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1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90" r:id="rId16"/>
    <p:sldId id="291" r:id="rId17"/>
    <p:sldId id="292" r:id="rId18"/>
    <p:sldId id="293" r:id="rId19"/>
    <p:sldId id="294" r:id="rId20"/>
    <p:sldId id="272" r:id="rId21"/>
    <p:sldId id="273" r:id="rId22"/>
    <p:sldId id="276" r:id="rId23"/>
    <p:sldId id="274" r:id="rId24"/>
    <p:sldId id="275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5" r:id="rId39"/>
    <p:sldId id="296" r:id="rId40"/>
    <p:sldId id="297" r:id="rId41"/>
    <p:sldId id="299" r:id="rId42"/>
    <p:sldId id="300" r:id="rId43"/>
    <p:sldId id="301" r:id="rId44"/>
    <p:sldId id="302" r:id="rId45"/>
    <p:sldId id="303" r:id="rId46"/>
    <p:sldId id="298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C14B6-88DC-4B03-A4C8-4FB116FCCB05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4EA-B0A3-4C57-96A4-0C5823749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508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C14B6-88DC-4B03-A4C8-4FB116FCCB05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4EA-B0A3-4C57-96A4-0C5823749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459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C14B6-88DC-4B03-A4C8-4FB116FCCB05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4EA-B0A3-4C57-96A4-0C5823749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560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C14B6-88DC-4B03-A4C8-4FB116FCCB05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4EA-B0A3-4C57-96A4-0C5823749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332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C14B6-88DC-4B03-A4C8-4FB116FCCB05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4EA-B0A3-4C57-96A4-0C5823749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568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C14B6-88DC-4B03-A4C8-4FB116FCCB05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4EA-B0A3-4C57-96A4-0C5823749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606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C14B6-88DC-4B03-A4C8-4FB116FCCB05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4EA-B0A3-4C57-96A4-0C5823749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72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C14B6-88DC-4B03-A4C8-4FB116FCCB05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4EA-B0A3-4C57-96A4-0C5823749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394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C14B6-88DC-4B03-A4C8-4FB116FCCB05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4EA-B0A3-4C57-96A4-0C5823749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112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C14B6-88DC-4B03-A4C8-4FB116FCCB05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4EA-B0A3-4C57-96A4-0C5823749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353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C14B6-88DC-4B03-A4C8-4FB116FCCB05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4EA-B0A3-4C57-96A4-0C5823749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844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C14B6-88DC-4B03-A4C8-4FB116FCCB05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574EA-B0A3-4C57-96A4-0C5823749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291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Limitations of Single Gaussian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Single Model</a:t>
            </a:r>
          </a:p>
          <a:p>
            <a:r>
              <a:rPr lang="en-US" altLang="zh-CN" smtClean="0"/>
              <a:t>Symmetric</a:t>
            </a:r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715" y="2681897"/>
            <a:ext cx="6685714" cy="3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48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Part 1 summary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475" y="1690687"/>
            <a:ext cx="8501532" cy="455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4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739725" y="2123587"/>
                <a:ext cx="10515600" cy="1325563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altLang="zh-CN" smtClean="0"/>
                  <a:t>Part 2a:</a:t>
                </a:r>
                <a:br>
                  <a:rPr lang="en-US" altLang="zh-CN" smtClean="0"/>
                </a:br>
                <a:r>
                  <a:rPr lang="en-US" altLang="zh-CN" smtClean="0"/>
                  <a:t/>
                </a:r>
                <a:br>
                  <a:rPr lang="en-US" altLang="zh-CN" smtClean="0"/>
                </a:br>
                <a:r>
                  <a:rPr lang="en-US" altLang="zh-CN" smtClean="0"/>
                  <a:t>Imagine we knew the cluster</a:t>
                </a:r>
                <a:br>
                  <a:rPr lang="en-US" altLang="zh-CN" smtClean="0"/>
                </a:br>
                <a:r>
                  <a:rPr lang="en-US" altLang="zh-CN" smtClean="0"/>
                  <a:t>(hard) assignments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mtClean="0"/>
                  <a:t/>
                </a:r>
                <a:br>
                  <a:rPr lang="en-US" altLang="zh-CN" smtClean="0"/>
                </a:br>
                <a:endParaRPr lang="zh-CN" altLang="en-US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39725" y="2123587"/>
                <a:ext cx="10515600" cy="1325563"/>
              </a:xfrm>
              <a:blipFill rotWithShape="0">
                <a:blip r:embed="rId2"/>
                <a:stretch>
                  <a:fillRect l="-2029" t="-69266" b="-35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167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Estimating cluster parameters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34295"/>
            <a:ext cx="7328553" cy="495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19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Maximum likelihood estimation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79673"/>
            <a:ext cx="9687986" cy="226233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211" y="3953910"/>
            <a:ext cx="6542801" cy="235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11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Mean/covariance MLE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7"/>
            <a:ext cx="6627559" cy="460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72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14" y="347730"/>
            <a:ext cx="7379596" cy="114132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476" y="1985822"/>
            <a:ext cx="7046273" cy="444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35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037" y="578313"/>
            <a:ext cx="3468651" cy="696695"/>
          </a:xfrm>
          <a:prstGeom prst="rect">
            <a:avLst/>
          </a:prstGeom>
        </p:spPr>
      </p:pic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787331"/>
            <a:ext cx="7873329" cy="448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346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76519"/>
            <a:ext cx="5672964" cy="1120461"/>
          </a:xfrm>
          <a:prstGeom prst="rect">
            <a:avLst/>
          </a:prstGeom>
        </p:spPr>
      </p:pic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3257" y="1596980"/>
            <a:ext cx="6724699" cy="394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008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3640"/>
            <a:ext cx="5838095" cy="19142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294" y="2608983"/>
            <a:ext cx="5780254" cy="357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167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320863"/>
            <a:ext cx="9014138" cy="132610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863" y="1845455"/>
            <a:ext cx="8990476" cy="4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886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Gaussian Mixture Model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Mixture(=</a:t>
            </a:r>
            <a:r>
              <a:rPr lang="en-US" altLang="zh-CN" smtClean="0">
                <a:solidFill>
                  <a:srgbClr val="FF0000"/>
                </a:solidFill>
              </a:rPr>
              <a:t>Sum</a:t>
            </a:r>
            <a:r>
              <a:rPr lang="en-US" altLang="zh-CN" smtClean="0"/>
              <a:t>) of Gaussians</a:t>
            </a: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724" y="2322303"/>
            <a:ext cx="6028571" cy="4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4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Cluster proportion MLE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265" y="1589649"/>
            <a:ext cx="9692860" cy="458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580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Part 2a summary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9412"/>
            <a:ext cx="9400504" cy="477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425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739725" y="2123587"/>
                <a:ext cx="10515600" cy="1325563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altLang="zh-CN" smtClean="0"/>
                  <a:t>Part 2b:</a:t>
                </a:r>
                <a:br>
                  <a:rPr lang="en-US" altLang="zh-CN" smtClean="0"/>
                </a:br>
                <a:r>
                  <a:rPr lang="en-US" altLang="zh-CN" smtClean="0"/>
                  <a:t/>
                </a:r>
                <a:br>
                  <a:rPr lang="en-US" altLang="zh-CN" smtClean="0"/>
                </a:br>
                <a:r>
                  <a:rPr lang="en-US" altLang="zh-CN" smtClean="0"/>
                  <a:t>What can we do with just </a:t>
                </a:r>
                <a:br>
                  <a:rPr lang="en-US" altLang="zh-CN" smtClean="0"/>
                </a:br>
                <a:r>
                  <a:rPr lang="en-US" altLang="zh-CN" smtClean="0"/>
                  <a:t>soft assignments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smtClean="0"/>
                  <a:t>?</a:t>
                </a:r>
                <a:br>
                  <a:rPr lang="en-US" altLang="zh-CN" smtClean="0"/>
                </a:br>
                <a:endParaRPr lang="zh-CN" altLang="en-US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39725" y="2123587"/>
                <a:ext cx="10515600" cy="1325563"/>
              </a:xfrm>
              <a:blipFill rotWithShape="0">
                <a:blip r:embed="rId2"/>
                <a:stretch>
                  <a:fillRect l="-2029" t="-71101" b="-348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268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Maximum likelihood estimation</a:t>
            </a:r>
            <a:br>
              <a:rPr lang="en-US" altLang="zh-CN" smtClean="0"/>
            </a:br>
            <a:r>
              <a:rPr lang="en-US" altLang="zh-CN" smtClean="0"/>
              <a:t>from soft assignments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9737"/>
            <a:ext cx="8914929" cy="424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144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Cluster-specific location/shape MLE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948648" cy="459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348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smtClean="0"/>
                  <a:t>MLE of cluster proportions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7880" y="1825625"/>
            <a:ext cx="10194153" cy="444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944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Part 2b summary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4370"/>
            <a:ext cx="7487800" cy="453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1007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Expectation maximization (EM):</a:t>
            </a:r>
            <a:br>
              <a:rPr lang="en-US" altLang="zh-CN" smtClean="0"/>
            </a:br>
            <a:r>
              <a:rPr lang="en-US" altLang="zh-CN" smtClean="0"/>
              <a:t>An iterative algorithm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mtClean="0"/>
              <a:t>Motivates an iterative algorithm:</a:t>
            </a: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37138"/>
            <a:ext cx="7991252" cy="377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0479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Expectation-Maximization (EM)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93475"/>
            <a:ext cx="10515600" cy="241098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89951"/>
            <a:ext cx="7352381" cy="2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8335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50747"/>
            <a:ext cx="10515600" cy="1325563"/>
          </a:xfrm>
        </p:spPr>
        <p:txBody>
          <a:bodyPr/>
          <a:lstStyle/>
          <a:p>
            <a:r>
              <a:rPr lang="en-US" altLang="zh-CN" smtClean="0"/>
              <a:t>Expectation-Maximization(EM)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51848"/>
            <a:ext cx="9619445" cy="176852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645" y="3020370"/>
            <a:ext cx="6164554" cy="357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621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Gaussian Mixture Model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Mixture of Gaussians</a:t>
            </a: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571" y="2409952"/>
            <a:ext cx="6542857" cy="20380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01276"/>
            <a:ext cx="11257143" cy="1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56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Expectation-Maximization(EM)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66282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067" y="2721650"/>
            <a:ext cx="6954817" cy="338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7006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Expectation-Maximization(EM)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66442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5875" y="2622838"/>
            <a:ext cx="7602981" cy="358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0908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Expectation-Maximization(EM)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323809" cy="7428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334" y="2567968"/>
            <a:ext cx="6831332" cy="326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0952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Expectation-Maximization(EM)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56271"/>
            <a:ext cx="7285714" cy="3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7964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56455"/>
            <a:ext cx="10515600" cy="1325563"/>
          </a:xfrm>
        </p:spPr>
        <p:txBody>
          <a:bodyPr/>
          <a:lstStyle/>
          <a:p>
            <a:r>
              <a:rPr lang="en-US" altLang="zh-CN"/>
              <a:t>Expectation-Maximization(EM)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34399"/>
            <a:ext cx="3590476" cy="59047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24875"/>
            <a:ext cx="10108842" cy="387207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2873" y="6106471"/>
            <a:ext cx="6438095" cy="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013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Expectation-Maximization(EM)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4550" y="1793720"/>
            <a:ext cx="7032960" cy="438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008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Expectation-Maximization(EM)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5176" y="1857354"/>
            <a:ext cx="4781648" cy="445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495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Convergence of EM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84662"/>
            <a:ext cx="7200000" cy="19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920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Convergence of EM</a:t>
            </a:r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3871"/>
            <a:ext cx="9928745" cy="297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9547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Convergence of EM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7141" y="3274788"/>
            <a:ext cx="9404109" cy="280403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141" y="1435374"/>
            <a:ext cx="7916453" cy="139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884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Using GMM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32469"/>
            <a:ext cx="10515600" cy="374673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811" y="5294431"/>
            <a:ext cx="5451281" cy="130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01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907352"/>
            <a:ext cx="9950927" cy="415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0741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887" y="728348"/>
            <a:ext cx="9840156" cy="544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7382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541" y="492307"/>
            <a:ext cx="7956670" cy="59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0216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520" y="685490"/>
            <a:ext cx="8386542" cy="584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2725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440" y="560058"/>
            <a:ext cx="7688163" cy="580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0875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60" y="542416"/>
            <a:ext cx="8331888" cy="605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801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Initialization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Many ways to initialize the EM algorithm</a:t>
            </a:r>
          </a:p>
          <a:p>
            <a:r>
              <a:rPr lang="en-US" altLang="zh-CN" smtClean="0"/>
              <a:t>Important for convergence rates and quality of local mode found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036" y="3223710"/>
            <a:ext cx="7502783" cy="308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016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1780"/>
            <a:ext cx="9756938" cy="405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33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725658" y="1757827"/>
                <a:ext cx="10515600" cy="1325563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altLang="zh-CN" smtClean="0"/>
                  <a:t>Part 1:</a:t>
                </a:r>
                <a:br>
                  <a:rPr lang="en-US" altLang="zh-CN" smtClean="0"/>
                </a:br>
                <a:r>
                  <a:rPr lang="en-US" altLang="zh-CN" smtClean="0"/>
                  <a:t/>
                </a:r>
                <a:br>
                  <a:rPr lang="en-US" altLang="zh-CN" smtClean="0"/>
                </a:br>
                <a:r>
                  <a:rPr lang="en-US" altLang="zh-CN" smtClean="0"/>
                  <a:t>What if we knew the cluster </a:t>
                </a:r>
                <a:br>
                  <a:rPr lang="en-US" altLang="zh-CN" smtClean="0"/>
                </a:br>
                <a:r>
                  <a:rPr lang="en-US" altLang="zh-CN" smtClean="0"/>
                  <a:t>parameters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mtClean="0"/>
                  <a:t>} ?</a:t>
                </a:r>
                <a:endParaRPr lang="zh-CN" altLang="en-US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5658" y="1757827"/>
                <a:ext cx="10515600" cy="1325563"/>
              </a:xfrm>
              <a:blipFill rotWithShape="0">
                <a:blip r:embed="rId2"/>
                <a:stretch>
                  <a:fillRect l="-2029" t="-48624" b="-55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043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According to the model…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mtClean="0"/>
                  <a:t>Without observing the content of the observation, what’s the probability it’s from cluster k?</a:t>
                </a:r>
              </a:p>
              <a:p>
                <a:endParaRPr lang="en-US" altLang="zh-CN"/>
              </a:p>
              <a:p>
                <a:endParaRPr lang="en-US" altLang="zh-CN" smtClean="0"/>
              </a:p>
              <a:p>
                <a:endParaRPr lang="en-US" altLang="zh-CN"/>
              </a:p>
              <a:p>
                <a:r>
                  <a:rPr lang="en-US" altLang="zh-CN" smtClean="0"/>
                  <a:t>Given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mtClean="0"/>
                  <a:t> is from cluster k, what’s the likelihood of seeing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mtClean="0"/>
                  <a:t>?</a:t>
                </a:r>
              </a:p>
              <a:p>
                <a:pPr marL="0" indent="0">
                  <a:buNone/>
                </a:pPr>
                <a:endParaRPr lang="en-US" altLang="zh-CN" smtClean="0"/>
              </a:p>
              <a:p>
                <a:pPr marL="0" indent="0">
                  <a:buNone/>
                </a:pPr>
                <a:endParaRPr lang="zh-CN" altLang="en-US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353" y="2921002"/>
            <a:ext cx="6542857" cy="8190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4990" y="5314036"/>
            <a:ext cx="8695238" cy="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90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Compute responsibilities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1188" y="1690688"/>
            <a:ext cx="8585527" cy="455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83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Responsibilities in equations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1995" y="1690687"/>
            <a:ext cx="8676111" cy="438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7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148</Words>
  <Application>Microsoft Office PowerPoint</Application>
  <PresentationFormat>宽屏</PresentationFormat>
  <Paragraphs>46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2" baseType="lpstr">
      <vt:lpstr>宋体</vt:lpstr>
      <vt:lpstr>Arial</vt:lpstr>
      <vt:lpstr>Calibri</vt:lpstr>
      <vt:lpstr>Calibri Light</vt:lpstr>
      <vt:lpstr>Cambria Math</vt:lpstr>
      <vt:lpstr>Office 主题</vt:lpstr>
      <vt:lpstr>Limitations of Single Gaussian</vt:lpstr>
      <vt:lpstr>Gaussian Mixture Model</vt:lpstr>
      <vt:lpstr>Gaussian Mixture Model</vt:lpstr>
      <vt:lpstr>Using GMM</vt:lpstr>
      <vt:lpstr>PowerPoint 演示文稿</vt:lpstr>
      <vt:lpstr>Part 1:  What if we knew the cluster  parameters {π_k, μ_k, ∑_k} ?</vt:lpstr>
      <vt:lpstr>According to the model…</vt:lpstr>
      <vt:lpstr>Compute responsibilities</vt:lpstr>
      <vt:lpstr>Responsibilities in equations</vt:lpstr>
      <vt:lpstr>Part 1 summary</vt:lpstr>
      <vt:lpstr>Part 2a:  Imagine we knew the cluster (hard) assignments z_i </vt:lpstr>
      <vt:lpstr>Estimating cluster parameters</vt:lpstr>
      <vt:lpstr>Maximum likelihood estimation</vt:lpstr>
      <vt:lpstr>Mean/covariance MLE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Cluster proportion MLE</vt:lpstr>
      <vt:lpstr>Part 2a summary</vt:lpstr>
      <vt:lpstr>Part 2b:  What can we do with just  soft assignments r_ij? </vt:lpstr>
      <vt:lpstr>Maximum likelihood estimation from soft assignments</vt:lpstr>
      <vt:lpstr>Cluster-specific location/shape MLE</vt:lpstr>
      <vt:lpstr>MLE of cluster proportions π ̂_k</vt:lpstr>
      <vt:lpstr>Part 2b summary</vt:lpstr>
      <vt:lpstr>Expectation maximization (EM): An iterative algorithm</vt:lpstr>
      <vt:lpstr>Expectation-Maximization (EM)</vt:lpstr>
      <vt:lpstr>Expectation-Maximization(EM)</vt:lpstr>
      <vt:lpstr>Expectation-Maximization(EM)</vt:lpstr>
      <vt:lpstr>Expectation-Maximization(EM)</vt:lpstr>
      <vt:lpstr>Expectation-Maximization(EM)</vt:lpstr>
      <vt:lpstr>Expectation-Maximization(EM)</vt:lpstr>
      <vt:lpstr>Expectation-Maximization(EM)</vt:lpstr>
      <vt:lpstr>Expectation-Maximization(EM)</vt:lpstr>
      <vt:lpstr>Expectation-Maximization(EM)</vt:lpstr>
      <vt:lpstr>Convergence of EM</vt:lpstr>
      <vt:lpstr>Convergence of EM</vt:lpstr>
      <vt:lpstr>Convergence of EM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Initialization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Rigel</dc:creator>
  <cp:lastModifiedBy>Rigel</cp:lastModifiedBy>
  <cp:revision>28</cp:revision>
  <dcterms:created xsi:type="dcterms:W3CDTF">2016-11-11T16:59:02Z</dcterms:created>
  <dcterms:modified xsi:type="dcterms:W3CDTF">2016-11-14T05:52:11Z</dcterms:modified>
</cp:coreProperties>
</file>