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4"/>
  </p:notesMasterIdLst>
  <p:sldIdLst>
    <p:sldId id="256" r:id="rId2"/>
    <p:sldId id="302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56" r:id="rId12"/>
    <p:sldId id="349" r:id="rId13"/>
    <p:sldId id="350" r:id="rId14"/>
    <p:sldId id="351" r:id="rId15"/>
    <p:sldId id="352" r:id="rId16"/>
    <p:sldId id="357" r:id="rId17"/>
    <p:sldId id="353" r:id="rId18"/>
    <p:sldId id="358" r:id="rId19"/>
    <p:sldId id="359" r:id="rId20"/>
    <p:sldId id="360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404" r:id="rId59"/>
    <p:sldId id="405" r:id="rId60"/>
    <p:sldId id="406" r:id="rId61"/>
    <p:sldId id="407" r:id="rId62"/>
    <p:sldId id="408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30" y="-12"/>
      </p:cViewPr>
      <p:guideLst>
        <p:guide orient="horz" pos="2147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7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GIF"/><Relationship Id="rId4" Type="http://schemas.openxmlformats.org/officeDocument/2006/relationships/image" Target="../media/image20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GI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GIF"/><Relationship Id="rId5" Type="http://schemas.openxmlformats.org/officeDocument/2006/relationships/image" Target="../media/image50.GIF"/><Relationship Id="rId4" Type="http://schemas.openxmlformats.org/officeDocument/2006/relationships/image" Target="../media/image49.GIF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GI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GI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GIF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GIF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GIF"/><Relationship Id="rId5" Type="http://schemas.openxmlformats.org/officeDocument/2006/relationships/image" Target="../media/image115.GIF"/><Relationship Id="rId4" Type="http://schemas.openxmlformats.org/officeDocument/2006/relationships/image" Target="../media/image11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8.png"/><Relationship Id="rId7" Type="http://schemas.openxmlformats.org/officeDocument/2006/relationships/image" Target="../media/image141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2.png"/><Relationship Id="rId10" Type="http://schemas.openxmlformats.org/officeDocument/2006/relationships/image" Target="../media/image144.png"/><Relationship Id="rId4" Type="http://schemas.openxmlformats.org/officeDocument/2006/relationships/image" Target="../media/image139.png"/><Relationship Id="rId9" Type="http://schemas.openxmlformats.org/officeDocument/2006/relationships/image" Target="../media/image1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49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7.GIF"/><Relationship Id="rId3" Type="http://schemas.openxmlformats.org/officeDocument/2006/relationships/image" Target="../media/image179.png"/><Relationship Id="rId7" Type="http://schemas.openxmlformats.org/officeDocument/2006/relationships/image" Target="../media/image182.png"/><Relationship Id="rId12" Type="http://schemas.openxmlformats.org/officeDocument/2006/relationships/image" Target="../media/image186.GIF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63.png"/><Relationship Id="rId5" Type="http://schemas.openxmlformats.org/officeDocument/2006/relationships/image" Target="../media/image180.png"/><Relationship Id="rId15" Type="http://schemas.openxmlformats.org/officeDocument/2006/relationships/image" Target="../media/image189.GIF"/><Relationship Id="rId10" Type="http://schemas.openxmlformats.org/officeDocument/2006/relationships/image" Target="../media/image185.png"/><Relationship Id="rId4" Type="http://schemas.openxmlformats.org/officeDocument/2006/relationships/image" Target="../media/image174.png"/><Relationship Id="rId9" Type="http://schemas.openxmlformats.org/officeDocument/2006/relationships/image" Target="../media/image184.png"/><Relationship Id="rId14" Type="http://schemas.openxmlformats.org/officeDocument/2006/relationships/image" Target="../media/image18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9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5" Type="http://schemas.openxmlformats.org/officeDocument/2006/relationships/image" Target="../media/image163.png"/><Relationship Id="rId4" Type="http://schemas.openxmlformats.org/officeDocument/2006/relationships/image" Target="../media/image20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6064" y="2396142"/>
            <a:ext cx="8932333" cy="1646302"/>
          </a:xfrm>
        </p:spPr>
        <p:txBody>
          <a:bodyPr/>
          <a:lstStyle/>
          <a:p>
            <a:pPr algn="ctr"/>
            <a:r>
              <a:rPr lang="en-US" altLang="zh-CN" dirty="0" smtClean="0"/>
              <a:t>Supervised Learning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陈荣聪</a:t>
            </a:r>
            <a:r>
              <a:rPr lang="en-US" altLang="zh-CN" dirty="0" smtClean="0"/>
              <a:t>,</a:t>
            </a:r>
            <a:r>
              <a:rPr lang="zh-CN" altLang="en-US" dirty="0" smtClean="0"/>
              <a:t>林俊潼</a:t>
            </a:r>
          </a:p>
          <a:p>
            <a:r>
              <a:rPr lang="en-US" altLang="zh-CN" dirty="0" smtClean="0"/>
              <a:t>2016.10.24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Geometry of Least Squares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880" y="2405380"/>
            <a:ext cx="6134735" cy="3880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1930400"/>
            <a:ext cx="7038340" cy="504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7545" y="3034665"/>
            <a:ext cx="435737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If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M &lt; N</a:t>
            </a:r>
            <a:r>
              <a:rPr lang="zh-CN" altLang="en-US"/>
              <a:t>, vectors      span a linear subspace S of dimensionality 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340" y="3034665"/>
            <a:ext cx="355600" cy="3409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3275" y="4025900"/>
            <a:ext cx="316674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              </a:t>
            </a:r>
            <a:r>
              <a:rPr lang="zh-CN" altLang="en-US"/>
              <a:t>        is linear combination of vectors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175" y="4324985"/>
            <a:ext cx="355600" cy="340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95" y="3942080"/>
            <a:ext cx="149161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69925"/>
            <a:ext cx="8596630" cy="5371465"/>
          </a:xfrm>
        </p:spPr>
        <p:txBody>
          <a:bodyPr/>
          <a:lstStyle/>
          <a:p>
            <a:r>
              <a:rPr lang="zh-CN" altLang="en-US">
                <a:sym typeface="+mn-ea"/>
              </a:rPr>
              <a:t>The least-squares regression function is the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orthogonal projection</a:t>
            </a:r>
            <a:r>
              <a:rPr lang="zh-CN" altLang="en-US">
                <a:sym typeface="+mn-ea"/>
              </a:rPr>
              <a:t> of the target vector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y </a:t>
            </a:r>
            <a:r>
              <a:rPr lang="zh-CN" altLang="en-US">
                <a:sym typeface="+mn-ea"/>
              </a:rPr>
              <a:t>onto the subspace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S</a:t>
            </a:r>
          </a:p>
          <a:p>
            <a:endParaRPr lang="zh-CN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endParaRPr lang="zh-CN" altLang="en-US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                                                            ，  </a:t>
            </a:r>
          </a:p>
          <a:p>
            <a:endParaRPr lang="zh-CN" altLang="en-US"/>
          </a:p>
        </p:txBody>
      </p:sp>
      <p:pic>
        <p:nvPicPr>
          <p:cNvPr id="4" name="内容占位符 3" descr="CodeCogsEqn 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10" y="1575435"/>
            <a:ext cx="2865755" cy="1595755"/>
          </a:xfrm>
          <a:prstGeom prst="rect">
            <a:avLst/>
          </a:prstGeom>
        </p:spPr>
      </p:pic>
      <p:pic>
        <p:nvPicPr>
          <p:cNvPr id="12" name="图片 11" descr="CodeCogsEqn (1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110" y="3699510"/>
            <a:ext cx="4266565" cy="895350"/>
          </a:xfrm>
          <a:prstGeom prst="rect">
            <a:avLst/>
          </a:prstGeom>
        </p:spPr>
      </p:pic>
      <p:pic>
        <p:nvPicPr>
          <p:cNvPr id="5" name="图片 4" descr="CodeCogsEqn (1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00" y="1575435"/>
            <a:ext cx="2152015" cy="1606550"/>
          </a:xfrm>
          <a:prstGeom prst="rect">
            <a:avLst/>
          </a:prstGeom>
        </p:spPr>
      </p:pic>
      <p:pic>
        <p:nvPicPr>
          <p:cNvPr id="6" name="图片 5" descr="CodeCogsEqn (15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105" y="4733925"/>
            <a:ext cx="286639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364" y="3062605"/>
            <a:ext cx="8596668" cy="1320800"/>
          </a:xfrm>
        </p:spPr>
        <p:txBody>
          <a:bodyPr/>
          <a:lstStyle/>
          <a:p>
            <a:pPr algn="ctr"/>
            <a:r>
              <a:rPr lang="zh-CN" altLang="en-US"/>
              <a:t>Discriminative Classification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Two-Class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Let</a:t>
            </a:r>
            <a:r>
              <a:rPr lang="en-US" altLang="zh-CN"/>
              <a:t> </a:t>
            </a:r>
          </a:p>
          <a:p>
            <a:r>
              <a:rPr lang="en-US" altLang="zh-CN" sz="2400"/>
              <a:t>Classification rule:</a:t>
            </a:r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Equivalent test for classification rule: choose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y = 1</a:t>
            </a:r>
            <a:r>
              <a:rPr lang="en-US" altLang="zh-CN" sz="2400"/>
              <a:t> if</a:t>
            </a: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05" y="2160905"/>
            <a:ext cx="523811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3097530"/>
            <a:ext cx="5114290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00" y="4606290"/>
            <a:ext cx="436181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posterior probability (or the hypothesis) is written as:</a:t>
            </a: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where g(·) is called logistic or sigmoid function.</a:t>
            </a:r>
          </a:p>
          <a:p>
            <a:r>
              <a:rPr lang="zh-CN" altLang="en-US"/>
              <a:t>The derivative of the sigmoid function:</a:t>
            </a: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Note that this is a model for classification rather than regression.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0" y="2594610"/>
            <a:ext cx="7952105" cy="102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690" y="4573270"/>
            <a:ext cx="3618865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97230"/>
            <a:ext cx="8596630" cy="5859145"/>
          </a:xfrm>
        </p:spPr>
        <p:txBody>
          <a:bodyPr/>
          <a:lstStyle/>
          <a:p>
            <a:r>
              <a:rPr lang="zh-CN" altLang="en-US"/>
              <a:t>Since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thus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The likelihood of the parameters (given N training examples):</a:t>
            </a: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107440"/>
            <a:ext cx="4323715" cy="962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665" y="2493645"/>
            <a:ext cx="5152390" cy="447675"/>
          </a:xfrm>
          <a:prstGeom prst="rect">
            <a:avLst/>
          </a:prstGeom>
        </p:spPr>
      </p:pic>
      <p:pic>
        <p:nvPicPr>
          <p:cNvPr id="6" name="图片 5" descr="CodeCogsEqn (16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665" y="3441065"/>
            <a:ext cx="2942590" cy="895350"/>
          </a:xfrm>
          <a:prstGeom prst="rect">
            <a:avLst/>
          </a:prstGeom>
        </p:spPr>
      </p:pic>
      <p:pic>
        <p:nvPicPr>
          <p:cNvPr id="7" name="图片 6" descr="CodeCogsEqn (17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655" y="4434205"/>
            <a:ext cx="410464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41985"/>
            <a:ext cx="8596630" cy="5399405"/>
          </a:xfrm>
        </p:spPr>
        <p:txBody>
          <a:bodyPr/>
          <a:lstStyle/>
          <a:p>
            <a:r>
              <a:rPr lang="zh-CN" altLang="en-US"/>
              <a:t>The log likelihood function: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As for one training example (x,y), maximizing the log likelihood gives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30" y="971550"/>
            <a:ext cx="9676130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65" y="2692400"/>
            <a:ext cx="1447800" cy="942975"/>
          </a:xfrm>
          <a:prstGeom prst="rect">
            <a:avLst/>
          </a:prstGeom>
        </p:spPr>
      </p:pic>
      <p:pic>
        <p:nvPicPr>
          <p:cNvPr id="6" name="图片 5" descr="CodeCogsEqn (1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65" y="2802255"/>
            <a:ext cx="5514340" cy="723900"/>
          </a:xfrm>
          <a:prstGeom prst="rect">
            <a:avLst/>
          </a:prstGeom>
        </p:spPr>
      </p:pic>
      <p:pic>
        <p:nvPicPr>
          <p:cNvPr id="7" name="图片 6" descr="CodeCogsEqn (19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065" y="3726815"/>
            <a:ext cx="8314055" cy="685800"/>
          </a:xfrm>
          <a:prstGeom prst="rect">
            <a:avLst/>
          </a:prstGeom>
        </p:spPr>
      </p:pic>
      <p:pic>
        <p:nvPicPr>
          <p:cNvPr id="8" name="图片 7" descr="CodeCogsEqn (20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2065" y="4720590"/>
            <a:ext cx="4190365" cy="314325"/>
          </a:xfrm>
          <a:prstGeom prst="rect">
            <a:avLst/>
          </a:prstGeom>
        </p:spPr>
      </p:pic>
      <p:pic>
        <p:nvPicPr>
          <p:cNvPr id="9" name="图片 8" descr="CodeCogsEqn (2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065" y="5362575"/>
            <a:ext cx="1828800" cy="314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51230" y="604139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Use the fact that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8455" y="6026150"/>
            <a:ext cx="2114550" cy="381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93005" y="6033770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and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405" y="5999480"/>
            <a:ext cx="3142615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27380"/>
            <a:ext cx="8596630" cy="5414010"/>
          </a:xfrm>
        </p:spPr>
        <p:txBody>
          <a:bodyPr/>
          <a:lstStyle/>
          <a:p>
            <a:r>
              <a:rPr lang="zh-CN" altLang="en-US"/>
              <a:t>This therefore gives the stochastic gradient ascent rule: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The solution is</a:t>
            </a:r>
            <a:r>
              <a:rPr lang="zh-CN" altLang="en-US">
                <a:solidFill>
                  <a:srgbClr val="FF0000"/>
                </a:solidFill>
              </a:rPr>
              <a:t> identical to least mean squares update rule for linear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regression</a:t>
            </a:r>
            <a:r>
              <a:rPr lang="zh-CN" altLang="en-US"/>
              <a:t>!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70" y="1260475"/>
            <a:ext cx="455231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9307195" cy="1320800"/>
          </a:xfrm>
        </p:spPr>
        <p:txBody>
          <a:bodyPr/>
          <a:lstStyle/>
          <a:p>
            <a:r>
              <a:rPr lang="zh-CN" altLang="en-US"/>
              <a:t>Discriminative vs. Generative classification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17345"/>
            <a:ext cx="8596630" cy="486854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Discriminative classification: model the posterior probabilities or learn</a:t>
            </a:r>
          </a:p>
          <a:p>
            <a:pPr marL="0" indent="0">
              <a:buNone/>
            </a:pPr>
            <a:r>
              <a:rPr lang="zh-CN" altLang="en-US"/>
              <a:t>     discriminant function directly.</a:t>
            </a:r>
          </a:p>
          <a:p>
            <a:pPr lvl="1"/>
            <a:r>
              <a:rPr lang="zh-CN" altLang="en-US"/>
              <a:t>Compute                 : such as logistic regression.</a:t>
            </a:r>
          </a:p>
          <a:p>
            <a:pPr lvl="1"/>
            <a:r>
              <a:rPr lang="zh-CN" altLang="en-US"/>
              <a:t>Compute discriminant function: such as perceptron, SVM.</a:t>
            </a:r>
          </a:p>
          <a:p>
            <a:pPr lvl="1"/>
            <a:r>
              <a:rPr lang="zh-CN" altLang="en-US"/>
              <a:t>Makes an assumption on the form of the discriminants, but not the</a:t>
            </a:r>
          </a:p>
          <a:p>
            <a:pPr marL="457200" lvl="1" indent="0">
              <a:buNone/>
            </a:pPr>
            <a:r>
              <a:rPr lang="zh-CN" altLang="en-US"/>
              <a:t>    densities.</a:t>
            </a:r>
          </a:p>
          <a:p>
            <a:r>
              <a:rPr lang="zh-CN" altLang="en-US"/>
              <a:t>Generative classification: explicitly or implicitly model the distribution</a:t>
            </a:r>
          </a:p>
          <a:p>
            <a:pPr marL="0" indent="0">
              <a:buNone/>
            </a:pPr>
            <a:r>
              <a:rPr lang="zh-CN" altLang="en-US"/>
              <a:t>     of inputs as well as outputs.</a:t>
            </a:r>
          </a:p>
          <a:p>
            <a:pPr lvl="1"/>
            <a:r>
              <a:rPr lang="zh-CN" altLang="en-US"/>
              <a:t>Assume a model for the class-conditional probability densities                   .</a:t>
            </a:r>
          </a:p>
          <a:p>
            <a:pPr lvl="1"/>
            <a:r>
              <a:rPr lang="zh-CN" altLang="en-US"/>
              <a:t>Estimate                 and              from data, and apply Bayes’ rule to compute</a:t>
            </a:r>
          </a:p>
          <a:p>
            <a:pPr marL="457200" lvl="1" indent="0">
              <a:buNone/>
            </a:pPr>
            <a:r>
              <a:rPr lang="zh-CN" altLang="en-US"/>
              <a:t>    the posterior probabilities </a:t>
            </a:r>
            <a:r>
              <a:rPr lang="en-US" altLang="zh-CN"/>
              <a:t>: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                                                        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=                    /             </a:t>
            </a:r>
          </a:p>
          <a:p>
            <a:pPr lvl="1"/>
            <a:r>
              <a:rPr lang="zh-CN" altLang="en-US">
                <a:sym typeface="+mn-ea"/>
              </a:rPr>
              <a:t>Perform optimal classification based on                   . 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05" y="2346325"/>
            <a:ext cx="934720" cy="311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4502785"/>
            <a:ext cx="950595" cy="305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710" y="5548630"/>
            <a:ext cx="1013460" cy="340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170" y="5547995"/>
            <a:ext cx="775970" cy="361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425" y="5547995"/>
            <a:ext cx="1085850" cy="36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765" y="4808220"/>
            <a:ext cx="1013460" cy="340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25" y="4808220"/>
            <a:ext cx="732155" cy="341630"/>
          </a:xfrm>
          <a:prstGeom prst="rect">
            <a:avLst/>
          </a:prstGeom>
        </p:spPr>
      </p:pic>
      <p:pic>
        <p:nvPicPr>
          <p:cNvPr id="11" name="图片 10" descr="CodeCogsEqn (22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4225" y="5624195"/>
            <a:ext cx="542925" cy="285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710" y="5909945"/>
            <a:ext cx="108585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Bernoulli and Multinomial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729740"/>
            <a:ext cx="8596630" cy="4311650"/>
          </a:xfrm>
        </p:spPr>
        <p:txBody>
          <a:bodyPr/>
          <a:lstStyle/>
          <a:p>
            <a:r>
              <a:rPr lang="zh-CN" altLang="en-US"/>
              <a:t>Bernoulli: the distribution for a single binary variable                     </a:t>
            </a:r>
            <a:r>
              <a:rPr lang="en-US" altLang="zh-CN"/>
              <a:t>,governed by a single continuous parameter                 which represents the probability of  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x = 1</a:t>
            </a:r>
          </a:p>
          <a:p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/>
              <a:t>Binomial: gives the probability of observing 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zh-CN" altLang="en-US"/>
              <a:t> occurrences of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 x = 1</a:t>
            </a:r>
            <a:r>
              <a:rPr lang="zh-CN" altLang="en-US"/>
              <a:t> in</a:t>
            </a:r>
          </a:p>
          <a:p>
            <a:pPr marL="0" indent="0">
              <a:buNone/>
            </a:pPr>
            <a:r>
              <a:rPr lang="zh-CN" altLang="en-US"/>
              <a:t>     a set of 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zh-CN" altLang="en-US"/>
              <a:t> samples from 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zh-CN" altLang="en-US"/>
              <a:t>Bernoulli distribution.</a:t>
            </a: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Multinomial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95" y="1729740"/>
            <a:ext cx="1246505" cy="363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35" y="2092960"/>
            <a:ext cx="1079500" cy="315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755" y="2702560"/>
            <a:ext cx="4409440" cy="44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010" y="4352290"/>
            <a:ext cx="5238115" cy="885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885" y="5453380"/>
            <a:ext cx="740029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Linear regression 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/>
              <a:t>	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Linear regression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95" y="2570480"/>
            <a:ext cx="7694930" cy="1181100"/>
          </a:xfrm>
          <a:prstGeom prst="rect">
            <a:avLst/>
          </a:prstGeom>
        </p:spPr>
      </p:pic>
      <p:pic>
        <p:nvPicPr>
          <p:cNvPr id="6" name="图片 5" descr="0_A9FJ~VHV0N(H]JA@X{DT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35" y="2570480"/>
            <a:ext cx="549910" cy="304165"/>
          </a:xfrm>
          <a:prstGeom prst="rect">
            <a:avLst/>
          </a:prstGeom>
        </p:spPr>
      </p:pic>
      <p:pic>
        <p:nvPicPr>
          <p:cNvPr id="8" name="图片 7" descr="LWEKVX7KFQFE@`6RJR_EV_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765" y="3751580"/>
            <a:ext cx="5904865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Multivariate Normal Distribution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576445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90" y="1586230"/>
            <a:ext cx="8190230" cy="1304925"/>
          </a:xfrm>
          <a:prstGeom prst="rect">
            <a:avLst/>
          </a:prstGeom>
        </p:spPr>
      </p:pic>
      <p:pic>
        <p:nvPicPr>
          <p:cNvPr id="6" name="图片 5" descr="CodeCogsEqn (2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25" y="3044825"/>
            <a:ext cx="3180715" cy="438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015" y="2807335"/>
            <a:ext cx="5542915" cy="39858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83260"/>
            <a:ext cx="8596630" cy="5358130"/>
          </a:xfrm>
        </p:spPr>
        <p:txBody>
          <a:bodyPr/>
          <a:lstStyle/>
          <a:p>
            <a:r>
              <a:rPr lang="en-US" altLang="zh-CN">
                <a:sym typeface="+mn-ea"/>
              </a:rPr>
              <a:t>Mahalanobis distance measures the distance from x to µ in terms of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                           is the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D-dimensional hyperellipsoid</a:t>
            </a:r>
            <a:r>
              <a:rPr lang="en-US" altLang="zh-CN">
                <a:sym typeface="+mn-ea"/>
              </a:rPr>
              <a:t> centered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at µ. Its shape and orientation are defined by      .</a:t>
            </a: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Euclidean distance is a special case of Mahalanobis distance when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; the hyperellipsoid degenerates into a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hypersphere</a:t>
            </a:r>
            <a:r>
              <a:rPr lang="en-US" altLang="zh-CN">
                <a:sym typeface="+mn-ea"/>
              </a:rPr>
              <a:t>.</a:t>
            </a: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</a:t>
            </a:r>
            <a:endParaRPr lang="en-US" altLang="zh-CN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1075055"/>
            <a:ext cx="299085" cy="318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30" y="1393825"/>
            <a:ext cx="305689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" y="2293620"/>
            <a:ext cx="2884805" cy="328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20" y="2707640"/>
            <a:ext cx="299085" cy="318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" y="3870325"/>
            <a:ext cx="11811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Gaussian Discriminant Analysis (GDA)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GDA models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p(x|y) </a:t>
            </a:r>
            <a:r>
              <a:rPr lang="zh-CN" altLang="en-US"/>
              <a:t>using a </a:t>
            </a:r>
            <a:r>
              <a:rPr lang="zh-CN" altLang="en-US">
                <a:solidFill>
                  <a:srgbClr val="FF0000"/>
                </a:solidFill>
              </a:rPr>
              <a:t>multivariate normal distribution</a:t>
            </a:r>
            <a:r>
              <a:rPr lang="zh-CN" altLang="en-US"/>
              <a:t>: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The parameters of the model are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{β,µ 0 ,µ 1 ,Σ}</a:t>
            </a:r>
            <a:r>
              <a:rPr lang="zh-CN" altLang="en-US"/>
              <a:t>. Note that common</a:t>
            </a:r>
          </a:p>
          <a:p>
            <a:pPr marL="0" indent="0">
              <a:buNone/>
            </a:pPr>
            <a:r>
              <a:rPr lang="zh-CN" altLang="en-US"/>
              <a:t>     covariance matrix is usually used.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10" y="2700655"/>
            <a:ext cx="405701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55955"/>
            <a:ext cx="8596630" cy="5385435"/>
          </a:xfrm>
        </p:spPr>
        <p:txBody>
          <a:bodyPr/>
          <a:lstStyle/>
          <a:p>
            <a:r>
              <a:rPr lang="zh-CN" altLang="en-US"/>
              <a:t>The </a:t>
            </a:r>
            <a:r>
              <a:rPr lang="zh-CN" altLang="en-US">
                <a:solidFill>
                  <a:srgbClr val="FF0000"/>
                </a:solidFill>
              </a:rPr>
              <a:t>log likelihood</a:t>
            </a:r>
            <a:r>
              <a:rPr lang="zh-CN" altLang="en-US"/>
              <a:t> of the data is: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989965"/>
            <a:ext cx="8885555" cy="2286000"/>
          </a:xfrm>
          <a:prstGeom prst="rect">
            <a:avLst/>
          </a:prstGeom>
        </p:spPr>
      </p:pic>
      <p:pic>
        <p:nvPicPr>
          <p:cNvPr id="6" name="图片 5" descr="CodeCogsEqn (2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445" y="3275965"/>
            <a:ext cx="8324850" cy="994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435" y="3429635"/>
            <a:ext cx="643255" cy="687705"/>
          </a:xfrm>
          <a:prstGeom prst="rect">
            <a:avLst/>
          </a:prstGeom>
        </p:spPr>
      </p:pic>
      <p:pic>
        <p:nvPicPr>
          <p:cNvPr id="8" name="图片 7" descr="CodeCogsEqn (2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895" y="4537075"/>
            <a:ext cx="10058400" cy="5168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4451350"/>
            <a:ext cx="643255" cy="6877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69925"/>
            <a:ext cx="8596630" cy="5371465"/>
          </a:xfrm>
        </p:spPr>
        <p:txBody>
          <a:bodyPr/>
          <a:lstStyle/>
          <a:p>
            <a:r>
              <a:rPr lang="en-US" altLang="zh-CN"/>
              <a:t>The </a:t>
            </a:r>
            <a:r>
              <a:rPr lang="en-US" altLang="zh-CN">
                <a:solidFill>
                  <a:srgbClr val="FF0000"/>
                </a:solidFill>
              </a:rPr>
              <a:t>maximum likelihood estimates</a:t>
            </a:r>
            <a:r>
              <a:rPr lang="en-US" altLang="zh-CN"/>
              <a:t> are: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347470"/>
            <a:ext cx="6543040" cy="3542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640" y="4632960"/>
            <a:ext cx="1905000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GDA and 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715135"/>
            <a:ext cx="8596630" cy="415925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/>
              <a:t>If we view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P(y = 1|x;β,µ 0 ,µ 1 ,Σ)</a:t>
            </a:r>
            <a:r>
              <a:rPr lang="zh-CN" altLang="en-US"/>
              <a:t> as a function of x, it can be expressed in the form: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where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w </a:t>
            </a:r>
            <a:r>
              <a:rPr lang="zh-CN" altLang="en-US"/>
              <a:t>is some appropriate function of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β,µ 0 ,µ 1 ,Σ</a:t>
            </a:r>
            <a:r>
              <a:rPr lang="zh-CN" altLang="en-US"/>
              <a:t>. This is exactly the form that </a:t>
            </a:r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zh-CN" altLang="en-US">
                <a:solidFill>
                  <a:srgbClr val="FF0000"/>
                </a:solidFill>
              </a:rPr>
              <a:t>logistic regression </a:t>
            </a:r>
            <a:r>
              <a:rPr lang="zh-CN" altLang="en-US"/>
              <a:t>(a discriminative algorithm) used to model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P(y = 1|x)</a:t>
            </a:r>
            <a:r>
              <a:rPr lang="zh-CN" altLang="en-US"/>
              <a:t>.</a:t>
            </a:r>
          </a:p>
          <a:p>
            <a:endParaRPr lang="zh-CN" altLang="en-US" b="1"/>
          </a:p>
          <a:p>
            <a:r>
              <a:rPr lang="zh-CN" altLang="en-US" b="1"/>
              <a:t>GDA</a:t>
            </a:r>
            <a:r>
              <a:rPr lang="zh-CN" altLang="en-US"/>
              <a:t> makes stronger modeling assumptions (i.e.,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p(x|y)</a:t>
            </a:r>
            <a:r>
              <a:rPr lang="zh-CN" altLang="en-US"/>
              <a:t> is multivariate Gaussian) about </a:t>
            </a:r>
          </a:p>
          <a:p>
            <a:pPr marL="0" indent="0">
              <a:buNone/>
            </a:pPr>
            <a:r>
              <a:rPr lang="zh-CN" altLang="en-US"/>
              <a:t>      the data, and is more </a:t>
            </a:r>
            <a:r>
              <a:rPr lang="zh-CN" altLang="en-US">
                <a:solidFill>
                  <a:srgbClr val="FF0000"/>
                </a:solidFill>
              </a:rPr>
              <a:t>data efficient</a:t>
            </a:r>
            <a:r>
              <a:rPr lang="zh-CN" altLang="en-US"/>
              <a:t>.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Logistic regression</a:t>
            </a:r>
            <a:r>
              <a:rPr lang="zh-CN" altLang="en-US"/>
              <a:t> makes weaker assumptions, and is </a:t>
            </a:r>
            <a:r>
              <a:rPr lang="zh-CN" altLang="en-US">
                <a:solidFill>
                  <a:srgbClr val="FF0000"/>
                </a:solidFill>
              </a:rPr>
              <a:t>more robust to deviations from modeling assumptions</a:t>
            </a:r>
            <a:r>
              <a:rPr lang="zh-CN" altLang="en-US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55" y="2111375"/>
            <a:ext cx="5414010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Email Spam Filter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96670"/>
            <a:ext cx="9697720" cy="521843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Classifying emails to </a:t>
            </a:r>
            <a:r>
              <a:rPr lang="zh-CN" altLang="en-US">
                <a:solidFill>
                  <a:srgbClr val="FF0000"/>
                </a:solidFill>
              </a:rPr>
              <a:t>spam</a:t>
            </a:r>
            <a:r>
              <a:rPr lang="zh-CN" altLang="en-US"/>
              <a:t> (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y = 1</a:t>
            </a:r>
            <a:r>
              <a:rPr lang="zh-CN" altLang="en-US"/>
              <a:t>) or </a:t>
            </a:r>
            <a:r>
              <a:rPr lang="zh-CN" altLang="en-US">
                <a:solidFill>
                  <a:srgbClr val="FF0000"/>
                </a:solidFill>
              </a:rPr>
              <a:t>non-spam</a:t>
            </a:r>
            <a:r>
              <a:rPr lang="zh-CN" altLang="en-US"/>
              <a:t> (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y = 0</a:t>
            </a:r>
            <a:r>
              <a:rPr lang="zh-CN" altLang="en-US"/>
              <a:t>)</a:t>
            </a:r>
          </a:p>
          <a:p>
            <a:r>
              <a:rPr lang="en-US" altLang="zh-CN"/>
              <a:t>One example of broader set of problems called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text classification</a:t>
            </a:r>
          </a:p>
          <a:p>
            <a:r>
              <a:rPr lang="en-US" altLang="zh-CN">
                <a:solidFill>
                  <a:srgbClr val="FF0000"/>
                </a:solidFill>
              </a:rPr>
              <a:t>Feature vector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sz="1800"/>
              <a:t>                   ,D is the size of the set of words (vocabulary).</a:t>
            </a:r>
          </a:p>
          <a:p>
            <a:pPr lvl="1"/>
            <a:r>
              <a:rPr lang="en-US" altLang="zh-CN" sz="1800"/>
              <a:t>Word selection: include words that appear in the emails but not in a dictionary; exclude very high frequency words; etc.</a:t>
            </a:r>
          </a:p>
          <a:p>
            <a:pPr lvl="1"/>
            <a:r>
              <a:rPr lang="en-US" altLang="zh-CN" sz="1800"/>
              <a:t>       can take more general values in                        , then the model</a:t>
            </a:r>
          </a:p>
          <a:p>
            <a:pPr marL="457200" lvl="1" indent="0">
              <a:buNone/>
            </a:pPr>
            <a:r>
              <a:rPr lang="en-US" altLang="zh-CN" sz="1800"/>
              <a:t>    is multinomial rather than binormial.</a:t>
            </a:r>
          </a:p>
          <a:p>
            <a:pPr lvl="1"/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40" y="2219325"/>
            <a:ext cx="349504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90" y="4638675"/>
            <a:ext cx="1269365" cy="348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690" y="5681980"/>
            <a:ext cx="393065" cy="33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605" y="5675630"/>
            <a:ext cx="1494155" cy="336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025" y="5675630"/>
            <a:ext cx="786765" cy="2730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97230"/>
            <a:ext cx="8596630" cy="5344160"/>
          </a:xfrm>
        </p:spPr>
        <p:txBody>
          <a:bodyPr/>
          <a:lstStyle/>
          <a:p>
            <a:r>
              <a:rPr lang="zh-CN" altLang="en-US"/>
              <a:t>To model             , we assume that         are </a:t>
            </a:r>
            <a:r>
              <a:rPr lang="zh-CN" altLang="en-US">
                <a:solidFill>
                  <a:srgbClr val="FF0000"/>
                </a:solidFill>
              </a:rPr>
              <a:t>conditionally independent</a:t>
            </a:r>
          </a:p>
          <a:p>
            <a:pPr marL="0" indent="0">
              <a:buNone/>
            </a:pPr>
            <a:r>
              <a:rPr lang="zh-CN" altLang="en-US"/>
              <a:t>     given y. This is </a:t>
            </a:r>
            <a:r>
              <a:rPr lang="zh-CN" altLang="en-US">
                <a:solidFill>
                  <a:srgbClr val="FF0000"/>
                </a:solidFill>
              </a:rPr>
              <a:t>Naive Bayes assumption</a:t>
            </a:r>
            <a:r>
              <a:rPr lang="zh-CN" altLang="en-US"/>
              <a:t>.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In Naive Bayes classifier:</a:t>
            </a: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Given a training set                                       , the joint log likelihood of the data: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70" y="697230"/>
            <a:ext cx="772160" cy="285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45" y="697230"/>
            <a:ext cx="393065" cy="33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538730"/>
            <a:ext cx="8020685" cy="1035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515" y="4549775"/>
            <a:ext cx="4961890" cy="104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8970" y="3933825"/>
            <a:ext cx="2470150" cy="3219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83260"/>
            <a:ext cx="8596630" cy="5358130"/>
          </a:xfrm>
        </p:spPr>
        <p:txBody>
          <a:bodyPr/>
          <a:lstStyle/>
          <a:p>
            <a:r>
              <a:rPr lang="zh-CN" altLang="en-US"/>
              <a:t>Maximizing      w.r.t.                         gives the following estimates: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30" y="781050"/>
            <a:ext cx="183515" cy="198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25" y="712470"/>
            <a:ext cx="1544320" cy="334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790" y="1586230"/>
            <a:ext cx="7821930" cy="32943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15" y="808990"/>
            <a:ext cx="8596630" cy="5358130"/>
          </a:xfrm>
        </p:spPr>
        <p:txBody>
          <a:bodyPr/>
          <a:lstStyle/>
          <a:p>
            <a:r>
              <a:rPr lang="zh-CN" altLang="en-US"/>
              <a:t>To make a prediction on a new example x, we simply calculate: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When the original, continuous-valued attributes are not well-modeled</a:t>
            </a:r>
          </a:p>
          <a:p>
            <a:pPr marL="0" indent="0">
              <a:buNone/>
            </a:pPr>
            <a:r>
              <a:rPr lang="zh-CN" altLang="en-US"/>
              <a:t>      by a multivariate normal distribution, discretizing the features and using </a:t>
            </a:r>
          </a:p>
          <a:p>
            <a:pPr marL="0" indent="0">
              <a:buNone/>
            </a:pPr>
            <a:r>
              <a:rPr lang="zh-CN" altLang="en-US"/>
              <a:t>      Naive Bayes (instead of GDA) will often result in a better classifier.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10" y="1329690"/>
            <a:ext cx="8971915" cy="1592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Least Mean Square 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2160905"/>
            <a:ext cx="8596630" cy="4550410"/>
          </a:xfrm>
        </p:spPr>
        <p:txBody>
          <a:bodyPr/>
          <a:lstStyle/>
          <a:p>
            <a:r>
              <a:rPr lang="en-US" altLang="zh-CN"/>
              <a:t>Cost function: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Gradient descent: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80" y="2585720"/>
            <a:ext cx="4457065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780" y="4119245"/>
            <a:ext cx="3390265" cy="1000125"/>
          </a:xfrm>
          <a:prstGeom prst="rect">
            <a:avLst/>
          </a:prstGeom>
        </p:spPr>
      </p:pic>
      <p:pic>
        <p:nvPicPr>
          <p:cNvPr id="6" name="图片 5" descr="WU87%AR_P5U})R__T}RUL1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3787140"/>
            <a:ext cx="1487805" cy="33210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596255" y="4053205"/>
            <a:ext cx="45085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TZR`X5_JZFXA2SK0K69EA5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865" y="5119370"/>
            <a:ext cx="4553585" cy="86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Laplace Smoothing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757045"/>
            <a:ext cx="8596630" cy="4855210"/>
          </a:xfrm>
        </p:spPr>
        <p:txBody>
          <a:bodyPr/>
          <a:lstStyle/>
          <a:p>
            <a:r>
              <a:rPr lang="zh-CN" altLang="en-US"/>
              <a:t>If you haven’t seen some word before in your finite training set, the</a:t>
            </a:r>
          </a:p>
          <a:p>
            <a:pPr marL="0" indent="0">
              <a:buNone/>
            </a:pPr>
            <a:r>
              <a:rPr lang="zh-CN" altLang="en-US"/>
              <a:t>     Naive Bayes classifier does not know how to make a decision.</a:t>
            </a:r>
          </a:p>
          <a:p>
            <a:r>
              <a:rPr lang="zh-CN" altLang="en-US"/>
              <a:t>To estimate the mean of</a:t>
            </a:r>
            <a:r>
              <a:rPr lang="zh-CN" altLang="en-US">
                <a:solidFill>
                  <a:srgbClr val="FF0000"/>
                </a:solidFill>
              </a:rPr>
              <a:t> multinomial random variable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/>
              <a:t>taking values</a:t>
            </a:r>
          </a:p>
          <a:p>
            <a:pPr marL="0" indent="0">
              <a:buNone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    {1,...,k}</a:t>
            </a:r>
            <a:r>
              <a:rPr lang="zh-CN" altLang="en-US"/>
              <a:t>, given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zh-CN" altLang="en-US"/>
              <a:t> observations                              , the maximum likelihood </a:t>
            </a:r>
          </a:p>
          <a:p>
            <a:pPr marL="0" indent="0">
              <a:buNone/>
            </a:pPr>
            <a:r>
              <a:rPr lang="zh-CN" altLang="en-US"/>
              <a:t>     estimates are: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Laplace smoothing</a:t>
            </a:r>
            <a:r>
              <a:rPr lang="zh-CN" altLang="en-US"/>
              <a:t>:</a:t>
            </a:r>
          </a:p>
          <a:p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                                 still holds</a:t>
            </a:r>
          </a:p>
          <a:p>
            <a:pPr lvl="1"/>
            <a:r>
              <a:rPr lang="en-US" altLang="zh-CN"/>
              <a:t>                          for all 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j</a:t>
            </a:r>
          </a:p>
          <a:p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760" y="2921635"/>
            <a:ext cx="1926590" cy="372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60" y="3742055"/>
            <a:ext cx="4899025" cy="690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740" y="4857115"/>
            <a:ext cx="5295900" cy="749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275" y="5774055"/>
            <a:ext cx="1927860" cy="366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275" y="6140450"/>
            <a:ext cx="1520190" cy="2806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028700"/>
            <a:ext cx="8596630" cy="4800600"/>
          </a:xfrm>
        </p:spPr>
        <p:txBody>
          <a:bodyPr/>
          <a:lstStyle/>
          <a:p>
            <a:r>
              <a:rPr lang="zh-CN" altLang="en-US"/>
              <a:t>Returning to</a:t>
            </a:r>
            <a:r>
              <a:rPr lang="zh-CN" altLang="en-US">
                <a:solidFill>
                  <a:srgbClr val="FF0000"/>
                </a:solidFill>
              </a:rPr>
              <a:t> Naive Bayes classifier, with Laplace smoothing</a:t>
            </a:r>
            <a:r>
              <a:rPr lang="zh-CN" altLang="en-US"/>
              <a:t> we obtain</a:t>
            </a:r>
          </a:p>
          <a:p>
            <a:pPr marL="0" indent="0">
              <a:buNone/>
            </a:pPr>
            <a:r>
              <a:rPr lang="zh-CN" altLang="en-US"/>
              <a:t>     the following estimates: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In practice, it usually doesn’t matter whether we apply Laplace smoothing to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p(y = 1)</a:t>
            </a:r>
            <a:r>
              <a:rPr lang="zh-CN" altLang="en-US"/>
              <a:t> or not, since we typically have a fair fraction between spam and non-spam emails.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45" y="1958975"/>
            <a:ext cx="803783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Event Models for Text Classification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Naive Bayes</a:t>
            </a:r>
            <a:r>
              <a:rPr lang="zh-CN" altLang="en-US"/>
              <a:t> uses </a:t>
            </a:r>
            <a:r>
              <a:rPr lang="zh-CN" altLang="en-US">
                <a:solidFill>
                  <a:srgbClr val="FF0000"/>
                </a:solidFill>
              </a:rPr>
              <a:t>multivariate Bernoulli event model</a:t>
            </a:r>
            <a:r>
              <a:rPr lang="zh-CN" altLang="en-US"/>
              <a:t>: the probability</a:t>
            </a:r>
          </a:p>
          <a:p>
            <a:pPr marL="0" indent="0">
              <a:buNone/>
            </a:pPr>
            <a:r>
              <a:rPr lang="zh-CN" altLang="en-US"/>
              <a:t>     of an email was given by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A different way to represent emails:                                  denotes the </a:t>
            </a:r>
          </a:p>
          <a:p>
            <a:pPr marL="0" indent="0">
              <a:buNone/>
            </a:pPr>
            <a:r>
              <a:rPr lang="zh-CN" altLang="en-US"/>
              <a:t>     word in the email, taking values in                             is the vocabulary;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M</a:t>
            </a:r>
          </a:p>
          <a:p>
            <a:pPr marL="0" indent="0">
              <a:buNone/>
            </a:pPr>
            <a:r>
              <a:rPr lang="zh-CN" altLang="en-US"/>
              <a:t>     is the length of the email.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Multinomial event model</a:t>
            </a:r>
            <a:r>
              <a:rPr lang="zh-CN" altLang="en-US"/>
              <a:t>:               is now multinomial. The overall</a:t>
            </a:r>
          </a:p>
          <a:p>
            <a:pPr marL="0" indent="0">
              <a:buNone/>
            </a:pPr>
            <a:r>
              <a:rPr lang="zh-CN" altLang="en-US"/>
              <a:t>     probability of an email is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15" y="2497455"/>
            <a:ext cx="1849755" cy="372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05" y="3267710"/>
            <a:ext cx="2236470" cy="322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650" y="3267710"/>
            <a:ext cx="279400" cy="322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780" y="3638550"/>
            <a:ext cx="1928495" cy="367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460" y="4739640"/>
            <a:ext cx="909320" cy="339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4915" y="5078730"/>
            <a:ext cx="2130425" cy="4387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823595"/>
            <a:ext cx="8596630" cy="5217795"/>
          </a:xfrm>
        </p:spPr>
        <p:txBody>
          <a:bodyPr/>
          <a:lstStyle/>
          <a:p>
            <a:r>
              <a:rPr lang="zh-CN" altLang="en-US"/>
              <a:t>Given a training set                                             , where</a:t>
            </a:r>
          </a:p>
          <a:p>
            <a:pPr marL="0" indent="0">
              <a:buNone/>
            </a:pPr>
            <a:r>
              <a:rPr lang="zh-CN" altLang="en-US"/>
              <a:t>                                      (      is the number of words in       training example),   </a:t>
            </a:r>
          </a:p>
          <a:p>
            <a:pPr marL="0" indent="0">
              <a:buNone/>
            </a:pPr>
            <a:r>
              <a:rPr lang="zh-CN" altLang="en-US"/>
              <a:t>     the maximum likelihood estimates of the model are: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60" y="823595"/>
            <a:ext cx="2832735" cy="358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10" y="1181735"/>
            <a:ext cx="2245360" cy="394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075" y="1287145"/>
            <a:ext cx="295275" cy="288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760" y="1234440"/>
            <a:ext cx="294005" cy="288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320" y="2155825"/>
            <a:ext cx="9290685" cy="32111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Naive Bayes vs. 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757045"/>
            <a:ext cx="8596630" cy="428434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Asymptotic comparison </a:t>
            </a:r>
            <a:r>
              <a:rPr lang="zh-CN" altLang="en-US"/>
              <a:t>(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zh-CN" altLang="en-US"/>
              <a:t>training examples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→</a:t>
            </a:r>
            <a:r>
              <a:rPr lang="zh-CN" altLang="en-US"/>
              <a:t> infinite)</a:t>
            </a:r>
          </a:p>
          <a:p>
            <a:endParaRPr lang="zh-CN" altLang="en-US"/>
          </a:p>
          <a:p>
            <a:pPr lvl="1"/>
            <a:r>
              <a:rPr lang="zh-CN" altLang="en-US"/>
              <a:t>When model assumption is correct:</a:t>
            </a:r>
          </a:p>
          <a:p>
            <a:pPr lvl="2"/>
            <a:r>
              <a:rPr lang="zh-CN" altLang="en-US"/>
              <a:t>Naive Bayes (NB), Logistic regression (LR) produce identical classifier</a:t>
            </a:r>
          </a:p>
          <a:p>
            <a:pPr marL="457200" lvl="1" indent="0">
              <a:buNone/>
            </a:pPr>
            <a:endParaRPr lang="zh-CN" altLang="en-US"/>
          </a:p>
          <a:p>
            <a:pPr lvl="1"/>
            <a:r>
              <a:rPr lang="zh-CN" altLang="en-US"/>
              <a:t>When model assumption is incorrect:</a:t>
            </a:r>
          </a:p>
          <a:p>
            <a:pPr lvl="2"/>
            <a:r>
              <a:rPr lang="zh-CN" altLang="en-US"/>
              <a:t>LR is less biased - does not assume conditional, independence</a:t>
            </a:r>
          </a:p>
          <a:p>
            <a:pPr lvl="2"/>
            <a:r>
              <a:rPr lang="zh-CN" altLang="en-US"/>
              <a:t>therefore expected to outperform NB.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36370"/>
            <a:ext cx="8596630" cy="460502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Non-asymptotic comparison</a:t>
            </a: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 sz="1420"/>
              <a:t>Convergence rate of parameter estimation - how many training </a:t>
            </a:r>
            <a:r>
              <a:rPr lang="zh-CN" altLang="en-US" sz="1600"/>
              <a:t>examples needed to assume good estimates?</a:t>
            </a:r>
          </a:p>
          <a:p>
            <a:pPr lvl="2"/>
            <a:r>
              <a:rPr lang="zh-CN" altLang="en-US" sz="1085"/>
              <a:t>NB order </a:t>
            </a:r>
            <a:r>
              <a:rPr lang="zh-CN" altLang="en-US" sz="1085" b="1">
                <a:solidFill>
                  <a:schemeClr val="accent2">
                    <a:lumMod val="75000"/>
                  </a:schemeClr>
                </a:solidFill>
              </a:rPr>
              <a:t>logD</a:t>
            </a:r>
            <a:r>
              <a:rPr lang="zh-CN" altLang="en-US" sz="1085"/>
              <a:t> (where </a:t>
            </a:r>
            <a:r>
              <a:rPr lang="zh-CN" altLang="en-US" sz="1085" b="1">
                <a:solidFill>
                  <a:schemeClr val="accent2">
                    <a:lumMod val="75000"/>
                  </a:schemeClr>
                </a:solidFill>
              </a:rPr>
              <a:t>D = # </a:t>
            </a:r>
            <a:r>
              <a:rPr lang="zh-CN" altLang="en-US" sz="1085"/>
              <a:t>of attributes in </a:t>
            </a:r>
            <a:r>
              <a:rPr lang="zh-CN" altLang="en-US" sz="1085" b="1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zh-CN" altLang="en-US" sz="1085"/>
              <a:t>)</a:t>
            </a:r>
          </a:p>
          <a:p>
            <a:pPr lvl="2"/>
            <a:r>
              <a:rPr lang="zh-CN" altLang="en-US" sz="1085"/>
              <a:t>LR order </a:t>
            </a:r>
            <a:r>
              <a:rPr lang="zh-CN" altLang="en-US" sz="1085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  <a:p>
            <a:pPr lvl="2"/>
            <a:endParaRPr lang="zh-CN" altLang="en-US" sz="1085">
              <a:solidFill>
                <a:schemeClr val="accent2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endParaRPr lang="zh-CN" altLang="en-US" sz="1085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1420"/>
              <a:t>NB converges more quickly to its asymptotic estimates.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234" y="2519045"/>
            <a:ext cx="8596668" cy="1320800"/>
          </a:xfrm>
        </p:spPr>
        <p:txBody>
          <a:bodyPr/>
          <a:lstStyle/>
          <a:p>
            <a:pPr algn="ctr"/>
            <a:r>
              <a:rPr lang="zh-CN" altLang="en-US"/>
              <a:t>Performance Evaluation and Comparison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31950"/>
            <a:ext cx="8596630" cy="440944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/>
              <a:t>Two problems: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Performance evaluation</a:t>
            </a:r>
            <a:r>
              <a:rPr lang="zh-CN" altLang="en-US"/>
              <a:t>: assessing the expected error rate of a</a:t>
            </a:r>
          </a:p>
          <a:p>
            <a:pPr marL="457200" lvl="1" indent="0">
              <a:buNone/>
            </a:pPr>
            <a:r>
              <a:rPr lang="zh-CN" altLang="en-US"/>
              <a:t>      classification algorithm on a problem.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Performance comparison</a:t>
            </a:r>
            <a:r>
              <a:rPr lang="zh-CN" altLang="en-US"/>
              <a:t>: comparing the expected error rates of two or</a:t>
            </a:r>
          </a:p>
          <a:p>
            <a:pPr marL="457200" lvl="1" indent="0">
              <a:buNone/>
            </a:pPr>
            <a:r>
              <a:rPr lang="zh-CN" altLang="en-US"/>
              <a:t>      more classification algorithms to conclude which one is better.</a:t>
            </a:r>
          </a:p>
          <a:p>
            <a:r>
              <a:rPr lang="zh-CN" altLang="en-US"/>
              <a:t>Any conclusion drawn is conditioned on the given data set only. No</a:t>
            </a:r>
          </a:p>
          <a:p>
            <a:pPr marL="0" indent="0">
              <a:buNone/>
            </a:pPr>
            <a:r>
              <a:rPr lang="zh-CN" altLang="en-US"/>
              <a:t>      algorithm is the best for all possible datasets.</a:t>
            </a:r>
          </a:p>
          <a:p>
            <a:r>
              <a:rPr lang="zh-CN" altLang="en-US"/>
              <a:t>Training data alone is not sufficient for performance evaluation and</a:t>
            </a:r>
          </a:p>
          <a:p>
            <a:pPr marL="0" indent="0">
              <a:buNone/>
            </a:pPr>
            <a:r>
              <a:rPr lang="zh-CN" altLang="en-US"/>
              <a:t>      comparison.</a:t>
            </a:r>
          </a:p>
          <a:p>
            <a:r>
              <a:rPr lang="zh-CN" altLang="en-US"/>
              <a:t>A </a:t>
            </a:r>
            <a:r>
              <a:rPr lang="zh-CN" altLang="en-US">
                <a:solidFill>
                  <a:srgbClr val="FF0000"/>
                </a:solidFill>
              </a:rPr>
              <a:t>validation set</a:t>
            </a:r>
            <a:r>
              <a:rPr lang="zh-CN" altLang="en-US"/>
              <a:t> is needed, typically requiring multiple runs to average</a:t>
            </a:r>
          </a:p>
          <a:p>
            <a:pPr marL="0" indent="0">
              <a:buNone/>
            </a:pPr>
            <a:r>
              <a:rPr lang="zh-CN" altLang="en-US"/>
              <a:t>      over different sources of randomness.</a:t>
            </a:r>
          </a:p>
          <a:p>
            <a:r>
              <a:rPr lang="zh-CN" altLang="en-US"/>
              <a:t>Performance evaluation and comparison is done based on the</a:t>
            </a:r>
          </a:p>
          <a:p>
            <a:pPr marL="0" indent="0">
              <a:buNone/>
            </a:pPr>
            <a:r>
              <a:rPr lang="zh-CN" altLang="en-US"/>
              <a:t>      distribution of the validation set errors.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921385"/>
            <a:ext cx="8596630" cy="5120005"/>
          </a:xfrm>
        </p:spPr>
        <p:txBody>
          <a:bodyPr/>
          <a:lstStyle/>
          <a:p>
            <a:r>
              <a:rPr lang="zh-CN" altLang="en-US"/>
              <a:t>We use error rate as the performance criterion here for performance</a:t>
            </a:r>
          </a:p>
          <a:p>
            <a:pPr marL="0" indent="0">
              <a:buNone/>
            </a:pPr>
            <a:r>
              <a:rPr lang="zh-CN" altLang="en-US"/>
              <a:t>     evaluation and comparison, but there exist some other performance</a:t>
            </a:r>
          </a:p>
          <a:p>
            <a:pPr marL="0" indent="0">
              <a:buNone/>
            </a:pPr>
            <a:r>
              <a:rPr lang="zh-CN" altLang="en-US"/>
              <a:t>     criteria depending on the application.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Examples of other criteria:</a:t>
            </a:r>
          </a:p>
          <a:p>
            <a:pPr lvl="1"/>
            <a:r>
              <a:rPr lang="zh-CN" altLang="en-US"/>
              <a:t>Risks based on more general loss functions than 0-1 loss</a:t>
            </a:r>
          </a:p>
          <a:p>
            <a:pPr lvl="1"/>
            <a:r>
              <a:rPr lang="zh-CN" altLang="en-US"/>
              <a:t>Training time and space complexity</a:t>
            </a:r>
          </a:p>
          <a:p>
            <a:pPr lvl="1"/>
            <a:r>
              <a:rPr lang="zh-CN" altLang="en-US"/>
              <a:t>Testing time and space complexity</a:t>
            </a:r>
          </a:p>
          <a:p>
            <a:pPr lvl="1"/>
            <a:r>
              <a:rPr lang="zh-CN" altLang="en-US"/>
              <a:t>Interpretability</a:t>
            </a:r>
          </a:p>
          <a:p>
            <a:pPr lvl="1"/>
            <a:r>
              <a:rPr lang="zh-CN" altLang="en-US"/>
              <a:t>Easy programmability</a:t>
            </a: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711200"/>
            <a:ext cx="8596630" cy="5330190"/>
          </a:xfrm>
        </p:spPr>
        <p:txBody>
          <a:bodyPr/>
          <a:lstStyle/>
          <a:p>
            <a:r>
              <a:rPr lang="zh-CN" altLang="en-US"/>
              <a:t>Cost-sensitive learning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Example                         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40" y="1040765"/>
            <a:ext cx="7668260" cy="1924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2720" y="3077845"/>
            <a:ext cx="7831455" cy="173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一般来说，算法的分类结果应该是将错误率降到最低</a:t>
            </a:r>
            <a:r>
              <a:rPr lang="en-US" altLang="zh-CN"/>
              <a:t>(a),</a:t>
            </a:r>
            <a:r>
              <a:rPr lang="zh-CN" altLang="en-US"/>
              <a:t>但在某些应用中，例如银行借贷问题，算法的分类结果是将银行的损失最少</a:t>
            </a:r>
            <a:r>
              <a:rPr lang="en-US" altLang="zh-CN"/>
              <a:t>(b)</a:t>
            </a:r>
            <a:r>
              <a:rPr lang="zh-CN" altLang="en-US"/>
              <a:t>。在所有错误的造成的损失都相等的情况下，</a:t>
            </a:r>
            <a:r>
              <a:rPr lang="en-US" altLang="zh-CN"/>
              <a:t>(b)</a:t>
            </a:r>
            <a:r>
              <a:rPr lang="zh-CN" altLang="en-US"/>
              <a:t>和</a:t>
            </a:r>
            <a:r>
              <a:rPr lang="en-US" altLang="zh-CN"/>
              <a:t>(a)</a:t>
            </a:r>
            <a:r>
              <a:rPr lang="zh-CN" altLang="en-US"/>
              <a:t>是等价的，但在银行借贷这个问题中，</a:t>
            </a:r>
            <a:r>
              <a:rPr lang="en-US" altLang="zh-CN"/>
              <a:t>FN</a:t>
            </a:r>
            <a:r>
              <a:rPr lang="zh-CN" altLang="en-US"/>
              <a:t>（贷款給不符合条件的申请人）的代价远大于</a:t>
            </a:r>
            <a:r>
              <a:rPr lang="en-US" altLang="zh-CN"/>
              <a:t>FP</a:t>
            </a:r>
            <a:r>
              <a:rPr lang="zh-CN" altLang="en-US"/>
              <a:t>（没有将贷款贷给符合条件的人）。则分类算法分类错误造成的损失为                </a:t>
            </a:r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5144135"/>
            <a:ext cx="4239895" cy="1445260"/>
          </a:xfrm>
          <a:prstGeom prst="rect">
            <a:avLst/>
          </a:prstGeom>
        </p:spPr>
      </p:pic>
      <p:pic>
        <p:nvPicPr>
          <p:cNvPr id="10" name="图片 9" descr="CodeCogsEqn (30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0" y="4267200"/>
            <a:ext cx="2177415" cy="239395"/>
          </a:xfrm>
          <a:prstGeom prst="rect">
            <a:avLst/>
          </a:prstGeom>
        </p:spPr>
      </p:pic>
      <p:pic>
        <p:nvPicPr>
          <p:cNvPr id="11" name="图片 10" descr="CodeCogsEqn (3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805" y="4816475"/>
            <a:ext cx="2124075" cy="276225"/>
          </a:xfrm>
          <a:prstGeom prst="rect">
            <a:avLst/>
          </a:prstGeom>
        </p:spPr>
      </p:pic>
      <p:pic>
        <p:nvPicPr>
          <p:cNvPr id="12" name="图片 11" descr="CodeCogsEqn (32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700" y="5520690"/>
            <a:ext cx="1447800" cy="266700"/>
          </a:xfrm>
          <a:prstGeom prst="rect">
            <a:avLst/>
          </a:prstGeom>
        </p:spPr>
      </p:pic>
      <p:pic>
        <p:nvPicPr>
          <p:cNvPr id="14" name="图片 13" descr="CodeCogsEqn (34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7825" y="5890895"/>
            <a:ext cx="1276350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508635"/>
            <a:ext cx="8596630" cy="5532755"/>
          </a:xfrm>
        </p:spPr>
        <p:txBody>
          <a:bodyPr/>
          <a:lstStyle/>
          <a:p>
            <a:r>
              <a:rPr lang="zh-CN" altLang="en-US"/>
              <a:t>Batch gradient descent: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Stochastic gradient descent</a:t>
            </a:r>
            <a:r>
              <a:rPr lang="en-US" altLang="zh-CN"/>
              <a:t>:  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Mini-batch based stochastic gradient descent: 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                                                batch:n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05" y="948690"/>
            <a:ext cx="492379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30" y="2363470"/>
            <a:ext cx="4295140" cy="55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540" y="1934210"/>
            <a:ext cx="2957830" cy="4292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560" y="3705225"/>
            <a:ext cx="4585335" cy="62166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1351280"/>
          </a:xfrm>
        </p:spPr>
        <p:txBody>
          <a:bodyPr/>
          <a:lstStyle/>
          <a:p>
            <a:r>
              <a:rPr lang="zh-CN" altLang="en-US"/>
              <a:t>K-fold Cross Validation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49109"/>
            <a:ext cx="8596668" cy="3880773"/>
          </a:xfrm>
        </p:spPr>
        <p:txBody>
          <a:bodyPr/>
          <a:lstStyle/>
          <a:p>
            <a:r>
              <a:rPr lang="zh-CN" altLang="en-US"/>
              <a:t>The dataset      is randomly partitioned into K equal-sized subsets</a:t>
            </a:r>
          </a:p>
          <a:p>
            <a:pPr marL="0" indent="0">
              <a:buNone/>
            </a:pPr>
            <a:r>
              <a:rPr lang="zh-CN" altLang="en-US"/>
              <a:t>                                       , called folds.</a:t>
            </a:r>
          </a:p>
          <a:p>
            <a:r>
              <a:rPr lang="zh-CN" altLang="en-US">
                <a:solidFill>
                  <a:srgbClr val="FF0000"/>
                </a:solidFill>
              </a:rPr>
              <a:t>Stratification</a:t>
            </a:r>
            <a:r>
              <a:rPr lang="zh-CN" altLang="en-US"/>
              <a:t>: the class distributions in different subsets are kept</a:t>
            </a:r>
          </a:p>
          <a:p>
            <a:pPr marL="0" indent="0">
              <a:buNone/>
            </a:pPr>
            <a:r>
              <a:rPr lang="zh-CN" altLang="en-US"/>
              <a:t>      roughly the same (stratified cross validation).</a:t>
            </a:r>
          </a:p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zh-CN" altLang="en-US"/>
              <a:t> training/validation set pairs                     </a:t>
            </a:r>
            <a:r>
              <a:rPr lang="en-US" altLang="zh-CN"/>
              <a:t>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1749425"/>
            <a:ext cx="342900" cy="28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60" y="2141855"/>
            <a:ext cx="2295525" cy="35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120" y="3337560"/>
            <a:ext cx="1243965" cy="390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090" y="3819525"/>
            <a:ext cx="6343015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Leave-One-Out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If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zh-CN" altLang="en-US"/>
              <a:t> is small,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zh-CN" altLang="en-US" b="1"/>
              <a:t> </a:t>
            </a:r>
            <a:r>
              <a:rPr lang="zh-CN" altLang="en-US"/>
              <a:t>should be large to allow large enough training sets.</a:t>
            </a:r>
          </a:p>
          <a:p>
            <a:endParaRPr lang="zh-CN" altLang="en-US"/>
          </a:p>
          <a:p>
            <a:r>
              <a:rPr lang="zh-CN" altLang="en-US"/>
              <a:t>One extreme case of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zh-CN" altLang="en-US"/>
              <a:t>-fold cross validation is leave-one-out where</a:t>
            </a:r>
          </a:p>
          <a:p>
            <a:pPr marL="0" indent="0">
              <a:buNone/>
            </a:pPr>
            <a:r>
              <a:rPr lang="zh-CN" altLang="en-US"/>
              <a:t>     only one instance is left out as the validation set and the remaining</a:t>
            </a:r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N − 1</a:t>
            </a:r>
            <a:r>
              <a:rPr lang="zh-CN" altLang="en-US"/>
              <a:t> for training, giving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zh-CN" altLang="en-US" b="1"/>
              <a:t> </a:t>
            </a:r>
            <a:r>
              <a:rPr lang="zh-CN" altLang="en-US"/>
              <a:t>separate training/validation set pairs.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Bootstrapping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51280"/>
            <a:ext cx="8596630" cy="5221605"/>
          </a:xfrm>
        </p:spPr>
        <p:txBody>
          <a:bodyPr>
            <a:normAutofit/>
          </a:bodyPr>
          <a:lstStyle/>
          <a:p>
            <a:r>
              <a:rPr lang="zh-CN" altLang="en-US"/>
              <a:t>When the sample size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N </a:t>
            </a:r>
            <a:r>
              <a:rPr lang="zh-CN" altLang="en-US"/>
              <a:t>is very small, a better alternative to cross</a:t>
            </a:r>
          </a:p>
          <a:p>
            <a:pPr marL="0" indent="0">
              <a:buNone/>
            </a:pPr>
            <a:r>
              <a:rPr lang="zh-CN" altLang="en-US"/>
              <a:t>     validation is bootstrapping.</a:t>
            </a:r>
          </a:p>
          <a:p>
            <a:r>
              <a:rPr lang="zh-CN" altLang="en-US"/>
              <a:t>Bootstrapping generates new samples, each of size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zh-CN" altLang="en-US"/>
              <a:t>, by drawing</a:t>
            </a:r>
          </a:p>
          <a:p>
            <a:pPr marL="0" indent="0">
              <a:buNone/>
            </a:pPr>
            <a:r>
              <a:rPr lang="zh-CN" altLang="en-US"/>
              <a:t>     instances randomly from the original sample with replacement.</a:t>
            </a:r>
          </a:p>
          <a:p>
            <a:r>
              <a:rPr lang="zh-CN" altLang="en-US"/>
              <a:t>The bootstrap samples usually overlap more than the cross validation</a:t>
            </a:r>
          </a:p>
          <a:p>
            <a:pPr marL="0" indent="0">
              <a:buNone/>
            </a:pPr>
            <a:r>
              <a:rPr lang="zh-CN" altLang="en-US"/>
              <a:t>     samples and hence their estimates are more dependent.</a:t>
            </a:r>
          </a:p>
          <a:p>
            <a:r>
              <a:rPr lang="zh-CN" altLang="en-US"/>
              <a:t>Probability that an instance is not chosen after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N </a:t>
            </a:r>
            <a:r>
              <a:rPr lang="zh-CN" altLang="en-US"/>
              <a:t>random draws: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So each bootstrap sample contains only approximately 63.2% of the</a:t>
            </a:r>
          </a:p>
          <a:p>
            <a:pPr marL="0" indent="0">
              <a:buNone/>
            </a:pPr>
            <a:r>
              <a:rPr lang="zh-CN" altLang="en-US"/>
              <a:t>     instances.</a:t>
            </a:r>
          </a:p>
          <a:p>
            <a:r>
              <a:rPr lang="zh-CN" altLang="en-US"/>
              <a:t>Multiple bootstrap samples are used to maximize the chance that the</a:t>
            </a:r>
          </a:p>
          <a:p>
            <a:pPr marL="0" indent="0">
              <a:buNone/>
            </a:pPr>
            <a:r>
              <a:rPr lang="zh-CN" altLang="en-US"/>
              <a:t>     system is trained on all the instances.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4145280"/>
            <a:ext cx="381889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Error Measure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625" y="1321435"/>
            <a:ext cx="8596630" cy="5480685"/>
          </a:xfrm>
        </p:spPr>
        <p:txBody>
          <a:bodyPr>
            <a:normAutofit fontScale="92500"/>
          </a:bodyPr>
          <a:lstStyle/>
          <a:p>
            <a:r>
              <a:rPr lang="zh-CN" altLang="en-US"/>
              <a:t>If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0 − 1</a:t>
            </a:r>
            <a:r>
              <a:rPr lang="zh-CN" altLang="en-US"/>
              <a:t> loss is used, error calculations will be based on the </a:t>
            </a:r>
            <a:r>
              <a:rPr lang="zh-CN" altLang="en-US">
                <a:solidFill>
                  <a:srgbClr val="FF0000"/>
                </a:solidFill>
              </a:rPr>
              <a:t>confusion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matrix</a:t>
            </a:r>
            <a:r>
              <a:rPr lang="zh-CN" altLang="en-US"/>
              <a:t>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Er</a:t>
            </a:r>
            <a:r>
              <a:rPr lang="zh-CN" altLang="en-US"/>
              <a:t>ror rate: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where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N</a:t>
            </a:r>
            <a:r>
              <a:rPr lang="zh-CN" altLang="en-US"/>
              <a:t> is the total number of instances in the validation set.</a:t>
            </a:r>
          </a:p>
          <a:p>
            <a:r>
              <a:rPr lang="zh-CN" altLang="en-US"/>
              <a:t>For more general loss functions, the risks should be measured</a:t>
            </a:r>
          </a:p>
          <a:p>
            <a:pPr marL="0" indent="0">
              <a:buNone/>
            </a:pPr>
            <a:r>
              <a:rPr lang="zh-CN" altLang="en-US"/>
              <a:t>     instead.</a:t>
            </a:r>
          </a:p>
          <a:p>
            <a:r>
              <a:rPr lang="zh-CN" altLang="en-US"/>
              <a:t>For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K &gt; 2 </a:t>
            </a:r>
            <a:r>
              <a:rPr lang="zh-CN" altLang="en-US"/>
              <a:t>classes, the class confusion matrix is a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K × K</a:t>
            </a:r>
            <a:r>
              <a:rPr lang="zh-CN" altLang="en-US"/>
              <a:t> matrix such</a:t>
            </a:r>
          </a:p>
          <a:p>
            <a:pPr marL="0" indent="0">
              <a:buNone/>
            </a:pPr>
            <a:r>
              <a:rPr lang="zh-CN" altLang="en-US"/>
              <a:t>     that its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(i,j)</a:t>
            </a:r>
            <a:r>
              <a:rPr lang="zh-CN" altLang="en-US"/>
              <a:t>-th entry contains the number of instances that belong to</a:t>
            </a:r>
          </a:p>
          <a:p>
            <a:pPr marL="0" indent="0">
              <a:buNone/>
            </a:pPr>
            <a:r>
              <a:rPr lang="zh-CN" altLang="en-US"/>
              <a:t>           but are assigned to      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85" y="1930400"/>
            <a:ext cx="6188075" cy="1397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445" y="3656965"/>
            <a:ext cx="6396355" cy="808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95" y="6138545"/>
            <a:ext cx="283845" cy="3257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680" y="6109335"/>
            <a:ext cx="269240" cy="38354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ROC Curve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45260"/>
            <a:ext cx="8596630" cy="5494655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Receiver operating characteristics</a:t>
            </a:r>
            <a:r>
              <a:rPr lang="zh-CN" altLang="en-US"/>
              <a:t> (</a:t>
            </a:r>
            <a:r>
              <a:rPr lang="zh-CN" altLang="en-US">
                <a:solidFill>
                  <a:srgbClr val="FF0000"/>
                </a:solidFill>
              </a:rPr>
              <a:t>ROC</a:t>
            </a:r>
            <a:r>
              <a:rPr lang="zh-CN" altLang="en-US"/>
              <a:t>) curve: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The curve is obtained by varying a certain parameter (e.g., threshold</a:t>
            </a:r>
          </a:p>
          <a:p>
            <a:pPr marL="0" indent="0">
              <a:buNone/>
            </a:pPr>
            <a:r>
              <a:rPr lang="en-US" altLang="zh-CN"/>
              <a:t>      f</a:t>
            </a:r>
            <a:r>
              <a:rPr lang="zh-CN" altLang="en-US"/>
              <a:t>or making decision) of the classification algorithm.</a:t>
            </a:r>
          </a:p>
          <a:p>
            <a:r>
              <a:rPr lang="zh-CN" altLang="en-US"/>
              <a:t>The </a:t>
            </a:r>
            <a:r>
              <a:rPr lang="zh-CN" altLang="en-US">
                <a:solidFill>
                  <a:srgbClr val="FF0000"/>
                </a:solidFill>
              </a:rPr>
              <a:t>area under curve</a:t>
            </a:r>
            <a:r>
              <a:rPr lang="zh-CN" altLang="en-US"/>
              <a:t> (</a:t>
            </a:r>
            <a:r>
              <a:rPr lang="zh-CN" altLang="en-US">
                <a:solidFill>
                  <a:srgbClr val="FF0000"/>
                </a:solidFill>
              </a:rPr>
              <a:t>AUC</a:t>
            </a:r>
            <a:r>
              <a:rPr lang="zh-CN" altLang="en-US"/>
              <a:t>) is often used as a performance measure.</a:t>
            </a: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1704975"/>
            <a:ext cx="5977255" cy="38201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Point Estimation vs. Interval Estimation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A </a:t>
            </a:r>
            <a:r>
              <a:rPr lang="zh-CN" altLang="en-US">
                <a:solidFill>
                  <a:srgbClr val="FF0000"/>
                </a:solidFill>
              </a:rPr>
              <a:t>point estimator </a:t>
            </a:r>
            <a:r>
              <a:rPr lang="zh-CN" altLang="en-US"/>
              <a:t>(e.g., MLE) specifies a value for a parameter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θ</a:t>
            </a:r>
            <a:r>
              <a:rPr lang="zh-CN" altLang="en-US"/>
              <a:t>.</a:t>
            </a:r>
          </a:p>
          <a:p>
            <a:endParaRPr lang="zh-CN" altLang="en-US"/>
          </a:p>
          <a:p>
            <a:r>
              <a:rPr lang="zh-CN" altLang="en-US"/>
              <a:t>An </a:t>
            </a:r>
            <a:r>
              <a:rPr lang="zh-CN" altLang="en-US">
                <a:solidFill>
                  <a:srgbClr val="FF0000"/>
                </a:solidFill>
              </a:rPr>
              <a:t>interval estimator</a:t>
            </a:r>
            <a:r>
              <a:rPr lang="zh-CN" altLang="en-US"/>
              <a:t> specifies an </a:t>
            </a:r>
            <a:r>
              <a:rPr lang="zh-CN" altLang="en-US">
                <a:solidFill>
                  <a:srgbClr val="FF0000"/>
                </a:solidFill>
              </a:rPr>
              <a:t>interval</a:t>
            </a:r>
            <a:r>
              <a:rPr lang="zh-CN" altLang="en-US"/>
              <a:t> within which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θ</a:t>
            </a:r>
            <a:r>
              <a:rPr lang="zh-CN" altLang="en-US"/>
              <a:t> lies with a</a:t>
            </a:r>
          </a:p>
          <a:p>
            <a:pPr marL="0" indent="0">
              <a:buNone/>
            </a:pPr>
            <a:r>
              <a:rPr lang="zh-CN" altLang="en-US"/>
              <a:t>     certain </a:t>
            </a:r>
            <a:r>
              <a:rPr lang="zh-CN" altLang="en-US">
                <a:solidFill>
                  <a:srgbClr val="FF0000"/>
                </a:solidFill>
              </a:rPr>
              <a:t>degree of confidence</a:t>
            </a:r>
            <a:r>
              <a:rPr lang="zh-CN" altLang="en-US"/>
              <a:t>.</a:t>
            </a:r>
          </a:p>
          <a:p>
            <a:endParaRPr lang="zh-CN" altLang="en-US"/>
          </a:p>
          <a:p>
            <a:r>
              <a:rPr lang="zh-CN" altLang="en-US"/>
              <a:t>The probability distribution of the point estimator is used to obtain an</a:t>
            </a:r>
          </a:p>
          <a:p>
            <a:pPr marL="0" indent="0">
              <a:buNone/>
            </a:pPr>
            <a:r>
              <a:rPr lang="zh-CN" altLang="en-US"/>
              <a:t>     interval estimator.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Example: Estimation of Mean of Normal Distributio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Given an i.i.d. sample                         , where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Point estimation of the mean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µ</a:t>
            </a:r>
            <a:r>
              <a:rPr lang="zh-CN" altLang="en-US"/>
              <a:t>: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since        are i.i.d.</a:t>
            </a:r>
          </a:p>
          <a:p>
            <a:r>
              <a:rPr lang="zh-CN" altLang="en-US"/>
              <a:t>Define a statistic      with a</a:t>
            </a:r>
            <a:r>
              <a:rPr lang="zh-CN" altLang="en-US">
                <a:solidFill>
                  <a:srgbClr val="FF0000"/>
                </a:solidFill>
              </a:rPr>
              <a:t> unit normal distribution</a:t>
            </a:r>
            <a:r>
              <a:rPr lang="zh-CN" altLang="en-US"/>
              <a:t>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25" y="2160905"/>
            <a:ext cx="1544955" cy="373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2686685"/>
            <a:ext cx="2286000" cy="542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655" y="3672840"/>
            <a:ext cx="4047490" cy="857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620" y="4530090"/>
            <a:ext cx="462280" cy="3454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505" y="4982210"/>
            <a:ext cx="331470" cy="2965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3655" y="5384165"/>
            <a:ext cx="423799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Two-Sided Confidence Interval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7954"/>
            <a:ext cx="8596668" cy="3880773"/>
          </a:xfrm>
        </p:spPr>
        <p:txBody>
          <a:bodyPr/>
          <a:lstStyle/>
          <a:p>
            <a:r>
              <a:rPr lang="zh-CN" altLang="en-US"/>
              <a:t>For a unit normal distribution, about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95%</a:t>
            </a:r>
            <a:r>
              <a:rPr lang="zh-CN" altLang="en-US" b="1"/>
              <a:t> </a:t>
            </a:r>
            <a:r>
              <a:rPr lang="zh-CN" altLang="en-US"/>
              <a:t>of        lies in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(−1.96,1.96)</a:t>
            </a:r>
            <a:r>
              <a:rPr lang="zh-CN" altLang="en-US"/>
              <a:t>:</a:t>
            </a:r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  or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meaning that with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95% </a:t>
            </a:r>
            <a:r>
              <a:rPr lang="en-US" altLang="zh-CN"/>
              <a:t>confidence,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µ</a:t>
            </a:r>
            <a:r>
              <a:rPr lang="en-US" altLang="zh-CN"/>
              <a:t> lies within                        units of the</a:t>
            </a:r>
          </a:p>
          <a:p>
            <a:pPr marL="0" indent="0">
              <a:buNone/>
            </a:pPr>
            <a:r>
              <a:rPr lang="en-US" altLang="zh-CN"/>
              <a:t>     sample mean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altLang="zh-CN"/>
              <a:t>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05" y="1398270"/>
            <a:ext cx="331470" cy="2965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425" y="1802130"/>
            <a:ext cx="5990590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375" y="2803525"/>
            <a:ext cx="6790690" cy="81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730" y="3747770"/>
            <a:ext cx="1394460" cy="39751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35" y="1000760"/>
            <a:ext cx="5369560" cy="449389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67385"/>
            <a:ext cx="8596630" cy="5374005"/>
          </a:xfrm>
        </p:spPr>
        <p:txBody>
          <a:bodyPr/>
          <a:lstStyle/>
          <a:p>
            <a:r>
              <a:rPr lang="zh-CN" altLang="en-US"/>
              <a:t>Let us denote        such that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Because       is symmetric around the mean, we have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Hence, for any specified level of confidence 1 − α,</a:t>
            </a:r>
          </a:p>
          <a:p>
            <a:pPr marL="0" indent="0">
              <a:buNone/>
            </a:pPr>
            <a:r>
              <a:rPr lang="zh-CN" altLang="en-US"/>
              <a:t>     we have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45" y="1241425"/>
            <a:ext cx="4161790" cy="42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545" y="667385"/>
            <a:ext cx="409575" cy="333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585" y="1870710"/>
            <a:ext cx="331470" cy="296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245" y="2484755"/>
            <a:ext cx="5609590" cy="485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245" y="4326255"/>
            <a:ext cx="5609590" cy="7816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245" y="5494655"/>
            <a:ext cx="6933565" cy="809625"/>
          </a:xfrm>
          <a:prstGeom prst="rect">
            <a:avLst/>
          </a:prstGeom>
        </p:spPr>
      </p:pic>
      <p:cxnSp>
        <p:nvCxnSpPr>
          <p:cNvPr id="12" name="直接箭头连接符 11"/>
          <p:cNvCxnSpPr>
            <a:endCxn id="11" idx="0"/>
          </p:cNvCxnSpPr>
          <p:nvPr/>
        </p:nvCxnSpPr>
        <p:spPr>
          <a:xfrm flipH="1">
            <a:off x="10063480" y="5181600"/>
            <a:ext cx="238760" cy="1263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5825" y="5307965"/>
            <a:ext cx="409575" cy="257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48010" y="4564380"/>
            <a:ext cx="419100" cy="30480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10424160" y="4861560"/>
            <a:ext cx="33528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30" y="1784350"/>
            <a:ext cx="5197475" cy="4081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One-Sided Upper Confidence Interval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P(       &lt; 1.64) = 0.95</a:t>
            </a:r>
          </a:p>
          <a:p>
            <a:endParaRPr lang="zh-CN" altLang="en-US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95% </a:t>
            </a:r>
            <a:r>
              <a:rPr lang="zh-CN" altLang="en-US"/>
              <a:t>one-sided upper confidence interval for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µ</a:t>
            </a:r>
            <a:r>
              <a:rPr lang="zh-CN" altLang="en-US"/>
              <a:t>: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      or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45" y="2160905"/>
            <a:ext cx="331470" cy="2965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15" y="3401060"/>
            <a:ext cx="4666615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695" y="4576445"/>
            <a:ext cx="4352290" cy="752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5120" y="5062220"/>
            <a:ext cx="161925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7055" y="5865495"/>
            <a:ext cx="327025" cy="35179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9692640" y="5638800"/>
            <a:ext cx="152400" cy="3200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9997440" y="5303520"/>
            <a:ext cx="381000" cy="152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Probabilistic Assumptions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Relate the input and target via:</a:t>
            </a:r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  with      IID  Gaussian distributed: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   or                       </a:t>
            </a: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8" name="图片 7" descr="CodeCogsEqn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310" y="2729865"/>
            <a:ext cx="2502535" cy="413385"/>
          </a:xfrm>
          <a:prstGeom prst="rect">
            <a:avLst/>
          </a:prstGeom>
        </p:spPr>
      </p:pic>
      <p:pic>
        <p:nvPicPr>
          <p:cNvPr id="10" name="图片 9" descr="CodeCogsEq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20" y="3880485"/>
            <a:ext cx="3769360" cy="832485"/>
          </a:xfrm>
          <a:prstGeom prst="rect">
            <a:avLst/>
          </a:prstGeom>
        </p:spPr>
      </p:pic>
      <p:pic>
        <p:nvPicPr>
          <p:cNvPr id="11" name="图片 10" descr="CodeCogsEqn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755" y="3451860"/>
            <a:ext cx="133985" cy="168275"/>
          </a:xfrm>
          <a:prstGeom prst="rect">
            <a:avLst/>
          </a:prstGeom>
        </p:spPr>
      </p:pic>
      <p:pic>
        <p:nvPicPr>
          <p:cNvPr id="12" name="图片 11" descr="CodeCogsEqn (2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35" y="4996815"/>
            <a:ext cx="1583055" cy="3403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67385"/>
            <a:ext cx="8596630" cy="5374005"/>
          </a:xfrm>
        </p:spPr>
        <p:txBody>
          <a:bodyPr/>
          <a:lstStyle/>
          <a:p>
            <a:r>
              <a:rPr lang="zh-CN" altLang="en-US"/>
              <a:t>The </a:t>
            </a:r>
            <a:r>
              <a:rPr lang="zh-CN" altLang="en-US">
                <a:solidFill>
                  <a:srgbClr val="FF0000"/>
                </a:solidFill>
              </a:rPr>
              <a:t>one-sided upper confidence interval</a:t>
            </a:r>
            <a:r>
              <a:rPr lang="zh-CN" altLang="en-US"/>
              <a:t> defines a </a:t>
            </a:r>
            <a:r>
              <a:rPr lang="zh-CN" altLang="en-US">
                <a:solidFill>
                  <a:srgbClr val="FF0000"/>
                </a:solidFill>
              </a:rPr>
              <a:t>lower bound </a:t>
            </a:r>
            <a:r>
              <a:rPr lang="zh-CN" altLang="en-US"/>
              <a:t>for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µ</a:t>
            </a:r>
            <a:r>
              <a:rPr lang="zh-CN" altLang="en-US"/>
              <a:t>.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In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/>
              <a:t>general, a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100(1 − α)</a:t>
            </a:r>
            <a:r>
              <a:rPr lang="zh-CN" altLang="en-US"/>
              <a:t> percent one-sided upper confidence interval</a:t>
            </a:r>
          </a:p>
          <a:p>
            <a:pPr marL="0" indent="0">
              <a:buNone/>
            </a:pPr>
            <a:r>
              <a:rPr lang="zh-CN" altLang="en-US"/>
              <a:t>     for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µ</a:t>
            </a:r>
            <a:r>
              <a:rPr lang="zh-CN" altLang="en-US"/>
              <a:t> can be computed from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The one-sided lower confidence interval that defines an upper bound</a:t>
            </a:r>
          </a:p>
          <a:p>
            <a:pPr marL="0" indent="0">
              <a:buNone/>
            </a:pPr>
            <a:r>
              <a:rPr lang="zh-CN" altLang="en-US"/>
              <a:t>     can be calculated similarly.</a:t>
            </a:r>
            <a:endParaRPr lang="zh-CN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35" y="2360930"/>
            <a:ext cx="428561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 Distribution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75740"/>
            <a:ext cx="8596630" cy="5708015"/>
          </a:xfrm>
        </p:spPr>
        <p:txBody>
          <a:bodyPr/>
          <a:lstStyle/>
          <a:p>
            <a:r>
              <a:rPr lang="zh-CN" altLang="en-US"/>
              <a:t>When the variance       is not known </a:t>
            </a:r>
            <a:r>
              <a:rPr lang="en-US" altLang="zh-CN"/>
              <a:t>,let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 statistic                            follows a</a:t>
            </a:r>
            <a:r>
              <a:rPr lang="en-US" altLang="zh-CN">
                <a:solidFill>
                  <a:srgbClr val="FF0000"/>
                </a:solidFill>
              </a:rPr>
              <a:t> t distribution</a:t>
            </a:r>
            <a:r>
              <a:rPr lang="en-US" altLang="zh-CN"/>
              <a:t> with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N − 1 </a:t>
            </a:r>
            <a:r>
              <a:rPr lang="en-US" altLang="zh-CN"/>
              <a:t>degrees</a:t>
            </a:r>
          </a:p>
          <a:p>
            <a:pPr marL="0" indent="0">
              <a:buNone/>
            </a:pPr>
            <a:r>
              <a:rPr lang="en-US" altLang="zh-CN"/>
              <a:t>     of freedom: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For any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or             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05" y="1475740"/>
            <a:ext cx="300355" cy="316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25" y="1930400"/>
            <a:ext cx="3094990" cy="80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335" y="3089275"/>
            <a:ext cx="1750695" cy="362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625" y="3660775"/>
            <a:ext cx="3285490" cy="504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880" y="4261485"/>
            <a:ext cx="1838325" cy="438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6995" y="4699635"/>
            <a:ext cx="7238365" cy="904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995" y="5513070"/>
            <a:ext cx="794258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814" y="1276669"/>
            <a:ext cx="8596668" cy="3880773"/>
          </a:xfrm>
        </p:spPr>
        <p:txBody>
          <a:bodyPr/>
          <a:lstStyle/>
          <a:p>
            <a:r>
              <a:rPr lang="zh-CN" altLang="en-US"/>
              <a:t>One-sided confidence intervals can also be defined.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The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t</a:t>
            </a:r>
            <a:r>
              <a:rPr lang="zh-CN" altLang="en-US"/>
              <a:t> distribution has </a:t>
            </a:r>
            <a:r>
              <a:rPr lang="zh-CN" altLang="en-US">
                <a:solidFill>
                  <a:srgbClr val="FF0000"/>
                </a:solidFill>
              </a:rPr>
              <a:t>larger spread</a:t>
            </a:r>
            <a:r>
              <a:rPr lang="zh-CN" altLang="en-US"/>
              <a:t> (longer tails) than the unit normal</a:t>
            </a:r>
          </a:p>
          <a:p>
            <a:pPr marL="0" indent="0">
              <a:buNone/>
            </a:pPr>
            <a:r>
              <a:rPr lang="zh-CN" altLang="en-US"/>
              <a:t>     distribution, and generally the </a:t>
            </a:r>
            <a:r>
              <a:rPr lang="zh-CN" altLang="en-US">
                <a:solidFill>
                  <a:srgbClr val="FF0000"/>
                </a:solidFill>
              </a:rPr>
              <a:t>interval </a:t>
            </a:r>
            <a:r>
              <a:rPr lang="zh-CN" altLang="en-US"/>
              <a:t>given by the t distribution is</a:t>
            </a: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 larger</a:t>
            </a:r>
            <a:r>
              <a:rPr lang="zh-CN" altLang="en-US"/>
              <a:t> due to additional uncertainty about the unknown variance.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As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N</a:t>
            </a:r>
            <a:r>
              <a:rPr lang="zh-CN" altLang="en-US"/>
              <a:t> increases, the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t</a:t>
            </a:r>
            <a:r>
              <a:rPr lang="zh-CN" altLang="en-US"/>
              <a:t> distribution will get closer to the normal</a:t>
            </a:r>
          </a:p>
          <a:p>
            <a:pPr marL="0" indent="0">
              <a:buNone/>
            </a:pPr>
            <a:r>
              <a:rPr lang="zh-CN" altLang="en-US"/>
              <a:t>     distribution.</a:t>
            </a:r>
            <a:r>
              <a:rPr lang="en-US" altLang="zh-CN"/>
              <a:t>(                )</a:t>
            </a:r>
          </a:p>
        </p:txBody>
      </p:sp>
      <p:pic>
        <p:nvPicPr>
          <p:cNvPr id="4" name="图片 3" descr="CodeCogsEqn (3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65" y="4152900"/>
            <a:ext cx="828675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Hypothesis Testing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45895"/>
            <a:ext cx="8596630" cy="5524500"/>
          </a:xfrm>
        </p:spPr>
        <p:txBody>
          <a:bodyPr>
            <a:normAutofit/>
          </a:bodyPr>
          <a:lstStyle/>
          <a:p>
            <a:r>
              <a:rPr lang="zh-CN" altLang="en-US"/>
              <a:t>Instead of explicitly estimating some parameters, hypothesis testing</a:t>
            </a:r>
          </a:p>
          <a:p>
            <a:pPr marL="0" indent="0">
              <a:buNone/>
            </a:pPr>
            <a:r>
              <a:rPr lang="zh-CN" altLang="en-US"/>
              <a:t>     uses the sample to test some hypothesis concerning the parameters,</a:t>
            </a:r>
          </a:p>
          <a:p>
            <a:pPr marL="0" indent="0">
              <a:buNone/>
            </a:pPr>
            <a:r>
              <a:rPr lang="zh-CN" altLang="en-US"/>
              <a:t>     e.g., whether the mean is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&lt; 0.02</a:t>
            </a:r>
            <a:r>
              <a:rPr lang="zh-CN" altLang="en-US"/>
              <a:t>.</a:t>
            </a:r>
          </a:p>
          <a:p>
            <a:r>
              <a:rPr lang="zh-CN" altLang="en-US">
                <a:solidFill>
                  <a:srgbClr val="FF0000"/>
                </a:solidFill>
              </a:rPr>
              <a:t>Hypothesis testing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We define a statistic that obeys a certain distribution if the hypothesis is</a:t>
            </a:r>
          </a:p>
          <a:p>
            <a:pPr marL="457200" lvl="1" indent="0">
              <a:buNone/>
            </a:pPr>
            <a:r>
              <a:rPr lang="zh-CN" altLang="en-US"/>
              <a:t>     correct.</a:t>
            </a:r>
          </a:p>
          <a:p>
            <a:pPr lvl="1"/>
            <a:r>
              <a:rPr lang="zh-CN" altLang="en-US"/>
              <a:t>If the random sample is consistent with the hypothesis unde</a:t>
            </a:r>
            <a:r>
              <a:rPr lang="en-US" altLang="zh-CN"/>
              <a:t>r </a:t>
            </a:r>
            <a:r>
              <a:rPr lang="zh-CN" altLang="en-US"/>
              <a:t>consideration </a:t>
            </a:r>
          </a:p>
          <a:p>
            <a:pPr marL="457200" lvl="1" indent="0">
              <a:buNone/>
            </a:pPr>
            <a:r>
              <a:rPr lang="zh-CN" altLang="en-US"/>
              <a:t>    (i.e., if the statistic calculated from the sample has a hig</a:t>
            </a:r>
            <a:r>
              <a:rPr lang="en-US" altLang="zh-CN"/>
              <a:t>e </a:t>
            </a:r>
            <a:r>
              <a:rPr lang="zh-CN" altLang="en-US"/>
              <a:t>enough probability </a:t>
            </a:r>
          </a:p>
          <a:p>
            <a:pPr marL="457200" lvl="1" indent="0">
              <a:buNone/>
            </a:pPr>
            <a:r>
              <a:rPr lang="zh-CN" altLang="en-US"/>
              <a:t>    of being drawn from the probability), the hypothesis is accepted.</a:t>
            </a:r>
          </a:p>
          <a:p>
            <a:pPr lvl="1"/>
            <a:r>
              <a:rPr lang="zh-CN" altLang="en-US"/>
              <a:t>Otherwise the hypothesis is rejected.</a:t>
            </a:r>
          </a:p>
          <a:p>
            <a:r>
              <a:rPr lang="zh-CN" altLang="en-US"/>
              <a:t>There are parametric and nonparametric tests. Only </a:t>
            </a:r>
            <a:r>
              <a:rPr lang="zh-CN" altLang="en-US">
                <a:solidFill>
                  <a:srgbClr val="FF0000"/>
                </a:solidFill>
              </a:rPr>
              <a:t>parametric tests</a:t>
            </a:r>
          </a:p>
          <a:p>
            <a:pPr marL="0" indent="0">
              <a:buNone/>
            </a:pPr>
            <a:r>
              <a:rPr lang="zh-CN" altLang="en-US"/>
              <a:t>     are considered here.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Null Hypothesis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Given a sample from a normal distribution                   where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σ</a:t>
            </a:r>
            <a:r>
              <a:rPr lang="zh-CN" altLang="en-US"/>
              <a:t> is known</a:t>
            </a:r>
          </a:p>
          <a:p>
            <a:pPr marL="0" indent="0">
              <a:buNone/>
            </a:pPr>
            <a:r>
              <a:rPr lang="zh-CN" altLang="en-US"/>
              <a:t>     but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µ</a:t>
            </a:r>
            <a:r>
              <a:rPr lang="zh-CN" altLang="en-US"/>
              <a:t> is unknown.</a:t>
            </a:r>
          </a:p>
          <a:p>
            <a:r>
              <a:rPr lang="zh-CN" altLang="en-US"/>
              <a:t>We want to test a specific hypothesis about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µ</a:t>
            </a:r>
            <a:r>
              <a:rPr lang="zh-CN" altLang="en-US"/>
              <a:t>, called the </a:t>
            </a:r>
            <a:r>
              <a:rPr lang="zh-CN" altLang="en-US">
                <a:solidFill>
                  <a:srgbClr val="FF0000"/>
                </a:solidFill>
              </a:rPr>
              <a:t>null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     hypothesis</a:t>
            </a:r>
            <a:r>
              <a:rPr lang="zh-CN" altLang="en-US"/>
              <a:t>, e.g.,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against the </a:t>
            </a:r>
            <a:r>
              <a:rPr lang="zh-CN" altLang="en-US">
                <a:solidFill>
                  <a:srgbClr val="FF0000"/>
                </a:solidFill>
              </a:rPr>
              <a:t>alternative hypothesis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for some specified constant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15" y="2160905"/>
            <a:ext cx="979170" cy="354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90" y="3616325"/>
            <a:ext cx="1762125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90" y="4471670"/>
            <a:ext cx="1828800" cy="50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35" y="4976495"/>
            <a:ext cx="409575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Two-Sided Test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We accept      if the sample mean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zh-CN" altLang="en-US"/>
              <a:t>, a point estimate of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µ</a:t>
            </a:r>
            <a:r>
              <a:rPr lang="zh-CN" altLang="en-US"/>
              <a:t>, is not too</a:t>
            </a:r>
          </a:p>
          <a:p>
            <a:pPr marL="0" indent="0">
              <a:buNone/>
            </a:pPr>
            <a:r>
              <a:rPr lang="zh-CN" altLang="en-US"/>
              <a:t>     far from         .</a:t>
            </a:r>
          </a:p>
          <a:p>
            <a:r>
              <a:rPr lang="zh-CN" altLang="en-US"/>
              <a:t>We accept      with level of significance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zh-CN" altLang="en-US"/>
              <a:t> if       lies in the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100(1 − α)</a:t>
            </a:r>
          </a:p>
          <a:p>
            <a:pPr marL="0" indent="0">
              <a:buNone/>
            </a:pPr>
            <a:r>
              <a:rPr lang="zh-CN" altLang="en-US"/>
              <a:t>     percent confidence interval, i.e.,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35" y="2160905"/>
            <a:ext cx="311150" cy="318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2586990"/>
            <a:ext cx="338455" cy="297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35" y="3004185"/>
            <a:ext cx="311150" cy="318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3004185"/>
            <a:ext cx="338455" cy="297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390" y="4154805"/>
            <a:ext cx="433324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One-Sided Test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Null and alternative hypotheses: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We accept      with level of significance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zh-CN" altLang="en-US"/>
              <a:t> if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80" y="2703195"/>
            <a:ext cx="2295525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35" y="3796665"/>
            <a:ext cx="311150" cy="318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480" y="4297680"/>
            <a:ext cx="381889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 Tests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581785"/>
            <a:ext cx="8596630" cy="56927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If the variance       is not known, the sample variance       will be used</a:t>
            </a:r>
          </a:p>
          <a:p>
            <a:pPr marL="0" indent="0">
              <a:buNone/>
            </a:pPr>
            <a:r>
              <a:rPr lang="zh-CN" altLang="en-US"/>
              <a:t>     instead and so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Two-sided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t </a:t>
            </a:r>
            <a:r>
              <a:rPr lang="zh-CN" altLang="en-US"/>
              <a:t>test: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We accept at significance level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zh-CN" altLang="en-US"/>
              <a:t> if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One-side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t </a:t>
            </a:r>
            <a:r>
              <a:rPr lang="zh-CN" altLang="en-US"/>
              <a:t>test can be defined similarly.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55" y="1581785"/>
            <a:ext cx="315595" cy="271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20" y="1584960"/>
            <a:ext cx="314960" cy="268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540" y="2266315"/>
            <a:ext cx="3037840" cy="857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980" y="3505200"/>
            <a:ext cx="2314575" cy="91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015" y="5048885"/>
            <a:ext cx="538099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Binomial Test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521460"/>
            <a:ext cx="8596630" cy="5174615"/>
          </a:xfrm>
        </p:spPr>
        <p:txBody>
          <a:bodyPr/>
          <a:lstStyle/>
          <a:p>
            <a:r>
              <a:rPr lang="zh-CN" altLang="en-US"/>
              <a:t>Single training/validation set pair: a classifier is trained on a training</a:t>
            </a:r>
          </a:p>
          <a:p>
            <a:pPr marL="0" indent="0">
              <a:buNone/>
            </a:pPr>
            <a:r>
              <a:rPr lang="zh-CN" altLang="en-US"/>
              <a:t>     set        and tested on a validation set       .</a:t>
            </a:r>
          </a:p>
          <a:p>
            <a:r>
              <a:rPr lang="zh-CN" altLang="en-US"/>
              <a:t>Let 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zh-CN" altLang="en-US"/>
              <a:t> be the (unknown) probability that the classifier makes a</a:t>
            </a:r>
          </a:p>
          <a:p>
            <a:pPr marL="0" indent="0">
              <a:buNone/>
            </a:pPr>
            <a:r>
              <a:rPr lang="zh-CN" altLang="en-US"/>
              <a:t>     misclassification error.</a:t>
            </a:r>
          </a:p>
          <a:p>
            <a:r>
              <a:rPr lang="zh-CN" altLang="en-US"/>
              <a:t>For the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i</a:t>
            </a:r>
            <a:r>
              <a:rPr lang="zh-CN" altLang="en-US"/>
              <a:t>th instance in      , we define          as a</a:t>
            </a:r>
            <a:r>
              <a:rPr lang="zh-CN" altLang="en-US" b="1">
                <a:solidFill>
                  <a:srgbClr val="FF0000"/>
                </a:solidFill>
              </a:rPr>
              <a:t> Bernoulli</a:t>
            </a:r>
            <a:r>
              <a:rPr lang="zh-CN" altLang="en-US"/>
              <a:t> variable to</a:t>
            </a:r>
          </a:p>
          <a:p>
            <a:pPr marL="0" indent="0">
              <a:buNone/>
            </a:pPr>
            <a:r>
              <a:rPr lang="zh-CN" altLang="en-US"/>
              <a:t>     denote the correctness of the classifier’s decision: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Point estimate</a:t>
            </a:r>
            <a:r>
              <a:rPr lang="zh-CN" altLang="en-US"/>
              <a:t> of 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zh-CN" altLang="en-US"/>
              <a:t>: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1930400"/>
            <a:ext cx="381000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285" y="1930400"/>
            <a:ext cx="290830" cy="340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685" y="3122295"/>
            <a:ext cx="290830" cy="340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285" y="3091815"/>
            <a:ext cx="523875" cy="371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280" y="4102100"/>
            <a:ext cx="5180965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275" y="5567045"/>
            <a:ext cx="337121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0" y="2860040"/>
            <a:ext cx="3304540" cy="261874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545465"/>
            <a:ext cx="8596630" cy="714184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Hypothesis test</a:t>
            </a:r>
            <a:r>
              <a:rPr lang="zh-CN" altLang="en-US"/>
              <a:t>:</a:t>
            </a: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Given that the classifier makes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zh-CN" altLang="en-US"/>
              <a:t> errors on       with                    , can we say</a:t>
            </a:r>
          </a:p>
          <a:p>
            <a:pPr marL="0" indent="0">
              <a:buNone/>
            </a:pPr>
            <a:r>
              <a:rPr lang="zh-CN" altLang="en-US"/>
              <a:t>     that the classifier has error probability p 0 or less?</a:t>
            </a:r>
          </a:p>
          <a:p>
            <a:r>
              <a:rPr lang="zh-CN" altLang="en-US"/>
              <a:t>Let                            denote the number of errors on      .</a:t>
            </a:r>
          </a:p>
          <a:p>
            <a:r>
              <a:rPr lang="zh-CN" altLang="en-US"/>
              <a:t>Because           are independent Bernoulli variables,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/>
              <a:t>is </a:t>
            </a:r>
            <a:r>
              <a:rPr lang="zh-CN" altLang="en-US">
                <a:solidFill>
                  <a:srgbClr val="FF0000"/>
                </a:solidFill>
              </a:rPr>
              <a:t>binomial</a:t>
            </a:r>
            <a:r>
              <a:rPr lang="zh-CN" altLang="en-US"/>
              <a:t>: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Under the null hypothesis                 , so the probability that there are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pPr marL="0" indent="0">
              <a:buNone/>
            </a:pPr>
            <a:r>
              <a:rPr lang="zh-CN" altLang="en-US"/>
              <a:t>     errors or less is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Binomial test</a:t>
            </a:r>
            <a:r>
              <a:rPr lang="zh-CN" altLang="en-US"/>
              <a:t>: accept        if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P(X ≤ e) &lt; 1 − α</a:t>
            </a:r>
            <a:r>
              <a:rPr lang="zh-CN" altLang="en-US"/>
              <a:t>; reject otherwise.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945" y="897890"/>
            <a:ext cx="4161790" cy="42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965" y="1326515"/>
            <a:ext cx="290830" cy="340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5" y="1326515"/>
            <a:ext cx="1200150" cy="390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5580" y="2094230"/>
            <a:ext cx="1731645" cy="422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735" y="2094230"/>
            <a:ext cx="290830" cy="340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465" y="2517140"/>
            <a:ext cx="52387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4945" y="2976880"/>
            <a:ext cx="4666615" cy="9048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500" y="4142105"/>
            <a:ext cx="893445" cy="3321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4945" y="4759325"/>
            <a:ext cx="5352415" cy="10572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6615" y="5816600"/>
            <a:ext cx="311150" cy="318770"/>
          </a:xfrm>
          <a:prstGeom prst="rect">
            <a:avLst/>
          </a:prstGeom>
        </p:spPr>
      </p:pic>
      <p:pic>
        <p:nvPicPr>
          <p:cNvPr id="13" name="图片 12" descr="CodeCogsEqn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15675" y="4897120"/>
            <a:ext cx="171450" cy="133350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2"/>
          </p:cNvCxnSpPr>
          <p:nvPr/>
        </p:nvCxnSpPr>
        <p:spPr>
          <a:xfrm flipV="1">
            <a:off x="11079480" y="5030470"/>
            <a:ext cx="121920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图片 16" descr="CodeCogsEqn (6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91825" y="5816600"/>
            <a:ext cx="323850" cy="26670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10946130" y="5478780"/>
            <a:ext cx="15240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图片 18" descr="CodeCogsEqn (7)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28275" y="5706110"/>
            <a:ext cx="161925" cy="171450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2" idx="2"/>
            <a:endCxn id="19" idx="0"/>
          </p:cNvCxnSpPr>
          <p:nvPr/>
        </p:nvCxnSpPr>
        <p:spPr>
          <a:xfrm>
            <a:off x="10408920" y="5478780"/>
            <a:ext cx="635" cy="2273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图片 20" descr="CodeCogsEqn (8)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87360" y="2153285"/>
            <a:ext cx="3771265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713740"/>
            <a:ext cx="8596630" cy="5327650"/>
          </a:xfrm>
        </p:spPr>
        <p:txBody>
          <a:bodyPr/>
          <a:lstStyle/>
          <a:p>
            <a:r>
              <a:rPr lang="en-US" altLang="zh-CN"/>
              <a:t>Thus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Because: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Likelihood function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8" name="图片 7" descr="CodeCogsEq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15" y="1099185"/>
            <a:ext cx="5964555" cy="826135"/>
          </a:xfrm>
          <a:prstGeom prst="rect">
            <a:avLst/>
          </a:prstGeom>
        </p:spPr>
      </p:pic>
      <p:pic>
        <p:nvPicPr>
          <p:cNvPr id="9" name="图片 8" descr="CodeCogsEqn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15" y="2710815"/>
            <a:ext cx="7000875" cy="382270"/>
          </a:xfrm>
          <a:prstGeom prst="rect">
            <a:avLst/>
          </a:prstGeom>
        </p:spPr>
      </p:pic>
      <p:pic>
        <p:nvPicPr>
          <p:cNvPr id="10" name="图片 9" descr="CodeCogsEqn (5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925" y="3236595"/>
            <a:ext cx="2692400" cy="384810"/>
          </a:xfrm>
          <a:prstGeom prst="rect">
            <a:avLst/>
          </a:prstGeom>
        </p:spPr>
      </p:pic>
      <p:pic>
        <p:nvPicPr>
          <p:cNvPr id="11" name="图片 10" descr="CodeCogsEqn (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925" y="3621405"/>
            <a:ext cx="2341880" cy="419735"/>
          </a:xfrm>
          <a:prstGeom prst="rect">
            <a:avLst/>
          </a:prstGeom>
        </p:spPr>
      </p:pic>
      <p:pic>
        <p:nvPicPr>
          <p:cNvPr id="13" name="图片 12" descr="CodeCogsEqn (7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95" y="4688205"/>
            <a:ext cx="294259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Paired t Test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68425"/>
            <a:ext cx="8596630" cy="5419725"/>
          </a:xfrm>
        </p:spPr>
        <p:txBody>
          <a:bodyPr/>
          <a:lstStyle/>
          <a:p>
            <a:r>
              <a:rPr lang="zh-CN" altLang="en-US"/>
              <a:t>Multiple training/validation set pairs: if we run the algorithm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K </a:t>
            </a:r>
            <a:r>
              <a:rPr lang="zh-CN" altLang="en-US"/>
              <a:t>times</a:t>
            </a:r>
          </a:p>
          <a:p>
            <a:pPr marL="0" indent="0">
              <a:buNone/>
            </a:pPr>
            <a:r>
              <a:rPr lang="zh-CN" altLang="en-US"/>
              <a:t>     on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zh-CN" altLang="en-US"/>
              <a:t> training/validation set pairs, we get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zh-CN" altLang="en-US"/>
              <a:t> error probabilities,</a:t>
            </a:r>
          </a:p>
          <a:p>
            <a:pPr marL="0" indent="0">
              <a:buNone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          , k = 1,...,K</a:t>
            </a:r>
            <a:r>
              <a:rPr lang="zh-CN" altLang="en-US"/>
              <a:t>,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on </a:t>
            </a:r>
            <a:r>
              <a:rPr lang="zh-CN" altLang="en-US"/>
              <a:t>the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 K</a:t>
            </a:r>
            <a:r>
              <a:rPr lang="zh-CN" altLang="en-US"/>
              <a:t> validation sets.</a:t>
            </a:r>
          </a:p>
          <a:p>
            <a:r>
              <a:rPr lang="zh-CN" altLang="en-US"/>
              <a:t>We can use the</a:t>
            </a:r>
            <a:r>
              <a:rPr lang="zh-CN" altLang="en-US">
                <a:solidFill>
                  <a:srgbClr val="FF0000"/>
                </a:solidFill>
              </a:rPr>
              <a:t> paired t test</a:t>
            </a:r>
            <a:r>
              <a:rPr lang="zh-CN" altLang="en-US"/>
              <a:t> to determine whether to accept the null</a:t>
            </a:r>
          </a:p>
          <a:p>
            <a:pPr marL="0" indent="0">
              <a:buNone/>
            </a:pPr>
            <a:r>
              <a:rPr lang="zh-CN" altLang="en-US"/>
              <a:t>     hypothesis      that the classifier has error probability       or less at</a:t>
            </a:r>
          </a:p>
          <a:p>
            <a:pPr marL="0" indent="0">
              <a:buNone/>
            </a:pPr>
            <a:r>
              <a:rPr lang="zh-CN" altLang="en-US"/>
              <a:t>     significance level 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zh-CN" altLang="en-US"/>
              <a:t>.</a:t>
            </a:r>
          </a:p>
          <a:p>
            <a:r>
              <a:rPr lang="zh-CN" altLang="en-US"/>
              <a:t>Bernoulli variables: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Test statistic:</a:t>
            </a:r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     where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2145665"/>
            <a:ext cx="392430" cy="3562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615" y="2950845"/>
            <a:ext cx="311150" cy="318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405" y="3017520"/>
            <a:ext cx="360680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575" y="4144010"/>
            <a:ext cx="9796780" cy="805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465" y="5217795"/>
            <a:ext cx="2254250" cy="667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6450" y="5930900"/>
            <a:ext cx="6818630" cy="7556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K-Fold Cross-Validated Paired t Test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83665"/>
            <a:ext cx="8596630" cy="6852285"/>
          </a:xfrm>
        </p:spPr>
        <p:txBody>
          <a:bodyPr>
            <a:normAutofit/>
          </a:bodyPr>
          <a:lstStyle/>
          <a:p>
            <a:r>
              <a:rPr lang="zh-CN" altLang="en-US"/>
              <a:t>Given two classification algorithms and a data set, we want to</a:t>
            </a:r>
          </a:p>
          <a:p>
            <a:pPr marL="0" indent="0">
              <a:buNone/>
            </a:pPr>
            <a:r>
              <a:rPr lang="zh-CN" altLang="en-US"/>
              <a:t>     compare and test whether the two algorithms construct classifiers that</a:t>
            </a:r>
          </a:p>
          <a:p>
            <a:pPr marL="0" indent="0">
              <a:buNone/>
            </a:pPr>
            <a:r>
              <a:rPr lang="zh-CN" altLang="en-US"/>
              <a:t>     have the same expected error rate on a new instance.</a:t>
            </a:r>
          </a:p>
          <a:p>
            <a:r>
              <a:rPr lang="zh-CN" altLang="en-US">
                <a:solidFill>
                  <a:srgbClr val="FF0000"/>
                </a:solidFill>
              </a:rPr>
              <a:t>K-fold cross validation </a:t>
            </a:r>
            <a:r>
              <a:rPr lang="zh-CN" altLang="en-US"/>
              <a:t>is used to obtain 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</a:rPr>
              <a:t>K </a:t>
            </a:r>
            <a:r>
              <a:rPr lang="zh-CN" altLang="en-US"/>
              <a:t>training/validation set pairs,</a:t>
            </a:r>
          </a:p>
          <a:p>
            <a:r>
              <a:rPr lang="zh-CN" altLang="en-US"/>
              <a:t>For each training/validation set pair                 , the two classification</a:t>
            </a:r>
          </a:p>
          <a:p>
            <a:pPr marL="0" indent="0">
              <a:buNone/>
            </a:pPr>
            <a:r>
              <a:rPr lang="zh-CN" altLang="en-US"/>
              <a:t>     algorithms are trained on       and tested on        , with error probabilities</a:t>
            </a:r>
          </a:p>
          <a:p>
            <a:pPr marL="0" indent="0">
              <a:buNone/>
            </a:pPr>
            <a:r>
              <a:rPr lang="zh-CN" altLang="en-US"/>
              <a:t>            and </a:t>
            </a:r>
          </a:p>
          <a:p>
            <a:r>
              <a:rPr lang="zh-CN" altLang="en-US"/>
              <a:t>We define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The distribution of         is used for hypothesis testing.</a:t>
            </a:r>
          </a:p>
          <a:p>
            <a:r>
              <a:rPr lang="zh-CN" altLang="en-US"/>
              <a:t>if        and        are both normally distributed, then        should also be</a:t>
            </a:r>
          </a:p>
          <a:p>
            <a:pPr marL="0" indent="0">
              <a:buNone/>
            </a:pPr>
            <a:r>
              <a:rPr lang="zh-CN" altLang="en-US"/>
              <a:t>     normal (with mean 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</a:rPr>
              <a:t>µ</a:t>
            </a:r>
            <a:r>
              <a:rPr lang="zh-CN" altLang="en-US"/>
              <a:t>).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70" y="2548890"/>
            <a:ext cx="1546860" cy="440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65" y="2988945"/>
            <a:ext cx="941705" cy="351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20" y="3431540"/>
            <a:ext cx="385445" cy="329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295" y="3408680"/>
            <a:ext cx="409575" cy="35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375" y="3761105"/>
            <a:ext cx="344805" cy="377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9300" y="3761105"/>
            <a:ext cx="351155" cy="403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300" y="4700270"/>
            <a:ext cx="4076065" cy="5238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3250" y="5427345"/>
            <a:ext cx="387985" cy="335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8735" y="5762625"/>
            <a:ext cx="344805" cy="377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2500" y="5762625"/>
            <a:ext cx="351155" cy="4038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930" y="5831205"/>
            <a:ext cx="387985" cy="33528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728980"/>
            <a:ext cx="8596630" cy="6561455"/>
          </a:xfrm>
        </p:spPr>
        <p:txBody>
          <a:bodyPr/>
          <a:lstStyle/>
          <a:p>
            <a:r>
              <a:rPr lang="zh-CN" altLang="en-US"/>
              <a:t>Null and alternative hypotheses: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Test statistic</a:t>
            </a:r>
            <a:r>
              <a:rPr lang="zh-CN" altLang="en-US"/>
              <a:t>: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where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K-fold CV paired t test</a:t>
            </a:r>
            <a:r>
              <a:rPr lang="en-US" altLang="zh-CN"/>
              <a:t>: accept      at significance level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</a:rPr>
              <a:t> α</a:t>
            </a:r>
            <a:r>
              <a:rPr lang="en-US" altLang="zh-CN"/>
              <a:t> if</a:t>
            </a:r>
          </a:p>
          <a:p>
            <a:pPr marL="0" indent="0">
              <a:buNone/>
            </a:pPr>
            <a:r>
              <a:rPr lang="en-US" altLang="zh-CN"/>
              <a:t>                                                   ; reject otherwise.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40" y="1120140"/>
            <a:ext cx="2276475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2713355"/>
            <a:ext cx="4333240" cy="94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085" y="4368165"/>
            <a:ext cx="5542915" cy="895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775" y="5557520"/>
            <a:ext cx="311150" cy="318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45" y="5967730"/>
            <a:ext cx="3074035" cy="329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21665"/>
            <a:ext cx="8596630" cy="5419725"/>
          </a:xfrm>
        </p:spPr>
        <p:txBody>
          <a:bodyPr/>
          <a:lstStyle/>
          <a:p>
            <a:r>
              <a:rPr lang="zh-CN" altLang="en-US"/>
              <a:t>Log likelihood：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Maximizing               gives the same answer as minimizing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YAPJA{@T04QJ%6SOMR4B8T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905" y="4180205"/>
            <a:ext cx="895350" cy="50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1028065"/>
            <a:ext cx="7904480" cy="2942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4560570"/>
            <a:ext cx="3256915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Locally Weighted Linear Regression (LWR)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2160905"/>
            <a:ext cx="8596630" cy="4353560"/>
          </a:xfrm>
        </p:spPr>
        <p:txBody>
          <a:bodyPr/>
          <a:lstStyle/>
          <a:p>
            <a:r>
              <a:rPr lang="zh-CN" altLang="en-US"/>
              <a:t>The LWR algorithm:</a:t>
            </a:r>
          </a:p>
          <a:p>
            <a:pPr lvl="1"/>
            <a:r>
              <a:rPr lang="en-US" altLang="zh-CN">
                <a:sym typeface="+mn-ea"/>
              </a:rPr>
              <a:t>Fit 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>
                <a:sym typeface="+mn-ea"/>
              </a:rPr>
              <a:t>to minimize 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Output</a:t>
            </a:r>
            <a:endParaRPr lang="zh-CN" altLang="en-US"/>
          </a:p>
          <a:p>
            <a:r>
              <a:rPr lang="en-US" altLang="zh-CN"/>
              <a:t>A standard choice for the weights is:</a:t>
            </a:r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More general form is possible</a:t>
            </a:r>
          </a:p>
          <a:p>
            <a:pPr lvl="1"/>
            <a:r>
              <a:rPr lang="en-US" altLang="zh-CN"/>
              <a:t>The weights depend on the particular point x at which we are trying to</a:t>
            </a:r>
          </a:p>
          <a:p>
            <a:pPr marL="457200" lvl="1" indent="0">
              <a:buNone/>
            </a:pPr>
            <a:r>
              <a:rPr lang="en-US" altLang="zh-CN"/>
              <a:t>     evaluate.</a:t>
            </a:r>
          </a:p>
          <a:p>
            <a:r>
              <a:rPr lang="en-US" altLang="zh-CN"/>
              <a:t>LWR is an example of </a:t>
            </a:r>
            <a:r>
              <a:rPr lang="en-US" altLang="zh-CN">
                <a:solidFill>
                  <a:srgbClr val="FF0000"/>
                </a:solidFill>
              </a:rPr>
              <a:t>non-parametric</a:t>
            </a:r>
            <a:r>
              <a:rPr lang="en-US" altLang="zh-CN"/>
              <a:t> algorithm.</a:t>
            </a:r>
          </a:p>
        </p:txBody>
      </p:sp>
      <p:pic>
        <p:nvPicPr>
          <p:cNvPr id="4" name="图片 3" descr="CodeCogsEqn (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538095"/>
            <a:ext cx="2628265" cy="666750"/>
          </a:xfrm>
          <a:prstGeom prst="rect">
            <a:avLst/>
          </a:prstGeom>
        </p:spPr>
      </p:pic>
      <p:pic>
        <p:nvPicPr>
          <p:cNvPr id="5" name="图片 4" descr="CodeCogsEqn (1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20" y="2928620"/>
            <a:ext cx="533400" cy="276225"/>
          </a:xfrm>
          <a:prstGeom prst="rect">
            <a:avLst/>
          </a:prstGeom>
        </p:spPr>
      </p:pic>
      <p:pic>
        <p:nvPicPr>
          <p:cNvPr id="6" name="图片 5" descr="CodeCogsEqn (1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840" y="3620135"/>
            <a:ext cx="3114040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Linear Regression with Nonlinear Basis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561465"/>
            <a:ext cx="8596630" cy="475805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/>
              <a:t>Consider linear combinations of nonlinear basis functions of the input</a:t>
            </a:r>
          </a:p>
          <a:p>
            <a:pPr marL="0" indent="0">
              <a:buNone/>
            </a:pPr>
            <a:r>
              <a:rPr lang="zh-CN" altLang="en-US"/>
              <a:t>     variables: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Examples of basis functions:</a:t>
            </a:r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/>
              <a:t>Can still use least squares method to estimate</a:t>
            </a:r>
            <a:r>
              <a:rPr lang="en-US" altLang="zh-CN"/>
              <a:t>(replace 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/>
              <a:t> with           )</a:t>
            </a:r>
          </a:p>
          <a:p>
            <a:r>
              <a:rPr lang="zh-CN" altLang="en-US"/>
              <a:t>Linear method can model nonlinear functions through using nonlinear</a:t>
            </a:r>
          </a:p>
          <a:p>
            <a:pPr marL="0" indent="0">
              <a:buNone/>
            </a:pPr>
            <a:r>
              <a:rPr lang="zh-CN" altLang="en-US"/>
              <a:t>      basis functions.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5" y="2099945"/>
            <a:ext cx="5523865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20" y="3281045"/>
            <a:ext cx="4780915" cy="48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355" y="4197985"/>
            <a:ext cx="3799840" cy="971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760" y="5288280"/>
            <a:ext cx="523875" cy="323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2960</Words>
  <Application>Microsoft Office PowerPoint</Application>
  <PresentationFormat>自定义</PresentationFormat>
  <Paragraphs>581</Paragraphs>
  <Slides>62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平面</vt:lpstr>
      <vt:lpstr>Supervised Learning</vt:lpstr>
      <vt:lpstr>PowerPoint 演示文稿</vt:lpstr>
      <vt:lpstr>Least Mean Square Algorithm</vt:lpstr>
      <vt:lpstr>PowerPoint 演示文稿</vt:lpstr>
      <vt:lpstr>Probabilistic Assumptions</vt:lpstr>
      <vt:lpstr>PowerPoint 演示文稿</vt:lpstr>
      <vt:lpstr>PowerPoint 演示文稿</vt:lpstr>
      <vt:lpstr>Locally Weighted Linear Regression (LWR)</vt:lpstr>
      <vt:lpstr>Linear Regression with Nonlinear Basis</vt:lpstr>
      <vt:lpstr>Geometry of Least Squares</vt:lpstr>
      <vt:lpstr>PowerPoint 演示文稿</vt:lpstr>
      <vt:lpstr>Discriminative Classification</vt:lpstr>
      <vt:lpstr>Two-Class Example</vt:lpstr>
      <vt:lpstr>Logistic Regression</vt:lpstr>
      <vt:lpstr>PowerPoint 演示文稿</vt:lpstr>
      <vt:lpstr>PowerPoint 演示文稿</vt:lpstr>
      <vt:lpstr>PowerPoint 演示文稿</vt:lpstr>
      <vt:lpstr>Discriminative vs. Generative classification </vt:lpstr>
      <vt:lpstr>Bernoulli and Multinomial</vt:lpstr>
      <vt:lpstr>Multivariate Normal Distribution</vt:lpstr>
      <vt:lpstr>PowerPoint 演示文稿</vt:lpstr>
      <vt:lpstr>Gaussian Discriminant Analysis (GDA)</vt:lpstr>
      <vt:lpstr>PowerPoint 演示文稿</vt:lpstr>
      <vt:lpstr>PowerPoint 演示文稿</vt:lpstr>
      <vt:lpstr>GDA and Logistic Regression</vt:lpstr>
      <vt:lpstr>Email Spam Filter</vt:lpstr>
      <vt:lpstr>PowerPoint 演示文稿</vt:lpstr>
      <vt:lpstr>PowerPoint 演示文稿</vt:lpstr>
      <vt:lpstr>PowerPoint 演示文稿</vt:lpstr>
      <vt:lpstr>Laplace Smoothing</vt:lpstr>
      <vt:lpstr>PowerPoint 演示文稿</vt:lpstr>
      <vt:lpstr>Event Models for Text Classification</vt:lpstr>
      <vt:lpstr>PowerPoint 演示文稿</vt:lpstr>
      <vt:lpstr>Naive Bayes vs. Logistic Regression</vt:lpstr>
      <vt:lpstr>PowerPoint 演示文稿</vt:lpstr>
      <vt:lpstr>Performance Evaluation and Comparison</vt:lpstr>
      <vt:lpstr>Introduction</vt:lpstr>
      <vt:lpstr>PowerPoint 演示文稿</vt:lpstr>
      <vt:lpstr>PowerPoint 演示文稿</vt:lpstr>
      <vt:lpstr>K-fold Cross Validation</vt:lpstr>
      <vt:lpstr>Leave-One-Out</vt:lpstr>
      <vt:lpstr>Bootstrapping</vt:lpstr>
      <vt:lpstr>Error Measure</vt:lpstr>
      <vt:lpstr>ROC Curve</vt:lpstr>
      <vt:lpstr>Point Estimation vs. Interval Estimation</vt:lpstr>
      <vt:lpstr>Example: Estimation of Mean of Normal Distributio</vt:lpstr>
      <vt:lpstr>Two-Sided Confidence Interval</vt:lpstr>
      <vt:lpstr>PowerPoint 演示文稿</vt:lpstr>
      <vt:lpstr>One-Sided Upper Confidence Interval</vt:lpstr>
      <vt:lpstr>PowerPoint 演示文稿</vt:lpstr>
      <vt:lpstr>t Distribution</vt:lpstr>
      <vt:lpstr>PowerPoint 演示文稿</vt:lpstr>
      <vt:lpstr>Hypothesis Testing</vt:lpstr>
      <vt:lpstr>Null Hypothesis</vt:lpstr>
      <vt:lpstr>Two-Sided Test</vt:lpstr>
      <vt:lpstr>One-Sided Test</vt:lpstr>
      <vt:lpstr>t Tests</vt:lpstr>
      <vt:lpstr>Binomial Test</vt:lpstr>
      <vt:lpstr>PowerPoint 演示文稿</vt:lpstr>
      <vt:lpstr>Paired t Test</vt:lpstr>
      <vt:lpstr>K-Fold Cross-Validated Paired t Test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 x</dc:creator>
  <cp:lastModifiedBy>USER</cp:lastModifiedBy>
  <cp:revision>129</cp:revision>
  <dcterms:created xsi:type="dcterms:W3CDTF">2016-10-16T12:00:00Z</dcterms:created>
  <dcterms:modified xsi:type="dcterms:W3CDTF">2016-10-24T08:56:08Z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