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2" r:id="rId3"/>
    <p:sldId id="303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91" r:id="rId20"/>
    <p:sldId id="292" r:id="rId21"/>
    <p:sldId id="293" r:id="rId22"/>
    <p:sldId id="294" r:id="rId23"/>
    <p:sldId id="295" r:id="rId24"/>
    <p:sldId id="296" r:id="rId25"/>
    <p:sldId id="276" r:id="rId26"/>
    <p:sldId id="277" r:id="rId27"/>
    <p:sldId id="278" r:id="rId28"/>
    <p:sldId id="279" r:id="rId29"/>
    <p:sldId id="280" r:id="rId30"/>
    <p:sldId id="298" r:id="rId31"/>
    <p:sldId id="299" r:id="rId32"/>
    <p:sldId id="281" r:id="rId33"/>
    <p:sldId id="297" r:id="rId34"/>
    <p:sldId id="282" r:id="rId35"/>
    <p:sldId id="300" r:id="rId36"/>
    <p:sldId id="286" r:id="rId37"/>
    <p:sldId id="288" r:id="rId38"/>
    <p:sldId id="301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6064" y="2396142"/>
            <a:ext cx="8932333" cy="1646302"/>
          </a:xfrm>
        </p:spPr>
        <p:txBody>
          <a:bodyPr/>
          <a:lstStyle/>
          <a:p>
            <a:r>
              <a:rPr lang="en-US" altLang="zh-CN" dirty="0" smtClean="0"/>
              <a:t>Intro to Machine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钟俊勋、林俊凡、余伟江</a:t>
            </a:r>
            <a:endParaRPr lang="en-US" altLang="zh-CN" dirty="0" smtClean="0"/>
          </a:p>
          <a:p>
            <a:r>
              <a:rPr lang="en-US" altLang="zh-CN" dirty="0" smtClean="0"/>
              <a:t>2016.10.17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Semi-Supervised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Semi-supervised learning (SSL) is halfway between supervised </a:t>
            </a:r>
            <a:r>
              <a:rPr lang="en-US" altLang="zh-CN" dirty="0" smtClean="0"/>
              <a:t>and unsupervised </a:t>
            </a:r>
            <a:r>
              <a:rPr lang="en-US" altLang="zh-CN" dirty="0"/>
              <a:t>learning.</a:t>
            </a:r>
          </a:p>
          <a:p>
            <a:r>
              <a:rPr lang="en-US" altLang="zh-CN" dirty="0"/>
              <a:t>Supervision information is available for some, but not all, </a:t>
            </a:r>
            <a:r>
              <a:rPr lang="en-US" altLang="zh-CN" dirty="0" smtClean="0"/>
              <a:t>training instances.</a:t>
            </a:r>
          </a:p>
          <a:p>
            <a:r>
              <a:rPr lang="en-US" altLang="zh-CN" dirty="0" smtClean="0"/>
              <a:t>To utilized, the distribution of unlabeled data is necessary to satisfy some key assumption.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14" y="3815295"/>
            <a:ext cx="3517097" cy="15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9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 Learning &amp; Multi-task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Transfer Learning</a:t>
            </a:r>
            <a:r>
              <a:rPr lang="zh-CN" altLang="en-US" dirty="0" smtClean="0"/>
              <a:t>（迁移学习）：</a:t>
            </a:r>
            <a:r>
              <a:rPr lang="en-US" altLang="zh-CN" dirty="0"/>
              <a:t>Source tasks learned previously can help the learning of </a:t>
            </a:r>
            <a:r>
              <a:rPr lang="en-US" altLang="zh-CN" dirty="0" smtClean="0"/>
              <a:t>target task(s)</a:t>
            </a:r>
          </a:p>
          <a:p>
            <a:pPr lvl="1"/>
            <a:r>
              <a:rPr lang="en-US" altLang="zh-CN" dirty="0"/>
              <a:t>Transfer of knowledge from a dissimilar task </a:t>
            </a:r>
            <a:r>
              <a:rPr lang="en-US" altLang="zh-CN" dirty="0" smtClean="0"/>
              <a:t>can degrade </a:t>
            </a:r>
            <a:r>
              <a:rPr lang="en-US" altLang="zh-CN" dirty="0"/>
              <a:t>performance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Multi-task Learning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Multiple tasks are typically learned simultaneously to leverage the labeled data from similar tasks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43" y="4100975"/>
            <a:ext cx="3713050" cy="24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5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Multi-task: Different </a:t>
            </a:r>
            <a:r>
              <a:rPr lang="en-US" altLang="zh-CN" dirty="0"/>
              <a:t>tasks may share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The same representation</a:t>
            </a:r>
          </a:p>
          <a:p>
            <a:pPr lvl="1"/>
            <a:r>
              <a:rPr lang="en-US" altLang="zh-CN" dirty="0"/>
              <a:t>The same model parameters</a:t>
            </a:r>
          </a:p>
          <a:p>
            <a:pPr lvl="1"/>
            <a:r>
              <a:rPr lang="en-US" altLang="zh-CN" dirty="0"/>
              <a:t>The same distribution for the model parameters</a:t>
            </a:r>
          </a:p>
          <a:p>
            <a:pPr lvl="1"/>
            <a:r>
              <a:rPr lang="en-US" altLang="zh-CN" dirty="0"/>
              <a:t>The same cluster in some clustering structure</a:t>
            </a:r>
          </a:p>
          <a:p>
            <a:pPr lvl="1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 Learning &amp; Multi-task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7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Active learning is well motivated in many applications in </a:t>
            </a:r>
            <a:r>
              <a:rPr lang="en-US" altLang="zh-CN" dirty="0" smtClean="0"/>
              <a:t>which unlabeled </a:t>
            </a:r>
            <a:r>
              <a:rPr lang="en-US" altLang="zh-CN" dirty="0"/>
              <a:t>data may be abundant but labels are </a:t>
            </a:r>
            <a:r>
              <a:rPr lang="en-US" altLang="zh-CN" dirty="0" smtClean="0"/>
              <a:t>difﬁcult</a:t>
            </a:r>
            <a:r>
              <a:rPr lang="en-US" altLang="zh-CN" dirty="0"/>
              <a:t>,</a:t>
            </a:r>
            <a:r>
              <a:rPr lang="en-US" altLang="zh-CN" dirty="0" smtClean="0"/>
              <a:t> time-consuming </a:t>
            </a:r>
            <a:r>
              <a:rPr lang="en-US" altLang="zh-CN" dirty="0"/>
              <a:t>or expensive to obtain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2" y="3101114"/>
            <a:ext cx="3481926" cy="1999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83" y="3598531"/>
            <a:ext cx="5566035" cy="15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Strategies in 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Generative Learning(</a:t>
            </a:r>
            <a:r>
              <a:rPr lang="zh-CN" altLang="en-US" dirty="0" smtClean="0"/>
              <a:t>生成式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Assume some functional form for P (x |y ), P (y ). This is a “generative” model of the data.</a:t>
            </a:r>
          </a:p>
          <a:p>
            <a:pPr lvl="1"/>
            <a:r>
              <a:rPr lang="en-US" altLang="zh-CN" dirty="0"/>
              <a:t>Estimate parameters of P (x |y ), P (y ) directly from training data.</a:t>
            </a:r>
          </a:p>
          <a:p>
            <a:pPr lvl="1"/>
            <a:r>
              <a:rPr lang="en-US" altLang="zh-CN" dirty="0"/>
              <a:t>Use Bayes rule to calculate P (y |x )</a:t>
            </a:r>
          </a:p>
          <a:p>
            <a:r>
              <a:rPr lang="en-US" altLang="zh-CN" dirty="0" smtClean="0"/>
              <a:t>Discriminative Learning(</a:t>
            </a:r>
            <a:r>
              <a:rPr lang="zh-CN" altLang="en-US" dirty="0" smtClean="0"/>
              <a:t>判别式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Directly assume some function form for P (y |x ).This is a “</a:t>
            </a:r>
            <a:r>
              <a:rPr lang="en-US" altLang="zh-CN" dirty="0" smtClean="0"/>
              <a:t>discriminative” model </a:t>
            </a:r>
            <a:r>
              <a:rPr lang="en-US" altLang="zh-CN" dirty="0"/>
              <a:t>of the data.</a:t>
            </a:r>
          </a:p>
          <a:p>
            <a:pPr lvl="1"/>
            <a:r>
              <a:rPr lang="en-US" altLang="zh-CN" dirty="0"/>
              <a:t>Estimate parameters of P (y |x ) directly from training data.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74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Parametric &amp; </a:t>
            </a:r>
            <a:r>
              <a:rPr lang="en-US" altLang="zh-CN" dirty="0"/>
              <a:t>Nonparametric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Parametric:</a:t>
            </a:r>
          </a:p>
          <a:p>
            <a:pPr lvl="1"/>
            <a:r>
              <a:rPr lang="en-US" altLang="zh-CN" dirty="0"/>
              <a:t>Data distribution follows a parametric model, e.g., Gaussian.</a:t>
            </a:r>
          </a:p>
          <a:p>
            <a:pPr lvl="1"/>
            <a:r>
              <a:rPr lang="en-US" altLang="zh-CN" dirty="0"/>
              <a:t>The number of parameters is independent of the sample size |X </a:t>
            </a:r>
            <a:r>
              <a:rPr lang="en-US" altLang="zh-CN" dirty="0" smtClean="0"/>
              <a:t>|.</a:t>
            </a:r>
          </a:p>
          <a:p>
            <a:r>
              <a:rPr lang="en-US" altLang="zh-CN" dirty="0"/>
              <a:t>Semiparametric:</a:t>
            </a:r>
          </a:p>
          <a:p>
            <a:pPr lvl="1"/>
            <a:r>
              <a:rPr lang="en-US" altLang="zh-CN" dirty="0"/>
              <a:t>Data distribution is represented by a small number of local </a:t>
            </a:r>
            <a:r>
              <a:rPr lang="en-US" altLang="zh-CN" dirty="0" smtClean="0"/>
              <a:t>parametric models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Nonparametric:</a:t>
            </a:r>
          </a:p>
          <a:p>
            <a:pPr lvl="1"/>
            <a:r>
              <a:rPr lang="en-US" altLang="zh-CN" dirty="0"/>
              <a:t>The data speaks for itself.</a:t>
            </a:r>
          </a:p>
          <a:p>
            <a:pPr lvl="1"/>
            <a:r>
              <a:rPr lang="en-US" altLang="zh-CN" dirty="0"/>
              <a:t>A nonparametric model is associated with an inﬁnite set of parameters.</a:t>
            </a:r>
          </a:p>
          <a:p>
            <a:pPr lvl="1"/>
            <a:r>
              <a:rPr lang="en-US" altLang="zh-CN" dirty="0"/>
              <a:t>The number of stuff we need to keep to represent the hypothesis </a:t>
            </a:r>
            <a:r>
              <a:rPr lang="en-US" altLang="zh-CN" dirty="0" smtClean="0"/>
              <a:t>grows linearly </a:t>
            </a:r>
            <a:r>
              <a:rPr lang="en-US" altLang="zh-CN" dirty="0"/>
              <a:t>with the size of the training set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model ﬂexibility increases (and hence the model bias </a:t>
            </a:r>
            <a:r>
              <a:rPr lang="en-US" altLang="zh-CN" dirty="0" smtClean="0"/>
              <a:t>decreases) from </a:t>
            </a:r>
            <a:r>
              <a:rPr lang="en-US" altLang="zh-CN" dirty="0"/>
              <a:t>parametric to semiparametric to nonparametric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5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Polynomial function for ﬁtting </a:t>
            </a:r>
            <a:r>
              <a:rPr lang="en-US" altLang="zh-CN" dirty="0" smtClean="0"/>
              <a:t>data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Loss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RMS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52" y="2540425"/>
            <a:ext cx="3079972" cy="472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80" y="2917738"/>
            <a:ext cx="1713329" cy="5024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88" y="2216830"/>
            <a:ext cx="4592611" cy="35712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954" y="3364161"/>
            <a:ext cx="1447034" cy="306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226" y="3780610"/>
            <a:ext cx="3008774" cy="20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37" y="2010863"/>
            <a:ext cx="4336808" cy="2984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08" y="1930400"/>
            <a:ext cx="4396659" cy="31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4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Overfit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separate training and testing?</a:t>
            </a:r>
          </a:p>
          <a:p>
            <a:pPr lvl="1"/>
            <a:r>
              <a:rPr lang="en-US" altLang="zh-CN" dirty="0"/>
              <a:t>training error is usually unrealistic low (overﬁtting)</a:t>
            </a:r>
          </a:p>
          <a:p>
            <a:pPr lvl="1"/>
            <a:r>
              <a:rPr lang="en-US" altLang="zh-CN" dirty="0"/>
              <a:t>error on test data (data not used to ﬁt model) is more </a:t>
            </a:r>
            <a:r>
              <a:rPr lang="en-US" altLang="zh-CN" dirty="0" smtClean="0"/>
              <a:t>realistic</a:t>
            </a:r>
          </a:p>
          <a:p>
            <a:r>
              <a:rPr lang="en-US" altLang="zh-CN" dirty="0"/>
              <a:t>Model complexity:</a:t>
            </a:r>
          </a:p>
          <a:p>
            <a:pPr lvl="1"/>
            <a:r>
              <a:rPr lang="en-US" altLang="zh-CN" dirty="0"/>
              <a:t>more complex model: smaller training error but larger difference </a:t>
            </a:r>
            <a:r>
              <a:rPr lang="en-US" altLang="zh-CN" dirty="0" smtClean="0"/>
              <a:t>between test </a:t>
            </a:r>
            <a:r>
              <a:rPr lang="en-US" altLang="zh-CN" dirty="0"/>
              <a:t>and training error</a:t>
            </a:r>
          </a:p>
          <a:p>
            <a:pPr lvl="1"/>
            <a:r>
              <a:rPr lang="en-US" altLang="zh-CN" dirty="0"/>
              <a:t>less complex model: larger training error but smaller difference </a:t>
            </a:r>
            <a:r>
              <a:rPr lang="en-US" altLang="zh-CN" dirty="0" smtClean="0"/>
              <a:t>between test </a:t>
            </a:r>
            <a:r>
              <a:rPr lang="en-US" altLang="zh-CN" dirty="0"/>
              <a:t>and training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48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Loss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Loss in training data</a:t>
            </a:r>
            <a:endParaRPr lang="en-US" altLang="zh-CN" dirty="0"/>
          </a:p>
          <a:p>
            <a:r>
              <a:rPr lang="en-US" altLang="zh-CN" dirty="0"/>
              <a:t>Generalization Loss</a:t>
            </a:r>
            <a:r>
              <a:rPr lang="en-US" altLang="zh-CN" dirty="0" smtClean="0"/>
              <a:t>:  Loss in the whole sample space(usually unable to get).</a:t>
            </a:r>
            <a:endParaRPr lang="en-US" altLang="zh-CN" dirty="0"/>
          </a:p>
          <a:p>
            <a:r>
              <a:rPr lang="en-US" altLang="zh-CN" dirty="0"/>
              <a:t>Test Loss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Loss in test data(clean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Since generalization error</a:t>
            </a:r>
            <a:r>
              <a:rPr lang="zh-CN" altLang="en-US" dirty="0"/>
              <a:t> </a:t>
            </a:r>
            <a:r>
              <a:rPr lang="en-US" altLang="zh-CN" dirty="0" smtClean="0"/>
              <a:t>is usually unreachable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 use test error approximate  the generalization </a:t>
            </a:r>
            <a:r>
              <a:rPr lang="en-US" altLang="zh-CN" dirty="0"/>
              <a:t>Error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91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A Big </a:t>
            </a:r>
            <a:r>
              <a:rPr lang="en-US" altLang="zh-CN" dirty="0" smtClean="0"/>
              <a:t>Data Age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83" y="1791955"/>
            <a:ext cx="6487919" cy="396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 Between Them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2" y="2106799"/>
            <a:ext cx="5427700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59" y="2764213"/>
            <a:ext cx="37338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08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of Generalization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Noise(</a:t>
            </a:r>
            <a:r>
              <a:rPr lang="zh-CN" altLang="en-US" dirty="0" smtClean="0"/>
              <a:t>噪声</a:t>
            </a:r>
            <a:r>
              <a:rPr lang="zh-CN" altLang="en-US" dirty="0"/>
              <a:t>，不可避免的误差，比如测量仪器的精度误差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Variance(</a:t>
            </a:r>
            <a:r>
              <a:rPr lang="zh-CN" altLang="en-US" dirty="0" smtClean="0"/>
              <a:t>方差</a:t>
            </a:r>
            <a:r>
              <a:rPr lang="zh-CN" altLang="en-US" dirty="0"/>
              <a:t>，在同分布数据集中模型族在不同训练集中模型的区别</a:t>
            </a:r>
            <a:r>
              <a:rPr lang="zh-CN" altLang="en-US" dirty="0" smtClean="0"/>
              <a:t>程度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Bias(</a:t>
            </a:r>
            <a:r>
              <a:rPr lang="zh-CN" altLang="en-US" dirty="0" smtClean="0"/>
              <a:t>偏移</a:t>
            </a:r>
            <a:r>
              <a:rPr lang="zh-CN" altLang="en-US" dirty="0"/>
              <a:t>，在同分布的数据集中模型族的平均误差，只与模型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" y="4386542"/>
            <a:ext cx="3957364" cy="247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2" y="4074458"/>
            <a:ext cx="4374137" cy="27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9" y="3916797"/>
            <a:ext cx="3413872" cy="29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2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Bias is unrelated to Data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43" y="2160588"/>
            <a:ext cx="6466751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11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94513" cy="1320800"/>
          </a:xfrm>
        </p:spPr>
        <p:txBody>
          <a:bodyPr/>
          <a:lstStyle/>
          <a:p>
            <a:r>
              <a:rPr lang="en-US" altLang="zh-CN" dirty="0" smtClean="0"/>
              <a:t>Analysis Loss in Perspective of Probability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16" y="2105470"/>
            <a:ext cx="5790476" cy="3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25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116"/>
            <a:ext cx="7045049" cy="343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58" y="3571875"/>
            <a:ext cx="6193442" cy="313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99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Bias-Variance Tradeoff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676" y="2377291"/>
            <a:ext cx="6256546" cy="33247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76" y="1589310"/>
            <a:ext cx="2145561" cy="682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25" y="1589310"/>
            <a:ext cx="2922497" cy="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4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Bias-Variance Trade-off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model with the optimal predictive capability is the one that leads </a:t>
            </a:r>
            <a:r>
              <a:rPr lang="en-US" altLang="zh-CN" dirty="0" smtClean="0"/>
              <a:t>to the </a:t>
            </a:r>
            <a:r>
              <a:rPr lang="en-US" altLang="zh-CN" dirty="0"/>
              <a:t>best balance between bias and variance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Bias-variance decomposition has limited practical value</a:t>
            </a:r>
          </a:p>
          <a:p>
            <a:pPr lvl="1"/>
            <a:r>
              <a:rPr lang="en-US" altLang="zh-CN" dirty="0"/>
              <a:t>Bias and variance cannot be computed since it relies on knowing the </a:t>
            </a:r>
            <a:r>
              <a:rPr lang="en-US" altLang="zh-CN" dirty="0" smtClean="0"/>
              <a:t>true distribution </a:t>
            </a:r>
            <a:r>
              <a:rPr lang="en-US" altLang="zh-CN" dirty="0"/>
              <a:t>of x and y (and hence h(x) = E[y |x]).</a:t>
            </a:r>
          </a:p>
          <a:p>
            <a:pPr lvl="1"/>
            <a:r>
              <a:rPr lang="en-US" altLang="zh-CN" dirty="0"/>
              <a:t>Bias-variance decomposition is based on averages with respect </a:t>
            </a:r>
            <a:r>
              <a:rPr lang="en-US" altLang="zh-CN" dirty="0" smtClean="0"/>
              <a:t>to ensembles </a:t>
            </a:r>
            <a:r>
              <a:rPr lang="en-US" altLang="zh-CN" dirty="0"/>
              <a:t>of data sets, whereas in practice we have only the </a:t>
            </a:r>
            <a:r>
              <a:rPr lang="en-US" altLang="zh-CN" dirty="0" smtClean="0"/>
              <a:t>single observed </a:t>
            </a:r>
            <a:r>
              <a:rPr lang="en-US" altLang="zh-CN" dirty="0"/>
              <a:t>data 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complexity: the difference between training and test </a:t>
            </a:r>
            <a:r>
              <a:rPr lang="en-US" altLang="zh-CN" dirty="0" smtClean="0"/>
              <a:t>error</a:t>
            </a:r>
          </a:p>
          <a:p>
            <a:r>
              <a:rPr lang="en-US" altLang="zh-CN" dirty="0"/>
              <a:t>Generalization: the ability to categorize correctly new samples </a:t>
            </a:r>
            <a:r>
              <a:rPr lang="en-US" altLang="zh-CN" dirty="0" smtClean="0"/>
              <a:t>that differ </a:t>
            </a:r>
            <a:r>
              <a:rPr lang="en-US" altLang="zh-CN" dirty="0"/>
              <a:t>from those used for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/>
              <a:t>Regularization allows complex models to be trained on data sets </a:t>
            </a:r>
            <a:r>
              <a:rPr lang="en-US" altLang="zh-CN" dirty="0" smtClean="0"/>
              <a:t>of limited </a:t>
            </a:r>
            <a:r>
              <a:rPr lang="en-US" altLang="zh-CN" dirty="0"/>
              <a:t>size without severe </a:t>
            </a:r>
            <a:r>
              <a:rPr lang="en-US" altLang="zh-CN" dirty="0" err="1"/>
              <a:t>oveﬁtting</a:t>
            </a:r>
            <a:r>
              <a:rPr lang="en-US" altLang="zh-CN" dirty="0"/>
              <a:t>, by limiting the effective </a:t>
            </a:r>
            <a:r>
              <a:rPr lang="en-US" altLang="zh-CN" dirty="0" smtClean="0"/>
              <a:t>model complexity</a:t>
            </a:r>
            <a:endParaRPr lang="en-US" altLang="zh-CN" dirty="0"/>
          </a:p>
          <a:p>
            <a:r>
              <a:rPr lang="en-US" altLang="zh-CN" dirty="0" smtClean="0"/>
              <a:t>Benefits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statistical: robust to large number of features</a:t>
            </a:r>
          </a:p>
          <a:p>
            <a:pPr lvl="1"/>
            <a:r>
              <a:rPr lang="en-US" altLang="zh-CN" dirty="0"/>
              <a:t>numerical: stabilize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064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35" y="1226633"/>
            <a:ext cx="3842125" cy="1017033"/>
          </a:xfrm>
          <a:prstGeom prst="rect">
            <a:avLst/>
          </a:prstGeo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8" y="2850777"/>
            <a:ext cx="6855314" cy="257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4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Ridge Regularization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Ridge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Implicit dimension </a:t>
            </a:r>
            <a:r>
              <a:rPr lang="en-US" altLang="zh-CN" dirty="0" smtClean="0"/>
              <a:t>reduction</a:t>
            </a:r>
          </a:p>
          <a:p>
            <a:r>
              <a:rPr lang="en-US" altLang="zh-CN" dirty="0"/>
              <a:t>More stable (smaller weight) than least </a:t>
            </a:r>
            <a:r>
              <a:rPr lang="en-US" altLang="zh-CN" dirty="0" smtClean="0"/>
              <a:t>squares</a:t>
            </a:r>
          </a:p>
          <a:p>
            <a:r>
              <a:rPr lang="en-US" altLang="zh-CN" dirty="0"/>
              <a:t>It does not generally lead to sparse solution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Solution</a:t>
            </a:r>
            <a:r>
              <a:rPr lang="zh-CN" altLang="en-US" dirty="0" smtClean="0"/>
              <a:t>：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standard </a:t>
            </a:r>
            <a:r>
              <a:rPr lang="en-US" altLang="zh-CN" dirty="0"/>
              <a:t>least square </a:t>
            </a:r>
            <a:r>
              <a:rPr lang="en-US" altLang="zh-CN" dirty="0" smtClean="0"/>
              <a:t>regression 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Advantage: ridge regression allows D &gt; N</a:t>
            </a:r>
          </a:p>
          <a:p>
            <a:pPr lvl="1"/>
            <a:r>
              <a:rPr lang="en-US" altLang="zh-CN" dirty="0"/>
              <a:t>stable: XXT + </a:t>
            </a:r>
            <a:r>
              <a:rPr lang="en-US" altLang="zh-CN" dirty="0" err="1"/>
              <a:t>λI</a:t>
            </a:r>
            <a:r>
              <a:rPr lang="en-US" altLang="zh-CN" dirty="0"/>
              <a:t> is always </a:t>
            </a:r>
            <a:r>
              <a:rPr lang="en-US" altLang="zh-CN" dirty="0" smtClean="0"/>
              <a:t>invertible	</a:t>
            </a:r>
            <a:endParaRPr lang="en-US" altLang="zh-CN" dirty="0"/>
          </a:p>
          <a:p>
            <a:pPr lvl="1"/>
            <a:r>
              <a:rPr lang="en-US" altLang="zh-CN" dirty="0"/>
              <a:t>implicit dimension reduction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87" y="2069489"/>
            <a:ext cx="3440552" cy="631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14" y="3791248"/>
            <a:ext cx="1990282" cy="416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774" y="4138381"/>
            <a:ext cx="1655166" cy="4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77" y="1042634"/>
            <a:ext cx="7340052" cy="499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9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1" y="1018801"/>
            <a:ext cx="8344238" cy="551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32" y="2458849"/>
            <a:ext cx="2495268" cy="32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0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86653"/>
            <a:ext cx="117522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683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Lasso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Lasso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Convex optimization problem, but solution may not be </a:t>
            </a:r>
            <a:r>
              <a:rPr lang="en-US" altLang="zh-CN" dirty="0" smtClean="0"/>
              <a:t>unique</a:t>
            </a:r>
          </a:p>
          <a:p>
            <a:r>
              <a:rPr lang="en-US" altLang="zh-CN" dirty="0"/>
              <a:t>Global solution can be efﬁciently </a:t>
            </a:r>
            <a:r>
              <a:rPr lang="en-US" altLang="zh-CN" dirty="0" smtClean="0"/>
              <a:t>found</a:t>
            </a:r>
          </a:p>
          <a:p>
            <a:r>
              <a:rPr lang="en-US" altLang="zh-CN" dirty="0"/>
              <a:t>Solution is sparse, achieving feature selection.</a:t>
            </a:r>
          </a:p>
          <a:p>
            <a:r>
              <a:rPr lang="en-US" altLang="zh-CN" dirty="0" err="1"/>
              <a:t>Solutionis</a:t>
            </a:r>
            <a:r>
              <a:rPr lang="en-US" altLang="zh-CN" dirty="0"/>
              <a:t> not necessarily stable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Limitation of lasso: the number of selected variables by the lasso </a:t>
            </a:r>
            <a:r>
              <a:rPr lang="en-US" altLang="zh-CN" dirty="0" smtClean="0"/>
              <a:t>is limited </a:t>
            </a:r>
            <a:r>
              <a:rPr lang="en-US" altLang="zh-CN" dirty="0"/>
              <a:t>by the number of observations N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74" y="2025122"/>
            <a:ext cx="3391876" cy="5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" y="971293"/>
            <a:ext cx="8733614" cy="567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026" y="2338385"/>
            <a:ext cx="2529198" cy="308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5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035531" cy="4078888"/>
          </a:xfrm>
        </p:spPr>
        <p:txBody>
          <a:bodyPr/>
          <a:lstStyle/>
          <a:p>
            <a:r>
              <a:rPr lang="en-US" altLang="zh-CN" dirty="0"/>
              <a:t>Elastic </a:t>
            </a:r>
            <a:r>
              <a:rPr lang="en-US" altLang="zh-CN" dirty="0" smtClean="0"/>
              <a:t>net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Elastic net has grouping effect, i.e., it tends to select a group of </a:t>
            </a:r>
            <a:r>
              <a:rPr lang="en-US" altLang="zh-CN" dirty="0" smtClean="0"/>
              <a:t>highly correlated </a:t>
            </a:r>
            <a:r>
              <a:rPr lang="en-US" altLang="zh-CN" dirty="0"/>
              <a:t>variables once one variable among them is </a:t>
            </a:r>
            <a:r>
              <a:rPr lang="en-US" altLang="zh-CN" dirty="0" smtClean="0"/>
              <a:t>selected</a:t>
            </a:r>
          </a:p>
          <a:p>
            <a:r>
              <a:rPr lang="en-US" altLang="zh-CN" dirty="0"/>
              <a:t>Lasso tends to select only one out of the grouped variables and does </a:t>
            </a:r>
            <a:r>
              <a:rPr lang="en-US" altLang="zh-CN" dirty="0" smtClean="0"/>
              <a:t>not care </a:t>
            </a:r>
            <a:r>
              <a:rPr lang="en-US" altLang="zh-CN" dirty="0"/>
              <a:t>which one is in the ﬁnal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51" y="1960826"/>
            <a:ext cx="4358806" cy="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8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03730" y="607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Hoeffding Inequality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88" y="932468"/>
            <a:ext cx="5441881" cy="6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1" y="2031612"/>
            <a:ext cx="3516259" cy="77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1" y="2965075"/>
            <a:ext cx="7765680" cy="15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9895" y="4908175"/>
            <a:ext cx="399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VC Dimension</a:t>
            </a:r>
            <a:r>
              <a:rPr lang="zh-CN" altLang="en-US" dirty="0" smtClean="0"/>
              <a:t>来确定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的上界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859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</a:t>
            </a:r>
            <a:r>
              <a:rPr lang="zh-CN" altLang="en-US" dirty="0"/>
              <a:t> </a:t>
            </a:r>
            <a:r>
              <a:rPr lang="en-US" altLang="zh-CN" dirty="0" smtClean="0"/>
              <a:t>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VC</a:t>
            </a:r>
            <a:r>
              <a:rPr lang="zh-CN" altLang="en-US" dirty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：</a:t>
            </a:r>
            <a:r>
              <a:rPr lang="en-US" altLang="zh-CN" dirty="0"/>
              <a:t>VC(H) is the size of the largest data set that can </a:t>
            </a:r>
            <a:r>
              <a:rPr lang="en-US" altLang="zh-CN" dirty="0" smtClean="0"/>
              <a:t>be shattered </a:t>
            </a:r>
            <a:r>
              <a:rPr lang="en-US" altLang="zh-CN" dirty="0"/>
              <a:t>by </a:t>
            </a:r>
            <a:r>
              <a:rPr lang="en-US" altLang="zh-CN" dirty="0" smtClean="0"/>
              <a:t>H</a:t>
            </a:r>
          </a:p>
          <a:p>
            <a:r>
              <a:rPr lang="en-US" altLang="zh-CN" dirty="0"/>
              <a:t>Shattering: A function class H is said to shatter a set of data </a:t>
            </a:r>
            <a:r>
              <a:rPr lang="en-US" altLang="zh-CN" dirty="0" smtClean="0"/>
              <a:t>points (x(1</a:t>
            </a:r>
            <a:r>
              <a:rPr lang="en-US" altLang="zh-CN" dirty="0"/>
              <a:t>) , . . . , x(N ) ) if H can realize any labeling on this data 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8" y="3445934"/>
            <a:ext cx="5117648" cy="233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54" y="3847570"/>
            <a:ext cx="3324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Method to Reduce </a:t>
            </a:r>
            <a:r>
              <a:rPr lang="en-US" altLang="zh-CN" dirty="0" err="1" smtClean="0"/>
              <a:t>Overfiting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Cross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：</a:t>
            </a:r>
            <a:r>
              <a:rPr lang="en-US" altLang="zh-CN" dirty="0"/>
              <a:t>split training set D into training set </a:t>
            </a:r>
            <a:r>
              <a:rPr lang="en-US" altLang="zh-CN" dirty="0" smtClean="0"/>
              <a:t>and validation </a:t>
            </a:r>
            <a:r>
              <a:rPr lang="en-US" altLang="zh-CN" dirty="0"/>
              <a:t>set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/>
              <a:t>waste training 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k -fold cross validation</a:t>
            </a:r>
            <a:r>
              <a:rPr lang="zh-CN" altLang="en-US" dirty="0"/>
              <a:t>：</a:t>
            </a:r>
            <a:r>
              <a:rPr lang="en-US" altLang="zh-CN" dirty="0"/>
              <a:t>bias variance tradeoff</a:t>
            </a:r>
            <a:endParaRPr lang="zh-CN" altLang="en-US" dirty="0"/>
          </a:p>
          <a:p>
            <a:r>
              <a:rPr lang="en-US" altLang="zh-CN" dirty="0"/>
              <a:t>Feature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：</a:t>
            </a:r>
            <a:r>
              <a:rPr lang="en-US" altLang="zh-CN" dirty="0"/>
              <a:t>Given labeled data, we compute some scores that measures </a:t>
            </a:r>
            <a:r>
              <a:rPr lang="en-US" altLang="zh-CN" dirty="0" smtClean="0"/>
              <a:t>how informative </a:t>
            </a:r>
            <a:r>
              <a:rPr lang="en-US" altLang="zh-CN" dirty="0"/>
              <a:t>each feature is about the class </a:t>
            </a:r>
            <a:r>
              <a:rPr lang="en-US" altLang="zh-CN" dirty="0" smtClean="0"/>
              <a:t>label</a:t>
            </a:r>
          </a:p>
          <a:p>
            <a:r>
              <a:rPr lang="en-US" altLang="zh-CN" dirty="0"/>
              <a:t>Ranking </a:t>
            </a:r>
            <a:r>
              <a:rPr lang="en-US" altLang="zh-CN" dirty="0" smtClean="0"/>
              <a:t>criteria</a:t>
            </a:r>
            <a:r>
              <a:rPr lang="zh-CN" altLang="en-US" dirty="0" smtClean="0"/>
              <a:t>：互信息、贝叶斯误差、信息冗余</a:t>
            </a:r>
            <a:endParaRPr lang="en-US" altLang="zh-CN" dirty="0" smtClean="0"/>
          </a:p>
          <a:p>
            <a:r>
              <a:rPr lang="en-US" altLang="zh-CN" dirty="0"/>
              <a:t>Feature select schemes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ﬁlter: direct feature ranking</a:t>
            </a:r>
          </a:p>
          <a:p>
            <a:pPr lvl="1"/>
            <a:r>
              <a:rPr lang="en-US" altLang="zh-CN" dirty="0"/>
              <a:t>wrapper: determine the features based on performance under </a:t>
            </a:r>
            <a:r>
              <a:rPr lang="en-US" altLang="zh-CN" dirty="0" smtClean="0"/>
              <a:t>the learning </a:t>
            </a:r>
            <a:r>
              <a:rPr lang="en-US" altLang="zh-CN" dirty="0"/>
              <a:t>algorithms to be used.</a:t>
            </a:r>
          </a:p>
          <a:p>
            <a:pPr lvl="1"/>
            <a:r>
              <a:rPr lang="en-US" altLang="zh-CN" dirty="0"/>
              <a:t>simultaneous learning and feature selection. E.g., lasso, </a:t>
            </a:r>
            <a:r>
              <a:rPr lang="en-US" altLang="zh-CN" dirty="0" smtClean="0"/>
              <a:t>Bayesian feature </a:t>
            </a:r>
            <a:r>
              <a:rPr lang="en-US" altLang="zh-CN" dirty="0"/>
              <a:t>selection, etc.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7807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Cross Validation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4" y="1576060"/>
            <a:ext cx="544291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7" y="2937341"/>
            <a:ext cx="68564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29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Frequentist vs. Bayesian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Frequentist: The parameters are constant-valued but unknown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Bayesian: The parameters are random variables whose values </a:t>
            </a:r>
            <a:r>
              <a:rPr lang="en-US" altLang="zh-CN" dirty="0" smtClean="0"/>
              <a:t>are unknown.</a:t>
            </a:r>
          </a:p>
          <a:p>
            <a:r>
              <a:rPr lang="en-US" altLang="zh-CN" dirty="0"/>
              <a:t>In practice, Bayesian MAP estimate is less susceptible to </a:t>
            </a:r>
            <a:r>
              <a:rPr lang="en-US" altLang="zh-CN" dirty="0" smtClean="0"/>
              <a:t>overﬁtting than </a:t>
            </a:r>
            <a:r>
              <a:rPr lang="en-US" altLang="zh-CN" dirty="0"/>
              <a:t>the ML estimate of the parameters, which also </a:t>
            </a:r>
            <a:r>
              <a:rPr lang="en-US" altLang="zh-CN" dirty="0" smtClean="0"/>
              <a:t>automatically determines </a:t>
            </a:r>
            <a:r>
              <a:rPr lang="en-US" altLang="zh-CN" dirty="0"/>
              <a:t>model complexity using training data </a:t>
            </a:r>
            <a:r>
              <a:rPr lang="en-US" altLang="zh-CN" dirty="0" smtClean="0"/>
              <a:t>alone</a:t>
            </a:r>
          </a:p>
          <a:p>
            <a:r>
              <a:rPr lang="en-US" altLang="zh-CN" dirty="0"/>
              <a:t>Bayesian model selection is used when there exists prior </a:t>
            </a:r>
            <a:r>
              <a:rPr lang="en-US" altLang="zh-CN" dirty="0" smtClean="0"/>
              <a:t>knowledge about </a:t>
            </a:r>
            <a:r>
              <a:rPr lang="en-US" altLang="zh-CN" dirty="0"/>
              <a:t>the appropriate class of approximating functions, </a:t>
            </a:r>
            <a:r>
              <a:rPr lang="en-US" altLang="zh-CN" dirty="0" smtClean="0"/>
              <a:t>represented as </a:t>
            </a:r>
            <a:r>
              <a:rPr lang="en-US" altLang="zh-CN" dirty="0"/>
              <a:t>a prior distribution over models, p(model)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6" y="4902195"/>
            <a:ext cx="3577464" cy="5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CV(</a:t>
            </a:r>
            <a:r>
              <a:rPr lang="zh-CN" altLang="en-US" dirty="0" smtClean="0"/>
              <a:t>计算机视觉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Speech Recognition(</a:t>
            </a:r>
            <a:r>
              <a:rPr lang="zh-CN" altLang="en-US" dirty="0" smtClean="0"/>
              <a:t>语音识别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</a:t>
            </a:r>
            <a:r>
              <a:rPr lang="en-US" altLang="zh-CN" dirty="0" smtClean="0"/>
              <a:t>Search &amp; Recommendation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网络搜索和推荐系统</a:t>
            </a:r>
            <a:r>
              <a:rPr lang="en-US" altLang="zh-CN" dirty="0" smtClean="0"/>
              <a:t>)……</a:t>
            </a:r>
          </a:p>
          <a:p>
            <a:r>
              <a:rPr lang="en-US" altLang="zh-CN" dirty="0" smtClean="0"/>
              <a:t>Definition</a:t>
            </a:r>
            <a:r>
              <a:rPr lang="zh-CN" altLang="en-US" dirty="0" smtClean="0"/>
              <a:t>：</a:t>
            </a:r>
            <a:r>
              <a:rPr lang="en-US" altLang="zh-CN" dirty="0"/>
              <a:t>Wiki: “The design and development of algorithms that take as </a:t>
            </a:r>
            <a:r>
              <a:rPr lang="en-US" altLang="zh-CN" dirty="0" smtClean="0"/>
              <a:t>input empirical </a:t>
            </a:r>
            <a:r>
              <a:rPr lang="en-US" altLang="zh-CN" dirty="0"/>
              <a:t>data and yield patterns or predictions that generated </a:t>
            </a:r>
            <a:r>
              <a:rPr lang="en-US" altLang="zh-CN" dirty="0" smtClean="0"/>
              <a:t>the data.”</a:t>
            </a:r>
          </a:p>
          <a:p>
            <a:r>
              <a:rPr lang="en-US" altLang="zh-CN" dirty="0" smtClean="0"/>
              <a:t>Further more</a:t>
            </a:r>
            <a:r>
              <a:rPr lang="zh-CN" altLang="en-US" dirty="0" smtClean="0"/>
              <a:t>：</a:t>
            </a:r>
            <a:r>
              <a:rPr lang="en-US" altLang="zh-CN" dirty="0"/>
              <a:t>Machine Learning seeks to develop theories, methods and computer systems for representing, classifying, clustering and recognizing, </a:t>
            </a:r>
            <a:r>
              <a:rPr lang="en-US" altLang="zh-CN" dirty="0" smtClean="0"/>
              <a:t>predicting and more.</a:t>
            </a:r>
          </a:p>
          <a:p>
            <a:r>
              <a:rPr lang="en-US" altLang="zh-CN" dirty="0"/>
              <a:t>Machine Learning is the </a:t>
            </a:r>
            <a:r>
              <a:rPr lang="en-US" altLang="zh-CN" dirty="0">
                <a:solidFill>
                  <a:srgbClr val="FF0000"/>
                </a:solidFill>
              </a:rPr>
              <a:t>science</a:t>
            </a:r>
            <a:r>
              <a:rPr lang="en-US" altLang="zh-CN" dirty="0"/>
              <a:t> of making </a:t>
            </a:r>
            <a:r>
              <a:rPr lang="en-US" altLang="zh-CN" dirty="0">
                <a:solidFill>
                  <a:srgbClr val="FF0000"/>
                </a:solidFill>
              </a:rPr>
              <a:t>computer artifacts</a:t>
            </a:r>
            <a:r>
              <a:rPr lang="en-US" altLang="zh-CN" dirty="0"/>
              <a:t> improve their performance with respect to a certain </a:t>
            </a:r>
            <a:r>
              <a:rPr lang="en-US" altLang="zh-CN" dirty="0">
                <a:solidFill>
                  <a:srgbClr val="FF0000"/>
                </a:solidFill>
              </a:rPr>
              <a:t>performance criterion </a:t>
            </a:r>
            <a:r>
              <a:rPr lang="en-US" altLang="zh-CN" dirty="0"/>
              <a:t>using </a:t>
            </a:r>
            <a:r>
              <a:rPr lang="en-US" altLang="zh-CN" dirty="0">
                <a:solidFill>
                  <a:srgbClr val="FF0000"/>
                </a:solidFill>
              </a:rPr>
              <a:t>example data or past experience</a:t>
            </a:r>
            <a:r>
              <a:rPr lang="en-US" altLang="zh-CN" dirty="0"/>
              <a:t>, without requiring humans to program their behavior </a:t>
            </a:r>
            <a:r>
              <a:rPr lang="en-US" altLang="zh-CN" dirty="0">
                <a:solidFill>
                  <a:srgbClr val="FF0000"/>
                </a:solidFill>
              </a:rPr>
              <a:t>explicitly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66" y="0"/>
            <a:ext cx="24955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69" y="542925"/>
            <a:ext cx="2305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39" y="4755497"/>
            <a:ext cx="4152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74" y="2283505"/>
            <a:ext cx="4563213" cy="259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119" y="1121455"/>
            <a:ext cx="20859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366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Model Selection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posterior distribution, we may:</a:t>
            </a:r>
          </a:p>
          <a:p>
            <a:pPr lvl="1"/>
            <a:r>
              <a:rPr lang="en-US" altLang="zh-CN" dirty="0"/>
              <a:t>choose the model with the highest posterior probability, or</a:t>
            </a:r>
          </a:p>
          <a:p>
            <a:pPr lvl="1"/>
            <a:r>
              <a:rPr lang="en-US" altLang="zh-CN" dirty="0"/>
              <a:t>choose multiple models with high posterior probabilities, or</a:t>
            </a:r>
          </a:p>
          <a:p>
            <a:pPr lvl="1"/>
            <a:r>
              <a:rPr lang="en-US" altLang="zh-CN" dirty="0"/>
              <a:t>use all models weighted by their posterior probabilities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Regularization may be seen as a Bayesian approach in which </a:t>
            </a:r>
            <a:r>
              <a:rPr lang="en-US" altLang="zh-CN" dirty="0" smtClean="0"/>
              <a:t>the prior </a:t>
            </a:r>
            <a:r>
              <a:rPr lang="en-US" altLang="zh-CN" dirty="0"/>
              <a:t>favors simpler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18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Machine Learning is </a:t>
            </a:r>
            <a:r>
              <a:rPr lang="en-US" altLang="zh-CN" dirty="0" smtClean="0"/>
              <a:t>Necessary:</a:t>
            </a:r>
          </a:p>
          <a:p>
            <a:pPr lvl="1"/>
            <a:r>
              <a:rPr lang="en-US" altLang="zh-CN" dirty="0"/>
              <a:t>Human expertise is too expensive</a:t>
            </a:r>
          </a:p>
          <a:p>
            <a:pPr lvl="1"/>
            <a:r>
              <a:rPr lang="en-US" altLang="zh-CN" dirty="0" smtClean="0"/>
              <a:t>Human </a:t>
            </a:r>
            <a:r>
              <a:rPr lang="en-US" altLang="zh-CN" dirty="0"/>
              <a:t>expertise does not exist</a:t>
            </a:r>
          </a:p>
          <a:p>
            <a:pPr lvl="2"/>
            <a:r>
              <a:rPr lang="en-US" altLang="zh-CN" dirty="0"/>
              <a:t>(e.g., navigating on Mars)</a:t>
            </a:r>
          </a:p>
          <a:p>
            <a:pPr lvl="1"/>
            <a:r>
              <a:rPr lang="en-US" altLang="zh-CN" dirty="0"/>
              <a:t>Humans cannot explain their expertise</a:t>
            </a:r>
          </a:p>
          <a:p>
            <a:pPr lvl="2"/>
            <a:r>
              <a:rPr lang="en-US" altLang="zh-CN" dirty="0"/>
              <a:t>(e.g., speech recognition)</a:t>
            </a:r>
          </a:p>
          <a:p>
            <a:pPr lvl="1"/>
            <a:r>
              <a:rPr lang="en-US" altLang="zh-CN" dirty="0"/>
              <a:t>Problem (and hence solution) changes over time</a:t>
            </a:r>
          </a:p>
          <a:p>
            <a:pPr lvl="2"/>
            <a:r>
              <a:rPr lang="en-US" altLang="zh-CN" dirty="0"/>
              <a:t>(e.g., network routing)</a:t>
            </a:r>
          </a:p>
          <a:p>
            <a:pPr lvl="1"/>
            <a:r>
              <a:rPr lang="en-US" altLang="zh-CN" dirty="0"/>
              <a:t>Solution needs to be adapted to particular cases</a:t>
            </a:r>
          </a:p>
          <a:p>
            <a:pPr lvl="2"/>
            <a:r>
              <a:rPr lang="en-US" altLang="zh-CN" dirty="0" smtClean="0"/>
              <a:t>(e.g</a:t>
            </a:r>
            <a:r>
              <a:rPr lang="en-US" altLang="zh-CN" dirty="0"/>
              <a:t>., user biometrics for intelligent/adaptive user interface)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72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12332"/>
            <a:ext cx="8596668" cy="5647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some </a:t>
            </a:r>
            <a:r>
              <a:rPr lang="en-US" altLang="zh-CN" dirty="0"/>
              <a:t>important elements </a:t>
            </a:r>
            <a:endParaRPr lang="en-US" altLang="zh-CN" dirty="0" smtClean="0"/>
          </a:p>
          <a:p>
            <a:r>
              <a:rPr lang="en-US" altLang="zh-CN" dirty="0"/>
              <a:t>Task:</a:t>
            </a:r>
          </a:p>
          <a:p>
            <a:pPr lvl="1"/>
            <a:r>
              <a:rPr lang="en-US" altLang="zh-CN" dirty="0" smtClean="0"/>
              <a:t>Classiﬁcation</a:t>
            </a:r>
            <a:r>
              <a:rPr lang="en-US" altLang="zh-CN" dirty="0"/>
              <a:t>? Clustering? Topic extraction</a:t>
            </a:r>
            <a:r>
              <a:rPr lang="en-US" altLang="zh-CN" dirty="0"/>
              <a:t>? Embedding? </a:t>
            </a:r>
            <a:endParaRPr lang="en-US" altLang="zh-CN" dirty="0"/>
          </a:p>
          <a:p>
            <a:r>
              <a:rPr lang="en-US" altLang="zh-CN" dirty="0"/>
              <a:t>Data and other info:</a:t>
            </a:r>
          </a:p>
          <a:p>
            <a:pPr lvl="1"/>
            <a:r>
              <a:rPr lang="en-US" altLang="zh-CN" dirty="0"/>
              <a:t>Input and output (e.g., continuous, binary, counts, ...)</a:t>
            </a:r>
          </a:p>
          <a:p>
            <a:pPr lvl="1"/>
            <a:r>
              <a:rPr lang="en-US" altLang="zh-CN" dirty="0"/>
              <a:t>Supervised or unsupervised, of a blend of everything?</a:t>
            </a:r>
          </a:p>
          <a:p>
            <a:pPr lvl="1"/>
            <a:r>
              <a:rPr lang="en-US" altLang="zh-CN" dirty="0"/>
              <a:t>Prior knowledge? Bias?</a:t>
            </a:r>
          </a:p>
          <a:p>
            <a:r>
              <a:rPr lang="en-US" altLang="zh-CN" dirty="0"/>
              <a:t>Models and paradigms:</a:t>
            </a:r>
          </a:p>
          <a:p>
            <a:pPr lvl="1"/>
            <a:r>
              <a:rPr lang="en-US" altLang="zh-CN" dirty="0" smtClean="0"/>
              <a:t>MRF</a:t>
            </a:r>
            <a:r>
              <a:rPr lang="en-US" altLang="zh-CN" dirty="0"/>
              <a:t>? Regression? SVM</a:t>
            </a:r>
            <a:r>
              <a:rPr lang="en-US" altLang="zh-CN" dirty="0"/>
              <a:t>? BN?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Bayesian/Frequents ? Parametric/Nonparametric?</a:t>
            </a:r>
          </a:p>
          <a:p>
            <a:r>
              <a:rPr lang="en-US" altLang="zh-CN" dirty="0" smtClean="0"/>
              <a:t>Objective/Loss </a:t>
            </a:r>
            <a:r>
              <a:rPr lang="en-US" altLang="zh-CN" dirty="0"/>
              <a:t>function:</a:t>
            </a:r>
          </a:p>
          <a:p>
            <a:pPr lvl="1"/>
            <a:r>
              <a:rPr lang="en-US" altLang="zh-CN" dirty="0"/>
              <a:t>MLE? MCLE? Max margin?</a:t>
            </a:r>
          </a:p>
          <a:p>
            <a:pPr lvl="1"/>
            <a:r>
              <a:rPr lang="en-US" altLang="zh-CN" dirty="0"/>
              <a:t>Log loss, hinge loss, square loss?</a:t>
            </a:r>
          </a:p>
          <a:p>
            <a:r>
              <a:rPr lang="en-US" altLang="zh-CN" dirty="0"/>
              <a:t>Tractability and exactness trade off:</a:t>
            </a:r>
          </a:p>
          <a:p>
            <a:pPr lvl="1"/>
            <a:r>
              <a:rPr lang="en-US" altLang="zh-CN" dirty="0"/>
              <a:t>Exact inference? MCMC? </a:t>
            </a:r>
            <a:r>
              <a:rPr lang="en-US" altLang="zh-CN" dirty="0" err="1"/>
              <a:t>Variational</a:t>
            </a:r>
            <a:r>
              <a:rPr lang="en-US" altLang="zh-CN" dirty="0"/>
              <a:t>? Gradient? Greedy search?</a:t>
            </a:r>
          </a:p>
          <a:p>
            <a:pPr lvl="1"/>
            <a:r>
              <a:rPr lang="en-US" altLang="zh-CN" dirty="0"/>
              <a:t>Online? Batch? Distributed?</a:t>
            </a:r>
          </a:p>
          <a:p>
            <a:r>
              <a:rPr lang="en-US" altLang="zh-CN" dirty="0" smtClean="0"/>
              <a:t>Evaluation: </a:t>
            </a:r>
          </a:p>
          <a:p>
            <a:pPr lvl="1"/>
            <a:r>
              <a:rPr lang="en-US" altLang="zh-CN" dirty="0" smtClean="0"/>
              <a:t>Visualization</a:t>
            </a:r>
            <a:r>
              <a:rPr lang="en-US" altLang="zh-CN" dirty="0"/>
              <a:t>? </a:t>
            </a:r>
            <a:r>
              <a:rPr lang="en-US" altLang="zh-CN" dirty="0" smtClean="0"/>
              <a:t>Human </a:t>
            </a:r>
            <a:r>
              <a:rPr lang="en-US" altLang="zh-CN" dirty="0"/>
              <a:t>interpretability? Predictive accuracy?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7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6" y="2160589"/>
            <a:ext cx="7214263" cy="38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 in Machine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Traditional Methods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Supervised Learning</a:t>
            </a:r>
          </a:p>
          <a:p>
            <a:pPr lvl="1"/>
            <a:r>
              <a:rPr lang="en-US" altLang="zh-CN" dirty="0"/>
              <a:t>Unsupervised Learning</a:t>
            </a:r>
          </a:p>
          <a:p>
            <a:pPr lvl="1"/>
            <a:r>
              <a:rPr lang="en-US" altLang="zh-CN" dirty="0"/>
              <a:t>Reinforcement Learning</a:t>
            </a:r>
          </a:p>
          <a:p>
            <a:r>
              <a:rPr lang="en-US" altLang="zh-CN" dirty="0" smtClean="0"/>
              <a:t>Recent Learning Methods:</a:t>
            </a:r>
          </a:p>
          <a:p>
            <a:pPr lvl="1"/>
            <a:r>
              <a:rPr lang="en-US" altLang="zh-CN" dirty="0"/>
              <a:t>Semi-supervised Learning</a:t>
            </a:r>
          </a:p>
          <a:p>
            <a:pPr lvl="1"/>
            <a:r>
              <a:rPr lang="en-US" altLang="zh-CN" dirty="0"/>
              <a:t>Transfer Learning &amp; Multi-task Learning</a:t>
            </a:r>
          </a:p>
          <a:p>
            <a:pPr lvl="1"/>
            <a:r>
              <a:rPr lang="en-US" altLang="zh-CN" dirty="0"/>
              <a:t>Active Learning</a:t>
            </a:r>
          </a:p>
          <a:p>
            <a:r>
              <a:rPr lang="en-US" altLang="zh-CN" dirty="0" smtClean="0"/>
              <a:t>Learning Strategies:</a:t>
            </a:r>
          </a:p>
          <a:p>
            <a:pPr lvl="1"/>
            <a:r>
              <a:rPr lang="en-US" altLang="zh-CN" dirty="0" smtClean="0"/>
              <a:t>Generative &amp; Discriminative</a:t>
            </a:r>
            <a:r>
              <a:rPr lang="en-US" altLang="zh-CN" dirty="0"/>
              <a:t> </a:t>
            </a:r>
            <a:r>
              <a:rPr lang="en-US" altLang="zh-CN" dirty="0" smtClean="0"/>
              <a:t>Learning</a:t>
            </a:r>
            <a:r>
              <a:rPr lang="zh-CN" altLang="en-US" dirty="0"/>
              <a:t>（</a:t>
            </a:r>
            <a:r>
              <a:rPr lang="en-US" altLang="zh-CN" dirty="0"/>
              <a:t>www.cnblogs.com/fanyabo/p/4067295.html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Parametric &amp; Non-Parametric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smtClean="0"/>
              <a:t>Nonparametric </a:t>
            </a:r>
            <a:r>
              <a:rPr lang="en-US" altLang="zh-CN" dirty="0" smtClean="0"/>
              <a:t>Bayesian </a:t>
            </a:r>
            <a:r>
              <a:rPr lang="en-US" altLang="zh-CN" dirty="0" smtClean="0"/>
              <a:t>Methods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550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6322"/>
            <a:ext cx="8596668" cy="3880773"/>
          </a:xfrm>
        </p:spPr>
        <p:txBody>
          <a:bodyPr/>
          <a:lstStyle/>
          <a:p>
            <a:pPr lvl="1"/>
            <a:r>
              <a:rPr lang="en-US" altLang="zh-CN" dirty="0"/>
              <a:t>Learning a policy (a sequence of actions) via a trial-and-error </a:t>
            </a:r>
            <a:r>
              <a:rPr lang="en-US" altLang="zh-CN" dirty="0" smtClean="0"/>
              <a:t>process (exploration </a:t>
            </a:r>
            <a:r>
              <a:rPr lang="en-US" altLang="zh-CN" dirty="0"/>
              <a:t>vs. exploitation)</a:t>
            </a:r>
          </a:p>
          <a:p>
            <a:pPr lvl="1"/>
            <a:r>
              <a:rPr lang="en-US" altLang="zh-CN" dirty="0"/>
              <a:t>No supervised output but delayed reward</a:t>
            </a:r>
          </a:p>
          <a:p>
            <a:pPr lvl="1"/>
            <a:r>
              <a:rPr lang="en-US" altLang="zh-CN" dirty="0"/>
              <a:t>Examples of applications:</a:t>
            </a:r>
          </a:p>
          <a:p>
            <a:pPr lvl="2"/>
            <a:r>
              <a:rPr lang="en-US" altLang="zh-CN" dirty="0"/>
              <a:t>Game playing</a:t>
            </a:r>
          </a:p>
          <a:p>
            <a:pPr lvl="2"/>
            <a:r>
              <a:rPr lang="en-US" altLang="zh-CN" dirty="0"/>
              <a:t>Robot navigation in search of goal location</a:t>
            </a:r>
          </a:p>
          <a:p>
            <a:pPr lvl="1"/>
            <a:r>
              <a:rPr lang="en-US" altLang="zh-CN" dirty="0"/>
              <a:t>Some challenging issues:</a:t>
            </a:r>
          </a:p>
          <a:p>
            <a:pPr lvl="2"/>
            <a:r>
              <a:rPr lang="en-US" altLang="zh-CN" dirty="0"/>
              <a:t>Multiple agents</a:t>
            </a:r>
          </a:p>
          <a:p>
            <a:pPr lvl="2"/>
            <a:r>
              <a:rPr lang="en-US" altLang="zh-CN" dirty="0"/>
              <a:t>Partial observability of states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00" y="2368354"/>
            <a:ext cx="3737161" cy="20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03" y="4823571"/>
            <a:ext cx="6286095" cy="14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90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1598</Words>
  <Application>Microsoft Office PowerPoint</Application>
  <PresentationFormat>自定义</PresentationFormat>
  <Paragraphs>184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平面</vt:lpstr>
      <vt:lpstr>Intro to Machine Learning</vt:lpstr>
      <vt:lpstr>PowerPoint 演示文稿</vt:lpstr>
      <vt:lpstr>PowerPoint 演示文稿</vt:lpstr>
      <vt:lpstr>Machine Learning</vt:lpstr>
      <vt:lpstr>Machine Learning</vt:lpstr>
      <vt:lpstr>Machine Learning</vt:lpstr>
      <vt:lpstr>Machine Learning</vt:lpstr>
      <vt:lpstr>Methods in Machine Learning</vt:lpstr>
      <vt:lpstr>Reinforcement Learning</vt:lpstr>
      <vt:lpstr>Semi-Supervised Learning</vt:lpstr>
      <vt:lpstr>Transfer Learning &amp; Multi-task Learning</vt:lpstr>
      <vt:lpstr>Transfer Learning &amp; Multi-task Learning</vt:lpstr>
      <vt:lpstr>Active Learning</vt:lpstr>
      <vt:lpstr>Strategies in Machine Learning</vt:lpstr>
      <vt:lpstr>Parametric &amp; Nonparametric</vt:lpstr>
      <vt:lpstr>An Example:</vt:lpstr>
      <vt:lpstr>An Example</vt:lpstr>
      <vt:lpstr>Overfit</vt:lpstr>
      <vt:lpstr>Loss</vt:lpstr>
      <vt:lpstr>Relation Between Them</vt:lpstr>
      <vt:lpstr>Composition of Generalization Loss</vt:lpstr>
      <vt:lpstr>Bias is unrelated to Data</vt:lpstr>
      <vt:lpstr>Analysis Loss in Perspective of Probability</vt:lpstr>
      <vt:lpstr>PowerPoint 演示文稿</vt:lpstr>
      <vt:lpstr>Bias-Variance Tradeoff</vt:lpstr>
      <vt:lpstr>Bias-Variance Trade-off</vt:lpstr>
      <vt:lpstr>Regularization</vt:lpstr>
      <vt:lpstr>Regularization</vt:lpstr>
      <vt:lpstr>Ridge Regularization</vt:lpstr>
      <vt:lpstr>PowerPoint 演示文稿</vt:lpstr>
      <vt:lpstr>PowerPoint 演示文稿</vt:lpstr>
      <vt:lpstr>Lasso Regression</vt:lpstr>
      <vt:lpstr>PowerPoint 演示文稿</vt:lpstr>
      <vt:lpstr>Regularization</vt:lpstr>
      <vt:lpstr>PowerPoint 演示文稿</vt:lpstr>
      <vt:lpstr>VC Dimension</vt:lpstr>
      <vt:lpstr>Other Method to Reduce Overfiting </vt:lpstr>
      <vt:lpstr>PowerPoint 演示文稿</vt:lpstr>
      <vt:lpstr>Frequentist vs. Bayesian</vt:lpstr>
      <vt:lpstr>Bayesian Model Selection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 x</dc:creator>
  <cp:lastModifiedBy>USER</cp:lastModifiedBy>
  <cp:revision>79</cp:revision>
  <dcterms:created xsi:type="dcterms:W3CDTF">2016-10-16T12:00:48Z</dcterms:created>
  <dcterms:modified xsi:type="dcterms:W3CDTF">2016-10-17T07:19:06Z</dcterms:modified>
</cp:coreProperties>
</file>