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56" r:id="rId21"/>
    <p:sldId id="257" r:id="rId22"/>
    <p:sldId id="259" r:id="rId23"/>
    <p:sldId id="258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71" r:id="rId34"/>
    <p:sldId id="270" r:id="rId35"/>
    <p:sldId id="26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jiang Yu" initials="WY" lastIdx="1" clrIdx="0">
    <p:extLst>
      <p:ext uri="{19B8F6BF-5375-455C-9EA6-DF929625EA0E}">
        <p15:presenceInfo xmlns:p15="http://schemas.microsoft.com/office/powerpoint/2012/main" userId="5d1720470b9fcc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0-31T03:24:15.6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1A8DCE-8D1E-46E6-AE7C-0A64399914BF}" emma:medium="tactile" emma:mode="ink">
          <msink:context xmlns:msink="http://schemas.microsoft.com/ink/2010/main" type="inkDrawing" rotatedBoundingBox="8098,11081 12405,11190 12403,11284 8096,11176" shapeName="Other"/>
        </emma:interpretation>
      </emma:emma>
    </inkml:annotationXML>
    <inkml:trace contextRef="#ctx0" brushRef="#br0">0 0 0,'37'37'281,"0"-37"-281,0 0 16,-1 0-16,1 0 15,0 0-15,0 0 16,0 0-1,-1 0 1,1 0 15,0 0 1,0 0-1,0 0-16,0 0-15,-1 0 63,1 0-47,0 0-16,0 0 93,36 0-30,-36 0 15,37 0-62,-37 0-16,36 0 15,-36 0 1,37 0-1,-38 0 1,38 0 15,-37 0 16,0 0 31,0 0-78,-1 0 16,1 0 31,0 0-47,0 0 15,0 0 17,-1 0-17,1 0 17,0 0-17,0 0-15,0 0 31,-1 0 1,-36 37-32,37-37 31,0 0 0,0 0 47,0 0-78,0 0 63,-1 0-32,1 0 0,0 0-15,0 0 15,0 0 32,-1 0-1,1 0-46,0 0 15,37 0 0,-38 0 1,38 0-1,-37 0-16,0 0 17,0 0-1,-1 0-31,1 0 47,0 0-32,0 0 1,0 0 15,-1 0-15,1 0 31,0 0-32,0 0 17,0 0-1,-1 0-31,1 0 16,0 0 30,0 0 1,0 0-31,0 0 15,-1 0-15,1 0-16,0 0 31,0 0-31,0 0 16,-1 0 15,1 0-15,0 37-1,0-37 16,0 0 1,-1 0-1,-36 36-15,74-36 15,-37 0 0,36 0 16,-36 0 0,37 0 78,-37 0-94,0 0 0,-1 0-15,1 0 0,0 0-1,0 0 48,0 0-16,36-36-16,-36 36-16,0 0 48,0 0-47,-1 0-1,1 0 32,0 0-16,-37-37-31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5.tmp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0.emf"/><Relationship Id="rId5" Type="http://schemas.openxmlformats.org/officeDocument/2006/relationships/customXml" Target="../ink/ink1.xml"/><Relationship Id="rId4" Type="http://schemas.openxmlformats.org/officeDocument/2006/relationships/image" Target="../media/image5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71121" y="1407963"/>
            <a:ext cx="68836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/>
              <a:t>Bayesian Decision Theory</a:t>
            </a:r>
          </a:p>
          <a:p>
            <a:r>
              <a:rPr lang="en-US" altLang="zh-CN" sz="4800" dirty="0"/>
              <a:t>Parameter Estimation</a:t>
            </a:r>
            <a:endParaRPr lang="zh-CN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2341756" y="4170557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Riquan</a:t>
            </a:r>
            <a:r>
              <a:rPr lang="en-US" altLang="zh-CN" sz="3200" dirty="0"/>
              <a:t> Chen, </a:t>
            </a:r>
            <a:r>
              <a:rPr lang="en-US" altLang="zh-CN" sz="3200" dirty="0" err="1"/>
              <a:t>Junxun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Zhong</a:t>
            </a:r>
            <a:r>
              <a:rPr lang="en-US" altLang="zh-CN" sz="3200" dirty="0"/>
              <a:t>, Weijiang Yu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040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Discriminant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way of performing classiﬁcation is through a set of discriminant functions.</a:t>
            </a:r>
          </a:p>
          <a:p>
            <a:r>
              <a:rPr lang="en-US" altLang="zh-CN" dirty="0"/>
              <a:t>Different ways of deﬁning the discriminant functions: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Classiﬁcation rule: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425" y="5433213"/>
            <a:ext cx="3626113" cy="4819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697" y="3536888"/>
            <a:ext cx="2381567" cy="92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8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Regions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feature space is divided into K decision regions R1 , . . . , RK , where</a:t>
            </a:r>
          </a:p>
          <a:p>
            <a:endParaRPr lang="en-US" altLang="zh-CN" dirty="0"/>
          </a:p>
          <a:p>
            <a:r>
              <a:rPr lang="en-US" altLang="zh-CN" dirty="0"/>
              <a:t>The decision regions are separated by decision boundaries where ties occur among the largest discriminant functions.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426" y="2527900"/>
            <a:ext cx="3385341" cy="553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358" y="4138366"/>
            <a:ext cx="2754107" cy="26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5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Bayesian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 (or vertex): random variable</a:t>
            </a:r>
          </a:p>
          <a:p>
            <a:r>
              <a:rPr lang="en-US" altLang="zh-CN" dirty="0"/>
              <a:t>Edge (or arc or link): direct inﬂuence between variables</a:t>
            </a:r>
          </a:p>
          <a:p>
            <a:r>
              <a:rPr lang="en-US" altLang="zh-CN" dirty="0"/>
              <a:t>Structure: directed acyclic graph (DAG) formed by nodes and edges</a:t>
            </a:r>
          </a:p>
          <a:p>
            <a:r>
              <a:rPr lang="en-US" altLang="zh-CN" dirty="0"/>
              <a:t>Parameters: probabilities and conditional probabilities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119" y="3889472"/>
            <a:ext cx="2939762" cy="27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Causal Graph and Diagnostic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43333" cy="4351338"/>
          </a:xfrm>
        </p:spPr>
        <p:txBody>
          <a:bodyPr/>
          <a:lstStyle/>
          <a:p>
            <a:r>
              <a:rPr lang="en-US" altLang="zh-CN" dirty="0"/>
              <a:t>Causal graph: rain is the cause of wet grass.</a:t>
            </a:r>
          </a:p>
          <a:p>
            <a:r>
              <a:rPr lang="en-US" altLang="zh-CN" dirty="0"/>
              <a:t>Diagnostic inference: knowing that the grass is wet, what is the probability that rain is the cause?</a:t>
            </a:r>
          </a:p>
          <a:p>
            <a:r>
              <a:rPr lang="en-US" altLang="zh-CN" dirty="0"/>
              <a:t>Bayes’ rule: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90" y="4238361"/>
            <a:ext cx="5881951" cy="12311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533" y="1690688"/>
            <a:ext cx="2938527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8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Causes: Causal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r>
              <a:rPr lang="en-US" altLang="zh-CN" dirty="0"/>
              <a:t>Causal or predictive inference: if the sprinkler is on, what is the probability that the grass is wet?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825624"/>
            <a:ext cx="3432204" cy="2695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08" y="3263888"/>
            <a:ext cx="6859094" cy="16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8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Causes: Diagnostic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Diagnostic inference: if the grass is wet, what is the probability that the sprinkler is on?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00" y="3628765"/>
            <a:ext cx="6541949" cy="15875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00" y="5368193"/>
            <a:ext cx="4301100" cy="589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900" y="2871916"/>
            <a:ext cx="2364848" cy="5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Causes: Diagnostic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Diagnostic inference: given rain and wet grass, what is the probability that the sprinkler is on?</a:t>
            </a:r>
          </a:p>
          <a:p>
            <a:r>
              <a:rPr lang="en-US" altLang="zh-CN" dirty="0"/>
              <a:t>Bayes’ rule: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Knowing that it has rained decreases that probability that the sprinkler is on.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64" y="3397545"/>
            <a:ext cx="5579232" cy="7003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796" y="3538453"/>
            <a:ext cx="1882628" cy="3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4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179390" cy="4329642"/>
          </a:xfrm>
        </p:spPr>
        <p:txBody>
          <a:bodyPr/>
          <a:lstStyle/>
          <a:p>
            <a:r>
              <a:rPr lang="en-US" altLang="zh-CN" dirty="0"/>
              <a:t>The network represents conditional independence statements.</a:t>
            </a:r>
          </a:p>
          <a:p>
            <a:r>
              <a:rPr lang="en-US" altLang="zh-CN" dirty="0"/>
              <a:t>The joint distribution can be broken down into local structures:</a:t>
            </a:r>
          </a:p>
          <a:p>
            <a:endParaRPr lang="en-US" altLang="zh-CN" dirty="0"/>
          </a:p>
          <a:p>
            <a:r>
              <a:rPr lang="en-US" altLang="zh-CN" dirty="0"/>
              <a:t>In general,</a:t>
            </a:r>
          </a:p>
          <a:p>
            <a:endParaRPr lang="en-US" altLang="zh-CN" dirty="0"/>
          </a:p>
          <a:p>
            <a:r>
              <a:rPr lang="en-US" altLang="zh-CN" dirty="0"/>
              <a:t>where Xi is either continuous or discrete with ≥ 2 possible values.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590" y="1825625"/>
            <a:ext cx="3023069" cy="25770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03" y="3576558"/>
            <a:ext cx="7250447" cy="5382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156" y="4508489"/>
            <a:ext cx="3754033" cy="74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2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Bayesian Network for Classiﬁcation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264400" cy="4351338"/>
          </a:xfrm>
        </p:spPr>
        <p:txBody>
          <a:bodyPr/>
          <a:lstStyle/>
          <a:p>
            <a:r>
              <a:rPr lang="en-US" altLang="zh-CN" dirty="0"/>
              <a:t>Bayes’ rule inverts the edge: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Classiﬁcation as diagnostic inference.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62" y="1690688"/>
            <a:ext cx="1603838" cy="24284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73" y="2442867"/>
            <a:ext cx="2464080" cy="6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Bayes’ Classiﬁer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415867" cy="4351338"/>
          </a:xfrm>
        </p:spPr>
        <p:txBody>
          <a:bodyPr/>
          <a:lstStyle/>
          <a:p>
            <a:r>
              <a:rPr lang="en-US" altLang="zh-CN" dirty="0"/>
              <a:t>Given C, the input variables </a:t>
            </a:r>
            <a:r>
              <a:rPr lang="en-US" altLang="zh-CN" dirty="0" err="1"/>
              <a:t>xj</a:t>
            </a:r>
            <a:r>
              <a:rPr lang="en-US" altLang="zh-CN" dirty="0"/>
              <a:t> are independent: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Naive Bayes’ classiﬁer ignores possible dependencies among the input variables and reduces a multivariate problem to a group of univariate problems.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038" y="1825625"/>
            <a:ext cx="3031687" cy="1840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827" y="2434767"/>
            <a:ext cx="2136640" cy="7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6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95203" y="2775983"/>
            <a:ext cx="65278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/>
              <a:t>Bayesian Decision Theory</a:t>
            </a:r>
          </a:p>
        </p:txBody>
      </p:sp>
    </p:spTree>
    <p:extLst>
      <p:ext uri="{BB962C8B-B14F-4D97-AF65-F5344CB8AC3E}">
        <p14:creationId xmlns:p14="http://schemas.microsoft.com/office/powerpoint/2010/main" val="3012571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Parameter Estimation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422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6165"/>
            <a:ext cx="10515600" cy="571079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Maximum Likelihood Estimation</a:t>
            </a:r>
          </a:p>
          <a:p>
            <a:pPr marL="0" indent="0">
              <a:buNone/>
            </a:pPr>
            <a:r>
              <a:rPr lang="en-US" altLang="zh-CN" sz="4400" dirty="0"/>
              <a:t>   </a:t>
            </a:r>
            <a:r>
              <a:rPr lang="en-US" altLang="zh-CN" sz="3600" dirty="0" err="1"/>
              <a:t>e.g.Bernoulli</a:t>
            </a:r>
            <a:r>
              <a:rPr lang="en-US" altLang="zh-CN" sz="3600" dirty="0"/>
              <a:t>/Multinomial/Normal…</a:t>
            </a:r>
          </a:p>
          <a:p>
            <a:r>
              <a:rPr lang="en-US" altLang="zh-CN" sz="4400" dirty="0"/>
              <a:t>Bayesian Estimation</a:t>
            </a:r>
          </a:p>
          <a:p>
            <a:pPr marL="0" indent="0">
              <a:buNone/>
            </a:pPr>
            <a:r>
              <a:rPr lang="en-US" altLang="zh-CN" sz="4400" dirty="0"/>
              <a:t>   </a:t>
            </a:r>
            <a:r>
              <a:rPr lang="en-US" altLang="zh-CN" sz="3600" dirty="0" err="1"/>
              <a:t>e.g.Bayesian</a:t>
            </a:r>
            <a:r>
              <a:rPr lang="en-US" altLang="zh-CN" sz="3600" dirty="0"/>
              <a:t> Estimation for Gaussian</a:t>
            </a:r>
          </a:p>
          <a:p>
            <a:r>
              <a:rPr lang="en-US" altLang="zh-CN" sz="4400" dirty="0"/>
              <a:t>Parametric Classification</a:t>
            </a:r>
          </a:p>
          <a:p>
            <a:r>
              <a:rPr lang="en-US" altLang="zh-CN" sz="4400" dirty="0"/>
              <a:t>Regression</a:t>
            </a:r>
          </a:p>
          <a:p>
            <a:pPr marL="0" indent="0">
              <a:buNone/>
            </a:pPr>
            <a:r>
              <a:rPr lang="en-US" altLang="zh-CN" sz="4400" dirty="0"/>
              <a:t>    </a:t>
            </a:r>
            <a:r>
              <a:rPr lang="en-US" altLang="zh-CN" sz="3600" dirty="0" err="1"/>
              <a:t>e.g.MLER,BLR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00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3043093"/>
          </a:xfrm>
        </p:spPr>
        <p:txBody>
          <a:bodyPr>
            <a:normAutofit/>
          </a:bodyPr>
          <a:lstStyle/>
          <a:p>
            <a:r>
              <a:rPr lang="en-US" altLang="zh-CN" b="1" dirty="0"/>
              <a:t>Parameter estimation: </a:t>
            </a:r>
            <a:br>
              <a:rPr lang="en-US" altLang="zh-CN" dirty="0"/>
            </a:br>
            <a:r>
              <a:rPr lang="en-US" altLang="zh-CN" dirty="0"/>
              <a:t>assuming some parametric form for                 is estimated using X(density estimation)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07290"/>
              </p:ext>
            </p:extLst>
          </p:nvPr>
        </p:nvGraphicFramePr>
        <p:xfrm>
          <a:off x="8940798" y="1557338"/>
          <a:ext cx="2162809" cy="58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公式" r:id="rId3" imgW="711000" imgH="228600" progId="Equation.3">
                  <p:embed/>
                </p:oleObj>
              </mc:Choice>
              <mc:Fallback>
                <p:oleObj name="公式" r:id="rId3" imgW="71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40798" y="1557338"/>
                        <a:ext cx="2162809" cy="58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827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232664"/>
              </p:ext>
            </p:extLst>
          </p:nvPr>
        </p:nvGraphicFramePr>
        <p:xfrm>
          <a:off x="748145" y="871249"/>
          <a:ext cx="6511249" cy="225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公式" r:id="rId3" imgW="1485720" imgH="507960" progId="Equation.3">
                  <p:embed/>
                </p:oleObj>
              </mc:Choice>
              <mc:Fallback>
                <p:oleObj name="公式" r:id="rId3" imgW="14857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145" y="871249"/>
                        <a:ext cx="6511249" cy="2259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48145" y="3131127"/>
            <a:ext cx="74480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p(x) follows a parametric model</a:t>
            </a:r>
          </a:p>
          <a:p>
            <a:r>
              <a:rPr lang="en-US" altLang="zh-CN" sz="4400" dirty="0" err="1"/>
              <a:t>e.g.,Gaussian</a:t>
            </a:r>
            <a:r>
              <a:rPr lang="en-US" altLang="zh-CN" sz="4400" dirty="0"/>
              <a:t> </a:t>
            </a:r>
            <a:endParaRPr lang="zh-CN" altLang="en-US" sz="440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889956"/>
              </p:ext>
            </p:extLst>
          </p:nvPr>
        </p:nvGraphicFramePr>
        <p:xfrm>
          <a:off x="4003769" y="3693439"/>
          <a:ext cx="2849211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5" imgW="736560" imgH="228600" progId="Equation.3">
                  <p:embed/>
                </p:oleObj>
              </mc:Choice>
              <mc:Fallback>
                <p:oleObj name="公式" r:id="rId5" imgW="736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3769" y="3693439"/>
                        <a:ext cx="2849211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38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Two approaches to parameter estimation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Maximum Likelihood Estimation</a:t>
            </a:r>
          </a:p>
          <a:p>
            <a:pPr marL="0" indent="0">
              <a:buNone/>
            </a:pPr>
            <a:r>
              <a:rPr lang="en-US" altLang="zh-CN" sz="3600" dirty="0"/>
              <a:t>  (the </a:t>
            </a:r>
            <a:r>
              <a:rPr lang="en-US" altLang="zh-CN" sz="3600" dirty="0">
                <a:solidFill>
                  <a:srgbClr val="FF0000"/>
                </a:solidFill>
              </a:rPr>
              <a:t>parameter is a fixed point</a:t>
            </a:r>
            <a:r>
              <a:rPr lang="en-US" altLang="zh-CN" sz="3600" dirty="0"/>
              <a:t>, point estimation)</a:t>
            </a:r>
          </a:p>
          <a:p>
            <a:endParaRPr lang="en-US" altLang="zh-CN" sz="3600" dirty="0"/>
          </a:p>
          <a:p>
            <a:r>
              <a:rPr lang="en-US" altLang="zh-CN" sz="3600" dirty="0"/>
              <a:t>Bayesian Estimation</a:t>
            </a:r>
          </a:p>
          <a:p>
            <a:pPr marL="0" indent="0">
              <a:buNone/>
            </a:pPr>
            <a:r>
              <a:rPr lang="en-US" altLang="zh-CN" sz="3600" dirty="0"/>
              <a:t>  (the </a:t>
            </a:r>
            <a:r>
              <a:rPr lang="en-US" altLang="zh-CN" sz="3600" dirty="0">
                <a:solidFill>
                  <a:srgbClr val="FF0000"/>
                </a:solidFill>
              </a:rPr>
              <a:t>parameter is a random variable</a:t>
            </a:r>
            <a:r>
              <a:rPr lang="en-US" altLang="zh-CN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286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Maximum Likelihood Estimation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87008"/>
              </p:ext>
            </p:extLst>
          </p:nvPr>
        </p:nvGraphicFramePr>
        <p:xfrm>
          <a:off x="838200" y="1766888"/>
          <a:ext cx="8094663" cy="429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公式" r:id="rId3" imgW="2679480" imgH="1422360" progId="Equation.3">
                  <p:embed/>
                </p:oleObj>
              </mc:Choice>
              <mc:Fallback>
                <p:oleObj name="公式" r:id="rId3" imgW="2679480" imgH="1422360" progId="Equation.3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766888"/>
                        <a:ext cx="8094663" cy="429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825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: Bernoulli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717002"/>
              </p:ext>
            </p:extLst>
          </p:nvPr>
        </p:nvGraphicFramePr>
        <p:xfrm>
          <a:off x="838199" y="1690688"/>
          <a:ext cx="10527727" cy="458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3" imgW="4038480" imgH="1625400" progId="Equation.3">
                  <p:embed/>
                </p:oleObj>
              </mc:Choice>
              <mc:Fallback>
                <p:oleObj name="公式" r:id="rId3" imgW="4038480" imgH="1625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1690688"/>
                        <a:ext cx="10527727" cy="4584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198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: Multinomial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078983"/>
              </p:ext>
            </p:extLst>
          </p:nvPr>
        </p:nvGraphicFramePr>
        <p:xfrm>
          <a:off x="838200" y="1690688"/>
          <a:ext cx="8451850" cy="42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3" imgW="2857320" imgH="1422360" progId="Equation.3">
                  <p:embed/>
                </p:oleObj>
              </mc:Choice>
              <mc:Fallback>
                <p:oleObj name="公式" r:id="rId3" imgW="2857320" imgH="1422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451850" cy="420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249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Example:Normal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640382"/>
              </p:ext>
            </p:extLst>
          </p:nvPr>
        </p:nvGraphicFramePr>
        <p:xfrm>
          <a:off x="838200" y="1536148"/>
          <a:ext cx="8323729" cy="471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3" imgW="2869920" imgH="1625400" progId="Equation.3">
                  <p:embed/>
                </p:oleObj>
              </mc:Choice>
              <mc:Fallback>
                <p:oleObj name="公式" r:id="rId3" imgW="2869920" imgH="1625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36148"/>
                        <a:ext cx="8323729" cy="471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726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of MLE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probability of every state</a:t>
            </a:r>
          </a:p>
          <a:p>
            <a:r>
              <a:rPr lang="en-US" altLang="zh-CN" dirty="0" err="1"/>
              <a:t>i.i.d</a:t>
            </a:r>
            <a:r>
              <a:rPr lang="zh-CN" altLang="en-US" dirty="0"/>
              <a:t>（</a:t>
            </a:r>
            <a:r>
              <a:rPr lang="en-US" altLang="zh-CN" dirty="0"/>
              <a:t>independent and identically distributed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     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96082"/>
              </p:ext>
            </p:extLst>
          </p:nvPr>
        </p:nvGraphicFramePr>
        <p:xfrm>
          <a:off x="1037206" y="2809461"/>
          <a:ext cx="19256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公式" r:id="rId3" imgW="812520" imgH="203040" progId="Equation.3">
                  <p:embed/>
                </p:oleObj>
              </mc:Choice>
              <mc:Fallback>
                <p:oleObj name="公式" r:id="rId3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206" y="2809461"/>
                        <a:ext cx="1925638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608396"/>
              </p:ext>
            </p:extLst>
          </p:nvPr>
        </p:nvGraphicFramePr>
        <p:xfrm>
          <a:off x="1143223" y="3538613"/>
          <a:ext cx="738585" cy="92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5" imgW="253800" imgH="393480" progId="Equation.3">
                  <p:embed/>
                </p:oleObj>
              </mc:Choice>
              <mc:Fallback>
                <p:oleObj name="公式" r:id="rId5" imgW="253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223" y="3538613"/>
                        <a:ext cx="738585" cy="92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82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Introduction</a:t>
            </a:r>
          </a:p>
          <a:p>
            <a:endParaRPr lang="en-US" altLang="zh-CN" dirty="0"/>
          </a:p>
          <a:p>
            <a:r>
              <a:rPr lang="en-US" altLang="zh-CN" dirty="0"/>
              <a:t>2 Losses and Risks</a:t>
            </a:r>
          </a:p>
          <a:p>
            <a:endParaRPr lang="en-US" altLang="zh-CN" dirty="0"/>
          </a:p>
          <a:p>
            <a:r>
              <a:rPr lang="en-US" altLang="zh-CN" dirty="0"/>
              <a:t>3 Discriminant Functions</a:t>
            </a:r>
          </a:p>
          <a:p>
            <a:endParaRPr lang="en-US" altLang="zh-CN" dirty="0"/>
          </a:p>
          <a:p>
            <a:r>
              <a:rPr lang="en-US" altLang="zh-CN" dirty="0"/>
              <a:t>4 Bayesian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26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Bayesian Estimation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68" y="1427356"/>
            <a:ext cx="10729332" cy="474960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Unlike </a:t>
            </a:r>
            <a:r>
              <a:rPr lang="en-US" altLang="zh-CN" sz="3200" dirty="0">
                <a:solidFill>
                  <a:srgbClr val="FF0000"/>
                </a:solidFill>
              </a:rPr>
              <a:t>MLE</a:t>
            </a:r>
            <a:r>
              <a:rPr lang="en-US" altLang="zh-CN" sz="3200" dirty="0"/>
              <a:t> which treats </a:t>
            </a:r>
            <a:r>
              <a:rPr lang="en-US" altLang="zh-CN" sz="3200" dirty="0">
                <a:solidFill>
                  <a:srgbClr val="FF0000"/>
                </a:solidFill>
                <a:sym typeface="Symbol Tiger Expert" panose="05050102010706020507" pitchFamily="18" charset="2"/>
              </a:rPr>
              <a:t></a:t>
            </a:r>
            <a:r>
              <a:rPr lang="en-US" altLang="zh-CN" sz="3200" dirty="0">
                <a:sym typeface="Symbol Tiger Expert" panose="05050102010706020507" pitchFamily="18" charset="2"/>
              </a:rPr>
              <a:t> as a </a:t>
            </a:r>
            <a:r>
              <a:rPr lang="en-US" altLang="zh-CN" sz="3200" dirty="0">
                <a:solidFill>
                  <a:srgbClr val="FF0000"/>
                </a:solidFill>
                <a:sym typeface="Symbol Tiger Expert" panose="05050102010706020507" pitchFamily="18" charset="2"/>
              </a:rPr>
              <a:t>fixed (but unknown) </a:t>
            </a:r>
            <a:r>
              <a:rPr lang="en-US" altLang="zh-CN" sz="3200" dirty="0">
                <a:sym typeface="Symbol Tiger Expert" panose="05050102010706020507" pitchFamily="18" charset="2"/>
              </a:rPr>
              <a:t>point, the Bayesian approach treats it as a </a:t>
            </a:r>
            <a:r>
              <a:rPr lang="en-US" altLang="zh-CN" sz="3200" dirty="0">
                <a:solidFill>
                  <a:srgbClr val="FF0000"/>
                </a:solidFill>
                <a:sym typeface="Symbol Tiger Expert" panose="05050102010706020507" pitchFamily="18" charset="2"/>
              </a:rPr>
              <a:t>random variable with prior density p()</a:t>
            </a:r>
            <a:r>
              <a:rPr lang="en-US" altLang="zh-CN" sz="3200" dirty="0">
                <a:sym typeface="Symbol Tiger Expert" panose="05050102010706020507" pitchFamily="18" charset="2"/>
              </a:rPr>
              <a:t> modeling the prior </a:t>
            </a:r>
            <a:r>
              <a:rPr lang="en-US" altLang="zh-CN" sz="3200" dirty="0">
                <a:solidFill>
                  <a:srgbClr val="FF0000"/>
                </a:solidFill>
                <a:sym typeface="Symbol Tiger Expert" panose="05050102010706020507" pitchFamily="18" charset="2"/>
              </a:rPr>
              <a:t>uncertainty about </a:t>
            </a:r>
            <a:r>
              <a:rPr lang="en-US" altLang="zh-CN" sz="3200" dirty="0">
                <a:sym typeface="Symbol Tiger Expert" panose="05050102010706020507" pitchFamily="18" charset="2"/>
              </a:rPr>
              <a:t>.</a:t>
            </a:r>
          </a:p>
          <a:p>
            <a:r>
              <a:rPr lang="en-US" altLang="zh-CN" sz="3200" dirty="0">
                <a:sym typeface="Symbol Tiger Expert" panose="05050102010706020507" pitchFamily="18" charset="2"/>
              </a:rPr>
              <a:t> </a:t>
            </a:r>
          </a:p>
          <a:p>
            <a:pPr marL="0" indent="0">
              <a:buNone/>
            </a:pP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126313"/>
              </p:ext>
            </p:extLst>
          </p:nvPr>
        </p:nvGraphicFramePr>
        <p:xfrm>
          <a:off x="3229941" y="3032263"/>
          <a:ext cx="3387725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3" imgW="736560" imgH="1117440" progId="Equation.3">
                  <p:embed/>
                </p:oleObj>
              </mc:Choice>
              <mc:Fallback>
                <p:oleObj name="公式" r:id="rId3" imgW="736560" imgH="1117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9941" y="3032263"/>
                        <a:ext cx="3387725" cy="283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26434" y="3032263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Assumption: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126434" y="5342731"/>
            <a:ext cx="1956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Destination: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9905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741309"/>
              </p:ext>
            </p:extLst>
          </p:nvPr>
        </p:nvGraphicFramePr>
        <p:xfrm>
          <a:off x="595783" y="1453604"/>
          <a:ext cx="10515600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3" imgW="3492360" imgH="1028520" progId="Equation.3">
                  <p:embed/>
                </p:oleObj>
              </mc:Choice>
              <mc:Fallback>
                <p:oleObj name="公式" r:id="rId3" imgW="3492360" imgH="1028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783" y="1453604"/>
                        <a:ext cx="10515600" cy="309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0331" y="225287"/>
            <a:ext cx="4465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The process</a:t>
            </a:r>
            <a:endParaRPr lang="zh-CN" altLang="en-US" sz="60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3" y="4763470"/>
            <a:ext cx="9416882" cy="18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1" y="245328"/>
            <a:ext cx="11428288" cy="66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83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683559"/>
              </p:ext>
            </p:extLst>
          </p:nvPr>
        </p:nvGraphicFramePr>
        <p:xfrm>
          <a:off x="946127" y="4777996"/>
          <a:ext cx="6777037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公式" r:id="rId3" imgW="1473120" imgH="583920" progId="Equation.3">
                  <p:embed/>
                </p:oleObj>
              </mc:Choice>
              <mc:Fallback>
                <p:oleObj name="公式" r:id="rId3" imgW="1473120" imgH="583920" progId="Equation.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6127" y="4777996"/>
                        <a:ext cx="6777037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95567"/>
              </p:ext>
            </p:extLst>
          </p:nvPr>
        </p:nvGraphicFramePr>
        <p:xfrm>
          <a:off x="5173364" y="1488920"/>
          <a:ext cx="291941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公式" r:id="rId5" imgW="634680" imgH="228600" progId="Equation.3">
                  <p:embed/>
                </p:oleObj>
              </mc:Choice>
              <mc:Fallback>
                <p:oleObj name="公式" r:id="rId5" imgW="634680" imgH="228600" progId="Equation.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3364" y="1488920"/>
                        <a:ext cx="2919412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654312"/>
              </p:ext>
            </p:extLst>
          </p:nvPr>
        </p:nvGraphicFramePr>
        <p:xfrm>
          <a:off x="838200" y="1483104"/>
          <a:ext cx="33877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公式" r:id="rId7" imgW="736560" imgH="203040" progId="Equation.3">
                  <p:embed/>
                </p:oleObj>
              </mc:Choice>
              <mc:Fallback>
                <p:oleObj name="公式" r:id="rId7" imgW="736560" imgH="20304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1483104"/>
                        <a:ext cx="33877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636951"/>
              </p:ext>
            </p:extLst>
          </p:nvPr>
        </p:nvGraphicFramePr>
        <p:xfrm>
          <a:off x="838200" y="2203450"/>
          <a:ext cx="105156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公式" r:id="rId9" imgW="3492360" imgH="787320" progId="Equation.3">
                  <p:embed/>
                </p:oleObj>
              </mc:Choice>
              <mc:Fallback>
                <p:oleObj name="公式" r:id="rId9" imgW="3492360" imgH="787320" progId="Equation.3">
                  <p:embed/>
                  <p:pic>
                    <p:nvPicPr>
                      <p:cNvPr id="4" name="内容占位符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2203450"/>
                        <a:ext cx="10515600" cy="237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37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70133"/>
            <a:ext cx="10515600" cy="1325563"/>
          </a:xfrm>
        </p:spPr>
        <p:txBody>
          <a:bodyPr/>
          <a:lstStyle/>
          <a:p>
            <a:r>
              <a:rPr lang="en-US" altLang="zh-CN" b="1" dirty="0"/>
              <a:t>Example : Bayesian Estimation for Gaussian</a:t>
            </a:r>
            <a:endParaRPr lang="zh-CN" altLang="en-US" b="1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14401"/>
            <a:ext cx="10714463" cy="5646058"/>
          </a:xfrm>
        </p:spPr>
      </p:pic>
    </p:spTree>
    <p:extLst>
      <p:ext uri="{BB962C8B-B14F-4D97-AF65-F5344CB8AC3E}">
        <p14:creationId xmlns:p14="http://schemas.microsoft.com/office/powerpoint/2010/main" val="3287909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235124"/>
              </p:ext>
            </p:extLst>
          </p:nvPr>
        </p:nvGraphicFramePr>
        <p:xfrm>
          <a:off x="842963" y="1884363"/>
          <a:ext cx="10506075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3" imgW="10506125" imgH="3085959" progId="Equation.3">
                  <p:embed/>
                </p:oleObj>
              </mc:Choice>
              <mc:Fallback>
                <p:oleObj name="公式" r:id="rId3" imgW="10506125" imgH="3085959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963" y="1884363"/>
                        <a:ext cx="10506075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墨迹 7"/>
              <p14:cNvContentPartPr/>
              <p14:nvPr/>
            </p14:nvContentPartPr>
            <p14:xfrm>
              <a:off x="2915426" y="4002078"/>
              <a:ext cx="1550880" cy="5328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6426" y="3993078"/>
                <a:ext cx="1568880" cy="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189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Several applications based on ML and </a:t>
            </a:r>
            <a:r>
              <a:rPr lang="en-US" altLang="zh-CN" dirty="0" err="1"/>
              <a:t>bayes’</a:t>
            </a:r>
            <a:r>
              <a:rPr lang="en-US" altLang="zh-CN" dirty="0"/>
              <a:t> estimation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Parametric Classification</a:t>
            </a:r>
          </a:p>
          <a:p>
            <a:endParaRPr lang="en-US" altLang="zh-CN" dirty="0"/>
          </a:p>
          <a:p>
            <a:r>
              <a:rPr lang="en-US" altLang="zh-CN" dirty="0"/>
              <a:t>Regression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253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4437112"/>
            <a:ext cx="50863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052736"/>
            <a:ext cx="46863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2420888"/>
            <a:ext cx="6608763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3422" y="332656"/>
            <a:ext cx="84969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                       Classification with discriminant function</a:t>
            </a:r>
          </a:p>
          <a:p>
            <a:r>
              <a:rPr lang="en-US" altLang="zh-CN" sz="2800" b="1" dirty="0"/>
              <a:t>Assumption: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Discriminant function: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Bayesian </a:t>
            </a:r>
            <a:r>
              <a:rPr lang="en-US" altLang="zh-CN" sz="2800" b="1" dirty="0" err="1"/>
              <a:t>Fomular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995596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5612" y="2033549"/>
            <a:ext cx="5976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Rules for classification:</a:t>
            </a:r>
          </a:p>
          <a:p>
            <a:endParaRPr lang="en-US" altLang="zh-CN" sz="4400" dirty="0"/>
          </a:p>
          <a:p>
            <a:r>
              <a:rPr lang="en-US" altLang="zh-CN" sz="4400" dirty="0"/>
              <a:t>      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180283" y="3502781"/>
            <a:ext cx="6003473" cy="1308852"/>
            <a:chOff x="1907704" y="1591753"/>
            <a:chExt cx="4710583" cy="7524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9"/>
            <a:stretch/>
          </p:blipFill>
          <p:spPr bwMode="auto">
            <a:xfrm>
              <a:off x="1907704" y="1591753"/>
              <a:ext cx="4710583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5" y="1677477"/>
              <a:ext cx="864096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616026"/>
              <a:ext cx="1008114" cy="687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031" y="1772816"/>
              <a:ext cx="247650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7049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301" y="803074"/>
            <a:ext cx="77768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How to identify the discriminant </a:t>
            </a:r>
            <a:r>
              <a:rPr lang="en-US" altLang="zh-CN" sz="3600" dirty="0" err="1"/>
              <a:t>functioin</a:t>
            </a:r>
            <a:r>
              <a:rPr lang="en-US" altLang="zh-CN" sz="3600" dirty="0"/>
              <a:t>: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200" dirty="0"/>
              <a:t>To estimate the parameters(Based on ML estimation)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197754" y="3435360"/>
            <a:ext cx="3027958" cy="1102192"/>
            <a:chOff x="1979712" y="1401625"/>
            <a:chExt cx="3027958" cy="110219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772816"/>
              <a:ext cx="742950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298" y="1718089"/>
              <a:ext cx="574923" cy="785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1401625"/>
              <a:ext cx="723702" cy="980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2"/>
          <a:stretch/>
        </p:blipFill>
        <p:spPr bwMode="auto">
          <a:xfrm>
            <a:off x="2247445" y="2067575"/>
            <a:ext cx="8136402" cy="90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02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Bayes’ 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Bayes’ rule for general case (K mutually exclusive and exhaustive classes):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17" y="2186208"/>
            <a:ext cx="5210051" cy="7855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17" y="4333363"/>
            <a:ext cx="4755283" cy="197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16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2"/>
          <a:stretch/>
        </p:blipFill>
        <p:spPr bwMode="auto">
          <a:xfrm>
            <a:off x="1824039" y="1509715"/>
            <a:ext cx="8542337" cy="373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135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1" y="476673"/>
            <a:ext cx="89519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443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458906"/>
            <a:ext cx="4163911" cy="154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0" y="3709178"/>
            <a:ext cx="637240" cy="63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Additive Parametric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Form: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is random noise independent of the input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3" y="2754112"/>
            <a:ext cx="3024336" cy="80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925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37" y="980729"/>
            <a:ext cx="6770687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2551" y="404665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Log likelihood of Y</a:t>
            </a:r>
            <a:endParaRPr lang="zh-CN" altLang="en-US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49081"/>
            <a:ext cx="8304213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67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988840"/>
            <a:ext cx="6959748" cy="435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7608" y="332656"/>
            <a:ext cx="6959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Interpretation of the least square estimation  in the perspective of  probability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711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modeling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643064"/>
            <a:ext cx="6086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22" y="2852936"/>
            <a:ext cx="69707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828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Generalized 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Two way to optimize:</a:t>
            </a:r>
          </a:p>
          <a:p>
            <a:r>
              <a:rPr lang="en-US" altLang="zh-CN" dirty="0"/>
              <a:t>Gradient </a:t>
            </a:r>
            <a:r>
              <a:rPr lang="en-US" altLang="zh-CN" dirty="0" err="1"/>
              <a:t>descence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In matric form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628800"/>
            <a:ext cx="838191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012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60648"/>
            <a:ext cx="6336704" cy="174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132856"/>
            <a:ext cx="6696745" cy="64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31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Bayesian 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556792"/>
            <a:ext cx="8980487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470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"/>
          <a:stretch/>
        </p:blipFill>
        <p:spPr bwMode="auto">
          <a:xfrm>
            <a:off x="1524001" y="942975"/>
            <a:ext cx="9142413" cy="492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39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Bayes’ 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Optimal decision rule for Bayes’ classiﬁer: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82" y="2588377"/>
            <a:ext cx="4976543" cy="65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38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66" y="3861048"/>
            <a:ext cx="7904163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61" y="692696"/>
            <a:ext cx="911897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367" y="3292936"/>
            <a:ext cx="978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Probability density function of multivariate normal distribution: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6505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59451" y="0"/>
            <a:ext cx="6791413" cy="6845265"/>
            <a:chOff x="827581" y="-171400"/>
            <a:chExt cx="7530780" cy="7993133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878383"/>
              <a:ext cx="7170737" cy="3943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1" y="-171400"/>
              <a:ext cx="7475537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1183" r="9826" b="-1"/>
          <a:stretch/>
        </p:blipFill>
        <p:spPr bwMode="auto">
          <a:xfrm>
            <a:off x="159026" y="1192695"/>
            <a:ext cx="3233532" cy="56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" y="3799732"/>
            <a:ext cx="25812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15" y="3523887"/>
            <a:ext cx="30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posterior distribution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35738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Losses and Risks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Action α</a:t>
            </a:r>
            <a:r>
              <a:rPr lang="en-US" altLang="zh-CN" dirty="0" err="1"/>
              <a:t>i</a:t>
            </a:r>
            <a:r>
              <a:rPr lang="en-US" altLang="zh-CN" dirty="0"/>
              <a:t> : decision to assign the input x to class Ci</a:t>
            </a:r>
          </a:p>
          <a:p>
            <a:r>
              <a:rPr lang="en-US" altLang="zh-CN" dirty="0"/>
              <a:t>Loss </a:t>
            </a:r>
            <a:r>
              <a:rPr lang="en-US" altLang="zh-CN" dirty="0" err="1"/>
              <a:t>λik</a:t>
            </a:r>
            <a:r>
              <a:rPr lang="en-US" altLang="zh-CN" dirty="0"/>
              <a:t> : loss incurred for taking action α</a:t>
            </a:r>
            <a:r>
              <a:rPr lang="en-US" altLang="zh-CN" dirty="0" err="1"/>
              <a:t>i</a:t>
            </a:r>
            <a:r>
              <a:rPr lang="en-US" altLang="zh-CN" dirty="0"/>
              <a:t> when the actual state if </a:t>
            </a:r>
            <a:r>
              <a:rPr lang="en-US" altLang="zh-CN" dirty="0" err="1"/>
              <a:t>Ck</a:t>
            </a:r>
            <a:endParaRPr lang="en-US" altLang="zh-CN" dirty="0"/>
          </a:p>
          <a:p>
            <a:r>
              <a:rPr lang="en-US" altLang="zh-CN" dirty="0"/>
              <a:t>Expected risk for taking action α</a:t>
            </a:r>
            <a:r>
              <a:rPr lang="en-US" altLang="zh-CN" dirty="0" err="1"/>
              <a:t>i</a:t>
            </a:r>
            <a:r>
              <a:rPr lang="en-US" altLang="zh-CN" dirty="0"/>
              <a:t> 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Optimal decision rule with minimum expected risk: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805" y="3430809"/>
            <a:ext cx="2825701" cy="7940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339" y="5131961"/>
            <a:ext cx="4269509" cy="6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0-1 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correct decisions have no loss and all errors have unit cost: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Expected risk: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Optimal decision rule with minimum expected risk (or, equivalently, highest posterior probability):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204" y="2452304"/>
            <a:ext cx="3110506" cy="7480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94" y="3556146"/>
            <a:ext cx="3620339" cy="129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145" y="5825668"/>
            <a:ext cx="4241442" cy="4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2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Reject Option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certainty of a decision is low but misclassiﬁcation has very high cost, the action of reject (αK +1 ) is preferred.</a:t>
            </a:r>
          </a:p>
          <a:p>
            <a:r>
              <a:rPr lang="en-US" altLang="zh-CN" dirty="0"/>
              <a:t>Loss function: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Expected risk: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05" y="3052831"/>
            <a:ext cx="2655505" cy="1070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99" y="4824741"/>
            <a:ext cx="6149962" cy="7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4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Reject Option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Optimal decision rule: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Equivalent form of optimal decision rule:</a:t>
            </a:r>
          </a:p>
          <a:p>
            <a:endParaRPr lang="en-US" altLang="zh-CN" dirty="0"/>
          </a:p>
          <a:p>
            <a:r>
              <a:rPr lang="en-US" altLang="zh-CN" dirty="0"/>
              <a:t>This approach is meaningful only if 0 &lt; λ &lt; 1:</a:t>
            </a:r>
          </a:p>
          <a:p>
            <a:pPr lvl="1"/>
            <a:r>
              <a:rPr lang="en-US" altLang="zh-CN" dirty="0"/>
              <a:t>If λ = 0, we always reject (a reject is as good as a correct classiﬁcation).</a:t>
            </a:r>
          </a:p>
          <a:p>
            <a:pPr lvl="1"/>
            <a:r>
              <a:rPr lang="en-US" altLang="zh-CN" dirty="0"/>
              <a:t>If λ ≥ 1, we never reject (a reject is as costly as or more costly than a misclassiﬁcation).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07" y="2371266"/>
            <a:ext cx="6282516" cy="7106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996" y="3800509"/>
            <a:ext cx="6362627" cy="6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9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813</Words>
  <Application>Microsoft Office PowerPoint</Application>
  <PresentationFormat>宽屏</PresentationFormat>
  <Paragraphs>183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宋体</vt:lpstr>
      <vt:lpstr>Arial</vt:lpstr>
      <vt:lpstr>Calibri</vt:lpstr>
      <vt:lpstr>Calibri Light</vt:lpstr>
      <vt:lpstr>Symbol Tiger Expert</vt:lpstr>
      <vt:lpstr>Office 主题</vt:lpstr>
      <vt:lpstr>公式</vt:lpstr>
      <vt:lpstr>PowerPoint 演示文稿</vt:lpstr>
      <vt:lpstr>PowerPoint 演示文稿</vt:lpstr>
      <vt:lpstr>Outline</vt:lpstr>
      <vt:lpstr>Bayes’ rule</vt:lpstr>
      <vt:lpstr>Bayes’ rule</vt:lpstr>
      <vt:lpstr>Losses and Risks</vt:lpstr>
      <vt:lpstr>0-1 Loss</vt:lpstr>
      <vt:lpstr>Reject Option</vt:lpstr>
      <vt:lpstr>Reject Option</vt:lpstr>
      <vt:lpstr>Discriminant Functions</vt:lpstr>
      <vt:lpstr>Decision Regions</vt:lpstr>
      <vt:lpstr>Bayesian Networks</vt:lpstr>
      <vt:lpstr>Causal Graph and Diagnostic Inference</vt:lpstr>
      <vt:lpstr>Two Causes: Causal Inference</vt:lpstr>
      <vt:lpstr>Two Causes: Diagnostic Inference</vt:lpstr>
      <vt:lpstr>Two Causes: Diagnostic Inference</vt:lpstr>
      <vt:lpstr>Local Structures</vt:lpstr>
      <vt:lpstr>Bayesian Network for Classiﬁcation</vt:lpstr>
      <vt:lpstr>Naive Bayes’ Classiﬁer</vt:lpstr>
      <vt:lpstr>Parameter Estimation</vt:lpstr>
      <vt:lpstr>PowerPoint 演示文稿</vt:lpstr>
      <vt:lpstr>Parameter estimation:  assuming some parametric form for                 is estimated using X(density estimation)</vt:lpstr>
      <vt:lpstr>PowerPoint 演示文稿</vt:lpstr>
      <vt:lpstr>Two approaches to parameter estimation</vt:lpstr>
      <vt:lpstr>Maximum Likelihood Estimation</vt:lpstr>
      <vt:lpstr>Example : Bernoulli</vt:lpstr>
      <vt:lpstr>Example : Multinomial</vt:lpstr>
      <vt:lpstr>Example:Normal</vt:lpstr>
      <vt:lpstr>Conclusion of MLE</vt:lpstr>
      <vt:lpstr>Bayesian Estimation</vt:lpstr>
      <vt:lpstr>PowerPoint 演示文稿</vt:lpstr>
      <vt:lpstr>PowerPoint 演示文稿</vt:lpstr>
      <vt:lpstr>Conclusion</vt:lpstr>
      <vt:lpstr>Example : Bayesian Estimation for Gaussian</vt:lpstr>
      <vt:lpstr>PowerPoint 演示文稿</vt:lpstr>
      <vt:lpstr>Several applications based on ML and bayes’ estimation</vt:lpstr>
      <vt:lpstr>PowerPoint 演示文稿</vt:lpstr>
      <vt:lpstr>PowerPoint 演示文稿</vt:lpstr>
      <vt:lpstr>PowerPoint 演示文稿</vt:lpstr>
      <vt:lpstr>Example:</vt:lpstr>
      <vt:lpstr>PowerPoint 演示文稿</vt:lpstr>
      <vt:lpstr>Additive Parametric Model</vt:lpstr>
      <vt:lpstr>PowerPoint 演示文稿</vt:lpstr>
      <vt:lpstr>PowerPoint 演示文稿</vt:lpstr>
      <vt:lpstr>Common modeling function</vt:lpstr>
      <vt:lpstr>Generalized Linear Regression</vt:lpstr>
      <vt:lpstr>PowerPoint 演示文稿</vt:lpstr>
      <vt:lpstr>Bayesian Linear Regression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Estimation</dc:title>
  <dc:creator>admin</dc:creator>
  <cp:lastModifiedBy>Weijiang Yu</cp:lastModifiedBy>
  <cp:revision>37</cp:revision>
  <dcterms:created xsi:type="dcterms:W3CDTF">2015-05-05T08:02:14Z</dcterms:created>
  <dcterms:modified xsi:type="dcterms:W3CDTF">2016-10-31T06:46:42Z</dcterms:modified>
</cp:coreProperties>
</file>