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5" roundtripDataSignature="AMtx7mhqe8y+hj8KvTXuh5NEYWM8IcfO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E851AF-2F75-4DAE-9F16-8733E3C40B38}">
  <a:tblStyle styleId="{5DE851AF-2F75-4DAE-9F16-8733E3C40B3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oracle.com/javase/8/docs/ap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louiz.kc@u.nus.edu" TargetMode="External"/><Relationship Id="rId4" Type="http://schemas.openxmlformats.org/officeDocument/2006/relationships/hyperlink" Target="mailto:e0321492@u.nus.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nus.kattis.com/problems/peasoup" TargetMode="External"/><Relationship Id="rId4" Type="http://schemas.openxmlformats.org/officeDocument/2006/relationships/hyperlink" Target="https://nus.kattis.com/courses/CS2040/CS2040_S2_AY202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t.me/joinchat/SddAXTHNk3ZESbo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nus.kattis.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CS2040 Lab 1</a:t>
            </a:r>
            <a:br>
              <a:rPr lang="en-US"/>
            </a:br>
            <a:r>
              <a:rPr lang="en-US"/>
              <a:t>Java Introduction</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Kattis Introduction – Registering for CS2040</a:t>
            </a:r>
            <a:endParaRPr/>
          </a:p>
        </p:txBody>
      </p:sp>
      <p:sp>
        <p:nvSpPr>
          <p:cNvPr id="143" name="Google Shape;143;p10"/>
          <p:cNvSpPr txBox="1"/>
          <p:nvPr/>
        </p:nvSpPr>
        <p:spPr>
          <a:xfrm>
            <a:off x="2742732" y="5916300"/>
            <a:ext cx="6683602"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Registration Code = </a:t>
            </a:r>
            <a:r>
              <a:rPr b="0" i="0" lang="en-US" sz="2800" u="none" cap="none" strike="noStrike">
                <a:solidFill>
                  <a:srgbClr val="C00000"/>
                </a:solidFill>
                <a:latin typeface="Calibri"/>
                <a:ea typeface="Calibri"/>
                <a:cs typeface="Calibri"/>
                <a:sym typeface="Calibri"/>
              </a:rPr>
              <a:t>cs2040_2021_s2_ckf</a:t>
            </a:r>
            <a:endParaRPr sz="28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C00000"/>
              </a:solidFill>
              <a:latin typeface="Calibri"/>
              <a:ea typeface="Calibri"/>
              <a:cs typeface="Calibri"/>
              <a:sym typeface="Calibri"/>
            </a:endParaRPr>
          </a:p>
        </p:txBody>
      </p:sp>
      <p:pic>
        <p:nvPicPr>
          <p:cNvPr id="144" name="Google Shape;144;p10"/>
          <p:cNvPicPr preferRelativeResize="0"/>
          <p:nvPr>
            <p:ph idx="1" type="body"/>
          </p:nvPr>
        </p:nvPicPr>
        <p:blipFill rotWithShape="1">
          <a:blip r:embed="rId3">
            <a:alphaModFix/>
          </a:blip>
          <a:srcRect b="0" l="0" r="0" t="0"/>
          <a:stretch/>
        </p:blipFill>
        <p:spPr>
          <a:xfrm>
            <a:off x="2971364" y="2991503"/>
            <a:ext cx="6249272" cy="20195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Kattis Introduction – Assignments</a:t>
            </a:r>
            <a:endParaRPr/>
          </a:p>
        </p:txBody>
      </p:sp>
      <p:sp>
        <p:nvSpPr>
          <p:cNvPr id="150" name="Google Shape;150;p11"/>
          <p:cNvSpPr txBox="1"/>
          <p:nvPr/>
        </p:nvSpPr>
        <p:spPr>
          <a:xfrm>
            <a:off x="4368801" y="1971108"/>
            <a:ext cx="529448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All problem sets will appear here (bottom of the course page)</a:t>
            </a:r>
            <a:endParaRPr/>
          </a:p>
        </p:txBody>
      </p:sp>
      <p:pic>
        <p:nvPicPr>
          <p:cNvPr id="151" name="Google Shape;151;p11"/>
          <p:cNvPicPr preferRelativeResize="0"/>
          <p:nvPr>
            <p:ph idx="1" type="body"/>
          </p:nvPr>
        </p:nvPicPr>
        <p:blipFill rotWithShape="1">
          <a:blip r:embed="rId3">
            <a:alphaModFix/>
          </a:blip>
          <a:srcRect b="0" l="0" r="0" t="0"/>
          <a:stretch/>
        </p:blipFill>
        <p:spPr>
          <a:xfrm>
            <a:off x="2832368" y="3205635"/>
            <a:ext cx="6527263" cy="15913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Kattis Introduction – Assignments</a:t>
            </a:r>
            <a:endParaRPr/>
          </a:p>
        </p:txBody>
      </p:sp>
      <p:sp>
        <p:nvSpPr>
          <p:cNvPr id="157" name="Google Shape;157;p12"/>
          <p:cNvSpPr txBox="1"/>
          <p:nvPr/>
        </p:nvSpPr>
        <p:spPr>
          <a:xfrm>
            <a:off x="4737253" y="5026056"/>
            <a:ext cx="4215788"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Click on the letter to access the problem (only visible when session opens)</a:t>
            </a:r>
            <a:endParaRPr/>
          </a:p>
        </p:txBody>
      </p:sp>
      <p:pic>
        <p:nvPicPr>
          <p:cNvPr id="158" name="Google Shape;158;p12"/>
          <p:cNvPicPr preferRelativeResize="0"/>
          <p:nvPr>
            <p:ph idx="1" type="body"/>
          </p:nvPr>
        </p:nvPicPr>
        <p:blipFill rotWithShape="1">
          <a:blip r:embed="rId3">
            <a:alphaModFix/>
          </a:blip>
          <a:srcRect b="0" l="0" r="0" t="0"/>
          <a:stretch/>
        </p:blipFill>
        <p:spPr>
          <a:xfrm>
            <a:off x="838200" y="3105257"/>
            <a:ext cx="10515600" cy="17920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1 – Runtime Analysis</a:t>
            </a:r>
            <a:endParaRPr/>
          </a:p>
        </p:txBody>
      </p:sp>
      <p:sp>
        <p:nvSpPr>
          <p:cNvPr id="164" name="Google Shape;16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Char char="•"/>
            </a:pPr>
            <a:r>
              <a:rPr lang="en-US" sz="2590"/>
              <a:t>In CS2040, sometimes having a program/algorithm give the correct answer may not be sufficient; it may be required that your program/algorithm should run quickly as well</a:t>
            </a:r>
            <a:endParaRPr/>
          </a:p>
          <a:p>
            <a:pPr indent="-228600" lvl="0" marL="228600" rtl="0" algn="l">
              <a:lnSpc>
                <a:spcPct val="70000"/>
              </a:lnSpc>
              <a:spcBef>
                <a:spcPts val="1000"/>
              </a:spcBef>
              <a:spcAft>
                <a:spcPts val="0"/>
              </a:spcAft>
              <a:buClr>
                <a:schemeClr val="dk1"/>
              </a:buClr>
              <a:buSzPts val="2590"/>
              <a:buChar char="•"/>
            </a:pPr>
            <a:r>
              <a:rPr lang="en-US" sz="2590"/>
              <a:t>Kattis provides the maximum running time for a program in the problem description on the right, under “CPU Time limit”</a:t>
            </a:r>
            <a:endParaRPr/>
          </a:p>
          <a:p>
            <a:pPr indent="-228600" lvl="0" marL="228600" rtl="0" algn="l">
              <a:lnSpc>
                <a:spcPct val="70000"/>
              </a:lnSpc>
              <a:spcBef>
                <a:spcPts val="1000"/>
              </a:spcBef>
              <a:spcAft>
                <a:spcPts val="0"/>
              </a:spcAft>
              <a:buClr>
                <a:schemeClr val="dk1"/>
              </a:buClr>
              <a:buSzPts val="2590"/>
              <a:buChar char="•"/>
            </a:pPr>
            <a:r>
              <a:rPr lang="en-US" sz="2590"/>
              <a:t>Generally, machines on Kattis can run close to 100 million operations a second</a:t>
            </a:r>
            <a:endParaRPr/>
          </a:p>
          <a:p>
            <a:pPr indent="-228600" lvl="0" marL="228600" rtl="0" algn="l">
              <a:lnSpc>
                <a:spcPct val="70000"/>
              </a:lnSpc>
              <a:spcBef>
                <a:spcPts val="1000"/>
              </a:spcBef>
              <a:spcAft>
                <a:spcPts val="0"/>
              </a:spcAft>
              <a:buClr>
                <a:schemeClr val="dk1"/>
              </a:buClr>
              <a:buSzPts val="2590"/>
              <a:buChar char="•"/>
            </a:pPr>
            <a:r>
              <a:rPr lang="en-US" sz="2590"/>
              <a:t>Try calculating whether your program can pass the time limit based off its time complexity</a:t>
            </a:r>
            <a:endParaRPr/>
          </a:p>
          <a:p>
            <a:pPr indent="-228600" lvl="0" marL="228600" rtl="0" algn="l">
              <a:lnSpc>
                <a:spcPct val="70000"/>
              </a:lnSpc>
              <a:spcBef>
                <a:spcPts val="1000"/>
              </a:spcBef>
              <a:spcAft>
                <a:spcPts val="0"/>
              </a:spcAft>
              <a:buClr>
                <a:schemeClr val="dk1"/>
              </a:buClr>
              <a:buSzPts val="2590"/>
              <a:buChar char="•"/>
            </a:pPr>
            <a:r>
              <a:rPr lang="en-US" sz="2590"/>
              <a:t>Eg for a problem where N &lt;= 1000, and the time limit is 1 sec, at max value of N (1000): N</a:t>
            </a:r>
            <a:r>
              <a:rPr baseline="30000" lang="en-US" sz="2590"/>
              <a:t>3</a:t>
            </a:r>
            <a:r>
              <a:rPr lang="en-US" sz="2590"/>
              <a:t> = 1 billion = probably not okay (&gt; 100 million), whereas N</a:t>
            </a:r>
            <a:r>
              <a:rPr baseline="30000" lang="en-US" sz="2590"/>
              <a:t>2</a:t>
            </a:r>
            <a:r>
              <a:rPr lang="en-US" sz="2590"/>
              <a:t> = 1 million = okay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1 – Runtime Analysis</a:t>
            </a:r>
            <a:endParaRPr/>
          </a:p>
        </p:txBody>
      </p:sp>
      <p:sp>
        <p:nvSpPr>
          <p:cNvPr id="170" name="Google Shape;17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Also note that the methods provided by Java API may not run in O(1) time, and as such your program may run slower than intended if this is not taken into consideration</a:t>
            </a:r>
            <a:endParaRPr/>
          </a:p>
          <a:p>
            <a:pPr indent="-228600" lvl="0" marL="228600" rtl="0" algn="l">
              <a:lnSpc>
                <a:spcPct val="80000"/>
              </a:lnSpc>
              <a:spcBef>
                <a:spcPts val="1000"/>
              </a:spcBef>
              <a:spcAft>
                <a:spcPts val="0"/>
              </a:spcAft>
              <a:buClr>
                <a:schemeClr val="dk1"/>
              </a:buClr>
              <a:buSzPts val="2590"/>
              <a:buChar char="•"/>
            </a:pPr>
            <a:r>
              <a:rPr lang="en-US" sz="2590"/>
              <a:t>To fully understand the methods provided by the API, it is recommended to read up the documentation</a:t>
            </a:r>
            <a:endParaRPr/>
          </a:p>
          <a:p>
            <a:pPr indent="-228600" lvl="0" marL="228600" rtl="0" algn="l">
              <a:lnSpc>
                <a:spcPct val="80000"/>
              </a:lnSpc>
              <a:spcBef>
                <a:spcPts val="1000"/>
              </a:spcBef>
              <a:spcAft>
                <a:spcPts val="0"/>
              </a:spcAft>
              <a:buClr>
                <a:schemeClr val="dk1"/>
              </a:buClr>
              <a:buSzPts val="2590"/>
              <a:buChar char="•"/>
            </a:pPr>
            <a:r>
              <a:rPr lang="en-US" sz="2590"/>
              <a:t>The following slides are based off the Java 8 API documentation: </a:t>
            </a:r>
            <a:r>
              <a:rPr lang="en-US" sz="2590" u="sng">
                <a:solidFill>
                  <a:schemeClr val="hlink"/>
                </a:solidFill>
                <a:hlinkClick r:id="rId3"/>
              </a:rPr>
              <a:t>https://docs.oracle.com/javase/8/docs/api/</a:t>
            </a:r>
            <a:endParaRPr sz="2590"/>
          </a:p>
          <a:p>
            <a:pPr indent="-228600" lvl="1" marL="685800" rtl="0" algn="l">
              <a:lnSpc>
                <a:spcPct val="80000"/>
              </a:lnSpc>
              <a:spcBef>
                <a:spcPts val="500"/>
              </a:spcBef>
              <a:spcAft>
                <a:spcPts val="0"/>
              </a:spcAft>
              <a:buClr>
                <a:schemeClr val="dk1"/>
              </a:buClr>
              <a:buSzPts val="2220"/>
              <a:buChar char="•"/>
            </a:pPr>
            <a:r>
              <a:rPr lang="en-US" sz="2220"/>
              <a:t>Documentation of the later versions of Java (up to Java 10) follows the same idea, but uses a different layout by default. To view them in the same manner, click on “FRAMES” at the top of the page</a:t>
            </a:r>
            <a:endParaRPr/>
          </a:p>
          <a:p>
            <a:pPr indent="-228600" lvl="1" marL="685800" rtl="0" algn="l">
              <a:lnSpc>
                <a:spcPct val="80000"/>
              </a:lnSpc>
              <a:spcBef>
                <a:spcPts val="500"/>
              </a:spcBef>
              <a:spcAft>
                <a:spcPts val="0"/>
              </a:spcAft>
              <a:buClr>
                <a:schemeClr val="dk1"/>
              </a:buClr>
              <a:buSzPts val="2220"/>
              <a:buChar char="•"/>
            </a:pPr>
            <a:r>
              <a:rPr lang="en-US" sz="2220"/>
              <a:t>Documentation from Java 11 onwards does not seem to support frames, requiring manual navigation of the packages (or just search for the class name via Google, or the search bar at the upper right of the Java API page)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1 – Reading Java API</a:t>
            </a:r>
            <a:endParaRPr/>
          </a:p>
        </p:txBody>
      </p:sp>
      <p:pic>
        <p:nvPicPr>
          <p:cNvPr id="176" name="Google Shape;176;p15"/>
          <p:cNvPicPr preferRelativeResize="0"/>
          <p:nvPr>
            <p:ph idx="1" type="body"/>
          </p:nvPr>
        </p:nvPicPr>
        <p:blipFill rotWithShape="1">
          <a:blip r:embed="rId3">
            <a:alphaModFix/>
          </a:blip>
          <a:srcRect b="0" l="0" r="0" t="0"/>
          <a:stretch/>
        </p:blipFill>
        <p:spPr>
          <a:xfrm>
            <a:off x="2127955" y="1825625"/>
            <a:ext cx="7936090" cy="4351338"/>
          </a:xfrm>
          <a:prstGeom prst="rect">
            <a:avLst/>
          </a:prstGeom>
          <a:noFill/>
          <a:ln>
            <a:noFill/>
          </a:ln>
        </p:spPr>
      </p:pic>
      <p:sp>
        <p:nvSpPr>
          <p:cNvPr id="177" name="Google Shape;177;p15"/>
          <p:cNvSpPr txBox="1"/>
          <p:nvPr/>
        </p:nvSpPr>
        <p:spPr>
          <a:xfrm>
            <a:off x="0" y="1373934"/>
            <a:ext cx="223642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Package window: can click on them to view only classes from a single package</a:t>
            </a:r>
            <a:endParaRPr/>
          </a:p>
        </p:txBody>
      </p:sp>
      <p:sp>
        <p:nvSpPr>
          <p:cNvPr id="178" name="Google Shape;178;p15"/>
          <p:cNvSpPr txBox="1"/>
          <p:nvPr/>
        </p:nvSpPr>
        <p:spPr>
          <a:xfrm>
            <a:off x="0" y="4237971"/>
            <a:ext cx="2236424"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Class window: click on one of them to view the full API of that class</a:t>
            </a:r>
            <a:endParaRPr/>
          </a:p>
        </p:txBody>
      </p:sp>
      <p:sp>
        <p:nvSpPr>
          <p:cNvPr id="179" name="Google Shape;179;p15"/>
          <p:cNvSpPr txBox="1"/>
          <p:nvPr/>
        </p:nvSpPr>
        <p:spPr>
          <a:xfrm>
            <a:off x="10064045" y="2960362"/>
            <a:ext cx="2236424"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Main window: shows all the details of the selected class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1 – Reading Java API</a:t>
            </a:r>
            <a:endParaRPr/>
          </a:p>
        </p:txBody>
      </p:sp>
      <p:sp>
        <p:nvSpPr>
          <p:cNvPr id="185" name="Google Shape;18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the package window, clicking on a package will switch the class window to show only the classes in that package</a:t>
            </a:r>
            <a:endParaRPr/>
          </a:p>
          <a:p>
            <a:pPr indent="-228600" lvl="1" marL="685800" rtl="0" algn="l">
              <a:lnSpc>
                <a:spcPct val="90000"/>
              </a:lnSpc>
              <a:spcBef>
                <a:spcPts val="500"/>
              </a:spcBef>
              <a:spcAft>
                <a:spcPts val="0"/>
              </a:spcAft>
              <a:buClr>
                <a:schemeClr val="dk1"/>
              </a:buClr>
              <a:buSzPts val="2400"/>
              <a:buChar char="•"/>
            </a:pPr>
            <a:r>
              <a:rPr lang="en-US"/>
              <a:t>Frequently used packages are:</a:t>
            </a:r>
            <a:endParaRPr/>
          </a:p>
          <a:p>
            <a:pPr indent="-228600" lvl="2" marL="1143000" rtl="0" algn="l">
              <a:lnSpc>
                <a:spcPct val="90000"/>
              </a:lnSpc>
              <a:spcBef>
                <a:spcPts val="500"/>
              </a:spcBef>
              <a:spcAft>
                <a:spcPts val="0"/>
              </a:spcAft>
              <a:buClr>
                <a:schemeClr val="dk1"/>
              </a:buClr>
              <a:buSzPts val="2000"/>
              <a:buChar char="•"/>
            </a:pPr>
            <a:r>
              <a:rPr lang="en-US"/>
              <a:t>java.util</a:t>
            </a:r>
            <a:endParaRPr/>
          </a:p>
          <a:p>
            <a:pPr indent="-228600" lvl="3" marL="1600200" rtl="0" algn="l">
              <a:lnSpc>
                <a:spcPct val="90000"/>
              </a:lnSpc>
              <a:spcBef>
                <a:spcPts val="500"/>
              </a:spcBef>
              <a:spcAft>
                <a:spcPts val="0"/>
              </a:spcAft>
              <a:buClr>
                <a:schemeClr val="dk1"/>
              </a:buClr>
              <a:buSzPts val="1800"/>
              <a:buChar char="•"/>
            </a:pPr>
            <a:r>
              <a:rPr lang="en-US"/>
              <a:t>Almost everything that’s covered later in the module</a:t>
            </a:r>
            <a:endParaRPr/>
          </a:p>
          <a:p>
            <a:pPr indent="-228600" lvl="2" marL="1143000" rtl="0" algn="l">
              <a:lnSpc>
                <a:spcPct val="90000"/>
              </a:lnSpc>
              <a:spcBef>
                <a:spcPts val="500"/>
              </a:spcBef>
              <a:spcAft>
                <a:spcPts val="0"/>
              </a:spcAft>
              <a:buClr>
                <a:schemeClr val="dk1"/>
              </a:buClr>
              <a:buSzPts val="2000"/>
              <a:buChar char="•"/>
            </a:pPr>
            <a:r>
              <a:rPr lang="en-US"/>
              <a:t>java.lang</a:t>
            </a:r>
            <a:endParaRPr/>
          </a:p>
          <a:p>
            <a:pPr indent="-228600" lvl="3" marL="1600200" rtl="0" algn="l">
              <a:lnSpc>
                <a:spcPct val="90000"/>
              </a:lnSpc>
              <a:spcBef>
                <a:spcPts val="500"/>
              </a:spcBef>
              <a:spcAft>
                <a:spcPts val="0"/>
              </a:spcAft>
              <a:buClr>
                <a:schemeClr val="dk1"/>
              </a:buClr>
              <a:buSzPts val="1800"/>
              <a:buChar char="•"/>
            </a:pPr>
            <a:r>
              <a:rPr lang="en-US"/>
              <a:t>Strings and related classes</a:t>
            </a:r>
            <a:endParaRPr/>
          </a:p>
          <a:p>
            <a:pPr indent="-228600" lvl="3" marL="1600200" rtl="0" algn="l">
              <a:lnSpc>
                <a:spcPct val="90000"/>
              </a:lnSpc>
              <a:spcBef>
                <a:spcPts val="500"/>
              </a:spcBef>
              <a:spcAft>
                <a:spcPts val="0"/>
              </a:spcAft>
              <a:buClr>
                <a:schemeClr val="dk1"/>
              </a:buClr>
              <a:buSzPts val="1800"/>
              <a:buChar char="•"/>
            </a:pPr>
            <a:r>
              <a:rPr lang="en-US"/>
              <a:t>Wrapper classes</a:t>
            </a:r>
            <a:endParaRPr/>
          </a:p>
          <a:p>
            <a:pPr indent="-228600" lvl="2" marL="1143000" rtl="0" algn="l">
              <a:lnSpc>
                <a:spcPct val="90000"/>
              </a:lnSpc>
              <a:spcBef>
                <a:spcPts val="500"/>
              </a:spcBef>
              <a:spcAft>
                <a:spcPts val="0"/>
              </a:spcAft>
              <a:buClr>
                <a:schemeClr val="dk1"/>
              </a:buClr>
              <a:buSzPts val="2000"/>
              <a:buChar char="•"/>
            </a:pPr>
            <a:r>
              <a:rPr lang="en-US"/>
              <a:t>java.io</a:t>
            </a:r>
            <a:endParaRPr/>
          </a:p>
          <a:p>
            <a:pPr indent="-228600" lvl="3" marL="1600200" rtl="0" algn="l">
              <a:lnSpc>
                <a:spcPct val="90000"/>
              </a:lnSpc>
              <a:spcBef>
                <a:spcPts val="500"/>
              </a:spcBef>
              <a:spcAft>
                <a:spcPts val="0"/>
              </a:spcAft>
              <a:buClr>
                <a:schemeClr val="dk1"/>
              </a:buClr>
              <a:buSzPts val="1800"/>
              <a:buChar char="•"/>
            </a:pPr>
            <a:r>
              <a:rPr lang="en-US"/>
              <a:t>Buffered input/output (covered in a later lab)</a:t>
            </a:r>
            <a:endParaRPr/>
          </a:p>
          <a:p>
            <a:pPr indent="-228600" lvl="1" marL="685800" rtl="0" algn="l">
              <a:lnSpc>
                <a:spcPct val="90000"/>
              </a:lnSpc>
              <a:spcBef>
                <a:spcPts val="500"/>
              </a:spcBef>
              <a:spcAft>
                <a:spcPts val="0"/>
              </a:spcAft>
              <a:buClr>
                <a:schemeClr val="dk1"/>
              </a:buClr>
              <a:buSzPts val="2400"/>
              <a:buChar char="•"/>
            </a:pPr>
            <a:r>
              <a:rPr lang="en-US"/>
              <a:t>For Java 9 onwards, these are found under the java.base package in the documentation (but retain the same package names otherwise)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1 – Reading Java API</a:t>
            </a:r>
            <a:endParaRPr/>
          </a:p>
        </p:txBody>
      </p:sp>
      <p:sp>
        <p:nvSpPr>
          <p:cNvPr id="191" name="Google Shape;19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the main window, the contents tend to be sorted as follows:</a:t>
            </a:r>
            <a:endParaRPr/>
          </a:p>
          <a:p>
            <a:pPr indent="-228600" lvl="1" marL="685800" rtl="0" algn="l">
              <a:lnSpc>
                <a:spcPct val="90000"/>
              </a:lnSpc>
              <a:spcBef>
                <a:spcPts val="500"/>
              </a:spcBef>
              <a:spcAft>
                <a:spcPts val="0"/>
              </a:spcAft>
              <a:buClr>
                <a:schemeClr val="dk1"/>
              </a:buClr>
              <a:buSzPts val="2400"/>
              <a:buChar char="•"/>
            </a:pPr>
            <a:r>
              <a:rPr lang="en-US"/>
              <a:t>1. Brief description of class</a:t>
            </a:r>
            <a:endParaRPr/>
          </a:p>
          <a:p>
            <a:pPr indent="-228600" lvl="1" marL="685800" rtl="0" algn="l">
              <a:lnSpc>
                <a:spcPct val="90000"/>
              </a:lnSpc>
              <a:spcBef>
                <a:spcPts val="500"/>
              </a:spcBef>
              <a:spcAft>
                <a:spcPts val="0"/>
              </a:spcAft>
              <a:buClr>
                <a:schemeClr val="dk1"/>
              </a:buClr>
              <a:buSzPts val="2400"/>
              <a:buChar char="•"/>
            </a:pPr>
            <a:r>
              <a:rPr lang="en-US"/>
              <a:t>2. Fields, constructors and methods (short version, sorted alphabetically)</a:t>
            </a:r>
            <a:endParaRPr/>
          </a:p>
          <a:p>
            <a:pPr indent="-228600" lvl="2" marL="1143000" rtl="0" algn="l">
              <a:lnSpc>
                <a:spcPct val="90000"/>
              </a:lnSpc>
              <a:spcBef>
                <a:spcPts val="500"/>
              </a:spcBef>
              <a:spcAft>
                <a:spcPts val="0"/>
              </a:spcAft>
              <a:buClr>
                <a:schemeClr val="dk1"/>
              </a:buClr>
              <a:buSzPts val="2000"/>
              <a:buChar char="•"/>
            </a:pPr>
            <a:r>
              <a:rPr lang="en-US"/>
              <a:t>Click on an entry here to go to the relevant entry in section 3</a:t>
            </a:r>
            <a:endParaRPr/>
          </a:p>
          <a:p>
            <a:pPr indent="-228600" lvl="1" marL="685800" rtl="0" algn="l">
              <a:lnSpc>
                <a:spcPct val="90000"/>
              </a:lnSpc>
              <a:spcBef>
                <a:spcPts val="500"/>
              </a:spcBef>
              <a:spcAft>
                <a:spcPts val="0"/>
              </a:spcAft>
              <a:buClr>
                <a:schemeClr val="dk1"/>
              </a:buClr>
              <a:buSzPts val="2400"/>
              <a:buChar char="•"/>
            </a:pPr>
            <a:r>
              <a:rPr lang="en-US"/>
              <a:t>3. Fields, constructors and methods (long version, may not be sorted)</a:t>
            </a:r>
            <a:endParaRPr/>
          </a:p>
          <a:p>
            <a:pPr indent="-228600" lvl="0" marL="228600" rtl="0" algn="l">
              <a:lnSpc>
                <a:spcPct val="90000"/>
              </a:lnSpc>
              <a:spcBef>
                <a:spcPts val="1000"/>
              </a:spcBef>
              <a:spcAft>
                <a:spcPts val="0"/>
              </a:spcAft>
              <a:buClr>
                <a:schemeClr val="dk1"/>
              </a:buClr>
              <a:buSzPts val="2800"/>
              <a:buChar char="•"/>
            </a:pPr>
            <a:r>
              <a:rPr lang="en-US"/>
              <a:t>The time complexity of a method will sometimes be stated in section 1 or 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1 – Useful API</a:t>
            </a:r>
            <a:endParaRPr/>
          </a:p>
        </p:txBody>
      </p:sp>
      <p:sp>
        <p:nvSpPr>
          <p:cNvPr id="197" name="Google Shape;19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Scanner class – used for reading input</a:t>
            </a:r>
            <a:endParaRPr/>
          </a:p>
          <a:p>
            <a:pPr indent="-228600" lvl="0" marL="228600" rtl="0" algn="l">
              <a:lnSpc>
                <a:spcPct val="90000"/>
              </a:lnSpc>
              <a:spcBef>
                <a:spcPts val="1000"/>
              </a:spcBef>
              <a:spcAft>
                <a:spcPts val="0"/>
              </a:spcAft>
              <a:buClr>
                <a:schemeClr val="dk1"/>
              </a:buClr>
              <a:buSzPts val="2800"/>
              <a:buChar char="•"/>
            </a:pPr>
            <a:r>
              <a:rPr lang="en-US"/>
              <a:t>Found in the java.util package; need to use the following line to import:</a:t>
            </a:r>
            <a:endParaRPr/>
          </a:p>
          <a:p>
            <a:pPr indent="-228600" lvl="1" marL="685800" rtl="0" algn="l">
              <a:lnSpc>
                <a:spcPct val="90000"/>
              </a:lnSpc>
              <a:spcBef>
                <a:spcPts val="500"/>
              </a:spcBef>
              <a:spcAft>
                <a:spcPts val="0"/>
              </a:spcAft>
              <a:buClr>
                <a:srgbClr val="2E75B5"/>
              </a:buClr>
              <a:buSzPts val="2400"/>
              <a:buChar char="•"/>
            </a:pPr>
            <a:r>
              <a:rPr lang="en-US">
                <a:solidFill>
                  <a:srgbClr val="2E75B5"/>
                </a:solidFill>
                <a:latin typeface="Consolas"/>
                <a:ea typeface="Consolas"/>
                <a:cs typeface="Consolas"/>
                <a:sym typeface="Consolas"/>
              </a:rPr>
              <a:t>import</a:t>
            </a:r>
            <a:r>
              <a:rPr lang="en-US">
                <a:latin typeface="Consolas"/>
                <a:ea typeface="Consolas"/>
                <a:cs typeface="Consolas"/>
                <a:sym typeface="Consolas"/>
              </a:rPr>
              <a:t> java.util.*;</a:t>
            </a:r>
            <a:endParaRPr/>
          </a:p>
          <a:p>
            <a:pPr indent="-228600" lvl="0" marL="228600" rtl="0" algn="l">
              <a:lnSpc>
                <a:spcPct val="90000"/>
              </a:lnSpc>
              <a:spcBef>
                <a:spcPts val="1000"/>
              </a:spcBef>
              <a:spcAft>
                <a:spcPts val="0"/>
              </a:spcAft>
              <a:buClr>
                <a:schemeClr val="dk1"/>
              </a:buClr>
              <a:buSzPts val="2800"/>
              <a:buChar char="•"/>
            </a:pPr>
            <a:r>
              <a:rPr lang="en-US"/>
              <a:t>Declare a new Scanner object with the following line (in main method):</a:t>
            </a:r>
            <a:endParaRPr/>
          </a:p>
          <a:p>
            <a:pPr indent="-228600" lvl="1" marL="685800" rtl="0" algn="l">
              <a:lnSpc>
                <a:spcPct val="90000"/>
              </a:lnSpc>
              <a:spcBef>
                <a:spcPts val="500"/>
              </a:spcBef>
              <a:spcAft>
                <a:spcPts val="0"/>
              </a:spcAft>
              <a:buClr>
                <a:srgbClr val="2E75B5"/>
              </a:buClr>
              <a:buSzPts val="2400"/>
              <a:buChar char="•"/>
            </a:pPr>
            <a:r>
              <a:rPr lang="en-US">
                <a:solidFill>
                  <a:srgbClr val="2E75B5"/>
                </a:solidFill>
                <a:latin typeface="Consolas"/>
                <a:ea typeface="Consolas"/>
                <a:cs typeface="Consolas"/>
                <a:sym typeface="Consolas"/>
              </a:rPr>
              <a:t>Scanner</a:t>
            </a:r>
            <a:r>
              <a:rPr lang="en-US">
                <a:latin typeface="Consolas"/>
                <a:ea typeface="Consolas"/>
                <a:cs typeface="Consolas"/>
                <a:sym typeface="Consolas"/>
              </a:rPr>
              <a:t> sc = new </a:t>
            </a:r>
            <a:r>
              <a:rPr lang="en-US">
                <a:solidFill>
                  <a:srgbClr val="2E75B5"/>
                </a:solidFill>
                <a:latin typeface="Consolas"/>
                <a:ea typeface="Consolas"/>
                <a:cs typeface="Consolas"/>
                <a:sym typeface="Consolas"/>
              </a:rPr>
              <a:t>Scanner</a:t>
            </a:r>
            <a:r>
              <a:rPr lang="en-US">
                <a:latin typeface="Consolas"/>
                <a:ea typeface="Consolas"/>
                <a:cs typeface="Consolas"/>
                <a:sym typeface="Consolas"/>
              </a:rPr>
              <a:t>(System.in);</a:t>
            </a:r>
            <a:endParaRPr/>
          </a:p>
          <a:p>
            <a:pPr indent="-228600" lvl="0" marL="228600" rtl="0" algn="l">
              <a:lnSpc>
                <a:spcPct val="90000"/>
              </a:lnSpc>
              <a:spcBef>
                <a:spcPts val="1000"/>
              </a:spcBef>
              <a:spcAft>
                <a:spcPts val="0"/>
              </a:spcAft>
              <a:buClr>
                <a:schemeClr val="dk1"/>
              </a:buClr>
              <a:buSzPts val="2800"/>
              <a:buChar char="•"/>
            </a:pPr>
            <a:r>
              <a:rPr lang="en-US"/>
              <a:t>Read in input using the methods found in Scanner:</a:t>
            </a:r>
            <a:endParaRPr/>
          </a:p>
          <a:p>
            <a:pPr indent="-228600" lvl="1" marL="685800" rtl="0" algn="l">
              <a:lnSpc>
                <a:spcPct val="90000"/>
              </a:lnSpc>
              <a:spcBef>
                <a:spcPts val="500"/>
              </a:spcBef>
              <a:spcAft>
                <a:spcPts val="0"/>
              </a:spcAft>
              <a:buClr>
                <a:srgbClr val="2E75B5"/>
              </a:buClr>
              <a:buSzPts val="2400"/>
              <a:buChar char="•"/>
            </a:pPr>
            <a:r>
              <a:rPr lang="en-US">
                <a:solidFill>
                  <a:srgbClr val="2E75B5"/>
                </a:solidFill>
                <a:latin typeface="Consolas"/>
                <a:ea typeface="Consolas"/>
                <a:cs typeface="Consolas"/>
                <a:sym typeface="Consolas"/>
              </a:rPr>
              <a:t>int</a:t>
            </a:r>
            <a:r>
              <a:rPr lang="en-US">
                <a:latin typeface="Consolas"/>
                <a:ea typeface="Consolas"/>
                <a:cs typeface="Consolas"/>
                <a:sym typeface="Consolas"/>
              </a:rPr>
              <a:t> testCases = sc.nextInt();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1 – Scanner</a:t>
            </a:r>
            <a:endParaRPr/>
          </a:p>
        </p:txBody>
      </p:sp>
      <p:graphicFrame>
        <p:nvGraphicFramePr>
          <p:cNvPr id="203" name="Google Shape;203;p19"/>
          <p:cNvGraphicFramePr/>
          <p:nvPr/>
        </p:nvGraphicFramePr>
        <p:xfrm>
          <a:off x="838200" y="1825625"/>
          <a:ext cx="3000000" cy="3000000"/>
        </p:xfrm>
        <a:graphic>
          <a:graphicData uri="http://schemas.openxmlformats.org/drawingml/2006/table">
            <a:tbl>
              <a:tblPr bandRow="1" firstRow="1">
                <a:noFill/>
                <a:tableStyleId>{5DE851AF-2F75-4DAE-9F16-8733E3C40B38}</a:tableStyleId>
              </a:tblPr>
              <a:tblGrid>
                <a:gridCol w="2466850"/>
                <a:gridCol w="6995700"/>
                <a:gridCol w="1053025"/>
              </a:tblGrid>
              <a:tr h="370850">
                <a:tc>
                  <a:txBody>
                    <a:bodyPr/>
                    <a:lstStyle/>
                    <a:p>
                      <a:pPr indent="0" lvl="0" marL="0" marR="0" rtl="0" algn="l">
                        <a:spcBef>
                          <a:spcPts val="0"/>
                        </a:spcBef>
                        <a:spcAft>
                          <a:spcPts val="0"/>
                        </a:spcAft>
                        <a:buNone/>
                      </a:pPr>
                      <a:r>
                        <a:rPr lang="en-US" sz="1800" u="none" cap="none" strike="noStrike"/>
                        <a:t>Method name</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Time</a:t>
                      </a:r>
                      <a:endParaRPr/>
                    </a:p>
                  </a:txBody>
                  <a:tcPr marT="45725" marB="45725" marR="91450" marL="91450"/>
                </a:tc>
              </a:tr>
              <a:tr h="370850">
                <a:tc>
                  <a:txBody>
                    <a:bodyPr/>
                    <a:lstStyle/>
                    <a:p>
                      <a:pPr indent="0" lvl="0" marL="0" marR="0" rtl="0" algn="l">
                        <a:spcBef>
                          <a:spcPts val="0"/>
                        </a:spcBef>
                        <a:spcAft>
                          <a:spcPts val="0"/>
                        </a:spcAft>
                        <a:buNone/>
                      </a:pPr>
                      <a:r>
                        <a:rPr lang="en-US" sz="1800"/>
                        <a:t>.nextInt()</a:t>
                      </a:r>
                      <a:endParaRPr/>
                    </a:p>
                  </a:txBody>
                  <a:tcPr marT="45725" marB="45725" marR="91450" marL="91450"/>
                </a:tc>
                <a:tc>
                  <a:txBody>
                    <a:bodyPr/>
                    <a:lstStyle/>
                    <a:p>
                      <a:pPr indent="0" lvl="0" marL="0" marR="0" rtl="0" algn="l">
                        <a:spcBef>
                          <a:spcPts val="0"/>
                        </a:spcBef>
                        <a:spcAft>
                          <a:spcPts val="0"/>
                        </a:spcAft>
                        <a:buNone/>
                      </a:pPr>
                      <a:r>
                        <a:rPr lang="en-US" sz="1800"/>
                        <a:t>Reads the next</a:t>
                      </a:r>
                      <a:r>
                        <a:rPr lang="en-US" sz="1800"/>
                        <a:t> token in the input as an integer</a:t>
                      </a:r>
                      <a:endParaRPr sz="1800"/>
                    </a:p>
                  </a:txBody>
                  <a:tcPr marT="45725" marB="45725" marR="91450" marL="91450"/>
                </a:tc>
                <a:tc>
                  <a:txBody>
                    <a:bodyPr/>
                    <a:lstStyle/>
                    <a:p>
                      <a:pPr indent="0" lvl="0" marL="0" marR="0" rtl="0" algn="l">
                        <a:spcBef>
                          <a:spcPts val="0"/>
                        </a:spcBef>
                        <a:spcAft>
                          <a:spcPts val="0"/>
                        </a:spcAft>
                        <a:buNone/>
                      </a:pPr>
                      <a:r>
                        <a:rPr lang="en-US" sz="1800"/>
                        <a:t>O(n)</a:t>
                      </a:r>
                      <a:endParaRPr/>
                    </a:p>
                  </a:txBody>
                  <a:tcPr marT="45725" marB="45725" marR="91450" marL="91450"/>
                </a:tc>
              </a:tr>
              <a:tr h="370850">
                <a:tc>
                  <a:txBody>
                    <a:bodyPr/>
                    <a:lstStyle/>
                    <a:p>
                      <a:pPr indent="0" lvl="0" marL="0" marR="0" rtl="0" algn="l">
                        <a:spcBef>
                          <a:spcPts val="0"/>
                        </a:spcBef>
                        <a:spcAft>
                          <a:spcPts val="0"/>
                        </a:spcAft>
                        <a:buNone/>
                      </a:pPr>
                      <a:r>
                        <a:rPr lang="en-US" sz="1800"/>
                        <a:t>.nextDouble()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Reads the next</a:t>
                      </a:r>
                      <a:r>
                        <a:rPr lang="en-US" sz="1800"/>
                        <a:t> token in the input as a double</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O(n)</a:t>
                      </a:r>
                      <a:endParaRPr/>
                    </a:p>
                  </a:txBody>
                  <a:tcPr marT="45725" marB="45725" marR="91450" marL="91450"/>
                </a:tc>
              </a:tr>
              <a:tr h="370850">
                <a:tc>
                  <a:txBody>
                    <a:bodyPr/>
                    <a:lstStyle/>
                    <a:p>
                      <a:pPr indent="0" lvl="0" marL="0" marR="0" rtl="0" algn="l">
                        <a:spcBef>
                          <a:spcPts val="0"/>
                        </a:spcBef>
                        <a:spcAft>
                          <a:spcPts val="0"/>
                        </a:spcAft>
                        <a:buNone/>
                      </a:pPr>
                      <a:r>
                        <a:rPr lang="en-US" sz="1800"/>
                        <a:t>.next()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Reads the next</a:t>
                      </a:r>
                      <a:r>
                        <a:rPr lang="en-US" sz="1800"/>
                        <a:t> token in the input as a String</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O(n)</a:t>
                      </a:r>
                      <a:endParaRPr/>
                    </a:p>
                  </a:txBody>
                  <a:tcPr marT="45725" marB="45725" marR="91450" marL="91450"/>
                </a:tc>
              </a:tr>
              <a:tr h="370850">
                <a:tc>
                  <a:txBody>
                    <a:bodyPr/>
                    <a:lstStyle/>
                    <a:p>
                      <a:pPr indent="0" lvl="0" marL="0" marR="0" rtl="0" algn="l">
                        <a:spcBef>
                          <a:spcPts val="0"/>
                        </a:spcBef>
                        <a:spcAft>
                          <a:spcPts val="0"/>
                        </a:spcAft>
                        <a:buNone/>
                      </a:pPr>
                      <a:r>
                        <a:rPr lang="en-US" sz="1800"/>
                        <a:t>.nextLine()</a:t>
                      </a:r>
                      <a:endParaRPr/>
                    </a:p>
                  </a:txBody>
                  <a:tcPr marT="45725" marB="45725" marR="91450" marL="91450"/>
                </a:tc>
                <a:tc>
                  <a:txBody>
                    <a:bodyPr/>
                    <a:lstStyle/>
                    <a:p>
                      <a:pPr indent="0" lvl="0" marL="0" marR="0" rtl="0" algn="l">
                        <a:spcBef>
                          <a:spcPts val="0"/>
                        </a:spcBef>
                        <a:spcAft>
                          <a:spcPts val="0"/>
                        </a:spcAft>
                        <a:buNone/>
                      </a:pPr>
                      <a:r>
                        <a:rPr lang="en-US" sz="1800"/>
                        <a:t>Reads until it reaches</a:t>
                      </a:r>
                      <a:r>
                        <a:rPr lang="en-US" sz="1800"/>
                        <a:t> the end of the line</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O(n)</a:t>
                      </a:r>
                      <a:endParaRPr/>
                    </a:p>
                  </a:txBody>
                  <a:tcPr marT="45725" marB="45725" marR="91450" marL="91450"/>
                </a:tc>
              </a:tr>
            </a:tbl>
          </a:graphicData>
        </a:graphic>
      </p:graphicFrame>
      <p:sp>
        <p:nvSpPr>
          <p:cNvPr id="204" name="Google Shape;204;p19"/>
          <p:cNvSpPr txBox="1"/>
          <p:nvPr/>
        </p:nvSpPr>
        <p:spPr>
          <a:xfrm>
            <a:off x="838200" y="3814762"/>
            <a:ext cx="49796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 refers to the length of the input that is read</a:t>
            </a:r>
            <a:endParaRPr/>
          </a:p>
        </p:txBody>
      </p:sp>
      <p:sp>
        <p:nvSpPr>
          <p:cNvPr id="205" name="Google Shape;205;p19"/>
          <p:cNvSpPr txBox="1"/>
          <p:nvPr/>
        </p:nvSpPr>
        <p:spPr>
          <a:xfrm>
            <a:off x="838200" y="5706069"/>
            <a:ext cx="10515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These slides covering API will cover the most frequently used (but not all) methods of a class;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a full list, refer to the Java API documentation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Self Introduction</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Louiz Kim-Chan</a:t>
            </a:r>
            <a:endParaRPr/>
          </a:p>
          <a:p>
            <a:pPr indent="-342900" lvl="1" marL="914400" rtl="0" algn="l">
              <a:lnSpc>
                <a:spcPct val="90000"/>
              </a:lnSpc>
              <a:spcBef>
                <a:spcPts val="0"/>
              </a:spcBef>
              <a:spcAft>
                <a:spcPts val="0"/>
              </a:spcAft>
              <a:buSzPts val="1800"/>
              <a:buChar char="•"/>
            </a:pPr>
            <a:r>
              <a:rPr lang="en-US"/>
              <a:t>Telegram: @LouizK</a:t>
            </a:r>
            <a:endParaRPr/>
          </a:p>
          <a:p>
            <a:pPr indent="-342900" lvl="1" marL="914400" rtl="0" algn="l">
              <a:lnSpc>
                <a:spcPct val="90000"/>
              </a:lnSpc>
              <a:spcBef>
                <a:spcPts val="0"/>
              </a:spcBef>
              <a:spcAft>
                <a:spcPts val="0"/>
              </a:spcAft>
              <a:buSzPts val="1800"/>
              <a:buChar char="•"/>
            </a:pPr>
            <a:r>
              <a:rPr lang="en-US"/>
              <a:t>Email: </a:t>
            </a:r>
            <a:r>
              <a:rPr lang="en-US" u="sng">
                <a:solidFill>
                  <a:schemeClr val="hlink"/>
                </a:solidFill>
                <a:hlinkClick r:id="rId3"/>
              </a:rPr>
              <a:t>louiz.kc@u.nus.edu</a:t>
            </a:r>
            <a:endParaRPr/>
          </a:p>
          <a:p>
            <a:pPr indent="-342900" lvl="1" marL="914400" rtl="0" algn="l">
              <a:lnSpc>
                <a:spcPct val="90000"/>
              </a:lnSpc>
              <a:spcBef>
                <a:spcPts val="0"/>
              </a:spcBef>
              <a:spcAft>
                <a:spcPts val="0"/>
              </a:spcAft>
              <a:buSzPts val="1800"/>
              <a:buChar char="•"/>
            </a:pPr>
            <a:r>
              <a:rPr lang="en-US"/>
              <a:t>Major/Specialization: Computer Science/Computer Graphics and Games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342900" lvl="0" marL="457200" rtl="0" algn="l">
              <a:spcBef>
                <a:spcPts val="0"/>
              </a:spcBef>
              <a:spcAft>
                <a:spcPts val="0"/>
              </a:spcAft>
              <a:buSzPts val="1800"/>
              <a:buChar char="•"/>
            </a:pPr>
            <a:r>
              <a:rPr lang="en-US"/>
              <a:t>Lim Kai Le</a:t>
            </a:r>
            <a:endParaRPr/>
          </a:p>
          <a:p>
            <a:pPr indent="-342900" lvl="1" marL="914400" rtl="0" algn="l">
              <a:spcBef>
                <a:spcPts val="0"/>
              </a:spcBef>
              <a:spcAft>
                <a:spcPts val="0"/>
              </a:spcAft>
              <a:buSzPts val="1800"/>
              <a:buChar char="•"/>
            </a:pPr>
            <a:r>
              <a:rPr lang="en-US"/>
              <a:t>Telegram: @kaile1997</a:t>
            </a:r>
            <a:endParaRPr/>
          </a:p>
          <a:p>
            <a:pPr indent="-342900" lvl="1" marL="914400" rtl="0" algn="l">
              <a:spcBef>
                <a:spcPts val="0"/>
              </a:spcBef>
              <a:spcAft>
                <a:spcPts val="0"/>
              </a:spcAft>
              <a:buSzPts val="1800"/>
              <a:buChar char="•"/>
            </a:pPr>
            <a:r>
              <a:rPr lang="en-US"/>
              <a:t>Email: </a:t>
            </a:r>
            <a:r>
              <a:rPr lang="en-US" u="sng">
                <a:solidFill>
                  <a:schemeClr val="hlink"/>
                </a:solidFill>
                <a:hlinkClick r:id="rId4"/>
              </a:rPr>
              <a:t>e0321492@u.nus.edu</a:t>
            </a:r>
            <a:endParaRPr/>
          </a:p>
          <a:p>
            <a:pPr indent="-342900" lvl="1" marL="914400" rtl="0" algn="l">
              <a:spcBef>
                <a:spcPts val="0"/>
              </a:spcBef>
              <a:spcAft>
                <a:spcPts val="0"/>
              </a:spcAft>
              <a:buSzPts val="1800"/>
              <a:buChar char="•"/>
            </a:pPr>
            <a:r>
              <a:rPr lang="en-US"/>
              <a:t>Major: Business Analytics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1 – System.out (not really a class)</a:t>
            </a:r>
            <a:endParaRPr/>
          </a:p>
        </p:txBody>
      </p:sp>
      <p:graphicFrame>
        <p:nvGraphicFramePr>
          <p:cNvPr id="211" name="Google Shape;211;p20"/>
          <p:cNvGraphicFramePr/>
          <p:nvPr/>
        </p:nvGraphicFramePr>
        <p:xfrm>
          <a:off x="838200" y="1825625"/>
          <a:ext cx="3000000" cy="3000000"/>
        </p:xfrm>
        <a:graphic>
          <a:graphicData uri="http://schemas.openxmlformats.org/drawingml/2006/table">
            <a:tbl>
              <a:tblPr bandRow="1" firstRow="1">
                <a:noFill/>
                <a:tableStyleId>{5DE851AF-2F75-4DAE-9F16-8733E3C40B38}</a:tableStyleId>
              </a:tblPr>
              <a:tblGrid>
                <a:gridCol w="3160925"/>
                <a:gridCol w="6301650"/>
                <a:gridCol w="1053025"/>
              </a:tblGrid>
              <a:tr h="370850">
                <a:tc>
                  <a:txBody>
                    <a:bodyPr/>
                    <a:lstStyle/>
                    <a:p>
                      <a:pPr indent="0" lvl="0" marL="0" marR="0" rtl="0" algn="l">
                        <a:spcBef>
                          <a:spcPts val="0"/>
                        </a:spcBef>
                        <a:spcAft>
                          <a:spcPts val="0"/>
                        </a:spcAft>
                        <a:buNone/>
                      </a:pPr>
                      <a:r>
                        <a:rPr lang="en-US" sz="1800"/>
                        <a:t>Method</a:t>
                      </a:r>
                      <a:r>
                        <a:rPr lang="en-US" sz="1800"/>
                        <a:t> name</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Time</a:t>
                      </a:r>
                      <a:endParaRPr/>
                    </a:p>
                  </a:txBody>
                  <a:tcPr marT="45725" marB="45725" marR="91450" marL="91450"/>
                </a:tc>
              </a:tr>
              <a:tr h="370850">
                <a:tc>
                  <a:txBody>
                    <a:bodyPr/>
                    <a:lstStyle/>
                    <a:p>
                      <a:pPr indent="0" lvl="0" marL="0" marR="0" rtl="0" algn="l">
                        <a:spcBef>
                          <a:spcPts val="0"/>
                        </a:spcBef>
                        <a:spcAft>
                          <a:spcPts val="0"/>
                        </a:spcAft>
                        <a:buNone/>
                      </a:pPr>
                      <a:r>
                        <a:rPr lang="en-US" sz="1800"/>
                        <a:t>System.out.print(String</a:t>
                      </a:r>
                      <a:r>
                        <a:rPr lang="en-US" sz="1800"/>
                        <a:t> str)</a:t>
                      </a:r>
                      <a:endParaRPr sz="1800"/>
                    </a:p>
                  </a:txBody>
                  <a:tcPr marT="45725" marB="45725" marR="91450" marL="91450"/>
                </a:tc>
                <a:tc>
                  <a:txBody>
                    <a:bodyPr/>
                    <a:lstStyle/>
                    <a:p>
                      <a:pPr indent="0" lvl="0" marL="0" marR="0" rtl="0" algn="l">
                        <a:spcBef>
                          <a:spcPts val="0"/>
                        </a:spcBef>
                        <a:spcAft>
                          <a:spcPts val="0"/>
                        </a:spcAft>
                        <a:buNone/>
                      </a:pPr>
                      <a:r>
                        <a:rPr lang="en-US" sz="1800"/>
                        <a:t>Prints </a:t>
                      </a:r>
                      <a:r>
                        <a:rPr i="1" lang="en-US" sz="1800"/>
                        <a:t>str</a:t>
                      </a:r>
                      <a:endParaRPr i="1" sz="1800"/>
                    </a:p>
                  </a:txBody>
                  <a:tcPr marT="45725" marB="45725" marR="91450" marL="91450"/>
                </a:tc>
                <a:tc>
                  <a:txBody>
                    <a:bodyPr/>
                    <a:lstStyle/>
                    <a:p>
                      <a:pPr indent="0" lvl="0" marL="0" marR="0" rtl="0" algn="l">
                        <a:spcBef>
                          <a:spcPts val="0"/>
                        </a:spcBef>
                        <a:spcAft>
                          <a:spcPts val="0"/>
                        </a:spcAft>
                        <a:buNone/>
                      </a:pPr>
                      <a:r>
                        <a:rPr lang="en-US" sz="1800"/>
                        <a:t>O(n)</a:t>
                      </a:r>
                      <a:endParaRPr/>
                    </a:p>
                  </a:txBody>
                  <a:tcPr marT="45725" marB="45725" marR="91450" marL="91450"/>
                </a:tc>
              </a:tr>
              <a:tr h="370850">
                <a:tc>
                  <a:txBody>
                    <a:bodyPr/>
                    <a:lstStyle/>
                    <a:p>
                      <a:pPr indent="0" lvl="0" marL="0" marR="0" rtl="0" algn="l">
                        <a:spcBef>
                          <a:spcPts val="0"/>
                        </a:spcBef>
                        <a:spcAft>
                          <a:spcPts val="0"/>
                        </a:spcAft>
                        <a:buNone/>
                      </a:pPr>
                      <a:r>
                        <a:rPr lang="en-US" sz="1800"/>
                        <a:t>System.out.println(String str)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Prints </a:t>
                      </a:r>
                      <a:r>
                        <a:rPr i="1" lang="en-US" sz="1800"/>
                        <a:t>str</a:t>
                      </a:r>
                      <a:r>
                        <a:rPr lang="en-US" sz="1800"/>
                        <a:t>, followed by a </a:t>
                      </a:r>
                      <a:r>
                        <a:rPr lang="en-US" sz="1800">
                          <a:solidFill>
                            <a:srgbClr val="FF0000"/>
                          </a:solidFill>
                        </a:rPr>
                        <a:t>newline character (‘\n’)</a:t>
                      </a:r>
                      <a:endParaRPr/>
                    </a:p>
                  </a:txBody>
                  <a:tcPr marT="45725" marB="45725" marR="91450" marL="91450"/>
                </a:tc>
                <a:tc>
                  <a:txBody>
                    <a:bodyPr/>
                    <a:lstStyle/>
                    <a:p>
                      <a:pPr indent="0" lvl="0" marL="0" marR="0" rtl="0" algn="l">
                        <a:spcBef>
                          <a:spcPts val="0"/>
                        </a:spcBef>
                        <a:spcAft>
                          <a:spcPts val="0"/>
                        </a:spcAft>
                        <a:buNone/>
                      </a:pPr>
                      <a:r>
                        <a:rPr lang="en-US" sz="1800"/>
                        <a:t>O(n)</a:t>
                      </a:r>
                      <a:endParaRPr/>
                    </a:p>
                  </a:txBody>
                  <a:tcPr marT="45725" marB="45725" marR="91450" marL="91450"/>
                </a:tc>
              </a:tr>
              <a:tr h="370850">
                <a:tc>
                  <a:txBody>
                    <a:bodyPr/>
                    <a:lstStyle/>
                    <a:p>
                      <a:pPr indent="0" lvl="0" marL="0" marR="0" rtl="0" algn="l">
                        <a:spcBef>
                          <a:spcPts val="0"/>
                        </a:spcBef>
                        <a:spcAft>
                          <a:spcPts val="0"/>
                        </a:spcAft>
                        <a:buNone/>
                      </a:pPr>
                      <a:r>
                        <a:rPr lang="en-US" sz="1800"/>
                        <a:t>System.out.printf(String format, Object… args)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Emulates the printf function from C</a:t>
                      </a:r>
                      <a:endParaRPr/>
                    </a:p>
                  </a:txBody>
                  <a:tcPr marT="45725" marB="45725" marR="91450" marL="91450"/>
                </a:tc>
                <a:tc>
                  <a:txBody>
                    <a:bodyPr/>
                    <a:lstStyle/>
                    <a:p>
                      <a:pPr indent="0" lvl="0" marL="0" marR="0" rtl="0" algn="l">
                        <a:spcBef>
                          <a:spcPts val="0"/>
                        </a:spcBef>
                        <a:spcAft>
                          <a:spcPts val="0"/>
                        </a:spcAft>
                        <a:buNone/>
                      </a:pPr>
                      <a:r>
                        <a:rPr lang="en-US" sz="1800"/>
                        <a:t>O(n)</a:t>
                      </a:r>
                      <a:endParaRPr/>
                    </a:p>
                  </a:txBody>
                  <a:tcPr marT="45725" marB="45725" marR="91450" marL="91450"/>
                </a:tc>
              </a:tr>
            </a:tbl>
          </a:graphicData>
        </a:graphic>
      </p:graphicFrame>
      <p:sp>
        <p:nvSpPr>
          <p:cNvPr id="212" name="Google Shape;212;p20"/>
          <p:cNvSpPr txBox="1"/>
          <p:nvPr/>
        </p:nvSpPr>
        <p:spPr>
          <a:xfrm>
            <a:off x="838200" y="4869456"/>
            <a:ext cx="10515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Technical note: System.out is an instance of the PrintStream class, so you may refer to the API documentation on PrintStream (in java.io) to explore more methods</a:t>
            </a:r>
            <a:endParaRPr/>
          </a:p>
        </p:txBody>
      </p:sp>
      <p:sp>
        <p:nvSpPr>
          <p:cNvPr id="213" name="Google Shape;213;p20"/>
          <p:cNvSpPr txBox="1"/>
          <p:nvPr/>
        </p:nvSpPr>
        <p:spPr>
          <a:xfrm>
            <a:off x="838200" y="4251642"/>
            <a:ext cx="10515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 is the length of the output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1 – Useful API</a:t>
            </a:r>
            <a:endParaRPr/>
          </a:p>
        </p:txBody>
      </p:sp>
      <p:sp>
        <p:nvSpPr>
          <p:cNvPr id="219" name="Google Shape;2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String class – contains several methods that could be of use</a:t>
            </a:r>
            <a:endParaRPr/>
          </a:p>
          <a:p>
            <a:pPr indent="-228600" lvl="0" marL="228600" rtl="0" algn="l">
              <a:lnSpc>
                <a:spcPct val="90000"/>
              </a:lnSpc>
              <a:spcBef>
                <a:spcPts val="1000"/>
              </a:spcBef>
              <a:spcAft>
                <a:spcPts val="0"/>
              </a:spcAft>
              <a:buClr>
                <a:schemeClr val="dk1"/>
              </a:buClr>
              <a:buSzPts val="2800"/>
              <a:buChar char="•"/>
            </a:pPr>
            <a:r>
              <a:rPr lang="en-US"/>
              <a:t>Found in the java.lang package; is imported by default</a:t>
            </a:r>
            <a:endParaRPr/>
          </a:p>
          <a:p>
            <a:pPr indent="-228600" lvl="0" marL="228600" rtl="0" algn="l">
              <a:lnSpc>
                <a:spcPct val="90000"/>
              </a:lnSpc>
              <a:spcBef>
                <a:spcPts val="1000"/>
              </a:spcBef>
              <a:spcAft>
                <a:spcPts val="0"/>
              </a:spcAft>
              <a:buClr>
                <a:schemeClr val="dk1"/>
              </a:buClr>
              <a:buSzPts val="2800"/>
              <a:buChar char="•"/>
            </a:pPr>
            <a:r>
              <a:rPr lang="en-US"/>
              <a:t>Can be constructed in various ways:</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latin typeface="Consolas"/>
                <a:ea typeface="Consolas"/>
                <a:cs typeface="Consolas"/>
                <a:sym typeface="Consolas"/>
              </a:rPr>
              <a:t>String</a:t>
            </a:r>
            <a:r>
              <a:rPr lang="en-US">
                <a:latin typeface="Consolas"/>
                <a:ea typeface="Consolas"/>
                <a:cs typeface="Consolas"/>
                <a:sym typeface="Consolas"/>
              </a:rPr>
              <a:t> str1 = new </a:t>
            </a:r>
            <a:r>
              <a:rPr lang="en-US">
                <a:solidFill>
                  <a:schemeClr val="accent1"/>
                </a:solidFill>
                <a:latin typeface="Consolas"/>
                <a:ea typeface="Consolas"/>
                <a:cs typeface="Consolas"/>
                <a:sym typeface="Consolas"/>
              </a:rPr>
              <a:t>String</a:t>
            </a:r>
            <a:r>
              <a:rPr lang="en-US">
                <a:latin typeface="Consolas"/>
                <a:ea typeface="Consolas"/>
                <a:cs typeface="Consolas"/>
                <a:sym typeface="Consolas"/>
              </a:rPr>
              <a:t>(</a:t>
            </a:r>
            <a:r>
              <a:rPr lang="en-US">
                <a:solidFill>
                  <a:srgbClr val="FF0000"/>
                </a:solidFill>
                <a:latin typeface="Consolas"/>
                <a:ea typeface="Consolas"/>
                <a:cs typeface="Consolas"/>
                <a:sym typeface="Consolas"/>
              </a:rPr>
              <a:t>"apple"</a:t>
            </a:r>
            <a:r>
              <a:rPr lang="en-US">
                <a:latin typeface="Consolas"/>
                <a:ea typeface="Consolas"/>
                <a:cs typeface="Consolas"/>
                <a:sym typeface="Consolas"/>
              </a:rPr>
              <a:t>);</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latin typeface="Consolas"/>
                <a:ea typeface="Consolas"/>
                <a:cs typeface="Consolas"/>
                <a:sym typeface="Consolas"/>
              </a:rPr>
              <a:t>String</a:t>
            </a:r>
            <a:r>
              <a:rPr lang="en-US">
                <a:latin typeface="Consolas"/>
                <a:ea typeface="Consolas"/>
                <a:cs typeface="Consolas"/>
                <a:sym typeface="Consolas"/>
              </a:rPr>
              <a:t> str2 = </a:t>
            </a:r>
            <a:r>
              <a:rPr lang="en-US">
                <a:solidFill>
                  <a:srgbClr val="FF0000"/>
                </a:solidFill>
                <a:latin typeface="Consolas"/>
                <a:ea typeface="Consolas"/>
                <a:cs typeface="Consolas"/>
                <a:sym typeface="Consolas"/>
              </a:rPr>
              <a:t>"apple"</a:t>
            </a:r>
            <a:r>
              <a:rPr lang="en-US">
                <a:latin typeface="Consolas"/>
                <a:ea typeface="Consolas"/>
                <a:cs typeface="Consolas"/>
                <a:sym typeface="Consolas"/>
              </a:rPr>
              <a:t>;</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latin typeface="Consolas"/>
                <a:ea typeface="Consolas"/>
                <a:cs typeface="Consolas"/>
                <a:sym typeface="Consolas"/>
              </a:rPr>
              <a:t>char</a:t>
            </a:r>
            <a:r>
              <a:rPr lang="en-US">
                <a:latin typeface="Consolas"/>
                <a:ea typeface="Consolas"/>
                <a:cs typeface="Consolas"/>
                <a:sym typeface="Consolas"/>
              </a:rPr>
              <a:t>[] arr = {</a:t>
            </a:r>
            <a:r>
              <a:rPr lang="en-US">
                <a:solidFill>
                  <a:srgbClr val="C00000"/>
                </a:solidFill>
                <a:latin typeface="Consolas"/>
                <a:ea typeface="Consolas"/>
                <a:cs typeface="Consolas"/>
                <a:sym typeface="Consolas"/>
              </a:rPr>
              <a:t>'a'</a:t>
            </a:r>
            <a:r>
              <a:rPr lang="en-US">
                <a:latin typeface="Consolas"/>
                <a:ea typeface="Consolas"/>
                <a:cs typeface="Consolas"/>
                <a:sym typeface="Consolas"/>
              </a:rPr>
              <a:t>, </a:t>
            </a:r>
            <a:r>
              <a:rPr lang="en-US">
                <a:solidFill>
                  <a:srgbClr val="C00000"/>
                </a:solidFill>
                <a:latin typeface="Consolas"/>
                <a:ea typeface="Consolas"/>
                <a:cs typeface="Consolas"/>
                <a:sym typeface="Consolas"/>
              </a:rPr>
              <a:t>'p'</a:t>
            </a:r>
            <a:r>
              <a:rPr lang="en-US">
                <a:latin typeface="Consolas"/>
                <a:ea typeface="Consolas"/>
                <a:cs typeface="Consolas"/>
                <a:sym typeface="Consolas"/>
              </a:rPr>
              <a:t>, </a:t>
            </a:r>
            <a:r>
              <a:rPr lang="en-US">
                <a:solidFill>
                  <a:srgbClr val="C00000"/>
                </a:solidFill>
                <a:latin typeface="Consolas"/>
                <a:ea typeface="Consolas"/>
                <a:cs typeface="Consolas"/>
                <a:sym typeface="Consolas"/>
              </a:rPr>
              <a:t>'p'</a:t>
            </a:r>
            <a:r>
              <a:rPr lang="en-US">
                <a:latin typeface="Consolas"/>
                <a:ea typeface="Consolas"/>
                <a:cs typeface="Consolas"/>
                <a:sym typeface="Consolas"/>
              </a:rPr>
              <a:t>, </a:t>
            </a:r>
            <a:r>
              <a:rPr lang="en-US">
                <a:solidFill>
                  <a:srgbClr val="C00000"/>
                </a:solidFill>
                <a:latin typeface="Consolas"/>
                <a:ea typeface="Consolas"/>
                <a:cs typeface="Consolas"/>
                <a:sym typeface="Consolas"/>
              </a:rPr>
              <a:t>'l'</a:t>
            </a:r>
            <a:r>
              <a:rPr lang="en-US">
                <a:latin typeface="Consolas"/>
                <a:ea typeface="Consolas"/>
                <a:cs typeface="Consolas"/>
                <a:sym typeface="Consolas"/>
              </a:rPr>
              <a:t>, </a:t>
            </a:r>
            <a:r>
              <a:rPr lang="en-US">
                <a:solidFill>
                  <a:srgbClr val="C00000"/>
                </a:solidFill>
                <a:latin typeface="Consolas"/>
                <a:ea typeface="Consolas"/>
                <a:cs typeface="Consolas"/>
                <a:sym typeface="Consolas"/>
              </a:rPr>
              <a:t>'e'</a:t>
            </a:r>
            <a:r>
              <a:rPr lang="en-US">
                <a:latin typeface="Consolas"/>
                <a:ea typeface="Consolas"/>
                <a:cs typeface="Consolas"/>
                <a:sym typeface="Consolas"/>
              </a:rPr>
              <a:t>};</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latin typeface="Consolas"/>
                <a:ea typeface="Consolas"/>
                <a:cs typeface="Consolas"/>
                <a:sym typeface="Consolas"/>
              </a:rPr>
              <a:t>String</a:t>
            </a:r>
            <a:r>
              <a:rPr lang="en-US">
                <a:latin typeface="Consolas"/>
                <a:ea typeface="Consolas"/>
                <a:cs typeface="Consolas"/>
                <a:sym typeface="Consolas"/>
              </a:rPr>
              <a:t> str3 = new </a:t>
            </a:r>
            <a:r>
              <a:rPr lang="en-US">
                <a:solidFill>
                  <a:schemeClr val="accent1"/>
                </a:solidFill>
                <a:latin typeface="Consolas"/>
                <a:ea typeface="Consolas"/>
                <a:cs typeface="Consolas"/>
                <a:sym typeface="Consolas"/>
              </a:rPr>
              <a:t>String</a:t>
            </a:r>
            <a:r>
              <a:rPr lang="en-US">
                <a:latin typeface="Consolas"/>
                <a:ea typeface="Consolas"/>
                <a:cs typeface="Consolas"/>
                <a:sym typeface="Consolas"/>
              </a:rPr>
              <a:t>(arr);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1 – String</a:t>
            </a:r>
            <a:endParaRPr/>
          </a:p>
        </p:txBody>
      </p:sp>
      <p:graphicFrame>
        <p:nvGraphicFramePr>
          <p:cNvPr id="225" name="Google Shape;225;p22"/>
          <p:cNvGraphicFramePr/>
          <p:nvPr/>
        </p:nvGraphicFramePr>
        <p:xfrm>
          <a:off x="838200" y="1825625"/>
          <a:ext cx="3000000" cy="3000000"/>
        </p:xfrm>
        <a:graphic>
          <a:graphicData uri="http://schemas.openxmlformats.org/drawingml/2006/table">
            <a:tbl>
              <a:tblPr bandRow="1" firstRow="1">
                <a:noFill/>
                <a:tableStyleId>{5DE851AF-2F75-4DAE-9F16-8733E3C40B38}</a:tableStyleId>
              </a:tblPr>
              <a:tblGrid>
                <a:gridCol w="2808375"/>
                <a:gridCol w="6202500"/>
                <a:gridCol w="1504725"/>
              </a:tblGrid>
              <a:tr h="370850">
                <a:tc>
                  <a:txBody>
                    <a:bodyPr/>
                    <a:lstStyle/>
                    <a:p>
                      <a:pPr indent="0" lvl="0" marL="0" marR="0" rtl="0" algn="l">
                        <a:spcBef>
                          <a:spcPts val="0"/>
                        </a:spcBef>
                        <a:spcAft>
                          <a:spcPts val="0"/>
                        </a:spcAft>
                        <a:buNone/>
                      </a:pPr>
                      <a:r>
                        <a:rPr lang="en-US" sz="1800"/>
                        <a:t>Method</a:t>
                      </a:r>
                      <a:r>
                        <a:rPr lang="en-US" sz="1800"/>
                        <a:t> name</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Time</a:t>
                      </a:r>
                      <a:endParaRPr/>
                    </a:p>
                  </a:txBody>
                  <a:tcPr marT="45725" marB="45725" marR="91450" marL="91450"/>
                </a:tc>
              </a:tr>
              <a:tr h="370850">
                <a:tc>
                  <a:txBody>
                    <a:bodyPr/>
                    <a:lstStyle/>
                    <a:p>
                      <a:pPr indent="0" lvl="0" marL="0" marR="0" rtl="0" algn="l">
                        <a:spcBef>
                          <a:spcPts val="0"/>
                        </a:spcBef>
                        <a:spcAft>
                          <a:spcPts val="0"/>
                        </a:spcAft>
                        <a:buNone/>
                      </a:pPr>
                      <a:r>
                        <a:rPr lang="en-US" sz="1800"/>
                        <a:t>.split(String delim)</a:t>
                      </a:r>
                      <a:endParaRPr/>
                    </a:p>
                  </a:txBody>
                  <a:tcPr marT="45725" marB="45725" marR="91450" marL="91450"/>
                </a:tc>
                <a:tc>
                  <a:txBody>
                    <a:bodyPr/>
                    <a:lstStyle/>
                    <a:p>
                      <a:pPr indent="0" lvl="0" marL="0" marR="0" rtl="0" algn="l">
                        <a:spcBef>
                          <a:spcPts val="0"/>
                        </a:spcBef>
                        <a:spcAft>
                          <a:spcPts val="0"/>
                        </a:spcAft>
                        <a:buNone/>
                      </a:pPr>
                      <a:r>
                        <a:rPr lang="en-US" sz="1800"/>
                        <a:t>Splits a String into an array of Strings, based off the characters found in </a:t>
                      </a:r>
                      <a:r>
                        <a:rPr i="1" lang="en-US" sz="1800"/>
                        <a:t>delim</a:t>
                      </a:r>
                      <a:endParaRPr i="1" sz="1800"/>
                    </a:p>
                  </a:txBody>
                  <a:tcPr marT="45725" marB="45725" marR="91450" marL="91450"/>
                </a:tc>
                <a:tc>
                  <a:txBody>
                    <a:bodyPr/>
                    <a:lstStyle/>
                    <a:p>
                      <a:pPr indent="0" lvl="0" marL="0" marR="0" rtl="0" algn="l">
                        <a:spcBef>
                          <a:spcPts val="0"/>
                        </a:spcBef>
                        <a:spcAft>
                          <a:spcPts val="0"/>
                        </a:spcAft>
                        <a:buNone/>
                      </a:pPr>
                      <a:r>
                        <a:rPr lang="en-US" sz="1800"/>
                        <a:t>O(length of string)</a:t>
                      </a:r>
                      <a:endParaRPr/>
                    </a:p>
                  </a:txBody>
                  <a:tcPr marT="45725" marB="45725" marR="91450" marL="91450"/>
                </a:tc>
              </a:tr>
              <a:tr h="370850">
                <a:tc>
                  <a:txBody>
                    <a:bodyPr/>
                    <a:lstStyle/>
                    <a:p>
                      <a:pPr indent="0" lvl="0" marL="0" marR="0" rtl="0" algn="l">
                        <a:spcBef>
                          <a:spcPts val="0"/>
                        </a:spcBef>
                        <a:spcAft>
                          <a:spcPts val="0"/>
                        </a:spcAft>
                        <a:buNone/>
                      </a:pPr>
                      <a:r>
                        <a:rPr lang="en-US" sz="1800"/>
                        <a:t>.charAt(index i)</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Returns the character at index </a:t>
                      </a:r>
                      <a:r>
                        <a:rPr i="1" lang="en-US" sz="1800"/>
                        <a:t>i</a:t>
                      </a:r>
                      <a:r>
                        <a:rPr lang="en-US" sz="1800"/>
                        <a:t> (0-based)</a:t>
                      </a:r>
                      <a:endParaRPr sz="1800"/>
                    </a:p>
                  </a:txBody>
                  <a:tcPr marT="45725" marB="45725" marR="91450" marL="91450"/>
                </a:tc>
                <a:tc>
                  <a:txBody>
                    <a:bodyPr/>
                    <a:lstStyle/>
                    <a:p>
                      <a:pPr indent="0" lvl="0" marL="0" marR="0" rtl="0" algn="l">
                        <a:spcBef>
                          <a:spcPts val="0"/>
                        </a:spcBef>
                        <a:spcAft>
                          <a:spcPts val="0"/>
                        </a:spcAft>
                        <a:buNone/>
                      </a:pPr>
                      <a:r>
                        <a:rPr lang="en-US" sz="1800"/>
                        <a:t>O(1)</a:t>
                      </a:r>
                      <a:endParaRPr/>
                    </a:p>
                  </a:txBody>
                  <a:tcPr marT="45725" marB="45725" marR="91450" marL="91450"/>
                </a:tc>
              </a:tr>
              <a:tr h="370850">
                <a:tc>
                  <a:txBody>
                    <a:bodyPr/>
                    <a:lstStyle/>
                    <a:p>
                      <a:pPr indent="0" lvl="0" marL="0" marR="0" rtl="0" algn="l">
                        <a:spcBef>
                          <a:spcPts val="0"/>
                        </a:spcBef>
                        <a:spcAft>
                          <a:spcPts val="0"/>
                        </a:spcAft>
                        <a:buNone/>
                      </a:pPr>
                      <a:r>
                        <a:rPr lang="en-US" sz="1800"/>
                        <a:t>.equals(String other)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Checks if this</a:t>
                      </a:r>
                      <a:r>
                        <a:rPr lang="en-US" sz="1800"/>
                        <a:t> string has the same value as the value of String </a:t>
                      </a:r>
                      <a:r>
                        <a:rPr i="1" lang="en-US" sz="1800"/>
                        <a:t>other</a:t>
                      </a:r>
                      <a:endParaRPr/>
                    </a:p>
                    <a:p>
                      <a:pPr indent="0" lvl="0" marL="0" marR="0" rtl="0" algn="l">
                        <a:lnSpc>
                          <a:spcPct val="100000"/>
                        </a:lnSpc>
                        <a:spcBef>
                          <a:spcPts val="0"/>
                        </a:spcBef>
                        <a:spcAft>
                          <a:spcPts val="0"/>
                        </a:spcAft>
                        <a:buClr>
                          <a:schemeClr val="dk1"/>
                        </a:buClr>
                        <a:buSzPts val="1800"/>
                        <a:buFont typeface="Calibri"/>
                        <a:buNone/>
                      </a:pPr>
                      <a:r>
                        <a:rPr lang="en-US" sz="1800"/>
                        <a:t>Note: not the same as using ==</a:t>
                      </a:r>
                      <a:endParaRPr sz="1800"/>
                    </a:p>
                  </a:txBody>
                  <a:tcPr marT="45725" marB="45725" marR="91450" marL="91450"/>
                </a:tc>
                <a:tc>
                  <a:txBody>
                    <a:bodyPr/>
                    <a:lstStyle/>
                    <a:p>
                      <a:pPr indent="0" lvl="0" marL="0" marR="0" rtl="0" algn="l">
                        <a:spcBef>
                          <a:spcPts val="0"/>
                        </a:spcBef>
                        <a:spcAft>
                          <a:spcPts val="0"/>
                        </a:spcAft>
                        <a:buNone/>
                      </a:pPr>
                      <a:r>
                        <a:rPr lang="en-US" sz="1800"/>
                        <a:t>O(length of shorter string)</a:t>
                      </a:r>
                      <a:endParaRPr/>
                    </a:p>
                  </a:txBody>
                  <a:tcPr marT="45725" marB="45725" marR="91450" marL="91450"/>
                </a:tc>
              </a:tr>
              <a:tr h="370850">
                <a:tc>
                  <a:txBody>
                    <a:bodyPr/>
                    <a:lstStyle/>
                    <a:p>
                      <a:pPr indent="0" lvl="0" marL="0" marR="0" rtl="0" algn="l">
                        <a:spcBef>
                          <a:spcPts val="0"/>
                        </a:spcBef>
                        <a:spcAft>
                          <a:spcPts val="0"/>
                        </a:spcAft>
                        <a:buNone/>
                      </a:pPr>
                      <a:r>
                        <a:rPr lang="en-US" sz="1800"/>
                        <a:t>.concat(String other)</a:t>
                      </a:r>
                      <a:endParaRPr/>
                    </a:p>
                  </a:txBody>
                  <a:tcPr marT="45725" marB="45725" marR="91450" marL="91450"/>
                </a:tc>
                <a:tc>
                  <a:txBody>
                    <a:bodyPr/>
                    <a:lstStyle/>
                    <a:p>
                      <a:pPr indent="0" lvl="0" marL="0" marR="0" rtl="0" algn="l">
                        <a:spcBef>
                          <a:spcPts val="0"/>
                        </a:spcBef>
                        <a:spcAft>
                          <a:spcPts val="0"/>
                        </a:spcAft>
                        <a:buNone/>
                      </a:pPr>
                      <a:r>
                        <a:rPr lang="en-US" sz="1800"/>
                        <a:t>Returns a new string which is this string + </a:t>
                      </a:r>
                      <a:r>
                        <a:rPr i="1" lang="en-US" sz="1800"/>
                        <a:t>other</a:t>
                      </a:r>
                      <a:endParaRPr/>
                    </a:p>
                    <a:p>
                      <a:pPr indent="0" lvl="0" marL="0" marR="0" rtl="0" algn="l">
                        <a:spcBef>
                          <a:spcPts val="0"/>
                        </a:spcBef>
                        <a:spcAft>
                          <a:spcPts val="0"/>
                        </a:spcAft>
                        <a:buNone/>
                      </a:pPr>
                      <a:r>
                        <a:rPr lang="en-US" sz="1800"/>
                        <a:t>Note</a:t>
                      </a:r>
                      <a:r>
                        <a:rPr lang="en-US" sz="1800"/>
                        <a:t>: does not modify the original String (Strings are immutable in Java)</a:t>
                      </a:r>
                      <a:endParaRPr sz="1800"/>
                    </a:p>
                  </a:txBody>
                  <a:tcPr marT="45725" marB="45725" marR="91450" marL="91450"/>
                </a:tc>
                <a:tc>
                  <a:txBody>
                    <a:bodyPr/>
                    <a:lstStyle/>
                    <a:p>
                      <a:pPr indent="0" lvl="0" marL="0" marR="0" rtl="0" algn="l">
                        <a:spcBef>
                          <a:spcPts val="0"/>
                        </a:spcBef>
                        <a:spcAft>
                          <a:spcPts val="0"/>
                        </a:spcAft>
                        <a:buNone/>
                      </a:pPr>
                      <a:r>
                        <a:rPr lang="en-US" sz="1800"/>
                        <a:t>O(length of resulting string)</a:t>
                      </a:r>
                      <a:endParaRPr/>
                    </a:p>
                  </a:txBody>
                  <a:tcPr marT="45725" marB="45725" marR="91450" marL="91450"/>
                </a:tc>
              </a:tr>
              <a:tr h="370850">
                <a:tc>
                  <a:txBody>
                    <a:bodyPr/>
                    <a:lstStyle/>
                    <a:p>
                      <a:pPr indent="0" lvl="0" marL="0" marR="0" rtl="0" algn="l">
                        <a:spcBef>
                          <a:spcPts val="0"/>
                        </a:spcBef>
                        <a:spcAft>
                          <a:spcPts val="0"/>
                        </a:spcAft>
                        <a:buNone/>
                      </a:pPr>
                      <a:r>
                        <a:rPr lang="en-US" sz="1800"/>
                        <a:t>.length()</a:t>
                      </a:r>
                      <a:endParaRPr/>
                    </a:p>
                  </a:txBody>
                  <a:tcPr marT="45725" marB="45725" marR="91450" marL="91450"/>
                </a:tc>
                <a:tc>
                  <a:txBody>
                    <a:bodyPr/>
                    <a:lstStyle/>
                    <a:p>
                      <a:pPr indent="0" lvl="0" marL="0" marR="0" rtl="0" algn="l">
                        <a:spcBef>
                          <a:spcPts val="0"/>
                        </a:spcBef>
                        <a:spcAft>
                          <a:spcPts val="0"/>
                        </a:spcAft>
                        <a:buNone/>
                      </a:pPr>
                      <a:r>
                        <a:rPr lang="en-US" sz="1800"/>
                        <a:t>Returns the length of the string</a:t>
                      </a:r>
                      <a:endParaRPr/>
                    </a:p>
                  </a:txBody>
                  <a:tcPr marT="45725" marB="45725" marR="91450" marL="91450"/>
                </a:tc>
                <a:tc>
                  <a:txBody>
                    <a:bodyPr/>
                    <a:lstStyle/>
                    <a:p>
                      <a:pPr indent="0" lvl="0" marL="0" marR="0" rtl="0" algn="l">
                        <a:spcBef>
                          <a:spcPts val="0"/>
                        </a:spcBef>
                        <a:spcAft>
                          <a:spcPts val="0"/>
                        </a:spcAft>
                        <a:buNone/>
                      </a:pPr>
                      <a:r>
                        <a:rPr lang="en-US" sz="1800"/>
                        <a:t>O(1)</a:t>
                      </a:r>
                      <a:endParaRPr/>
                    </a:p>
                  </a:txBody>
                  <a:tcPr marT="45725" marB="45725" marR="91450" marL="91450"/>
                </a:tc>
              </a:tr>
              <a:tr h="370850">
                <a:tc>
                  <a:txBody>
                    <a:bodyPr/>
                    <a:lstStyle/>
                    <a:p>
                      <a:pPr indent="0" lvl="0" marL="0" marR="0" rtl="0" algn="l">
                        <a:spcBef>
                          <a:spcPts val="0"/>
                        </a:spcBef>
                        <a:spcAft>
                          <a:spcPts val="0"/>
                        </a:spcAft>
                        <a:buNone/>
                      </a:pPr>
                      <a:r>
                        <a:rPr lang="en-US" sz="1800"/>
                        <a:t>.substring(int start,</a:t>
                      </a:r>
                      <a:r>
                        <a:rPr lang="en-US" sz="1800"/>
                        <a:t> int end)</a:t>
                      </a:r>
                      <a:endParaRPr sz="1800"/>
                    </a:p>
                  </a:txBody>
                  <a:tcPr marT="45725" marB="45725" marR="91450" marL="91450"/>
                </a:tc>
                <a:tc>
                  <a:txBody>
                    <a:bodyPr/>
                    <a:lstStyle/>
                    <a:p>
                      <a:pPr indent="0" lvl="0" marL="0" marR="0" rtl="0" algn="l">
                        <a:spcBef>
                          <a:spcPts val="0"/>
                        </a:spcBef>
                        <a:spcAft>
                          <a:spcPts val="0"/>
                        </a:spcAft>
                        <a:buNone/>
                      </a:pPr>
                      <a:r>
                        <a:rPr lang="en-US" sz="1800"/>
                        <a:t>Returns a new string, which contains the content of the original string from index </a:t>
                      </a:r>
                      <a:r>
                        <a:rPr i="1" lang="en-US" sz="1800"/>
                        <a:t>start</a:t>
                      </a:r>
                      <a:r>
                        <a:rPr lang="en-US" sz="1800"/>
                        <a:t> (inclusive)</a:t>
                      </a:r>
                      <a:r>
                        <a:rPr lang="en-US" sz="1800"/>
                        <a:t> to index </a:t>
                      </a:r>
                      <a:r>
                        <a:rPr i="1" lang="en-US" sz="1800"/>
                        <a:t>end</a:t>
                      </a:r>
                      <a:r>
                        <a:rPr lang="en-US" sz="1800"/>
                        <a:t> (exclusive) (indices are 0-based)</a:t>
                      </a:r>
                      <a:endParaRPr sz="1800"/>
                    </a:p>
                  </a:txBody>
                  <a:tcPr marT="45725" marB="45725" marR="91450" marL="91450"/>
                </a:tc>
                <a:tc>
                  <a:txBody>
                    <a:bodyPr/>
                    <a:lstStyle/>
                    <a:p>
                      <a:pPr indent="0" lvl="0" marL="0" marR="0" rtl="0" algn="l">
                        <a:spcBef>
                          <a:spcPts val="0"/>
                        </a:spcBef>
                        <a:spcAft>
                          <a:spcPts val="0"/>
                        </a:spcAft>
                        <a:buNone/>
                      </a:pPr>
                      <a:r>
                        <a:rPr lang="en-US" sz="1800"/>
                        <a:t>O(length</a:t>
                      </a:r>
                      <a:r>
                        <a:rPr lang="en-US" sz="1800"/>
                        <a:t> of resulting string)</a:t>
                      </a:r>
                      <a:endParaRPr sz="1800"/>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1 – Command Line/Terminal Usage</a:t>
            </a:r>
            <a:endParaRPr/>
          </a:p>
        </p:txBody>
      </p:sp>
      <p:sp>
        <p:nvSpPr>
          <p:cNvPr id="231" name="Google Shape;23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is helpful to know how to compile and execute Java programs via command line (example below)</a:t>
            </a:r>
            <a:endParaRPr/>
          </a:p>
        </p:txBody>
      </p:sp>
      <p:pic>
        <p:nvPicPr>
          <p:cNvPr id="232" name="Google Shape;232;p23"/>
          <p:cNvPicPr preferRelativeResize="0"/>
          <p:nvPr/>
        </p:nvPicPr>
        <p:blipFill rotWithShape="1">
          <a:blip r:embed="rId3">
            <a:alphaModFix/>
          </a:blip>
          <a:srcRect b="0" l="0" r="0" t="0"/>
          <a:stretch/>
        </p:blipFill>
        <p:spPr>
          <a:xfrm>
            <a:off x="2236758" y="2668389"/>
            <a:ext cx="7718483" cy="40366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1 – Command Line/Terminal Usage</a:t>
            </a:r>
            <a:endParaRPr/>
          </a:p>
        </p:txBody>
      </p:sp>
      <p:sp>
        <p:nvSpPr>
          <p:cNvPr id="238" name="Google Shape;23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cd ../../test</a:t>
            </a:r>
            <a:endParaRPr/>
          </a:p>
          <a:p>
            <a:pPr indent="-228600" lvl="1" marL="685800" rtl="0" algn="l">
              <a:lnSpc>
                <a:spcPct val="90000"/>
              </a:lnSpc>
              <a:spcBef>
                <a:spcPts val="500"/>
              </a:spcBef>
              <a:spcAft>
                <a:spcPts val="0"/>
              </a:spcAft>
              <a:buClr>
                <a:schemeClr val="dk1"/>
              </a:buClr>
              <a:buSzPts val="2400"/>
              <a:buChar char="•"/>
            </a:pPr>
            <a:r>
              <a:rPr lang="en-US"/>
              <a:t>“cd” is the command used to move between folders. “..” means to go up one folder</a:t>
            </a:r>
            <a:endParaRPr/>
          </a:p>
          <a:p>
            <a:pPr indent="-228600" lvl="0" marL="228600" rtl="0" algn="l">
              <a:lnSpc>
                <a:spcPct val="90000"/>
              </a:lnSpc>
              <a:spcBef>
                <a:spcPts val="1000"/>
              </a:spcBef>
              <a:spcAft>
                <a:spcPts val="0"/>
              </a:spcAft>
              <a:buClr>
                <a:schemeClr val="dk1"/>
              </a:buClr>
              <a:buSzPts val="2800"/>
              <a:buChar char="•"/>
            </a:pPr>
            <a:r>
              <a:rPr lang="en-US"/>
              <a:t>dir</a:t>
            </a:r>
            <a:endParaRPr/>
          </a:p>
          <a:p>
            <a:pPr indent="-228600" lvl="1" marL="685800" rtl="0" algn="l">
              <a:lnSpc>
                <a:spcPct val="90000"/>
              </a:lnSpc>
              <a:spcBef>
                <a:spcPts val="500"/>
              </a:spcBef>
              <a:spcAft>
                <a:spcPts val="0"/>
              </a:spcAft>
              <a:buClr>
                <a:schemeClr val="dk1"/>
              </a:buClr>
              <a:buSzPts val="2400"/>
              <a:buChar char="•"/>
            </a:pPr>
            <a:r>
              <a:rPr lang="en-US"/>
              <a:t>Used to list the contents of a folder. Use “ls” (lowercase L, lowercase S) on Unix-like systems</a:t>
            </a:r>
            <a:endParaRPr/>
          </a:p>
          <a:p>
            <a:pPr indent="-228600" lvl="0" marL="228600" rtl="0" algn="l">
              <a:lnSpc>
                <a:spcPct val="90000"/>
              </a:lnSpc>
              <a:spcBef>
                <a:spcPts val="1000"/>
              </a:spcBef>
              <a:spcAft>
                <a:spcPts val="0"/>
              </a:spcAft>
              <a:buClr>
                <a:schemeClr val="dk1"/>
              </a:buClr>
              <a:buSzPts val="2800"/>
              <a:buChar char="•"/>
            </a:pPr>
            <a:r>
              <a:rPr lang="en-US"/>
              <a:t>javac Echo.java</a:t>
            </a:r>
            <a:endParaRPr/>
          </a:p>
          <a:p>
            <a:pPr indent="-228600" lvl="1" marL="685800" rtl="0" algn="l">
              <a:lnSpc>
                <a:spcPct val="90000"/>
              </a:lnSpc>
              <a:spcBef>
                <a:spcPts val="500"/>
              </a:spcBef>
              <a:spcAft>
                <a:spcPts val="0"/>
              </a:spcAft>
              <a:buClr>
                <a:schemeClr val="dk1"/>
              </a:buClr>
              <a:buSzPts val="2400"/>
              <a:buChar char="•"/>
            </a:pPr>
            <a:r>
              <a:rPr lang="en-US"/>
              <a:t>“javac” is the command use to compile Java programs. The full file name (inclusive of “.java”) is required, and seeing no output is a </a:t>
            </a:r>
            <a:r>
              <a:rPr b="1" lang="en-US" u="sng"/>
              <a:t>good</a:t>
            </a:r>
            <a:r>
              <a:rPr lang="en-US"/>
              <a:t> thing.</a:t>
            </a:r>
            <a:endParaRPr/>
          </a:p>
          <a:p>
            <a:pPr indent="-228600" lvl="1" marL="685800" rtl="0" algn="l">
              <a:lnSpc>
                <a:spcPct val="90000"/>
              </a:lnSpc>
              <a:spcBef>
                <a:spcPts val="500"/>
              </a:spcBef>
              <a:spcAft>
                <a:spcPts val="0"/>
              </a:spcAft>
              <a:buClr>
                <a:schemeClr val="dk1"/>
              </a:buClr>
              <a:buSzPts val="2400"/>
              <a:buChar char="•"/>
            </a:pPr>
            <a:r>
              <a:rPr lang="en-US"/>
              <a:t>Each class in the Java file is compiled to its own “.class” file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1 – Command Line/Terminal Usage</a:t>
            </a:r>
            <a:endParaRPr/>
          </a:p>
        </p:txBody>
      </p:sp>
      <p:sp>
        <p:nvSpPr>
          <p:cNvPr id="244" name="Google Shape;24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java Echo &lt; Hello.txt</a:t>
            </a:r>
            <a:endParaRPr/>
          </a:p>
          <a:p>
            <a:pPr indent="-228600" lvl="0" marL="228600" rtl="0" algn="l">
              <a:lnSpc>
                <a:spcPct val="90000"/>
              </a:lnSpc>
              <a:spcBef>
                <a:spcPts val="1000"/>
              </a:spcBef>
              <a:spcAft>
                <a:spcPts val="0"/>
              </a:spcAft>
              <a:buClr>
                <a:schemeClr val="dk1"/>
              </a:buClr>
              <a:buSzPts val="2800"/>
              <a:buChar char="•"/>
            </a:pPr>
            <a:r>
              <a:rPr lang="en-US"/>
              <a:t>java Echo &lt; HelloDouble.txt</a:t>
            </a:r>
            <a:endParaRPr/>
          </a:p>
          <a:p>
            <a:pPr indent="-228600" lvl="1" marL="685800" rtl="0" algn="l">
              <a:lnSpc>
                <a:spcPct val="90000"/>
              </a:lnSpc>
              <a:spcBef>
                <a:spcPts val="500"/>
              </a:spcBef>
              <a:spcAft>
                <a:spcPts val="0"/>
              </a:spcAft>
              <a:buClr>
                <a:schemeClr val="dk1"/>
              </a:buClr>
              <a:buSzPts val="2400"/>
              <a:buChar char="•"/>
            </a:pPr>
            <a:r>
              <a:rPr lang="en-US"/>
              <a:t>“java” is the command used to run compiled Java programs. No filename extension (.java, .class) should be provided</a:t>
            </a:r>
            <a:endParaRPr/>
          </a:p>
          <a:p>
            <a:pPr indent="-228600" lvl="1" marL="685800" rtl="0" algn="l">
              <a:lnSpc>
                <a:spcPct val="90000"/>
              </a:lnSpc>
              <a:spcBef>
                <a:spcPts val="500"/>
              </a:spcBef>
              <a:spcAft>
                <a:spcPts val="0"/>
              </a:spcAft>
              <a:buClr>
                <a:schemeClr val="dk1"/>
              </a:buClr>
              <a:buSzPts val="2400"/>
              <a:buChar char="•"/>
            </a:pPr>
            <a:r>
              <a:rPr lang="en-US"/>
              <a:t>“&lt;“ followed by the name of a file is used to provide input from a file (known as input redirection).</a:t>
            </a:r>
            <a:br>
              <a:rPr lang="en-US"/>
            </a:br>
            <a:r>
              <a:rPr lang="en-US"/>
              <a:t>Instead of having to type out your input manually; simply save your input in a file and use “&lt;“ to avoid retyping input each time you test your program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One-Day Assignment 0 – Pea Soup</a:t>
            </a:r>
            <a:endParaRPr/>
          </a:p>
        </p:txBody>
      </p:sp>
      <p:sp>
        <p:nvSpPr>
          <p:cNvPr id="250" name="Google Shape;250;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First one-day assignment; is ungraded</a:t>
            </a:r>
            <a:endParaRPr/>
          </a:p>
          <a:p>
            <a:pPr indent="-228600" lvl="0" marL="228600" rtl="0" algn="l">
              <a:lnSpc>
                <a:spcPct val="90000"/>
              </a:lnSpc>
              <a:spcBef>
                <a:spcPts val="1000"/>
              </a:spcBef>
              <a:spcAft>
                <a:spcPts val="0"/>
              </a:spcAft>
              <a:buClr>
                <a:schemeClr val="dk1"/>
              </a:buClr>
              <a:buSzPts val="2800"/>
              <a:buChar char="•"/>
            </a:pPr>
            <a:r>
              <a:rPr lang="en-US"/>
              <a:t>Found at </a:t>
            </a:r>
            <a:r>
              <a:rPr lang="en-US" u="sng">
                <a:solidFill>
                  <a:schemeClr val="hlink"/>
                </a:solidFill>
                <a:hlinkClick r:id="rId3"/>
              </a:rPr>
              <a:t>https://nus.kattis.com/problems/peasoup</a:t>
            </a:r>
            <a:endParaRPr/>
          </a:p>
          <a:p>
            <a:pPr indent="-228600" lvl="0" marL="228600" rtl="0" algn="l">
              <a:lnSpc>
                <a:spcPct val="90000"/>
              </a:lnSpc>
              <a:spcBef>
                <a:spcPts val="1000"/>
              </a:spcBef>
              <a:spcAft>
                <a:spcPts val="0"/>
              </a:spcAft>
              <a:buClr>
                <a:schemeClr val="dk1"/>
              </a:buClr>
              <a:buSzPts val="2800"/>
              <a:buChar char="•"/>
            </a:pPr>
            <a:r>
              <a:rPr lang="en-US"/>
              <a:t>Future assignments will be found on the main Kattis course page at </a:t>
            </a:r>
            <a:r>
              <a:rPr lang="en-US" u="sng">
                <a:solidFill>
                  <a:schemeClr val="hlink"/>
                </a:solidFill>
                <a:hlinkClick r:id="rId4"/>
              </a:rPr>
              <a:t>https://nus.kattis.com/courses/CS2040/CS2040_S2_AY2021</a:t>
            </a:r>
            <a:r>
              <a:rPr lang="en-US"/>
              <a:t> (at the bottom of the page).</a:t>
            </a:r>
            <a:endParaRPr/>
          </a:p>
          <a:p>
            <a:pPr indent="-228600" lvl="0" marL="228600" rtl="0" algn="l">
              <a:lnSpc>
                <a:spcPct val="90000"/>
              </a:lnSpc>
              <a:spcBef>
                <a:spcPts val="1000"/>
              </a:spcBef>
              <a:spcAft>
                <a:spcPts val="0"/>
              </a:spcAft>
              <a:buClr>
                <a:schemeClr val="dk1"/>
              </a:buClr>
              <a:buSzPts val="2800"/>
              <a:buChar char="•"/>
            </a:pPr>
            <a:r>
              <a:rPr lang="en-US"/>
              <a:t>Writing pseudocode for this assignment is not necessary, but will be required from the next one-day assignment onwards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One-Day Assignment 0 – Pea Soup</a:t>
            </a:r>
            <a:endParaRPr/>
          </a:p>
        </p:txBody>
      </p:sp>
      <p:sp>
        <p:nvSpPr>
          <p:cNvPr id="256" name="Google Shape;256;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Given a list of restaurants, and their menus, determine the first restaurant appearing in the list that offers both “pea soup” and “pancakes”</a:t>
            </a:r>
            <a:endParaRPr/>
          </a:p>
          <a:p>
            <a:pPr indent="-228600" lvl="0" marL="228600" rtl="0" algn="l">
              <a:lnSpc>
                <a:spcPct val="90000"/>
              </a:lnSpc>
              <a:spcBef>
                <a:spcPts val="1000"/>
              </a:spcBef>
              <a:spcAft>
                <a:spcPts val="0"/>
              </a:spcAft>
              <a:buClr>
                <a:schemeClr val="dk1"/>
              </a:buClr>
              <a:buSzPts val="2800"/>
              <a:buChar char="•"/>
            </a:pPr>
            <a:r>
              <a:rPr lang="en-US"/>
              <a:t>Should be the exact strings “pea soup” and “pancakes”; even if a menu item contains the substring “pea soup” or “pancakes”, ignore it (see Sample Input 2)</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Assignment Guidelines</a:t>
            </a:r>
            <a:endParaRPr/>
          </a:p>
        </p:txBody>
      </p:sp>
      <p:sp>
        <p:nvSpPr>
          <p:cNvPr id="262" name="Google Shape;262;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b="1" lang="en-US"/>
              <a:t>Important: </a:t>
            </a:r>
            <a:r>
              <a:rPr lang="en-US"/>
              <a:t>Include your </a:t>
            </a:r>
            <a:r>
              <a:rPr lang="en-US">
                <a:solidFill>
                  <a:srgbClr val="FF0000"/>
                </a:solidFill>
              </a:rPr>
              <a:t>name</a:t>
            </a:r>
            <a:r>
              <a:rPr lang="en-US"/>
              <a:t> and </a:t>
            </a:r>
            <a:r>
              <a:rPr lang="en-US">
                <a:solidFill>
                  <a:srgbClr val="FF0000"/>
                </a:solidFill>
              </a:rPr>
              <a:t>student number </a:t>
            </a:r>
            <a:r>
              <a:rPr lang="en-US"/>
              <a:t>in comments at the top of your code </a:t>
            </a:r>
            <a:endParaRPr/>
          </a:p>
          <a:p>
            <a:pPr indent="-2286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Char char="•"/>
            </a:pPr>
            <a:r>
              <a:rPr lang="en-US"/>
              <a:t>Rehash of “IMPORTANT Rules for CS2040 Assignments” file:</a:t>
            </a:r>
            <a:endParaRPr/>
          </a:p>
          <a:p>
            <a:pPr indent="-228600" lvl="0" marL="228600" rtl="0" algn="l">
              <a:lnSpc>
                <a:spcPct val="80000"/>
              </a:lnSpc>
              <a:spcBef>
                <a:spcPts val="1000"/>
              </a:spcBef>
              <a:spcAft>
                <a:spcPts val="0"/>
              </a:spcAft>
              <a:buClr>
                <a:schemeClr val="dk1"/>
              </a:buClr>
              <a:buSzPts val="2800"/>
              <a:buChar char="•"/>
            </a:pPr>
            <a:r>
              <a:rPr lang="en-US"/>
              <a:t>If you discuss the problem with any other student(s), include their name(s) as collaborators in a comment at the top of your code</a:t>
            </a:r>
            <a:endParaRPr/>
          </a:p>
          <a:p>
            <a:pPr indent="-228600" lvl="0" marL="228600" rtl="0" algn="l">
              <a:lnSpc>
                <a:spcPct val="80000"/>
              </a:lnSpc>
              <a:spcBef>
                <a:spcPts val="1000"/>
              </a:spcBef>
              <a:spcAft>
                <a:spcPts val="0"/>
              </a:spcAft>
              <a:buClr>
                <a:schemeClr val="dk1"/>
              </a:buClr>
              <a:buSzPts val="2800"/>
              <a:buChar char="•"/>
            </a:pPr>
            <a:r>
              <a:rPr lang="en-US"/>
              <a:t>No usage of anyone else’s code (outside of code provided in lecture materials)</a:t>
            </a:r>
            <a:endParaRPr/>
          </a:p>
          <a:p>
            <a:pPr indent="-228600" lvl="1" marL="685800" rtl="0" algn="l">
              <a:lnSpc>
                <a:spcPct val="80000"/>
              </a:lnSpc>
              <a:spcBef>
                <a:spcPts val="500"/>
              </a:spcBef>
              <a:spcAft>
                <a:spcPts val="0"/>
              </a:spcAft>
              <a:buClr>
                <a:schemeClr val="dk1"/>
              </a:buClr>
              <a:buSzPts val="2400"/>
              <a:buChar char="•"/>
            </a:pPr>
            <a:r>
              <a:rPr lang="en-US"/>
              <a:t>Directly using (eg. copy-paste) is not allowed</a:t>
            </a:r>
            <a:endParaRPr/>
          </a:p>
          <a:p>
            <a:pPr indent="-228600" lvl="1" marL="685800" rtl="0" algn="l">
              <a:lnSpc>
                <a:spcPct val="80000"/>
              </a:lnSpc>
              <a:spcBef>
                <a:spcPts val="500"/>
              </a:spcBef>
              <a:spcAft>
                <a:spcPts val="0"/>
              </a:spcAft>
              <a:buClr>
                <a:schemeClr val="dk1"/>
              </a:buClr>
              <a:buSzPts val="2400"/>
              <a:buChar char="•"/>
            </a:pPr>
            <a:r>
              <a:rPr lang="en-US"/>
              <a:t>Using code as a reference is not allowed either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Introduction</a:t>
            </a:r>
            <a:endParaRPr/>
          </a:p>
        </p:txBody>
      </p:sp>
      <p:sp>
        <p:nvSpPr>
          <p:cNvPr id="101" name="Google Shape;101;p3"/>
          <p:cNvSpPr txBox="1"/>
          <p:nvPr>
            <p:ph idx="1" type="body"/>
          </p:nvPr>
        </p:nvSpPr>
        <p:spPr>
          <a:xfrm>
            <a:off x="838200" y="1825625"/>
            <a:ext cx="10515600" cy="4779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2-hour session every Friday</a:t>
            </a:r>
            <a:endParaRPr/>
          </a:p>
          <a:p>
            <a:pPr indent="-228600" lvl="0" marL="228600" rtl="0" algn="l">
              <a:lnSpc>
                <a:spcPct val="90000"/>
              </a:lnSpc>
              <a:spcBef>
                <a:spcPts val="1000"/>
              </a:spcBef>
              <a:spcAft>
                <a:spcPts val="0"/>
              </a:spcAft>
              <a:buClr>
                <a:schemeClr val="dk1"/>
              </a:buClr>
              <a:buSzPts val="2800"/>
              <a:buChar char="•"/>
            </a:pPr>
            <a:r>
              <a:rPr lang="en-US"/>
              <a:t>Intended to provide hands-on experience with programming</a:t>
            </a:r>
            <a:endParaRPr/>
          </a:p>
          <a:p>
            <a:pPr indent="-228600" lvl="0" marL="228600" rtl="0" algn="l">
              <a:lnSpc>
                <a:spcPct val="90000"/>
              </a:lnSpc>
              <a:spcBef>
                <a:spcPts val="1000"/>
              </a:spcBef>
              <a:spcAft>
                <a:spcPts val="0"/>
              </a:spcAft>
              <a:buClr>
                <a:schemeClr val="dk1"/>
              </a:buClr>
              <a:buSzPts val="2800"/>
              <a:buChar char="•"/>
            </a:pPr>
            <a:r>
              <a:rPr lang="en-US"/>
              <a:t>Involves one-day assignments, and take-home assignments</a:t>
            </a:r>
            <a:endParaRPr/>
          </a:p>
          <a:p>
            <a:pPr indent="-228600" lvl="1" marL="685800" rtl="0" algn="l">
              <a:lnSpc>
                <a:spcPct val="90000"/>
              </a:lnSpc>
              <a:spcBef>
                <a:spcPts val="500"/>
              </a:spcBef>
              <a:spcAft>
                <a:spcPts val="0"/>
              </a:spcAft>
              <a:buClr>
                <a:schemeClr val="dk1"/>
              </a:buClr>
              <a:buSzPts val="2400"/>
              <a:buChar char="•"/>
            </a:pPr>
            <a:r>
              <a:rPr lang="en-US"/>
              <a:t>One-day assignments (solving 1 problem) should ideally be completed within the lab itself. The actual duration of the deadline is 8am on Friday to 8am on Saturday, but the assignment is “</a:t>
            </a:r>
            <a:r>
              <a:rPr i="1" lang="en-US"/>
              <a:t>doable</a:t>
            </a:r>
            <a:r>
              <a:rPr lang="en-US"/>
              <a:t>” within the duration of the lab.</a:t>
            </a:r>
            <a:endParaRPr/>
          </a:p>
          <a:p>
            <a:pPr indent="-228600" lvl="1" marL="685800" rtl="0" algn="l">
              <a:lnSpc>
                <a:spcPct val="90000"/>
              </a:lnSpc>
              <a:spcBef>
                <a:spcPts val="500"/>
              </a:spcBef>
              <a:spcAft>
                <a:spcPts val="0"/>
              </a:spcAft>
              <a:buClr>
                <a:schemeClr val="dk1"/>
              </a:buClr>
              <a:buSzPts val="2400"/>
              <a:buChar char="•"/>
            </a:pPr>
            <a:r>
              <a:rPr lang="en-US"/>
              <a:t>Take-home assignments (solving 2 problems) should be completed before the deadline (2 weeks per take-home assignment)</a:t>
            </a:r>
            <a:endParaRPr/>
          </a:p>
          <a:p>
            <a:pPr indent="0" lvl="0" marL="0" rtl="0" algn="l">
              <a:lnSpc>
                <a:spcPct val="90000"/>
              </a:lnSpc>
              <a:spcBef>
                <a:spcPts val="500"/>
              </a:spcBef>
              <a:spcAft>
                <a:spcPts val="0"/>
              </a:spcAft>
              <a:buNone/>
            </a:pPr>
            <a:r>
              <a:t/>
            </a:r>
            <a:endParaRPr/>
          </a:p>
          <a:p>
            <a:pPr indent="0" lvl="0" marL="0" rtl="0" algn="l">
              <a:lnSpc>
                <a:spcPct val="90000"/>
              </a:lnSpc>
              <a:spcBef>
                <a:spcPts val="500"/>
              </a:spcBef>
              <a:spcAft>
                <a:spcPts val="0"/>
              </a:spcAft>
              <a:buNone/>
            </a:pPr>
            <a:r>
              <a:rPr lang="en-US"/>
              <a:t>Telegram group link: </a:t>
            </a:r>
            <a:r>
              <a:rPr lang="en-US" u="sng">
                <a:solidFill>
                  <a:schemeClr val="hlink"/>
                </a:solidFill>
                <a:hlinkClick r:id="rId3"/>
              </a:rPr>
              <a:t>https://t.me/joinchat/SddAXTHNk3ZESboU</a:t>
            </a:r>
            <a:r>
              <a:rPr lang="en-US"/>
              <a:t> (in case you missed the email)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Structure</a:t>
            </a: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1</a:t>
            </a:r>
            <a:r>
              <a:rPr baseline="30000" lang="en-US" sz="2590"/>
              <a:t>st</a:t>
            </a:r>
            <a:r>
              <a:rPr lang="en-US" sz="2590"/>
              <a:t> part of labs (max. 30 min): short lesson</a:t>
            </a:r>
            <a:endParaRPr/>
          </a:p>
          <a:p>
            <a:pPr indent="-228600" lvl="1" marL="685800" rtl="0" algn="l">
              <a:lnSpc>
                <a:spcPct val="80000"/>
              </a:lnSpc>
              <a:spcBef>
                <a:spcPts val="500"/>
              </a:spcBef>
              <a:spcAft>
                <a:spcPts val="0"/>
              </a:spcAft>
              <a:buClr>
                <a:schemeClr val="dk1"/>
              </a:buClr>
              <a:buSzPts val="2220"/>
              <a:buChar char="•"/>
            </a:pPr>
            <a:r>
              <a:rPr lang="en-US" sz="2220"/>
              <a:t>Cover answers for the previous session’s assignments (one-day, and take-home, where applicable)</a:t>
            </a:r>
            <a:endParaRPr/>
          </a:p>
          <a:p>
            <a:pPr indent="-228600" lvl="1" marL="685800" rtl="0" algn="l">
              <a:lnSpc>
                <a:spcPct val="80000"/>
              </a:lnSpc>
              <a:spcBef>
                <a:spcPts val="500"/>
              </a:spcBef>
              <a:spcAft>
                <a:spcPts val="0"/>
              </a:spcAft>
              <a:buClr>
                <a:schemeClr val="dk1"/>
              </a:buClr>
              <a:buSzPts val="2220"/>
              <a:buChar char="•"/>
            </a:pPr>
            <a:r>
              <a:rPr lang="en-US" sz="2220"/>
              <a:t>Cover relevant Java API for the session’s given topic</a:t>
            </a:r>
            <a:endParaRPr/>
          </a:p>
          <a:p>
            <a:pPr indent="-228600" lvl="1" marL="685800" rtl="0" algn="l">
              <a:lnSpc>
                <a:spcPct val="80000"/>
              </a:lnSpc>
              <a:spcBef>
                <a:spcPts val="500"/>
              </a:spcBef>
              <a:spcAft>
                <a:spcPts val="0"/>
              </a:spcAft>
              <a:buClr>
                <a:schemeClr val="dk1"/>
              </a:buClr>
              <a:buSzPts val="2220"/>
              <a:buChar char="•"/>
            </a:pPr>
            <a:r>
              <a:rPr lang="en-US" sz="2220"/>
              <a:t>Brief discussion of the one-day assignment</a:t>
            </a:r>
            <a:endParaRPr/>
          </a:p>
          <a:p>
            <a:pPr indent="-228600" lvl="0" marL="228600" rtl="0" algn="l">
              <a:lnSpc>
                <a:spcPct val="80000"/>
              </a:lnSpc>
              <a:spcBef>
                <a:spcPts val="1000"/>
              </a:spcBef>
              <a:spcAft>
                <a:spcPts val="0"/>
              </a:spcAft>
              <a:buClr>
                <a:schemeClr val="dk1"/>
              </a:buClr>
              <a:buSzPts val="2590"/>
              <a:buChar char="•"/>
            </a:pPr>
            <a:r>
              <a:rPr lang="en-US" sz="2590"/>
              <a:t>2</a:t>
            </a:r>
            <a:r>
              <a:rPr baseline="30000" lang="en-US" sz="2590"/>
              <a:t>nd</a:t>
            </a:r>
            <a:r>
              <a:rPr lang="en-US" sz="2590"/>
              <a:t> part of labs: solving the one-day assignment (graded)</a:t>
            </a:r>
            <a:endParaRPr/>
          </a:p>
          <a:p>
            <a:pPr indent="-228600" lvl="1" marL="685800" rtl="0" algn="l">
              <a:lnSpc>
                <a:spcPct val="80000"/>
              </a:lnSpc>
              <a:spcBef>
                <a:spcPts val="500"/>
              </a:spcBef>
              <a:spcAft>
                <a:spcPts val="0"/>
              </a:spcAft>
              <a:buClr>
                <a:schemeClr val="dk1"/>
              </a:buClr>
              <a:buSzPts val="2220"/>
              <a:buChar char="•"/>
            </a:pPr>
            <a:r>
              <a:rPr lang="en-US" sz="2220"/>
              <a:t>The first 20-30 minutes of this part will be used for students to plan how to solve the assignment, and express it in terms of pseudocode</a:t>
            </a:r>
            <a:endParaRPr/>
          </a:p>
          <a:p>
            <a:pPr indent="-228600" lvl="1" marL="685800" rtl="0" algn="l">
              <a:lnSpc>
                <a:spcPct val="80000"/>
              </a:lnSpc>
              <a:spcBef>
                <a:spcPts val="500"/>
              </a:spcBef>
              <a:spcAft>
                <a:spcPts val="0"/>
              </a:spcAft>
              <a:buClr>
                <a:schemeClr val="dk1"/>
              </a:buClr>
              <a:buSzPts val="2220"/>
              <a:buChar char="•"/>
            </a:pPr>
            <a:r>
              <a:rPr lang="en-US" sz="2220"/>
              <a:t>Allowed to discuss at algorithm level with other students, but no discussing/sharing of code</a:t>
            </a:r>
            <a:endParaRPr/>
          </a:p>
          <a:p>
            <a:pPr indent="-228600" lvl="1" marL="685800" rtl="0" algn="l">
              <a:lnSpc>
                <a:spcPct val="80000"/>
              </a:lnSpc>
              <a:spcBef>
                <a:spcPts val="500"/>
              </a:spcBef>
              <a:spcAft>
                <a:spcPts val="0"/>
              </a:spcAft>
              <a:buClr>
                <a:schemeClr val="dk1"/>
              </a:buClr>
              <a:buSzPts val="2220"/>
              <a:buChar char="•"/>
            </a:pPr>
            <a:r>
              <a:rPr b="1" lang="en-US" sz="2220"/>
              <a:t>Type out the pseudo-code for your solution, which has to be shown to the TAs</a:t>
            </a:r>
            <a:endParaRPr sz="2220"/>
          </a:p>
          <a:p>
            <a:pPr indent="-228600" lvl="1" marL="685800" rtl="0" algn="l">
              <a:lnSpc>
                <a:spcPct val="80000"/>
              </a:lnSpc>
              <a:spcBef>
                <a:spcPts val="500"/>
              </a:spcBef>
              <a:spcAft>
                <a:spcPts val="0"/>
              </a:spcAft>
              <a:buClr>
                <a:schemeClr val="dk1"/>
              </a:buClr>
              <a:buSzPts val="2220"/>
              <a:buChar char="•"/>
            </a:pPr>
            <a:r>
              <a:rPr lang="en-US" sz="2220"/>
              <a:t>Can continue working on the assignment after the lab if necessary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Kattis Introduction</a:t>
            </a:r>
            <a:endParaRPr/>
          </a:p>
        </p:txBody>
      </p:sp>
      <p:sp>
        <p:nvSpPr>
          <p:cNvPr id="113" name="Google Shape;11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Online platform used for submitting and grading assignments</a:t>
            </a:r>
            <a:endParaRPr/>
          </a:p>
          <a:p>
            <a:pPr indent="-228600" lvl="0" marL="228600" rtl="0" algn="l">
              <a:lnSpc>
                <a:spcPct val="90000"/>
              </a:lnSpc>
              <a:spcBef>
                <a:spcPts val="1000"/>
              </a:spcBef>
              <a:spcAft>
                <a:spcPts val="0"/>
              </a:spcAft>
              <a:buClr>
                <a:schemeClr val="dk1"/>
              </a:buClr>
              <a:buSzPts val="2800"/>
              <a:buChar char="•"/>
            </a:pPr>
            <a:r>
              <a:rPr lang="en-US"/>
              <a:t>Found at </a:t>
            </a:r>
            <a:r>
              <a:rPr lang="en-US" u="sng">
                <a:solidFill>
                  <a:schemeClr val="hlink"/>
                </a:solidFill>
                <a:hlinkClick r:id="rId3"/>
              </a:rPr>
              <a:t>https://nus.kattis.com/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Kattis Introduction – Signing Up</a:t>
            </a:r>
            <a:endParaRPr/>
          </a:p>
        </p:txBody>
      </p:sp>
      <p:pic>
        <p:nvPicPr>
          <p:cNvPr id="119" name="Google Shape;119;p6"/>
          <p:cNvPicPr preferRelativeResize="0"/>
          <p:nvPr>
            <p:ph idx="1" type="body"/>
          </p:nvPr>
        </p:nvPicPr>
        <p:blipFill rotWithShape="1">
          <a:blip r:embed="rId3">
            <a:alphaModFix/>
          </a:blip>
          <a:srcRect b="0" l="0" r="0" t="0"/>
          <a:stretch/>
        </p:blipFill>
        <p:spPr>
          <a:xfrm>
            <a:off x="838200" y="2046178"/>
            <a:ext cx="10515600" cy="39102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Kattis Introduction – Signing Up</a:t>
            </a:r>
            <a:endParaRPr/>
          </a:p>
        </p:txBody>
      </p:sp>
      <p:pic>
        <p:nvPicPr>
          <p:cNvPr id="125" name="Google Shape;125;p7"/>
          <p:cNvPicPr preferRelativeResize="0"/>
          <p:nvPr>
            <p:ph idx="1" type="body"/>
          </p:nvPr>
        </p:nvPicPr>
        <p:blipFill rotWithShape="1">
          <a:blip r:embed="rId3">
            <a:alphaModFix/>
          </a:blip>
          <a:srcRect b="0" l="0" r="0" t="0"/>
          <a:stretch/>
        </p:blipFill>
        <p:spPr>
          <a:xfrm>
            <a:off x="838200" y="1849328"/>
            <a:ext cx="10515600" cy="43039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Kattis Introduction – Signing Up</a:t>
            </a:r>
            <a:endParaRPr/>
          </a:p>
        </p:txBody>
      </p:sp>
      <p:sp>
        <p:nvSpPr>
          <p:cNvPr id="131" name="Google Shape;13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Can sign up using email, or through linking to Facebook/Google/LinkedIn</a:t>
            </a:r>
            <a:endParaRPr/>
          </a:p>
          <a:p>
            <a:pPr indent="-228600" lvl="0" marL="228600" rtl="0" algn="l">
              <a:lnSpc>
                <a:spcPct val="90000"/>
              </a:lnSpc>
              <a:spcBef>
                <a:spcPts val="1000"/>
              </a:spcBef>
              <a:spcAft>
                <a:spcPts val="0"/>
              </a:spcAft>
              <a:buClr>
                <a:schemeClr val="dk1"/>
              </a:buClr>
              <a:buSzPts val="2800"/>
              <a:buChar char="•"/>
            </a:pPr>
            <a:r>
              <a:rPr lang="en-US"/>
              <a:t>For name, please use your name as on LumiNUS, but only capitalize the first letter</a:t>
            </a:r>
            <a:endParaRPr/>
          </a:p>
          <a:p>
            <a:pPr indent="-228600" lvl="0" marL="228600" rtl="0" algn="l">
              <a:lnSpc>
                <a:spcPct val="90000"/>
              </a:lnSpc>
              <a:spcBef>
                <a:spcPts val="1000"/>
              </a:spcBef>
              <a:spcAft>
                <a:spcPts val="0"/>
              </a:spcAft>
              <a:buClr>
                <a:schemeClr val="dk1"/>
              </a:buClr>
              <a:buSzPts val="2800"/>
              <a:buChar char="•"/>
            </a:pPr>
            <a:r>
              <a:rPr lang="en-US"/>
              <a:t>Eg. if your name on Luminus is “CHEN JIN XIONG, RYAN” </a:t>
            </a:r>
            <a:r>
              <a:rPr lang="en-US" sz="1600"/>
              <a:t>(not a real student, as far as I can tell)</a:t>
            </a:r>
            <a:r>
              <a:rPr lang="en-US"/>
              <a:t> then use “Chen Jin Xiong, Ryan” (ie, do not change the ordering)</a:t>
            </a:r>
            <a:endParaRPr/>
          </a:p>
          <a:p>
            <a:pPr indent="-228600" lvl="0" marL="228600" rtl="0" algn="l">
              <a:lnSpc>
                <a:spcPct val="90000"/>
              </a:lnSpc>
              <a:spcBef>
                <a:spcPts val="1000"/>
              </a:spcBef>
              <a:spcAft>
                <a:spcPts val="0"/>
              </a:spcAft>
              <a:buClr>
                <a:schemeClr val="dk1"/>
              </a:buClr>
              <a:buSzPts val="2800"/>
              <a:buChar char="•"/>
            </a:pPr>
            <a:r>
              <a:rPr lang="en-US"/>
              <a:t>There is currently no way to edit an account name once it has been created, so be careful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Kattis Introduction – Registering for CS2040</a:t>
            </a:r>
            <a:endParaRPr/>
          </a:p>
        </p:txBody>
      </p:sp>
      <p:pic>
        <p:nvPicPr>
          <p:cNvPr id="137" name="Google Shape;137;p9"/>
          <p:cNvPicPr preferRelativeResize="0"/>
          <p:nvPr>
            <p:ph idx="1" type="body"/>
          </p:nvPr>
        </p:nvPicPr>
        <p:blipFill rotWithShape="1">
          <a:blip r:embed="rId3">
            <a:alphaModFix/>
          </a:blip>
          <a:srcRect b="0" l="0" r="0" t="0"/>
          <a:stretch/>
        </p:blipFill>
        <p:spPr>
          <a:xfrm>
            <a:off x="838200" y="2279148"/>
            <a:ext cx="10515600" cy="34442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2019-06-28T06:36:58Z</dcterms:created>
  <dc:creator>Yuan Bin Chow</dc:creator>
</cp:coreProperties>
</file>