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g1c3uqURORwMK+l1Kh/JslTLJf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6F6765-838E-4E1E-B85E-BEE84D7F6167}">
  <a:tblStyle styleId="{996F6765-838E-4E1E-B85E-BEE84D7F616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CS2040 Lab 4 – List ADT</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Stacks/Queues</a:t>
            </a:r>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Special kinds of lists</a:t>
            </a:r>
            <a:endParaRPr/>
          </a:p>
          <a:p>
            <a:pPr indent="-228600" lvl="1" marL="685800" rtl="0" algn="l">
              <a:lnSpc>
                <a:spcPct val="90000"/>
              </a:lnSpc>
              <a:spcBef>
                <a:spcPts val="500"/>
              </a:spcBef>
              <a:spcAft>
                <a:spcPts val="0"/>
              </a:spcAft>
              <a:buClr>
                <a:schemeClr val="dk1"/>
              </a:buClr>
              <a:buSzPts val="2400"/>
              <a:buChar char="•"/>
            </a:pPr>
            <a:r>
              <a:rPr lang="en-US"/>
              <a:t>Stacks only allow inserting, accessing and deleting from the top of the stack in O(1) time (first-in last-out)</a:t>
            </a:r>
            <a:endParaRPr/>
          </a:p>
          <a:p>
            <a:pPr indent="-228600" lvl="1" marL="685800" rtl="0" algn="l">
              <a:lnSpc>
                <a:spcPct val="90000"/>
              </a:lnSpc>
              <a:spcBef>
                <a:spcPts val="500"/>
              </a:spcBef>
              <a:spcAft>
                <a:spcPts val="0"/>
              </a:spcAft>
              <a:buClr>
                <a:schemeClr val="dk1"/>
              </a:buClr>
              <a:buSzPts val="2400"/>
              <a:buChar char="•"/>
            </a:pPr>
            <a:r>
              <a:rPr lang="en-US"/>
              <a:t>Queues only allow accessing and deleting from the front of queue, and inserting from the back of the queue in O(1) time (first-in first-out)</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Stacks/Queues</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Queue is an interface, so you cannot initialize it using new Queue()</a:t>
            </a:r>
            <a:endParaRPr/>
          </a:p>
          <a:p>
            <a:pPr indent="-228600" lvl="1" marL="685800" rtl="0" algn="l">
              <a:lnSpc>
                <a:spcPct val="90000"/>
              </a:lnSpc>
              <a:spcBef>
                <a:spcPts val="500"/>
              </a:spcBef>
              <a:spcAft>
                <a:spcPts val="0"/>
              </a:spcAft>
              <a:buClr>
                <a:schemeClr val="dk1"/>
              </a:buClr>
              <a:buSzPts val="2400"/>
              <a:buChar char="•"/>
            </a:pPr>
            <a:r>
              <a:rPr lang="en-US"/>
              <a:t>Instead, use a LinkedList: </a:t>
            </a:r>
            <a:r>
              <a:rPr lang="en-US">
                <a:solidFill>
                  <a:srgbClr val="00B0F0"/>
                </a:solidFill>
                <a:latin typeface="Consolas"/>
                <a:ea typeface="Consolas"/>
                <a:cs typeface="Consolas"/>
                <a:sym typeface="Consolas"/>
              </a:rPr>
              <a:t>Queue</a:t>
            </a:r>
            <a:r>
              <a:rPr lang="en-US">
                <a:latin typeface="Consolas"/>
                <a:ea typeface="Consolas"/>
                <a:cs typeface="Consolas"/>
                <a:sym typeface="Consolas"/>
              </a:rPr>
              <a:t>&lt;</a:t>
            </a:r>
            <a:r>
              <a:rPr lang="en-US">
                <a:solidFill>
                  <a:srgbClr val="00B0F0"/>
                </a:solidFill>
                <a:latin typeface="Consolas"/>
                <a:ea typeface="Consolas"/>
                <a:cs typeface="Consolas"/>
                <a:sym typeface="Consolas"/>
              </a:rPr>
              <a:t>YourClass</a:t>
            </a:r>
            <a:r>
              <a:rPr lang="en-US">
                <a:latin typeface="Consolas"/>
                <a:ea typeface="Consolas"/>
                <a:cs typeface="Consolas"/>
                <a:sym typeface="Consolas"/>
              </a:rPr>
              <a:t>&gt; queue = </a:t>
            </a:r>
            <a:r>
              <a:rPr lang="en-US">
                <a:solidFill>
                  <a:srgbClr val="FF0000"/>
                </a:solidFill>
                <a:latin typeface="Consolas"/>
                <a:ea typeface="Consolas"/>
                <a:cs typeface="Consolas"/>
                <a:sym typeface="Consolas"/>
              </a:rPr>
              <a:t>new</a:t>
            </a:r>
            <a:r>
              <a:rPr lang="en-US">
                <a:latin typeface="Consolas"/>
                <a:ea typeface="Consolas"/>
                <a:cs typeface="Consolas"/>
                <a:sym typeface="Consolas"/>
              </a:rPr>
              <a:t> </a:t>
            </a:r>
            <a:r>
              <a:rPr lang="en-US">
                <a:solidFill>
                  <a:srgbClr val="00B0F0"/>
                </a:solidFill>
                <a:latin typeface="Consolas"/>
                <a:ea typeface="Consolas"/>
                <a:cs typeface="Consolas"/>
                <a:sym typeface="Consolas"/>
              </a:rPr>
              <a:t>LinkedList</a:t>
            </a:r>
            <a:r>
              <a:rPr lang="en-US">
                <a:latin typeface="Consolas"/>
                <a:ea typeface="Consolas"/>
                <a:cs typeface="Consolas"/>
                <a:sym typeface="Consolas"/>
              </a:rPr>
              <a:t>&lt;</a:t>
            </a:r>
            <a:r>
              <a:rPr lang="en-US">
                <a:solidFill>
                  <a:srgbClr val="00B0F0"/>
                </a:solidFill>
                <a:latin typeface="Consolas"/>
                <a:ea typeface="Consolas"/>
                <a:cs typeface="Consolas"/>
                <a:sym typeface="Consolas"/>
              </a:rPr>
              <a:t>YourClass</a:t>
            </a:r>
            <a:r>
              <a:rPr lang="en-US">
                <a:latin typeface="Consolas"/>
                <a:ea typeface="Consolas"/>
                <a:cs typeface="Consolas"/>
                <a:sym typeface="Consolas"/>
              </a:rPr>
              <a:t>&gt;();</a:t>
            </a:r>
            <a:endParaRPr/>
          </a:p>
          <a:p>
            <a:pPr indent="-228600" lvl="0" marL="228600" rtl="0" algn="l">
              <a:lnSpc>
                <a:spcPct val="90000"/>
              </a:lnSpc>
              <a:spcBef>
                <a:spcPts val="1000"/>
              </a:spcBef>
              <a:spcAft>
                <a:spcPts val="0"/>
              </a:spcAft>
              <a:buClr>
                <a:schemeClr val="dk1"/>
              </a:buClr>
              <a:buSzPts val="2800"/>
              <a:buChar char="•"/>
            </a:pPr>
            <a:r>
              <a:rPr lang="en-US"/>
              <a:t>Stack is not an interface, so you can use new Stack() directly</a:t>
            </a:r>
            <a:endParaRPr/>
          </a:p>
          <a:p>
            <a:pPr indent="-228600" lvl="1" marL="685800" rtl="0" algn="l">
              <a:lnSpc>
                <a:spcPct val="90000"/>
              </a:lnSpc>
              <a:spcBef>
                <a:spcPts val="500"/>
              </a:spcBef>
              <a:spcAft>
                <a:spcPts val="0"/>
              </a:spcAft>
              <a:buClr>
                <a:srgbClr val="00B0F0"/>
              </a:buClr>
              <a:buSzPts val="2400"/>
              <a:buChar char="•"/>
            </a:pPr>
            <a:r>
              <a:rPr lang="en-US">
                <a:solidFill>
                  <a:srgbClr val="00B0F0"/>
                </a:solidFill>
                <a:latin typeface="Consolas"/>
                <a:ea typeface="Consolas"/>
                <a:cs typeface="Consolas"/>
                <a:sym typeface="Consolas"/>
              </a:rPr>
              <a:t>Stack</a:t>
            </a:r>
            <a:r>
              <a:rPr lang="en-US">
                <a:latin typeface="Consolas"/>
                <a:ea typeface="Consolas"/>
                <a:cs typeface="Consolas"/>
                <a:sym typeface="Consolas"/>
              </a:rPr>
              <a:t>&lt;</a:t>
            </a:r>
            <a:r>
              <a:rPr lang="en-US">
                <a:solidFill>
                  <a:srgbClr val="00B0F0"/>
                </a:solidFill>
                <a:latin typeface="Consolas"/>
                <a:ea typeface="Consolas"/>
                <a:cs typeface="Consolas"/>
                <a:sym typeface="Consolas"/>
              </a:rPr>
              <a:t>YourClass</a:t>
            </a:r>
            <a:r>
              <a:rPr lang="en-US">
                <a:latin typeface="Consolas"/>
                <a:ea typeface="Consolas"/>
                <a:cs typeface="Consolas"/>
                <a:sym typeface="Consolas"/>
              </a:rPr>
              <a:t>&gt; stack = </a:t>
            </a:r>
            <a:r>
              <a:rPr lang="en-US">
                <a:solidFill>
                  <a:srgbClr val="FF0000"/>
                </a:solidFill>
                <a:latin typeface="Consolas"/>
                <a:ea typeface="Consolas"/>
                <a:cs typeface="Consolas"/>
                <a:sym typeface="Consolas"/>
              </a:rPr>
              <a:t>new</a:t>
            </a:r>
            <a:r>
              <a:rPr lang="en-US">
                <a:latin typeface="Consolas"/>
                <a:ea typeface="Consolas"/>
                <a:cs typeface="Consolas"/>
                <a:sym typeface="Consolas"/>
              </a:rPr>
              <a:t> </a:t>
            </a:r>
            <a:r>
              <a:rPr lang="en-US">
                <a:solidFill>
                  <a:srgbClr val="00B0F0"/>
                </a:solidFill>
                <a:latin typeface="Consolas"/>
                <a:ea typeface="Consolas"/>
                <a:cs typeface="Consolas"/>
                <a:sym typeface="Consolas"/>
              </a:rPr>
              <a:t>Stack</a:t>
            </a:r>
            <a:r>
              <a:rPr lang="en-US">
                <a:latin typeface="Consolas"/>
                <a:ea typeface="Consolas"/>
                <a:cs typeface="Consolas"/>
                <a:sym typeface="Consolas"/>
              </a:rPr>
              <a:t>&lt;</a:t>
            </a:r>
            <a:r>
              <a:rPr lang="en-US">
                <a:solidFill>
                  <a:srgbClr val="00B0F0"/>
                </a:solidFill>
                <a:latin typeface="Consolas"/>
                <a:ea typeface="Consolas"/>
                <a:cs typeface="Consolas"/>
                <a:sym typeface="Consolas"/>
              </a:rPr>
              <a:t>YourClass</a:t>
            </a:r>
            <a:r>
              <a:rPr lang="en-US">
                <a:latin typeface="Consolas"/>
                <a:ea typeface="Consolas"/>
                <a:cs typeface="Consolas"/>
                <a:sym typeface="Consolas"/>
              </a:rPr>
              <a:t>&gt;();</a:t>
            </a:r>
            <a:endParaRPr/>
          </a:p>
          <a:p>
            <a:pPr indent="-228600" lvl="0" marL="228600" rtl="0" algn="l">
              <a:lnSpc>
                <a:spcPct val="90000"/>
              </a:lnSpc>
              <a:spcBef>
                <a:spcPts val="1000"/>
              </a:spcBef>
              <a:spcAft>
                <a:spcPts val="0"/>
              </a:spcAft>
              <a:buClr>
                <a:schemeClr val="dk1"/>
              </a:buClr>
              <a:buSzPts val="2800"/>
              <a:buChar char="•"/>
            </a:pPr>
            <a:r>
              <a:rPr lang="en-US"/>
              <a:t>Note that the Stack class in Java extends the Vector class, so the use of methods such as get(index), and add(index, element) is possible; however, these methods should not be used in a pure stack implementation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Stack</a:t>
            </a:r>
            <a:endParaRPr/>
          </a:p>
        </p:txBody>
      </p:sp>
      <p:graphicFrame>
        <p:nvGraphicFramePr>
          <p:cNvPr id="152" name="Google Shape;152;p12"/>
          <p:cNvGraphicFramePr/>
          <p:nvPr/>
        </p:nvGraphicFramePr>
        <p:xfrm>
          <a:off x="838200" y="1825625"/>
          <a:ext cx="3000000" cy="3000000"/>
        </p:xfrm>
        <a:graphic>
          <a:graphicData uri="http://schemas.openxmlformats.org/drawingml/2006/table">
            <a:tbl>
              <a:tblPr bandRow="1" firstRow="1">
                <a:noFill/>
                <a:tableStyleId>{996F6765-838E-4E1E-B85E-BEE84D7F6167}</a:tableStyleId>
              </a:tblPr>
              <a:tblGrid>
                <a:gridCol w="2731275"/>
                <a:gridCol w="5255050"/>
                <a:gridCol w="2529300"/>
              </a:tblGrid>
              <a:tr h="370850">
                <a:tc>
                  <a:txBody>
                    <a:bodyPr/>
                    <a:lstStyle/>
                    <a:p>
                      <a:pPr indent="0" lvl="0" marL="0" marR="0" rtl="0" algn="l">
                        <a:spcBef>
                          <a:spcPts val="0"/>
                        </a:spcBef>
                        <a:spcAft>
                          <a:spcPts val="0"/>
                        </a:spcAft>
                        <a:buNone/>
                      </a:pPr>
                      <a:r>
                        <a:rPr lang="en-US" sz="1800"/>
                        <a:t>Method</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Time</a:t>
                      </a:r>
                      <a:endParaRPr/>
                    </a:p>
                  </a:txBody>
                  <a:tcPr marT="45725" marB="45725" marR="91450" marL="91450"/>
                </a:tc>
              </a:tr>
              <a:tr h="370850">
                <a:tc>
                  <a:txBody>
                    <a:bodyPr/>
                    <a:lstStyle/>
                    <a:p>
                      <a:pPr indent="0" lvl="0" marL="0" marR="0" rtl="0" algn="l">
                        <a:spcBef>
                          <a:spcPts val="0"/>
                        </a:spcBef>
                        <a:spcAft>
                          <a:spcPts val="0"/>
                        </a:spcAft>
                        <a:buNone/>
                      </a:pPr>
                      <a:r>
                        <a:rPr lang="en-US" sz="1800"/>
                        <a:t>.empty()</a:t>
                      </a:r>
                      <a:endParaRPr/>
                    </a:p>
                  </a:txBody>
                  <a:tcPr marT="45725" marB="45725" marR="91450" marL="91450"/>
                </a:tc>
                <a:tc>
                  <a:txBody>
                    <a:bodyPr/>
                    <a:lstStyle/>
                    <a:p>
                      <a:pPr indent="0" lvl="0" marL="0" marR="0" rtl="0" algn="l">
                        <a:spcBef>
                          <a:spcPts val="0"/>
                        </a:spcBef>
                        <a:spcAft>
                          <a:spcPts val="0"/>
                        </a:spcAft>
                        <a:buNone/>
                      </a:pPr>
                      <a:r>
                        <a:rPr i="0" lang="en-US" sz="1800"/>
                        <a:t>Checks</a:t>
                      </a:r>
                      <a:r>
                        <a:rPr i="0" lang="en-US" sz="1800"/>
                        <a:t> if the stack is empty</a:t>
                      </a:r>
                      <a:endParaRPr i="0"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.peek()</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Retrieves the element at the top of the stack</a:t>
                      </a:r>
                      <a:endParaRPr i="1"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.push(YourClass element)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Adds</a:t>
                      </a:r>
                      <a:r>
                        <a:rPr i="0" lang="en-US" sz="1800"/>
                        <a:t> </a:t>
                      </a:r>
                      <a:r>
                        <a:rPr i="1" lang="en-US" sz="1800"/>
                        <a:t>element</a:t>
                      </a:r>
                      <a:r>
                        <a:rPr i="0" lang="en-US" sz="1800"/>
                        <a:t> to the top of the stack</a:t>
                      </a:r>
                      <a:endParaRPr i="0"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.pop()</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Removes and retrieves the element at the top of the stack</a:t>
                      </a:r>
                      <a:endParaRPr/>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Queue (using LinkedList)</a:t>
            </a:r>
            <a:endParaRPr/>
          </a:p>
        </p:txBody>
      </p:sp>
      <p:graphicFrame>
        <p:nvGraphicFramePr>
          <p:cNvPr id="158" name="Google Shape;158;p13"/>
          <p:cNvGraphicFramePr/>
          <p:nvPr/>
        </p:nvGraphicFramePr>
        <p:xfrm>
          <a:off x="838200" y="1825625"/>
          <a:ext cx="3000000" cy="3000000"/>
        </p:xfrm>
        <a:graphic>
          <a:graphicData uri="http://schemas.openxmlformats.org/drawingml/2006/table">
            <a:tbl>
              <a:tblPr bandRow="1" firstRow="1">
                <a:noFill/>
                <a:tableStyleId>{996F6765-838E-4E1E-B85E-BEE84D7F6167}</a:tableStyleId>
              </a:tblPr>
              <a:tblGrid>
                <a:gridCol w="2731275"/>
                <a:gridCol w="5255050"/>
                <a:gridCol w="2529300"/>
              </a:tblGrid>
              <a:tr h="370850">
                <a:tc>
                  <a:txBody>
                    <a:bodyPr/>
                    <a:lstStyle/>
                    <a:p>
                      <a:pPr indent="0" lvl="0" marL="0" marR="0" rtl="0" algn="l">
                        <a:spcBef>
                          <a:spcPts val="0"/>
                        </a:spcBef>
                        <a:spcAft>
                          <a:spcPts val="0"/>
                        </a:spcAft>
                        <a:buNone/>
                      </a:pPr>
                      <a:r>
                        <a:rPr lang="en-US" sz="1800"/>
                        <a:t>Method</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Time</a:t>
                      </a:r>
                      <a:endParaRPr/>
                    </a:p>
                  </a:txBody>
                  <a:tcPr marT="45725" marB="45725" marR="91450" marL="91450"/>
                </a:tc>
              </a:tr>
              <a:tr h="370850">
                <a:tc>
                  <a:txBody>
                    <a:bodyPr/>
                    <a:lstStyle/>
                    <a:p>
                      <a:pPr indent="0" lvl="0" marL="0" marR="0" rtl="0" algn="l">
                        <a:spcBef>
                          <a:spcPts val="0"/>
                        </a:spcBef>
                        <a:spcAft>
                          <a:spcPts val="0"/>
                        </a:spcAft>
                        <a:buNone/>
                      </a:pPr>
                      <a:r>
                        <a:rPr lang="en-US" sz="1800"/>
                        <a:t>.isEmpty()</a:t>
                      </a:r>
                      <a:endParaRPr/>
                    </a:p>
                  </a:txBody>
                  <a:tcPr marT="45725" marB="45725" marR="91450" marL="91450"/>
                </a:tc>
                <a:tc>
                  <a:txBody>
                    <a:bodyPr/>
                    <a:lstStyle/>
                    <a:p>
                      <a:pPr indent="0" lvl="0" marL="0" marR="0" rtl="0" algn="l">
                        <a:spcBef>
                          <a:spcPts val="0"/>
                        </a:spcBef>
                        <a:spcAft>
                          <a:spcPts val="0"/>
                        </a:spcAft>
                        <a:buNone/>
                      </a:pPr>
                      <a:r>
                        <a:rPr i="0" lang="en-US" sz="1800"/>
                        <a:t>Checks</a:t>
                      </a:r>
                      <a:r>
                        <a:rPr i="0" lang="en-US" sz="1800"/>
                        <a:t> if the queue is empty</a:t>
                      </a:r>
                      <a:endParaRPr i="0"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.offer(YourClass</a:t>
                      </a:r>
                      <a:r>
                        <a:rPr lang="en-US" sz="1800"/>
                        <a:t> element)</a:t>
                      </a:r>
                      <a:endParaRPr sz="1800"/>
                    </a:p>
                  </a:txBody>
                  <a:tcPr marT="45725" marB="45725" marR="91450" marL="91450"/>
                </a:tc>
                <a:tc>
                  <a:txBody>
                    <a:bodyPr/>
                    <a:lstStyle/>
                    <a:p>
                      <a:pPr indent="0" lvl="0" marL="0" marR="0" rtl="0" algn="l">
                        <a:spcBef>
                          <a:spcPts val="0"/>
                        </a:spcBef>
                        <a:spcAft>
                          <a:spcPts val="0"/>
                        </a:spcAft>
                        <a:buNone/>
                      </a:pPr>
                      <a:r>
                        <a:rPr lang="en-US" sz="1800"/>
                        <a:t>Adds </a:t>
                      </a:r>
                      <a:r>
                        <a:rPr i="1" lang="en-US" sz="1800"/>
                        <a:t>element</a:t>
                      </a:r>
                      <a:r>
                        <a:rPr lang="en-US" sz="1800"/>
                        <a:t> to the end of the queue</a:t>
                      </a:r>
                      <a:endParaRPr i="1" sz="1800"/>
                    </a:p>
                  </a:txBody>
                  <a:tcPr marT="45725" marB="45725" marR="91450" marL="91450"/>
                </a:tc>
                <a:tc>
                  <a:txBody>
                    <a:bodyPr/>
                    <a:lstStyle/>
                    <a:p>
                      <a:pPr indent="0" lvl="0" marL="0" marR="0" rtl="0" algn="l">
                        <a:spcBef>
                          <a:spcPts val="0"/>
                        </a:spcBef>
                        <a:spcAft>
                          <a:spcPts val="0"/>
                        </a:spcAft>
                        <a:buNone/>
                      </a:pPr>
                      <a:r>
                        <a:rPr lang="en-US" sz="1800"/>
                        <a:t>O(1</a:t>
                      </a:r>
                      <a:r>
                        <a:rPr lang="en-US" sz="1800"/>
                        <a:t>)</a:t>
                      </a:r>
                      <a:endParaRPr sz="1800"/>
                    </a:p>
                  </a:txBody>
                  <a:tcPr marT="45725" marB="45725" marR="91450" marL="91450"/>
                </a:tc>
              </a:tr>
              <a:tr h="370850">
                <a:tc>
                  <a:txBody>
                    <a:bodyPr/>
                    <a:lstStyle/>
                    <a:p>
                      <a:pPr indent="0" lvl="0" marL="0" marR="0" rtl="0" algn="l">
                        <a:spcBef>
                          <a:spcPts val="0"/>
                        </a:spcBef>
                        <a:spcAft>
                          <a:spcPts val="0"/>
                        </a:spcAft>
                        <a:buNone/>
                      </a:pPr>
                      <a:r>
                        <a:rPr lang="en-US" sz="1800"/>
                        <a:t>.peek()</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Retrieves the element at the head of the queue</a:t>
                      </a:r>
                      <a:endParaRPr i="1"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.poll()</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Removes and retrieves the element at the head of the queue</a:t>
                      </a:r>
                      <a:endParaRPr/>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LinkedList (again)</a:t>
            </a:r>
            <a:endParaRPr/>
          </a:p>
        </p:txBody>
      </p:sp>
      <p:sp>
        <p:nvSpPr>
          <p:cNvPr id="164" name="Google Shape;164;p14"/>
          <p:cNvSpPr txBox="1"/>
          <p:nvPr>
            <p:ph idx="1" type="body"/>
          </p:nvPr>
        </p:nvSpPr>
        <p:spPr>
          <a:xfrm>
            <a:off x="838200" y="1825624"/>
            <a:ext cx="10515600" cy="47214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Note that LinkedList supports operations from both Stack (excluding the .empty() method) and Queue</a:t>
            </a:r>
            <a:endParaRPr/>
          </a:p>
          <a:p>
            <a:pPr indent="-228600" lvl="1" marL="685800" rtl="0" algn="l">
              <a:lnSpc>
                <a:spcPct val="90000"/>
              </a:lnSpc>
              <a:spcBef>
                <a:spcPts val="500"/>
              </a:spcBef>
              <a:spcAft>
                <a:spcPts val="0"/>
              </a:spcAft>
              <a:buClr>
                <a:schemeClr val="dk1"/>
              </a:buClr>
              <a:buSzPts val="2400"/>
              <a:buChar char="•"/>
            </a:pPr>
            <a:r>
              <a:rPr lang="en-US"/>
              <a:t>However, LinkedList does not extend Stack, so the following is </a:t>
            </a:r>
            <a:r>
              <a:rPr b="1" lang="en-US"/>
              <a:t>not</a:t>
            </a:r>
            <a:r>
              <a:rPr lang="en-US"/>
              <a:t> possible:</a:t>
            </a:r>
            <a:endParaRPr/>
          </a:p>
          <a:p>
            <a:pPr indent="-228600" lvl="1" marL="685800" rtl="0" algn="l">
              <a:lnSpc>
                <a:spcPct val="90000"/>
              </a:lnSpc>
              <a:spcBef>
                <a:spcPts val="500"/>
              </a:spcBef>
              <a:spcAft>
                <a:spcPts val="0"/>
              </a:spcAft>
              <a:buClr>
                <a:srgbClr val="00B0F0"/>
              </a:buClr>
              <a:buSzPts val="2400"/>
              <a:buChar char="•"/>
            </a:pPr>
            <a:r>
              <a:rPr lang="en-US">
                <a:solidFill>
                  <a:srgbClr val="00B0F0"/>
                </a:solidFill>
                <a:latin typeface="Consolas"/>
                <a:ea typeface="Consolas"/>
                <a:cs typeface="Consolas"/>
                <a:sym typeface="Consolas"/>
              </a:rPr>
              <a:t>Stack</a:t>
            </a:r>
            <a:r>
              <a:rPr lang="en-US">
                <a:latin typeface="Consolas"/>
                <a:ea typeface="Consolas"/>
                <a:cs typeface="Consolas"/>
                <a:sym typeface="Consolas"/>
              </a:rPr>
              <a:t>&lt;</a:t>
            </a:r>
            <a:r>
              <a:rPr lang="en-US">
                <a:solidFill>
                  <a:srgbClr val="00B0F0"/>
                </a:solidFill>
                <a:latin typeface="Consolas"/>
                <a:ea typeface="Consolas"/>
                <a:cs typeface="Consolas"/>
                <a:sym typeface="Consolas"/>
              </a:rPr>
              <a:t>YourClass</a:t>
            </a:r>
            <a:r>
              <a:rPr lang="en-US">
                <a:latin typeface="Consolas"/>
                <a:ea typeface="Consolas"/>
                <a:cs typeface="Consolas"/>
                <a:sym typeface="Consolas"/>
              </a:rPr>
              <a:t>&gt; stack = </a:t>
            </a:r>
            <a:r>
              <a:rPr lang="en-US">
                <a:solidFill>
                  <a:srgbClr val="FF0000"/>
                </a:solidFill>
                <a:latin typeface="Consolas"/>
                <a:ea typeface="Consolas"/>
                <a:cs typeface="Consolas"/>
                <a:sym typeface="Consolas"/>
              </a:rPr>
              <a:t>new</a:t>
            </a:r>
            <a:r>
              <a:rPr lang="en-US">
                <a:latin typeface="Consolas"/>
                <a:ea typeface="Consolas"/>
                <a:cs typeface="Consolas"/>
                <a:sym typeface="Consolas"/>
              </a:rPr>
              <a:t> </a:t>
            </a:r>
            <a:r>
              <a:rPr lang="en-US">
                <a:solidFill>
                  <a:srgbClr val="00B0F0"/>
                </a:solidFill>
                <a:latin typeface="Consolas"/>
                <a:ea typeface="Consolas"/>
                <a:cs typeface="Consolas"/>
                <a:sym typeface="Consolas"/>
              </a:rPr>
              <a:t>LinkedList</a:t>
            </a:r>
            <a:r>
              <a:rPr lang="en-US">
                <a:latin typeface="Consolas"/>
                <a:ea typeface="Consolas"/>
                <a:cs typeface="Consolas"/>
                <a:sym typeface="Consolas"/>
              </a:rPr>
              <a:t>&lt;</a:t>
            </a:r>
            <a:r>
              <a:rPr lang="en-US">
                <a:solidFill>
                  <a:srgbClr val="00B0F0"/>
                </a:solidFill>
                <a:latin typeface="Consolas"/>
                <a:ea typeface="Consolas"/>
                <a:cs typeface="Consolas"/>
                <a:sym typeface="Consolas"/>
              </a:rPr>
              <a:t>YourClass</a:t>
            </a:r>
            <a:r>
              <a:rPr lang="en-US">
                <a:latin typeface="Consolas"/>
                <a:ea typeface="Consolas"/>
                <a:cs typeface="Consolas"/>
                <a:sym typeface="Consolas"/>
              </a:rPr>
              <a:t>&gt;();</a:t>
            </a:r>
            <a:endParaRPr/>
          </a:p>
          <a:p>
            <a:pPr indent="-228600" lvl="0" marL="228600" rtl="0" algn="l">
              <a:lnSpc>
                <a:spcPct val="90000"/>
              </a:lnSpc>
              <a:spcBef>
                <a:spcPts val="1000"/>
              </a:spcBef>
              <a:spcAft>
                <a:spcPts val="0"/>
              </a:spcAft>
              <a:buClr>
                <a:schemeClr val="dk1"/>
              </a:buClr>
              <a:buSzPts val="2800"/>
              <a:buChar char="•"/>
            </a:pPr>
            <a:r>
              <a:rPr lang="en-US"/>
              <a:t>As such, it’s entirely possible to declare LinkedLists anytime you need a stack or a queue:</a:t>
            </a:r>
            <a:endParaRPr/>
          </a:p>
          <a:p>
            <a:pPr indent="-228600" lvl="1" marL="685800" rtl="0" algn="l">
              <a:lnSpc>
                <a:spcPct val="90000"/>
              </a:lnSpc>
              <a:spcBef>
                <a:spcPts val="500"/>
              </a:spcBef>
              <a:spcAft>
                <a:spcPts val="0"/>
              </a:spcAft>
              <a:buClr>
                <a:schemeClr val="dk1"/>
              </a:buClr>
              <a:buSzPts val="2400"/>
              <a:buChar char="•"/>
            </a:pPr>
            <a:r>
              <a:rPr lang="en-US"/>
              <a:t>The top of the stack is the head of the LinkedList</a:t>
            </a:r>
            <a:endParaRPr/>
          </a:p>
          <a:p>
            <a:pPr indent="-228600" lvl="1" marL="685800" rtl="0" algn="l">
              <a:lnSpc>
                <a:spcPct val="90000"/>
              </a:lnSpc>
              <a:spcBef>
                <a:spcPts val="500"/>
              </a:spcBef>
              <a:spcAft>
                <a:spcPts val="0"/>
              </a:spcAft>
              <a:buClr>
                <a:schemeClr val="dk1"/>
              </a:buClr>
              <a:buSzPts val="2400"/>
              <a:buChar char="•"/>
            </a:pPr>
            <a:r>
              <a:rPr lang="en-US"/>
              <a:t>The front of the queue is the head of the LinkedList, while the back is the tail of the LinkedList</a:t>
            </a:r>
            <a:endParaRPr/>
          </a:p>
          <a:p>
            <a:pPr indent="-228600" lvl="1" marL="685800" rtl="0" algn="l">
              <a:lnSpc>
                <a:spcPct val="90000"/>
              </a:lnSpc>
              <a:spcBef>
                <a:spcPts val="500"/>
              </a:spcBef>
              <a:spcAft>
                <a:spcPts val="0"/>
              </a:spcAft>
              <a:buClr>
                <a:schemeClr val="dk1"/>
              </a:buClr>
              <a:buSzPts val="2400"/>
              <a:buChar char="•"/>
            </a:pPr>
            <a:r>
              <a:rPr lang="en-US"/>
              <a:t>The .peek() method is consistent with both definitions (returns the element at the head of the list)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LinkedList (again)</a:t>
            </a:r>
            <a:endParaRPr/>
          </a:p>
        </p:txBody>
      </p:sp>
      <p:pic>
        <p:nvPicPr>
          <p:cNvPr id="170" name="Google Shape;170;p15"/>
          <p:cNvPicPr preferRelativeResize="0"/>
          <p:nvPr>
            <p:ph idx="1" type="body"/>
          </p:nvPr>
        </p:nvPicPr>
        <p:blipFill rotWithShape="1">
          <a:blip r:embed="rId3">
            <a:alphaModFix/>
          </a:blip>
          <a:srcRect b="0" l="0" r="0" t="0"/>
          <a:stretch/>
        </p:blipFill>
        <p:spPr>
          <a:xfrm>
            <a:off x="1899356" y="1825625"/>
            <a:ext cx="8393288" cy="472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Take-Home Assignment 2a – Join Strings</a:t>
            </a:r>
            <a:endParaRPr/>
          </a:p>
        </p:txBody>
      </p:sp>
      <p:sp>
        <p:nvSpPr>
          <p:cNvPr id="176" name="Google Shape;17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Given a list of strings, concatenate them together, and output the final string</a:t>
            </a:r>
            <a:endParaRPr/>
          </a:p>
          <a:p>
            <a:pPr indent="-228600" lvl="0" marL="228600" rtl="0" algn="l">
              <a:lnSpc>
                <a:spcPct val="90000"/>
              </a:lnSpc>
              <a:spcBef>
                <a:spcPts val="1000"/>
              </a:spcBef>
              <a:spcAft>
                <a:spcPts val="0"/>
              </a:spcAft>
              <a:buClr>
                <a:schemeClr val="dk1"/>
              </a:buClr>
              <a:buSzPts val="2800"/>
              <a:buChar char="•"/>
            </a:pPr>
            <a:r>
              <a:rPr lang="en-US"/>
              <a:t>Main emphasis of the question is on concatenating strings together</a:t>
            </a:r>
            <a:endParaRPr/>
          </a:p>
          <a:p>
            <a:pPr indent="-228600" lvl="1" marL="685800" rtl="0" algn="l">
              <a:lnSpc>
                <a:spcPct val="90000"/>
              </a:lnSpc>
              <a:spcBef>
                <a:spcPts val="500"/>
              </a:spcBef>
              <a:spcAft>
                <a:spcPts val="0"/>
              </a:spcAft>
              <a:buClr>
                <a:schemeClr val="dk1"/>
              </a:buClr>
              <a:buSzPts val="2400"/>
              <a:buChar char="•"/>
            </a:pPr>
            <a:r>
              <a:rPr lang="en-US"/>
              <a:t>Concatenating strings (via str.concat() or the + operator) takes O(k) time, where k is the length of the resulting string (see Tutorial 1, problem 2e)</a:t>
            </a:r>
            <a:endParaRPr/>
          </a:p>
          <a:p>
            <a:pPr indent="-228600" lvl="1" marL="685800" rtl="0" algn="l">
              <a:lnSpc>
                <a:spcPct val="90000"/>
              </a:lnSpc>
              <a:spcBef>
                <a:spcPts val="500"/>
              </a:spcBef>
              <a:spcAft>
                <a:spcPts val="0"/>
              </a:spcAft>
              <a:buClr>
                <a:schemeClr val="dk1"/>
              </a:buClr>
              <a:buSzPts val="2400"/>
              <a:buChar char="•"/>
            </a:pPr>
            <a:r>
              <a:rPr lang="en-US"/>
              <a:t>Using StringBuilder/StringBuffer’s .append() is slightly better (takes O(m) time, where m is the length of the string that is added on), but still too slow</a:t>
            </a:r>
            <a:endParaRPr/>
          </a:p>
          <a:p>
            <a:pPr indent="-228600" lvl="1" marL="685800" rtl="0" algn="l">
              <a:lnSpc>
                <a:spcPct val="90000"/>
              </a:lnSpc>
              <a:spcBef>
                <a:spcPts val="500"/>
              </a:spcBef>
              <a:spcAft>
                <a:spcPts val="0"/>
              </a:spcAft>
              <a:buClr>
                <a:schemeClr val="dk1"/>
              </a:buClr>
              <a:buSzPts val="2400"/>
              <a:buChar char="•"/>
            </a:pPr>
            <a:r>
              <a:rPr lang="en-US"/>
              <a:t>Therefore, simply using the default string methods will not be fast enough</a:t>
            </a:r>
            <a:endParaRPr/>
          </a:p>
          <a:p>
            <a:pPr indent="-228600" lvl="1" marL="685800" rtl="0" algn="l">
              <a:lnSpc>
                <a:spcPct val="90000"/>
              </a:lnSpc>
              <a:spcBef>
                <a:spcPts val="500"/>
              </a:spcBef>
              <a:spcAft>
                <a:spcPts val="0"/>
              </a:spcAft>
              <a:buClr>
                <a:schemeClr val="dk1"/>
              </a:buClr>
              <a:buSzPts val="2400"/>
              <a:buChar char="•"/>
            </a:pPr>
            <a:r>
              <a:rPr lang="en-US"/>
              <a:t>Need to find a way to do so in O(1) time when handling queries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Take-Home Assignment 2b – Teque</a:t>
            </a:r>
            <a:endParaRPr/>
          </a:p>
        </p:txBody>
      </p:sp>
      <p:sp>
        <p:nvSpPr>
          <p:cNvPr id="182" name="Google Shape;1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Create a custom data structure to support the push_back, push_front, push_middle, and get operations</a:t>
            </a:r>
            <a:endParaRPr/>
          </a:p>
          <a:p>
            <a:pPr indent="-228600" lvl="0" marL="228600" rtl="0" algn="l">
              <a:lnSpc>
                <a:spcPct val="90000"/>
              </a:lnSpc>
              <a:spcBef>
                <a:spcPts val="1000"/>
              </a:spcBef>
              <a:spcAft>
                <a:spcPts val="0"/>
              </a:spcAft>
              <a:buClr>
                <a:schemeClr val="dk1"/>
              </a:buClr>
              <a:buSzPts val="2800"/>
              <a:buChar char="•"/>
            </a:pPr>
            <a:r>
              <a:rPr lang="en-US"/>
              <a:t>Need to ensure all operations run in O(1) time</a:t>
            </a:r>
            <a:endParaRPr/>
          </a:p>
          <a:p>
            <a:pPr indent="-228600" lvl="0" marL="228600" rtl="0" algn="l">
              <a:lnSpc>
                <a:spcPct val="90000"/>
              </a:lnSpc>
              <a:spcBef>
                <a:spcPts val="1000"/>
              </a:spcBef>
              <a:spcAft>
                <a:spcPts val="0"/>
              </a:spcAft>
              <a:buClr>
                <a:schemeClr val="dk1"/>
              </a:buClr>
              <a:buSzPts val="2800"/>
              <a:buChar char="•"/>
            </a:pPr>
            <a:r>
              <a:rPr lang="en-US"/>
              <a:t>This problem will also require the use of buffered IO methods (covered in Lab 2 slides), due to the large input/output sizes (up to 1M lines!)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One-Day Assignment 3 – Coconut Splat</a:t>
            </a:r>
            <a:endParaRPr/>
          </a:p>
        </p:txBody>
      </p:sp>
      <p:sp>
        <p:nvSpPr>
          <p:cNvPr id="188" name="Google Shape;18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Simulate a counting-out game</a:t>
            </a:r>
            <a:endParaRPr/>
          </a:p>
          <a:p>
            <a:pPr indent="-228600" lvl="0" marL="228600" rtl="0" algn="l">
              <a:lnSpc>
                <a:spcPct val="90000"/>
              </a:lnSpc>
              <a:spcBef>
                <a:spcPts val="1000"/>
              </a:spcBef>
              <a:spcAft>
                <a:spcPts val="0"/>
              </a:spcAft>
              <a:buClr>
                <a:schemeClr val="dk1"/>
              </a:buClr>
              <a:buSzPts val="2800"/>
              <a:buChar char="•"/>
            </a:pPr>
            <a:r>
              <a:rPr lang="en-US"/>
              <a:t>A player’s hand has 4 possible states:</a:t>
            </a:r>
            <a:endParaRPr/>
          </a:p>
          <a:p>
            <a:pPr indent="-228600" lvl="1" marL="685800" rtl="0" algn="l">
              <a:lnSpc>
                <a:spcPct val="90000"/>
              </a:lnSpc>
              <a:spcBef>
                <a:spcPts val="500"/>
              </a:spcBef>
              <a:spcAft>
                <a:spcPts val="0"/>
              </a:spcAft>
              <a:buClr>
                <a:schemeClr val="dk1"/>
              </a:buClr>
              <a:buSzPts val="2400"/>
              <a:buChar char="•"/>
            </a:pPr>
            <a:r>
              <a:rPr lang="en-US"/>
              <a:t>1. Both hands folded together (initial state)</a:t>
            </a:r>
            <a:endParaRPr/>
          </a:p>
          <a:p>
            <a:pPr indent="-228600" lvl="1" marL="685800" rtl="0" algn="l">
              <a:lnSpc>
                <a:spcPct val="90000"/>
              </a:lnSpc>
              <a:spcBef>
                <a:spcPts val="500"/>
              </a:spcBef>
              <a:spcAft>
                <a:spcPts val="0"/>
              </a:spcAft>
              <a:buClr>
                <a:schemeClr val="dk1"/>
              </a:buClr>
              <a:buSzPts val="2400"/>
              <a:buChar char="•"/>
            </a:pPr>
            <a:r>
              <a:rPr lang="en-US"/>
              <a:t>2. Fist</a:t>
            </a:r>
            <a:endParaRPr/>
          </a:p>
          <a:p>
            <a:pPr indent="-228600" lvl="1" marL="685800" rtl="0" algn="l">
              <a:lnSpc>
                <a:spcPct val="90000"/>
              </a:lnSpc>
              <a:spcBef>
                <a:spcPts val="500"/>
              </a:spcBef>
              <a:spcAft>
                <a:spcPts val="0"/>
              </a:spcAft>
              <a:buClr>
                <a:schemeClr val="dk1"/>
              </a:buClr>
              <a:buSzPts val="2400"/>
              <a:buChar char="•"/>
            </a:pPr>
            <a:r>
              <a:rPr lang="en-US"/>
              <a:t>3. Palm down</a:t>
            </a:r>
            <a:endParaRPr/>
          </a:p>
          <a:p>
            <a:pPr indent="-228600" lvl="1" marL="685800" rtl="0" algn="l">
              <a:lnSpc>
                <a:spcPct val="90000"/>
              </a:lnSpc>
              <a:spcBef>
                <a:spcPts val="500"/>
              </a:spcBef>
              <a:spcAft>
                <a:spcPts val="0"/>
              </a:spcAft>
              <a:buClr>
                <a:schemeClr val="dk1"/>
              </a:buClr>
              <a:buSzPts val="2400"/>
              <a:buChar char="•"/>
            </a:pPr>
            <a:r>
              <a:rPr lang="en-US"/>
              <a:t>4. Behind back</a:t>
            </a:r>
            <a:endParaRPr/>
          </a:p>
          <a:p>
            <a:pPr indent="-228600" lvl="0" marL="228600" rtl="0" algn="l">
              <a:lnSpc>
                <a:spcPct val="90000"/>
              </a:lnSpc>
              <a:spcBef>
                <a:spcPts val="1000"/>
              </a:spcBef>
              <a:spcAft>
                <a:spcPts val="0"/>
              </a:spcAft>
              <a:buClr>
                <a:schemeClr val="dk1"/>
              </a:buClr>
              <a:buSzPts val="2800"/>
              <a:buChar char="•"/>
            </a:pPr>
            <a:r>
              <a:rPr lang="en-US"/>
              <a:t>A player’s hand moves from state n to state (n + 1) if that hand is touched last</a:t>
            </a:r>
            <a:endParaRPr/>
          </a:p>
          <a:p>
            <a:pPr indent="-228600" lvl="0" marL="228600" rtl="0" algn="l">
              <a:lnSpc>
                <a:spcPct val="90000"/>
              </a:lnSpc>
              <a:spcBef>
                <a:spcPts val="1000"/>
              </a:spcBef>
              <a:spcAft>
                <a:spcPts val="0"/>
              </a:spcAft>
              <a:buClr>
                <a:schemeClr val="dk1"/>
              </a:buClr>
              <a:buSzPts val="2800"/>
              <a:buChar char="•"/>
            </a:pPr>
            <a:r>
              <a:rPr lang="en-US"/>
              <a:t>A player is out of the game if both hands are behind their back</a:t>
            </a:r>
            <a:endParaRPr/>
          </a:p>
          <a:p>
            <a:pPr indent="-228600" lvl="0" marL="228600" rtl="0" algn="l">
              <a:lnSpc>
                <a:spcPct val="90000"/>
              </a:lnSpc>
              <a:spcBef>
                <a:spcPts val="1000"/>
              </a:spcBef>
              <a:spcAft>
                <a:spcPts val="0"/>
              </a:spcAft>
              <a:buClr>
                <a:schemeClr val="dk1"/>
              </a:buClr>
              <a:buSzPts val="2800"/>
              <a:buChar char="•"/>
            </a:pPr>
            <a:r>
              <a:rPr lang="en-US"/>
              <a:t>Find out which player will be the last player standing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One-Day Assignment 3 – Coconut Splat</a:t>
            </a:r>
            <a:endParaRPr/>
          </a:p>
        </p:txBody>
      </p:sp>
      <p:sp>
        <p:nvSpPr>
          <p:cNvPr id="194" name="Google Shape;1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State 1 (folded), initial state:</a:t>
            </a:r>
            <a:endParaRPr/>
          </a:p>
          <a:p>
            <a:pPr indent="-228600" lvl="1" marL="685800" rtl="0" algn="l">
              <a:lnSpc>
                <a:spcPct val="90000"/>
              </a:lnSpc>
              <a:spcBef>
                <a:spcPts val="500"/>
              </a:spcBef>
              <a:spcAft>
                <a:spcPts val="0"/>
              </a:spcAft>
              <a:buClr>
                <a:schemeClr val="dk1"/>
              </a:buClr>
              <a:buSzPct val="100000"/>
              <a:buChar char="•"/>
            </a:pPr>
            <a:r>
              <a:rPr lang="en-US"/>
              <a:t>Counts as a set of hands (ie. only one syllable) in this form instead of two individual hands</a:t>
            </a:r>
            <a:endParaRPr/>
          </a:p>
          <a:p>
            <a:pPr indent="-228600" lvl="0" marL="228600" rtl="0" algn="l">
              <a:lnSpc>
                <a:spcPct val="90000"/>
              </a:lnSpc>
              <a:spcBef>
                <a:spcPts val="1000"/>
              </a:spcBef>
              <a:spcAft>
                <a:spcPts val="0"/>
              </a:spcAft>
              <a:buClr>
                <a:schemeClr val="dk1"/>
              </a:buClr>
              <a:buSzPct val="100000"/>
              <a:buChar char="•"/>
            </a:pPr>
            <a:r>
              <a:rPr lang="en-US"/>
              <a:t>State 1 (folded) -&gt; State 2 (fist)</a:t>
            </a:r>
            <a:endParaRPr/>
          </a:p>
          <a:p>
            <a:pPr indent="-228600" lvl="1" marL="685800" rtl="0" algn="l">
              <a:lnSpc>
                <a:spcPct val="90000"/>
              </a:lnSpc>
              <a:spcBef>
                <a:spcPts val="500"/>
              </a:spcBef>
              <a:spcAft>
                <a:spcPts val="0"/>
              </a:spcAft>
              <a:buClr>
                <a:schemeClr val="dk1"/>
              </a:buClr>
              <a:buSzPct val="100000"/>
              <a:buChar char="•"/>
            </a:pPr>
            <a:r>
              <a:rPr lang="en-US"/>
              <a:t>Split folded hands into 2 fists; counting begins with the first fist on the next round (so it goes to the player’s first fist, followed by the player’s second fist, followed by the hand of the next player)</a:t>
            </a:r>
            <a:endParaRPr/>
          </a:p>
          <a:p>
            <a:pPr indent="-228600" lvl="0" marL="228600" rtl="0" algn="l">
              <a:lnSpc>
                <a:spcPct val="90000"/>
              </a:lnSpc>
              <a:spcBef>
                <a:spcPts val="1000"/>
              </a:spcBef>
              <a:spcAft>
                <a:spcPts val="0"/>
              </a:spcAft>
              <a:buClr>
                <a:schemeClr val="dk1"/>
              </a:buClr>
              <a:buSzPct val="100000"/>
              <a:buChar char="•"/>
            </a:pPr>
            <a:r>
              <a:rPr lang="en-US"/>
              <a:t>State 2 (fist) -&gt; State 3 (palm down)</a:t>
            </a:r>
            <a:endParaRPr/>
          </a:p>
          <a:p>
            <a:pPr indent="-228600" lvl="1" marL="685800" rtl="0" algn="l">
              <a:lnSpc>
                <a:spcPct val="90000"/>
              </a:lnSpc>
              <a:spcBef>
                <a:spcPts val="500"/>
              </a:spcBef>
              <a:spcAft>
                <a:spcPts val="0"/>
              </a:spcAft>
              <a:buClr>
                <a:schemeClr val="dk1"/>
              </a:buClr>
              <a:buSzPct val="100000"/>
              <a:buChar char="•"/>
            </a:pPr>
            <a:r>
              <a:rPr lang="en-US"/>
              <a:t>Change fist into palm down; counting begins with the next hand after this (which could be the player’s other hand, or the next player’s hand)</a:t>
            </a:r>
            <a:endParaRPr/>
          </a:p>
          <a:p>
            <a:pPr indent="-228600" lvl="0" marL="228600" rtl="0" algn="l">
              <a:lnSpc>
                <a:spcPct val="90000"/>
              </a:lnSpc>
              <a:spcBef>
                <a:spcPts val="1000"/>
              </a:spcBef>
              <a:spcAft>
                <a:spcPts val="0"/>
              </a:spcAft>
              <a:buClr>
                <a:schemeClr val="dk1"/>
              </a:buClr>
              <a:buSzPct val="100000"/>
              <a:buChar char="•"/>
            </a:pPr>
            <a:r>
              <a:rPr lang="en-US"/>
              <a:t>State 3 (palm down) -&gt; State 4 (behind back)</a:t>
            </a:r>
            <a:endParaRPr/>
          </a:p>
          <a:p>
            <a:pPr indent="-228600" lvl="1" marL="685800" rtl="0" algn="l">
              <a:lnSpc>
                <a:spcPct val="90000"/>
              </a:lnSpc>
              <a:spcBef>
                <a:spcPts val="500"/>
              </a:spcBef>
              <a:spcAft>
                <a:spcPts val="0"/>
              </a:spcAft>
              <a:buClr>
                <a:schemeClr val="dk1"/>
              </a:buClr>
              <a:buSzPct val="100000"/>
              <a:buChar char="•"/>
            </a:pPr>
            <a:r>
              <a:rPr lang="en-US"/>
              <a:t>Hand is moved behind back; this hand will no longer be counted in subsequent rounds. Counting begins with the next hand after this (which could be the player’s other hand, or the next player’s hand)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One-Day Assignment 2 – Sort of Sorting</a:t>
            </a:r>
            <a:endParaRPr/>
          </a:p>
        </p:txBody>
      </p:sp>
      <p:sp>
        <p:nvSpPr>
          <p:cNvPr id="91" name="Google Shape;91;p2"/>
          <p:cNvSpPr txBox="1"/>
          <p:nvPr>
            <p:ph idx="1" type="body"/>
          </p:nvPr>
        </p:nvSpPr>
        <p:spPr>
          <a:xfrm>
            <a:off x="838200" y="1825625"/>
            <a:ext cx="1122273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Need to use stable sort</a:t>
            </a:r>
            <a:endParaRPr/>
          </a:p>
          <a:p>
            <a:pPr indent="-228600" lvl="0" marL="228600" rtl="0" algn="l">
              <a:lnSpc>
                <a:spcPct val="90000"/>
              </a:lnSpc>
              <a:spcBef>
                <a:spcPts val="1000"/>
              </a:spcBef>
              <a:spcAft>
                <a:spcPts val="0"/>
              </a:spcAft>
              <a:buClr>
                <a:schemeClr val="dk1"/>
              </a:buClr>
              <a:buSzPts val="2800"/>
              <a:buChar char="•"/>
            </a:pPr>
            <a:r>
              <a:rPr lang="en-US"/>
              <a:t>Thankfully, Java’s Arrays.sort() is stable by default</a:t>
            </a:r>
            <a:endParaRPr/>
          </a:p>
          <a:p>
            <a:pPr indent="-228600" lvl="0" marL="228600" rtl="0" algn="l">
              <a:lnSpc>
                <a:spcPct val="90000"/>
              </a:lnSpc>
              <a:spcBef>
                <a:spcPts val="1000"/>
              </a:spcBef>
              <a:spcAft>
                <a:spcPts val="0"/>
              </a:spcAft>
              <a:buClr>
                <a:schemeClr val="dk1"/>
              </a:buClr>
              <a:buSzPts val="2800"/>
              <a:buChar char="•"/>
            </a:pPr>
            <a:r>
              <a:rPr lang="en-US"/>
              <a:t>Just write a custom comparator to compare by first 2 characters, instead of the entire string</a:t>
            </a:r>
            <a:endParaRPr/>
          </a:p>
          <a:p>
            <a:pPr indent="0" lvl="0" marL="0" rtl="0" algn="l">
              <a:lnSpc>
                <a:spcPct val="90000"/>
              </a:lnSpc>
              <a:spcBef>
                <a:spcPts val="1000"/>
              </a:spcBef>
              <a:spcAft>
                <a:spcPts val="0"/>
              </a:spcAft>
              <a:buClr>
                <a:schemeClr val="dk1"/>
              </a:buClr>
              <a:buSzPts val="2800"/>
              <a:buNone/>
            </a:pPr>
            <a:r>
              <a:rPr lang="en-US">
                <a:latin typeface="Consolas"/>
                <a:ea typeface="Consolas"/>
                <a:cs typeface="Consolas"/>
                <a:sym typeface="Consolas"/>
              </a:rPr>
              <a:t>    // the overridden compare method</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B0F0"/>
                </a:solidFill>
                <a:latin typeface="Consolas"/>
                <a:ea typeface="Consolas"/>
                <a:cs typeface="Consolas"/>
                <a:sym typeface="Consolas"/>
              </a:rPr>
              <a:t>public int </a:t>
            </a:r>
            <a:r>
              <a:rPr lang="en-US">
                <a:latin typeface="Consolas"/>
                <a:ea typeface="Consolas"/>
                <a:cs typeface="Consolas"/>
                <a:sym typeface="Consolas"/>
              </a:rPr>
              <a:t>compare(String a, String b) {</a:t>
            </a:r>
            <a:br>
              <a:rPr lang="en-US">
                <a:latin typeface="Consolas"/>
                <a:ea typeface="Consolas"/>
                <a:cs typeface="Consolas"/>
                <a:sym typeface="Consolas"/>
              </a:rPr>
            </a:br>
            <a:r>
              <a:rPr lang="en-US">
                <a:latin typeface="Consolas"/>
                <a:ea typeface="Consolas"/>
                <a:cs typeface="Consolas"/>
                <a:sym typeface="Consolas"/>
              </a:rPr>
              <a:t>        </a:t>
            </a:r>
            <a:r>
              <a:rPr lang="en-US">
                <a:solidFill>
                  <a:srgbClr val="00B0F0"/>
                </a:solidFill>
                <a:latin typeface="Consolas"/>
                <a:ea typeface="Consolas"/>
                <a:cs typeface="Consolas"/>
                <a:sym typeface="Consolas"/>
              </a:rPr>
              <a:t>return</a:t>
            </a:r>
            <a:r>
              <a:rPr lang="en-US">
                <a:latin typeface="Consolas"/>
                <a:ea typeface="Consolas"/>
                <a:cs typeface="Consolas"/>
                <a:sym typeface="Consolas"/>
              </a:rPr>
              <a:t> a.substr(0, 2).compareTo(b.substr(0, 2));</a:t>
            </a:r>
            <a:br>
              <a:rPr lang="en-US">
                <a:latin typeface="Consolas"/>
                <a:ea typeface="Consolas"/>
                <a:cs typeface="Consolas"/>
                <a:sym typeface="Consolas"/>
              </a:rPr>
            </a:br>
            <a:r>
              <a:rPr lang="en-US">
                <a:latin typeface="Consolas"/>
                <a:ea typeface="Consolas"/>
                <a:cs typeface="Consolas"/>
                <a:sym typeface="Consolas"/>
              </a:rPr>
              <a:t>    }</a:t>
            </a:r>
            <a:br>
              <a:rPr lang="en-US">
                <a:latin typeface="Consolas"/>
                <a:ea typeface="Consolas"/>
                <a:cs typeface="Consolas"/>
                <a:sym typeface="Consolas"/>
              </a:rPr>
            </a:br>
            <a:endParaRPr>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One-Day Assignment 3 – Coconut Splat</a:t>
            </a:r>
            <a:endParaRPr/>
          </a:p>
        </p:txBody>
      </p:sp>
      <p:sp>
        <p:nvSpPr>
          <p:cNvPr id="200" name="Google Shape;2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following 2 slides contain an example of the game simulated for 3 players, with 3 syllables in the rhyme</a:t>
            </a:r>
            <a:endParaRPr/>
          </a:p>
          <a:p>
            <a:pPr indent="-228600" lvl="0" marL="228600" rtl="0" algn="l">
              <a:lnSpc>
                <a:spcPct val="90000"/>
              </a:lnSpc>
              <a:spcBef>
                <a:spcPts val="1000"/>
              </a:spcBef>
              <a:spcAft>
                <a:spcPts val="0"/>
              </a:spcAft>
              <a:buClr>
                <a:schemeClr val="dk1"/>
              </a:buClr>
              <a:buSzPts val="2800"/>
              <a:buChar char="•"/>
            </a:pPr>
            <a:r>
              <a:rPr lang="en-US"/>
              <a:t>The last person standing in this example should be player 2</a:t>
            </a:r>
            <a:endParaRPr/>
          </a:p>
          <a:p>
            <a:pPr indent="-228600" lvl="0" marL="228600" rtl="0" algn="l">
              <a:lnSpc>
                <a:spcPct val="90000"/>
              </a:lnSpc>
              <a:spcBef>
                <a:spcPts val="1000"/>
              </a:spcBef>
              <a:spcAft>
                <a:spcPts val="0"/>
              </a:spcAft>
              <a:buClr>
                <a:schemeClr val="dk1"/>
              </a:buClr>
              <a:buSzPts val="2800"/>
              <a:buChar char="•"/>
            </a:pPr>
            <a:r>
              <a:rPr lang="en-US"/>
              <a:t>In the example, each round starts from the underlined hand/fist/palm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21"/>
          <p:cNvGraphicFramePr/>
          <p:nvPr/>
        </p:nvGraphicFramePr>
        <p:xfrm>
          <a:off x="838200" y="365125"/>
          <a:ext cx="3000000" cy="3000000"/>
        </p:xfrm>
        <a:graphic>
          <a:graphicData uri="http://schemas.openxmlformats.org/drawingml/2006/table">
            <a:tbl>
              <a:tblPr bandRow="1" firstRow="1">
                <a:noFill/>
                <a:tableStyleId>{996F6765-838E-4E1E-B85E-BEE84D7F6167}</a:tableStyleId>
              </a:tblPr>
              <a:tblGrid>
                <a:gridCol w="1502225"/>
                <a:gridCol w="1502225"/>
                <a:gridCol w="1502225"/>
                <a:gridCol w="1502225"/>
                <a:gridCol w="1502225"/>
                <a:gridCol w="1502225"/>
                <a:gridCol w="1502225"/>
              </a:tblGrid>
              <a:tr h="370850">
                <a:tc>
                  <a:txBody>
                    <a:bodyPr/>
                    <a:lstStyle/>
                    <a:p>
                      <a:pPr indent="0" lvl="0" marL="0" marR="0" rtl="0" algn="ctr">
                        <a:spcBef>
                          <a:spcPts val="0"/>
                        </a:spcBef>
                        <a:spcAft>
                          <a:spcPts val="0"/>
                        </a:spcAft>
                        <a:buNone/>
                      </a:pPr>
                      <a:r>
                        <a:rPr lang="en-US" sz="1800"/>
                        <a:t>Move</a:t>
                      </a:r>
                      <a:endParaRPr/>
                    </a:p>
                  </a:txBody>
                  <a:tcPr marT="45725" marB="45725" marR="91450" marL="91450"/>
                </a:tc>
                <a:tc gridSpan="2">
                  <a:txBody>
                    <a:bodyPr/>
                    <a:lstStyle/>
                    <a:p>
                      <a:pPr indent="0" lvl="0" marL="0" marR="0" rtl="0" algn="ctr">
                        <a:spcBef>
                          <a:spcPts val="0"/>
                        </a:spcBef>
                        <a:spcAft>
                          <a:spcPts val="0"/>
                        </a:spcAft>
                        <a:buNone/>
                      </a:pPr>
                      <a:r>
                        <a:rPr lang="en-US" sz="1800"/>
                        <a:t>Player 1</a:t>
                      </a:r>
                      <a:endParaRPr/>
                    </a:p>
                  </a:txBody>
                  <a:tcPr marT="45725" marB="45725" marR="91450" marL="91450"/>
                </a:tc>
                <a:tc hMerge="1"/>
                <a:tc gridSpan="2">
                  <a:txBody>
                    <a:bodyPr/>
                    <a:lstStyle/>
                    <a:p>
                      <a:pPr indent="0" lvl="0" marL="0" marR="0" rtl="0" algn="ctr">
                        <a:spcBef>
                          <a:spcPts val="0"/>
                        </a:spcBef>
                        <a:spcAft>
                          <a:spcPts val="0"/>
                        </a:spcAft>
                        <a:buNone/>
                      </a:pPr>
                      <a:r>
                        <a:rPr lang="en-US" sz="1800"/>
                        <a:t>Player 2</a:t>
                      </a:r>
                      <a:endParaRPr/>
                    </a:p>
                  </a:txBody>
                  <a:tcPr marT="45725" marB="45725" marR="91450" marL="91450"/>
                </a:tc>
                <a:tc hMerge="1"/>
                <a:tc gridSpan="2">
                  <a:txBody>
                    <a:bodyPr/>
                    <a:lstStyle/>
                    <a:p>
                      <a:pPr indent="0" lvl="0" marL="0" marR="0" rtl="0" algn="ctr">
                        <a:spcBef>
                          <a:spcPts val="0"/>
                        </a:spcBef>
                        <a:spcAft>
                          <a:spcPts val="0"/>
                        </a:spcAft>
                        <a:buNone/>
                      </a:pPr>
                      <a:r>
                        <a:rPr lang="en-US" sz="1800"/>
                        <a:t>Player 3</a:t>
                      </a:r>
                      <a:endParaRPr/>
                    </a:p>
                  </a:txBody>
                  <a:tcPr marT="45725" marB="45725" marR="91450" marL="91450"/>
                </a:tc>
                <a:tc hMerge="1"/>
              </a:tr>
              <a:tr h="370850">
                <a:tc>
                  <a:txBody>
                    <a:bodyPr/>
                    <a:lstStyle/>
                    <a:p>
                      <a:pPr indent="0" lvl="0" marL="0" marR="0" rtl="0" algn="ctr">
                        <a:spcBef>
                          <a:spcPts val="0"/>
                        </a:spcBef>
                        <a:spcAft>
                          <a:spcPts val="0"/>
                        </a:spcAft>
                        <a:buNone/>
                      </a:pPr>
                      <a:r>
                        <a:rPr lang="en-US" sz="1800"/>
                        <a:t>Initial State</a:t>
                      </a:r>
                      <a:endParaRPr/>
                    </a:p>
                  </a:txBody>
                  <a:tcPr marT="45725" marB="45725" marR="91450" marL="91450"/>
                </a:tc>
                <a:tc gridSpan="2">
                  <a:txBody>
                    <a:bodyPr/>
                    <a:lstStyle/>
                    <a:p>
                      <a:pPr indent="0" lvl="0" marL="0" marR="0" rtl="0" algn="ctr">
                        <a:spcBef>
                          <a:spcPts val="0"/>
                        </a:spcBef>
                        <a:spcAft>
                          <a:spcPts val="0"/>
                        </a:spcAft>
                        <a:buNone/>
                      </a:pPr>
                      <a:r>
                        <a:rPr lang="en-US" sz="1800" u="sng"/>
                        <a:t>Folded Hands</a:t>
                      </a:r>
                      <a:endParaRPr/>
                    </a:p>
                  </a:txBody>
                  <a:tcPr marT="45725" marB="45725" marR="91450" marL="91450"/>
                </a:tc>
                <a:tc hMerge="1"/>
                <a:tc gridSpan="2">
                  <a:txBody>
                    <a:bodyPr/>
                    <a:lstStyle/>
                    <a:p>
                      <a:pPr indent="0" lvl="0" marL="0" marR="0" rtl="0" algn="ctr">
                        <a:spcBef>
                          <a:spcPts val="0"/>
                        </a:spcBef>
                        <a:spcAft>
                          <a:spcPts val="0"/>
                        </a:spcAft>
                        <a:buNone/>
                      </a:pPr>
                      <a:r>
                        <a:rPr lang="en-US" sz="1800"/>
                        <a:t>Folded</a:t>
                      </a:r>
                      <a:r>
                        <a:rPr lang="en-US" sz="1800"/>
                        <a:t> Hands</a:t>
                      </a:r>
                      <a:endParaRPr sz="1800"/>
                    </a:p>
                  </a:txBody>
                  <a:tcPr marT="45725" marB="45725" marR="91450" marL="91450"/>
                </a:tc>
                <a:tc hMerge="1"/>
                <a:tc gridSpan="2">
                  <a:txBody>
                    <a:bodyPr/>
                    <a:lstStyle/>
                    <a:p>
                      <a:pPr indent="0" lvl="0" marL="0" marR="0" rtl="0" algn="ctr">
                        <a:spcBef>
                          <a:spcPts val="0"/>
                        </a:spcBef>
                        <a:spcAft>
                          <a:spcPts val="0"/>
                        </a:spcAft>
                        <a:buNone/>
                      </a:pPr>
                      <a:r>
                        <a:rPr lang="en-US" sz="1800"/>
                        <a:t>Folded Hands</a:t>
                      </a:r>
                      <a:endParaRPr/>
                    </a:p>
                  </a:txBody>
                  <a:tcPr marT="45725" marB="45725" marR="91450" marL="91450"/>
                </a:tc>
                <a:tc hMerge="1"/>
              </a:tr>
              <a:tr h="370850">
                <a:tc>
                  <a:txBody>
                    <a:bodyPr/>
                    <a:lstStyle/>
                    <a:p>
                      <a:pPr indent="0" lvl="0" marL="0" marR="0" rtl="0" algn="ctr">
                        <a:spcBef>
                          <a:spcPts val="0"/>
                        </a:spcBef>
                        <a:spcAft>
                          <a:spcPts val="0"/>
                        </a:spcAft>
                        <a:buNone/>
                      </a:pPr>
                      <a:r>
                        <a:rPr lang="en-US" sz="1800"/>
                        <a:t>Round 1</a:t>
                      </a:r>
                      <a:endParaRPr/>
                    </a:p>
                  </a:txBody>
                  <a:tcPr marT="45725" marB="45725" marR="91450" marL="91450"/>
                </a:tc>
                <a:tc gridSpan="2">
                  <a:txBody>
                    <a:bodyPr/>
                    <a:lstStyle/>
                    <a:p>
                      <a:pPr indent="0" lvl="0" marL="0" marR="0" rtl="0" algn="ctr">
                        <a:spcBef>
                          <a:spcPts val="0"/>
                        </a:spcBef>
                        <a:spcAft>
                          <a:spcPts val="0"/>
                        </a:spcAft>
                        <a:buNone/>
                      </a:pPr>
                      <a:r>
                        <a:rPr lang="en-US" sz="1800"/>
                        <a:t>Folded Hands</a:t>
                      </a:r>
                      <a:endParaRPr/>
                    </a:p>
                  </a:txBody>
                  <a:tcPr marT="45725" marB="45725" marR="91450" marL="91450">
                    <a:solidFill>
                      <a:srgbClr val="FFD966"/>
                    </a:solidFill>
                  </a:tcPr>
                </a:tc>
                <a:tc hMerge="1"/>
                <a:tc gridSpan="2">
                  <a:txBody>
                    <a:bodyPr/>
                    <a:lstStyle/>
                    <a:p>
                      <a:pPr indent="0" lvl="0" marL="0" marR="0" rtl="0" algn="ctr">
                        <a:spcBef>
                          <a:spcPts val="0"/>
                        </a:spcBef>
                        <a:spcAft>
                          <a:spcPts val="0"/>
                        </a:spcAft>
                        <a:buNone/>
                      </a:pPr>
                      <a:r>
                        <a:rPr lang="en-US" sz="1800"/>
                        <a:t>Folded Hands</a:t>
                      </a:r>
                      <a:endParaRPr/>
                    </a:p>
                  </a:txBody>
                  <a:tcPr marT="45725" marB="45725" marR="91450" marL="91450">
                    <a:solidFill>
                      <a:srgbClr val="FFD966"/>
                    </a:solidFill>
                  </a:tcPr>
                </a:tc>
                <a:tc hMerge="1"/>
                <a:tc gridSpan="2">
                  <a:txBody>
                    <a:bodyPr/>
                    <a:lstStyle/>
                    <a:p>
                      <a:pPr indent="0" lvl="0" marL="0" marR="0" rtl="0" algn="ctr">
                        <a:spcBef>
                          <a:spcPts val="0"/>
                        </a:spcBef>
                        <a:spcAft>
                          <a:spcPts val="0"/>
                        </a:spcAft>
                        <a:buNone/>
                      </a:pPr>
                      <a:r>
                        <a:rPr lang="en-US" sz="1800"/>
                        <a:t>Folded Hands</a:t>
                      </a:r>
                      <a:endParaRPr/>
                    </a:p>
                  </a:txBody>
                  <a:tcPr marT="45725" marB="45725" marR="91450" marL="91450">
                    <a:solidFill>
                      <a:srgbClr val="BF9000"/>
                    </a:solidFill>
                  </a:tcPr>
                </a:tc>
                <a:tc hMerge="1"/>
              </a:tr>
              <a:tr h="370850">
                <a:tc>
                  <a:txBody>
                    <a:bodyPr/>
                    <a:lstStyle/>
                    <a:p>
                      <a:pPr indent="0" lvl="0" marL="0" marR="0" rtl="0" algn="ctr">
                        <a:spcBef>
                          <a:spcPts val="0"/>
                        </a:spcBef>
                        <a:spcAft>
                          <a:spcPts val="0"/>
                        </a:spcAft>
                        <a:buNone/>
                      </a:pPr>
                      <a:r>
                        <a:rPr lang="en-US" sz="1800"/>
                        <a:t>After R1</a:t>
                      </a:r>
                      <a:endParaRPr/>
                    </a:p>
                  </a:txBody>
                  <a:tcPr marT="45725" marB="45725" marR="91450" marL="91450"/>
                </a:tc>
                <a:tc gridSpan="2">
                  <a:txBody>
                    <a:bodyPr/>
                    <a:lstStyle/>
                    <a:p>
                      <a:pPr indent="0" lvl="0" marL="0" marR="0" rtl="0" algn="ctr">
                        <a:spcBef>
                          <a:spcPts val="0"/>
                        </a:spcBef>
                        <a:spcAft>
                          <a:spcPts val="0"/>
                        </a:spcAft>
                        <a:buNone/>
                      </a:pPr>
                      <a:r>
                        <a:rPr lang="en-US" sz="1800"/>
                        <a:t>Folded Hands</a:t>
                      </a:r>
                      <a:endParaRPr/>
                    </a:p>
                  </a:txBody>
                  <a:tcPr marT="45725" marB="45725" marR="91450" marL="91450"/>
                </a:tc>
                <a:tc hMerge="1"/>
                <a:tc gridSpan="2">
                  <a:txBody>
                    <a:bodyPr/>
                    <a:lstStyle/>
                    <a:p>
                      <a:pPr indent="0" lvl="0" marL="0" marR="0" rtl="0" algn="ctr">
                        <a:spcBef>
                          <a:spcPts val="0"/>
                        </a:spcBef>
                        <a:spcAft>
                          <a:spcPts val="0"/>
                        </a:spcAft>
                        <a:buNone/>
                      </a:pPr>
                      <a:r>
                        <a:rPr lang="en-US" sz="1800"/>
                        <a:t>Folded Hands</a:t>
                      </a:r>
                      <a:endParaRPr/>
                    </a:p>
                  </a:txBody>
                  <a:tcPr marT="45725" marB="45725" marR="91450" marL="91450"/>
                </a:tc>
                <a:tc hMerge="1"/>
                <a:tc>
                  <a:txBody>
                    <a:bodyPr/>
                    <a:lstStyle/>
                    <a:p>
                      <a:pPr indent="0" lvl="0" marL="0" marR="0" rtl="0" algn="ctr">
                        <a:spcBef>
                          <a:spcPts val="0"/>
                        </a:spcBef>
                        <a:spcAft>
                          <a:spcPts val="0"/>
                        </a:spcAft>
                        <a:buNone/>
                      </a:pPr>
                      <a:r>
                        <a:rPr lang="en-US" sz="1800" u="sng"/>
                        <a:t>Fist</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A8D08C"/>
                    </a:solidFill>
                  </a:tcPr>
                </a:tc>
              </a:tr>
              <a:tr h="370850">
                <a:tc>
                  <a:txBody>
                    <a:bodyPr/>
                    <a:lstStyle/>
                    <a:p>
                      <a:pPr indent="0" lvl="0" marL="0" marR="0" rtl="0" algn="ctr">
                        <a:spcBef>
                          <a:spcPts val="0"/>
                        </a:spcBef>
                        <a:spcAft>
                          <a:spcPts val="0"/>
                        </a:spcAft>
                        <a:buNone/>
                      </a:pPr>
                      <a:r>
                        <a:rPr lang="en-US" sz="1800"/>
                        <a:t>Round 2</a:t>
                      </a:r>
                      <a:endParaRPr/>
                    </a:p>
                  </a:txBody>
                  <a:tcPr marT="45725" marB="45725" marR="91450" marL="91450"/>
                </a:tc>
                <a:tc gridSpan="2">
                  <a:txBody>
                    <a:bodyPr/>
                    <a:lstStyle/>
                    <a:p>
                      <a:pPr indent="0" lvl="0" marL="0" marR="0" rtl="0" algn="ctr">
                        <a:spcBef>
                          <a:spcPts val="0"/>
                        </a:spcBef>
                        <a:spcAft>
                          <a:spcPts val="0"/>
                        </a:spcAft>
                        <a:buNone/>
                      </a:pPr>
                      <a:r>
                        <a:rPr lang="en-US" sz="1800"/>
                        <a:t>Folded Hands</a:t>
                      </a:r>
                      <a:endParaRPr/>
                    </a:p>
                  </a:txBody>
                  <a:tcPr marT="45725" marB="45725" marR="91450" marL="91450">
                    <a:solidFill>
                      <a:srgbClr val="BF9000"/>
                    </a:solidFill>
                  </a:tcPr>
                </a:tc>
                <a:tc hMerge="1"/>
                <a:tc gridSpan="2">
                  <a:txBody>
                    <a:bodyPr/>
                    <a:lstStyle/>
                    <a:p>
                      <a:pPr indent="0" lvl="0" marL="0" marR="0" rtl="0" algn="ctr">
                        <a:spcBef>
                          <a:spcPts val="0"/>
                        </a:spcBef>
                        <a:spcAft>
                          <a:spcPts val="0"/>
                        </a:spcAft>
                        <a:buNone/>
                      </a:pPr>
                      <a:r>
                        <a:rPr lang="en-US" sz="1800"/>
                        <a:t>Folded Hands</a:t>
                      </a:r>
                      <a:endParaRPr/>
                    </a:p>
                  </a:txBody>
                  <a:tcPr marT="45725" marB="45725" marR="91450" marL="91450"/>
                </a:tc>
                <a:tc hMerge="1"/>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r>
              <a:tr h="370850">
                <a:tc>
                  <a:txBody>
                    <a:bodyPr/>
                    <a:lstStyle/>
                    <a:p>
                      <a:pPr indent="0" lvl="0" marL="0" marR="0" rtl="0" algn="ctr">
                        <a:spcBef>
                          <a:spcPts val="0"/>
                        </a:spcBef>
                        <a:spcAft>
                          <a:spcPts val="0"/>
                        </a:spcAft>
                        <a:buNone/>
                      </a:pPr>
                      <a:r>
                        <a:rPr lang="en-US" sz="1800"/>
                        <a:t>After R2</a:t>
                      </a:r>
                      <a:endParaRPr/>
                    </a:p>
                  </a:txBody>
                  <a:tcPr marT="45725" marB="45725" marR="91450" marL="91450"/>
                </a:tc>
                <a:tc>
                  <a:txBody>
                    <a:bodyPr/>
                    <a:lstStyle/>
                    <a:p>
                      <a:pPr indent="0" lvl="0" marL="0" marR="0" rtl="0" algn="ctr">
                        <a:spcBef>
                          <a:spcPts val="0"/>
                        </a:spcBef>
                        <a:spcAft>
                          <a:spcPts val="0"/>
                        </a:spcAft>
                        <a:buNone/>
                      </a:pPr>
                      <a:r>
                        <a:rPr lang="en-US" sz="1800" u="sng"/>
                        <a:t>Fist</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A8D08C"/>
                    </a:solidFill>
                  </a:tcPr>
                </a:tc>
                <a:tc gridSpan="2">
                  <a:txBody>
                    <a:bodyPr/>
                    <a:lstStyle/>
                    <a:p>
                      <a:pPr indent="0" lvl="0" marL="0" marR="0" rtl="0" algn="ctr">
                        <a:spcBef>
                          <a:spcPts val="0"/>
                        </a:spcBef>
                        <a:spcAft>
                          <a:spcPts val="0"/>
                        </a:spcAft>
                        <a:buNone/>
                      </a:pPr>
                      <a:r>
                        <a:rPr lang="en-US" sz="1800"/>
                        <a:t>Folded Hands</a:t>
                      </a:r>
                      <a:endParaRPr/>
                    </a:p>
                  </a:txBody>
                  <a:tcPr marT="45725" marB="45725" marR="91450" marL="91450"/>
                </a:tc>
                <a:tc hMerge="1"/>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r>
              <a:tr h="370850">
                <a:tc>
                  <a:txBody>
                    <a:bodyPr/>
                    <a:lstStyle/>
                    <a:p>
                      <a:pPr indent="0" lvl="0" marL="0" marR="0" rtl="0" algn="ctr">
                        <a:spcBef>
                          <a:spcPts val="0"/>
                        </a:spcBef>
                        <a:spcAft>
                          <a:spcPts val="0"/>
                        </a:spcAft>
                        <a:buNone/>
                      </a:pPr>
                      <a:r>
                        <a:rPr lang="en-US" sz="1800"/>
                        <a:t>Round 3</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gridSpan="2">
                  <a:txBody>
                    <a:bodyPr/>
                    <a:lstStyle/>
                    <a:p>
                      <a:pPr indent="0" lvl="0" marL="0" marR="0" rtl="0" algn="ctr">
                        <a:spcBef>
                          <a:spcPts val="0"/>
                        </a:spcBef>
                        <a:spcAft>
                          <a:spcPts val="0"/>
                        </a:spcAft>
                        <a:buNone/>
                      </a:pPr>
                      <a:r>
                        <a:rPr lang="en-US" sz="1800"/>
                        <a:t>Folded Hands</a:t>
                      </a:r>
                      <a:endParaRPr/>
                    </a:p>
                  </a:txBody>
                  <a:tcPr marT="45725" marB="45725" marR="91450" marL="91450">
                    <a:solidFill>
                      <a:srgbClr val="BF9000"/>
                    </a:solidFill>
                  </a:tcPr>
                </a:tc>
                <a:tc hMerge="1"/>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r>
              <a:tr h="370850">
                <a:tc>
                  <a:txBody>
                    <a:bodyPr/>
                    <a:lstStyle/>
                    <a:p>
                      <a:pPr indent="0" lvl="0" marL="0" marR="0" rtl="0" algn="ctr">
                        <a:spcBef>
                          <a:spcPts val="0"/>
                        </a:spcBef>
                        <a:spcAft>
                          <a:spcPts val="0"/>
                        </a:spcAft>
                        <a:buNone/>
                      </a:pPr>
                      <a:r>
                        <a:rPr lang="en-US" sz="1800"/>
                        <a:t>After</a:t>
                      </a:r>
                      <a:r>
                        <a:rPr lang="en-US" sz="1800"/>
                        <a:t> R3</a:t>
                      </a:r>
                      <a:endParaRPr sz="1800"/>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u="sng"/>
                        <a:t>Fist</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r>
              <a:tr h="370850">
                <a:tc>
                  <a:txBody>
                    <a:bodyPr/>
                    <a:lstStyle/>
                    <a:p>
                      <a:pPr indent="0" lvl="0" marL="0" marR="0" rtl="0" algn="ctr">
                        <a:spcBef>
                          <a:spcPts val="0"/>
                        </a:spcBef>
                        <a:spcAft>
                          <a:spcPts val="0"/>
                        </a:spcAft>
                        <a:buNone/>
                      </a:pPr>
                      <a:r>
                        <a:rPr lang="en-US" sz="1800"/>
                        <a:t>Round 4</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r>
              <a:tr h="370850">
                <a:tc>
                  <a:txBody>
                    <a:bodyPr/>
                    <a:lstStyle/>
                    <a:p>
                      <a:pPr indent="0" lvl="0" marL="0" marR="0" rtl="0" algn="ctr">
                        <a:spcBef>
                          <a:spcPts val="0"/>
                        </a:spcBef>
                        <a:spcAft>
                          <a:spcPts val="0"/>
                        </a:spcAft>
                        <a:buNone/>
                      </a:pPr>
                      <a:r>
                        <a:rPr lang="en-US" sz="1800"/>
                        <a:t>After</a:t>
                      </a:r>
                      <a:r>
                        <a:rPr lang="en-US" sz="1800"/>
                        <a:t> R4</a:t>
                      </a:r>
                      <a:endParaRPr sz="1800"/>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Palm</a:t>
                      </a:r>
                      <a:r>
                        <a:rPr lang="en-US" sz="1800"/>
                        <a:t> Down</a:t>
                      </a:r>
                      <a:endParaRPr sz="1800"/>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u="sng"/>
                        <a:t>Fist</a:t>
                      </a:r>
                      <a:endParaRPr/>
                    </a:p>
                  </a:txBody>
                  <a:tcPr marT="45725" marB="45725" marR="91450" marL="91450"/>
                </a:tc>
              </a:tr>
              <a:tr h="370850">
                <a:tc>
                  <a:txBody>
                    <a:bodyPr/>
                    <a:lstStyle/>
                    <a:p>
                      <a:pPr indent="0" lvl="0" marL="0" marR="0" rtl="0" algn="ctr">
                        <a:spcBef>
                          <a:spcPts val="0"/>
                        </a:spcBef>
                        <a:spcAft>
                          <a:spcPts val="0"/>
                        </a:spcAft>
                        <a:buNone/>
                      </a:pPr>
                      <a:r>
                        <a:rPr lang="en-US" sz="1800"/>
                        <a:t>Round 5</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r>
              <a:tr h="370850">
                <a:tc>
                  <a:txBody>
                    <a:bodyPr/>
                    <a:lstStyle/>
                    <a:p>
                      <a:pPr indent="0" lvl="0" marL="0" marR="0" rtl="0" algn="ctr">
                        <a:spcBef>
                          <a:spcPts val="0"/>
                        </a:spcBef>
                        <a:spcAft>
                          <a:spcPts val="0"/>
                        </a:spcAft>
                        <a:buNone/>
                      </a:pPr>
                      <a:r>
                        <a:rPr lang="en-US" sz="1800"/>
                        <a:t>After R5</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u="sng"/>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Palm</a:t>
                      </a:r>
                      <a:r>
                        <a:rPr lang="en-US" sz="1800"/>
                        <a:t> Down</a:t>
                      </a:r>
                      <a:endParaRPr sz="1800"/>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r>
              <a:tr h="370850">
                <a:tc>
                  <a:txBody>
                    <a:bodyPr/>
                    <a:lstStyle/>
                    <a:p>
                      <a:pPr indent="0" lvl="0" marL="0" marR="0" rtl="0" algn="ctr">
                        <a:spcBef>
                          <a:spcPts val="0"/>
                        </a:spcBef>
                        <a:spcAft>
                          <a:spcPts val="0"/>
                        </a:spcAft>
                        <a:buNone/>
                      </a:pPr>
                      <a:r>
                        <a:rPr lang="en-US" sz="1800"/>
                        <a:t>Round 6</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r>
              <a:tr h="370850">
                <a:tc>
                  <a:txBody>
                    <a:bodyPr/>
                    <a:lstStyle/>
                    <a:p>
                      <a:pPr indent="0" lvl="0" marL="0" marR="0" rtl="0" algn="ctr">
                        <a:spcBef>
                          <a:spcPts val="0"/>
                        </a:spcBef>
                        <a:spcAft>
                          <a:spcPts val="0"/>
                        </a:spcAft>
                        <a:buNone/>
                      </a:pPr>
                      <a:r>
                        <a:rPr lang="en-US" sz="1800"/>
                        <a:t>After R6</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u="sng"/>
                        <a:t>Fist</a:t>
                      </a:r>
                      <a:endParaRPr/>
                    </a:p>
                  </a:txBody>
                  <a:tcPr marT="45725" marB="45725" marR="91450" marL="91450"/>
                </a:tc>
              </a:tr>
              <a:tr h="370850">
                <a:tc>
                  <a:txBody>
                    <a:bodyPr/>
                    <a:lstStyle/>
                    <a:p>
                      <a:pPr indent="0" lvl="0" marL="0" marR="0" rtl="0" algn="ctr">
                        <a:spcBef>
                          <a:spcPts val="0"/>
                        </a:spcBef>
                        <a:spcAft>
                          <a:spcPts val="0"/>
                        </a:spcAft>
                        <a:buNone/>
                      </a:pPr>
                      <a:r>
                        <a:rPr lang="en-US" sz="1800"/>
                        <a:t>Round 7</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r>
              <a:tr h="370850">
                <a:tc>
                  <a:txBody>
                    <a:bodyPr/>
                    <a:lstStyle/>
                    <a:p>
                      <a:pPr indent="0" lvl="0" marL="0" marR="0" rtl="0" algn="ctr">
                        <a:spcBef>
                          <a:spcPts val="0"/>
                        </a:spcBef>
                        <a:spcAft>
                          <a:spcPts val="0"/>
                        </a:spcAft>
                        <a:buNone/>
                      </a:pPr>
                      <a:r>
                        <a:rPr lang="en-US" sz="1800"/>
                        <a:t>After R7</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u="sng"/>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r>
            </a:tbl>
          </a:graphicData>
        </a:graphic>
      </p:graphicFrame>
      <p:graphicFrame>
        <p:nvGraphicFramePr>
          <p:cNvPr id="206" name="Google Shape;206;p21"/>
          <p:cNvGraphicFramePr/>
          <p:nvPr/>
        </p:nvGraphicFramePr>
        <p:xfrm>
          <a:off x="838199" y="22034"/>
          <a:ext cx="3000000" cy="3000000"/>
        </p:xfrm>
        <a:graphic>
          <a:graphicData uri="http://schemas.openxmlformats.org/drawingml/2006/table">
            <a:tbl>
              <a:tblPr bandRow="1" firstRow="1">
                <a:noFill/>
                <a:tableStyleId>{996F6765-838E-4E1E-B85E-BEE84D7F6167}</a:tableStyleId>
              </a:tblPr>
              <a:tblGrid>
                <a:gridCol w="2628900"/>
                <a:gridCol w="2628900"/>
                <a:gridCol w="2628900"/>
                <a:gridCol w="2628900"/>
              </a:tblGrid>
              <a:tr h="370850">
                <a:tc>
                  <a:txBody>
                    <a:bodyPr/>
                    <a:lstStyle/>
                    <a:p>
                      <a:pPr indent="0" lvl="0" marL="0" marR="0" rtl="0" algn="l">
                        <a:spcBef>
                          <a:spcPts val="0"/>
                        </a:spcBef>
                        <a:spcAft>
                          <a:spcPts val="0"/>
                        </a:spcAft>
                        <a:buNone/>
                      </a:pPr>
                      <a:r>
                        <a:rPr lang="en-US" sz="1800">
                          <a:solidFill>
                            <a:schemeClr val="dk1"/>
                          </a:solidFill>
                        </a:rPr>
                        <a:t>Hand is touched</a:t>
                      </a:r>
                      <a:endParaRPr/>
                    </a:p>
                  </a:txBody>
                  <a:tcPr marT="45725" marB="45725" marR="91450" marL="91450">
                    <a:solidFill>
                      <a:srgbClr val="FFD966"/>
                    </a:solidFill>
                  </a:tcPr>
                </a:tc>
                <a:tc>
                  <a:txBody>
                    <a:bodyPr/>
                    <a:lstStyle/>
                    <a:p>
                      <a:pPr indent="0" lvl="0" marL="0" marR="0" rtl="0" algn="l">
                        <a:spcBef>
                          <a:spcPts val="0"/>
                        </a:spcBef>
                        <a:spcAft>
                          <a:spcPts val="0"/>
                        </a:spcAft>
                        <a:buNone/>
                      </a:pPr>
                      <a:r>
                        <a:rPr lang="en-US" sz="1800">
                          <a:solidFill>
                            <a:schemeClr val="dk1"/>
                          </a:solidFill>
                        </a:rPr>
                        <a:t>Hand is touched </a:t>
                      </a:r>
                      <a:r>
                        <a:rPr lang="en-US" sz="1800">
                          <a:solidFill>
                            <a:schemeClr val="dk1"/>
                          </a:solidFill>
                        </a:rPr>
                        <a:t>(last)</a:t>
                      </a:r>
                      <a:endParaRPr sz="1800">
                        <a:solidFill>
                          <a:schemeClr val="dk1"/>
                        </a:solidFill>
                      </a:endParaRPr>
                    </a:p>
                  </a:txBody>
                  <a:tcPr marT="45725" marB="45725" marR="91450" marL="91450">
                    <a:solidFill>
                      <a:srgbClr val="BF9000"/>
                    </a:solidFill>
                  </a:tcPr>
                </a:tc>
                <a:tc>
                  <a:txBody>
                    <a:bodyPr/>
                    <a:lstStyle/>
                    <a:p>
                      <a:pPr indent="0" lvl="0" marL="0" marR="0" rtl="0" algn="l">
                        <a:spcBef>
                          <a:spcPts val="0"/>
                        </a:spcBef>
                        <a:spcAft>
                          <a:spcPts val="0"/>
                        </a:spcAft>
                        <a:buNone/>
                      </a:pPr>
                      <a:r>
                        <a:rPr lang="en-US" sz="1800">
                          <a:solidFill>
                            <a:schemeClr val="dk1"/>
                          </a:solidFill>
                        </a:rPr>
                        <a:t>Hand changes state</a:t>
                      </a:r>
                      <a:endParaRPr/>
                    </a:p>
                  </a:txBody>
                  <a:tcPr marT="45725" marB="45725" marR="91450" marL="91450">
                    <a:solidFill>
                      <a:srgbClr val="A8D08C"/>
                    </a:solidFill>
                  </a:tcPr>
                </a:tc>
                <a:tc>
                  <a:txBody>
                    <a:bodyPr/>
                    <a:lstStyle/>
                    <a:p>
                      <a:pPr indent="0" lvl="0" marL="0" marR="0" rtl="0" algn="l">
                        <a:spcBef>
                          <a:spcPts val="0"/>
                        </a:spcBef>
                        <a:spcAft>
                          <a:spcPts val="0"/>
                        </a:spcAft>
                        <a:buNone/>
                      </a:pPr>
                      <a:r>
                        <a:rPr lang="en-US" sz="1800">
                          <a:solidFill>
                            <a:schemeClr val="dk1"/>
                          </a:solidFill>
                        </a:rPr>
                        <a:t>Hand</a:t>
                      </a:r>
                      <a:r>
                        <a:rPr lang="en-US" sz="1800">
                          <a:solidFill>
                            <a:schemeClr val="dk1"/>
                          </a:solidFill>
                        </a:rPr>
                        <a:t> is out of play</a:t>
                      </a:r>
                      <a:endParaRPr sz="1800">
                        <a:solidFill>
                          <a:schemeClr val="dk1"/>
                        </a:solidFill>
                      </a:endParaRPr>
                    </a:p>
                  </a:txBody>
                  <a:tcPr marT="45725" marB="45725" marR="91450" marL="91450">
                    <a:solidFill>
                      <a:srgbClr val="A5A5A5"/>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aphicFrame>
        <p:nvGraphicFramePr>
          <p:cNvPr id="211" name="Google Shape;211;p22"/>
          <p:cNvGraphicFramePr/>
          <p:nvPr/>
        </p:nvGraphicFramePr>
        <p:xfrm>
          <a:off x="838197" y="365125"/>
          <a:ext cx="3000000" cy="3000000"/>
        </p:xfrm>
        <a:graphic>
          <a:graphicData uri="http://schemas.openxmlformats.org/drawingml/2006/table">
            <a:tbl>
              <a:tblPr bandRow="1" firstRow="1">
                <a:noFill/>
                <a:tableStyleId>{996F6765-838E-4E1E-B85E-BEE84D7F6167}</a:tableStyleId>
              </a:tblPr>
              <a:tblGrid>
                <a:gridCol w="1502225"/>
                <a:gridCol w="1502225"/>
                <a:gridCol w="1502225"/>
                <a:gridCol w="1502225"/>
                <a:gridCol w="1502225"/>
                <a:gridCol w="1502225"/>
                <a:gridCol w="1502225"/>
              </a:tblGrid>
              <a:tr h="370850">
                <a:tc>
                  <a:txBody>
                    <a:bodyPr/>
                    <a:lstStyle/>
                    <a:p>
                      <a:pPr indent="0" lvl="0" marL="0" marR="0" rtl="0" algn="ctr">
                        <a:spcBef>
                          <a:spcPts val="0"/>
                        </a:spcBef>
                        <a:spcAft>
                          <a:spcPts val="0"/>
                        </a:spcAft>
                        <a:buNone/>
                      </a:pPr>
                      <a:r>
                        <a:rPr lang="en-US" sz="1800"/>
                        <a:t>Move</a:t>
                      </a:r>
                      <a:endParaRPr/>
                    </a:p>
                  </a:txBody>
                  <a:tcPr marT="45725" marB="45725" marR="91450" marL="91450"/>
                </a:tc>
                <a:tc gridSpan="2">
                  <a:txBody>
                    <a:bodyPr/>
                    <a:lstStyle/>
                    <a:p>
                      <a:pPr indent="0" lvl="0" marL="0" marR="0" rtl="0" algn="ctr">
                        <a:spcBef>
                          <a:spcPts val="0"/>
                        </a:spcBef>
                        <a:spcAft>
                          <a:spcPts val="0"/>
                        </a:spcAft>
                        <a:buNone/>
                      </a:pPr>
                      <a:r>
                        <a:rPr lang="en-US" sz="1800"/>
                        <a:t>Player 1</a:t>
                      </a:r>
                      <a:endParaRPr/>
                    </a:p>
                  </a:txBody>
                  <a:tcPr marT="45725" marB="45725" marR="91450" marL="91450"/>
                </a:tc>
                <a:tc hMerge="1"/>
                <a:tc gridSpan="2">
                  <a:txBody>
                    <a:bodyPr/>
                    <a:lstStyle/>
                    <a:p>
                      <a:pPr indent="0" lvl="0" marL="0" marR="0" rtl="0" algn="ctr">
                        <a:spcBef>
                          <a:spcPts val="0"/>
                        </a:spcBef>
                        <a:spcAft>
                          <a:spcPts val="0"/>
                        </a:spcAft>
                        <a:buNone/>
                      </a:pPr>
                      <a:r>
                        <a:rPr lang="en-US" sz="1800"/>
                        <a:t>Player 2</a:t>
                      </a:r>
                      <a:endParaRPr/>
                    </a:p>
                  </a:txBody>
                  <a:tcPr marT="45725" marB="45725" marR="91450" marL="91450"/>
                </a:tc>
                <a:tc hMerge="1"/>
                <a:tc gridSpan="2">
                  <a:txBody>
                    <a:bodyPr/>
                    <a:lstStyle/>
                    <a:p>
                      <a:pPr indent="0" lvl="0" marL="0" marR="0" rtl="0" algn="ctr">
                        <a:spcBef>
                          <a:spcPts val="0"/>
                        </a:spcBef>
                        <a:spcAft>
                          <a:spcPts val="0"/>
                        </a:spcAft>
                        <a:buNone/>
                      </a:pPr>
                      <a:r>
                        <a:rPr lang="en-US" sz="1800"/>
                        <a:t>Player 3</a:t>
                      </a:r>
                      <a:endParaRPr/>
                    </a:p>
                  </a:txBody>
                  <a:tcPr marT="45725" marB="45725" marR="91450" marL="91450"/>
                </a:tc>
                <a:tc hMerge="1"/>
              </a:tr>
              <a:tr h="370850">
                <a:tc>
                  <a:txBody>
                    <a:bodyPr/>
                    <a:lstStyle/>
                    <a:p>
                      <a:pPr indent="0" lvl="0" marL="0" marR="0" rtl="0" algn="ctr">
                        <a:spcBef>
                          <a:spcPts val="0"/>
                        </a:spcBef>
                        <a:spcAft>
                          <a:spcPts val="0"/>
                        </a:spcAft>
                        <a:buNone/>
                      </a:pPr>
                      <a:r>
                        <a:rPr lang="en-US" sz="1800"/>
                        <a:t>After R7</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u="sng"/>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r>
              <a:tr h="370850">
                <a:tc>
                  <a:txBody>
                    <a:bodyPr/>
                    <a:lstStyle/>
                    <a:p>
                      <a:pPr indent="0" lvl="0" marL="0" marR="0" rtl="0" algn="ctr">
                        <a:spcBef>
                          <a:spcPts val="0"/>
                        </a:spcBef>
                        <a:spcAft>
                          <a:spcPts val="0"/>
                        </a:spcAft>
                        <a:buNone/>
                      </a:pPr>
                      <a:r>
                        <a:rPr lang="en-US" sz="1800"/>
                        <a:t>Round 8</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BF9000"/>
                    </a:solidFill>
                  </a:tcPr>
                </a:tc>
              </a:tr>
              <a:tr h="370850">
                <a:tc>
                  <a:txBody>
                    <a:bodyPr/>
                    <a:lstStyle/>
                    <a:p>
                      <a:pPr indent="0" lvl="0" marL="0" marR="0" rtl="0" algn="ctr">
                        <a:spcBef>
                          <a:spcPts val="0"/>
                        </a:spcBef>
                        <a:spcAft>
                          <a:spcPts val="0"/>
                        </a:spcAft>
                        <a:buNone/>
                      </a:pPr>
                      <a:r>
                        <a:rPr lang="en-US" sz="1800"/>
                        <a:t>After R8</a:t>
                      </a:r>
                      <a:endParaRPr/>
                    </a:p>
                  </a:txBody>
                  <a:tcPr marT="45725" marB="45725" marR="91450" marL="91450"/>
                </a:tc>
                <a:tc>
                  <a:txBody>
                    <a:bodyPr/>
                    <a:lstStyle/>
                    <a:p>
                      <a:pPr indent="0" lvl="0" marL="0" marR="0" rtl="0" algn="ctr">
                        <a:spcBef>
                          <a:spcPts val="0"/>
                        </a:spcBef>
                        <a:spcAft>
                          <a:spcPts val="0"/>
                        </a:spcAft>
                        <a:buNone/>
                      </a:pPr>
                      <a:r>
                        <a:rPr lang="en-US" sz="1800" u="sng"/>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A8D08C"/>
                    </a:solidFill>
                  </a:tcPr>
                </a:tc>
              </a:tr>
              <a:tr h="370850">
                <a:tc>
                  <a:txBody>
                    <a:bodyPr/>
                    <a:lstStyle/>
                    <a:p>
                      <a:pPr indent="0" lvl="0" marL="0" marR="0" rtl="0" algn="ctr">
                        <a:spcBef>
                          <a:spcPts val="0"/>
                        </a:spcBef>
                        <a:spcAft>
                          <a:spcPts val="0"/>
                        </a:spcAft>
                        <a:buNone/>
                      </a:pPr>
                      <a:r>
                        <a:rPr lang="en-US" sz="1800"/>
                        <a:t>Round 9</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tc>
              </a:tr>
              <a:tr h="370850">
                <a:tc>
                  <a:txBody>
                    <a:bodyPr/>
                    <a:lstStyle/>
                    <a:p>
                      <a:pPr indent="0" lvl="0" marL="0" marR="0" rtl="0" algn="ctr">
                        <a:spcBef>
                          <a:spcPts val="0"/>
                        </a:spcBef>
                        <a:spcAft>
                          <a:spcPts val="0"/>
                        </a:spcAft>
                        <a:buNone/>
                      </a:pPr>
                      <a:r>
                        <a:rPr lang="en-US" sz="1800"/>
                        <a:t>After</a:t>
                      </a:r>
                      <a:r>
                        <a:rPr lang="en-US" sz="1800"/>
                        <a:t> R9</a:t>
                      </a:r>
                      <a:endParaRPr sz="1800"/>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u="sng"/>
                        <a:t>Palm Down</a:t>
                      </a:r>
                      <a:endParaRPr/>
                    </a:p>
                  </a:txBody>
                  <a:tcPr marT="45725" marB="45725" marR="91450" marL="91450"/>
                </a:tc>
              </a:tr>
              <a:tr h="370850">
                <a:tc>
                  <a:txBody>
                    <a:bodyPr/>
                    <a:lstStyle/>
                    <a:p>
                      <a:pPr indent="0" lvl="0" marL="0" marR="0" rtl="0" algn="ctr">
                        <a:spcBef>
                          <a:spcPts val="0"/>
                        </a:spcBef>
                        <a:spcAft>
                          <a:spcPts val="0"/>
                        </a:spcAft>
                        <a:buNone/>
                      </a:pPr>
                      <a:r>
                        <a:rPr lang="en-US" sz="1800"/>
                        <a:t>Round 10</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FFD966"/>
                    </a:solidFill>
                  </a:tcPr>
                </a:tc>
              </a:tr>
              <a:tr h="370850">
                <a:tc>
                  <a:txBody>
                    <a:bodyPr/>
                    <a:lstStyle/>
                    <a:p>
                      <a:pPr indent="0" lvl="0" marL="0" marR="0" rtl="0" algn="ctr">
                        <a:spcBef>
                          <a:spcPts val="0"/>
                        </a:spcBef>
                        <a:spcAft>
                          <a:spcPts val="0"/>
                        </a:spcAft>
                        <a:buNone/>
                      </a:pPr>
                      <a:r>
                        <a:rPr lang="en-US" sz="1800"/>
                        <a:t>After R10</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u="sng"/>
                        <a:t>Palm Down</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tc>
              </a:tr>
              <a:tr h="370850">
                <a:tc>
                  <a:txBody>
                    <a:bodyPr/>
                    <a:lstStyle/>
                    <a:p>
                      <a:pPr indent="0" lvl="0" marL="0" marR="0" rtl="0" algn="ctr">
                        <a:spcBef>
                          <a:spcPts val="0"/>
                        </a:spcBef>
                        <a:spcAft>
                          <a:spcPts val="0"/>
                        </a:spcAft>
                        <a:buNone/>
                      </a:pPr>
                      <a:r>
                        <a:rPr lang="en-US" sz="1800"/>
                        <a:t>Round 11</a:t>
                      </a:r>
                      <a:endParaRPr/>
                    </a:p>
                  </a:txBody>
                  <a:tcPr marT="45725" marB="45725" marR="91450" marL="91450"/>
                </a:tc>
                <a:tc>
                  <a:txBody>
                    <a:bodyPr/>
                    <a:lstStyle/>
                    <a:p>
                      <a:pPr indent="0" lvl="0" marL="0" marR="0" rtl="0" algn="ctr">
                        <a:spcBef>
                          <a:spcPts val="0"/>
                        </a:spcBef>
                        <a:spcAft>
                          <a:spcPts val="0"/>
                        </a:spcAft>
                        <a:buNone/>
                      </a:pPr>
                      <a:r>
                        <a:rPr lang="en-US" sz="1800"/>
                        <a:t>Fist</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Palm</a:t>
                      </a:r>
                      <a:r>
                        <a:rPr lang="en-US" sz="1800"/>
                        <a:t> Down</a:t>
                      </a:r>
                      <a:endParaRPr sz="1800"/>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FFD966"/>
                    </a:solidFill>
                  </a:tcPr>
                </a:tc>
              </a:tr>
              <a:tr h="370850">
                <a:tc>
                  <a:txBody>
                    <a:bodyPr/>
                    <a:lstStyle/>
                    <a:p>
                      <a:pPr indent="0" lvl="0" marL="0" marR="0" rtl="0" algn="ctr">
                        <a:spcBef>
                          <a:spcPts val="0"/>
                        </a:spcBef>
                        <a:spcAft>
                          <a:spcPts val="0"/>
                        </a:spcAft>
                        <a:buNone/>
                      </a:pPr>
                      <a:r>
                        <a:rPr lang="en-US" sz="1800"/>
                        <a:t>After R11</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u="sng"/>
                        <a:t>Palm Down</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tc>
              </a:tr>
              <a:tr h="370850">
                <a:tc>
                  <a:txBody>
                    <a:bodyPr/>
                    <a:lstStyle/>
                    <a:p>
                      <a:pPr indent="0" lvl="0" marL="0" marR="0" rtl="0" algn="ctr">
                        <a:spcBef>
                          <a:spcPts val="0"/>
                        </a:spcBef>
                        <a:spcAft>
                          <a:spcPts val="0"/>
                        </a:spcAft>
                        <a:buNone/>
                      </a:pPr>
                      <a:r>
                        <a:rPr lang="en-US" sz="1800"/>
                        <a:t>Round 12</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Behind</a:t>
                      </a:r>
                      <a:r>
                        <a:rPr lang="en-US" sz="1800"/>
                        <a:t> Back</a:t>
                      </a:r>
                      <a:endParaRPr sz="1800"/>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BF9000"/>
                    </a:solidFill>
                  </a:tcPr>
                </a:tc>
              </a:tr>
              <a:tr h="370850">
                <a:tc>
                  <a:txBody>
                    <a:bodyPr/>
                    <a:lstStyle/>
                    <a:p>
                      <a:pPr indent="0" lvl="0" marL="0" marR="0" rtl="0" algn="ctr">
                        <a:spcBef>
                          <a:spcPts val="0"/>
                        </a:spcBef>
                        <a:spcAft>
                          <a:spcPts val="0"/>
                        </a:spcAft>
                        <a:buNone/>
                      </a:pPr>
                      <a:r>
                        <a:rPr lang="en-US" sz="1800"/>
                        <a:t>After R12</a:t>
                      </a:r>
                      <a:endParaRPr/>
                    </a:p>
                  </a:txBody>
                  <a:tcPr marT="45725" marB="45725" marR="91450" marL="91450"/>
                </a:tc>
                <a:tc>
                  <a:txBody>
                    <a:bodyPr/>
                    <a:lstStyle/>
                    <a:p>
                      <a:pPr indent="0" lvl="0" marL="0" marR="0" rtl="0" algn="ctr">
                        <a:spcBef>
                          <a:spcPts val="0"/>
                        </a:spcBef>
                        <a:spcAft>
                          <a:spcPts val="0"/>
                        </a:spcAft>
                        <a:buNone/>
                      </a:pPr>
                      <a:r>
                        <a:rPr lang="en-US" sz="1800" u="sng"/>
                        <a:t>Palm Down</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8D08C"/>
                    </a:solidFill>
                  </a:tcPr>
                </a:tc>
              </a:tr>
              <a:tr h="370850">
                <a:tc>
                  <a:txBody>
                    <a:bodyPr/>
                    <a:lstStyle/>
                    <a:p>
                      <a:pPr indent="0" lvl="0" marL="0" marR="0" rtl="0" algn="ctr">
                        <a:spcBef>
                          <a:spcPts val="0"/>
                        </a:spcBef>
                        <a:spcAft>
                          <a:spcPts val="0"/>
                        </a:spcAft>
                        <a:buNone/>
                      </a:pPr>
                      <a:r>
                        <a:rPr lang="en-US" sz="1800"/>
                        <a:t>Round 13</a:t>
                      </a:r>
                      <a:endParaRPr/>
                    </a:p>
                  </a:txBody>
                  <a:tcPr marT="45725" marB="45725" marR="91450" marL="91450"/>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r>
              <a:tr h="370850">
                <a:tc>
                  <a:txBody>
                    <a:bodyPr/>
                    <a:lstStyle/>
                    <a:p>
                      <a:pPr indent="0" lvl="0" marL="0" marR="0" rtl="0" algn="ctr">
                        <a:spcBef>
                          <a:spcPts val="0"/>
                        </a:spcBef>
                        <a:spcAft>
                          <a:spcPts val="0"/>
                        </a:spcAft>
                        <a:buNone/>
                      </a:pPr>
                      <a:r>
                        <a:rPr lang="en-US" sz="1800"/>
                        <a:t>After R13</a:t>
                      </a:r>
                      <a:endParaRPr/>
                    </a:p>
                  </a:txBody>
                  <a:tcPr marT="45725" marB="45725" marR="91450" marL="91450"/>
                </a:tc>
                <a:tc>
                  <a:txBody>
                    <a:bodyPr/>
                    <a:lstStyle/>
                    <a:p>
                      <a:pPr indent="0" lvl="0" marL="0" marR="0" rtl="0" algn="ctr">
                        <a:spcBef>
                          <a:spcPts val="0"/>
                        </a:spcBef>
                        <a:spcAft>
                          <a:spcPts val="0"/>
                        </a:spcAft>
                        <a:buNone/>
                      </a:pPr>
                      <a:r>
                        <a:rPr lang="en-US" sz="1800" u="sng"/>
                        <a:t>Palm</a:t>
                      </a:r>
                      <a:r>
                        <a:rPr lang="en-US" sz="1800" u="sng"/>
                        <a:t> Down</a:t>
                      </a:r>
                      <a:endParaRPr sz="1800" u="sng"/>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Behind</a:t>
                      </a:r>
                      <a:r>
                        <a:rPr lang="en-US" sz="1800"/>
                        <a:t> Back</a:t>
                      </a:r>
                      <a:endParaRPr sz="1800"/>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r>
              <a:tr h="370850">
                <a:tc>
                  <a:txBody>
                    <a:bodyPr/>
                    <a:lstStyle/>
                    <a:p>
                      <a:pPr indent="0" lvl="0" marL="0" marR="0" rtl="0" algn="ctr">
                        <a:spcBef>
                          <a:spcPts val="0"/>
                        </a:spcBef>
                        <a:spcAft>
                          <a:spcPts val="0"/>
                        </a:spcAft>
                        <a:buNone/>
                      </a:pPr>
                      <a:r>
                        <a:rPr lang="en-US" sz="1800"/>
                        <a:t>Round 14</a:t>
                      </a:r>
                      <a:endParaRPr/>
                    </a:p>
                  </a:txBody>
                  <a:tcPr marT="45725" marB="45725" marR="91450" marL="91450"/>
                </a:tc>
                <a:tc>
                  <a:txBody>
                    <a:bodyPr/>
                    <a:lstStyle/>
                    <a:p>
                      <a:pPr indent="0" lvl="0" marL="0" marR="0" rtl="0" algn="ctr">
                        <a:spcBef>
                          <a:spcPts val="0"/>
                        </a:spcBef>
                        <a:spcAft>
                          <a:spcPts val="0"/>
                        </a:spcAft>
                        <a:buNone/>
                      </a:pPr>
                      <a:r>
                        <a:rPr lang="en-US" sz="1800"/>
                        <a:t>Palm</a:t>
                      </a:r>
                      <a:r>
                        <a:rPr lang="en-US" sz="1800"/>
                        <a:t> Down</a:t>
                      </a:r>
                      <a:endParaRPr sz="1800"/>
                    </a:p>
                  </a:txBody>
                  <a:tcPr marT="45725" marB="45725" marR="91450" marL="91450">
                    <a:solidFill>
                      <a:srgbClr val="BF9000"/>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Palm Down</a:t>
                      </a:r>
                      <a:endParaRPr/>
                    </a:p>
                  </a:txBody>
                  <a:tcPr marT="45725" marB="45725" marR="91450" marL="91450">
                    <a:solidFill>
                      <a:srgbClr val="FFD966"/>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r>
              <a:tr h="370850">
                <a:tc>
                  <a:txBody>
                    <a:bodyPr/>
                    <a:lstStyle/>
                    <a:p>
                      <a:pPr indent="0" lvl="0" marL="0" marR="0" rtl="0" algn="ctr">
                        <a:spcBef>
                          <a:spcPts val="0"/>
                        </a:spcBef>
                        <a:spcAft>
                          <a:spcPts val="0"/>
                        </a:spcAft>
                        <a:buNone/>
                      </a:pPr>
                      <a:r>
                        <a:rPr lang="en-US" sz="1800"/>
                        <a:t>After R14</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8D08C"/>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u="sng"/>
                        <a:t>Palm Down</a:t>
                      </a:r>
                      <a:endParaRPr/>
                    </a:p>
                  </a:txBody>
                  <a:tcPr marT="45725" marB="45725" marR="91450" marL="91450"/>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c>
                  <a:txBody>
                    <a:bodyPr/>
                    <a:lstStyle/>
                    <a:p>
                      <a:pPr indent="0" lvl="0" marL="0" marR="0" rtl="0" algn="ctr">
                        <a:spcBef>
                          <a:spcPts val="0"/>
                        </a:spcBef>
                        <a:spcAft>
                          <a:spcPts val="0"/>
                        </a:spcAft>
                        <a:buNone/>
                      </a:pPr>
                      <a:r>
                        <a:rPr lang="en-US" sz="1800"/>
                        <a:t>Behind Back</a:t>
                      </a:r>
                      <a:endParaRPr/>
                    </a:p>
                  </a:txBody>
                  <a:tcPr marT="45725" marB="45725" marR="91450" marL="91450">
                    <a:solidFill>
                      <a:srgbClr val="A5A5A5"/>
                    </a:solidFill>
                  </a:tcPr>
                </a:tc>
              </a:tr>
            </a:tbl>
          </a:graphicData>
        </a:graphic>
      </p:graphicFrame>
      <p:sp>
        <p:nvSpPr>
          <p:cNvPr id="212" name="Google Shape;212;p22"/>
          <p:cNvSpPr txBox="1"/>
          <p:nvPr/>
        </p:nvSpPr>
        <p:spPr>
          <a:xfrm>
            <a:off x="11353800" y="4450814"/>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 X_X</a:t>
            </a:r>
            <a:endParaRPr/>
          </a:p>
        </p:txBody>
      </p:sp>
      <p:sp>
        <p:nvSpPr>
          <p:cNvPr id="213" name="Google Shape;213;p22"/>
          <p:cNvSpPr txBox="1"/>
          <p:nvPr/>
        </p:nvSpPr>
        <p:spPr>
          <a:xfrm>
            <a:off x="3596090" y="6298565"/>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X_X</a:t>
            </a:r>
            <a:endParaRPr/>
          </a:p>
        </p:txBody>
      </p:sp>
      <p:sp>
        <p:nvSpPr>
          <p:cNvPr id="214" name="Google Shape;214;p22"/>
          <p:cNvSpPr txBox="1"/>
          <p:nvPr/>
        </p:nvSpPr>
        <p:spPr>
          <a:xfrm>
            <a:off x="6636745" y="6314895"/>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^_^</a:t>
            </a:r>
            <a:endParaRPr/>
          </a:p>
        </p:txBody>
      </p:sp>
      <p:graphicFrame>
        <p:nvGraphicFramePr>
          <p:cNvPr id="215" name="Google Shape;215;p22"/>
          <p:cNvGraphicFramePr/>
          <p:nvPr/>
        </p:nvGraphicFramePr>
        <p:xfrm>
          <a:off x="838199" y="22034"/>
          <a:ext cx="3000000" cy="3000000"/>
        </p:xfrm>
        <a:graphic>
          <a:graphicData uri="http://schemas.openxmlformats.org/drawingml/2006/table">
            <a:tbl>
              <a:tblPr bandRow="1" firstRow="1">
                <a:noFill/>
                <a:tableStyleId>{996F6765-838E-4E1E-B85E-BEE84D7F6167}</a:tableStyleId>
              </a:tblPr>
              <a:tblGrid>
                <a:gridCol w="2628900"/>
                <a:gridCol w="2628900"/>
                <a:gridCol w="2628900"/>
                <a:gridCol w="2628900"/>
              </a:tblGrid>
              <a:tr h="370850">
                <a:tc>
                  <a:txBody>
                    <a:bodyPr/>
                    <a:lstStyle/>
                    <a:p>
                      <a:pPr indent="0" lvl="0" marL="0" marR="0" rtl="0" algn="l">
                        <a:spcBef>
                          <a:spcPts val="0"/>
                        </a:spcBef>
                        <a:spcAft>
                          <a:spcPts val="0"/>
                        </a:spcAft>
                        <a:buNone/>
                      </a:pPr>
                      <a:r>
                        <a:rPr lang="en-US" sz="1800">
                          <a:solidFill>
                            <a:schemeClr val="dk1"/>
                          </a:solidFill>
                        </a:rPr>
                        <a:t>Hand is touched</a:t>
                      </a:r>
                      <a:endParaRPr/>
                    </a:p>
                  </a:txBody>
                  <a:tcPr marT="45725" marB="45725" marR="91450" marL="91450">
                    <a:solidFill>
                      <a:srgbClr val="FFD966"/>
                    </a:solidFill>
                  </a:tcPr>
                </a:tc>
                <a:tc>
                  <a:txBody>
                    <a:bodyPr/>
                    <a:lstStyle/>
                    <a:p>
                      <a:pPr indent="0" lvl="0" marL="0" marR="0" rtl="0" algn="l">
                        <a:spcBef>
                          <a:spcPts val="0"/>
                        </a:spcBef>
                        <a:spcAft>
                          <a:spcPts val="0"/>
                        </a:spcAft>
                        <a:buNone/>
                      </a:pPr>
                      <a:r>
                        <a:rPr lang="en-US" sz="1800">
                          <a:solidFill>
                            <a:schemeClr val="dk1"/>
                          </a:solidFill>
                        </a:rPr>
                        <a:t>Hand is touched </a:t>
                      </a:r>
                      <a:r>
                        <a:rPr lang="en-US" sz="1800">
                          <a:solidFill>
                            <a:schemeClr val="dk1"/>
                          </a:solidFill>
                        </a:rPr>
                        <a:t>(last)</a:t>
                      </a:r>
                      <a:endParaRPr sz="1800">
                        <a:solidFill>
                          <a:schemeClr val="dk1"/>
                        </a:solidFill>
                      </a:endParaRPr>
                    </a:p>
                  </a:txBody>
                  <a:tcPr marT="45725" marB="45725" marR="91450" marL="91450">
                    <a:solidFill>
                      <a:srgbClr val="BF9000"/>
                    </a:solidFill>
                  </a:tcPr>
                </a:tc>
                <a:tc>
                  <a:txBody>
                    <a:bodyPr/>
                    <a:lstStyle/>
                    <a:p>
                      <a:pPr indent="0" lvl="0" marL="0" marR="0" rtl="0" algn="l">
                        <a:spcBef>
                          <a:spcPts val="0"/>
                        </a:spcBef>
                        <a:spcAft>
                          <a:spcPts val="0"/>
                        </a:spcAft>
                        <a:buNone/>
                      </a:pPr>
                      <a:r>
                        <a:rPr lang="en-US" sz="1800">
                          <a:solidFill>
                            <a:schemeClr val="dk1"/>
                          </a:solidFill>
                        </a:rPr>
                        <a:t>Hand changes state</a:t>
                      </a:r>
                      <a:endParaRPr/>
                    </a:p>
                  </a:txBody>
                  <a:tcPr marT="45725" marB="45725" marR="91450" marL="91450">
                    <a:solidFill>
                      <a:srgbClr val="A8D08C"/>
                    </a:solidFill>
                  </a:tcPr>
                </a:tc>
                <a:tc>
                  <a:txBody>
                    <a:bodyPr/>
                    <a:lstStyle/>
                    <a:p>
                      <a:pPr indent="0" lvl="0" marL="0" marR="0" rtl="0" algn="l">
                        <a:spcBef>
                          <a:spcPts val="0"/>
                        </a:spcBef>
                        <a:spcAft>
                          <a:spcPts val="0"/>
                        </a:spcAft>
                        <a:buNone/>
                      </a:pPr>
                      <a:r>
                        <a:rPr lang="en-US" sz="1800">
                          <a:solidFill>
                            <a:schemeClr val="dk1"/>
                          </a:solidFill>
                        </a:rPr>
                        <a:t>Hand</a:t>
                      </a:r>
                      <a:r>
                        <a:rPr lang="en-US" sz="1800">
                          <a:solidFill>
                            <a:schemeClr val="dk1"/>
                          </a:solidFill>
                        </a:rPr>
                        <a:t> is out of play</a:t>
                      </a:r>
                      <a:endParaRPr sz="1800">
                        <a:solidFill>
                          <a:schemeClr val="dk1"/>
                        </a:solidFill>
                      </a:endParaRPr>
                    </a:p>
                  </a:txBody>
                  <a:tcPr marT="45725" marB="45725" marR="91450" marL="91450">
                    <a:solidFill>
                      <a:srgbClr val="A5A5A5"/>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Take-Home Assignment 1a – Card Trading</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Start by assuming all cards Anthony owns are sold</a:t>
            </a:r>
            <a:endParaRPr/>
          </a:p>
          <a:p>
            <a:pPr indent="-228600" lvl="1" marL="685800" rtl="0" algn="l">
              <a:lnSpc>
                <a:spcPct val="90000"/>
              </a:lnSpc>
              <a:spcBef>
                <a:spcPts val="500"/>
              </a:spcBef>
              <a:spcAft>
                <a:spcPts val="0"/>
              </a:spcAft>
              <a:buClr>
                <a:schemeClr val="dk1"/>
              </a:buClr>
              <a:buSzPts val="2400"/>
              <a:buChar char="•"/>
            </a:pPr>
            <a:r>
              <a:rPr lang="en-US"/>
              <a:t>This would result in the highest possible profit, if no other restrictions exist</a:t>
            </a:r>
            <a:endParaRPr/>
          </a:p>
          <a:p>
            <a:pPr indent="-228600" lvl="0" marL="228600" rtl="0" algn="l">
              <a:lnSpc>
                <a:spcPct val="90000"/>
              </a:lnSpc>
              <a:spcBef>
                <a:spcPts val="1000"/>
              </a:spcBef>
              <a:spcAft>
                <a:spcPts val="0"/>
              </a:spcAft>
              <a:buClr>
                <a:schemeClr val="dk1"/>
              </a:buClr>
              <a:buSzPts val="2800"/>
              <a:buChar char="•"/>
            </a:pPr>
            <a:r>
              <a:rPr lang="en-US"/>
              <a:t>Then, determine the cost for keeping a certain card type as a combo</a:t>
            </a:r>
            <a:endParaRPr/>
          </a:p>
          <a:p>
            <a:pPr indent="-228600" lvl="1" marL="685800" rtl="0" algn="l">
              <a:lnSpc>
                <a:spcPct val="90000"/>
              </a:lnSpc>
              <a:spcBef>
                <a:spcPts val="500"/>
              </a:spcBef>
              <a:spcAft>
                <a:spcPts val="0"/>
              </a:spcAft>
              <a:buClr>
                <a:schemeClr val="dk1"/>
              </a:buClr>
              <a:buSzPts val="2400"/>
              <a:buChar char="•"/>
            </a:pPr>
            <a:r>
              <a:rPr lang="en-US"/>
              <a:t>For a card type which Anthony has none of, he needs to buy 2 cards (2 * buy)</a:t>
            </a:r>
            <a:endParaRPr/>
          </a:p>
          <a:p>
            <a:pPr indent="-228600" lvl="1" marL="685800" rtl="0" algn="l">
              <a:lnSpc>
                <a:spcPct val="90000"/>
              </a:lnSpc>
              <a:spcBef>
                <a:spcPts val="500"/>
              </a:spcBef>
              <a:spcAft>
                <a:spcPts val="0"/>
              </a:spcAft>
              <a:buClr>
                <a:schemeClr val="dk1"/>
              </a:buClr>
              <a:buSzPts val="2400"/>
              <a:buChar char="•"/>
            </a:pPr>
            <a:r>
              <a:rPr lang="en-US"/>
              <a:t>For a card type which Anthony has one of, he cannot sell that card, and has to buy one more (1 * sell, and 1 * buy)</a:t>
            </a:r>
            <a:endParaRPr/>
          </a:p>
          <a:p>
            <a:pPr indent="-228600" lvl="1" marL="685800" rtl="0" algn="l">
              <a:lnSpc>
                <a:spcPct val="90000"/>
              </a:lnSpc>
              <a:spcBef>
                <a:spcPts val="500"/>
              </a:spcBef>
              <a:spcAft>
                <a:spcPts val="0"/>
              </a:spcAft>
              <a:buClr>
                <a:schemeClr val="dk1"/>
              </a:buClr>
              <a:buSzPts val="2400"/>
              <a:buChar char="•"/>
            </a:pPr>
            <a:r>
              <a:rPr lang="en-US"/>
              <a:t>For a card type which Anthony has two of, he cannot sell both cards (2 * sell)</a:t>
            </a:r>
            <a:endParaRPr/>
          </a:p>
          <a:p>
            <a:pPr indent="-228600" lvl="0" marL="228600" rtl="0" algn="l">
              <a:lnSpc>
                <a:spcPct val="90000"/>
              </a:lnSpc>
              <a:spcBef>
                <a:spcPts val="1000"/>
              </a:spcBef>
              <a:spcAft>
                <a:spcPts val="0"/>
              </a:spcAft>
              <a:buClr>
                <a:schemeClr val="dk1"/>
              </a:buClr>
              <a:buSzPts val="2800"/>
              <a:buChar char="•"/>
            </a:pPr>
            <a:r>
              <a:rPr lang="en-US"/>
              <a:t>Sort the cost for all card types, and pick the K smallest elements as the card types to keep. Subtract the sum of these elements from the profit (derived earlier) to get the final answer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Take-Home Assignment 1b – Best Relay Team</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Use a custom class to represent a Runner</a:t>
            </a:r>
            <a:endParaRPr/>
          </a:p>
          <a:p>
            <a:pPr indent="-228600" lvl="1" marL="685800" rtl="0" algn="l">
              <a:lnSpc>
                <a:spcPct val="90000"/>
              </a:lnSpc>
              <a:spcBef>
                <a:spcPts val="500"/>
              </a:spcBef>
              <a:spcAft>
                <a:spcPts val="0"/>
              </a:spcAft>
              <a:buClr>
                <a:schemeClr val="dk1"/>
              </a:buClr>
              <a:buSzPct val="100000"/>
              <a:buChar char="•"/>
            </a:pPr>
            <a:r>
              <a:rPr lang="en-US"/>
              <a:t>Contains the 1</a:t>
            </a:r>
            <a:r>
              <a:rPr baseline="30000" lang="en-US"/>
              <a:t>st</a:t>
            </a:r>
            <a:r>
              <a:rPr lang="en-US"/>
              <a:t> leg timing, subsequent leg timings and name</a:t>
            </a:r>
            <a:endParaRPr/>
          </a:p>
          <a:p>
            <a:pPr indent="-228600" lvl="0" marL="228600" rtl="0" algn="l">
              <a:lnSpc>
                <a:spcPct val="90000"/>
              </a:lnSpc>
              <a:spcBef>
                <a:spcPts val="1000"/>
              </a:spcBef>
              <a:spcAft>
                <a:spcPts val="0"/>
              </a:spcAft>
              <a:buClr>
                <a:schemeClr val="dk1"/>
              </a:buClr>
              <a:buSzPct val="100000"/>
              <a:buChar char="•"/>
            </a:pPr>
            <a:r>
              <a:rPr lang="en-US"/>
              <a:t>Use 2 arrays to store the Runners</a:t>
            </a:r>
            <a:endParaRPr/>
          </a:p>
          <a:p>
            <a:pPr indent="-228600" lvl="1" marL="685800" rtl="0" algn="l">
              <a:lnSpc>
                <a:spcPct val="90000"/>
              </a:lnSpc>
              <a:spcBef>
                <a:spcPts val="500"/>
              </a:spcBef>
              <a:spcAft>
                <a:spcPts val="0"/>
              </a:spcAft>
              <a:buClr>
                <a:schemeClr val="dk1"/>
              </a:buClr>
              <a:buSzPct val="100000"/>
              <a:buChar char="•"/>
            </a:pPr>
            <a:r>
              <a:rPr lang="en-US"/>
              <a:t>Sort one by 1</a:t>
            </a:r>
            <a:r>
              <a:rPr baseline="30000" lang="en-US"/>
              <a:t>st</a:t>
            </a:r>
            <a:r>
              <a:rPr lang="en-US"/>
              <a:t> leg timing</a:t>
            </a:r>
            <a:endParaRPr/>
          </a:p>
          <a:p>
            <a:pPr indent="-228600" lvl="1" marL="685800" rtl="0" algn="l">
              <a:lnSpc>
                <a:spcPct val="90000"/>
              </a:lnSpc>
              <a:spcBef>
                <a:spcPts val="500"/>
              </a:spcBef>
              <a:spcAft>
                <a:spcPts val="0"/>
              </a:spcAft>
              <a:buClr>
                <a:schemeClr val="dk1"/>
              </a:buClr>
              <a:buSzPct val="100000"/>
              <a:buChar char="•"/>
            </a:pPr>
            <a:r>
              <a:rPr lang="en-US"/>
              <a:t>Sort the other by subsequent leg timings</a:t>
            </a:r>
            <a:endParaRPr/>
          </a:p>
          <a:p>
            <a:pPr indent="-228600" lvl="0" marL="228600" rtl="0" algn="l">
              <a:lnSpc>
                <a:spcPct val="90000"/>
              </a:lnSpc>
              <a:spcBef>
                <a:spcPts val="1000"/>
              </a:spcBef>
              <a:spcAft>
                <a:spcPts val="0"/>
              </a:spcAft>
              <a:buClr>
                <a:schemeClr val="dk1"/>
              </a:buClr>
              <a:buSzPct val="100000"/>
              <a:buChar char="•"/>
            </a:pPr>
            <a:r>
              <a:rPr lang="en-US"/>
              <a:t>Pick the first runner A from the 1</a:t>
            </a:r>
            <a:r>
              <a:rPr baseline="30000" lang="en-US"/>
              <a:t>st</a:t>
            </a:r>
            <a:r>
              <a:rPr lang="en-US"/>
              <a:t> leg timing array</a:t>
            </a:r>
            <a:endParaRPr/>
          </a:p>
          <a:p>
            <a:pPr indent="-228600" lvl="0" marL="228600" rtl="0" algn="l">
              <a:lnSpc>
                <a:spcPct val="90000"/>
              </a:lnSpc>
              <a:spcBef>
                <a:spcPts val="1000"/>
              </a:spcBef>
              <a:spcAft>
                <a:spcPts val="0"/>
              </a:spcAft>
              <a:buClr>
                <a:schemeClr val="dk1"/>
              </a:buClr>
              <a:buSzPct val="100000"/>
              <a:buChar char="•"/>
            </a:pPr>
            <a:r>
              <a:rPr lang="en-US"/>
              <a:t>Pick the first 3 runners from the subsequent leg timing array, that are not the same as runner A(since it is possible for the same runner to appear in the front of both arrays</a:t>
            </a:r>
            <a:endParaRPr/>
          </a:p>
          <a:p>
            <a:pPr indent="-228600" lvl="0" marL="228600" rtl="0" algn="l">
              <a:lnSpc>
                <a:spcPct val="90000"/>
              </a:lnSpc>
              <a:spcBef>
                <a:spcPts val="1000"/>
              </a:spcBef>
              <a:spcAft>
                <a:spcPts val="0"/>
              </a:spcAft>
              <a:buClr>
                <a:schemeClr val="dk1"/>
              </a:buClr>
              <a:buSzPct val="100000"/>
              <a:buChar char="•"/>
            </a:pPr>
            <a:r>
              <a:rPr lang="en-US"/>
              <a:t>Repeat the above for the second/third/fourth runner from the 1</a:t>
            </a:r>
            <a:r>
              <a:rPr baseline="30000" lang="en-US"/>
              <a:t>st</a:t>
            </a:r>
            <a:r>
              <a:rPr lang="en-US"/>
              <a:t> leg timing array</a:t>
            </a:r>
            <a:endParaRPr/>
          </a:p>
          <a:p>
            <a:pPr indent="-228600" lvl="0" marL="228600" rtl="0" algn="l">
              <a:lnSpc>
                <a:spcPct val="90000"/>
              </a:lnSpc>
              <a:spcBef>
                <a:spcPts val="1000"/>
              </a:spcBef>
              <a:spcAft>
                <a:spcPts val="0"/>
              </a:spcAft>
              <a:buClr>
                <a:schemeClr val="dk1"/>
              </a:buClr>
              <a:buSzPct val="100000"/>
              <a:buChar char="•"/>
            </a:pPr>
            <a:r>
              <a:rPr lang="en-US"/>
              <a:t>Output the team that gives the best timing among the 4 possible options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Generics</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Most Java API usage from this point on requires the use of generics</a:t>
            </a:r>
            <a:endParaRPr/>
          </a:p>
          <a:p>
            <a:pPr indent="-228600" lvl="0" marL="228600" rtl="0" algn="l">
              <a:lnSpc>
                <a:spcPct val="90000"/>
              </a:lnSpc>
              <a:spcBef>
                <a:spcPts val="1000"/>
              </a:spcBef>
              <a:spcAft>
                <a:spcPts val="0"/>
              </a:spcAft>
              <a:buClr>
                <a:schemeClr val="dk1"/>
              </a:buClr>
              <a:buSzPts val="2800"/>
              <a:buChar char="•"/>
            </a:pPr>
            <a:r>
              <a:rPr lang="en-US"/>
              <a:t>Essentially a way to define the data type being used, much like arrays</a:t>
            </a:r>
            <a:endParaRPr/>
          </a:p>
          <a:p>
            <a:pPr indent="-228600" lvl="0" marL="228600" rtl="0" algn="l">
              <a:lnSpc>
                <a:spcPct val="90000"/>
              </a:lnSpc>
              <a:spcBef>
                <a:spcPts val="1000"/>
              </a:spcBef>
              <a:spcAft>
                <a:spcPts val="0"/>
              </a:spcAft>
              <a:buClr>
                <a:schemeClr val="dk1"/>
              </a:buClr>
              <a:buSzPts val="2800"/>
              <a:buChar char="•"/>
            </a:pPr>
            <a:r>
              <a:rPr lang="en-US"/>
              <a:t>Eg. String[] versus ArrayList&lt;String&gt;</a:t>
            </a:r>
            <a:endParaRPr/>
          </a:p>
          <a:p>
            <a:pPr indent="-228600" lvl="0" marL="228600" rtl="0" algn="l">
              <a:lnSpc>
                <a:spcPct val="90000"/>
              </a:lnSpc>
              <a:spcBef>
                <a:spcPts val="1000"/>
              </a:spcBef>
              <a:spcAft>
                <a:spcPts val="0"/>
              </a:spcAft>
              <a:buClr>
                <a:schemeClr val="dk1"/>
              </a:buClr>
              <a:buSzPts val="2800"/>
              <a:buChar char="•"/>
            </a:pPr>
            <a:r>
              <a:rPr lang="en-US"/>
              <a:t>Can also be used for your own custom classes</a:t>
            </a:r>
            <a:endParaRPr/>
          </a:p>
          <a:p>
            <a:pPr indent="-228600" lvl="0" marL="228600" rtl="0" algn="l">
              <a:lnSpc>
                <a:spcPct val="90000"/>
              </a:lnSpc>
              <a:spcBef>
                <a:spcPts val="1000"/>
              </a:spcBef>
              <a:spcAft>
                <a:spcPts val="0"/>
              </a:spcAft>
              <a:buClr>
                <a:schemeClr val="dk1"/>
              </a:buClr>
              <a:buSzPts val="2800"/>
              <a:buChar char="•"/>
            </a:pPr>
            <a:r>
              <a:rPr lang="en-US"/>
              <a:t>Eg. Student[] versus ArrayList&lt;Student&gt;</a:t>
            </a:r>
            <a:endParaRPr/>
          </a:p>
          <a:p>
            <a:pPr indent="-228600" lvl="0" marL="228600" rtl="0" algn="l">
              <a:lnSpc>
                <a:spcPct val="90000"/>
              </a:lnSpc>
              <a:spcBef>
                <a:spcPts val="1000"/>
              </a:spcBef>
              <a:spcAft>
                <a:spcPts val="0"/>
              </a:spcAft>
              <a:buClr>
                <a:schemeClr val="dk1"/>
              </a:buClr>
              <a:buSzPts val="2800"/>
              <a:buChar char="•"/>
            </a:pPr>
            <a:r>
              <a:rPr lang="en-US"/>
              <a:t>Note that primitive data types (eg. int, double) cannot be used as generics; you will need to use their relevant Java classes instead</a:t>
            </a:r>
            <a:endParaRPr/>
          </a:p>
          <a:p>
            <a:pPr indent="-228600" lvl="1" marL="685800" rtl="0" algn="l">
              <a:lnSpc>
                <a:spcPct val="90000"/>
              </a:lnSpc>
              <a:spcBef>
                <a:spcPts val="500"/>
              </a:spcBef>
              <a:spcAft>
                <a:spcPts val="0"/>
              </a:spcAft>
              <a:buClr>
                <a:schemeClr val="dk1"/>
              </a:buClr>
              <a:buSzPts val="2400"/>
              <a:buChar char="•"/>
            </a:pPr>
            <a:r>
              <a:rPr lang="en-US"/>
              <a:t>Eg. ArrayList&lt;Integer&gt;, ArrayList&lt;Double&gt;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Lists</a:t>
            </a:r>
            <a:endParaRPr/>
          </a:p>
        </p:txBody>
      </p:sp>
      <p:sp>
        <p:nvSpPr>
          <p:cNvPr id="115" name="Google Shape;115;p6"/>
          <p:cNvSpPr txBox="1"/>
          <p:nvPr>
            <p:ph idx="1" type="body"/>
          </p:nvPr>
        </p:nvSpPr>
        <p:spPr>
          <a:xfrm>
            <a:off x="838200" y="1825624"/>
            <a:ext cx="10515600" cy="472147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Two kinds of lists tend to be more frequently used in Java</a:t>
            </a:r>
            <a:endParaRPr/>
          </a:p>
          <a:p>
            <a:pPr indent="-228600" lvl="0" marL="228600" rtl="0" algn="l">
              <a:lnSpc>
                <a:spcPct val="90000"/>
              </a:lnSpc>
              <a:spcBef>
                <a:spcPts val="1000"/>
              </a:spcBef>
              <a:spcAft>
                <a:spcPts val="0"/>
              </a:spcAft>
              <a:buClr>
                <a:schemeClr val="dk1"/>
              </a:buClr>
              <a:buSzPct val="100000"/>
              <a:buChar char="•"/>
            </a:pPr>
            <a:r>
              <a:rPr lang="en-US"/>
              <a:t>ArrayList and LinkedList (is a doubly linked list with tail reference)</a:t>
            </a:r>
            <a:endParaRPr/>
          </a:p>
          <a:p>
            <a:pPr indent="-228600" lvl="0" marL="228600" rtl="0" algn="l">
              <a:lnSpc>
                <a:spcPct val="90000"/>
              </a:lnSpc>
              <a:spcBef>
                <a:spcPts val="1000"/>
              </a:spcBef>
              <a:spcAft>
                <a:spcPts val="0"/>
              </a:spcAft>
              <a:buClr>
                <a:schemeClr val="dk1"/>
              </a:buClr>
              <a:buSzPct val="100000"/>
              <a:buChar char="•"/>
            </a:pPr>
            <a:r>
              <a:rPr lang="en-US"/>
              <a:t>Main differences:</a:t>
            </a:r>
            <a:endParaRPr/>
          </a:p>
          <a:p>
            <a:pPr indent="-228600" lvl="1" marL="685800" rtl="0" algn="l">
              <a:lnSpc>
                <a:spcPct val="90000"/>
              </a:lnSpc>
              <a:spcBef>
                <a:spcPts val="500"/>
              </a:spcBef>
              <a:spcAft>
                <a:spcPts val="0"/>
              </a:spcAft>
              <a:buClr>
                <a:schemeClr val="dk1"/>
              </a:buClr>
              <a:buSzPct val="100000"/>
              <a:buChar char="•"/>
            </a:pPr>
            <a:r>
              <a:rPr lang="en-US"/>
              <a:t>Accessing elements within the list</a:t>
            </a:r>
            <a:endParaRPr/>
          </a:p>
          <a:p>
            <a:pPr indent="-228600" lvl="2" marL="1143000" rtl="0" algn="l">
              <a:lnSpc>
                <a:spcPct val="90000"/>
              </a:lnSpc>
              <a:spcBef>
                <a:spcPts val="500"/>
              </a:spcBef>
              <a:spcAft>
                <a:spcPts val="0"/>
              </a:spcAft>
              <a:buClr>
                <a:schemeClr val="dk1"/>
              </a:buClr>
              <a:buSzPct val="100000"/>
              <a:buChar char="•"/>
            </a:pPr>
            <a:r>
              <a:rPr lang="en-US"/>
              <a:t>ArrayList offers O(1) time to access any element in the list</a:t>
            </a:r>
            <a:endParaRPr/>
          </a:p>
          <a:p>
            <a:pPr indent="-228600" lvl="2" marL="1143000" rtl="0" algn="l">
              <a:lnSpc>
                <a:spcPct val="90000"/>
              </a:lnSpc>
              <a:spcBef>
                <a:spcPts val="500"/>
              </a:spcBef>
              <a:spcAft>
                <a:spcPts val="0"/>
              </a:spcAft>
              <a:buClr>
                <a:schemeClr val="dk1"/>
              </a:buClr>
              <a:buSzPct val="100000"/>
              <a:buChar char="•"/>
            </a:pPr>
            <a:r>
              <a:rPr lang="en-US"/>
              <a:t>LinkedList offers O(1) time to access elements at the front and back of the list only</a:t>
            </a:r>
            <a:endParaRPr/>
          </a:p>
          <a:p>
            <a:pPr indent="-228600" lvl="1" marL="685800" rtl="0" algn="l">
              <a:lnSpc>
                <a:spcPct val="90000"/>
              </a:lnSpc>
              <a:spcBef>
                <a:spcPts val="500"/>
              </a:spcBef>
              <a:spcAft>
                <a:spcPts val="0"/>
              </a:spcAft>
              <a:buClr>
                <a:schemeClr val="dk1"/>
              </a:buClr>
              <a:buSzPct val="100000"/>
              <a:buChar char="•"/>
            </a:pPr>
            <a:r>
              <a:rPr lang="en-US"/>
              <a:t>Inserting/deleting elements from the list</a:t>
            </a:r>
            <a:endParaRPr/>
          </a:p>
          <a:p>
            <a:pPr indent="-228600" lvl="2" marL="1143000" rtl="0" algn="l">
              <a:lnSpc>
                <a:spcPct val="90000"/>
              </a:lnSpc>
              <a:spcBef>
                <a:spcPts val="500"/>
              </a:spcBef>
              <a:spcAft>
                <a:spcPts val="0"/>
              </a:spcAft>
              <a:buClr>
                <a:schemeClr val="dk1"/>
              </a:buClr>
              <a:buSzPct val="100000"/>
              <a:buChar char="•"/>
            </a:pPr>
            <a:r>
              <a:rPr lang="en-US"/>
              <a:t>ArrayList offers O(1) time to insert and delete from the back of the list only</a:t>
            </a:r>
            <a:endParaRPr/>
          </a:p>
          <a:p>
            <a:pPr indent="-228600" lvl="2" marL="1143000" rtl="0" algn="l">
              <a:lnSpc>
                <a:spcPct val="90000"/>
              </a:lnSpc>
              <a:spcBef>
                <a:spcPts val="500"/>
              </a:spcBef>
              <a:spcAft>
                <a:spcPts val="0"/>
              </a:spcAft>
              <a:buClr>
                <a:schemeClr val="dk1"/>
              </a:buClr>
              <a:buSzPct val="100000"/>
              <a:buChar char="•"/>
            </a:pPr>
            <a:r>
              <a:rPr lang="en-US"/>
              <a:t>LinkedList offers O(1) time to insert and delete from the front or the back of the list</a:t>
            </a:r>
            <a:endParaRPr/>
          </a:p>
          <a:p>
            <a:pPr indent="-228600" lvl="0" marL="228600" rtl="0" algn="l">
              <a:lnSpc>
                <a:spcPct val="90000"/>
              </a:lnSpc>
              <a:spcBef>
                <a:spcPts val="1000"/>
              </a:spcBef>
              <a:spcAft>
                <a:spcPts val="0"/>
              </a:spcAft>
              <a:buClr>
                <a:schemeClr val="dk1"/>
              </a:buClr>
              <a:buSzPct val="100000"/>
              <a:buChar char="•"/>
            </a:pPr>
            <a:r>
              <a:rPr lang="en-US"/>
              <a:t>Inserting/deleting from other positions (apart from the ones mentioned above) runs in about O(n) time on average for both ArrayList and LinkedList</a:t>
            </a:r>
            <a:endParaRPr/>
          </a:p>
          <a:p>
            <a:pPr indent="-228600" lvl="0" marL="228600" rtl="0" algn="l">
              <a:lnSpc>
                <a:spcPct val="90000"/>
              </a:lnSpc>
              <a:spcBef>
                <a:spcPts val="1000"/>
              </a:spcBef>
              <a:spcAft>
                <a:spcPts val="0"/>
              </a:spcAft>
              <a:buClr>
                <a:schemeClr val="dk1"/>
              </a:buClr>
              <a:buSzPct val="100000"/>
              <a:buChar char="•"/>
            </a:pPr>
            <a:r>
              <a:rPr lang="en-US"/>
              <a:t>For LinkedList accessing any position other than front and back result in O(n) on average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Lists</a:t>
            </a:r>
            <a:endParaRPr/>
          </a:p>
        </p:txBody>
      </p:sp>
      <p:sp>
        <p:nvSpPr>
          <p:cNvPr id="121" name="Google Shape;121;p7"/>
          <p:cNvSpPr txBox="1"/>
          <p:nvPr>
            <p:ph idx="1" type="body"/>
          </p:nvPr>
        </p:nvSpPr>
        <p:spPr>
          <a:xfrm>
            <a:off x="838200" y="1825624"/>
            <a:ext cx="10515600" cy="47214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arrays, a Java class called Vector exists</a:t>
            </a:r>
            <a:endParaRPr/>
          </a:p>
          <a:p>
            <a:pPr indent="-228600" lvl="0" marL="228600" rtl="0" algn="l">
              <a:lnSpc>
                <a:spcPct val="90000"/>
              </a:lnSpc>
              <a:spcBef>
                <a:spcPts val="1000"/>
              </a:spcBef>
              <a:spcAft>
                <a:spcPts val="0"/>
              </a:spcAft>
              <a:buClr>
                <a:schemeClr val="dk1"/>
              </a:buClr>
              <a:buSzPts val="2800"/>
              <a:buChar char="•"/>
            </a:pPr>
            <a:r>
              <a:rPr lang="en-US"/>
              <a:t>This is similar to the ArrayList class, but is “synchronised”</a:t>
            </a:r>
            <a:endParaRPr/>
          </a:p>
          <a:p>
            <a:pPr indent="-228600" lvl="1" marL="685800" rtl="0" algn="l">
              <a:lnSpc>
                <a:spcPct val="90000"/>
              </a:lnSpc>
              <a:spcBef>
                <a:spcPts val="500"/>
              </a:spcBef>
              <a:spcAft>
                <a:spcPts val="0"/>
              </a:spcAft>
              <a:buClr>
                <a:schemeClr val="dk1"/>
              </a:buClr>
              <a:buSzPts val="2400"/>
              <a:buChar char="•"/>
            </a:pPr>
            <a:r>
              <a:rPr lang="en-US"/>
              <a:t>Ie. used for multi-threading, by ensuring that only one thread can modify the Vector at a given time</a:t>
            </a:r>
            <a:endParaRPr/>
          </a:p>
          <a:p>
            <a:pPr indent="-228600" lvl="1" marL="685800" rtl="0" algn="l">
              <a:lnSpc>
                <a:spcPct val="90000"/>
              </a:lnSpc>
              <a:spcBef>
                <a:spcPts val="500"/>
              </a:spcBef>
              <a:spcAft>
                <a:spcPts val="0"/>
              </a:spcAft>
              <a:buClr>
                <a:schemeClr val="dk1"/>
              </a:buClr>
              <a:buSzPts val="2400"/>
              <a:buChar char="•"/>
            </a:pPr>
            <a:r>
              <a:rPr lang="en-US"/>
              <a:t>However, performing this check makes it slightly slower as a result</a:t>
            </a:r>
            <a:endParaRPr/>
          </a:p>
          <a:p>
            <a:pPr indent="-228600" lvl="0" marL="228600" rtl="0" algn="l">
              <a:lnSpc>
                <a:spcPct val="90000"/>
              </a:lnSpc>
              <a:spcBef>
                <a:spcPts val="1000"/>
              </a:spcBef>
              <a:spcAft>
                <a:spcPts val="0"/>
              </a:spcAft>
              <a:buClr>
                <a:schemeClr val="dk1"/>
              </a:buClr>
              <a:buSzPts val="2800"/>
              <a:buChar char="•"/>
            </a:pPr>
            <a:r>
              <a:rPr lang="en-US"/>
              <a:t>For this module, just the use of ArrayList is sufficient, as we do not cover multi-threading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ArrayList</a:t>
            </a:r>
            <a:endParaRPr/>
          </a:p>
        </p:txBody>
      </p:sp>
      <p:graphicFrame>
        <p:nvGraphicFramePr>
          <p:cNvPr id="127" name="Google Shape;127;p8"/>
          <p:cNvGraphicFramePr/>
          <p:nvPr/>
        </p:nvGraphicFramePr>
        <p:xfrm>
          <a:off x="838200" y="1825625"/>
          <a:ext cx="3000000" cy="3000000"/>
        </p:xfrm>
        <a:graphic>
          <a:graphicData uri="http://schemas.openxmlformats.org/drawingml/2006/table">
            <a:tbl>
              <a:tblPr bandRow="1" firstRow="1">
                <a:noFill/>
                <a:tableStyleId>{996F6765-838E-4E1E-B85E-BEE84D7F6167}</a:tableStyleId>
              </a:tblPr>
              <a:tblGrid>
                <a:gridCol w="3392275"/>
                <a:gridCol w="5453350"/>
                <a:gridCol w="1669975"/>
              </a:tblGrid>
              <a:tr h="370850">
                <a:tc>
                  <a:txBody>
                    <a:bodyPr/>
                    <a:lstStyle/>
                    <a:p>
                      <a:pPr indent="0" lvl="0" marL="0" marR="0" rtl="0" algn="l">
                        <a:spcBef>
                          <a:spcPts val="0"/>
                        </a:spcBef>
                        <a:spcAft>
                          <a:spcPts val="0"/>
                        </a:spcAft>
                        <a:buNone/>
                      </a:pPr>
                      <a:r>
                        <a:rPr lang="en-US" sz="1800" u="none" cap="none" strike="noStrike"/>
                        <a:t>Method 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Time</a:t>
                      </a:r>
                      <a:endParaRPr/>
                    </a:p>
                  </a:txBody>
                  <a:tcPr marT="45725" marB="45725" marR="91450" marL="91450"/>
                </a:tc>
              </a:tr>
              <a:tr h="370850">
                <a:tc>
                  <a:txBody>
                    <a:bodyPr/>
                    <a:lstStyle/>
                    <a:p>
                      <a:pPr indent="0" lvl="0" marL="0" marR="0" rtl="0" algn="l">
                        <a:spcBef>
                          <a:spcPts val="0"/>
                        </a:spcBef>
                        <a:spcAft>
                          <a:spcPts val="0"/>
                        </a:spcAft>
                        <a:buNone/>
                      </a:pPr>
                      <a:r>
                        <a:rPr lang="en-US" sz="1800"/>
                        <a:t>.add(YourClass element)</a:t>
                      </a:r>
                      <a:endParaRPr/>
                    </a:p>
                  </a:txBody>
                  <a:tcPr marT="45725" marB="45725" marR="91450" marL="91450"/>
                </a:tc>
                <a:tc>
                  <a:txBody>
                    <a:bodyPr/>
                    <a:lstStyle/>
                    <a:p>
                      <a:pPr indent="0" lvl="0" marL="0" marR="0" rtl="0" algn="l">
                        <a:spcBef>
                          <a:spcPts val="0"/>
                        </a:spcBef>
                        <a:spcAft>
                          <a:spcPts val="0"/>
                        </a:spcAft>
                        <a:buNone/>
                      </a:pPr>
                      <a:r>
                        <a:rPr lang="en-US" sz="1800"/>
                        <a:t>Adds </a:t>
                      </a:r>
                      <a:r>
                        <a:rPr i="1" lang="en-US" sz="1800"/>
                        <a:t>element</a:t>
                      </a:r>
                      <a:r>
                        <a:rPr lang="en-US" sz="1800"/>
                        <a:t> to the end of the list</a:t>
                      </a:r>
                      <a:endParaRPr i="1" sz="1800"/>
                    </a:p>
                  </a:txBody>
                  <a:tcPr marT="45725" marB="45725" marR="91450" marL="91450"/>
                </a:tc>
                <a:tc>
                  <a:txBody>
                    <a:bodyPr/>
                    <a:lstStyle/>
                    <a:p>
                      <a:pPr indent="0" lvl="0" marL="0" marR="0" rtl="0" algn="l">
                        <a:spcBef>
                          <a:spcPts val="0"/>
                        </a:spcBef>
                        <a:spcAft>
                          <a:spcPts val="0"/>
                        </a:spcAft>
                        <a:buNone/>
                      </a:pPr>
                      <a:r>
                        <a:rPr lang="en-US" sz="1800"/>
                        <a:t>O(1</a:t>
                      </a:r>
                      <a:r>
                        <a:rPr lang="en-US" sz="1800"/>
                        <a:t>)</a:t>
                      </a:r>
                      <a:endParaRPr sz="1800"/>
                    </a:p>
                  </a:txBody>
                  <a:tcPr marT="45725" marB="45725" marR="91450" marL="91450"/>
                </a:tc>
              </a:tr>
              <a:tr h="370850">
                <a:tc>
                  <a:txBody>
                    <a:bodyPr/>
                    <a:lstStyle/>
                    <a:p>
                      <a:pPr indent="0" lvl="0" marL="0" marR="0" rtl="0" algn="l">
                        <a:spcBef>
                          <a:spcPts val="0"/>
                        </a:spcBef>
                        <a:spcAft>
                          <a:spcPts val="0"/>
                        </a:spcAft>
                        <a:buNone/>
                      </a:pPr>
                      <a:r>
                        <a:rPr lang="en-US" sz="1800"/>
                        <a:t>.add(int index, YourClass element)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Adds </a:t>
                      </a:r>
                      <a:r>
                        <a:rPr i="1" lang="en-US" sz="1800"/>
                        <a:t>element</a:t>
                      </a:r>
                      <a:r>
                        <a:rPr lang="en-US" sz="1800"/>
                        <a:t> to the position at </a:t>
                      </a:r>
                      <a:r>
                        <a:rPr i="1" lang="en-US" sz="1800"/>
                        <a:t>index</a:t>
                      </a:r>
                      <a:endParaRPr/>
                    </a:p>
                  </a:txBody>
                  <a:tcPr marT="45725" marB="45725" marR="91450" marL="91450"/>
                </a:tc>
                <a:tc>
                  <a:txBody>
                    <a:bodyPr/>
                    <a:lstStyle/>
                    <a:p>
                      <a:pPr indent="0" lvl="0" marL="0" marR="0" rtl="0" algn="l">
                        <a:spcBef>
                          <a:spcPts val="0"/>
                        </a:spcBef>
                        <a:spcAft>
                          <a:spcPts val="0"/>
                        </a:spcAft>
                        <a:buNone/>
                      </a:pPr>
                      <a:r>
                        <a:rPr lang="en-US" sz="1800"/>
                        <a:t>O(size() - index</a:t>
                      </a:r>
                      <a:r>
                        <a:rPr lang="en-US" sz="1800"/>
                        <a:t>)</a:t>
                      </a:r>
                      <a:endParaRPr sz="1800"/>
                    </a:p>
                  </a:txBody>
                  <a:tcPr marT="45725" marB="45725" marR="91450" marL="91450"/>
                </a:tc>
              </a:tr>
              <a:tr h="370850">
                <a:tc>
                  <a:txBody>
                    <a:bodyPr/>
                    <a:lstStyle/>
                    <a:p>
                      <a:pPr indent="0" lvl="0" marL="0" marR="0" rtl="0" algn="l">
                        <a:spcBef>
                          <a:spcPts val="0"/>
                        </a:spcBef>
                        <a:spcAft>
                          <a:spcPts val="0"/>
                        </a:spcAft>
                        <a:buNone/>
                      </a:pPr>
                      <a:r>
                        <a:rPr lang="en-US" sz="1800"/>
                        <a:t>.clear()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Empties the list</a:t>
                      </a:r>
                      <a:endParaRPr/>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.contains(Object o)</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Checks if </a:t>
                      </a:r>
                      <a:r>
                        <a:rPr i="1" lang="en-US" sz="1800"/>
                        <a:t>o</a:t>
                      </a:r>
                      <a:r>
                        <a:rPr i="0" lang="en-US" sz="1800"/>
                        <a:t> is in the list, based off the object’s equals() method</a:t>
                      </a:r>
                      <a:endParaRPr i="0" sz="1800"/>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.get(int</a:t>
                      </a:r>
                      <a:r>
                        <a:rPr lang="en-US" sz="1800"/>
                        <a:t> index</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Gets the element</a:t>
                      </a:r>
                      <a:r>
                        <a:rPr i="0" lang="en-US" sz="1800"/>
                        <a:t> at </a:t>
                      </a:r>
                      <a:r>
                        <a:rPr i="1" lang="en-US" sz="1800"/>
                        <a:t>index</a:t>
                      </a:r>
                      <a:endParaRPr i="1"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r h="370850">
                <a:tc>
                  <a:txBody>
                    <a:bodyPr/>
                    <a:lstStyle/>
                    <a:p>
                      <a:pPr indent="0" lvl="0" marL="0" marR="0" rtl="0" algn="l">
                        <a:spcBef>
                          <a:spcPts val="0"/>
                        </a:spcBef>
                        <a:spcAft>
                          <a:spcPts val="0"/>
                        </a:spcAft>
                        <a:buNone/>
                      </a:pPr>
                      <a:r>
                        <a:rPr lang="en-US" sz="1800"/>
                        <a:t>.remove(int</a:t>
                      </a:r>
                      <a:r>
                        <a:rPr lang="en-US" sz="1800"/>
                        <a:t> index</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Removes the element</a:t>
                      </a:r>
                      <a:r>
                        <a:rPr i="0" lang="en-US" sz="1800"/>
                        <a:t> at </a:t>
                      </a:r>
                      <a:r>
                        <a:rPr i="1" lang="en-US" sz="1800"/>
                        <a:t>index</a:t>
                      </a:r>
                      <a:endParaRPr i="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O(size() - index</a:t>
                      </a:r>
                      <a:r>
                        <a:rPr lang="en-US" sz="1800"/>
                        <a:t>)</a:t>
                      </a:r>
                      <a:endParaRPr sz="1800"/>
                    </a:p>
                  </a:txBody>
                  <a:tcPr marT="45725" marB="45725" marR="91450" marL="91450"/>
                </a:tc>
              </a:tr>
              <a:tr h="370850">
                <a:tc>
                  <a:txBody>
                    <a:bodyPr/>
                    <a:lstStyle/>
                    <a:p>
                      <a:pPr indent="0" lvl="0" marL="0" marR="0" rtl="0" algn="l">
                        <a:spcBef>
                          <a:spcPts val="0"/>
                        </a:spcBef>
                        <a:spcAft>
                          <a:spcPts val="0"/>
                        </a:spcAft>
                        <a:buNone/>
                      </a:pPr>
                      <a:r>
                        <a:rPr lang="en-US" sz="1800"/>
                        <a:t>.size()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Returns the number</a:t>
                      </a:r>
                      <a:r>
                        <a:rPr i="0" lang="en-US" sz="1800"/>
                        <a:t> of elements in the list</a:t>
                      </a:r>
                      <a:endParaRPr i="0"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bl>
          </a:graphicData>
        </a:graphic>
      </p:graphicFrame>
      <p:sp>
        <p:nvSpPr>
          <p:cNvPr id="128" name="Google Shape;128;p8"/>
          <p:cNvSpPr txBox="1"/>
          <p:nvPr/>
        </p:nvSpPr>
        <p:spPr>
          <a:xfrm>
            <a:off x="838200" y="5368325"/>
            <a:ext cx="1051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O(size() - index) is due to the need to shift all elements to the right of </a:t>
            </a:r>
            <a:r>
              <a:rPr b="0" i="1" lang="en-US" sz="1800" u="none" cap="none" strike="noStrike">
                <a:solidFill>
                  <a:schemeClr val="dk1"/>
                </a:solidFill>
                <a:latin typeface="Calibri"/>
                <a:ea typeface="Calibri"/>
                <a:cs typeface="Calibri"/>
                <a:sym typeface="Calibri"/>
              </a:rPr>
              <a:t>index</a:t>
            </a:r>
            <a:r>
              <a:rPr b="0" i="0" lang="en-US" sz="1800" u="none" cap="none" strike="noStrike">
                <a:solidFill>
                  <a:schemeClr val="dk1"/>
                </a:solidFill>
                <a:latin typeface="Calibri"/>
                <a:ea typeface="Calibri"/>
                <a:cs typeface="Calibri"/>
                <a:sym typeface="Calibri"/>
              </a:rPr>
              <a:t> when inserting/deleting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Lab 4 – LinkedList</a:t>
            </a:r>
            <a:endParaRPr/>
          </a:p>
        </p:txBody>
      </p:sp>
      <p:graphicFrame>
        <p:nvGraphicFramePr>
          <p:cNvPr id="134" name="Google Shape;134;p9"/>
          <p:cNvGraphicFramePr/>
          <p:nvPr/>
        </p:nvGraphicFramePr>
        <p:xfrm>
          <a:off x="838200" y="1825625"/>
          <a:ext cx="3000000" cy="3000000"/>
        </p:xfrm>
        <a:graphic>
          <a:graphicData uri="http://schemas.openxmlformats.org/drawingml/2006/table">
            <a:tbl>
              <a:tblPr bandRow="1" firstRow="1">
                <a:noFill/>
                <a:tableStyleId>{996F6765-838E-4E1E-B85E-BEE84D7F6167}</a:tableStyleId>
              </a:tblPr>
              <a:tblGrid>
                <a:gridCol w="3370250"/>
                <a:gridCol w="4616075"/>
                <a:gridCol w="2529300"/>
              </a:tblGrid>
              <a:tr h="370850">
                <a:tc>
                  <a:txBody>
                    <a:bodyPr/>
                    <a:lstStyle/>
                    <a:p>
                      <a:pPr indent="0" lvl="0" marL="0" marR="0" rtl="0" algn="l">
                        <a:spcBef>
                          <a:spcPts val="0"/>
                        </a:spcBef>
                        <a:spcAft>
                          <a:spcPts val="0"/>
                        </a:spcAft>
                        <a:buNone/>
                      </a:pPr>
                      <a:r>
                        <a:rPr lang="en-US" sz="1800"/>
                        <a:t>Method</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Time</a:t>
                      </a:r>
                      <a:endParaRPr/>
                    </a:p>
                  </a:txBody>
                  <a:tcPr marT="45725" marB="45725" marR="91450" marL="91450"/>
                </a:tc>
              </a:tr>
              <a:tr h="370850">
                <a:tc>
                  <a:txBody>
                    <a:bodyPr/>
                    <a:lstStyle/>
                    <a:p>
                      <a:pPr indent="0" lvl="0" marL="0" marR="0" rtl="0" algn="l">
                        <a:spcBef>
                          <a:spcPts val="0"/>
                        </a:spcBef>
                        <a:spcAft>
                          <a:spcPts val="0"/>
                        </a:spcAft>
                        <a:buNone/>
                      </a:pPr>
                      <a:r>
                        <a:rPr lang="en-US" sz="1800"/>
                        <a:t>.add(YourClass element)</a:t>
                      </a:r>
                      <a:endParaRPr/>
                    </a:p>
                  </a:txBody>
                  <a:tcPr marT="45725" marB="45725" marR="91450" marL="91450"/>
                </a:tc>
                <a:tc>
                  <a:txBody>
                    <a:bodyPr/>
                    <a:lstStyle/>
                    <a:p>
                      <a:pPr indent="0" lvl="0" marL="0" marR="0" rtl="0" algn="l">
                        <a:spcBef>
                          <a:spcPts val="0"/>
                        </a:spcBef>
                        <a:spcAft>
                          <a:spcPts val="0"/>
                        </a:spcAft>
                        <a:buNone/>
                      </a:pPr>
                      <a:r>
                        <a:rPr lang="en-US" sz="1800"/>
                        <a:t>Adds </a:t>
                      </a:r>
                      <a:r>
                        <a:rPr i="1" lang="en-US" sz="1800"/>
                        <a:t>element</a:t>
                      </a:r>
                      <a:r>
                        <a:rPr lang="en-US" sz="1800"/>
                        <a:t> to the end of the list</a:t>
                      </a:r>
                      <a:endParaRPr i="1" sz="1800"/>
                    </a:p>
                  </a:txBody>
                  <a:tcPr marT="45725" marB="45725" marR="91450" marL="91450"/>
                </a:tc>
                <a:tc>
                  <a:txBody>
                    <a:bodyPr/>
                    <a:lstStyle/>
                    <a:p>
                      <a:pPr indent="0" lvl="0" marL="0" marR="0" rtl="0" algn="l">
                        <a:spcBef>
                          <a:spcPts val="0"/>
                        </a:spcBef>
                        <a:spcAft>
                          <a:spcPts val="0"/>
                        </a:spcAft>
                        <a:buNone/>
                      </a:pPr>
                      <a:r>
                        <a:rPr lang="en-US" sz="1800"/>
                        <a:t>O(1</a:t>
                      </a:r>
                      <a:r>
                        <a:rPr lang="en-US" sz="1800"/>
                        <a:t>)</a:t>
                      </a:r>
                      <a:endParaRPr sz="1800"/>
                    </a:p>
                  </a:txBody>
                  <a:tcPr marT="45725" marB="45725" marR="91450" marL="91450"/>
                </a:tc>
              </a:tr>
              <a:tr h="370850">
                <a:tc>
                  <a:txBody>
                    <a:bodyPr/>
                    <a:lstStyle/>
                    <a:p>
                      <a:pPr indent="0" lvl="0" marL="0" marR="0" rtl="0" algn="l">
                        <a:spcBef>
                          <a:spcPts val="0"/>
                        </a:spcBef>
                        <a:spcAft>
                          <a:spcPts val="0"/>
                        </a:spcAft>
                        <a:buNone/>
                      </a:pPr>
                      <a:r>
                        <a:rPr lang="en-US" sz="1800"/>
                        <a:t>.add(int index, YourClass element)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Adds </a:t>
                      </a:r>
                      <a:r>
                        <a:rPr i="1" lang="en-US" sz="1800"/>
                        <a:t>element</a:t>
                      </a:r>
                      <a:r>
                        <a:rPr lang="en-US" sz="1800"/>
                        <a:t> to the position at </a:t>
                      </a:r>
                      <a:r>
                        <a:rPr i="1" lang="en-US" sz="1800"/>
                        <a:t>index</a:t>
                      </a:r>
                      <a:endParaRPr/>
                    </a:p>
                  </a:txBody>
                  <a:tcPr marT="45725" marB="45725" marR="91450" marL="91450"/>
                </a:tc>
                <a:tc>
                  <a:txBody>
                    <a:bodyPr/>
                    <a:lstStyle/>
                    <a:p>
                      <a:pPr indent="0" lvl="0" marL="0" marR="0" rtl="0" algn="l">
                        <a:spcBef>
                          <a:spcPts val="0"/>
                        </a:spcBef>
                        <a:spcAft>
                          <a:spcPts val="0"/>
                        </a:spcAft>
                        <a:buNone/>
                      </a:pPr>
                      <a:r>
                        <a:rPr lang="en-US" sz="1800"/>
                        <a:t>O(size() - index</a:t>
                      </a:r>
                      <a:r>
                        <a:rPr lang="en-US" sz="1800"/>
                        <a:t>) or O(index), whichever is smaller</a:t>
                      </a:r>
                      <a:endParaRPr sz="1800"/>
                    </a:p>
                  </a:txBody>
                  <a:tcPr marT="45725" marB="45725" marR="91450" marL="91450"/>
                </a:tc>
              </a:tr>
              <a:tr h="370850">
                <a:tc>
                  <a:txBody>
                    <a:bodyPr/>
                    <a:lstStyle/>
                    <a:p>
                      <a:pPr indent="0" lvl="0" marL="0" marR="0" rtl="0" algn="l">
                        <a:spcBef>
                          <a:spcPts val="0"/>
                        </a:spcBef>
                        <a:spcAft>
                          <a:spcPts val="0"/>
                        </a:spcAft>
                        <a:buNone/>
                      </a:pPr>
                      <a:r>
                        <a:rPr lang="en-US" sz="1800"/>
                        <a:t>.clear()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Empties the list</a:t>
                      </a:r>
                      <a:endParaRPr/>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.contains(Object o)</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Checks if </a:t>
                      </a:r>
                      <a:r>
                        <a:rPr i="1" lang="en-US" sz="1800"/>
                        <a:t>o</a:t>
                      </a:r>
                      <a:r>
                        <a:rPr i="0" lang="en-US" sz="1800"/>
                        <a:t> is in the list, based off the object’s equals() method</a:t>
                      </a:r>
                      <a:endParaRPr i="0" sz="1800"/>
                    </a:p>
                  </a:txBody>
                  <a:tcPr marT="45725" marB="45725" marR="91450" marL="91450"/>
                </a:tc>
                <a:tc>
                  <a:txBody>
                    <a:bodyPr/>
                    <a:lstStyle/>
                    <a:p>
                      <a:pPr indent="0" lvl="0" marL="0" marR="0" rtl="0" algn="l">
                        <a:spcBef>
                          <a:spcPts val="0"/>
                        </a:spcBef>
                        <a:spcAft>
                          <a:spcPts val="0"/>
                        </a:spcAft>
                        <a:buNone/>
                      </a:pPr>
                      <a:r>
                        <a:rPr lang="en-US" sz="1800"/>
                        <a:t>O(n)</a:t>
                      </a:r>
                      <a:endParaRPr/>
                    </a:p>
                  </a:txBody>
                  <a:tcPr marT="45725" marB="45725" marR="91450" marL="91450"/>
                </a:tc>
              </a:tr>
              <a:tr h="370850">
                <a:tc>
                  <a:txBody>
                    <a:bodyPr/>
                    <a:lstStyle/>
                    <a:p>
                      <a:pPr indent="0" lvl="0" marL="0" marR="0" rtl="0" algn="l">
                        <a:spcBef>
                          <a:spcPts val="0"/>
                        </a:spcBef>
                        <a:spcAft>
                          <a:spcPts val="0"/>
                        </a:spcAft>
                        <a:buNone/>
                      </a:pPr>
                      <a:r>
                        <a:rPr lang="en-US" sz="1800"/>
                        <a:t>.get(int</a:t>
                      </a:r>
                      <a:r>
                        <a:rPr lang="en-US" sz="1800"/>
                        <a:t> index</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Gets the element</a:t>
                      </a:r>
                      <a:r>
                        <a:rPr i="0" lang="en-US" sz="1800"/>
                        <a:t> at </a:t>
                      </a:r>
                      <a:r>
                        <a:rPr i="1" lang="en-US" sz="1800"/>
                        <a:t>index</a:t>
                      </a:r>
                      <a:endParaRPr i="1" sz="1800"/>
                    </a:p>
                  </a:txBody>
                  <a:tcPr marT="45725" marB="45725" marR="91450" marL="91450"/>
                </a:tc>
                <a:tc>
                  <a:txBody>
                    <a:bodyPr/>
                    <a:lstStyle/>
                    <a:p>
                      <a:pPr indent="0" lvl="0" marL="0" marR="0" rtl="0" algn="l">
                        <a:spcBef>
                          <a:spcPts val="0"/>
                        </a:spcBef>
                        <a:spcAft>
                          <a:spcPts val="0"/>
                        </a:spcAft>
                        <a:buNone/>
                      </a:pPr>
                      <a:r>
                        <a:rPr lang="en-US" sz="1800"/>
                        <a:t>O(size() - index</a:t>
                      </a:r>
                      <a:r>
                        <a:rPr lang="en-US" sz="1800"/>
                        <a:t>) or O(index), whichever is smaller</a:t>
                      </a:r>
                      <a:endParaRPr sz="1800"/>
                    </a:p>
                  </a:txBody>
                  <a:tcPr marT="45725" marB="45725" marR="91450" marL="91450"/>
                </a:tc>
              </a:tr>
              <a:tr h="370850">
                <a:tc>
                  <a:txBody>
                    <a:bodyPr/>
                    <a:lstStyle/>
                    <a:p>
                      <a:pPr indent="0" lvl="0" marL="0" marR="0" rtl="0" algn="l">
                        <a:spcBef>
                          <a:spcPts val="0"/>
                        </a:spcBef>
                        <a:spcAft>
                          <a:spcPts val="0"/>
                        </a:spcAft>
                        <a:buNone/>
                      </a:pPr>
                      <a:r>
                        <a:rPr lang="en-US" sz="1800"/>
                        <a:t>.remove(int</a:t>
                      </a:r>
                      <a:r>
                        <a:rPr lang="en-US" sz="1800"/>
                        <a:t> index</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Removes the element</a:t>
                      </a:r>
                      <a:r>
                        <a:rPr i="0" lang="en-US" sz="1800"/>
                        <a:t> at </a:t>
                      </a:r>
                      <a:r>
                        <a:rPr i="1" lang="en-US" sz="1800"/>
                        <a:t>index</a:t>
                      </a:r>
                      <a:endParaRPr i="1" sz="1800"/>
                    </a:p>
                  </a:txBody>
                  <a:tcPr marT="45725" marB="45725" marR="91450" marL="91450"/>
                </a:tc>
                <a:tc>
                  <a:txBody>
                    <a:bodyPr/>
                    <a:lstStyle/>
                    <a:p>
                      <a:pPr indent="0" lvl="0" marL="0" marR="0" rtl="0" algn="l">
                        <a:spcBef>
                          <a:spcPts val="0"/>
                        </a:spcBef>
                        <a:spcAft>
                          <a:spcPts val="0"/>
                        </a:spcAft>
                        <a:buNone/>
                      </a:pPr>
                      <a:r>
                        <a:rPr lang="en-US" sz="1800"/>
                        <a:t>O(size() - index</a:t>
                      </a:r>
                      <a:r>
                        <a:rPr lang="en-US" sz="1800"/>
                        <a:t>) or O(index), whichever is smaller</a:t>
                      </a:r>
                      <a:endParaRPr sz="1800"/>
                    </a:p>
                  </a:txBody>
                  <a:tcPr marT="45725" marB="45725" marR="91450" marL="91450"/>
                </a:tc>
              </a:tr>
              <a:tr h="370850">
                <a:tc>
                  <a:txBody>
                    <a:bodyPr/>
                    <a:lstStyle/>
                    <a:p>
                      <a:pPr indent="0" lvl="0" marL="0" marR="0" rtl="0" algn="l">
                        <a:spcBef>
                          <a:spcPts val="0"/>
                        </a:spcBef>
                        <a:spcAft>
                          <a:spcPts val="0"/>
                        </a:spcAft>
                        <a:buNone/>
                      </a:pPr>
                      <a:r>
                        <a:rPr lang="en-US" sz="1800"/>
                        <a:t>.size()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i="0" lang="en-US" sz="1800"/>
                        <a:t>Returns the number</a:t>
                      </a:r>
                      <a:r>
                        <a:rPr i="0" lang="en-US" sz="1800"/>
                        <a:t> of elements in the list</a:t>
                      </a:r>
                      <a:endParaRPr i="0" sz="1800"/>
                    </a:p>
                  </a:txBody>
                  <a:tcPr marT="45725" marB="45725" marR="91450" marL="91450"/>
                </a:tc>
                <a:tc>
                  <a:txBody>
                    <a:bodyPr/>
                    <a:lstStyle/>
                    <a:p>
                      <a:pPr indent="0" lvl="0" marL="0" marR="0" rtl="0" algn="l">
                        <a:spcBef>
                          <a:spcPts val="0"/>
                        </a:spcBef>
                        <a:spcAft>
                          <a:spcPts val="0"/>
                        </a:spcAft>
                        <a:buNone/>
                      </a:pPr>
                      <a:r>
                        <a:rPr lang="en-US" sz="1800"/>
                        <a:t>O(1)</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2019-06-28T06:36:58Z</dcterms:created>
  <dc:creator>Yuan Bin Chow</dc:creator>
</cp:coreProperties>
</file>