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7.xml" ContentType="application/vnd.openxmlformats-officedocument.presentationml.tags+xml"/>
  <Override PartName="/ppt/notesSlides/notesSlide8.xml" ContentType="application/vnd.openxmlformats-officedocument.presentationml.notesSlide+xml"/>
  <Override PartName="/ppt/comments/comment2.xml" ContentType="application/vnd.openxmlformats-officedocument.presentationml.comments+xml"/>
  <Override PartName="/ppt/notesSlides/notesSlide9.xml" ContentType="application/vnd.openxmlformats-officedocument.presentationml.notesSlide+xml"/>
  <Override PartName="/ppt/comments/comment3.xml" ContentType="application/vnd.openxmlformats-officedocument.presentationml.comments+xml"/>
  <Override PartName="/ppt/notesSlides/notesSlide10.xml" ContentType="application/vnd.openxmlformats-officedocument.presentationml.notesSlide+xml"/>
  <Override PartName="/ppt/comments/comment4.xml" ContentType="application/vnd.openxmlformats-officedocument.presentationml.comments+xml"/>
  <Override PartName="/ppt/notesSlides/notesSlide11.xml" ContentType="application/vnd.openxmlformats-officedocument.presentationml.notesSlide+xml"/>
  <Override PartName="/ppt/comments/comment5.xml" ContentType="application/vnd.openxmlformats-officedocument.presentationml.comments+xml"/>
  <Override PartName="/ppt/notesSlides/notesSlide12.xml" ContentType="application/vnd.openxmlformats-officedocument.presentationml.notesSlide+xml"/>
  <Override PartName="/ppt/comments/comment6.xml" ContentType="application/vnd.openxmlformats-officedocument.presentationml.comments+xml"/>
  <Override PartName="/ppt/notesSlides/notesSlide13.xml" ContentType="application/vnd.openxmlformats-officedocument.presentationml.notesSlide+xml"/>
  <Override PartName="/ppt/comments/comment7.xml" ContentType="application/vnd.openxmlformats-officedocument.presentationml.comments+xml"/>
  <Override PartName="/ppt/tags/tag18.xml" ContentType="application/vnd.openxmlformats-officedocument.presentationml.tags+xml"/>
  <Override PartName="/ppt/notesSlides/notesSlide14.xml" ContentType="application/vnd.openxmlformats-officedocument.presentationml.notesSlide+xml"/>
  <Override PartName="/ppt/comments/comment8.xml" ContentType="application/vnd.openxmlformats-officedocument.presentationml.comments+xml"/>
  <Override PartName="/ppt/tags/tag19.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omments/comment9.xml" ContentType="application/vnd.openxmlformats-officedocument.presentationml.comment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omments/comment10.xml" ContentType="application/vnd.openxmlformats-officedocument.presentationml.comments+xml"/>
  <Override PartName="/ppt/notesSlides/notesSlide27.xml" ContentType="application/vnd.openxmlformats-officedocument.presentationml.notesSlide+xml"/>
  <Override PartName="/ppt/tags/tag21.xml" ContentType="application/vnd.openxmlformats-officedocument.presentationml.tags+xml"/>
  <Override PartName="/ppt/notesSlides/notesSlide28.xml" ContentType="application/vnd.openxmlformats-officedocument.presentationml.notesSlide+xml"/>
  <Override PartName="/ppt/comments/comment11.xml" ContentType="application/vnd.openxmlformats-officedocument.presentationml.comments+xml"/>
  <Override PartName="/ppt/notesSlides/notesSlide29.xml" ContentType="application/vnd.openxmlformats-officedocument.presentationml.notesSlide+xml"/>
  <Override PartName="/ppt/tags/tag22.xml" ContentType="application/vnd.openxmlformats-officedocument.presentationml.tags+xml"/>
  <Override PartName="/ppt/notesSlides/notesSlide30.xml" ContentType="application/vnd.openxmlformats-officedocument.presentationml.notesSlide+xml"/>
  <Override PartName="/ppt/comments/comment12.xml" ContentType="application/vnd.openxmlformats-officedocument.presentationml.comment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omments/comment13.xml" ContentType="application/vnd.openxmlformats-officedocument.presentationml.comments+xml"/>
  <Override PartName="/ppt/notesSlides/notesSlide34.xml" ContentType="application/vnd.openxmlformats-officedocument.presentationml.notesSlide+xml"/>
  <Override PartName="/ppt/comments/comment14.xml" ContentType="application/vnd.openxmlformats-officedocument.presentationml.comment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omments/comment15.xml" ContentType="application/vnd.openxmlformats-officedocument.presentationml.comments+xml"/>
  <Override PartName="/ppt/notesSlides/notesSlide47.xml" ContentType="application/vnd.openxmlformats-officedocument.presentationml.notesSlide+xml"/>
  <Override PartName="/ppt/comments/comment16.xml" ContentType="application/vnd.openxmlformats-officedocument.presentationml.comments+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63" r:id="rId2"/>
    <p:sldId id="299" r:id="rId3"/>
    <p:sldId id="335" r:id="rId4"/>
    <p:sldId id="303" r:id="rId5"/>
    <p:sldId id="344" r:id="rId6"/>
    <p:sldId id="345" r:id="rId7"/>
    <p:sldId id="306" r:id="rId8"/>
    <p:sldId id="314" r:id="rId9"/>
    <p:sldId id="353" r:id="rId10"/>
    <p:sldId id="327" r:id="rId11"/>
    <p:sldId id="352" r:id="rId12"/>
    <p:sldId id="351" r:id="rId13"/>
    <p:sldId id="350" r:id="rId14"/>
    <p:sldId id="355" r:id="rId15"/>
    <p:sldId id="372" r:id="rId16"/>
    <p:sldId id="377" r:id="rId17"/>
    <p:sldId id="378" r:id="rId18"/>
    <p:sldId id="379" r:id="rId19"/>
    <p:sldId id="380" r:id="rId20"/>
    <p:sldId id="358" r:id="rId21"/>
    <p:sldId id="346" r:id="rId22"/>
    <p:sldId id="347" r:id="rId23"/>
    <p:sldId id="356" r:id="rId24"/>
    <p:sldId id="359" r:id="rId25"/>
    <p:sldId id="320" r:id="rId26"/>
    <p:sldId id="341" r:id="rId27"/>
    <p:sldId id="322" r:id="rId28"/>
    <p:sldId id="324" r:id="rId29"/>
    <p:sldId id="325" r:id="rId30"/>
    <p:sldId id="331" r:id="rId31"/>
    <p:sldId id="348" r:id="rId32"/>
    <p:sldId id="360" r:id="rId33"/>
    <p:sldId id="361" r:id="rId34"/>
    <p:sldId id="330" r:id="rId35"/>
    <p:sldId id="326" r:id="rId36"/>
    <p:sldId id="329" r:id="rId37"/>
    <p:sldId id="332" r:id="rId38"/>
    <p:sldId id="354" r:id="rId39"/>
    <p:sldId id="340" r:id="rId40"/>
    <p:sldId id="363" r:id="rId41"/>
    <p:sldId id="364" r:id="rId42"/>
    <p:sldId id="342" r:id="rId43"/>
    <p:sldId id="343" r:id="rId44"/>
    <p:sldId id="336" r:id="rId45"/>
    <p:sldId id="338" r:id="rId46"/>
    <p:sldId id="339" r:id="rId47"/>
    <p:sldId id="337" r:id="rId48"/>
    <p:sldId id="365" r:id="rId49"/>
    <p:sldId id="366" r:id="rId50"/>
    <p:sldId id="367" r:id="rId51"/>
    <p:sldId id="368" r:id="rId52"/>
    <p:sldId id="304" r:id="rId53"/>
    <p:sldId id="305" r:id="rId54"/>
    <p:sldId id="362" r:id="rId55"/>
    <p:sldId id="296" r:id="rId56"/>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lchen" initials="w" lastIdx="10" clrIdx="0">
    <p:extLst/>
  </p:cmAuthor>
  <p:cmAuthor id="2" name="joezhow777@gmail.com" initials="j" lastIdx="2" clrIdx="1">
    <p:extLst/>
  </p:cmAuthor>
  <p:cmAuthor id="3" name="joezhow777@gmail.com" initials="j [2]" lastIdx="1" clrIdx="2">
    <p:extLst/>
  </p:cmAuthor>
  <p:cmAuthor id="4" name="joezhow777@gmail.com" initials="j [3]" lastIdx="1"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FD5E7"/>
    <a:srgbClr val="9EC3E1"/>
    <a:srgbClr val="7B9FF4"/>
    <a:srgbClr val="A0C6DE"/>
    <a:srgbClr val="BBB7BE"/>
    <a:srgbClr val="D50002"/>
    <a:srgbClr val="FDBF2D"/>
    <a:srgbClr val="799DF7"/>
    <a:srgbClr val="F4C5EA"/>
    <a:srgbClr val="FFF8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97" autoAdjust="0"/>
    <p:restoredTop sz="82564" autoAdjust="0"/>
  </p:normalViewPr>
  <p:slideViewPr>
    <p:cSldViewPr snapToGrid="0">
      <p:cViewPr varScale="1">
        <p:scale>
          <a:sx n="69" d="100"/>
          <a:sy n="69" d="100"/>
        </p:scale>
        <p:origin x="216" y="456"/>
      </p:cViewPr>
      <p:guideLst>
        <p:guide orient="horz" pos="2183"/>
        <p:guide pos="384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notesMaster" Target="notesMasters/notesMaster1.xml"/><Relationship Id="rId58" Type="http://schemas.openxmlformats.org/officeDocument/2006/relationships/commentAuthors" Target="commentAuthors.xml"/><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0-16T15:29:33.966" idx="1">
    <p:pos x="10" y="10"/>
    <p:text>把张民老师列在最后</p:text>
    <p:extLst>
      <p:ext uri="{C676402C-5697-4E1C-873F-D02D1690AC5C}">
        <p15:threadingInfo xmlns:p15="http://schemas.microsoft.com/office/powerpoint/2012/main" timeZoneBias="-480"/>
      </p:ext>
    </p:extLst>
  </p:cm>
  <p:cm authorId="2" dt="2018-10-17T09:54:32.368" idx="2">
    <p:pos x="10" y="146"/>
    <p:text>不好排版</p:text>
    <p:extLst>
      <p:ext uri="{C676402C-5697-4E1C-873F-D02D1690AC5C}">
        <p15:threadingInfo xmlns:p15="http://schemas.microsoft.com/office/powerpoint/2012/main" timeZoneBias="-480">
          <p15:parentCm authorId="1" idx="1"/>
        </p15:threadingInfo>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8-10-16T15:34:48.535" idx="6">
    <p:pos x="10" y="10"/>
    <p:text>这个图表示什么？可以加点注解</p:text>
    <p:extLst>
      <p:ext uri="{C676402C-5697-4E1C-873F-D02D1690AC5C}">
        <p15:threadingInfo xmlns:p15="http://schemas.microsoft.com/office/powerpoint/2012/main" timeZoneBias="-480"/>
      </p:ext>
    </p:extLst>
  </p:cm>
  <p:cm authorId="3" dt="2018-10-16T19:31:09.851" idx="1">
    <p:pos x="10" y="146"/>
    <p:text>左边是传统的训练方式-只学习出来的模型，右边是snapshot的学习率学习出来的三个模型，</p:text>
    <p:extLst>
      <p:ext uri="{C676402C-5697-4E1C-873F-D02D1690AC5C}">
        <p15:threadingInfo xmlns:p15="http://schemas.microsoft.com/office/powerpoint/2012/main" timeZoneBias="-480">
          <p15:parentCm authorId="1" idx="6"/>
        </p15:threadingInfo>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8-10-16T15:36:51.167" idx="8">
    <p:pos x="10" y="10"/>
    <p:text>由于我们有不同模块，如果有不同组合的实验结果会更好</p:text>
    <p:extLst>
      <p:ext uri="{C676402C-5697-4E1C-873F-D02D1690AC5C}">
        <p15:threadingInfo xmlns:p15="http://schemas.microsoft.com/office/powerpoint/2012/main" timeZoneBias="-48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8-10-16T15:36:00.379" idx="7">
    <p:pos x="10" y="10"/>
    <p:text>Main, Fine-X这些都是什么意思？</p:text>
    <p:extLst>
      <p:ext uri="{C676402C-5697-4E1C-873F-D02D1690AC5C}">
        <p15:threadingInfo xmlns:p15="http://schemas.microsoft.com/office/powerpoint/2012/main" timeZoneBias="-48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18-10-16T15:37:39.004" idx="9">
    <p:pos x="10" y="10"/>
    <p:text>也要问题分析，怎么解决</p:text>
    <p:extLst>
      <p:ext uri="{C676402C-5697-4E1C-873F-D02D1690AC5C}">
        <p15:threadingInfo xmlns:p15="http://schemas.microsoft.com/office/powerpoint/2012/main" timeZoneBias="-48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18-10-16T15:30:35.341" idx="2">
    <p:pos x="10" y="10"/>
    <p:text>由于有些听众没有参加比赛，可能需要介绍数据规模等。</p:text>
    <p:extLst>
      <p:ext uri="{C676402C-5697-4E1C-873F-D02D1690AC5C}">
        <p15:threadingInfo xmlns:p15="http://schemas.microsoft.com/office/powerpoint/2012/main" timeZoneBias="-48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18-10-16T15:38:24.928" idx="10">
    <p:pos x="10" y="10"/>
    <p:text>布局不好。左边这么密，右边这么空</p:text>
    <p:extLst>
      <p:ext uri="{C676402C-5697-4E1C-873F-D02D1690AC5C}">
        <p15:threadingInfo xmlns:p15="http://schemas.microsoft.com/office/powerpoint/2012/main" timeZoneBias="-48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18-10-16T15:38:24.928" idx="10">
    <p:pos x="10" y="10"/>
    <p:text>布局不好。左边这么密，右边这么空</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10-16T15:30:35.341" idx="2">
    <p:pos x="10" y="10"/>
    <p:text>由于有些听众没有参加比赛，可能需要介绍数据规模等。</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10-16T15:30:35.341" idx="2">
    <p:pos x="10" y="10"/>
    <p:text>由于有些听众没有参加比赛，可能需要介绍数据规模等。</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10-16T15:32:01.270" idx="3">
    <p:pos x="10" y="10"/>
    <p:text>在解决方案前，最好能有问题分析。和常见的分类问题比，有什么特点？</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10-16T15:32:01.270" idx="3">
    <p:pos x="10" y="10"/>
    <p:text>在解决方案前，最好能有问题分析。和常见的分类问题比，有什么特点？</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10-16T15:32:01.270" idx="3">
    <p:pos x="10" y="10"/>
    <p:text>在解决方案前，最好能有问题分析。和常见的分类问题比，有什么特点？</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8-10-16T15:32:01.270" idx="3">
    <p:pos x="10" y="10"/>
    <p:text>在解决方案前，最好能有问题分析。和常见的分类问题比，有什么特点？</p:text>
    <p:extLst>
      <p:ext uri="{C676402C-5697-4E1C-873F-D02D1690AC5C}">
        <p15:threadingInfo xmlns:p15="http://schemas.microsoft.com/office/powerpoint/2012/main"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8-10-16T15:32:01.270" idx="3">
    <p:pos x="10" y="10"/>
    <p:text>在解决方案前，最好能有问题分析。和常见的分类问题比，有什么特点？</p:text>
    <p:extLst>
      <p:ext uri="{C676402C-5697-4E1C-873F-D02D1690AC5C}">
        <p15:threadingInfo xmlns:p15="http://schemas.microsoft.com/office/powerpoint/2012/main" timeZoneBias="-4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8-10-16T15:33:11.529" idx="4">
    <p:pos x="10" y="10"/>
    <p:text>问题难点可以放在前面我说的地方。并且这些难点最好有例子</p:text>
    <p:extLst>
      <p:ext uri="{C676402C-5697-4E1C-873F-D02D1690AC5C}">
        <p15:threadingInfo xmlns:p15="http://schemas.microsoft.com/office/powerpoint/2012/main" timeZoneBias="-480"/>
      </p:ext>
    </p:extLst>
  </p:cm>
  <p:cm authorId="1" dt="2018-10-16T15:34:21.774" idx="5">
    <p:pos x="10" y="146"/>
    <p:text>为什么这些attention能解决问题？</p:text>
    <p:extLst>
      <p:ext uri="{C676402C-5697-4E1C-873F-D02D1690AC5C}">
        <p15:threadingInfo xmlns:p15="http://schemas.microsoft.com/office/powerpoint/2012/main" timeZoneBias="-480">
          <p15:parentCm authorId="1" idx="4"/>
        </p15:threadingInfo>
      </p:ext>
    </p:extLst>
  </p:cm>
  <p:cm authorId="2" dt="2018-10-16T19:13:14.861" idx="1">
    <p:pos x="10" y="282"/>
    <p:text>这个合在一起讲，问题场景里面的就是例子了,attention主要是对贡献</p:text>
    <p:extLst>
      <p:ext uri="{C676402C-5697-4E1C-873F-D02D1690AC5C}">
        <p15:threadingInfo xmlns:p15="http://schemas.microsoft.com/office/powerpoint/2012/main" timeZoneBias="-480">
          <p15:parentCm authorId="1" idx="4"/>
        </p15:threadingInfo>
      </p:ext>
    </p:extLst>
  </p:cm>
  <p:cm authorId="4" dt="2018-10-16T19:59:48.644" idx="1">
    <p:pos x="10" y="418"/>
    <p:text>attetion作用1. 减小处理高维输入数据的计算负担，通过结构化的选取输入的子集，降低数据维度。2. “去伪存真”，让任务处理系统更专注于找到输入数据中显著的与当前输出相关的有用信息，从而提高输出的质量。</p:text>
    <p:extLst>
      <p:ext uri="{C676402C-5697-4E1C-873F-D02D1690AC5C}">
        <p15:threadingInfo xmlns:p15="http://schemas.microsoft.com/office/powerpoint/2012/main" timeZoneBias="-480">
          <p15:parentCm authorId="1" idx="4"/>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vl1pPr>
          </a:lstStyle>
          <a:p>
            <a:endParaRPr kumimoji="1" lang="zh-CN" altLang="en-US"/>
          </a:p>
        </p:txBody>
      </p:sp>
      <p:sp>
        <p:nvSpPr>
          <p:cNvPr id="3" name="日期占位符 2"/>
          <p:cNvSpPr>
            <a:spLocks noGrp="1"/>
          </p:cNvSpPr>
          <p:nvPr>
            <p:ph type="dt" idx="1"/>
          </p:nvPr>
        </p:nvSpPr>
        <p:spPr>
          <a:xfrm>
            <a:off x="4023992" y="0"/>
            <a:ext cx="3078427" cy="511731"/>
          </a:xfrm>
          <a:prstGeom prst="rect">
            <a:avLst/>
          </a:prstGeom>
        </p:spPr>
        <p:txBody>
          <a:bodyPr vert="horz" lIns="99075" tIns="49538" rIns="99075" bIns="49538" rtlCol="0"/>
          <a:lstStyle>
            <a:lvl1pPr algn="r">
              <a:defRPr sz="1300"/>
            </a:lvl1pPr>
          </a:lstStyle>
          <a:p>
            <a:fld id="{907B7DE7-2ECA-064D-8B9E-12EC9AB99A09}" type="datetimeFigureOut">
              <a:rPr kumimoji="1" lang="zh-CN" altLang="en-US" smtClean="0"/>
              <a:t>2018/10/19</a:t>
            </a:fld>
            <a:endParaRPr kumimoji="1" lang="zh-CN" altLang="en-US"/>
          </a:p>
        </p:txBody>
      </p:sp>
      <p:sp>
        <p:nvSpPr>
          <p:cNvPr id="4" name="幻灯片图像占位符 3"/>
          <p:cNvSpPr>
            <a:spLocks noGrp="1" noRot="1" noChangeAspect="1"/>
          </p:cNvSpPr>
          <p:nvPr>
            <p:ph type="sldImg" idx="2"/>
          </p:nvPr>
        </p:nvSpPr>
        <p:spPr>
          <a:xfrm>
            <a:off x="142875" y="768350"/>
            <a:ext cx="6818313" cy="3836988"/>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861441"/>
            <a:ext cx="5683250" cy="4605576"/>
          </a:xfrm>
          <a:prstGeom prst="rect">
            <a:avLst/>
          </a:prstGeom>
        </p:spPr>
        <p:txBody>
          <a:bodyPr vert="horz" lIns="99075" tIns="49538" rIns="99075" bIns="49538"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a:defRPr sz="1300"/>
            </a:lvl1pPr>
          </a:lstStyle>
          <a:p>
            <a:endParaRPr kumimoji="1" lang="zh-CN" altLang="en-US"/>
          </a:p>
        </p:txBody>
      </p:sp>
      <p:sp>
        <p:nvSpPr>
          <p:cNvPr id="7" name="幻灯片编号占位符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a:defRPr sz="1300"/>
            </a:lvl1pPr>
          </a:lstStyle>
          <a:p>
            <a:fld id="{82895421-F334-DF48-8716-7A553EA73E80}" type="slidenum">
              <a:rPr kumimoji="1" lang="zh-CN" altLang="en-US" smtClean="0"/>
              <a:t>‹#›</a:t>
            </a:fld>
            <a:endParaRPr kumimoji="1" lang="zh-CN" altLang="en-US"/>
          </a:p>
        </p:txBody>
      </p:sp>
    </p:spTree>
    <p:extLst>
      <p:ext uri="{BB962C8B-B14F-4D97-AF65-F5344CB8AC3E}">
        <p14:creationId xmlns:p14="http://schemas.microsoft.com/office/powerpoint/2010/main" val="61900691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大家好，我是来自</a:t>
            </a:r>
            <a:r>
              <a:rPr lang="en-US" altLang="zh-CN" dirty="0" smtClean="0"/>
              <a:t>HLT217</a:t>
            </a:r>
            <a:r>
              <a:rPr lang="zh-CN" altLang="en-US" dirty="0" smtClean="0"/>
              <a:t>团队的周俊佐，非常荣幸能够参加这次的评测比赛并取得线上第一的成绩，接下来由我代表我们队分享本次赛题的解决方案。</a:t>
            </a:r>
            <a:endParaRPr lang="zh-CN" altLang="en-US" dirty="0"/>
          </a:p>
        </p:txBody>
      </p:sp>
      <p:sp>
        <p:nvSpPr>
          <p:cNvPr id="4" name="灯片编号占位符 3"/>
          <p:cNvSpPr>
            <a:spLocks noGrp="1"/>
          </p:cNvSpPr>
          <p:nvPr>
            <p:ph type="sldNum" sz="quarter" idx="10"/>
          </p:nvPr>
        </p:nvSpPr>
        <p:spPr/>
        <p:txBody>
          <a:bodyPr/>
          <a:lstStyle/>
          <a:p>
            <a:fld id="{82895421-F334-DF48-8716-7A553EA73E80}" type="slidenum">
              <a:rPr kumimoji="1" lang="zh-CN" altLang="en-US" smtClean="0"/>
              <a:t>1</a:t>
            </a:fld>
            <a:endParaRPr kumimoji="1" lang="zh-CN" altLang="en-US"/>
          </a:p>
        </p:txBody>
      </p:sp>
    </p:spTree>
    <p:extLst>
      <p:ext uri="{BB962C8B-B14F-4D97-AF65-F5344CB8AC3E}">
        <p14:creationId xmlns:p14="http://schemas.microsoft.com/office/powerpoint/2010/main" val="3288161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类别分析</a:t>
            </a:r>
            <a:endParaRPr kumimoji="1" lang="zh-CN" altLang="en-US" dirty="0"/>
          </a:p>
        </p:txBody>
      </p:sp>
      <p:sp>
        <p:nvSpPr>
          <p:cNvPr id="4" name="幻灯片编号占位符 3"/>
          <p:cNvSpPr>
            <a:spLocks noGrp="1"/>
          </p:cNvSpPr>
          <p:nvPr>
            <p:ph type="sldNum" sz="quarter" idx="10"/>
          </p:nvPr>
        </p:nvSpPr>
        <p:spPr/>
        <p:txBody>
          <a:bodyPr/>
          <a:lstStyle/>
          <a:p>
            <a:fld id="{82895421-F334-DF48-8716-7A553EA73E80}" type="slidenum">
              <a:rPr kumimoji="1" lang="zh-CN" altLang="en-US" smtClean="0"/>
              <a:t>10</a:t>
            </a:fld>
            <a:endParaRPr kumimoji="1" lang="zh-CN" altLang="en-US"/>
          </a:p>
        </p:txBody>
      </p:sp>
    </p:spTree>
    <p:extLst>
      <p:ext uri="{BB962C8B-B14F-4D97-AF65-F5344CB8AC3E}">
        <p14:creationId xmlns:p14="http://schemas.microsoft.com/office/powerpoint/2010/main" val="1558765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前面说了我们的标签分两级，这是数据集里一级标签的分布，我们预处理舍弃掉了特殊来电，因为它总共只有两条数据</a:t>
            </a:r>
            <a:endParaRPr kumimoji="1" lang="zh-CN" altLang="en-US" dirty="0"/>
          </a:p>
        </p:txBody>
      </p:sp>
      <p:sp>
        <p:nvSpPr>
          <p:cNvPr id="4" name="幻灯片编号占位符 3"/>
          <p:cNvSpPr>
            <a:spLocks noGrp="1"/>
          </p:cNvSpPr>
          <p:nvPr>
            <p:ph type="sldNum" sz="quarter" idx="10"/>
          </p:nvPr>
        </p:nvSpPr>
        <p:spPr/>
        <p:txBody>
          <a:bodyPr/>
          <a:lstStyle/>
          <a:p>
            <a:fld id="{82895421-F334-DF48-8716-7A553EA73E80}" type="slidenum">
              <a:rPr kumimoji="1" lang="zh-CN" altLang="en-US" smtClean="0"/>
              <a:t>11</a:t>
            </a:fld>
            <a:endParaRPr kumimoji="1" lang="zh-CN" altLang="en-US"/>
          </a:p>
        </p:txBody>
      </p:sp>
    </p:spTree>
    <p:extLst>
      <p:ext uri="{BB962C8B-B14F-4D97-AF65-F5344CB8AC3E}">
        <p14:creationId xmlns:p14="http://schemas.microsoft.com/office/powerpoint/2010/main" val="1233256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zh-CN" altLang="en-US" dirty="0" smtClean="0"/>
              <a:t>可以看到类别数据也不是很平衡，我们合并标签过后总共有</a:t>
            </a:r>
            <a:r>
              <a:rPr kumimoji="1" lang="en-US" altLang="zh-CN" dirty="0" smtClean="0"/>
              <a:t>37</a:t>
            </a:r>
            <a:r>
              <a:rPr kumimoji="1" lang="zh-CN" altLang="en-US" dirty="0" smtClean="0"/>
              <a:t>种类别，这是典型的文本分类问题。</a:t>
            </a:r>
            <a:endParaRPr kumimoji="1" lang="zh-CN" altLang="en-US" dirty="0"/>
          </a:p>
        </p:txBody>
      </p:sp>
      <p:sp>
        <p:nvSpPr>
          <p:cNvPr id="4" name="幻灯片编号占位符 3"/>
          <p:cNvSpPr>
            <a:spLocks noGrp="1"/>
          </p:cNvSpPr>
          <p:nvPr>
            <p:ph type="sldNum" sz="quarter" idx="10"/>
          </p:nvPr>
        </p:nvSpPr>
        <p:spPr/>
        <p:txBody>
          <a:bodyPr/>
          <a:lstStyle/>
          <a:p>
            <a:fld id="{82895421-F334-DF48-8716-7A553EA73E80}" type="slidenum">
              <a:rPr kumimoji="1" lang="zh-CN" altLang="en-US" smtClean="0"/>
              <a:t>12</a:t>
            </a:fld>
            <a:endParaRPr kumimoji="1" lang="zh-CN" altLang="en-US"/>
          </a:p>
        </p:txBody>
      </p:sp>
    </p:spTree>
    <p:extLst>
      <p:ext uri="{BB962C8B-B14F-4D97-AF65-F5344CB8AC3E}">
        <p14:creationId xmlns:p14="http://schemas.microsoft.com/office/powerpoint/2010/main" val="2001565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接下来是我们的解决方案</a:t>
            </a:r>
            <a:endParaRPr kumimoji="1" lang="zh-CN" altLang="en-US" dirty="0"/>
          </a:p>
        </p:txBody>
      </p:sp>
      <p:sp>
        <p:nvSpPr>
          <p:cNvPr id="4" name="幻灯片编号占位符 3"/>
          <p:cNvSpPr>
            <a:spLocks noGrp="1"/>
          </p:cNvSpPr>
          <p:nvPr>
            <p:ph type="sldNum" sz="quarter" idx="10"/>
          </p:nvPr>
        </p:nvSpPr>
        <p:spPr/>
        <p:txBody>
          <a:bodyPr/>
          <a:lstStyle/>
          <a:p>
            <a:fld id="{82895421-F334-DF48-8716-7A553EA73E80}" type="slidenum">
              <a:rPr kumimoji="1" lang="zh-CN" altLang="en-US" smtClean="0"/>
              <a:t>13</a:t>
            </a:fld>
            <a:endParaRPr kumimoji="1" lang="zh-CN" altLang="en-US"/>
          </a:p>
        </p:txBody>
      </p:sp>
    </p:spTree>
    <p:extLst>
      <p:ext uri="{BB962C8B-B14F-4D97-AF65-F5344CB8AC3E}">
        <p14:creationId xmlns:p14="http://schemas.microsoft.com/office/powerpoint/2010/main" val="1405315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这是我们对文本分类的一个思考，下面的时间线仅供参考</a:t>
            </a:r>
            <a:endParaRPr kumimoji="1" lang="en-US" altLang="zh-CN" dirty="0" smtClean="0"/>
          </a:p>
          <a:p>
            <a:endParaRPr kumimoji="1" lang="en-US" altLang="zh-CN" dirty="0" smtClean="0"/>
          </a:p>
          <a:p>
            <a:r>
              <a:rPr kumimoji="1" lang="zh-CN" altLang="en-US" dirty="0" smtClean="0"/>
              <a:t>就是从传统的一直到</a:t>
            </a:r>
            <a:r>
              <a:rPr kumimoji="1" lang="en-US" altLang="zh-CN" dirty="0" smtClean="0"/>
              <a:t>15</a:t>
            </a:r>
            <a:r>
              <a:rPr kumimoji="1" lang="zh-CN" altLang="en-US" dirty="0" smtClean="0"/>
              <a:t>年之后的</a:t>
            </a:r>
            <a:r>
              <a:rPr kumimoji="1" lang="en-US" altLang="zh-CN" dirty="0" smtClean="0"/>
              <a:t>Embedding</a:t>
            </a:r>
            <a:r>
              <a:rPr kumimoji="1" lang="zh-CN" altLang="en-US" dirty="0" smtClean="0"/>
              <a:t>，我相信大家用的比较多的都是</a:t>
            </a:r>
            <a:r>
              <a:rPr kumimoji="1" lang="en-US" altLang="zh-CN" dirty="0" smtClean="0"/>
              <a:t>Embedding</a:t>
            </a:r>
          </a:p>
          <a:p>
            <a:endParaRPr kumimoji="1" lang="en-US" altLang="zh-CN" dirty="0" smtClean="0"/>
          </a:p>
          <a:p>
            <a:r>
              <a:rPr kumimoji="1" lang="zh-CN" altLang="en-US" dirty="0" smtClean="0"/>
              <a:t>然后从今年开始，已经开始从</a:t>
            </a:r>
            <a:r>
              <a:rPr kumimoji="1" lang="en-US" altLang="zh-CN" dirty="0" smtClean="0"/>
              <a:t>Embedding</a:t>
            </a:r>
            <a:r>
              <a:rPr kumimoji="1" lang="zh-CN" altLang="en-US" dirty="0" smtClean="0"/>
              <a:t>转向</a:t>
            </a:r>
            <a:r>
              <a:rPr kumimoji="1" lang="en-US" altLang="zh-CN" dirty="0" smtClean="0"/>
              <a:t>Language</a:t>
            </a:r>
            <a:r>
              <a:rPr kumimoji="1" lang="zh-CN" altLang="en-US" dirty="0" smtClean="0"/>
              <a:t> </a:t>
            </a:r>
            <a:r>
              <a:rPr kumimoji="1" lang="en-US" altLang="zh-CN" dirty="0" smtClean="0"/>
              <a:t>Model</a:t>
            </a:r>
            <a:r>
              <a:rPr kumimoji="1" lang="zh-CN" altLang="en-US" dirty="0" smtClean="0"/>
              <a:t>，我们的主要是将两者结合起来做的。</a:t>
            </a:r>
            <a:endParaRPr kumimoji="1" lang="zh-CN" altLang="en-US" dirty="0"/>
          </a:p>
        </p:txBody>
      </p:sp>
      <p:sp>
        <p:nvSpPr>
          <p:cNvPr id="4" name="幻灯片编号占位符 3"/>
          <p:cNvSpPr>
            <a:spLocks noGrp="1"/>
          </p:cNvSpPr>
          <p:nvPr>
            <p:ph type="sldNum" sz="quarter" idx="10"/>
          </p:nvPr>
        </p:nvSpPr>
        <p:spPr/>
        <p:txBody>
          <a:bodyPr/>
          <a:lstStyle/>
          <a:p>
            <a:fld id="{82895421-F334-DF48-8716-7A553EA73E80}" type="slidenum">
              <a:rPr kumimoji="1" lang="zh-CN" altLang="en-US" smtClean="0"/>
              <a:t>14</a:t>
            </a:fld>
            <a:endParaRPr kumimoji="1" lang="zh-CN" altLang="en-US"/>
          </a:p>
        </p:txBody>
      </p:sp>
    </p:spTree>
    <p:extLst>
      <p:ext uri="{BB962C8B-B14F-4D97-AF65-F5344CB8AC3E}">
        <p14:creationId xmlns:p14="http://schemas.microsoft.com/office/powerpoint/2010/main" val="507887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我们先从业务的角度来思考下这个问题</a:t>
            </a:r>
            <a:endParaRPr kumimoji="1" lang="zh-CN" altLang="en-US" dirty="0"/>
          </a:p>
        </p:txBody>
      </p:sp>
      <p:sp>
        <p:nvSpPr>
          <p:cNvPr id="4" name="幻灯片编号占位符 3"/>
          <p:cNvSpPr>
            <a:spLocks noGrp="1"/>
          </p:cNvSpPr>
          <p:nvPr>
            <p:ph type="sldNum" sz="quarter" idx="10"/>
          </p:nvPr>
        </p:nvSpPr>
        <p:spPr/>
        <p:txBody>
          <a:bodyPr/>
          <a:lstStyle/>
          <a:p>
            <a:fld id="{82895421-F334-DF48-8716-7A553EA73E80}" type="slidenum">
              <a:rPr kumimoji="1" lang="zh-CN" altLang="en-US" smtClean="0"/>
              <a:t>15</a:t>
            </a:fld>
            <a:endParaRPr kumimoji="1" lang="zh-CN" altLang="en-US"/>
          </a:p>
        </p:txBody>
      </p:sp>
    </p:spTree>
    <p:extLst>
      <p:ext uri="{BB962C8B-B14F-4D97-AF65-F5344CB8AC3E}">
        <p14:creationId xmlns:p14="http://schemas.microsoft.com/office/powerpoint/2010/main" val="213671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首先我们比较自然的想到如何突出单句里的关键词。</a:t>
            </a:r>
            <a:endParaRPr kumimoji="1" lang="zh-CN" altLang="en-US" dirty="0"/>
          </a:p>
        </p:txBody>
      </p:sp>
      <p:sp>
        <p:nvSpPr>
          <p:cNvPr id="4" name="幻灯片编号占位符 3"/>
          <p:cNvSpPr>
            <a:spLocks noGrp="1"/>
          </p:cNvSpPr>
          <p:nvPr>
            <p:ph type="sldNum" sz="quarter" idx="10"/>
          </p:nvPr>
        </p:nvSpPr>
        <p:spPr/>
        <p:txBody>
          <a:bodyPr/>
          <a:lstStyle/>
          <a:p>
            <a:fld id="{82895421-F334-DF48-8716-7A553EA73E80}" type="slidenum">
              <a:rPr kumimoji="1" lang="zh-CN" altLang="en-US" smtClean="0"/>
              <a:t>16</a:t>
            </a:fld>
            <a:endParaRPr kumimoji="1" lang="zh-CN" altLang="en-US"/>
          </a:p>
        </p:txBody>
      </p:sp>
    </p:spTree>
    <p:extLst>
      <p:ext uri="{BB962C8B-B14F-4D97-AF65-F5344CB8AC3E}">
        <p14:creationId xmlns:p14="http://schemas.microsoft.com/office/powerpoint/2010/main" val="370763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然后是如何突出段落之间的相关性和距离问题。</a:t>
            </a:r>
            <a:endParaRPr kumimoji="1" lang="zh-CN" altLang="en-US" dirty="0"/>
          </a:p>
        </p:txBody>
      </p:sp>
      <p:sp>
        <p:nvSpPr>
          <p:cNvPr id="4" name="幻灯片编号占位符 3"/>
          <p:cNvSpPr>
            <a:spLocks noGrp="1"/>
          </p:cNvSpPr>
          <p:nvPr>
            <p:ph type="sldNum" sz="quarter" idx="10"/>
          </p:nvPr>
        </p:nvSpPr>
        <p:spPr/>
        <p:txBody>
          <a:bodyPr/>
          <a:lstStyle/>
          <a:p>
            <a:fld id="{82895421-F334-DF48-8716-7A553EA73E80}" type="slidenum">
              <a:rPr kumimoji="1" lang="zh-CN" altLang="en-US" smtClean="0"/>
              <a:t>17</a:t>
            </a:fld>
            <a:endParaRPr kumimoji="1" lang="zh-CN" altLang="en-US"/>
          </a:p>
        </p:txBody>
      </p:sp>
    </p:spTree>
    <p:extLst>
      <p:ext uri="{BB962C8B-B14F-4D97-AF65-F5344CB8AC3E}">
        <p14:creationId xmlns:p14="http://schemas.microsoft.com/office/powerpoint/2010/main" val="16622130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最后是如何突出段落的重要性。</a:t>
            </a:r>
            <a:endParaRPr kumimoji="1" lang="zh-CN" altLang="en-US" dirty="0"/>
          </a:p>
        </p:txBody>
      </p:sp>
      <p:sp>
        <p:nvSpPr>
          <p:cNvPr id="4" name="幻灯片编号占位符 3"/>
          <p:cNvSpPr>
            <a:spLocks noGrp="1"/>
          </p:cNvSpPr>
          <p:nvPr>
            <p:ph type="sldNum" sz="quarter" idx="10"/>
          </p:nvPr>
        </p:nvSpPr>
        <p:spPr/>
        <p:txBody>
          <a:bodyPr/>
          <a:lstStyle/>
          <a:p>
            <a:fld id="{82895421-F334-DF48-8716-7A553EA73E80}" type="slidenum">
              <a:rPr kumimoji="1" lang="zh-CN" altLang="en-US" smtClean="0"/>
              <a:t>18</a:t>
            </a:fld>
            <a:endParaRPr kumimoji="1" lang="zh-CN" altLang="en-US"/>
          </a:p>
        </p:txBody>
      </p:sp>
    </p:spTree>
    <p:extLst>
      <p:ext uri="{BB962C8B-B14F-4D97-AF65-F5344CB8AC3E}">
        <p14:creationId xmlns:p14="http://schemas.microsoft.com/office/powerpoint/2010/main" val="11080870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所以这是比较符合我们自觉的模型，这是</a:t>
            </a:r>
            <a:r>
              <a:rPr kumimoji="1" lang="en-US" altLang="zh-CN" dirty="0" smtClean="0"/>
              <a:t>16</a:t>
            </a:r>
            <a:r>
              <a:rPr kumimoji="1" lang="zh-CN" altLang="en-US" dirty="0" smtClean="0"/>
              <a:t>年的</a:t>
            </a:r>
            <a:r>
              <a:rPr kumimoji="1" lang="en-US" altLang="zh-CN" dirty="0" smtClean="0"/>
              <a:t>ACL</a:t>
            </a:r>
            <a:r>
              <a:rPr kumimoji="1" lang="zh-CN" altLang="en-US" dirty="0" smtClean="0"/>
              <a:t> </a:t>
            </a:r>
            <a:r>
              <a:rPr kumimoji="1" lang="en-US" altLang="zh-CN" dirty="0" smtClean="0"/>
              <a:t>paper</a:t>
            </a:r>
            <a:r>
              <a:rPr kumimoji="1" lang="zh-CN" altLang="en-US" dirty="0" smtClean="0"/>
              <a:t>，全名叫</a:t>
            </a:r>
            <a:r>
              <a:rPr kumimoji="1" lang="en-US" altLang="zh-CN" dirty="0" smtClean="0"/>
              <a:t>Hierarchical Attention Network</a:t>
            </a:r>
          </a:p>
          <a:p>
            <a:endParaRPr kumimoji="1" lang="en-US" altLang="zh-CN" dirty="0" smtClean="0"/>
          </a:p>
          <a:p>
            <a:r>
              <a:rPr kumimoji="1" lang="zh-CN" altLang="en-US" dirty="0" smtClean="0"/>
              <a:t>他在词级别上的</a:t>
            </a:r>
            <a:r>
              <a:rPr kumimoji="1" lang="en-US" altLang="zh-CN" dirty="0" smtClean="0"/>
              <a:t>attention</a:t>
            </a:r>
            <a:r>
              <a:rPr kumimoji="1" lang="zh-CN" altLang="en-US" dirty="0" smtClean="0"/>
              <a:t>能突出单句里关键词，然后对句子的</a:t>
            </a:r>
            <a:r>
              <a:rPr kumimoji="1" lang="en-US" altLang="zh-CN" dirty="0" err="1" smtClean="0"/>
              <a:t>lstm</a:t>
            </a:r>
            <a:r>
              <a:rPr kumimoji="1" lang="zh-CN" altLang="en-US" dirty="0" smtClean="0"/>
              <a:t>和</a:t>
            </a:r>
            <a:r>
              <a:rPr kumimoji="1" lang="en-US" altLang="zh-CN" dirty="0" smtClean="0"/>
              <a:t>attention</a:t>
            </a:r>
            <a:r>
              <a:rPr kumimoji="1" lang="zh-CN" altLang="en-US" dirty="0" smtClean="0"/>
              <a:t>能解决段落的问题。</a:t>
            </a:r>
            <a:endParaRPr kumimoji="1" lang="zh-CN" altLang="en-US" dirty="0"/>
          </a:p>
        </p:txBody>
      </p:sp>
      <p:sp>
        <p:nvSpPr>
          <p:cNvPr id="4" name="幻灯片编号占位符 3"/>
          <p:cNvSpPr>
            <a:spLocks noGrp="1"/>
          </p:cNvSpPr>
          <p:nvPr>
            <p:ph type="sldNum" sz="quarter" idx="10"/>
          </p:nvPr>
        </p:nvSpPr>
        <p:spPr/>
        <p:txBody>
          <a:bodyPr/>
          <a:lstStyle/>
          <a:p>
            <a:fld id="{82895421-F334-DF48-8716-7A553EA73E80}" type="slidenum">
              <a:rPr kumimoji="1" lang="zh-CN" altLang="en-US" smtClean="0"/>
              <a:t>19</a:t>
            </a:fld>
            <a:endParaRPr kumimoji="1" lang="zh-CN" altLang="en-US"/>
          </a:p>
        </p:txBody>
      </p:sp>
    </p:spTree>
    <p:extLst>
      <p:ext uri="{BB962C8B-B14F-4D97-AF65-F5344CB8AC3E}">
        <p14:creationId xmlns:p14="http://schemas.microsoft.com/office/powerpoint/2010/main" val="406397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首先是团队介绍</a:t>
            </a:r>
            <a:endParaRPr kumimoji="1" lang="zh-CN" altLang="en-US" dirty="0"/>
          </a:p>
        </p:txBody>
      </p:sp>
      <p:sp>
        <p:nvSpPr>
          <p:cNvPr id="4" name="幻灯片编号占位符 3"/>
          <p:cNvSpPr>
            <a:spLocks noGrp="1"/>
          </p:cNvSpPr>
          <p:nvPr>
            <p:ph type="sldNum" sz="quarter" idx="10"/>
          </p:nvPr>
        </p:nvSpPr>
        <p:spPr/>
        <p:txBody>
          <a:bodyPr/>
          <a:lstStyle/>
          <a:p>
            <a:fld id="{82895421-F334-DF48-8716-7A553EA73E80}" type="slidenum">
              <a:rPr kumimoji="1" lang="zh-CN" altLang="en-US" smtClean="0"/>
              <a:t>2</a:t>
            </a:fld>
            <a:endParaRPr kumimoji="1" lang="zh-CN" altLang="en-US"/>
          </a:p>
        </p:txBody>
      </p:sp>
    </p:spTree>
    <p:extLst>
      <p:ext uri="{BB962C8B-B14F-4D97-AF65-F5344CB8AC3E}">
        <p14:creationId xmlns:p14="http://schemas.microsoft.com/office/powerpoint/2010/main" val="18121978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这是</a:t>
            </a:r>
            <a:r>
              <a:rPr kumimoji="1" lang="en-US" altLang="zh-CN" dirty="0" smtClean="0"/>
              <a:t>HAN</a:t>
            </a:r>
            <a:r>
              <a:rPr kumimoji="1" lang="zh-CN" altLang="en-US" dirty="0" smtClean="0"/>
              <a:t>的细节图，</a:t>
            </a:r>
            <a:endParaRPr kumimoji="1" lang="zh-CN" altLang="en-US" dirty="0"/>
          </a:p>
        </p:txBody>
      </p:sp>
      <p:sp>
        <p:nvSpPr>
          <p:cNvPr id="4" name="幻灯片编号占位符 3"/>
          <p:cNvSpPr>
            <a:spLocks noGrp="1"/>
          </p:cNvSpPr>
          <p:nvPr>
            <p:ph type="sldNum" sz="quarter" idx="10"/>
          </p:nvPr>
        </p:nvSpPr>
        <p:spPr/>
        <p:txBody>
          <a:bodyPr/>
          <a:lstStyle/>
          <a:p>
            <a:fld id="{82895421-F334-DF48-8716-7A553EA73E80}" type="slidenum">
              <a:rPr kumimoji="1" lang="zh-CN" altLang="en-US" smtClean="0"/>
              <a:t>20</a:t>
            </a:fld>
            <a:endParaRPr kumimoji="1" lang="zh-CN" altLang="en-US"/>
          </a:p>
        </p:txBody>
      </p:sp>
    </p:spTree>
    <p:extLst>
      <p:ext uri="{BB962C8B-B14F-4D97-AF65-F5344CB8AC3E}">
        <p14:creationId xmlns:p14="http://schemas.microsoft.com/office/powerpoint/2010/main" val="9820106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我们对</a:t>
            </a:r>
            <a:r>
              <a:rPr kumimoji="1" lang="en-US" altLang="zh-CN" dirty="0" smtClean="0"/>
              <a:t>embedding</a:t>
            </a:r>
            <a:r>
              <a:rPr kumimoji="1" lang="zh-CN" altLang="en-US" dirty="0" smtClean="0"/>
              <a:t>做一个</a:t>
            </a:r>
            <a:r>
              <a:rPr kumimoji="1" lang="en-US" altLang="zh-CN" dirty="0" err="1" smtClean="0"/>
              <a:t>lstm</a:t>
            </a:r>
            <a:r>
              <a:rPr kumimoji="1" lang="zh-CN" altLang="en-US" dirty="0" smtClean="0"/>
              <a:t>编码，然后用</a:t>
            </a:r>
            <a:r>
              <a:rPr kumimoji="1" lang="en-US" altLang="zh-CN" dirty="0" smtClean="0"/>
              <a:t>attention</a:t>
            </a:r>
            <a:r>
              <a:rPr kumimoji="1" lang="zh-CN" altLang="en-US" dirty="0" smtClean="0"/>
              <a:t>获得每条句子的表示，这种表示能够突出每条句子里的关键词。</a:t>
            </a:r>
            <a:endParaRPr kumimoji="1" lang="en-US" altLang="zh-CN" dirty="0" smtClean="0"/>
          </a:p>
          <a:p>
            <a:endParaRPr kumimoji="1" lang="en-US" altLang="zh-CN" dirty="0" smtClean="0"/>
          </a:p>
        </p:txBody>
      </p:sp>
      <p:sp>
        <p:nvSpPr>
          <p:cNvPr id="4" name="幻灯片编号占位符 3"/>
          <p:cNvSpPr>
            <a:spLocks noGrp="1"/>
          </p:cNvSpPr>
          <p:nvPr>
            <p:ph type="sldNum" sz="quarter" idx="10"/>
          </p:nvPr>
        </p:nvSpPr>
        <p:spPr/>
        <p:txBody>
          <a:bodyPr/>
          <a:lstStyle/>
          <a:p>
            <a:fld id="{82895421-F334-DF48-8716-7A553EA73E80}" type="slidenum">
              <a:rPr kumimoji="1" lang="zh-CN" altLang="en-US" smtClean="0"/>
              <a:t>21</a:t>
            </a:fld>
            <a:endParaRPr kumimoji="1" lang="zh-CN" altLang="en-US"/>
          </a:p>
        </p:txBody>
      </p:sp>
    </p:spTree>
    <p:extLst>
      <p:ext uri="{BB962C8B-B14F-4D97-AF65-F5344CB8AC3E}">
        <p14:creationId xmlns:p14="http://schemas.microsoft.com/office/powerpoint/2010/main" val="12408648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zh-CN" altLang="en-US" dirty="0" smtClean="0"/>
              <a:t>然后我们把所有句子的表示用</a:t>
            </a:r>
            <a:r>
              <a:rPr kumimoji="1" lang="en-US" altLang="zh-CN" dirty="0" err="1" smtClean="0"/>
              <a:t>lstm</a:t>
            </a:r>
            <a:r>
              <a:rPr kumimoji="1" lang="zh-CN" altLang="en-US" dirty="0" smtClean="0"/>
              <a:t>编码，再用</a:t>
            </a:r>
            <a:r>
              <a:rPr kumimoji="1" lang="en-US" altLang="zh-CN" dirty="0" err="1" smtClean="0"/>
              <a:t>attetnion</a:t>
            </a:r>
            <a:r>
              <a:rPr kumimoji="1" lang="zh-CN" altLang="en-US" dirty="0" smtClean="0"/>
              <a:t>获得整个篇章的表示，这种表示就能一定程度解决段落问题</a:t>
            </a:r>
          </a:p>
          <a:p>
            <a:endParaRPr kumimoji="1" lang="zh-CN" altLang="en-US" dirty="0"/>
          </a:p>
        </p:txBody>
      </p:sp>
      <p:sp>
        <p:nvSpPr>
          <p:cNvPr id="4" name="幻灯片编号占位符 3"/>
          <p:cNvSpPr>
            <a:spLocks noGrp="1"/>
          </p:cNvSpPr>
          <p:nvPr>
            <p:ph type="sldNum" sz="quarter" idx="10"/>
          </p:nvPr>
        </p:nvSpPr>
        <p:spPr/>
        <p:txBody>
          <a:bodyPr/>
          <a:lstStyle/>
          <a:p>
            <a:fld id="{82895421-F334-DF48-8716-7A553EA73E80}" type="slidenum">
              <a:rPr kumimoji="1" lang="zh-CN" altLang="en-US" smtClean="0"/>
              <a:t>22</a:t>
            </a:fld>
            <a:endParaRPr kumimoji="1" lang="zh-CN" altLang="en-US"/>
          </a:p>
        </p:txBody>
      </p:sp>
    </p:spTree>
    <p:extLst>
      <p:ext uri="{BB962C8B-B14F-4D97-AF65-F5344CB8AC3E}">
        <p14:creationId xmlns:p14="http://schemas.microsoft.com/office/powerpoint/2010/main" val="10734439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模型讲完了，然后讲一下我们输入的特征。</a:t>
            </a:r>
            <a:endParaRPr kumimoji="1" lang="en-US" altLang="zh-CN" dirty="0" smtClean="0"/>
          </a:p>
          <a:p>
            <a:endParaRPr kumimoji="1" lang="en-US" altLang="zh-CN" dirty="0" smtClean="0"/>
          </a:p>
          <a:p>
            <a:r>
              <a:rPr kumimoji="1" lang="zh-CN" altLang="en-US" dirty="0" smtClean="0"/>
              <a:t>这是今年</a:t>
            </a:r>
            <a:r>
              <a:rPr kumimoji="1" lang="en-US" altLang="zh-CN" dirty="0" smtClean="0"/>
              <a:t>NAACL</a:t>
            </a:r>
            <a:r>
              <a:rPr kumimoji="1" lang="zh-CN" altLang="en-US" dirty="0" smtClean="0"/>
              <a:t>的</a:t>
            </a:r>
            <a:r>
              <a:rPr kumimoji="1" lang="en-US" altLang="zh-CN" dirty="0" smtClean="0"/>
              <a:t>best</a:t>
            </a:r>
            <a:r>
              <a:rPr kumimoji="1" lang="zh-CN" altLang="en-US" dirty="0" smtClean="0"/>
              <a:t> </a:t>
            </a:r>
            <a:r>
              <a:rPr kumimoji="1" lang="en-US" altLang="zh-CN" dirty="0" smtClean="0"/>
              <a:t>paper</a:t>
            </a:r>
            <a:r>
              <a:rPr kumimoji="1" lang="zh-CN" altLang="en-US" dirty="0" smtClean="0"/>
              <a:t> </a:t>
            </a:r>
            <a:r>
              <a:rPr kumimoji="1" lang="en-US" altLang="zh-CN" dirty="0" err="1" smtClean="0"/>
              <a:t>ELMo</a:t>
            </a:r>
            <a:r>
              <a:rPr kumimoji="1" lang="zh-CN" altLang="en-US" dirty="0" smtClean="0"/>
              <a:t>，他是把词表示，这里我们就用的</a:t>
            </a:r>
            <a:r>
              <a:rPr kumimoji="1" lang="en-US" altLang="zh-CN" dirty="0" err="1" smtClean="0"/>
              <a:t>embeddings</a:t>
            </a:r>
            <a:r>
              <a:rPr kumimoji="1" lang="zh-CN" altLang="en-US" dirty="0" smtClean="0"/>
              <a:t>输入到两层双向</a:t>
            </a:r>
            <a:r>
              <a:rPr kumimoji="1" lang="en-US" altLang="zh-CN" dirty="0" err="1" smtClean="0"/>
              <a:t>lstm</a:t>
            </a:r>
            <a:r>
              <a:rPr kumimoji="1" lang="zh-CN" altLang="en-US" dirty="0" smtClean="0"/>
              <a:t>，把词表示和每层</a:t>
            </a:r>
            <a:r>
              <a:rPr kumimoji="1" lang="en-US" altLang="zh-CN" dirty="0" err="1" smtClean="0"/>
              <a:t>lstm</a:t>
            </a:r>
            <a:r>
              <a:rPr kumimoji="1" lang="zh-CN" altLang="en-US" dirty="0" smtClean="0"/>
              <a:t>的输出加权求和输出。这很简单但是非常有效。</a:t>
            </a:r>
            <a:endParaRPr kumimoji="1" lang="en-US" altLang="zh-CN" dirty="0" smtClean="0"/>
          </a:p>
          <a:p>
            <a:endParaRPr kumimoji="1" lang="en-US" altLang="zh-CN" dirty="0" smtClean="0"/>
          </a:p>
          <a:p>
            <a:r>
              <a:rPr kumimoji="1" lang="zh-CN" altLang="en-US" dirty="0" smtClean="0"/>
              <a:t>之前我们都是用</a:t>
            </a:r>
            <a:r>
              <a:rPr kumimoji="1" lang="en-US" altLang="zh-CN" dirty="0" smtClean="0"/>
              <a:t>Embedding</a:t>
            </a:r>
            <a:r>
              <a:rPr kumimoji="1" lang="zh-CN" altLang="en-US" dirty="0" smtClean="0"/>
              <a:t>，</a:t>
            </a:r>
            <a:r>
              <a:rPr kumimoji="1" lang="en-US" altLang="zh-CN" dirty="0" smtClean="0"/>
              <a:t>Embedding</a:t>
            </a:r>
            <a:r>
              <a:rPr kumimoji="1" lang="zh-CN" altLang="en-US" dirty="0" smtClean="0"/>
              <a:t>可以理解是对知识的预训练，</a:t>
            </a:r>
            <a:endParaRPr kumimoji="1" lang="en-US" altLang="zh-CN" dirty="0" smtClean="0"/>
          </a:p>
          <a:p>
            <a:endParaRPr kumimoji="1" lang="en-US" altLang="zh-CN" dirty="0" smtClean="0"/>
          </a:p>
          <a:p>
            <a:r>
              <a:rPr kumimoji="1" lang="zh-CN" altLang="en-US" dirty="0" smtClean="0"/>
              <a:t>可以简单理解这个</a:t>
            </a:r>
            <a:r>
              <a:rPr kumimoji="1" lang="en-US" altLang="zh-CN" dirty="0" smtClean="0"/>
              <a:t>Language</a:t>
            </a:r>
            <a:r>
              <a:rPr kumimoji="1" lang="zh-CN" altLang="en-US" dirty="0" smtClean="0"/>
              <a:t> </a:t>
            </a:r>
            <a:r>
              <a:rPr kumimoji="1" lang="en-US" altLang="zh-CN" dirty="0" smtClean="0"/>
              <a:t>Model</a:t>
            </a:r>
            <a:r>
              <a:rPr kumimoji="1" lang="zh-CN" altLang="en-US" dirty="0" smtClean="0"/>
              <a:t>学到的是对于文本的认识，</a:t>
            </a:r>
            <a:r>
              <a:rPr kumimoji="1" lang="en-US" altLang="zh-CN" dirty="0" err="1" smtClean="0"/>
              <a:t>ELMo</a:t>
            </a:r>
            <a:r>
              <a:rPr kumimoji="1" lang="zh-CN" altLang="en-US" dirty="0" smtClean="0"/>
              <a:t>应用在不同任务上，基本上都是底层学的是词性，上层学的是语义，比如说语义消歧什么的。</a:t>
            </a:r>
            <a:endParaRPr kumimoji="1" lang="zh-CN" altLang="en-US" dirty="0"/>
          </a:p>
        </p:txBody>
      </p:sp>
      <p:sp>
        <p:nvSpPr>
          <p:cNvPr id="4" name="幻灯片编号占位符 3"/>
          <p:cNvSpPr>
            <a:spLocks noGrp="1"/>
          </p:cNvSpPr>
          <p:nvPr>
            <p:ph type="sldNum" sz="quarter" idx="10"/>
          </p:nvPr>
        </p:nvSpPr>
        <p:spPr/>
        <p:txBody>
          <a:bodyPr/>
          <a:lstStyle/>
          <a:p>
            <a:fld id="{82895421-F334-DF48-8716-7A553EA73E80}" type="slidenum">
              <a:rPr kumimoji="1" lang="zh-CN" altLang="en-US" smtClean="0"/>
              <a:t>23</a:t>
            </a:fld>
            <a:endParaRPr kumimoji="1" lang="zh-CN" altLang="en-US"/>
          </a:p>
        </p:txBody>
      </p:sp>
    </p:spTree>
    <p:extLst>
      <p:ext uri="{BB962C8B-B14F-4D97-AF65-F5344CB8AC3E}">
        <p14:creationId xmlns:p14="http://schemas.microsoft.com/office/powerpoint/2010/main" val="17424306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然后我们单模型的总体框架就变成了这个样子，就是多了个</a:t>
            </a:r>
            <a:r>
              <a:rPr kumimoji="1" lang="en-US" altLang="zh-CN" dirty="0" err="1" smtClean="0"/>
              <a:t>ELMo</a:t>
            </a:r>
            <a:r>
              <a:rPr kumimoji="1" lang="zh-CN" altLang="en-US" dirty="0" smtClean="0"/>
              <a:t>特征，然后</a:t>
            </a:r>
            <a:r>
              <a:rPr kumimoji="1" lang="en-US" altLang="zh-CN" dirty="0" smtClean="0"/>
              <a:t>Embedding</a:t>
            </a:r>
            <a:r>
              <a:rPr kumimoji="1" lang="zh-CN" altLang="en-US" dirty="0" smtClean="0"/>
              <a:t>和</a:t>
            </a:r>
            <a:r>
              <a:rPr kumimoji="1" lang="en-US" altLang="zh-CN" dirty="0" err="1" smtClean="0"/>
              <a:t>ELMo</a:t>
            </a:r>
            <a:r>
              <a:rPr kumimoji="1" lang="zh-CN" altLang="en-US" dirty="0" smtClean="0"/>
              <a:t>结合这个样子。</a:t>
            </a:r>
            <a:endParaRPr kumimoji="1" lang="zh-CN" altLang="en-US" dirty="0"/>
          </a:p>
        </p:txBody>
      </p:sp>
      <p:sp>
        <p:nvSpPr>
          <p:cNvPr id="4" name="幻灯片编号占位符 3"/>
          <p:cNvSpPr>
            <a:spLocks noGrp="1"/>
          </p:cNvSpPr>
          <p:nvPr>
            <p:ph type="sldNum" sz="quarter" idx="10"/>
          </p:nvPr>
        </p:nvSpPr>
        <p:spPr/>
        <p:txBody>
          <a:bodyPr/>
          <a:lstStyle/>
          <a:p>
            <a:fld id="{82895421-F334-DF48-8716-7A553EA73E80}" type="slidenum">
              <a:rPr kumimoji="1" lang="zh-CN" altLang="en-US" smtClean="0"/>
              <a:t>24</a:t>
            </a:fld>
            <a:endParaRPr kumimoji="1" lang="zh-CN" altLang="en-US"/>
          </a:p>
        </p:txBody>
      </p:sp>
    </p:spTree>
    <p:extLst>
      <p:ext uri="{BB962C8B-B14F-4D97-AF65-F5344CB8AC3E}">
        <p14:creationId xmlns:p14="http://schemas.microsoft.com/office/powerpoint/2010/main" val="10433976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2895421-F334-DF48-8716-7A553EA73E80}" type="slidenum">
              <a:rPr kumimoji="1" lang="zh-CN" altLang="en-US" smtClean="0"/>
              <a:t>25</a:t>
            </a:fld>
            <a:endParaRPr kumimoji="1" lang="zh-CN" altLang="en-US"/>
          </a:p>
        </p:txBody>
      </p:sp>
    </p:spTree>
    <p:extLst>
      <p:ext uri="{BB962C8B-B14F-4D97-AF65-F5344CB8AC3E}">
        <p14:creationId xmlns:p14="http://schemas.microsoft.com/office/powerpoint/2010/main" val="10835641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这是我们的总体框架，我们把数据分开输入，然后预处理是去低频词停用词，然后分别对</a:t>
            </a:r>
            <a:r>
              <a:rPr kumimoji="1" lang="en-US" altLang="zh-CN" dirty="0" smtClean="0"/>
              <a:t>word</a:t>
            </a:r>
            <a:r>
              <a:rPr kumimoji="1" lang="zh-CN" altLang="en-US" dirty="0" smtClean="0"/>
              <a:t>和</a:t>
            </a:r>
            <a:r>
              <a:rPr kumimoji="1" lang="en-US" altLang="zh-CN" dirty="0" smtClean="0"/>
              <a:t>char</a:t>
            </a:r>
            <a:r>
              <a:rPr kumimoji="1" lang="zh-CN" altLang="en-US" dirty="0" smtClean="0"/>
              <a:t>提取特征，用了</a:t>
            </a:r>
            <a:r>
              <a:rPr kumimoji="1" lang="en-US" altLang="zh-CN" dirty="0" err="1" smtClean="0"/>
              <a:t>ELMo</a:t>
            </a:r>
            <a:r>
              <a:rPr kumimoji="1" lang="zh-CN" altLang="en-US" dirty="0" smtClean="0"/>
              <a:t>、</a:t>
            </a:r>
            <a:r>
              <a:rPr kumimoji="1" lang="en-US" altLang="zh-CN" dirty="0" smtClean="0"/>
              <a:t>Word2vec</a:t>
            </a:r>
            <a:r>
              <a:rPr kumimoji="1" lang="zh-CN" altLang="en-US" dirty="0" smtClean="0"/>
              <a:t>和</a:t>
            </a:r>
            <a:r>
              <a:rPr kumimoji="1" lang="en-US" altLang="zh-CN" dirty="0" smtClean="0"/>
              <a:t>Glove</a:t>
            </a:r>
            <a:r>
              <a:rPr kumimoji="1" lang="zh-CN" altLang="en-US" dirty="0" smtClean="0"/>
              <a:t>，也有把词向量拼接，然后模型除了刚刚讲的</a:t>
            </a:r>
            <a:r>
              <a:rPr kumimoji="1" lang="en-US" altLang="zh-CN" dirty="0" smtClean="0"/>
              <a:t>HAN</a:t>
            </a:r>
            <a:r>
              <a:rPr kumimoji="1" lang="zh-CN" altLang="en-US" dirty="0" smtClean="0"/>
              <a:t>还有常用的</a:t>
            </a:r>
            <a:r>
              <a:rPr kumimoji="1" lang="en-US" altLang="zh-CN" dirty="0" err="1" smtClean="0"/>
              <a:t>Textcnn</a:t>
            </a:r>
            <a:r>
              <a:rPr kumimoji="1" lang="en-US" altLang="zh-CN" dirty="0" smtClean="0"/>
              <a:t>/....</a:t>
            </a:r>
            <a:r>
              <a:rPr kumimoji="1" lang="zh-CN" altLang="en-US" dirty="0" smtClean="0"/>
              <a:t>，然后融合我们试了</a:t>
            </a:r>
            <a:r>
              <a:rPr kumimoji="1" lang="en-US" altLang="zh-CN" dirty="0" smtClean="0"/>
              <a:t>DNN</a:t>
            </a:r>
            <a:r>
              <a:rPr kumimoji="1" lang="zh-CN" altLang="en-US" dirty="0" smtClean="0"/>
              <a:t>和</a:t>
            </a:r>
            <a:r>
              <a:rPr kumimoji="1" lang="en-US" altLang="zh-CN" dirty="0" err="1" smtClean="0"/>
              <a:t>Lightgbm</a:t>
            </a:r>
            <a:r>
              <a:rPr kumimoji="1" lang="zh-CN" altLang="en-US" dirty="0" smtClean="0"/>
              <a:t>，</a:t>
            </a:r>
            <a:r>
              <a:rPr kumimoji="1" lang="en-US" altLang="zh-CN" dirty="0" smtClean="0"/>
              <a:t>DNN</a:t>
            </a:r>
            <a:r>
              <a:rPr kumimoji="1" lang="zh-CN" altLang="en-US" dirty="0" smtClean="0"/>
              <a:t>效果会好一点。</a:t>
            </a:r>
            <a:r>
              <a:rPr kumimoji="1" lang="en-US" altLang="zh-CN" dirty="0" smtClean="0"/>
              <a:t>Trick</a:t>
            </a:r>
            <a:r>
              <a:rPr kumimoji="1" lang="zh-CN" altLang="en-US" dirty="0" smtClean="0"/>
              <a:t>我们用的是假标签和</a:t>
            </a:r>
            <a:r>
              <a:rPr kumimoji="1" lang="en-US" altLang="zh-CN" dirty="0" smtClean="0"/>
              <a:t>snapshot</a:t>
            </a:r>
            <a:r>
              <a:rPr kumimoji="1" lang="zh-CN" altLang="en-US" dirty="0" smtClean="0"/>
              <a:t> </a:t>
            </a:r>
            <a:r>
              <a:rPr kumimoji="1" lang="en-US" altLang="zh-CN" dirty="0" smtClean="0"/>
              <a:t>ensemble</a:t>
            </a:r>
            <a:r>
              <a:rPr kumimoji="1" lang="zh-CN" altLang="en-US" dirty="0" smtClean="0"/>
              <a:t>。</a:t>
            </a:r>
            <a:endParaRPr kumimoji="1" lang="zh-CN" altLang="en-US" dirty="0"/>
          </a:p>
        </p:txBody>
      </p:sp>
      <p:sp>
        <p:nvSpPr>
          <p:cNvPr id="4" name="幻灯片编号占位符 3"/>
          <p:cNvSpPr>
            <a:spLocks noGrp="1"/>
          </p:cNvSpPr>
          <p:nvPr>
            <p:ph type="sldNum" sz="quarter" idx="10"/>
          </p:nvPr>
        </p:nvSpPr>
        <p:spPr/>
        <p:txBody>
          <a:bodyPr/>
          <a:lstStyle/>
          <a:p>
            <a:fld id="{82895421-F334-DF48-8716-7A553EA73E80}" type="slidenum">
              <a:rPr kumimoji="1" lang="zh-CN" altLang="en-US" smtClean="0"/>
              <a:t>26</a:t>
            </a:fld>
            <a:endParaRPr kumimoji="1" lang="zh-CN" altLang="en-US"/>
          </a:p>
        </p:txBody>
      </p:sp>
    </p:spTree>
    <p:extLst>
      <p:ext uri="{BB962C8B-B14F-4D97-AF65-F5344CB8AC3E}">
        <p14:creationId xmlns:p14="http://schemas.microsoft.com/office/powerpoint/2010/main" val="8014265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可能有人会问为什么不先分一级标签和二级标签</a:t>
            </a:r>
            <a:endParaRPr kumimoji="1" lang="zh-CN" altLang="en-US" dirty="0"/>
          </a:p>
        </p:txBody>
      </p:sp>
      <p:sp>
        <p:nvSpPr>
          <p:cNvPr id="4" name="幻灯片编号占位符 3"/>
          <p:cNvSpPr>
            <a:spLocks noGrp="1"/>
          </p:cNvSpPr>
          <p:nvPr>
            <p:ph type="sldNum" sz="quarter" idx="10"/>
          </p:nvPr>
        </p:nvSpPr>
        <p:spPr/>
        <p:txBody>
          <a:bodyPr/>
          <a:lstStyle/>
          <a:p>
            <a:fld id="{82895421-F334-DF48-8716-7A553EA73E80}" type="slidenum">
              <a:rPr kumimoji="1" lang="zh-CN" altLang="en-US" smtClean="0"/>
              <a:t>30</a:t>
            </a:fld>
            <a:endParaRPr kumimoji="1" lang="zh-CN" altLang="en-US"/>
          </a:p>
        </p:txBody>
      </p:sp>
    </p:spTree>
    <p:extLst>
      <p:ext uri="{BB962C8B-B14F-4D97-AF65-F5344CB8AC3E}">
        <p14:creationId xmlns:p14="http://schemas.microsoft.com/office/powerpoint/2010/main" val="8185174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其实我们是尝试过这种方案的，但是效果没有合并标签好。</a:t>
            </a:r>
            <a:endParaRPr kumimoji="1" lang="zh-CN" altLang="en-US" dirty="0"/>
          </a:p>
        </p:txBody>
      </p:sp>
      <p:sp>
        <p:nvSpPr>
          <p:cNvPr id="4" name="幻灯片编号占位符 3"/>
          <p:cNvSpPr>
            <a:spLocks noGrp="1"/>
          </p:cNvSpPr>
          <p:nvPr>
            <p:ph type="sldNum" sz="quarter" idx="10"/>
          </p:nvPr>
        </p:nvSpPr>
        <p:spPr/>
        <p:txBody>
          <a:bodyPr/>
          <a:lstStyle/>
          <a:p>
            <a:fld id="{82895421-F334-DF48-8716-7A553EA73E80}" type="slidenum">
              <a:rPr kumimoji="1" lang="zh-CN" altLang="en-US" smtClean="0"/>
              <a:t>31</a:t>
            </a:fld>
            <a:endParaRPr kumimoji="1" lang="zh-CN" altLang="en-US"/>
          </a:p>
        </p:txBody>
      </p:sp>
    </p:spTree>
    <p:extLst>
      <p:ext uri="{BB962C8B-B14F-4D97-AF65-F5344CB8AC3E}">
        <p14:creationId xmlns:p14="http://schemas.microsoft.com/office/powerpoint/2010/main" val="15234241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2895421-F334-DF48-8716-7A553EA73E80}" type="slidenum">
              <a:rPr kumimoji="1" lang="zh-CN" altLang="en-US" smtClean="0"/>
              <a:t>32</a:t>
            </a:fld>
            <a:endParaRPr kumimoji="1" lang="zh-CN" altLang="en-US"/>
          </a:p>
        </p:txBody>
      </p:sp>
    </p:spTree>
    <p:extLst>
      <p:ext uri="{BB962C8B-B14F-4D97-AF65-F5344CB8AC3E}">
        <p14:creationId xmlns:p14="http://schemas.microsoft.com/office/powerpoint/2010/main" val="653671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我们都是苏州大学</a:t>
            </a:r>
            <a:r>
              <a:rPr kumimoji="1" lang="en-US" altLang="zh-CN" dirty="0" smtClean="0"/>
              <a:t>NLP</a:t>
            </a:r>
            <a:r>
              <a:rPr kumimoji="1" lang="zh-CN" altLang="en-US" dirty="0" smtClean="0"/>
              <a:t>实验室的，上面两位是我们的导师，下面是我和我的队友。</a:t>
            </a:r>
            <a:endParaRPr kumimoji="1" lang="zh-CN" altLang="en-US" dirty="0"/>
          </a:p>
        </p:txBody>
      </p:sp>
      <p:sp>
        <p:nvSpPr>
          <p:cNvPr id="4" name="幻灯片编号占位符 3"/>
          <p:cNvSpPr>
            <a:spLocks noGrp="1"/>
          </p:cNvSpPr>
          <p:nvPr>
            <p:ph type="sldNum" sz="quarter" idx="10"/>
          </p:nvPr>
        </p:nvSpPr>
        <p:spPr/>
        <p:txBody>
          <a:bodyPr/>
          <a:lstStyle/>
          <a:p>
            <a:fld id="{82895421-F334-DF48-8716-7A553EA73E80}" type="slidenum">
              <a:rPr kumimoji="1" lang="zh-CN" altLang="en-US" smtClean="0"/>
              <a:t>3</a:t>
            </a:fld>
            <a:endParaRPr kumimoji="1" lang="zh-CN" altLang="en-US"/>
          </a:p>
        </p:txBody>
      </p:sp>
    </p:spTree>
    <p:extLst>
      <p:ext uri="{BB962C8B-B14F-4D97-AF65-F5344CB8AC3E}">
        <p14:creationId xmlns:p14="http://schemas.microsoft.com/office/powerpoint/2010/main" val="186154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我们来电得分是</a:t>
            </a:r>
            <a:r>
              <a:rPr kumimoji="1" lang="en-US" altLang="zh-CN" dirty="0" smtClean="0"/>
              <a:t>0.7020</a:t>
            </a:r>
            <a:r>
              <a:rPr kumimoji="1" lang="zh-CN" altLang="en-US" dirty="0" smtClean="0"/>
              <a:t>，第二是</a:t>
            </a:r>
            <a:r>
              <a:rPr kumimoji="1" lang="en-US" altLang="zh-CN" dirty="0" smtClean="0"/>
              <a:t>0.7006</a:t>
            </a:r>
            <a:r>
              <a:rPr kumimoji="1" lang="zh-CN" altLang="en-US" dirty="0" smtClean="0"/>
              <a:t>，我们都是用的语言模型，所以它是很有效的。</a:t>
            </a:r>
            <a:endParaRPr kumimoji="1" lang="zh-CN" altLang="en-US" dirty="0"/>
          </a:p>
        </p:txBody>
      </p:sp>
      <p:sp>
        <p:nvSpPr>
          <p:cNvPr id="4" name="幻灯片编号占位符 3"/>
          <p:cNvSpPr>
            <a:spLocks noGrp="1"/>
          </p:cNvSpPr>
          <p:nvPr>
            <p:ph type="sldNum" sz="quarter" idx="10"/>
          </p:nvPr>
        </p:nvSpPr>
        <p:spPr/>
        <p:txBody>
          <a:bodyPr/>
          <a:lstStyle/>
          <a:p>
            <a:fld id="{82895421-F334-DF48-8716-7A553EA73E80}" type="slidenum">
              <a:rPr kumimoji="1" lang="zh-CN" altLang="en-US" smtClean="0"/>
              <a:t>33</a:t>
            </a:fld>
            <a:endParaRPr kumimoji="1" lang="zh-CN" altLang="en-US"/>
          </a:p>
        </p:txBody>
      </p:sp>
    </p:spTree>
    <p:extLst>
      <p:ext uri="{BB962C8B-B14F-4D97-AF65-F5344CB8AC3E}">
        <p14:creationId xmlns:p14="http://schemas.microsoft.com/office/powerpoint/2010/main" val="18762981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接下来是我们的意图识别任务</a:t>
            </a:r>
            <a:endParaRPr kumimoji="1" lang="zh-CN" altLang="en-US" dirty="0"/>
          </a:p>
        </p:txBody>
      </p:sp>
      <p:sp>
        <p:nvSpPr>
          <p:cNvPr id="4" name="幻灯片编号占位符 3"/>
          <p:cNvSpPr>
            <a:spLocks noGrp="1"/>
          </p:cNvSpPr>
          <p:nvPr>
            <p:ph type="sldNum" sz="quarter" idx="10"/>
          </p:nvPr>
        </p:nvSpPr>
        <p:spPr/>
        <p:txBody>
          <a:bodyPr/>
          <a:lstStyle/>
          <a:p>
            <a:fld id="{82895421-F334-DF48-8716-7A553EA73E80}" type="slidenum">
              <a:rPr kumimoji="1" lang="zh-CN" altLang="en-US" smtClean="0"/>
              <a:t>35</a:t>
            </a:fld>
            <a:endParaRPr kumimoji="1" lang="zh-CN" altLang="en-US"/>
          </a:p>
        </p:txBody>
      </p:sp>
    </p:spTree>
    <p:extLst>
      <p:ext uri="{BB962C8B-B14F-4D97-AF65-F5344CB8AC3E}">
        <p14:creationId xmlns:p14="http://schemas.microsoft.com/office/powerpoint/2010/main" val="2296588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意图识别分为意图分类和槽值填充，意图识别的语料是短文本，有两级标签，得分是意图分类和槽值填充各占百分之五十。</a:t>
            </a:r>
            <a:endParaRPr kumimoji="1" lang="zh-CN" altLang="en-US" dirty="0"/>
          </a:p>
        </p:txBody>
      </p:sp>
      <p:sp>
        <p:nvSpPr>
          <p:cNvPr id="4" name="幻灯片编号占位符 3"/>
          <p:cNvSpPr>
            <a:spLocks noGrp="1"/>
          </p:cNvSpPr>
          <p:nvPr>
            <p:ph type="sldNum" sz="quarter" idx="10"/>
          </p:nvPr>
        </p:nvSpPr>
        <p:spPr/>
        <p:txBody>
          <a:bodyPr/>
          <a:lstStyle/>
          <a:p>
            <a:fld id="{82895421-F334-DF48-8716-7A553EA73E80}" type="slidenum">
              <a:rPr kumimoji="1" lang="zh-CN" altLang="en-US" smtClean="0"/>
              <a:t>36</a:t>
            </a:fld>
            <a:endParaRPr kumimoji="1" lang="zh-CN" altLang="en-US"/>
          </a:p>
        </p:txBody>
      </p:sp>
    </p:spTree>
    <p:extLst>
      <p:ext uri="{BB962C8B-B14F-4D97-AF65-F5344CB8AC3E}">
        <p14:creationId xmlns:p14="http://schemas.microsoft.com/office/powerpoint/2010/main" val="8478146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2895421-F334-DF48-8716-7A553EA73E80}" type="slidenum">
              <a:rPr kumimoji="1" lang="zh-CN" altLang="en-US" smtClean="0"/>
              <a:t>37</a:t>
            </a:fld>
            <a:endParaRPr kumimoji="1" lang="zh-CN" altLang="en-US"/>
          </a:p>
        </p:txBody>
      </p:sp>
    </p:spTree>
    <p:extLst>
      <p:ext uri="{BB962C8B-B14F-4D97-AF65-F5344CB8AC3E}">
        <p14:creationId xmlns:p14="http://schemas.microsoft.com/office/powerpoint/2010/main" val="8127760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我们意图分类的任务数据也是十万级别</a:t>
            </a:r>
            <a:endParaRPr kumimoji="1" lang="zh-CN" altLang="en-US" dirty="0"/>
          </a:p>
        </p:txBody>
      </p:sp>
      <p:sp>
        <p:nvSpPr>
          <p:cNvPr id="4" name="幻灯片编号占位符 3"/>
          <p:cNvSpPr>
            <a:spLocks noGrp="1"/>
          </p:cNvSpPr>
          <p:nvPr>
            <p:ph type="sldNum" sz="quarter" idx="10"/>
          </p:nvPr>
        </p:nvSpPr>
        <p:spPr/>
        <p:txBody>
          <a:bodyPr/>
          <a:lstStyle/>
          <a:p>
            <a:fld id="{82895421-F334-DF48-8716-7A553EA73E80}" type="slidenum">
              <a:rPr kumimoji="1" lang="zh-CN" altLang="en-US" smtClean="0"/>
              <a:t>38</a:t>
            </a:fld>
            <a:endParaRPr kumimoji="1" lang="zh-CN" altLang="en-US"/>
          </a:p>
        </p:txBody>
      </p:sp>
    </p:spTree>
    <p:extLst>
      <p:ext uri="{BB962C8B-B14F-4D97-AF65-F5344CB8AC3E}">
        <p14:creationId xmlns:p14="http://schemas.microsoft.com/office/powerpoint/2010/main" val="1833920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然后总体框架和来电原因相似，只是没有用</a:t>
            </a:r>
            <a:r>
              <a:rPr kumimoji="1" lang="en-US" altLang="zh-CN" dirty="0" smtClean="0"/>
              <a:t>HAN</a:t>
            </a:r>
            <a:r>
              <a:rPr kumimoji="1" lang="zh-CN" altLang="en-US" dirty="0" smtClean="0"/>
              <a:t>模型和</a:t>
            </a:r>
            <a:r>
              <a:rPr kumimoji="1" lang="en-US" altLang="zh-CN" dirty="0" err="1" smtClean="0"/>
              <a:t>ELMo</a:t>
            </a:r>
            <a:endParaRPr kumimoji="1" lang="zh-CN" altLang="en-US" dirty="0"/>
          </a:p>
        </p:txBody>
      </p:sp>
      <p:sp>
        <p:nvSpPr>
          <p:cNvPr id="4" name="幻灯片编号占位符 3"/>
          <p:cNvSpPr>
            <a:spLocks noGrp="1"/>
          </p:cNvSpPr>
          <p:nvPr>
            <p:ph type="sldNum" sz="quarter" idx="10"/>
          </p:nvPr>
        </p:nvSpPr>
        <p:spPr/>
        <p:txBody>
          <a:bodyPr/>
          <a:lstStyle/>
          <a:p>
            <a:fld id="{82895421-F334-DF48-8716-7A553EA73E80}" type="slidenum">
              <a:rPr kumimoji="1" lang="zh-CN" altLang="en-US" smtClean="0"/>
              <a:t>39</a:t>
            </a:fld>
            <a:endParaRPr kumimoji="1" lang="zh-CN" altLang="en-US"/>
          </a:p>
        </p:txBody>
      </p:sp>
    </p:spTree>
    <p:extLst>
      <p:ext uri="{BB962C8B-B14F-4D97-AF65-F5344CB8AC3E}">
        <p14:creationId xmlns:p14="http://schemas.microsoft.com/office/powerpoint/2010/main" val="9957210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最终我们的意图分数是</a:t>
            </a:r>
            <a:r>
              <a:rPr kumimoji="1" lang="en-US" altLang="zh-CN" dirty="0" smtClean="0"/>
              <a:t>0.4084</a:t>
            </a:r>
            <a:endParaRPr kumimoji="1" lang="zh-CN" altLang="en-US" dirty="0"/>
          </a:p>
        </p:txBody>
      </p:sp>
      <p:sp>
        <p:nvSpPr>
          <p:cNvPr id="4" name="幻灯片编号占位符 3"/>
          <p:cNvSpPr>
            <a:spLocks noGrp="1"/>
          </p:cNvSpPr>
          <p:nvPr>
            <p:ph type="sldNum" sz="quarter" idx="10"/>
          </p:nvPr>
        </p:nvSpPr>
        <p:spPr/>
        <p:txBody>
          <a:bodyPr/>
          <a:lstStyle/>
          <a:p>
            <a:fld id="{82895421-F334-DF48-8716-7A553EA73E80}" type="slidenum">
              <a:rPr kumimoji="1" lang="zh-CN" altLang="en-US" smtClean="0"/>
              <a:t>41</a:t>
            </a:fld>
            <a:endParaRPr kumimoji="1" lang="zh-CN" altLang="en-US"/>
          </a:p>
        </p:txBody>
      </p:sp>
    </p:spTree>
    <p:extLst>
      <p:ext uri="{BB962C8B-B14F-4D97-AF65-F5344CB8AC3E}">
        <p14:creationId xmlns:p14="http://schemas.microsoft.com/office/powerpoint/2010/main" val="273906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这是最后的任务</a:t>
            </a:r>
            <a:r>
              <a:rPr kumimoji="1" lang="en-US" altLang="zh-CN" dirty="0" smtClean="0"/>
              <a:t>-</a:t>
            </a:r>
            <a:r>
              <a:rPr kumimoji="1" lang="zh-CN" altLang="en-US" dirty="0" smtClean="0"/>
              <a:t>槽值填充</a:t>
            </a:r>
            <a:endParaRPr kumimoji="1" lang="zh-CN" altLang="en-US" dirty="0"/>
          </a:p>
        </p:txBody>
      </p:sp>
      <p:sp>
        <p:nvSpPr>
          <p:cNvPr id="4" name="幻灯片编号占位符 3"/>
          <p:cNvSpPr>
            <a:spLocks noGrp="1"/>
          </p:cNvSpPr>
          <p:nvPr>
            <p:ph type="sldNum" sz="quarter" idx="10"/>
          </p:nvPr>
        </p:nvSpPr>
        <p:spPr/>
        <p:txBody>
          <a:bodyPr/>
          <a:lstStyle/>
          <a:p>
            <a:fld id="{82895421-F334-DF48-8716-7A553EA73E80}" type="slidenum">
              <a:rPr kumimoji="1" lang="zh-CN" altLang="en-US" smtClean="0"/>
              <a:t>42</a:t>
            </a:fld>
            <a:endParaRPr kumimoji="1" lang="zh-CN" altLang="en-US"/>
          </a:p>
        </p:txBody>
      </p:sp>
    </p:spTree>
    <p:extLst>
      <p:ext uri="{BB962C8B-B14F-4D97-AF65-F5344CB8AC3E}">
        <p14:creationId xmlns:p14="http://schemas.microsoft.com/office/powerpoint/2010/main" val="1567538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槽值填充我们把他分为两类问题</a:t>
            </a:r>
            <a:endParaRPr kumimoji="1" lang="zh-CN" altLang="en-US" dirty="0"/>
          </a:p>
        </p:txBody>
      </p:sp>
      <p:sp>
        <p:nvSpPr>
          <p:cNvPr id="4" name="幻灯片编号占位符 3"/>
          <p:cNvSpPr>
            <a:spLocks noGrp="1"/>
          </p:cNvSpPr>
          <p:nvPr>
            <p:ph type="sldNum" sz="quarter" idx="10"/>
          </p:nvPr>
        </p:nvSpPr>
        <p:spPr/>
        <p:txBody>
          <a:bodyPr/>
          <a:lstStyle/>
          <a:p>
            <a:fld id="{82895421-F334-DF48-8716-7A553EA73E80}" type="slidenum">
              <a:rPr kumimoji="1" lang="zh-CN" altLang="en-US" smtClean="0"/>
              <a:t>43</a:t>
            </a:fld>
            <a:endParaRPr kumimoji="1" lang="zh-CN" altLang="en-US"/>
          </a:p>
        </p:txBody>
      </p:sp>
    </p:spTree>
    <p:extLst>
      <p:ext uri="{BB962C8B-B14F-4D97-AF65-F5344CB8AC3E}">
        <p14:creationId xmlns:p14="http://schemas.microsoft.com/office/powerpoint/2010/main" val="12575366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zh-CN" altLang="en-US" dirty="0" smtClean="0"/>
              <a:t>我们把业务类型用分成十三个类处理，数值类型用分类与规则匹配来处理</a:t>
            </a:r>
          </a:p>
          <a:p>
            <a:endParaRPr kumimoji="1" lang="zh-CN" altLang="en-US" dirty="0"/>
          </a:p>
        </p:txBody>
      </p:sp>
      <p:sp>
        <p:nvSpPr>
          <p:cNvPr id="4" name="幻灯片编号占位符 3"/>
          <p:cNvSpPr>
            <a:spLocks noGrp="1"/>
          </p:cNvSpPr>
          <p:nvPr>
            <p:ph type="sldNum" sz="quarter" idx="10"/>
          </p:nvPr>
        </p:nvSpPr>
        <p:spPr/>
        <p:txBody>
          <a:bodyPr/>
          <a:lstStyle/>
          <a:p>
            <a:fld id="{82895421-F334-DF48-8716-7A553EA73E80}" type="slidenum">
              <a:rPr kumimoji="1" lang="zh-CN" altLang="en-US" smtClean="0"/>
              <a:t>44</a:t>
            </a:fld>
            <a:endParaRPr kumimoji="1" lang="zh-CN" altLang="en-US"/>
          </a:p>
        </p:txBody>
      </p:sp>
    </p:spTree>
    <p:extLst>
      <p:ext uri="{BB962C8B-B14F-4D97-AF65-F5344CB8AC3E}">
        <p14:creationId xmlns:p14="http://schemas.microsoft.com/office/powerpoint/2010/main" val="239617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然后是任务模型方案</a:t>
            </a:r>
            <a:endParaRPr kumimoji="1" lang="zh-CN" altLang="en-US" dirty="0"/>
          </a:p>
        </p:txBody>
      </p:sp>
      <p:sp>
        <p:nvSpPr>
          <p:cNvPr id="4" name="幻灯片编号占位符 3"/>
          <p:cNvSpPr>
            <a:spLocks noGrp="1"/>
          </p:cNvSpPr>
          <p:nvPr>
            <p:ph type="sldNum" sz="quarter" idx="10"/>
          </p:nvPr>
        </p:nvSpPr>
        <p:spPr/>
        <p:txBody>
          <a:bodyPr/>
          <a:lstStyle/>
          <a:p>
            <a:fld id="{82895421-F334-DF48-8716-7A553EA73E80}" type="slidenum">
              <a:rPr kumimoji="1" lang="zh-CN" altLang="en-US" smtClean="0"/>
              <a:t>4</a:t>
            </a:fld>
            <a:endParaRPr kumimoji="1" lang="zh-CN" altLang="en-US"/>
          </a:p>
        </p:txBody>
      </p:sp>
    </p:spTree>
    <p:extLst>
      <p:ext uri="{BB962C8B-B14F-4D97-AF65-F5344CB8AC3E}">
        <p14:creationId xmlns:p14="http://schemas.microsoft.com/office/powerpoint/2010/main" val="8707061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pipeline</a:t>
            </a:r>
            <a:r>
              <a:rPr kumimoji="1" lang="zh-CN" altLang="en-US" dirty="0" smtClean="0"/>
              <a:t>相似，模型用的比较少</a:t>
            </a:r>
            <a:endParaRPr kumimoji="1" lang="zh-CN" altLang="en-US" dirty="0"/>
          </a:p>
        </p:txBody>
      </p:sp>
      <p:sp>
        <p:nvSpPr>
          <p:cNvPr id="4" name="幻灯片编号占位符 3"/>
          <p:cNvSpPr>
            <a:spLocks noGrp="1"/>
          </p:cNvSpPr>
          <p:nvPr>
            <p:ph type="sldNum" sz="quarter" idx="10"/>
          </p:nvPr>
        </p:nvSpPr>
        <p:spPr/>
        <p:txBody>
          <a:bodyPr/>
          <a:lstStyle/>
          <a:p>
            <a:fld id="{82895421-F334-DF48-8716-7A553EA73E80}" type="slidenum">
              <a:rPr kumimoji="1" lang="zh-CN" altLang="en-US" smtClean="0"/>
              <a:t>45</a:t>
            </a:fld>
            <a:endParaRPr kumimoji="1" lang="zh-CN" altLang="en-US"/>
          </a:p>
        </p:txBody>
      </p:sp>
    </p:spTree>
    <p:extLst>
      <p:ext uri="{BB962C8B-B14F-4D97-AF65-F5344CB8AC3E}">
        <p14:creationId xmlns:p14="http://schemas.microsoft.com/office/powerpoint/2010/main" val="9440543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2895421-F334-DF48-8716-7A553EA73E80}" type="slidenum">
              <a:rPr kumimoji="1" lang="zh-CN" altLang="en-US" smtClean="0"/>
              <a:t>46</a:t>
            </a:fld>
            <a:endParaRPr kumimoji="1" lang="zh-CN" altLang="en-US"/>
          </a:p>
        </p:txBody>
      </p:sp>
    </p:spTree>
    <p:extLst>
      <p:ext uri="{BB962C8B-B14F-4D97-AF65-F5344CB8AC3E}">
        <p14:creationId xmlns:p14="http://schemas.microsoft.com/office/powerpoint/2010/main" val="18199500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槽值填充主要问题是语音识别转过来的文本特别不规范，所以我们只能尽量多谢规则去</a:t>
            </a:r>
            <a:r>
              <a:rPr kumimoji="1" lang="en-US" altLang="zh-CN" dirty="0" smtClean="0"/>
              <a:t>match</a:t>
            </a:r>
            <a:endParaRPr kumimoji="1" lang="zh-CN" altLang="en-US" dirty="0"/>
          </a:p>
        </p:txBody>
      </p:sp>
      <p:sp>
        <p:nvSpPr>
          <p:cNvPr id="4" name="幻灯片编号占位符 3"/>
          <p:cNvSpPr>
            <a:spLocks noGrp="1"/>
          </p:cNvSpPr>
          <p:nvPr>
            <p:ph type="sldNum" sz="quarter" idx="10"/>
          </p:nvPr>
        </p:nvSpPr>
        <p:spPr/>
        <p:txBody>
          <a:bodyPr/>
          <a:lstStyle/>
          <a:p>
            <a:fld id="{82895421-F334-DF48-8716-7A553EA73E80}" type="slidenum">
              <a:rPr kumimoji="1" lang="zh-CN" altLang="en-US" smtClean="0"/>
              <a:t>47</a:t>
            </a:fld>
            <a:endParaRPr kumimoji="1" lang="zh-CN" altLang="en-US"/>
          </a:p>
        </p:txBody>
      </p:sp>
    </p:spTree>
    <p:extLst>
      <p:ext uri="{BB962C8B-B14F-4D97-AF65-F5344CB8AC3E}">
        <p14:creationId xmlns:p14="http://schemas.microsoft.com/office/powerpoint/2010/main" val="12903514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我们的槽值分数</a:t>
            </a:r>
            <a:endParaRPr kumimoji="1" lang="zh-CN" altLang="en-US" dirty="0"/>
          </a:p>
        </p:txBody>
      </p:sp>
      <p:sp>
        <p:nvSpPr>
          <p:cNvPr id="4" name="幻灯片编号占位符 3"/>
          <p:cNvSpPr>
            <a:spLocks noGrp="1"/>
          </p:cNvSpPr>
          <p:nvPr>
            <p:ph type="sldNum" sz="quarter" idx="10"/>
          </p:nvPr>
        </p:nvSpPr>
        <p:spPr/>
        <p:txBody>
          <a:bodyPr/>
          <a:lstStyle/>
          <a:p>
            <a:fld id="{82895421-F334-DF48-8716-7A553EA73E80}" type="slidenum">
              <a:rPr kumimoji="1" lang="zh-CN" altLang="en-US" smtClean="0"/>
              <a:t>49</a:t>
            </a:fld>
            <a:endParaRPr kumimoji="1" lang="zh-CN" altLang="en-US"/>
          </a:p>
        </p:txBody>
      </p:sp>
    </p:spTree>
    <p:extLst>
      <p:ext uri="{BB962C8B-B14F-4D97-AF65-F5344CB8AC3E}">
        <p14:creationId xmlns:p14="http://schemas.microsoft.com/office/powerpoint/2010/main" val="16524050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我们三个任务最终得分是</a:t>
            </a:r>
            <a:r>
              <a:rPr kumimoji="1" lang="en-US" altLang="zh-CN" dirty="0" smtClean="0"/>
              <a:t>0.7952</a:t>
            </a:r>
            <a:endParaRPr kumimoji="1" lang="zh-CN" altLang="en-US" dirty="0"/>
          </a:p>
        </p:txBody>
      </p:sp>
      <p:sp>
        <p:nvSpPr>
          <p:cNvPr id="4" name="幻灯片编号占位符 3"/>
          <p:cNvSpPr>
            <a:spLocks noGrp="1"/>
          </p:cNvSpPr>
          <p:nvPr>
            <p:ph type="sldNum" sz="quarter" idx="10"/>
          </p:nvPr>
        </p:nvSpPr>
        <p:spPr/>
        <p:txBody>
          <a:bodyPr/>
          <a:lstStyle/>
          <a:p>
            <a:fld id="{82895421-F334-DF48-8716-7A553EA73E80}" type="slidenum">
              <a:rPr kumimoji="1" lang="zh-CN" altLang="en-US" smtClean="0"/>
              <a:t>51</a:t>
            </a:fld>
            <a:endParaRPr kumimoji="1" lang="zh-CN" altLang="en-US"/>
          </a:p>
        </p:txBody>
      </p:sp>
    </p:spTree>
    <p:extLst>
      <p:ext uri="{BB962C8B-B14F-4D97-AF65-F5344CB8AC3E}">
        <p14:creationId xmlns:p14="http://schemas.microsoft.com/office/powerpoint/2010/main" val="5816357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最后是总结展望</a:t>
            </a:r>
            <a:endParaRPr kumimoji="1" lang="zh-CN" altLang="en-US" dirty="0"/>
          </a:p>
        </p:txBody>
      </p:sp>
      <p:sp>
        <p:nvSpPr>
          <p:cNvPr id="4" name="幻灯片编号占位符 3"/>
          <p:cNvSpPr>
            <a:spLocks noGrp="1"/>
          </p:cNvSpPr>
          <p:nvPr>
            <p:ph type="sldNum" sz="quarter" idx="10"/>
          </p:nvPr>
        </p:nvSpPr>
        <p:spPr/>
        <p:txBody>
          <a:bodyPr/>
          <a:lstStyle/>
          <a:p>
            <a:fld id="{82895421-F334-DF48-8716-7A553EA73E80}" type="slidenum">
              <a:rPr kumimoji="1" lang="zh-CN" altLang="en-US" smtClean="0"/>
              <a:t>52</a:t>
            </a:fld>
            <a:endParaRPr kumimoji="1" lang="zh-CN" altLang="en-US"/>
          </a:p>
        </p:txBody>
      </p:sp>
    </p:spTree>
    <p:extLst>
      <p:ext uri="{BB962C8B-B14F-4D97-AF65-F5344CB8AC3E}">
        <p14:creationId xmlns:p14="http://schemas.microsoft.com/office/powerpoint/2010/main" val="17744386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我们做一个问题需要从问题场景出发，理解问题解决问题。</a:t>
            </a:r>
            <a:endParaRPr kumimoji="1" lang="en-US" altLang="zh-CN" dirty="0" smtClean="0"/>
          </a:p>
          <a:p>
            <a:endParaRPr kumimoji="1" lang="en-US" altLang="zh-CN" dirty="0" smtClean="0"/>
          </a:p>
          <a:p>
            <a:r>
              <a:rPr kumimoji="1" lang="zh-CN" altLang="en-US" dirty="0" smtClean="0"/>
              <a:t>预训练的</a:t>
            </a:r>
            <a:r>
              <a:rPr kumimoji="1" lang="en-US" altLang="zh-CN" dirty="0" smtClean="0"/>
              <a:t>Embedding</a:t>
            </a:r>
            <a:r>
              <a:rPr kumimoji="1" lang="zh-CN" altLang="en-US" dirty="0" smtClean="0"/>
              <a:t>能加快网络训练，并且效果</a:t>
            </a:r>
            <a:endParaRPr kumimoji="1" lang="en-US" altLang="zh-CN" dirty="0" smtClean="0"/>
          </a:p>
          <a:p>
            <a:endParaRPr kumimoji="1" lang="en-US" altLang="zh-CN" dirty="0" smtClean="0"/>
          </a:p>
          <a:p>
            <a:r>
              <a:rPr kumimoji="1" lang="zh-CN" altLang="en-US" dirty="0" smtClean="0"/>
              <a:t>找寻好的特征提升传统模型，对于模型融合很大。</a:t>
            </a:r>
            <a:endParaRPr kumimoji="1" lang="en-US" altLang="zh-CN" dirty="0" smtClean="0"/>
          </a:p>
          <a:p>
            <a:endParaRPr kumimoji="1" lang="en-US" altLang="zh-CN" dirty="0" smtClean="0"/>
          </a:p>
          <a:p>
            <a:r>
              <a:rPr kumimoji="1" lang="zh-CN" altLang="en-US" dirty="0" smtClean="0"/>
              <a:t>最重要的是我们相信文本分类算法会逐渐走向基于语言模型的迁移学习方法，并成为一个基本被解决的领域。</a:t>
            </a:r>
            <a:endParaRPr kumimoji="1" lang="en-US" altLang="zh-CN" dirty="0" smtClean="0"/>
          </a:p>
          <a:p>
            <a:endParaRPr kumimoji="1" lang="en-US" altLang="zh-CN" dirty="0" smtClean="0"/>
          </a:p>
          <a:p>
            <a:r>
              <a:rPr kumimoji="1" lang="zh-CN" altLang="en-US" dirty="0" smtClean="0"/>
              <a:t>再次感谢主办方，对于老师和同学朋友，感谢本次比赛的运营团队。</a:t>
            </a:r>
            <a:endParaRPr kumimoji="1" lang="zh-CN" altLang="en-US" dirty="0"/>
          </a:p>
        </p:txBody>
      </p:sp>
      <p:sp>
        <p:nvSpPr>
          <p:cNvPr id="4" name="幻灯片编号占位符 3"/>
          <p:cNvSpPr>
            <a:spLocks noGrp="1"/>
          </p:cNvSpPr>
          <p:nvPr>
            <p:ph type="sldNum" sz="quarter" idx="10"/>
          </p:nvPr>
        </p:nvSpPr>
        <p:spPr/>
        <p:txBody>
          <a:bodyPr/>
          <a:lstStyle/>
          <a:p>
            <a:fld id="{82895421-F334-DF48-8716-7A553EA73E80}" type="slidenum">
              <a:rPr kumimoji="1" lang="zh-CN" altLang="en-US" smtClean="0"/>
              <a:t>53</a:t>
            </a:fld>
            <a:endParaRPr kumimoji="1" lang="zh-CN" altLang="en-US"/>
          </a:p>
        </p:txBody>
      </p:sp>
    </p:spTree>
    <p:extLst>
      <p:ext uri="{BB962C8B-B14F-4D97-AF65-F5344CB8AC3E}">
        <p14:creationId xmlns:p14="http://schemas.microsoft.com/office/powerpoint/2010/main" val="5760670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这是我们的参考文献</a:t>
            </a:r>
            <a:endParaRPr kumimoji="1" lang="zh-CN" altLang="en-US" dirty="0"/>
          </a:p>
        </p:txBody>
      </p:sp>
      <p:sp>
        <p:nvSpPr>
          <p:cNvPr id="4" name="幻灯片编号占位符 3"/>
          <p:cNvSpPr>
            <a:spLocks noGrp="1"/>
          </p:cNvSpPr>
          <p:nvPr>
            <p:ph type="sldNum" sz="quarter" idx="10"/>
          </p:nvPr>
        </p:nvSpPr>
        <p:spPr/>
        <p:txBody>
          <a:bodyPr/>
          <a:lstStyle/>
          <a:p>
            <a:fld id="{82895421-F334-DF48-8716-7A553EA73E80}" type="slidenum">
              <a:rPr kumimoji="1" lang="zh-CN" altLang="en-US" smtClean="0"/>
              <a:t>54</a:t>
            </a:fld>
            <a:endParaRPr kumimoji="1" lang="zh-CN" altLang="en-US"/>
          </a:p>
        </p:txBody>
      </p:sp>
    </p:spTree>
    <p:extLst>
      <p:ext uri="{BB962C8B-B14F-4D97-AF65-F5344CB8AC3E}">
        <p14:creationId xmlns:p14="http://schemas.microsoft.com/office/powerpoint/2010/main" val="14960770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谢谢大家，我的汇报结束了</a:t>
            </a:r>
            <a:endParaRPr kumimoji="1" lang="zh-CN" altLang="en-US" dirty="0"/>
          </a:p>
        </p:txBody>
      </p:sp>
      <p:sp>
        <p:nvSpPr>
          <p:cNvPr id="4" name="幻灯片编号占位符 3"/>
          <p:cNvSpPr>
            <a:spLocks noGrp="1"/>
          </p:cNvSpPr>
          <p:nvPr>
            <p:ph type="sldNum" sz="quarter" idx="10"/>
          </p:nvPr>
        </p:nvSpPr>
        <p:spPr/>
        <p:txBody>
          <a:bodyPr/>
          <a:lstStyle/>
          <a:p>
            <a:fld id="{82895421-F334-DF48-8716-7A553EA73E80}" type="slidenum">
              <a:rPr kumimoji="1" lang="zh-CN" altLang="en-US" smtClean="0"/>
              <a:t>55</a:t>
            </a:fld>
            <a:endParaRPr kumimoji="1" lang="zh-CN" altLang="en-US"/>
          </a:p>
        </p:txBody>
      </p:sp>
    </p:spTree>
    <p:extLst>
      <p:ext uri="{BB962C8B-B14F-4D97-AF65-F5344CB8AC3E}">
        <p14:creationId xmlns:p14="http://schemas.microsoft.com/office/powerpoint/2010/main" val="1145144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我先介绍一下任务的结构</a:t>
            </a:r>
            <a:endParaRPr kumimoji="1" lang="zh-CN" altLang="en-US" dirty="0"/>
          </a:p>
        </p:txBody>
      </p:sp>
      <p:sp>
        <p:nvSpPr>
          <p:cNvPr id="4" name="幻灯片编号占位符 3"/>
          <p:cNvSpPr>
            <a:spLocks noGrp="1"/>
          </p:cNvSpPr>
          <p:nvPr>
            <p:ph type="sldNum" sz="quarter" idx="10"/>
          </p:nvPr>
        </p:nvSpPr>
        <p:spPr/>
        <p:txBody>
          <a:bodyPr/>
          <a:lstStyle/>
          <a:p>
            <a:fld id="{82895421-F334-DF48-8716-7A553EA73E80}" type="slidenum">
              <a:rPr kumimoji="1" lang="zh-CN" altLang="en-US" smtClean="0"/>
              <a:t>5</a:t>
            </a:fld>
            <a:endParaRPr kumimoji="1" lang="zh-CN" altLang="en-US"/>
          </a:p>
        </p:txBody>
      </p:sp>
    </p:spTree>
    <p:extLst>
      <p:ext uri="{BB962C8B-B14F-4D97-AF65-F5344CB8AC3E}">
        <p14:creationId xmlns:p14="http://schemas.microsoft.com/office/powerpoint/2010/main" val="1105092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虽然这是一个赛题，但是实际上可以看到我们的叶子结点有三个，也就是说我们最后的总得分是根据来电原因分类、意图分类和槽值填充这三个部分组成的。</a:t>
            </a:r>
            <a:endParaRPr kumimoji="1" lang="zh-CN" altLang="en-US" dirty="0"/>
          </a:p>
        </p:txBody>
      </p:sp>
      <p:sp>
        <p:nvSpPr>
          <p:cNvPr id="4" name="幻灯片编号占位符 3"/>
          <p:cNvSpPr>
            <a:spLocks noGrp="1"/>
          </p:cNvSpPr>
          <p:nvPr>
            <p:ph type="sldNum" sz="quarter" idx="10"/>
          </p:nvPr>
        </p:nvSpPr>
        <p:spPr/>
        <p:txBody>
          <a:bodyPr/>
          <a:lstStyle/>
          <a:p>
            <a:fld id="{82895421-F334-DF48-8716-7A553EA73E80}" type="slidenum">
              <a:rPr kumimoji="1" lang="zh-CN" altLang="en-US" smtClean="0"/>
              <a:t>6</a:t>
            </a:fld>
            <a:endParaRPr kumimoji="1" lang="zh-CN" altLang="en-US"/>
          </a:p>
        </p:txBody>
      </p:sp>
    </p:spTree>
    <p:extLst>
      <p:ext uri="{BB962C8B-B14F-4D97-AF65-F5344CB8AC3E}">
        <p14:creationId xmlns:p14="http://schemas.microsoft.com/office/powerpoint/2010/main" val="1051161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首先是占总得分百分之五十的来电原因分类任务。</a:t>
            </a:r>
            <a:endParaRPr kumimoji="1" lang="zh-CN" altLang="en-US" dirty="0"/>
          </a:p>
        </p:txBody>
      </p:sp>
      <p:sp>
        <p:nvSpPr>
          <p:cNvPr id="4" name="幻灯片编号占位符 3"/>
          <p:cNvSpPr>
            <a:spLocks noGrp="1"/>
          </p:cNvSpPr>
          <p:nvPr>
            <p:ph type="sldNum" sz="quarter" idx="10"/>
          </p:nvPr>
        </p:nvSpPr>
        <p:spPr/>
        <p:txBody>
          <a:bodyPr/>
          <a:lstStyle/>
          <a:p>
            <a:fld id="{82895421-F334-DF48-8716-7A553EA73E80}" type="slidenum">
              <a:rPr kumimoji="1" lang="zh-CN" altLang="en-US" smtClean="0"/>
              <a:t>7</a:t>
            </a:fld>
            <a:endParaRPr kumimoji="1" lang="zh-CN" altLang="en-US"/>
          </a:p>
        </p:txBody>
      </p:sp>
    </p:spTree>
    <p:extLst>
      <p:ext uri="{BB962C8B-B14F-4D97-AF65-F5344CB8AC3E}">
        <p14:creationId xmlns:p14="http://schemas.microsoft.com/office/powerpoint/2010/main" val="75330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a:t>
            </a:r>
            <a:r>
              <a:rPr kumimoji="1" lang="zh-CN" altLang="en-US" dirty="0" smtClean="0"/>
              <a:t>对话</a:t>
            </a:r>
            <a:r>
              <a:rPr kumimoji="1" lang="en-US" altLang="zh-CN" dirty="0" smtClean="0"/>
              <a:t>)</a:t>
            </a:r>
            <a:r>
              <a:rPr kumimoji="1" lang="zh-CN" altLang="en-US" dirty="0" smtClean="0"/>
              <a:t>以前我手机流量经常不够用，然后我打电话给</a:t>
            </a:r>
            <a:r>
              <a:rPr kumimoji="1" lang="en-US" altLang="zh-CN" dirty="0" smtClean="0"/>
              <a:t>10086</a:t>
            </a:r>
            <a:r>
              <a:rPr kumimoji="1" lang="zh-CN" altLang="en-US" dirty="0" smtClean="0"/>
              <a:t>的这个录音会被记录下来，然后通过语言识别</a:t>
            </a:r>
            <a:r>
              <a:rPr kumimoji="1" lang="en-US" altLang="zh-CN" dirty="0" smtClean="0"/>
              <a:t>API</a:t>
            </a:r>
            <a:r>
              <a:rPr kumimoji="1" lang="zh-CN" altLang="en-US" dirty="0" smtClean="0"/>
              <a:t>转成的文本数据，我们用这个数据来识别客户的来电原因。</a:t>
            </a:r>
            <a:endParaRPr kumimoji="1" lang="en-US" altLang="zh-CN" dirty="0" smtClean="0"/>
          </a:p>
          <a:p>
            <a:r>
              <a:rPr kumimoji="1" lang="en-US" altLang="zh-CN" dirty="0" smtClean="0"/>
              <a:t>(</a:t>
            </a:r>
            <a:r>
              <a:rPr kumimoji="1" lang="zh-CN" altLang="en-US" dirty="0" smtClean="0"/>
              <a:t>标签</a:t>
            </a:r>
            <a:r>
              <a:rPr kumimoji="1" lang="en-US" altLang="zh-CN" dirty="0" smtClean="0"/>
              <a:t>)</a:t>
            </a:r>
            <a:r>
              <a:rPr kumimoji="1" lang="zh-CN" altLang="en-US" dirty="0" smtClean="0"/>
              <a:t>标签分两级，我们最终采取的做法是把两个标签合并在一起处理。</a:t>
            </a:r>
            <a:endParaRPr kumimoji="1" lang="en-US" altLang="zh-CN" dirty="0" smtClean="0"/>
          </a:p>
          <a:p>
            <a:r>
              <a:rPr kumimoji="1" lang="en-US" altLang="zh-CN" dirty="0" smtClean="0"/>
              <a:t>(</a:t>
            </a:r>
            <a:r>
              <a:rPr kumimoji="1" lang="zh-CN" altLang="en-US" dirty="0" smtClean="0"/>
              <a:t>指标</a:t>
            </a:r>
            <a:r>
              <a:rPr kumimoji="1" lang="en-US" altLang="zh-CN" dirty="0" smtClean="0"/>
              <a:t>)</a:t>
            </a:r>
            <a:r>
              <a:rPr kumimoji="1" lang="zh-CN" altLang="en-US" dirty="0" smtClean="0"/>
              <a:t>评价指标是</a:t>
            </a:r>
            <a:r>
              <a:rPr kumimoji="1" lang="en-US" altLang="zh-CN" dirty="0" smtClean="0"/>
              <a:t>F</a:t>
            </a:r>
            <a:r>
              <a:rPr kumimoji="1" lang="zh-CN" altLang="en-US" dirty="0" smtClean="0"/>
              <a:t>值的一个变体</a:t>
            </a:r>
            <a:r>
              <a:rPr kumimoji="1" lang="en-US" altLang="zh-CN" dirty="0" smtClean="0"/>
              <a:t>Fα</a:t>
            </a:r>
            <a:r>
              <a:rPr kumimoji="1" lang="zh-CN" altLang="en-US" dirty="0" smtClean="0"/>
              <a:t>。</a:t>
            </a:r>
            <a:endParaRPr kumimoji="1" lang="zh-CN" altLang="en-US" dirty="0"/>
          </a:p>
        </p:txBody>
      </p:sp>
      <p:sp>
        <p:nvSpPr>
          <p:cNvPr id="4" name="幻灯片编号占位符 3"/>
          <p:cNvSpPr>
            <a:spLocks noGrp="1"/>
          </p:cNvSpPr>
          <p:nvPr>
            <p:ph type="sldNum" sz="quarter" idx="10"/>
          </p:nvPr>
        </p:nvSpPr>
        <p:spPr/>
        <p:txBody>
          <a:bodyPr/>
          <a:lstStyle/>
          <a:p>
            <a:fld id="{82895421-F334-DF48-8716-7A553EA73E80}" type="slidenum">
              <a:rPr kumimoji="1" lang="zh-CN" altLang="en-US" smtClean="0"/>
              <a:t>8</a:t>
            </a:fld>
            <a:endParaRPr kumimoji="1" lang="zh-CN" altLang="en-US"/>
          </a:p>
        </p:txBody>
      </p:sp>
    </p:spTree>
    <p:extLst>
      <p:ext uri="{BB962C8B-B14F-4D97-AF65-F5344CB8AC3E}">
        <p14:creationId xmlns:p14="http://schemas.microsoft.com/office/powerpoint/2010/main" val="1524867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这是我们的数据规模，总共在十万条左右。</a:t>
            </a:r>
            <a:endParaRPr kumimoji="1" lang="zh-CN" altLang="en-US" dirty="0"/>
          </a:p>
        </p:txBody>
      </p:sp>
      <p:sp>
        <p:nvSpPr>
          <p:cNvPr id="4" name="幻灯片编号占位符 3"/>
          <p:cNvSpPr>
            <a:spLocks noGrp="1"/>
          </p:cNvSpPr>
          <p:nvPr>
            <p:ph type="sldNum" sz="quarter" idx="10"/>
          </p:nvPr>
        </p:nvSpPr>
        <p:spPr/>
        <p:txBody>
          <a:bodyPr/>
          <a:lstStyle/>
          <a:p>
            <a:fld id="{82895421-F334-DF48-8716-7A553EA73E80}" type="slidenum">
              <a:rPr kumimoji="1" lang="zh-CN" altLang="en-US" smtClean="0"/>
              <a:t>9</a:t>
            </a:fld>
            <a:endParaRPr kumimoji="1" lang="zh-CN" altLang="en-US"/>
          </a:p>
        </p:txBody>
      </p:sp>
    </p:spTree>
    <p:extLst>
      <p:ext uri="{BB962C8B-B14F-4D97-AF65-F5344CB8AC3E}">
        <p14:creationId xmlns:p14="http://schemas.microsoft.com/office/powerpoint/2010/main" val="41564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C32C28F-8C76-45C9-AD68-6835C7F11D9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F28D5639-3A69-4FC4-A738-83FBD345EF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43A8ABC8-AD1A-44F8-88E1-5BC9D23C2FBA}"/>
              </a:ext>
            </a:extLst>
          </p:cNvPr>
          <p:cNvSpPr>
            <a:spLocks noGrp="1"/>
          </p:cNvSpPr>
          <p:nvPr>
            <p:ph type="dt" sz="half" idx="10"/>
          </p:nvPr>
        </p:nvSpPr>
        <p:spPr/>
        <p:txBody>
          <a:bodyPr/>
          <a:lstStyle/>
          <a:p>
            <a:fld id="{C04C36ED-0EBF-4349-9E5F-B27B580287C1}" type="datetimeFigureOut">
              <a:rPr lang="zh-CN" altLang="en-US" smtClean="0"/>
              <a:pPr/>
              <a:t>2018/10/19</a:t>
            </a:fld>
            <a:endParaRPr lang="zh-CN" altLang="en-US"/>
          </a:p>
        </p:txBody>
      </p:sp>
      <p:sp>
        <p:nvSpPr>
          <p:cNvPr id="5" name="页脚占位符 4">
            <a:extLst>
              <a:ext uri="{FF2B5EF4-FFF2-40B4-BE49-F238E27FC236}">
                <a16:creationId xmlns:a16="http://schemas.microsoft.com/office/drawing/2014/main" xmlns="" id="{0F721472-08B3-4482-8D58-DE6474623A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AADA8216-D02E-487C-8BAF-59571AB19FD4}"/>
              </a:ext>
            </a:extLst>
          </p:cNvPr>
          <p:cNvSpPr>
            <a:spLocks noGrp="1"/>
          </p:cNvSpPr>
          <p:nvPr>
            <p:ph type="sldNum" sz="quarter" idx="12"/>
          </p:nvPr>
        </p:nvSpPr>
        <p:spPr/>
        <p:txBody>
          <a:bodyPr/>
          <a:lstStyle/>
          <a:p>
            <a:fld id="{8862A5A7-B7A3-4040-8E04-06E0D2A34E9A}" type="slidenum">
              <a:rPr lang="zh-CN" altLang="en-US" smtClean="0"/>
              <a:pPr/>
              <a:t>‹#›</a:t>
            </a:fld>
            <a:endParaRPr lang="zh-CN" altLang="en-US"/>
          </a:p>
        </p:txBody>
      </p:sp>
    </p:spTree>
    <p:extLst>
      <p:ext uri="{BB962C8B-B14F-4D97-AF65-F5344CB8AC3E}">
        <p14:creationId xmlns:p14="http://schemas.microsoft.com/office/powerpoint/2010/main" val="2018441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A4E4FBE-BEA1-4501-A0F6-2D37B7B6A30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1065520F-F5A3-466B-BC6C-7E928AE4260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78F81DBF-1AFE-429E-A4D9-E1ED7F91AE17}"/>
              </a:ext>
            </a:extLst>
          </p:cNvPr>
          <p:cNvSpPr>
            <a:spLocks noGrp="1"/>
          </p:cNvSpPr>
          <p:nvPr>
            <p:ph type="dt" sz="half" idx="10"/>
          </p:nvPr>
        </p:nvSpPr>
        <p:spPr/>
        <p:txBody>
          <a:bodyPr/>
          <a:lstStyle/>
          <a:p>
            <a:fld id="{C04C36ED-0EBF-4349-9E5F-B27B580287C1}" type="datetimeFigureOut">
              <a:rPr lang="zh-CN" altLang="en-US" smtClean="0"/>
              <a:pPr/>
              <a:t>2018/10/19</a:t>
            </a:fld>
            <a:endParaRPr lang="zh-CN" altLang="en-US"/>
          </a:p>
        </p:txBody>
      </p:sp>
      <p:sp>
        <p:nvSpPr>
          <p:cNvPr id="5" name="页脚占位符 4">
            <a:extLst>
              <a:ext uri="{FF2B5EF4-FFF2-40B4-BE49-F238E27FC236}">
                <a16:creationId xmlns:a16="http://schemas.microsoft.com/office/drawing/2014/main" xmlns="" id="{9BDD02EC-B865-4AA4-88DD-F0CB2F142F6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CB07D3C9-3080-45DD-9C74-2331113CE6BC}"/>
              </a:ext>
            </a:extLst>
          </p:cNvPr>
          <p:cNvSpPr>
            <a:spLocks noGrp="1"/>
          </p:cNvSpPr>
          <p:nvPr>
            <p:ph type="sldNum" sz="quarter" idx="12"/>
          </p:nvPr>
        </p:nvSpPr>
        <p:spPr/>
        <p:txBody>
          <a:bodyPr/>
          <a:lstStyle/>
          <a:p>
            <a:fld id="{8862A5A7-B7A3-4040-8E04-06E0D2A34E9A}" type="slidenum">
              <a:rPr lang="zh-CN" altLang="en-US" smtClean="0"/>
              <a:pPr/>
              <a:t>‹#›</a:t>
            </a:fld>
            <a:endParaRPr lang="zh-CN" altLang="en-US"/>
          </a:p>
        </p:txBody>
      </p:sp>
    </p:spTree>
    <p:extLst>
      <p:ext uri="{BB962C8B-B14F-4D97-AF65-F5344CB8AC3E}">
        <p14:creationId xmlns:p14="http://schemas.microsoft.com/office/powerpoint/2010/main" val="1976496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D49FB406-94E8-4059-8479-57D5FE9B13D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7D1D4CBB-E558-4781-ACB8-2109DA40C5D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2C4998F7-0E0B-468A-8ECB-92D54FFA777E}"/>
              </a:ext>
            </a:extLst>
          </p:cNvPr>
          <p:cNvSpPr>
            <a:spLocks noGrp="1"/>
          </p:cNvSpPr>
          <p:nvPr>
            <p:ph type="dt" sz="half" idx="10"/>
          </p:nvPr>
        </p:nvSpPr>
        <p:spPr/>
        <p:txBody>
          <a:bodyPr/>
          <a:lstStyle/>
          <a:p>
            <a:fld id="{C04C36ED-0EBF-4349-9E5F-B27B580287C1}" type="datetimeFigureOut">
              <a:rPr lang="zh-CN" altLang="en-US" smtClean="0"/>
              <a:pPr/>
              <a:t>2018/10/19</a:t>
            </a:fld>
            <a:endParaRPr lang="zh-CN" altLang="en-US"/>
          </a:p>
        </p:txBody>
      </p:sp>
      <p:sp>
        <p:nvSpPr>
          <p:cNvPr id="5" name="页脚占位符 4">
            <a:extLst>
              <a:ext uri="{FF2B5EF4-FFF2-40B4-BE49-F238E27FC236}">
                <a16:creationId xmlns:a16="http://schemas.microsoft.com/office/drawing/2014/main" xmlns="" id="{5347C406-5958-4ED6-B75C-359AFAD720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85A415F1-DC49-4045-9699-C41DCEFE2DE4}"/>
              </a:ext>
            </a:extLst>
          </p:cNvPr>
          <p:cNvSpPr>
            <a:spLocks noGrp="1"/>
          </p:cNvSpPr>
          <p:nvPr>
            <p:ph type="sldNum" sz="quarter" idx="12"/>
          </p:nvPr>
        </p:nvSpPr>
        <p:spPr/>
        <p:txBody>
          <a:bodyPr/>
          <a:lstStyle/>
          <a:p>
            <a:fld id="{8862A5A7-B7A3-4040-8E04-06E0D2A34E9A}" type="slidenum">
              <a:rPr lang="zh-CN" altLang="en-US" smtClean="0"/>
              <a:pPr/>
              <a:t>‹#›</a:t>
            </a:fld>
            <a:endParaRPr lang="zh-CN" altLang="en-US"/>
          </a:p>
        </p:txBody>
      </p:sp>
    </p:spTree>
    <p:extLst>
      <p:ext uri="{BB962C8B-B14F-4D97-AF65-F5344CB8AC3E}">
        <p14:creationId xmlns:p14="http://schemas.microsoft.com/office/powerpoint/2010/main" val="14297721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5434282-8305-4471-950E-B42EC32E82C8}"/>
              </a:ext>
            </a:extLst>
          </p:cNvPr>
          <p:cNvSpPr>
            <a:spLocks noGrp="1"/>
          </p:cNvSpPr>
          <p:nvPr>
            <p:ph type="title"/>
          </p:nvPr>
        </p:nvSpPr>
        <p:spPr>
          <a:xfrm>
            <a:off x="354874" y="260623"/>
            <a:ext cx="10515600" cy="536212"/>
          </a:xfrm>
        </p:spPr>
        <p:txBody>
          <a:bodyPr>
            <a:normAutofit/>
          </a:bodyPr>
          <a:lstStyle>
            <a:lvl1pPr>
              <a:defRPr sz="2800" b="1" baseline="0">
                <a:latin typeface="微软雅黑" pitchFamily="34" charset="-122"/>
              </a:defRPr>
            </a:lvl1pPr>
          </a:lstStyle>
          <a:p>
            <a:r>
              <a:rPr lang="zh-CN" altLang="en-US" dirty="0"/>
              <a:t>单击此处编辑母版标题样式</a:t>
            </a:r>
          </a:p>
        </p:txBody>
      </p:sp>
      <p:sp>
        <p:nvSpPr>
          <p:cNvPr id="7" name="内容占位符 2">
            <a:extLst>
              <a:ext uri="{FF2B5EF4-FFF2-40B4-BE49-F238E27FC236}">
                <a16:creationId xmlns:a16="http://schemas.microsoft.com/office/drawing/2014/main" xmlns="" id="{3FF485FB-4617-4A67-A4FE-B49753B5B551}"/>
              </a:ext>
            </a:extLst>
          </p:cNvPr>
          <p:cNvSpPr>
            <a:spLocks noGrp="1"/>
          </p:cNvSpPr>
          <p:nvPr>
            <p:ph idx="1"/>
          </p:nvPr>
        </p:nvSpPr>
        <p:spPr>
          <a:xfrm>
            <a:off x="367937" y="1067979"/>
            <a:ext cx="10515600" cy="4351338"/>
          </a:xfrm>
        </p:spPr>
        <p:txBody>
          <a:bodyPr>
            <a:normAutofit/>
          </a:bodyPr>
          <a:lstStyle>
            <a:lvl1pPr>
              <a:defRPr sz="1800">
                <a:latin typeface="微软雅黑" pitchFamily="34" charset="-122"/>
                <a:ea typeface="微软雅黑" pitchFamily="34" charset="-122"/>
              </a:defRPr>
            </a:lvl1pPr>
            <a:lvl2pPr>
              <a:defRPr sz="18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800">
                <a:latin typeface="微软雅黑" pitchFamily="34" charset="-122"/>
                <a:ea typeface="微软雅黑" pitchFamily="34" charset="-122"/>
              </a:defRPr>
            </a:lvl4pPr>
            <a:lvl5pPr>
              <a:defRPr sz="1800">
                <a:latin typeface="微软雅黑" pitchFamily="34" charset="-122"/>
                <a:ea typeface="微软雅黑"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灯片编号占位符 5">
            <a:extLst>
              <a:ext uri="{FF2B5EF4-FFF2-40B4-BE49-F238E27FC236}">
                <a16:creationId xmlns:a16="http://schemas.microsoft.com/office/drawing/2014/main" xmlns="" id="{AADA8216-D02E-487C-8BAF-59571AB19FD4}"/>
              </a:ext>
            </a:extLst>
          </p:cNvPr>
          <p:cNvSpPr>
            <a:spLocks noGrp="1"/>
          </p:cNvSpPr>
          <p:nvPr>
            <p:ph type="sldNum" sz="quarter" idx="12"/>
          </p:nvPr>
        </p:nvSpPr>
        <p:spPr>
          <a:xfrm>
            <a:off x="8610600" y="6356350"/>
            <a:ext cx="2743200" cy="365125"/>
          </a:xfrm>
        </p:spPr>
        <p:txBody>
          <a:bodyPr/>
          <a:lstStyle/>
          <a:p>
            <a:fld id="{8862A5A7-B7A3-4040-8E04-06E0D2A34E9A}" type="slidenum">
              <a:rPr lang="zh-CN" altLang="en-US" smtClean="0"/>
              <a:pPr/>
              <a:t>‹#›</a:t>
            </a:fld>
            <a:endParaRPr lang="zh-CN" altLang="en-US"/>
          </a:p>
        </p:txBody>
      </p:sp>
    </p:spTree>
    <p:extLst>
      <p:ext uri="{BB962C8B-B14F-4D97-AF65-F5344CB8AC3E}">
        <p14:creationId xmlns:p14="http://schemas.microsoft.com/office/powerpoint/2010/main" val="2342863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2C573ED-01D2-4448-B74B-74743ACF4D7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3FF485FB-4617-4A67-A4FE-B49753B5B55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FD7E3536-8D79-4F9D-B21A-F8970878F5D9}"/>
              </a:ext>
            </a:extLst>
          </p:cNvPr>
          <p:cNvSpPr>
            <a:spLocks noGrp="1"/>
          </p:cNvSpPr>
          <p:nvPr>
            <p:ph type="dt" sz="half" idx="10"/>
          </p:nvPr>
        </p:nvSpPr>
        <p:spPr/>
        <p:txBody>
          <a:bodyPr/>
          <a:lstStyle/>
          <a:p>
            <a:fld id="{C04C36ED-0EBF-4349-9E5F-B27B580287C1}" type="datetimeFigureOut">
              <a:rPr lang="zh-CN" altLang="en-US" smtClean="0"/>
              <a:pPr/>
              <a:t>2018/10/19</a:t>
            </a:fld>
            <a:endParaRPr lang="zh-CN" altLang="en-US"/>
          </a:p>
        </p:txBody>
      </p:sp>
      <p:sp>
        <p:nvSpPr>
          <p:cNvPr id="5" name="页脚占位符 4">
            <a:extLst>
              <a:ext uri="{FF2B5EF4-FFF2-40B4-BE49-F238E27FC236}">
                <a16:creationId xmlns:a16="http://schemas.microsoft.com/office/drawing/2014/main" xmlns="" id="{732FAE2F-52E6-42E9-B632-5A3D6C2081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48998E6C-4B6F-40E3-807D-FDA40AD7A938}"/>
              </a:ext>
            </a:extLst>
          </p:cNvPr>
          <p:cNvSpPr>
            <a:spLocks noGrp="1"/>
          </p:cNvSpPr>
          <p:nvPr>
            <p:ph type="sldNum" sz="quarter" idx="12"/>
          </p:nvPr>
        </p:nvSpPr>
        <p:spPr/>
        <p:txBody>
          <a:bodyPr/>
          <a:lstStyle/>
          <a:p>
            <a:fld id="{8862A5A7-B7A3-4040-8E04-06E0D2A34E9A}" type="slidenum">
              <a:rPr lang="zh-CN" altLang="en-US" smtClean="0"/>
              <a:pPr/>
              <a:t>‹#›</a:t>
            </a:fld>
            <a:endParaRPr lang="zh-CN" altLang="en-US"/>
          </a:p>
        </p:txBody>
      </p:sp>
    </p:spTree>
    <p:extLst>
      <p:ext uri="{BB962C8B-B14F-4D97-AF65-F5344CB8AC3E}">
        <p14:creationId xmlns:p14="http://schemas.microsoft.com/office/powerpoint/2010/main" val="282564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8E735A6-D286-4A1B-B60C-870755DE1E7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71C018C3-51DC-43B2-94A8-46437DB852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8A90697F-F837-4ED6-8418-C3D5A8B38B2F}"/>
              </a:ext>
            </a:extLst>
          </p:cNvPr>
          <p:cNvSpPr>
            <a:spLocks noGrp="1"/>
          </p:cNvSpPr>
          <p:nvPr>
            <p:ph type="dt" sz="half" idx="10"/>
          </p:nvPr>
        </p:nvSpPr>
        <p:spPr/>
        <p:txBody>
          <a:bodyPr/>
          <a:lstStyle/>
          <a:p>
            <a:fld id="{C04C36ED-0EBF-4349-9E5F-B27B580287C1}" type="datetimeFigureOut">
              <a:rPr lang="zh-CN" altLang="en-US" smtClean="0"/>
              <a:pPr/>
              <a:t>2018/10/19</a:t>
            </a:fld>
            <a:endParaRPr lang="zh-CN" altLang="en-US"/>
          </a:p>
        </p:txBody>
      </p:sp>
      <p:sp>
        <p:nvSpPr>
          <p:cNvPr id="5" name="页脚占位符 4">
            <a:extLst>
              <a:ext uri="{FF2B5EF4-FFF2-40B4-BE49-F238E27FC236}">
                <a16:creationId xmlns:a16="http://schemas.microsoft.com/office/drawing/2014/main" xmlns="" id="{62F07D46-4A1E-4FF4-99D5-627A62F6EC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7CAB696A-B0B0-4FE0-9FC1-E830BDAA0EB9}"/>
              </a:ext>
            </a:extLst>
          </p:cNvPr>
          <p:cNvSpPr>
            <a:spLocks noGrp="1"/>
          </p:cNvSpPr>
          <p:nvPr>
            <p:ph type="sldNum" sz="quarter" idx="12"/>
          </p:nvPr>
        </p:nvSpPr>
        <p:spPr/>
        <p:txBody>
          <a:bodyPr/>
          <a:lstStyle/>
          <a:p>
            <a:fld id="{8862A5A7-B7A3-4040-8E04-06E0D2A34E9A}" type="slidenum">
              <a:rPr lang="zh-CN" altLang="en-US" smtClean="0"/>
              <a:pPr/>
              <a:t>‹#›</a:t>
            </a:fld>
            <a:endParaRPr lang="zh-CN" altLang="en-US"/>
          </a:p>
        </p:txBody>
      </p:sp>
    </p:spTree>
    <p:extLst>
      <p:ext uri="{BB962C8B-B14F-4D97-AF65-F5344CB8AC3E}">
        <p14:creationId xmlns:p14="http://schemas.microsoft.com/office/powerpoint/2010/main" val="3838115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7A9F1F9-043B-48CB-99CC-7D43A6D699D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E1DAC399-EF69-4D74-B1FF-A8F448424858}"/>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77B1FB55-D776-4D13-BCFB-3E1CC7FCDCD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90DA69D8-AE4A-4822-B78F-7442E3FF34DC}"/>
              </a:ext>
            </a:extLst>
          </p:cNvPr>
          <p:cNvSpPr>
            <a:spLocks noGrp="1"/>
          </p:cNvSpPr>
          <p:nvPr>
            <p:ph type="dt" sz="half" idx="10"/>
          </p:nvPr>
        </p:nvSpPr>
        <p:spPr/>
        <p:txBody>
          <a:bodyPr/>
          <a:lstStyle/>
          <a:p>
            <a:fld id="{C04C36ED-0EBF-4349-9E5F-B27B580287C1}" type="datetimeFigureOut">
              <a:rPr lang="zh-CN" altLang="en-US" smtClean="0"/>
              <a:pPr/>
              <a:t>2018/10/19</a:t>
            </a:fld>
            <a:endParaRPr lang="zh-CN" altLang="en-US"/>
          </a:p>
        </p:txBody>
      </p:sp>
      <p:sp>
        <p:nvSpPr>
          <p:cNvPr id="6" name="页脚占位符 5">
            <a:extLst>
              <a:ext uri="{FF2B5EF4-FFF2-40B4-BE49-F238E27FC236}">
                <a16:creationId xmlns:a16="http://schemas.microsoft.com/office/drawing/2014/main" xmlns="" id="{DE525E36-3DE1-412C-B95A-6E38DB791F8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56B9D722-10B6-4B0B-A9ED-BF0A57B6F436}"/>
              </a:ext>
            </a:extLst>
          </p:cNvPr>
          <p:cNvSpPr>
            <a:spLocks noGrp="1"/>
          </p:cNvSpPr>
          <p:nvPr>
            <p:ph type="sldNum" sz="quarter" idx="12"/>
          </p:nvPr>
        </p:nvSpPr>
        <p:spPr/>
        <p:txBody>
          <a:bodyPr/>
          <a:lstStyle/>
          <a:p>
            <a:fld id="{8862A5A7-B7A3-4040-8E04-06E0D2A34E9A}" type="slidenum">
              <a:rPr lang="zh-CN" altLang="en-US" smtClean="0"/>
              <a:pPr/>
              <a:t>‹#›</a:t>
            </a:fld>
            <a:endParaRPr lang="zh-CN" altLang="en-US"/>
          </a:p>
        </p:txBody>
      </p:sp>
    </p:spTree>
    <p:extLst>
      <p:ext uri="{BB962C8B-B14F-4D97-AF65-F5344CB8AC3E}">
        <p14:creationId xmlns:p14="http://schemas.microsoft.com/office/powerpoint/2010/main" val="3273220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90820F7-9C4E-4D26-9F1C-DC54F3CC1E3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4ED98249-900C-4FA8-BB59-953A58AD74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1865B323-3B1E-46C2-BCF4-3C157999B269}"/>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46433860-7665-4385-AA8B-02694EAE33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5255A6F4-49D3-45A6-86FC-CE9AD2526E53}"/>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3CE58A22-C55B-4533-8199-2E03EB70D64C}"/>
              </a:ext>
            </a:extLst>
          </p:cNvPr>
          <p:cNvSpPr>
            <a:spLocks noGrp="1"/>
          </p:cNvSpPr>
          <p:nvPr>
            <p:ph type="dt" sz="half" idx="10"/>
          </p:nvPr>
        </p:nvSpPr>
        <p:spPr/>
        <p:txBody>
          <a:bodyPr/>
          <a:lstStyle/>
          <a:p>
            <a:fld id="{C04C36ED-0EBF-4349-9E5F-B27B580287C1}" type="datetimeFigureOut">
              <a:rPr lang="zh-CN" altLang="en-US" smtClean="0"/>
              <a:pPr/>
              <a:t>2018/10/19</a:t>
            </a:fld>
            <a:endParaRPr lang="zh-CN" altLang="en-US"/>
          </a:p>
        </p:txBody>
      </p:sp>
      <p:sp>
        <p:nvSpPr>
          <p:cNvPr id="8" name="页脚占位符 7">
            <a:extLst>
              <a:ext uri="{FF2B5EF4-FFF2-40B4-BE49-F238E27FC236}">
                <a16:creationId xmlns:a16="http://schemas.microsoft.com/office/drawing/2014/main" xmlns="" id="{8865BDE1-8D24-42B2-94D2-828034A816E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179F1304-19D5-4D0E-9598-A6A80811060D}"/>
              </a:ext>
            </a:extLst>
          </p:cNvPr>
          <p:cNvSpPr>
            <a:spLocks noGrp="1"/>
          </p:cNvSpPr>
          <p:nvPr>
            <p:ph type="sldNum" sz="quarter" idx="12"/>
          </p:nvPr>
        </p:nvSpPr>
        <p:spPr/>
        <p:txBody>
          <a:bodyPr/>
          <a:lstStyle/>
          <a:p>
            <a:fld id="{8862A5A7-B7A3-4040-8E04-06E0D2A34E9A}" type="slidenum">
              <a:rPr lang="zh-CN" altLang="en-US" smtClean="0"/>
              <a:pPr/>
              <a:t>‹#›</a:t>
            </a:fld>
            <a:endParaRPr lang="zh-CN" altLang="en-US"/>
          </a:p>
        </p:txBody>
      </p:sp>
    </p:spTree>
    <p:extLst>
      <p:ext uri="{BB962C8B-B14F-4D97-AF65-F5344CB8AC3E}">
        <p14:creationId xmlns:p14="http://schemas.microsoft.com/office/powerpoint/2010/main" val="237666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5434282-8305-4471-950E-B42EC32E82C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487A6333-18E0-4406-ABF3-89543C0D319A}"/>
              </a:ext>
            </a:extLst>
          </p:cNvPr>
          <p:cNvSpPr>
            <a:spLocks noGrp="1"/>
          </p:cNvSpPr>
          <p:nvPr>
            <p:ph type="dt" sz="half" idx="10"/>
          </p:nvPr>
        </p:nvSpPr>
        <p:spPr/>
        <p:txBody>
          <a:bodyPr/>
          <a:lstStyle/>
          <a:p>
            <a:fld id="{C04C36ED-0EBF-4349-9E5F-B27B580287C1}" type="datetimeFigureOut">
              <a:rPr lang="zh-CN" altLang="en-US" smtClean="0"/>
              <a:pPr/>
              <a:t>2018/10/19</a:t>
            </a:fld>
            <a:endParaRPr lang="zh-CN" altLang="en-US"/>
          </a:p>
        </p:txBody>
      </p:sp>
      <p:sp>
        <p:nvSpPr>
          <p:cNvPr id="4" name="页脚占位符 3">
            <a:extLst>
              <a:ext uri="{FF2B5EF4-FFF2-40B4-BE49-F238E27FC236}">
                <a16:creationId xmlns:a16="http://schemas.microsoft.com/office/drawing/2014/main" xmlns="" id="{C1212898-AB22-433B-AD01-2A18D13D9D1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9CD2523E-29E9-46C2-9F72-65F35847E04A}"/>
              </a:ext>
            </a:extLst>
          </p:cNvPr>
          <p:cNvSpPr>
            <a:spLocks noGrp="1"/>
          </p:cNvSpPr>
          <p:nvPr>
            <p:ph type="sldNum" sz="quarter" idx="12"/>
          </p:nvPr>
        </p:nvSpPr>
        <p:spPr/>
        <p:txBody>
          <a:bodyPr/>
          <a:lstStyle/>
          <a:p>
            <a:fld id="{8862A5A7-B7A3-4040-8E04-06E0D2A34E9A}" type="slidenum">
              <a:rPr lang="zh-CN" altLang="en-US" smtClean="0"/>
              <a:pPr/>
              <a:t>‹#›</a:t>
            </a:fld>
            <a:endParaRPr lang="zh-CN" altLang="en-US"/>
          </a:p>
        </p:txBody>
      </p:sp>
    </p:spTree>
    <p:extLst>
      <p:ext uri="{BB962C8B-B14F-4D97-AF65-F5344CB8AC3E}">
        <p14:creationId xmlns:p14="http://schemas.microsoft.com/office/powerpoint/2010/main" val="102500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11F0F4B2-2209-4F93-80DE-54FB21C9FDB2}"/>
              </a:ext>
            </a:extLst>
          </p:cNvPr>
          <p:cNvSpPr>
            <a:spLocks noGrp="1"/>
          </p:cNvSpPr>
          <p:nvPr>
            <p:ph type="dt" sz="half" idx="10"/>
          </p:nvPr>
        </p:nvSpPr>
        <p:spPr/>
        <p:txBody>
          <a:bodyPr/>
          <a:lstStyle/>
          <a:p>
            <a:fld id="{C04C36ED-0EBF-4349-9E5F-B27B580287C1}" type="datetimeFigureOut">
              <a:rPr lang="zh-CN" altLang="en-US" smtClean="0"/>
              <a:pPr/>
              <a:t>2018/10/19</a:t>
            </a:fld>
            <a:endParaRPr lang="zh-CN" altLang="en-US"/>
          </a:p>
        </p:txBody>
      </p:sp>
      <p:sp>
        <p:nvSpPr>
          <p:cNvPr id="3" name="页脚占位符 2">
            <a:extLst>
              <a:ext uri="{FF2B5EF4-FFF2-40B4-BE49-F238E27FC236}">
                <a16:creationId xmlns:a16="http://schemas.microsoft.com/office/drawing/2014/main" xmlns="" id="{5C5D4215-FE6B-40E9-9D41-08A8F9CDEAF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DE963650-9993-4F2F-AEEE-35F9D3CB25EF}"/>
              </a:ext>
            </a:extLst>
          </p:cNvPr>
          <p:cNvSpPr>
            <a:spLocks noGrp="1"/>
          </p:cNvSpPr>
          <p:nvPr>
            <p:ph type="sldNum" sz="quarter" idx="12"/>
          </p:nvPr>
        </p:nvSpPr>
        <p:spPr/>
        <p:txBody>
          <a:bodyPr/>
          <a:lstStyle/>
          <a:p>
            <a:fld id="{8862A5A7-B7A3-4040-8E04-06E0D2A34E9A}" type="slidenum">
              <a:rPr lang="zh-CN" altLang="en-US" smtClean="0"/>
              <a:pPr/>
              <a:t>‹#›</a:t>
            </a:fld>
            <a:endParaRPr lang="zh-CN" altLang="en-US"/>
          </a:p>
        </p:txBody>
      </p:sp>
    </p:spTree>
    <p:extLst>
      <p:ext uri="{BB962C8B-B14F-4D97-AF65-F5344CB8AC3E}">
        <p14:creationId xmlns:p14="http://schemas.microsoft.com/office/powerpoint/2010/main" val="3099383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AC404BA-1567-494E-AA52-BDC3EA8BF01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4FD78C10-825D-474C-9B27-E8C0000621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48B5A656-AE9D-437D-8E9B-1DA6862E9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C369FA69-5A40-4F31-B59E-9452E0A79839}"/>
              </a:ext>
            </a:extLst>
          </p:cNvPr>
          <p:cNvSpPr>
            <a:spLocks noGrp="1"/>
          </p:cNvSpPr>
          <p:nvPr>
            <p:ph type="dt" sz="half" idx="10"/>
          </p:nvPr>
        </p:nvSpPr>
        <p:spPr/>
        <p:txBody>
          <a:bodyPr/>
          <a:lstStyle/>
          <a:p>
            <a:fld id="{C04C36ED-0EBF-4349-9E5F-B27B580287C1}" type="datetimeFigureOut">
              <a:rPr lang="zh-CN" altLang="en-US" smtClean="0"/>
              <a:pPr/>
              <a:t>2018/10/19</a:t>
            </a:fld>
            <a:endParaRPr lang="zh-CN" altLang="en-US"/>
          </a:p>
        </p:txBody>
      </p:sp>
      <p:sp>
        <p:nvSpPr>
          <p:cNvPr id="6" name="页脚占位符 5">
            <a:extLst>
              <a:ext uri="{FF2B5EF4-FFF2-40B4-BE49-F238E27FC236}">
                <a16:creationId xmlns:a16="http://schemas.microsoft.com/office/drawing/2014/main" xmlns="" id="{702F51FC-9DBE-4852-BA88-2DBC99F374F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0F0DD476-44C3-4C6A-93FF-5579F8792964}"/>
              </a:ext>
            </a:extLst>
          </p:cNvPr>
          <p:cNvSpPr>
            <a:spLocks noGrp="1"/>
          </p:cNvSpPr>
          <p:nvPr>
            <p:ph type="sldNum" sz="quarter" idx="12"/>
          </p:nvPr>
        </p:nvSpPr>
        <p:spPr/>
        <p:txBody>
          <a:bodyPr/>
          <a:lstStyle/>
          <a:p>
            <a:fld id="{8862A5A7-B7A3-4040-8E04-06E0D2A34E9A}" type="slidenum">
              <a:rPr lang="zh-CN" altLang="en-US" smtClean="0"/>
              <a:pPr/>
              <a:t>‹#›</a:t>
            </a:fld>
            <a:endParaRPr lang="zh-CN" altLang="en-US"/>
          </a:p>
        </p:txBody>
      </p:sp>
    </p:spTree>
    <p:extLst>
      <p:ext uri="{BB962C8B-B14F-4D97-AF65-F5344CB8AC3E}">
        <p14:creationId xmlns:p14="http://schemas.microsoft.com/office/powerpoint/2010/main" val="3581658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CDDD635-786C-4A25-8B02-C1C00D3181F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0F9F289E-AF41-4931-B861-133A6A35D6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84820206-C38B-47BD-B34C-A230669DD5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3B21A854-EA05-46B9-B315-46027F71183D}"/>
              </a:ext>
            </a:extLst>
          </p:cNvPr>
          <p:cNvSpPr>
            <a:spLocks noGrp="1"/>
          </p:cNvSpPr>
          <p:nvPr>
            <p:ph type="dt" sz="half" idx="10"/>
          </p:nvPr>
        </p:nvSpPr>
        <p:spPr/>
        <p:txBody>
          <a:bodyPr/>
          <a:lstStyle/>
          <a:p>
            <a:fld id="{C04C36ED-0EBF-4349-9E5F-B27B580287C1}" type="datetimeFigureOut">
              <a:rPr lang="zh-CN" altLang="en-US" smtClean="0"/>
              <a:pPr/>
              <a:t>2018/10/19</a:t>
            </a:fld>
            <a:endParaRPr lang="zh-CN" altLang="en-US"/>
          </a:p>
        </p:txBody>
      </p:sp>
      <p:sp>
        <p:nvSpPr>
          <p:cNvPr id="6" name="页脚占位符 5">
            <a:extLst>
              <a:ext uri="{FF2B5EF4-FFF2-40B4-BE49-F238E27FC236}">
                <a16:creationId xmlns:a16="http://schemas.microsoft.com/office/drawing/2014/main" xmlns="" id="{274B817D-5063-4274-BDFF-D1E1AECC607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720F3A81-2C13-4C64-A2D2-543DDCA5F354}"/>
              </a:ext>
            </a:extLst>
          </p:cNvPr>
          <p:cNvSpPr>
            <a:spLocks noGrp="1"/>
          </p:cNvSpPr>
          <p:nvPr>
            <p:ph type="sldNum" sz="quarter" idx="12"/>
          </p:nvPr>
        </p:nvSpPr>
        <p:spPr/>
        <p:txBody>
          <a:bodyPr/>
          <a:lstStyle/>
          <a:p>
            <a:fld id="{8862A5A7-B7A3-4040-8E04-06E0D2A34E9A}" type="slidenum">
              <a:rPr lang="zh-CN" altLang="en-US" smtClean="0"/>
              <a:pPr/>
              <a:t>‹#›</a:t>
            </a:fld>
            <a:endParaRPr lang="zh-CN" altLang="en-US"/>
          </a:p>
        </p:txBody>
      </p:sp>
    </p:spTree>
    <p:extLst>
      <p:ext uri="{BB962C8B-B14F-4D97-AF65-F5344CB8AC3E}">
        <p14:creationId xmlns:p14="http://schemas.microsoft.com/office/powerpoint/2010/main" val="176953862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2DCFD240-07C0-42DF-B10F-457B1F6BB3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5E63649C-5E01-4857-98D8-5FD3F444D8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3A5E1838-9D22-475A-BD6C-0A8D0A31AE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C36ED-0EBF-4349-9E5F-B27B580287C1}" type="datetimeFigureOut">
              <a:rPr lang="zh-CN" altLang="en-US" smtClean="0"/>
              <a:pPr/>
              <a:t>2018/10/19</a:t>
            </a:fld>
            <a:endParaRPr lang="zh-CN" altLang="en-US"/>
          </a:p>
        </p:txBody>
      </p:sp>
      <p:sp>
        <p:nvSpPr>
          <p:cNvPr id="5" name="页脚占位符 4">
            <a:extLst>
              <a:ext uri="{FF2B5EF4-FFF2-40B4-BE49-F238E27FC236}">
                <a16:creationId xmlns:a16="http://schemas.microsoft.com/office/drawing/2014/main" xmlns="" id="{D57BC29B-F75C-4B79-8958-09668AADDD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79F12E5A-79F5-413D-B679-56B617CC4A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62A5A7-B7A3-4040-8E04-06E0D2A34E9A}" type="slidenum">
              <a:rPr lang="zh-CN" altLang="en-US" smtClean="0"/>
              <a:pPr/>
              <a:t>‹#›</a:t>
            </a:fld>
            <a:endParaRPr lang="zh-CN" altLang="en-US"/>
          </a:p>
        </p:txBody>
      </p:sp>
    </p:spTree>
    <p:extLst>
      <p:ext uri="{BB962C8B-B14F-4D97-AF65-F5344CB8AC3E}">
        <p14:creationId xmlns:p14="http://schemas.microsoft.com/office/powerpoint/2010/main" val="4247855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comments" Target="../comments/commen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comments" Target="../comments/comment5.xml"/><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comments" Target="../comments/comment6.xml"/><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comments" Target="../comments/commen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comments" Target="../comments/comment8.xml"/><Relationship Id="rId1" Type="http://schemas.openxmlformats.org/officeDocument/2006/relationships/tags" Target="../tags/tag18.xml"/><Relationship Id="rId2"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1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12.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tags" Target="../tags/tag4.xml"/><Relationship Id="rId5" Type="http://schemas.openxmlformats.org/officeDocument/2006/relationships/tags" Target="../tags/tag5.xml"/><Relationship Id="rId6" Type="http://schemas.openxmlformats.org/officeDocument/2006/relationships/tags" Target="../tags/tag6.xml"/><Relationship Id="rId7" Type="http://schemas.openxmlformats.org/officeDocument/2006/relationships/tags" Target="../tags/tag7.xml"/><Relationship Id="rId8" Type="http://schemas.openxmlformats.org/officeDocument/2006/relationships/tags" Target="../tags/tag8.xml"/><Relationship Id="rId9" Type="http://schemas.openxmlformats.org/officeDocument/2006/relationships/slideLayout" Target="../slideLayouts/slideLayout12.xml"/><Relationship Id="rId10" Type="http://schemas.openxmlformats.org/officeDocument/2006/relationships/notesSlide" Target="../notesSlides/notesSlide2.xml"/><Relationship Id="rId1" Type="http://schemas.openxmlformats.org/officeDocument/2006/relationships/tags" Target="../tags/tag1.xml"/><Relationship Id="rId2" Type="http://schemas.openxmlformats.org/officeDocument/2006/relationships/tags" Target="../tags/tag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comments" Target="../comments/comment9.xml"/><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jpeg"/><Relationship Id="rId3" Type="http://schemas.openxmlformats.org/officeDocument/2006/relationships/comments" Target="../comments/commen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hyperlink" Target="http://hlt.suda.edu.cn/" TargetMode="External"/><Relationship Id="rId4" Type="http://schemas.openxmlformats.org/officeDocument/2006/relationships/image" Target="../media/image3.jpeg"/><Relationship Id="rId5" Type="http://schemas.openxmlformats.org/officeDocument/2006/relationships/image" Target="../media/image4.jpg"/><Relationship Id="rId6" Type="http://schemas.openxmlformats.org/officeDocument/2006/relationships/image" Target="../media/image5.jpeg"/><Relationship Id="rId7" Type="http://schemas.openxmlformats.org/officeDocument/2006/relationships/image" Target="../media/image6.jpeg"/><Relationship Id="rId8" Type="http://schemas.openxmlformats.org/officeDocument/2006/relationships/image" Target="../media/image7.jpeg"/><Relationship Id="rId9" Type="http://schemas.openxmlformats.org/officeDocument/2006/relationships/image" Target="../media/image8.png"/><Relationship Id="rId10" Type="http://schemas.openxmlformats.org/officeDocument/2006/relationships/comments" Target="../comments/comment1.xml"/><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image" Target="../media/image17.emf"/><Relationship Id="rId5" Type="http://schemas.openxmlformats.org/officeDocument/2006/relationships/comments" Target="../comments/comment11.xml"/><Relationship Id="rId1" Type="http://schemas.openxmlformats.org/officeDocument/2006/relationships/tags" Target="../tags/tag21.xml"/><Relationship Id="rId2"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12.xml"/><Relationship Id="rId3"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omments" Target="../comments/commen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13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comments" Target="../comments/commen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comments" Target="../comments/commen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3" Type="http://schemas.openxmlformats.org/officeDocument/2006/relationships/tags" Target="../tags/tag11.xml"/><Relationship Id="rId4" Type="http://schemas.openxmlformats.org/officeDocument/2006/relationships/tags" Target="../tags/tag12.xml"/><Relationship Id="rId5" Type="http://schemas.openxmlformats.org/officeDocument/2006/relationships/tags" Target="../tags/tag13.xml"/><Relationship Id="rId6" Type="http://schemas.openxmlformats.org/officeDocument/2006/relationships/tags" Target="../tags/tag14.xml"/><Relationship Id="rId7" Type="http://schemas.openxmlformats.org/officeDocument/2006/relationships/tags" Target="../tags/tag15.xml"/><Relationship Id="rId8" Type="http://schemas.openxmlformats.org/officeDocument/2006/relationships/tags" Target="../tags/tag16.xml"/><Relationship Id="rId9" Type="http://schemas.openxmlformats.org/officeDocument/2006/relationships/slideLayout" Target="../slideLayouts/slideLayout12.xml"/><Relationship Id="rId10" Type="http://schemas.openxmlformats.org/officeDocument/2006/relationships/notesSlide" Target="../notesSlides/notesSlide4.xml"/><Relationship Id="rId1" Type="http://schemas.openxmlformats.org/officeDocument/2006/relationships/tags" Target="../tags/tag9.xml"/><Relationship Id="rId2" Type="http://schemas.openxmlformats.org/officeDocument/2006/relationships/tags" Target="../tags/tag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52.xml.rels><?xml version="1.0" encoding="UTF-8" standalone="yes"?>
<Relationships xmlns="http://schemas.openxmlformats.org/package/2006/relationships"><Relationship Id="rId3" Type="http://schemas.openxmlformats.org/officeDocument/2006/relationships/tags" Target="../tags/tag25.xml"/><Relationship Id="rId4" Type="http://schemas.openxmlformats.org/officeDocument/2006/relationships/tags" Target="../tags/tag26.xml"/><Relationship Id="rId5" Type="http://schemas.openxmlformats.org/officeDocument/2006/relationships/tags" Target="../tags/tag27.xml"/><Relationship Id="rId6" Type="http://schemas.openxmlformats.org/officeDocument/2006/relationships/tags" Target="../tags/tag28.xml"/><Relationship Id="rId7" Type="http://schemas.openxmlformats.org/officeDocument/2006/relationships/tags" Target="../tags/tag29.xml"/><Relationship Id="rId8" Type="http://schemas.openxmlformats.org/officeDocument/2006/relationships/tags" Target="../tags/tag30.xml"/><Relationship Id="rId9" Type="http://schemas.openxmlformats.org/officeDocument/2006/relationships/slideLayout" Target="../slideLayouts/slideLayout12.xml"/><Relationship Id="rId10" Type="http://schemas.openxmlformats.org/officeDocument/2006/relationships/notesSlide" Target="../notesSlides/notesSlide45.xml"/><Relationship Id="rId1" Type="http://schemas.openxmlformats.org/officeDocument/2006/relationships/tags" Target="../tags/tag23.xml"/><Relationship Id="rId2" Type="http://schemas.openxmlformats.org/officeDocument/2006/relationships/tags" Target="../tags/tag24.xml"/></Relationships>
</file>

<file path=ppt/slides/_rels/slide53.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comments" Target="../comments/comment15.xml"/><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 Id="rId3" Type="http://schemas.openxmlformats.org/officeDocument/2006/relationships/comments" Target="../comments/comment1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 Id="rId3" Type="http://schemas.openxmlformats.org/officeDocument/2006/relationships/image" Target="../media/image1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9.png"/><Relationship Id="rId5" Type="http://schemas.openxmlformats.org/officeDocument/2006/relationships/comments" Target="../comments/comment2.xml"/><Relationship Id="rId1" Type="http://schemas.openxmlformats.org/officeDocument/2006/relationships/tags" Target="../tags/tag17.xml"/><Relationship Id="rId2"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comments" Target="../comments/commen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0ECEB24D-E778-49FC-8828-0BF170EC389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8150" y="0"/>
            <a:ext cx="12192000" cy="6858000"/>
          </a:xfrm>
          <a:prstGeom prst="rect">
            <a:avLst/>
          </a:prstGeom>
        </p:spPr>
      </p:pic>
      <p:sp>
        <p:nvSpPr>
          <p:cNvPr id="5" name="文本框 4">
            <a:extLst>
              <a:ext uri="{FF2B5EF4-FFF2-40B4-BE49-F238E27FC236}">
                <a16:creationId xmlns:a16="http://schemas.microsoft.com/office/drawing/2014/main" xmlns="" id="{F10364FD-2CF2-41BF-B895-AAE6A2CB8340}"/>
              </a:ext>
            </a:extLst>
          </p:cNvPr>
          <p:cNvSpPr txBox="1"/>
          <p:nvPr/>
        </p:nvSpPr>
        <p:spPr>
          <a:xfrm>
            <a:off x="1646171" y="4277053"/>
            <a:ext cx="8602824" cy="1569660"/>
          </a:xfrm>
          <a:prstGeom prst="rect">
            <a:avLst/>
          </a:prstGeom>
          <a:noFill/>
        </p:spPr>
        <p:txBody>
          <a:bodyPr wrap="square" rtlCol="0">
            <a:spAutoFit/>
          </a:bodyPr>
          <a:lstStyle/>
          <a:p>
            <a:pPr lvl="0" algn="ctr">
              <a:defRPr/>
            </a:pPr>
            <a:r>
              <a:rPr lang="zh-CN" altLang="en-US" sz="3600" dirty="0">
                <a:solidFill>
                  <a:prstClr val="black"/>
                </a:solidFill>
                <a:latin typeface="微软雅黑" panose="020B0503020204020204" pitchFamily="34" charset="-122"/>
                <a:ea typeface="微软雅黑" panose="020B0503020204020204" pitchFamily="34" charset="-122"/>
              </a:rPr>
              <a:t>参赛</a:t>
            </a:r>
            <a:r>
              <a:rPr lang="zh-CN" altLang="en-US" sz="3600" dirty="0" smtClean="0">
                <a:solidFill>
                  <a:prstClr val="black"/>
                </a:solidFill>
                <a:latin typeface="微软雅黑" panose="020B0503020204020204" pitchFamily="34" charset="-122"/>
                <a:ea typeface="微软雅黑" panose="020B0503020204020204" pitchFamily="34" charset="-122"/>
              </a:rPr>
              <a:t>队：</a:t>
            </a:r>
            <a:r>
              <a:rPr lang="en-US" altLang="zh-CN" sz="3600" dirty="0" smtClean="0">
                <a:solidFill>
                  <a:prstClr val="black"/>
                </a:solidFill>
                <a:latin typeface="微软雅黑" panose="020B0503020204020204" pitchFamily="34" charset="-122"/>
                <a:ea typeface="微软雅黑" panose="020B0503020204020204" pitchFamily="34" charset="-122"/>
              </a:rPr>
              <a:t>HLT217</a:t>
            </a:r>
          </a:p>
          <a:p>
            <a:pPr lvl="0" algn="ctr">
              <a:defRPr/>
            </a:pPr>
            <a:r>
              <a:rPr lang="zh-CN" altLang="en-US" sz="3600" dirty="0" smtClean="0">
                <a:solidFill>
                  <a:prstClr val="black"/>
                </a:solidFill>
                <a:latin typeface="微软雅黑" panose="020B0503020204020204" pitchFamily="34" charset="-122"/>
                <a:ea typeface="微软雅黑" panose="020B0503020204020204" pitchFamily="34" charset="-122"/>
              </a:rPr>
              <a:t>苏州大学</a:t>
            </a:r>
            <a:r>
              <a:rPr lang="en-US" altLang="zh-CN" sz="3600" dirty="0" smtClean="0">
                <a:solidFill>
                  <a:prstClr val="black"/>
                </a:solidFill>
                <a:latin typeface="微软雅黑" panose="020B0503020204020204" pitchFamily="34" charset="-122"/>
                <a:ea typeface="微软雅黑" panose="020B0503020204020204" pitchFamily="34" charset="-122"/>
              </a:rPr>
              <a:t>-</a:t>
            </a:r>
            <a:r>
              <a:rPr lang="zh-CN" altLang="en-US" sz="3600" dirty="0" smtClean="0">
                <a:solidFill>
                  <a:prstClr val="black"/>
                </a:solidFill>
                <a:latin typeface="微软雅黑" panose="020B0503020204020204" pitchFamily="34" charset="-122"/>
                <a:ea typeface="微软雅黑" panose="020B0503020204020204" pitchFamily="34" charset="-122"/>
              </a:rPr>
              <a:t>人类语言技术研究所</a:t>
            </a:r>
            <a:endParaRPr kumimoji="0" lang="en-US" altLang="zh-CN" sz="36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2018</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年</a:t>
            </a:r>
            <a:r>
              <a:rPr lang="en-US" altLang="zh-CN" sz="2400" noProof="0" dirty="0" smtClean="0">
                <a:solidFill>
                  <a:prstClr val="black"/>
                </a:solidFill>
                <a:latin typeface="微软雅黑" panose="020B0503020204020204" pitchFamily="34" charset="-122"/>
                <a:ea typeface="微软雅黑" panose="020B0503020204020204" pitchFamily="34" charset="-122"/>
              </a:rPr>
              <a:t>10</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月</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 name="文本框 1">
            <a:extLst>
              <a:ext uri="{FF2B5EF4-FFF2-40B4-BE49-F238E27FC236}">
                <a16:creationId xmlns:a16="http://schemas.microsoft.com/office/drawing/2014/main" xmlns="" id="{84BA1024-74A6-42F5-AC9B-735534B3CC75}"/>
              </a:ext>
            </a:extLst>
          </p:cNvPr>
          <p:cNvSpPr txBox="1"/>
          <p:nvPr/>
        </p:nvSpPr>
        <p:spPr>
          <a:xfrm>
            <a:off x="714374" y="2315498"/>
            <a:ext cx="10906125" cy="707886"/>
          </a:xfrm>
          <a:prstGeom prst="rect">
            <a:avLst/>
          </a:prstGeom>
          <a:noFill/>
        </p:spPr>
        <p:txBody>
          <a:bodyPr wrap="square" rtlCol="0">
            <a:spAutoFit/>
          </a:bodyPr>
          <a:lstStyle/>
          <a:p>
            <a:pPr algn="ctr"/>
            <a:r>
              <a:rPr lang="en-US" altLang="zh-CN" sz="4000" dirty="0" smtClean="0">
                <a:latin typeface="微软雅黑" panose="020B0503020204020204" pitchFamily="34" charset="-122"/>
                <a:ea typeface="微软雅黑" panose="020B0503020204020204" pitchFamily="34" charset="-122"/>
              </a:rPr>
              <a:t>CCL-2018-</a:t>
            </a:r>
            <a:r>
              <a:rPr lang="zh-CN" altLang="en-US" sz="4000" dirty="0" smtClean="0">
                <a:latin typeface="微软雅黑" panose="020B0503020204020204" pitchFamily="34" charset="-122"/>
                <a:ea typeface="微软雅黑" panose="020B0503020204020204" pitchFamily="34" charset="-122"/>
              </a:rPr>
              <a:t>评测任务</a:t>
            </a:r>
            <a:r>
              <a:rPr lang="en-US" altLang="zh-CN" sz="4000" dirty="0" smtClean="0">
                <a:latin typeface="微软雅黑" panose="020B0503020204020204" pitchFamily="34" charset="-122"/>
                <a:ea typeface="微软雅黑" panose="020B0503020204020204" pitchFamily="34" charset="-122"/>
              </a:rPr>
              <a:t>1</a:t>
            </a:r>
            <a:r>
              <a:rPr lang="zh-CN" altLang="en-US" sz="4000" dirty="0" smtClean="0">
                <a:latin typeface="微软雅黑" panose="020B0503020204020204" pitchFamily="34" charset="-122"/>
                <a:ea typeface="微软雅黑" panose="020B0503020204020204" pitchFamily="34" charset="-122"/>
              </a:rPr>
              <a:t>：</a:t>
            </a:r>
            <a:r>
              <a:rPr lang="zh-CN" altLang="en-US" sz="4000" dirty="0">
                <a:latin typeface="微软雅黑" panose="020B0503020204020204" pitchFamily="34" charset="-122"/>
                <a:ea typeface="微软雅黑" panose="020B0503020204020204" pitchFamily="34" charset="-122"/>
              </a:rPr>
              <a:t>客服领域用户意图</a:t>
            </a:r>
            <a:r>
              <a:rPr lang="zh-CN" altLang="en-US" sz="4000" dirty="0" smtClean="0">
                <a:latin typeface="微软雅黑" panose="020B0503020204020204" pitchFamily="34" charset="-122"/>
                <a:ea typeface="微软雅黑" panose="020B0503020204020204" pitchFamily="34" charset="-122"/>
              </a:rPr>
              <a:t>分类</a:t>
            </a:r>
            <a:endParaRPr lang="zh-CN" altLang="en-US" sz="4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82800005"/>
      </p:ext>
    </p:extLst>
  </p:cSld>
  <p:clrMapOvr>
    <a:masterClrMapping/>
  </p:clrMapOvr>
  <mc:AlternateContent xmlns:mc="http://schemas.openxmlformats.org/markup-compatibility/2006" xmlns:p14="http://schemas.microsoft.com/office/powerpoint/2010/main">
    <mc:Choice Requires="p14">
      <p:transition spd="slow" p14:dur="2000" advTm="48252"/>
    </mc:Choice>
    <mc:Fallback xmlns="">
      <p:transition spd="slow" advTm="48252"/>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solidFill>
                  <a:srgbClr val="2080BD"/>
                </a:solidFill>
                <a:latin typeface="Microsoft YaHei" charset="-122"/>
                <a:ea typeface="Microsoft YaHei" charset="-122"/>
                <a:cs typeface="Microsoft YaHei" charset="-122"/>
              </a:rPr>
              <a:t>任务一：来电原因分类</a:t>
            </a:r>
            <a:endParaRPr lang="zh-CN" altLang="en-US" b="0" dirty="0">
              <a:solidFill>
                <a:srgbClr val="2080BD"/>
              </a:solidFill>
              <a:latin typeface="Microsoft YaHei" charset="-122"/>
              <a:ea typeface="Microsoft YaHei" charset="-122"/>
              <a:cs typeface="Microsoft YaHei" charset="-122"/>
            </a:endParaRPr>
          </a:p>
        </p:txBody>
      </p:sp>
      <p:grpSp>
        <p:nvGrpSpPr>
          <p:cNvPr id="10" name="组 9"/>
          <p:cNvGrpSpPr/>
          <p:nvPr/>
        </p:nvGrpSpPr>
        <p:grpSpPr>
          <a:xfrm>
            <a:off x="3968750" y="2854404"/>
            <a:ext cx="4254500" cy="1128594"/>
            <a:chOff x="3968750" y="2854404"/>
            <a:chExt cx="4254500" cy="1128594"/>
          </a:xfrm>
        </p:grpSpPr>
        <p:sp>
          <p:nvSpPr>
            <p:cNvPr id="11" name="文本框 10"/>
            <p:cNvSpPr txBox="1"/>
            <p:nvPr/>
          </p:nvSpPr>
          <p:spPr>
            <a:xfrm>
              <a:off x="4319301" y="2875002"/>
              <a:ext cx="3570208" cy="1107996"/>
            </a:xfrm>
            <a:prstGeom prst="rect">
              <a:avLst/>
            </a:prstGeom>
            <a:noFill/>
          </p:spPr>
          <p:txBody>
            <a:bodyPr wrap="none" rtlCol="0">
              <a:spAutoFit/>
            </a:bodyPr>
            <a:lstStyle/>
            <a:p>
              <a:pPr algn="ctr"/>
              <a:r>
                <a:rPr lang="zh-CN" altLang="en-US" sz="6600" dirty="0" smtClean="0">
                  <a:solidFill>
                    <a:srgbClr val="2080BD"/>
                  </a:solidFill>
                  <a:latin typeface="Microsoft YaHei" charset="-122"/>
                  <a:ea typeface="Microsoft YaHei" charset="-122"/>
                  <a:cs typeface="Microsoft YaHei" charset="-122"/>
                </a:rPr>
                <a:t>类别分析</a:t>
              </a:r>
              <a:endParaRPr lang="en-US" altLang="zh-CN" sz="6600" dirty="0">
                <a:solidFill>
                  <a:srgbClr val="2080BD"/>
                </a:solidFill>
                <a:latin typeface="Microsoft YaHei" charset="-122"/>
                <a:ea typeface="Microsoft YaHei" charset="-122"/>
                <a:cs typeface="Microsoft YaHei" charset="-122"/>
              </a:endParaRPr>
            </a:p>
          </p:txBody>
        </p:sp>
        <p:cxnSp>
          <p:nvCxnSpPr>
            <p:cNvPr id="12" name="直线连接符 11"/>
            <p:cNvCxnSpPr/>
            <p:nvPr/>
          </p:nvCxnSpPr>
          <p:spPr>
            <a:xfrm>
              <a:off x="3968750" y="2854404"/>
              <a:ext cx="4254500" cy="0"/>
            </a:xfrm>
            <a:prstGeom prst="line">
              <a:avLst/>
            </a:prstGeom>
            <a:ln>
              <a:solidFill>
                <a:srgbClr val="2381B9"/>
              </a:solidFill>
            </a:ln>
          </p:spPr>
          <p:style>
            <a:lnRef idx="3">
              <a:schemeClr val="dk1"/>
            </a:lnRef>
            <a:fillRef idx="0">
              <a:schemeClr val="dk1"/>
            </a:fillRef>
            <a:effectRef idx="2">
              <a:schemeClr val="dk1"/>
            </a:effectRef>
            <a:fontRef idx="minor">
              <a:schemeClr val="tx1"/>
            </a:fontRef>
          </p:style>
        </p:cxnSp>
        <p:cxnSp>
          <p:nvCxnSpPr>
            <p:cNvPr id="14" name="直线连接符 13"/>
            <p:cNvCxnSpPr/>
            <p:nvPr/>
          </p:nvCxnSpPr>
          <p:spPr>
            <a:xfrm>
              <a:off x="3968750" y="3982998"/>
              <a:ext cx="4254500" cy="0"/>
            </a:xfrm>
            <a:prstGeom prst="line">
              <a:avLst/>
            </a:prstGeom>
            <a:ln>
              <a:solidFill>
                <a:srgbClr val="2381B9"/>
              </a:solidFill>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005280692"/>
      </p:ext>
    </p:extLst>
  </p:cSld>
  <p:clrMapOvr>
    <a:masterClrMapping/>
  </p:clrMapOvr>
  <mc:AlternateContent xmlns:mc="http://schemas.openxmlformats.org/markup-compatibility/2006" xmlns:p14="http://schemas.microsoft.com/office/powerpoint/2010/main">
    <mc:Choice Requires="p14">
      <p:transition spd="slow" p14:dur="2000" advTm="1192"/>
    </mc:Choice>
    <mc:Fallback xmlns="">
      <p:transition spd="slow" advTm="119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solidFill>
                  <a:srgbClr val="2080BD"/>
                </a:solidFill>
                <a:latin typeface="Microsoft YaHei" charset="-122"/>
                <a:ea typeface="Microsoft YaHei" charset="-122"/>
                <a:cs typeface="Microsoft YaHei" charset="-122"/>
              </a:rPr>
              <a:t>任务一：来电原因分类</a:t>
            </a:r>
            <a:r>
              <a:rPr lang="en-US" altLang="zh-CN" b="0" dirty="0" smtClean="0">
                <a:solidFill>
                  <a:srgbClr val="2080BD"/>
                </a:solidFill>
                <a:latin typeface="Microsoft YaHei" charset="-122"/>
                <a:ea typeface="Microsoft YaHei" charset="-122"/>
                <a:cs typeface="Microsoft YaHei" charset="-122"/>
              </a:rPr>
              <a:t>-</a:t>
            </a:r>
            <a:r>
              <a:rPr lang="zh-CN" altLang="en-US" b="0" dirty="0" smtClean="0">
                <a:solidFill>
                  <a:srgbClr val="2080BD"/>
                </a:solidFill>
                <a:latin typeface="Microsoft YaHei" charset="-122"/>
                <a:ea typeface="Microsoft YaHei" charset="-122"/>
                <a:cs typeface="Microsoft YaHei" charset="-122"/>
              </a:rPr>
              <a:t>问题分析</a:t>
            </a:r>
            <a:endParaRPr lang="zh-CN" altLang="en-US" b="0" dirty="0">
              <a:solidFill>
                <a:srgbClr val="2080BD"/>
              </a:solidFill>
              <a:latin typeface="Microsoft YaHei" charset="-122"/>
              <a:ea typeface="Microsoft YaHei" charset="-122"/>
              <a:cs typeface="Microsoft YaHei" charset="-122"/>
            </a:endParaRPr>
          </a:p>
        </p:txBody>
      </p:sp>
      <p:pic>
        <p:nvPicPr>
          <p:cNvPr id="3" name="图片 2"/>
          <p:cNvPicPr>
            <a:picLocks noChangeAspect="1"/>
          </p:cNvPicPr>
          <p:nvPr/>
        </p:nvPicPr>
        <p:blipFill>
          <a:blip r:embed="rId3"/>
          <a:stretch>
            <a:fillRect/>
          </a:stretch>
        </p:blipFill>
        <p:spPr>
          <a:xfrm>
            <a:off x="2451961" y="1671430"/>
            <a:ext cx="7587514" cy="5186570"/>
          </a:xfrm>
          <a:prstGeom prst="rect">
            <a:avLst/>
          </a:prstGeom>
        </p:spPr>
      </p:pic>
      <p:sp>
        <p:nvSpPr>
          <p:cNvPr id="5" name="文本框 4"/>
          <p:cNvSpPr txBox="1"/>
          <p:nvPr/>
        </p:nvSpPr>
        <p:spPr>
          <a:xfrm>
            <a:off x="558800" y="1003300"/>
            <a:ext cx="2646878" cy="461665"/>
          </a:xfrm>
          <a:prstGeom prst="rect">
            <a:avLst/>
          </a:prstGeom>
          <a:noFill/>
        </p:spPr>
        <p:txBody>
          <a:bodyPr wrap="none" rtlCol="0">
            <a:spAutoFit/>
          </a:bodyPr>
          <a:lstStyle/>
          <a:p>
            <a:r>
              <a:rPr lang="zh-CN" altLang="en-US" sz="2400" dirty="0">
                <a:solidFill>
                  <a:srgbClr val="2080BD"/>
                </a:solidFill>
                <a:latin typeface="Microsoft YaHei" charset="-122"/>
                <a:ea typeface="Microsoft YaHei" charset="-122"/>
                <a:cs typeface="Microsoft YaHei" charset="-122"/>
              </a:rPr>
              <a:t>一级标签类别分布</a:t>
            </a:r>
            <a:endParaRPr lang="en-US" altLang="zh-CN" sz="2400" dirty="0">
              <a:solidFill>
                <a:srgbClr val="2080BD"/>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1058696903"/>
      </p:ext>
    </p:extLst>
  </p:cSld>
  <p:clrMapOvr>
    <a:masterClrMapping/>
  </p:clrMapOvr>
  <mc:AlternateContent xmlns:mc="http://schemas.openxmlformats.org/markup-compatibility/2006" xmlns:p14="http://schemas.microsoft.com/office/powerpoint/2010/main">
    <mc:Choice Requires="p14">
      <p:transition spd="slow" p14:dur="2000" advTm="14696"/>
    </mc:Choice>
    <mc:Fallback xmlns="">
      <p:transition spd="slow" advTm="1469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solidFill>
                  <a:srgbClr val="2080BD"/>
                </a:solidFill>
                <a:latin typeface="Microsoft YaHei" charset="-122"/>
                <a:ea typeface="Microsoft YaHei" charset="-122"/>
                <a:cs typeface="Microsoft YaHei" charset="-122"/>
              </a:rPr>
              <a:t>任务一：来电原因分类</a:t>
            </a:r>
            <a:r>
              <a:rPr lang="en-US" altLang="zh-CN" b="0" dirty="0" smtClean="0">
                <a:solidFill>
                  <a:srgbClr val="2080BD"/>
                </a:solidFill>
                <a:latin typeface="Microsoft YaHei" charset="-122"/>
                <a:ea typeface="Microsoft YaHei" charset="-122"/>
                <a:cs typeface="Microsoft YaHei" charset="-122"/>
              </a:rPr>
              <a:t>-</a:t>
            </a:r>
            <a:r>
              <a:rPr lang="zh-CN" altLang="en-US" b="0" dirty="0" smtClean="0">
                <a:solidFill>
                  <a:srgbClr val="2080BD"/>
                </a:solidFill>
                <a:latin typeface="Microsoft YaHei" charset="-122"/>
                <a:ea typeface="Microsoft YaHei" charset="-122"/>
                <a:cs typeface="Microsoft YaHei" charset="-122"/>
              </a:rPr>
              <a:t>问题分析</a:t>
            </a:r>
            <a:endParaRPr lang="zh-CN" altLang="en-US" b="0" dirty="0">
              <a:solidFill>
                <a:srgbClr val="2080BD"/>
              </a:solidFill>
              <a:latin typeface="Microsoft YaHei" charset="-122"/>
              <a:ea typeface="Microsoft YaHei" charset="-122"/>
              <a:cs typeface="Microsoft YaHei" charset="-122"/>
            </a:endParaRPr>
          </a:p>
        </p:txBody>
      </p:sp>
      <p:pic>
        <p:nvPicPr>
          <p:cNvPr id="4" name="图片 3"/>
          <p:cNvPicPr>
            <a:picLocks noChangeAspect="1"/>
          </p:cNvPicPr>
          <p:nvPr/>
        </p:nvPicPr>
        <p:blipFill>
          <a:blip r:embed="rId3"/>
          <a:stretch>
            <a:fillRect/>
          </a:stretch>
        </p:blipFill>
        <p:spPr>
          <a:xfrm>
            <a:off x="2043112" y="1449256"/>
            <a:ext cx="7586799" cy="5416794"/>
          </a:xfrm>
          <a:prstGeom prst="rect">
            <a:avLst/>
          </a:prstGeom>
        </p:spPr>
      </p:pic>
      <p:sp>
        <p:nvSpPr>
          <p:cNvPr id="13" name="文本框 12"/>
          <p:cNvSpPr txBox="1"/>
          <p:nvPr/>
        </p:nvSpPr>
        <p:spPr>
          <a:xfrm>
            <a:off x="558800" y="1003300"/>
            <a:ext cx="3570208" cy="461665"/>
          </a:xfrm>
          <a:prstGeom prst="rect">
            <a:avLst/>
          </a:prstGeom>
          <a:noFill/>
        </p:spPr>
        <p:txBody>
          <a:bodyPr wrap="none" rtlCol="0">
            <a:spAutoFit/>
          </a:bodyPr>
          <a:lstStyle/>
          <a:p>
            <a:r>
              <a:rPr lang="zh-CN" altLang="en-US" sz="2400" dirty="0" smtClean="0">
                <a:solidFill>
                  <a:srgbClr val="2080BD"/>
                </a:solidFill>
                <a:latin typeface="Microsoft YaHei" charset="-122"/>
                <a:ea typeface="Microsoft YaHei" charset="-122"/>
                <a:cs typeface="Microsoft YaHei" charset="-122"/>
              </a:rPr>
              <a:t>合并一二级标签</a:t>
            </a:r>
            <a:r>
              <a:rPr lang="zh-CN" altLang="en-US" sz="2400" dirty="0">
                <a:solidFill>
                  <a:srgbClr val="2080BD"/>
                </a:solidFill>
                <a:latin typeface="Microsoft YaHei" charset="-122"/>
                <a:ea typeface="Microsoft YaHei" charset="-122"/>
                <a:cs typeface="Microsoft YaHei" charset="-122"/>
              </a:rPr>
              <a:t>类别分布</a:t>
            </a:r>
            <a:endParaRPr lang="en-US" altLang="zh-CN" sz="2400" dirty="0">
              <a:solidFill>
                <a:srgbClr val="2080BD"/>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604888311"/>
      </p:ext>
    </p:extLst>
  </p:cSld>
  <p:clrMapOvr>
    <a:masterClrMapping/>
  </p:clrMapOvr>
  <mc:AlternateContent xmlns:mc="http://schemas.openxmlformats.org/markup-compatibility/2006" xmlns:p14="http://schemas.microsoft.com/office/powerpoint/2010/main">
    <mc:Choice Requires="p14">
      <p:transition spd="slow" p14:dur="2000" advTm="11146"/>
    </mc:Choice>
    <mc:Fallback xmlns="">
      <p:transition spd="slow" advTm="1114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solidFill>
                  <a:srgbClr val="2080BD"/>
                </a:solidFill>
                <a:latin typeface="Microsoft YaHei" charset="-122"/>
                <a:ea typeface="Microsoft YaHei" charset="-122"/>
                <a:cs typeface="Microsoft YaHei" charset="-122"/>
              </a:rPr>
              <a:t>任务一：来电原因分类</a:t>
            </a:r>
            <a:endParaRPr lang="zh-CN" altLang="en-US" b="0" dirty="0">
              <a:solidFill>
                <a:srgbClr val="2080BD"/>
              </a:solidFill>
              <a:latin typeface="Microsoft YaHei" charset="-122"/>
              <a:ea typeface="Microsoft YaHei" charset="-122"/>
              <a:cs typeface="Microsoft YaHei" charset="-122"/>
            </a:endParaRPr>
          </a:p>
        </p:txBody>
      </p:sp>
      <p:grpSp>
        <p:nvGrpSpPr>
          <p:cNvPr id="10" name="组 9"/>
          <p:cNvGrpSpPr/>
          <p:nvPr/>
        </p:nvGrpSpPr>
        <p:grpSpPr>
          <a:xfrm>
            <a:off x="3968750" y="2854404"/>
            <a:ext cx="4254500" cy="1128594"/>
            <a:chOff x="3968750" y="2854404"/>
            <a:chExt cx="4254500" cy="1128594"/>
          </a:xfrm>
        </p:grpSpPr>
        <p:sp>
          <p:nvSpPr>
            <p:cNvPr id="11" name="文本框 10"/>
            <p:cNvSpPr txBox="1"/>
            <p:nvPr/>
          </p:nvSpPr>
          <p:spPr>
            <a:xfrm>
              <a:off x="4319297" y="2875002"/>
              <a:ext cx="3570208" cy="1107996"/>
            </a:xfrm>
            <a:prstGeom prst="rect">
              <a:avLst/>
            </a:prstGeom>
            <a:noFill/>
          </p:spPr>
          <p:txBody>
            <a:bodyPr wrap="none" rtlCol="0">
              <a:spAutoFit/>
            </a:bodyPr>
            <a:lstStyle/>
            <a:p>
              <a:pPr algn="ctr"/>
              <a:r>
                <a:rPr lang="zh-CN" altLang="en-US" sz="6600" dirty="0" smtClean="0">
                  <a:solidFill>
                    <a:srgbClr val="2080BD"/>
                  </a:solidFill>
                  <a:latin typeface="Microsoft YaHei" charset="-122"/>
                  <a:ea typeface="Microsoft YaHei" charset="-122"/>
                  <a:cs typeface="Microsoft YaHei" charset="-122"/>
                </a:rPr>
                <a:t>解决方案</a:t>
              </a:r>
              <a:endParaRPr lang="en-US" altLang="zh-CN" sz="6600" dirty="0">
                <a:solidFill>
                  <a:srgbClr val="2080BD"/>
                </a:solidFill>
                <a:latin typeface="Microsoft YaHei" charset="-122"/>
                <a:ea typeface="Microsoft YaHei" charset="-122"/>
                <a:cs typeface="Microsoft YaHei" charset="-122"/>
              </a:endParaRPr>
            </a:p>
          </p:txBody>
        </p:sp>
        <p:cxnSp>
          <p:nvCxnSpPr>
            <p:cNvPr id="12" name="直线连接符 11"/>
            <p:cNvCxnSpPr/>
            <p:nvPr/>
          </p:nvCxnSpPr>
          <p:spPr>
            <a:xfrm>
              <a:off x="3968750" y="2854404"/>
              <a:ext cx="4254500" cy="0"/>
            </a:xfrm>
            <a:prstGeom prst="line">
              <a:avLst/>
            </a:prstGeom>
            <a:ln>
              <a:solidFill>
                <a:srgbClr val="2381B9"/>
              </a:solidFill>
            </a:ln>
          </p:spPr>
          <p:style>
            <a:lnRef idx="3">
              <a:schemeClr val="dk1"/>
            </a:lnRef>
            <a:fillRef idx="0">
              <a:schemeClr val="dk1"/>
            </a:fillRef>
            <a:effectRef idx="2">
              <a:schemeClr val="dk1"/>
            </a:effectRef>
            <a:fontRef idx="minor">
              <a:schemeClr val="tx1"/>
            </a:fontRef>
          </p:style>
        </p:cxnSp>
        <p:cxnSp>
          <p:nvCxnSpPr>
            <p:cNvPr id="14" name="直线连接符 13"/>
            <p:cNvCxnSpPr/>
            <p:nvPr/>
          </p:nvCxnSpPr>
          <p:spPr>
            <a:xfrm>
              <a:off x="3968750" y="3982998"/>
              <a:ext cx="4254500" cy="0"/>
            </a:xfrm>
            <a:prstGeom prst="line">
              <a:avLst/>
            </a:prstGeom>
            <a:ln>
              <a:solidFill>
                <a:srgbClr val="2381B9"/>
              </a:solidFill>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511122760"/>
      </p:ext>
    </p:extLst>
  </p:cSld>
  <p:clrMapOvr>
    <a:masterClrMapping/>
  </p:clrMapOvr>
  <mc:AlternateContent xmlns:mc="http://schemas.openxmlformats.org/markup-compatibility/2006" xmlns:p14="http://schemas.microsoft.com/office/powerpoint/2010/main">
    <mc:Choice Requires="p14">
      <p:transition spd="slow" p14:dur="2000" advTm="3100"/>
    </mc:Choice>
    <mc:Fallback xmlns="">
      <p:transition spd="slow" advTm="31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solidFill>
                  <a:srgbClr val="2080BD"/>
                </a:solidFill>
                <a:latin typeface="Microsoft YaHei" charset="-122"/>
                <a:ea typeface="Microsoft YaHei" charset="-122"/>
                <a:cs typeface="Microsoft YaHei" charset="-122"/>
              </a:rPr>
              <a:t>任务一：来电原因分类</a:t>
            </a:r>
            <a:endParaRPr lang="zh-CN" altLang="en-US" b="0" dirty="0">
              <a:solidFill>
                <a:srgbClr val="2080BD"/>
              </a:solidFill>
              <a:latin typeface="Microsoft YaHei" charset="-122"/>
              <a:ea typeface="Microsoft YaHei" charset="-122"/>
              <a:cs typeface="Microsoft YaHei" charset="-122"/>
            </a:endParaRPr>
          </a:p>
        </p:txBody>
      </p:sp>
      <p:sp>
        <p:nvSpPr>
          <p:cNvPr id="7" name="文本框 6"/>
          <p:cNvSpPr txBox="1"/>
          <p:nvPr/>
        </p:nvSpPr>
        <p:spPr>
          <a:xfrm>
            <a:off x="593905" y="1067128"/>
            <a:ext cx="2954655" cy="461665"/>
          </a:xfrm>
          <a:prstGeom prst="rect">
            <a:avLst/>
          </a:prstGeom>
          <a:noFill/>
        </p:spPr>
        <p:txBody>
          <a:bodyPr wrap="none" rtlCol="0">
            <a:spAutoFit/>
          </a:bodyPr>
          <a:lstStyle/>
          <a:p>
            <a:r>
              <a:rPr lang="zh-CN" altLang="en-US" sz="2400" dirty="0" smtClean="0">
                <a:solidFill>
                  <a:srgbClr val="2080BD"/>
                </a:solidFill>
                <a:latin typeface="Microsoft YaHei" charset="-122"/>
                <a:ea typeface="Microsoft YaHei" charset="-122"/>
                <a:cs typeface="Microsoft YaHei" charset="-122"/>
              </a:rPr>
              <a:t>文本分类算法的演变</a:t>
            </a:r>
            <a:endParaRPr lang="en-US" altLang="zh-CN" sz="2400" dirty="0">
              <a:solidFill>
                <a:srgbClr val="2080BD"/>
              </a:solidFill>
              <a:latin typeface="Microsoft YaHei" charset="-122"/>
              <a:ea typeface="Microsoft YaHei" charset="-122"/>
              <a:cs typeface="Microsoft YaHei" charset="-122"/>
            </a:endParaRPr>
          </a:p>
        </p:txBody>
      </p:sp>
      <p:sp>
        <p:nvSpPr>
          <p:cNvPr id="13" name="矩形 12"/>
          <p:cNvSpPr/>
          <p:nvPr/>
        </p:nvSpPr>
        <p:spPr>
          <a:xfrm>
            <a:off x="593905" y="1533586"/>
            <a:ext cx="5916385" cy="923330"/>
          </a:xfrm>
          <a:prstGeom prst="rect">
            <a:avLst/>
          </a:prstGeom>
          <a:noFill/>
        </p:spPr>
        <p:txBody>
          <a:bodyPr>
            <a:spAutoFit/>
          </a:bodyPr>
          <a:lstStyle/>
          <a:p>
            <a:pPr marL="285750" indent="-285750">
              <a:buFont typeface="Arial" charset="0"/>
              <a:buChar char="•"/>
            </a:pPr>
            <a:r>
              <a:rPr lang="zh-CN" altLang="en-US" dirty="0" smtClean="0"/>
              <a:t>从人工特征到自动选择特征</a:t>
            </a:r>
            <a:endParaRPr lang="en-US" altLang="zh-CN" dirty="0" smtClean="0"/>
          </a:p>
          <a:p>
            <a:pPr marL="285750" indent="-285750">
              <a:buFont typeface="Arial" charset="0"/>
              <a:buChar char="•"/>
            </a:pPr>
            <a:r>
              <a:rPr lang="zh-CN" altLang="en-US" dirty="0"/>
              <a:t>从单模型到</a:t>
            </a:r>
            <a:r>
              <a:rPr lang="zh-CN" altLang="en-US" dirty="0" smtClean="0"/>
              <a:t>集成</a:t>
            </a:r>
            <a:endParaRPr lang="en-US" altLang="zh-CN" dirty="0" smtClean="0"/>
          </a:p>
          <a:p>
            <a:pPr marL="285750" indent="-285750">
              <a:buFont typeface="Arial" charset="0"/>
              <a:buChar char="•"/>
            </a:pPr>
            <a:r>
              <a:rPr lang="zh-CN" altLang="en-US" dirty="0" smtClean="0"/>
              <a:t>增加知识迁移，从</a:t>
            </a:r>
            <a:r>
              <a:rPr lang="en-US" altLang="zh-CN" dirty="0" smtClean="0"/>
              <a:t>embedding</a:t>
            </a:r>
            <a:r>
              <a:rPr lang="zh-CN" altLang="en-US" dirty="0" smtClean="0"/>
              <a:t>到语言模型</a:t>
            </a:r>
            <a:endParaRPr lang="en-US" altLang="zh-CN" dirty="0" smtClean="0"/>
          </a:p>
        </p:txBody>
      </p:sp>
      <p:cxnSp>
        <p:nvCxnSpPr>
          <p:cNvPr id="6" name="直线连接符 5"/>
          <p:cNvCxnSpPr/>
          <p:nvPr/>
        </p:nvCxnSpPr>
        <p:spPr>
          <a:xfrm>
            <a:off x="723900" y="6101790"/>
            <a:ext cx="107061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圆角矩形 7"/>
          <p:cNvSpPr/>
          <p:nvPr/>
        </p:nvSpPr>
        <p:spPr>
          <a:xfrm>
            <a:off x="951514" y="4986023"/>
            <a:ext cx="2239433" cy="48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人工特征 </a:t>
            </a:r>
            <a:r>
              <a:rPr kumimoji="1" lang="en-US" altLang="zh-CN" dirty="0" smtClean="0"/>
              <a:t>+</a:t>
            </a:r>
            <a:r>
              <a:rPr kumimoji="1" lang="zh-CN" altLang="en-US" dirty="0" smtClean="0"/>
              <a:t> </a:t>
            </a:r>
            <a:r>
              <a:rPr kumimoji="1" lang="en-US" altLang="zh-CN" dirty="0" err="1" smtClean="0"/>
              <a:t>lr</a:t>
            </a:r>
            <a:r>
              <a:rPr kumimoji="1" lang="en-US" altLang="zh-CN" dirty="0" smtClean="0"/>
              <a:t>/</a:t>
            </a:r>
            <a:r>
              <a:rPr kumimoji="1" lang="en-US" altLang="zh-CN" dirty="0" err="1" smtClean="0"/>
              <a:t>svm</a:t>
            </a:r>
            <a:endParaRPr kumimoji="1" lang="zh-CN" altLang="en-US" dirty="0"/>
          </a:p>
        </p:txBody>
      </p:sp>
      <p:sp>
        <p:nvSpPr>
          <p:cNvPr id="9" name="文本框 8"/>
          <p:cNvSpPr txBox="1"/>
          <p:nvPr/>
        </p:nvSpPr>
        <p:spPr>
          <a:xfrm>
            <a:off x="1041399" y="5757402"/>
            <a:ext cx="1441420" cy="307777"/>
          </a:xfrm>
          <a:prstGeom prst="rect">
            <a:avLst/>
          </a:prstGeom>
          <a:noFill/>
        </p:spPr>
        <p:txBody>
          <a:bodyPr wrap="none" rtlCol="0">
            <a:spAutoFit/>
          </a:bodyPr>
          <a:lstStyle/>
          <a:p>
            <a:r>
              <a:rPr kumimoji="1" lang="zh-CN" altLang="en-US" sz="1400" dirty="0" smtClean="0"/>
              <a:t>时间线仅供参考</a:t>
            </a:r>
            <a:endParaRPr kumimoji="1" lang="zh-CN" altLang="en-US" sz="1400" dirty="0"/>
          </a:p>
        </p:txBody>
      </p:sp>
      <p:sp>
        <p:nvSpPr>
          <p:cNvPr id="16" name="文本框 15"/>
          <p:cNvSpPr txBox="1"/>
          <p:nvPr/>
        </p:nvSpPr>
        <p:spPr>
          <a:xfrm>
            <a:off x="1626238" y="6247325"/>
            <a:ext cx="889987" cy="369332"/>
          </a:xfrm>
          <a:prstGeom prst="rect">
            <a:avLst/>
          </a:prstGeom>
          <a:noFill/>
        </p:spPr>
        <p:txBody>
          <a:bodyPr wrap="none" rtlCol="0">
            <a:spAutoFit/>
          </a:bodyPr>
          <a:lstStyle/>
          <a:p>
            <a:r>
              <a:rPr kumimoji="1" lang="en-US" altLang="zh-CN" dirty="0" smtClean="0"/>
              <a:t>90</a:t>
            </a:r>
            <a:r>
              <a:rPr kumimoji="1" lang="zh-CN" altLang="en-US" dirty="0" smtClean="0"/>
              <a:t>年代</a:t>
            </a:r>
            <a:endParaRPr kumimoji="1" lang="zh-CN" altLang="en-US" dirty="0"/>
          </a:p>
        </p:txBody>
      </p:sp>
      <p:sp>
        <p:nvSpPr>
          <p:cNvPr id="17" name="文本框 16"/>
          <p:cNvSpPr txBox="1"/>
          <p:nvPr/>
        </p:nvSpPr>
        <p:spPr>
          <a:xfrm>
            <a:off x="7155068" y="6246250"/>
            <a:ext cx="671979" cy="369332"/>
          </a:xfrm>
          <a:prstGeom prst="rect">
            <a:avLst/>
          </a:prstGeom>
          <a:noFill/>
        </p:spPr>
        <p:txBody>
          <a:bodyPr wrap="none" rtlCol="0">
            <a:spAutoFit/>
          </a:bodyPr>
          <a:lstStyle/>
          <a:p>
            <a:r>
              <a:rPr kumimoji="1" lang="en-US" altLang="zh-CN" dirty="0" smtClean="0"/>
              <a:t>2015</a:t>
            </a:r>
            <a:endParaRPr kumimoji="1" lang="zh-CN" altLang="en-US" dirty="0"/>
          </a:p>
        </p:txBody>
      </p:sp>
      <p:sp>
        <p:nvSpPr>
          <p:cNvPr id="18" name="圆角矩形 17"/>
          <p:cNvSpPr/>
          <p:nvPr/>
        </p:nvSpPr>
        <p:spPr>
          <a:xfrm>
            <a:off x="3780540" y="4042393"/>
            <a:ext cx="2239433" cy="48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人工特征 </a:t>
            </a:r>
            <a:r>
              <a:rPr kumimoji="1" lang="en-US" altLang="zh-CN" dirty="0" smtClean="0"/>
              <a:t>+</a:t>
            </a:r>
            <a:r>
              <a:rPr kumimoji="1" lang="zh-CN" altLang="en-US" dirty="0" smtClean="0"/>
              <a:t> </a:t>
            </a:r>
            <a:r>
              <a:rPr kumimoji="1" lang="en-US" altLang="zh-CN" dirty="0" err="1" smtClean="0"/>
              <a:t>xgboost</a:t>
            </a:r>
            <a:endParaRPr kumimoji="1" lang="zh-CN" altLang="en-US" dirty="0"/>
          </a:p>
        </p:txBody>
      </p:sp>
      <p:sp>
        <p:nvSpPr>
          <p:cNvPr id="19" name="圆角矩形 18"/>
          <p:cNvSpPr/>
          <p:nvPr/>
        </p:nvSpPr>
        <p:spPr>
          <a:xfrm>
            <a:off x="6371342" y="3193667"/>
            <a:ext cx="2239433" cy="48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Word</a:t>
            </a:r>
            <a:r>
              <a:rPr kumimoji="1" lang="zh-CN" altLang="en-US" dirty="0" smtClean="0"/>
              <a:t> </a:t>
            </a:r>
            <a:r>
              <a:rPr kumimoji="1" lang="en-US" altLang="zh-CN" dirty="0"/>
              <a:t>E</a:t>
            </a:r>
            <a:r>
              <a:rPr kumimoji="1" lang="en-US" altLang="zh-CN" dirty="0" smtClean="0"/>
              <a:t>mbedding</a:t>
            </a:r>
            <a:r>
              <a:rPr kumimoji="1" lang="zh-CN" altLang="en-US" dirty="0" smtClean="0"/>
              <a:t> </a:t>
            </a:r>
            <a:r>
              <a:rPr kumimoji="1" lang="en-US" altLang="zh-CN" dirty="0" smtClean="0"/>
              <a:t>+</a:t>
            </a:r>
            <a:r>
              <a:rPr kumimoji="1" lang="zh-CN" altLang="en-US" dirty="0" smtClean="0"/>
              <a:t> </a:t>
            </a:r>
            <a:r>
              <a:rPr kumimoji="1" lang="en-US" altLang="zh-CN" dirty="0" smtClean="0"/>
              <a:t>DNN</a:t>
            </a:r>
            <a:endParaRPr kumimoji="1" lang="zh-CN" altLang="en-US" dirty="0"/>
          </a:p>
        </p:txBody>
      </p:sp>
      <p:sp>
        <p:nvSpPr>
          <p:cNvPr id="20" name="圆角矩形 19"/>
          <p:cNvSpPr/>
          <p:nvPr/>
        </p:nvSpPr>
        <p:spPr>
          <a:xfrm>
            <a:off x="8962142" y="2215616"/>
            <a:ext cx="2239433" cy="48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Language</a:t>
            </a:r>
            <a:r>
              <a:rPr kumimoji="1" lang="zh-CN" altLang="en-US" dirty="0" smtClean="0"/>
              <a:t> </a:t>
            </a:r>
            <a:r>
              <a:rPr kumimoji="1" lang="en-US" altLang="zh-CN" dirty="0" smtClean="0"/>
              <a:t>Model+</a:t>
            </a:r>
            <a:r>
              <a:rPr kumimoji="1" lang="zh-CN" altLang="en-US" dirty="0" smtClean="0"/>
              <a:t> </a:t>
            </a:r>
            <a:r>
              <a:rPr kumimoji="1" lang="en-US" altLang="zh-CN" dirty="0" smtClean="0"/>
              <a:t>Decoder</a:t>
            </a:r>
            <a:endParaRPr kumimoji="1" lang="zh-CN" altLang="en-US" dirty="0"/>
          </a:p>
        </p:txBody>
      </p:sp>
      <p:sp>
        <p:nvSpPr>
          <p:cNvPr id="21" name="文本框 20"/>
          <p:cNvSpPr txBox="1"/>
          <p:nvPr/>
        </p:nvSpPr>
        <p:spPr>
          <a:xfrm>
            <a:off x="4564268" y="6246250"/>
            <a:ext cx="671979" cy="369332"/>
          </a:xfrm>
          <a:prstGeom prst="rect">
            <a:avLst/>
          </a:prstGeom>
          <a:noFill/>
        </p:spPr>
        <p:txBody>
          <a:bodyPr wrap="none" rtlCol="0">
            <a:spAutoFit/>
          </a:bodyPr>
          <a:lstStyle/>
          <a:p>
            <a:r>
              <a:rPr kumimoji="1" lang="en-US" altLang="zh-CN" dirty="0" smtClean="0"/>
              <a:t>2006</a:t>
            </a:r>
            <a:endParaRPr kumimoji="1" lang="zh-CN" altLang="en-US" dirty="0"/>
          </a:p>
        </p:txBody>
      </p:sp>
      <p:sp>
        <p:nvSpPr>
          <p:cNvPr id="22" name="文本框 21"/>
          <p:cNvSpPr txBox="1"/>
          <p:nvPr/>
        </p:nvSpPr>
        <p:spPr>
          <a:xfrm>
            <a:off x="9745868" y="6246250"/>
            <a:ext cx="671979" cy="369332"/>
          </a:xfrm>
          <a:prstGeom prst="rect">
            <a:avLst/>
          </a:prstGeom>
          <a:noFill/>
        </p:spPr>
        <p:txBody>
          <a:bodyPr wrap="none" rtlCol="0">
            <a:spAutoFit/>
          </a:bodyPr>
          <a:lstStyle/>
          <a:p>
            <a:r>
              <a:rPr kumimoji="1" lang="en-US" altLang="zh-CN" dirty="0" smtClean="0"/>
              <a:t>2018</a:t>
            </a:r>
            <a:endParaRPr kumimoji="1" lang="zh-CN" altLang="en-US" dirty="0"/>
          </a:p>
        </p:txBody>
      </p:sp>
      <p:sp>
        <p:nvSpPr>
          <p:cNvPr id="25" name="直角上箭头 24"/>
          <p:cNvSpPr/>
          <p:nvPr/>
        </p:nvSpPr>
        <p:spPr>
          <a:xfrm>
            <a:off x="3388677" y="4697378"/>
            <a:ext cx="783726" cy="57729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直角上箭头 25"/>
          <p:cNvSpPr/>
          <p:nvPr/>
        </p:nvSpPr>
        <p:spPr>
          <a:xfrm>
            <a:off x="6211840" y="3753748"/>
            <a:ext cx="783726" cy="57729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直角上箭头 26"/>
          <p:cNvSpPr/>
          <p:nvPr/>
        </p:nvSpPr>
        <p:spPr>
          <a:xfrm>
            <a:off x="8790161" y="2933713"/>
            <a:ext cx="783726" cy="57729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5905500" y="1955800"/>
            <a:ext cx="5524500" cy="19685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ustDataLst>
      <p:tags r:id="rId1"/>
    </p:custDataLst>
    <p:extLst>
      <p:ext uri="{BB962C8B-B14F-4D97-AF65-F5344CB8AC3E}">
        <p14:creationId xmlns:p14="http://schemas.microsoft.com/office/powerpoint/2010/main" val="602973973"/>
      </p:ext>
    </p:extLst>
  </p:cSld>
  <p:clrMapOvr>
    <a:masterClrMapping/>
  </p:clrMapOvr>
  <mc:AlternateContent xmlns:mc="http://schemas.openxmlformats.org/markup-compatibility/2006" xmlns:p14="http://schemas.microsoft.com/office/powerpoint/2010/main">
    <mc:Choice Requires="p14">
      <p:transition spd="slow" p14:dur="2000" advTm="46966"/>
    </mc:Choice>
    <mc:Fallback xmlns="">
      <p:transition spd="slow" advTm="4696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blinds(horizontal)">
                                      <p:cBhvr>
                                        <p:cTn id="10" dur="500"/>
                                        <p:tgtEl>
                                          <p:spTgt spid="2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blinds(horizontal)">
                                      <p:cBhvr>
                                        <p:cTn id="13" dur="500"/>
                                        <p:tgtEl>
                                          <p:spTgt spid="1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blinds(horizontal)">
                                      <p:cBhvr>
                                        <p:cTn id="16" dur="500"/>
                                        <p:tgtEl>
                                          <p:spTgt spid="2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blinds(horizontal)">
                                      <p:cBhvr>
                                        <p:cTn id="19" dur="500"/>
                                        <p:tgtEl>
                                          <p:spTgt spid="18"/>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blinds(horizontal)">
                                      <p:cBhvr>
                                        <p:cTn id="22" dur="500"/>
                                        <p:tgtEl>
                                          <p:spTgt spid="25"/>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blinds(horizontal)">
                                      <p:cBhvr>
                                        <p:cTn id="3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8" grpId="0" animBg="1"/>
      <p:bldP spid="19" grpId="0" animBg="1"/>
      <p:bldP spid="20" grpId="0" animBg="1"/>
      <p:bldP spid="25" grpId="0" animBg="1"/>
      <p:bldP spid="26" grpId="0" animBg="1"/>
      <p:bldP spid="27" grpId="0" animBg="1"/>
      <p:bldP spid="2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solidFill>
                  <a:srgbClr val="2080BD"/>
                </a:solidFill>
                <a:latin typeface="Microsoft YaHei" charset="-122"/>
                <a:ea typeface="Microsoft YaHei" charset="-122"/>
                <a:cs typeface="Microsoft YaHei" charset="-122"/>
              </a:rPr>
              <a:t>任务一：来电原因分类</a:t>
            </a:r>
            <a:r>
              <a:rPr lang="en-US" altLang="zh-CN" b="0" dirty="0" smtClean="0">
                <a:solidFill>
                  <a:srgbClr val="2080BD"/>
                </a:solidFill>
                <a:latin typeface="Microsoft YaHei" charset="-122"/>
                <a:ea typeface="Microsoft YaHei" charset="-122"/>
                <a:cs typeface="Microsoft YaHei" charset="-122"/>
              </a:rPr>
              <a:t>-</a:t>
            </a:r>
            <a:r>
              <a:rPr lang="zh-CN" altLang="en-US" b="0" dirty="0" smtClean="0">
                <a:solidFill>
                  <a:srgbClr val="2080BD"/>
                </a:solidFill>
                <a:latin typeface="Microsoft YaHei" charset="-122"/>
                <a:ea typeface="Microsoft YaHei" charset="-122"/>
                <a:cs typeface="Microsoft YaHei" charset="-122"/>
              </a:rPr>
              <a:t>解决方案</a:t>
            </a:r>
            <a:endParaRPr lang="zh-CN" altLang="en-US" b="0" dirty="0">
              <a:solidFill>
                <a:srgbClr val="2080BD"/>
              </a:solidFill>
              <a:latin typeface="Microsoft YaHei" charset="-122"/>
              <a:ea typeface="Microsoft YaHei" charset="-122"/>
              <a:cs typeface="Microsoft YaHei" charset="-122"/>
            </a:endParaRPr>
          </a:p>
        </p:txBody>
      </p:sp>
      <p:grpSp>
        <p:nvGrpSpPr>
          <p:cNvPr id="7" name="组 6"/>
          <p:cNvGrpSpPr/>
          <p:nvPr/>
        </p:nvGrpSpPr>
        <p:grpSpPr>
          <a:xfrm>
            <a:off x="593905" y="897795"/>
            <a:ext cx="6158906" cy="3091459"/>
            <a:chOff x="724387" y="1305900"/>
            <a:chExt cx="6345884" cy="3058172"/>
          </a:xfrm>
        </p:grpSpPr>
        <p:grpSp>
          <p:nvGrpSpPr>
            <p:cNvPr id="4" name="组 3"/>
            <p:cNvGrpSpPr/>
            <p:nvPr/>
          </p:nvGrpSpPr>
          <p:grpSpPr>
            <a:xfrm>
              <a:off x="724387" y="1305900"/>
              <a:ext cx="6264242" cy="3058172"/>
              <a:chOff x="724387" y="1305900"/>
              <a:chExt cx="6264242" cy="3058172"/>
            </a:xfrm>
          </p:grpSpPr>
          <p:sp>
            <p:nvSpPr>
              <p:cNvPr id="3" name="矩形 2"/>
              <p:cNvSpPr/>
              <p:nvPr/>
            </p:nvSpPr>
            <p:spPr>
              <a:xfrm>
                <a:off x="892629" y="1778749"/>
                <a:ext cx="6096000" cy="2585323"/>
              </a:xfrm>
              <a:prstGeom prst="rect">
                <a:avLst/>
              </a:prstGeom>
              <a:noFill/>
            </p:spPr>
            <p:txBody>
              <a:bodyPr>
                <a:spAutoFit/>
              </a:bodyPr>
              <a:lstStyle/>
              <a:p>
                <a:r>
                  <a:rPr lang="en-US" altLang="zh-CN" dirty="0"/>
                  <a:t>1</a:t>
                </a:r>
                <a:r>
                  <a:rPr lang="zh-CN" altLang="en-US" dirty="0"/>
                  <a:t>  您好请说</a:t>
                </a:r>
                <a:endParaRPr lang="en-US" altLang="zh-CN" dirty="0"/>
              </a:p>
              <a:p>
                <a:r>
                  <a:rPr lang="en-US" altLang="zh-CN" dirty="0"/>
                  <a:t>2</a:t>
                </a:r>
                <a:r>
                  <a:rPr lang="zh-CN" altLang="en-US" dirty="0"/>
                  <a:t>  哎那天只能提醒</a:t>
                </a:r>
                <a:endParaRPr lang="en-US" altLang="zh-CN" dirty="0"/>
              </a:p>
              <a:p>
                <a:r>
                  <a:rPr lang="en-US" altLang="zh-CN" dirty="0"/>
                  <a:t>1</a:t>
                </a:r>
                <a:r>
                  <a:rPr lang="zh-CN" altLang="en-US" dirty="0"/>
                  <a:t>  转来电提醒是吗</a:t>
                </a:r>
                <a:endParaRPr lang="en-US" altLang="zh-CN" dirty="0"/>
              </a:p>
              <a:p>
                <a:r>
                  <a:rPr lang="en-US" altLang="zh-CN" dirty="0"/>
                  <a:t>2</a:t>
                </a:r>
                <a:r>
                  <a:rPr lang="zh-CN" altLang="en-US" dirty="0"/>
                  <a:t>  行行好的哎</a:t>
                </a:r>
                <a:endParaRPr lang="en-US" altLang="zh-CN" dirty="0"/>
              </a:p>
              <a:p>
                <a:r>
                  <a:rPr lang="en-US" altLang="zh-CN" dirty="0"/>
                  <a:t>1</a:t>
                </a:r>
                <a:r>
                  <a:rPr lang="zh-CN" altLang="en-US" dirty="0"/>
                  <a:t>  就把所有的所有的电话都在来电提醒吗</a:t>
                </a:r>
                <a:endParaRPr lang="en-US" altLang="zh-CN" dirty="0"/>
              </a:p>
              <a:p>
                <a:r>
                  <a:rPr lang="en-US" altLang="zh-CN" dirty="0"/>
                  <a:t>2</a:t>
                </a:r>
                <a:r>
                  <a:rPr lang="zh-CN" altLang="en-US" dirty="0"/>
                  <a:t>  好的</a:t>
                </a:r>
                <a:endParaRPr lang="en-US" altLang="zh-CN" dirty="0"/>
              </a:p>
              <a:p>
                <a:r>
                  <a:rPr lang="en-US" altLang="zh-CN" dirty="0"/>
                  <a:t>1</a:t>
                </a:r>
                <a:r>
                  <a:rPr lang="zh-CN" altLang="en-US" dirty="0"/>
                  <a:t>  好可以请稍等那我帮您设置好了所有的电话都转来电提醒了还需要其他帮助吗</a:t>
                </a:r>
                <a:endParaRPr lang="en-US" altLang="zh-CN" dirty="0"/>
              </a:p>
              <a:p>
                <a:r>
                  <a:rPr lang="en-US" altLang="zh-CN" dirty="0"/>
                  <a:t>2</a:t>
                </a:r>
                <a:r>
                  <a:rPr lang="zh-CN" altLang="en-US" dirty="0"/>
                  <a:t>  不用</a:t>
                </a:r>
              </a:p>
            </p:txBody>
          </p:sp>
          <p:sp>
            <p:nvSpPr>
              <p:cNvPr id="9" name="文本框 8"/>
              <p:cNvSpPr txBox="1"/>
              <p:nvPr/>
            </p:nvSpPr>
            <p:spPr>
              <a:xfrm>
                <a:off x="724387" y="1305900"/>
                <a:ext cx="1962513" cy="456694"/>
              </a:xfrm>
              <a:prstGeom prst="rect">
                <a:avLst/>
              </a:prstGeom>
              <a:noFill/>
            </p:spPr>
            <p:txBody>
              <a:bodyPr wrap="none" rtlCol="0">
                <a:spAutoFit/>
              </a:bodyPr>
              <a:lstStyle/>
              <a:p>
                <a:r>
                  <a:rPr lang="en-US" altLang="zh-CN" sz="2400" dirty="0" smtClean="0">
                    <a:solidFill>
                      <a:srgbClr val="2080BD"/>
                    </a:solidFill>
                    <a:latin typeface="Microsoft YaHei" charset="-122"/>
                    <a:ea typeface="Microsoft YaHei" charset="-122"/>
                    <a:cs typeface="Microsoft YaHei" charset="-122"/>
                  </a:rPr>
                  <a:t>1</a:t>
                </a:r>
                <a:r>
                  <a:rPr lang="zh-CN" altLang="en-US" sz="2400" dirty="0" smtClean="0">
                    <a:solidFill>
                      <a:srgbClr val="2080BD"/>
                    </a:solidFill>
                    <a:latin typeface="Microsoft YaHei" charset="-122"/>
                    <a:ea typeface="Microsoft YaHei" charset="-122"/>
                    <a:cs typeface="Microsoft YaHei" charset="-122"/>
                  </a:rPr>
                  <a:t>、问题场景</a:t>
                </a:r>
                <a:endParaRPr lang="en-US" altLang="zh-CN" sz="2400" dirty="0">
                  <a:solidFill>
                    <a:srgbClr val="2080BD"/>
                  </a:solidFill>
                  <a:latin typeface="Microsoft YaHei" charset="-122"/>
                  <a:ea typeface="Microsoft YaHei" charset="-122"/>
                  <a:cs typeface="Microsoft YaHei" charset="-122"/>
                </a:endParaRPr>
              </a:p>
            </p:txBody>
          </p:sp>
        </p:grpSp>
        <p:sp>
          <p:nvSpPr>
            <p:cNvPr id="6" name="矩形 5"/>
            <p:cNvSpPr/>
            <p:nvPr/>
          </p:nvSpPr>
          <p:spPr>
            <a:xfrm>
              <a:off x="810986" y="1760079"/>
              <a:ext cx="6259285" cy="25853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7" name="文本框 16"/>
          <p:cNvSpPr txBox="1"/>
          <p:nvPr/>
        </p:nvSpPr>
        <p:spPr>
          <a:xfrm>
            <a:off x="593905" y="4482406"/>
            <a:ext cx="1904689" cy="461665"/>
          </a:xfrm>
          <a:prstGeom prst="rect">
            <a:avLst/>
          </a:prstGeom>
          <a:noFill/>
        </p:spPr>
        <p:txBody>
          <a:bodyPr wrap="none" rtlCol="0">
            <a:spAutoFit/>
          </a:bodyPr>
          <a:lstStyle/>
          <a:p>
            <a:r>
              <a:rPr lang="en-US" altLang="zh-CN" sz="2400" dirty="0" smtClean="0">
                <a:solidFill>
                  <a:srgbClr val="2080BD"/>
                </a:solidFill>
                <a:latin typeface="Microsoft YaHei" charset="-122"/>
                <a:ea typeface="Microsoft YaHei" charset="-122"/>
                <a:cs typeface="Microsoft YaHei" charset="-122"/>
              </a:rPr>
              <a:t>2</a:t>
            </a:r>
            <a:r>
              <a:rPr lang="zh-CN" altLang="en-US" sz="2400" dirty="0" smtClean="0">
                <a:solidFill>
                  <a:srgbClr val="2080BD"/>
                </a:solidFill>
                <a:latin typeface="Microsoft YaHei" charset="-122"/>
                <a:ea typeface="Microsoft YaHei" charset="-122"/>
                <a:cs typeface="Microsoft YaHei" charset="-122"/>
              </a:rPr>
              <a:t>、问题难点</a:t>
            </a:r>
            <a:endParaRPr lang="en-US" altLang="zh-CN" sz="2400" dirty="0">
              <a:solidFill>
                <a:srgbClr val="2080BD"/>
              </a:solidFill>
              <a:latin typeface="Microsoft YaHei" charset="-122"/>
              <a:ea typeface="Microsoft YaHei" charset="-122"/>
              <a:cs typeface="Microsoft YaHei" charset="-122"/>
            </a:endParaRPr>
          </a:p>
        </p:txBody>
      </p:sp>
    </p:spTree>
    <p:custDataLst>
      <p:tags r:id="rId1"/>
    </p:custDataLst>
    <p:extLst>
      <p:ext uri="{BB962C8B-B14F-4D97-AF65-F5344CB8AC3E}">
        <p14:creationId xmlns:p14="http://schemas.microsoft.com/office/powerpoint/2010/main" val="1887605735"/>
      </p:ext>
    </p:extLst>
  </p:cSld>
  <p:clrMapOvr>
    <a:masterClrMapping/>
  </p:clrMapOvr>
  <mc:AlternateContent xmlns:mc="http://schemas.openxmlformats.org/markup-compatibility/2006" xmlns:p14="http://schemas.microsoft.com/office/powerpoint/2010/main">
    <mc:Choice Requires="p14">
      <p:transition spd="slow" p14:dur="2000" advTm="23114"/>
    </mc:Choice>
    <mc:Fallback xmlns="">
      <p:transition spd="slow" advTm="231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solidFill>
                  <a:srgbClr val="2080BD"/>
                </a:solidFill>
                <a:latin typeface="Microsoft YaHei" charset="-122"/>
                <a:ea typeface="Microsoft YaHei" charset="-122"/>
                <a:cs typeface="Microsoft YaHei" charset="-122"/>
              </a:rPr>
              <a:t>任务一：来电原因分类</a:t>
            </a:r>
            <a:r>
              <a:rPr lang="en-US" altLang="zh-CN" b="0" dirty="0" smtClean="0">
                <a:solidFill>
                  <a:srgbClr val="2080BD"/>
                </a:solidFill>
                <a:latin typeface="Microsoft YaHei" charset="-122"/>
                <a:ea typeface="Microsoft YaHei" charset="-122"/>
                <a:cs typeface="Microsoft YaHei" charset="-122"/>
              </a:rPr>
              <a:t>-</a:t>
            </a:r>
            <a:r>
              <a:rPr lang="zh-CN" altLang="en-US" b="0" dirty="0" smtClean="0">
                <a:solidFill>
                  <a:srgbClr val="2080BD"/>
                </a:solidFill>
                <a:latin typeface="Microsoft YaHei" charset="-122"/>
                <a:ea typeface="Microsoft YaHei" charset="-122"/>
                <a:cs typeface="Microsoft YaHei" charset="-122"/>
              </a:rPr>
              <a:t>解决方案</a:t>
            </a:r>
            <a:endParaRPr lang="zh-CN" altLang="en-US" b="0" dirty="0">
              <a:solidFill>
                <a:srgbClr val="2080BD"/>
              </a:solidFill>
              <a:latin typeface="Microsoft YaHei" charset="-122"/>
              <a:ea typeface="Microsoft YaHei" charset="-122"/>
              <a:cs typeface="Microsoft YaHei" charset="-122"/>
            </a:endParaRPr>
          </a:p>
        </p:txBody>
      </p:sp>
      <p:grpSp>
        <p:nvGrpSpPr>
          <p:cNvPr id="7" name="组 6"/>
          <p:cNvGrpSpPr/>
          <p:nvPr/>
        </p:nvGrpSpPr>
        <p:grpSpPr>
          <a:xfrm>
            <a:off x="593905" y="897795"/>
            <a:ext cx="6158906" cy="3072586"/>
            <a:chOff x="724387" y="1305900"/>
            <a:chExt cx="6345884" cy="3039502"/>
          </a:xfrm>
        </p:grpSpPr>
        <p:sp>
          <p:nvSpPr>
            <p:cNvPr id="9" name="文本框 8"/>
            <p:cNvSpPr txBox="1"/>
            <p:nvPr/>
          </p:nvSpPr>
          <p:spPr>
            <a:xfrm>
              <a:off x="724387" y="1305900"/>
              <a:ext cx="1962513" cy="456694"/>
            </a:xfrm>
            <a:prstGeom prst="rect">
              <a:avLst/>
            </a:prstGeom>
            <a:noFill/>
          </p:spPr>
          <p:txBody>
            <a:bodyPr wrap="none" rtlCol="0">
              <a:spAutoFit/>
            </a:bodyPr>
            <a:lstStyle/>
            <a:p>
              <a:r>
                <a:rPr lang="en-US" altLang="zh-CN" sz="2400" dirty="0" smtClean="0">
                  <a:solidFill>
                    <a:srgbClr val="2080BD"/>
                  </a:solidFill>
                  <a:latin typeface="Microsoft YaHei" charset="-122"/>
                  <a:ea typeface="Microsoft YaHei" charset="-122"/>
                  <a:cs typeface="Microsoft YaHei" charset="-122"/>
                </a:rPr>
                <a:t>1</a:t>
              </a:r>
              <a:r>
                <a:rPr lang="zh-CN" altLang="en-US" sz="2400" dirty="0" smtClean="0">
                  <a:solidFill>
                    <a:srgbClr val="2080BD"/>
                  </a:solidFill>
                  <a:latin typeface="Microsoft YaHei" charset="-122"/>
                  <a:ea typeface="Microsoft YaHei" charset="-122"/>
                  <a:cs typeface="Microsoft YaHei" charset="-122"/>
                </a:rPr>
                <a:t>、问题场景</a:t>
              </a:r>
              <a:endParaRPr lang="en-US" altLang="zh-CN" sz="2400" dirty="0">
                <a:solidFill>
                  <a:srgbClr val="2080BD"/>
                </a:solidFill>
                <a:latin typeface="Microsoft YaHei" charset="-122"/>
                <a:ea typeface="Microsoft YaHei" charset="-122"/>
                <a:cs typeface="Microsoft YaHei" charset="-122"/>
              </a:endParaRPr>
            </a:p>
          </p:txBody>
        </p:sp>
        <p:sp>
          <p:nvSpPr>
            <p:cNvPr id="6" name="矩形 5"/>
            <p:cNvSpPr/>
            <p:nvPr/>
          </p:nvSpPr>
          <p:spPr>
            <a:xfrm>
              <a:off x="810986" y="1760079"/>
              <a:ext cx="6259285" cy="25853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5" name="文本框 14"/>
          <p:cNvSpPr txBox="1"/>
          <p:nvPr/>
        </p:nvSpPr>
        <p:spPr>
          <a:xfrm>
            <a:off x="593905" y="4482406"/>
            <a:ext cx="1904689" cy="461665"/>
          </a:xfrm>
          <a:prstGeom prst="rect">
            <a:avLst/>
          </a:prstGeom>
          <a:noFill/>
        </p:spPr>
        <p:txBody>
          <a:bodyPr wrap="none" rtlCol="0">
            <a:spAutoFit/>
          </a:bodyPr>
          <a:lstStyle/>
          <a:p>
            <a:r>
              <a:rPr lang="en-US" altLang="zh-CN" sz="2400" dirty="0" smtClean="0">
                <a:solidFill>
                  <a:srgbClr val="2080BD"/>
                </a:solidFill>
                <a:latin typeface="Microsoft YaHei" charset="-122"/>
                <a:ea typeface="Microsoft YaHei" charset="-122"/>
                <a:cs typeface="Microsoft YaHei" charset="-122"/>
              </a:rPr>
              <a:t>2</a:t>
            </a:r>
            <a:r>
              <a:rPr lang="zh-CN" altLang="en-US" sz="2400" dirty="0" smtClean="0">
                <a:solidFill>
                  <a:srgbClr val="2080BD"/>
                </a:solidFill>
                <a:latin typeface="Microsoft YaHei" charset="-122"/>
                <a:ea typeface="Microsoft YaHei" charset="-122"/>
                <a:cs typeface="Microsoft YaHei" charset="-122"/>
              </a:rPr>
              <a:t>、问题难点</a:t>
            </a:r>
            <a:endParaRPr lang="en-US" altLang="zh-CN" sz="2400" dirty="0">
              <a:solidFill>
                <a:srgbClr val="2080BD"/>
              </a:solidFill>
              <a:latin typeface="Microsoft YaHei" charset="-122"/>
              <a:ea typeface="Microsoft YaHei" charset="-122"/>
              <a:cs typeface="Microsoft YaHei" charset="-122"/>
            </a:endParaRPr>
          </a:p>
        </p:txBody>
      </p:sp>
      <p:grpSp>
        <p:nvGrpSpPr>
          <p:cNvPr id="5" name="组 4"/>
          <p:cNvGrpSpPr/>
          <p:nvPr/>
        </p:nvGrpSpPr>
        <p:grpSpPr>
          <a:xfrm>
            <a:off x="673141" y="1375791"/>
            <a:ext cx="6000434" cy="3989710"/>
            <a:chOff x="673141" y="1375791"/>
            <a:chExt cx="6000434" cy="3989710"/>
          </a:xfrm>
        </p:grpSpPr>
        <p:sp>
          <p:nvSpPr>
            <p:cNvPr id="11" name="文本框 10"/>
            <p:cNvSpPr txBox="1"/>
            <p:nvPr/>
          </p:nvSpPr>
          <p:spPr>
            <a:xfrm>
              <a:off x="673141" y="4996169"/>
              <a:ext cx="2651688" cy="369332"/>
            </a:xfrm>
            <a:prstGeom prst="rect">
              <a:avLst/>
            </a:prstGeom>
            <a:noFill/>
          </p:spPr>
          <p:txBody>
            <a:bodyPr wrap="none" rtlCol="0">
              <a:spAutoFit/>
            </a:bodyPr>
            <a:lstStyle/>
            <a:p>
              <a:pPr marL="285750" indent="-285750">
                <a:buFont typeface="Arial" charset="0"/>
                <a:buChar char="•"/>
              </a:pPr>
              <a:r>
                <a:rPr kumimoji="1" lang="zh-CN" altLang="en-US" dirty="0"/>
                <a:t>突出单句里的关键词</a:t>
              </a:r>
              <a:r>
                <a:rPr kumimoji="1" lang="en-US" altLang="zh-CN" dirty="0" smtClean="0"/>
                <a:t>?</a:t>
              </a:r>
              <a:endParaRPr kumimoji="1" lang="en-US" altLang="zh-CN" dirty="0"/>
            </a:p>
          </p:txBody>
        </p:sp>
        <p:sp>
          <p:nvSpPr>
            <p:cNvPr id="16" name="矩形 15"/>
            <p:cNvSpPr/>
            <p:nvPr/>
          </p:nvSpPr>
          <p:spPr>
            <a:xfrm>
              <a:off x="757190" y="1375791"/>
              <a:ext cx="5916385" cy="2613463"/>
            </a:xfrm>
            <a:prstGeom prst="rect">
              <a:avLst/>
            </a:prstGeom>
            <a:noFill/>
          </p:spPr>
          <p:txBody>
            <a:bodyPr>
              <a:spAutoFit/>
            </a:bodyPr>
            <a:lstStyle/>
            <a:p>
              <a:r>
                <a:rPr lang="en-US" altLang="zh-CN" dirty="0"/>
                <a:t>1</a:t>
              </a:r>
              <a:r>
                <a:rPr lang="zh-CN" altLang="en-US" dirty="0"/>
                <a:t>  您好请说</a:t>
              </a:r>
              <a:endParaRPr lang="en-US" altLang="zh-CN" dirty="0"/>
            </a:p>
            <a:p>
              <a:r>
                <a:rPr lang="en-US" altLang="zh-CN" dirty="0"/>
                <a:t>2</a:t>
              </a:r>
              <a:r>
                <a:rPr lang="zh-CN" altLang="en-US" dirty="0"/>
                <a:t>  哎那天只能</a:t>
              </a:r>
              <a:r>
                <a:rPr lang="zh-CN" altLang="en-US" b="1" dirty="0">
                  <a:solidFill>
                    <a:srgbClr val="FF0000"/>
                  </a:solidFill>
                </a:rPr>
                <a:t>提醒</a:t>
              </a:r>
              <a:endParaRPr lang="en-US" altLang="zh-CN" b="1" dirty="0">
                <a:solidFill>
                  <a:srgbClr val="FF0000"/>
                </a:solidFill>
              </a:endParaRPr>
            </a:p>
            <a:p>
              <a:r>
                <a:rPr lang="en-US" altLang="zh-CN" dirty="0"/>
                <a:t>1</a:t>
              </a:r>
              <a:r>
                <a:rPr lang="zh-CN" altLang="en-US" dirty="0"/>
                <a:t>  </a:t>
              </a:r>
              <a:r>
                <a:rPr lang="zh-CN" altLang="en-US" b="1" dirty="0">
                  <a:solidFill>
                    <a:srgbClr val="FF0000"/>
                  </a:solidFill>
                </a:rPr>
                <a:t>转来电提醒</a:t>
              </a:r>
              <a:r>
                <a:rPr lang="zh-CN" altLang="en-US" dirty="0"/>
                <a:t>是吗</a:t>
              </a:r>
              <a:endParaRPr lang="en-US" altLang="zh-CN" dirty="0"/>
            </a:p>
            <a:p>
              <a:r>
                <a:rPr lang="en-US" altLang="zh-CN" dirty="0"/>
                <a:t>2</a:t>
              </a:r>
              <a:r>
                <a:rPr lang="zh-CN" altLang="en-US" dirty="0"/>
                <a:t>  行行好的哎</a:t>
              </a:r>
              <a:endParaRPr lang="en-US" altLang="zh-CN" dirty="0"/>
            </a:p>
            <a:p>
              <a:r>
                <a:rPr lang="en-US" altLang="zh-CN" dirty="0"/>
                <a:t>1</a:t>
              </a:r>
              <a:r>
                <a:rPr lang="zh-CN" altLang="en-US" dirty="0"/>
                <a:t>  就把所有的所有的电话都在</a:t>
              </a:r>
              <a:r>
                <a:rPr lang="zh-CN" altLang="en-US" b="1" dirty="0">
                  <a:solidFill>
                    <a:srgbClr val="FF0000"/>
                  </a:solidFill>
                </a:rPr>
                <a:t>来电提醒</a:t>
              </a:r>
              <a:r>
                <a:rPr lang="zh-CN" altLang="en-US" dirty="0"/>
                <a:t>吗</a:t>
              </a:r>
              <a:endParaRPr lang="en-US" altLang="zh-CN" dirty="0"/>
            </a:p>
            <a:p>
              <a:r>
                <a:rPr lang="en-US" altLang="zh-CN" dirty="0"/>
                <a:t>2</a:t>
              </a:r>
              <a:r>
                <a:rPr lang="zh-CN" altLang="en-US" dirty="0"/>
                <a:t>  好的</a:t>
              </a:r>
              <a:endParaRPr lang="en-US" altLang="zh-CN" dirty="0"/>
            </a:p>
            <a:p>
              <a:r>
                <a:rPr lang="en-US" altLang="zh-CN" dirty="0"/>
                <a:t>1</a:t>
              </a:r>
              <a:r>
                <a:rPr lang="zh-CN" altLang="en-US" dirty="0"/>
                <a:t>  好可以请稍等那我帮您</a:t>
              </a:r>
              <a:r>
                <a:rPr lang="zh-CN" altLang="en-US" b="1" dirty="0">
                  <a:solidFill>
                    <a:srgbClr val="FF0000"/>
                  </a:solidFill>
                </a:rPr>
                <a:t>设置好了</a:t>
              </a:r>
              <a:r>
                <a:rPr lang="zh-CN" altLang="en-US" dirty="0"/>
                <a:t>所有的电话都转来电提醒了还需要其他帮助吗</a:t>
              </a:r>
              <a:endParaRPr lang="en-US" altLang="zh-CN" dirty="0"/>
            </a:p>
            <a:p>
              <a:r>
                <a:rPr lang="en-US" altLang="zh-CN" dirty="0"/>
                <a:t>2</a:t>
              </a:r>
              <a:r>
                <a:rPr lang="zh-CN" altLang="en-US" dirty="0"/>
                <a:t>  不用</a:t>
              </a:r>
            </a:p>
          </p:txBody>
        </p:sp>
      </p:grpSp>
    </p:spTree>
    <p:extLst>
      <p:ext uri="{BB962C8B-B14F-4D97-AF65-F5344CB8AC3E}">
        <p14:creationId xmlns:p14="http://schemas.microsoft.com/office/powerpoint/2010/main" val="1138097674"/>
      </p:ext>
    </p:extLst>
  </p:cSld>
  <p:clrMapOvr>
    <a:masterClrMapping/>
  </p:clrMapOvr>
  <mc:AlternateContent xmlns:mc="http://schemas.openxmlformats.org/markup-compatibility/2006" xmlns:p14="http://schemas.microsoft.com/office/powerpoint/2010/main">
    <mc:Choice Requires="p14">
      <p:transition spd="slow" p14:dur="2000" advTm="14074"/>
    </mc:Choice>
    <mc:Fallback xmlns="">
      <p:transition spd="slow" advTm="1407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solidFill>
                  <a:srgbClr val="2080BD"/>
                </a:solidFill>
                <a:latin typeface="Microsoft YaHei" charset="-122"/>
                <a:ea typeface="Microsoft YaHei" charset="-122"/>
                <a:cs typeface="Microsoft YaHei" charset="-122"/>
              </a:rPr>
              <a:t>任务一：来电原因分类</a:t>
            </a:r>
            <a:r>
              <a:rPr lang="en-US" altLang="zh-CN" b="0" dirty="0" smtClean="0">
                <a:solidFill>
                  <a:srgbClr val="2080BD"/>
                </a:solidFill>
                <a:latin typeface="Microsoft YaHei" charset="-122"/>
                <a:ea typeface="Microsoft YaHei" charset="-122"/>
                <a:cs typeface="Microsoft YaHei" charset="-122"/>
              </a:rPr>
              <a:t>-</a:t>
            </a:r>
            <a:r>
              <a:rPr lang="zh-CN" altLang="en-US" b="0" dirty="0" smtClean="0">
                <a:solidFill>
                  <a:srgbClr val="2080BD"/>
                </a:solidFill>
                <a:latin typeface="Microsoft YaHei" charset="-122"/>
                <a:ea typeface="Microsoft YaHei" charset="-122"/>
                <a:cs typeface="Microsoft YaHei" charset="-122"/>
              </a:rPr>
              <a:t>解决方案</a:t>
            </a:r>
            <a:endParaRPr lang="zh-CN" altLang="en-US" b="0" dirty="0">
              <a:solidFill>
                <a:srgbClr val="2080BD"/>
              </a:solidFill>
              <a:latin typeface="Microsoft YaHei" charset="-122"/>
              <a:ea typeface="Microsoft YaHei" charset="-122"/>
              <a:cs typeface="Microsoft YaHei" charset="-122"/>
            </a:endParaRPr>
          </a:p>
        </p:txBody>
      </p:sp>
      <p:grpSp>
        <p:nvGrpSpPr>
          <p:cNvPr id="7" name="组 6"/>
          <p:cNvGrpSpPr/>
          <p:nvPr/>
        </p:nvGrpSpPr>
        <p:grpSpPr>
          <a:xfrm>
            <a:off x="593905" y="897795"/>
            <a:ext cx="6158906" cy="3072586"/>
            <a:chOff x="724387" y="1305900"/>
            <a:chExt cx="6345884" cy="3039502"/>
          </a:xfrm>
        </p:grpSpPr>
        <p:sp>
          <p:nvSpPr>
            <p:cNvPr id="9" name="文本框 8"/>
            <p:cNvSpPr txBox="1"/>
            <p:nvPr/>
          </p:nvSpPr>
          <p:spPr>
            <a:xfrm>
              <a:off x="724387" y="1305900"/>
              <a:ext cx="1962513" cy="456694"/>
            </a:xfrm>
            <a:prstGeom prst="rect">
              <a:avLst/>
            </a:prstGeom>
            <a:noFill/>
          </p:spPr>
          <p:txBody>
            <a:bodyPr wrap="none" rtlCol="0">
              <a:spAutoFit/>
            </a:bodyPr>
            <a:lstStyle/>
            <a:p>
              <a:r>
                <a:rPr lang="en-US" altLang="zh-CN" sz="2400" dirty="0" smtClean="0">
                  <a:solidFill>
                    <a:srgbClr val="2080BD"/>
                  </a:solidFill>
                  <a:latin typeface="Microsoft YaHei" charset="-122"/>
                  <a:ea typeface="Microsoft YaHei" charset="-122"/>
                  <a:cs typeface="Microsoft YaHei" charset="-122"/>
                </a:rPr>
                <a:t>1</a:t>
              </a:r>
              <a:r>
                <a:rPr lang="zh-CN" altLang="en-US" sz="2400" dirty="0" smtClean="0">
                  <a:solidFill>
                    <a:srgbClr val="2080BD"/>
                  </a:solidFill>
                  <a:latin typeface="Microsoft YaHei" charset="-122"/>
                  <a:ea typeface="Microsoft YaHei" charset="-122"/>
                  <a:cs typeface="Microsoft YaHei" charset="-122"/>
                </a:rPr>
                <a:t>、问题场景</a:t>
              </a:r>
              <a:endParaRPr lang="en-US" altLang="zh-CN" sz="2400" dirty="0">
                <a:solidFill>
                  <a:srgbClr val="2080BD"/>
                </a:solidFill>
                <a:latin typeface="Microsoft YaHei" charset="-122"/>
                <a:ea typeface="Microsoft YaHei" charset="-122"/>
                <a:cs typeface="Microsoft YaHei" charset="-122"/>
              </a:endParaRPr>
            </a:p>
          </p:txBody>
        </p:sp>
        <p:sp>
          <p:nvSpPr>
            <p:cNvPr id="6" name="矩形 5"/>
            <p:cNvSpPr/>
            <p:nvPr/>
          </p:nvSpPr>
          <p:spPr>
            <a:xfrm>
              <a:off x="810986" y="1760079"/>
              <a:ext cx="6259285" cy="25853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5" name="文本框 14"/>
          <p:cNvSpPr txBox="1"/>
          <p:nvPr/>
        </p:nvSpPr>
        <p:spPr>
          <a:xfrm>
            <a:off x="593905" y="4482406"/>
            <a:ext cx="1904689" cy="461665"/>
          </a:xfrm>
          <a:prstGeom prst="rect">
            <a:avLst/>
          </a:prstGeom>
          <a:noFill/>
        </p:spPr>
        <p:txBody>
          <a:bodyPr wrap="none" rtlCol="0">
            <a:spAutoFit/>
          </a:bodyPr>
          <a:lstStyle/>
          <a:p>
            <a:r>
              <a:rPr lang="en-US" altLang="zh-CN" sz="2400" dirty="0" smtClean="0">
                <a:solidFill>
                  <a:srgbClr val="2080BD"/>
                </a:solidFill>
                <a:latin typeface="Microsoft YaHei" charset="-122"/>
                <a:ea typeface="Microsoft YaHei" charset="-122"/>
                <a:cs typeface="Microsoft YaHei" charset="-122"/>
              </a:rPr>
              <a:t>2</a:t>
            </a:r>
            <a:r>
              <a:rPr lang="zh-CN" altLang="en-US" sz="2400" dirty="0" smtClean="0">
                <a:solidFill>
                  <a:srgbClr val="2080BD"/>
                </a:solidFill>
                <a:latin typeface="Microsoft YaHei" charset="-122"/>
                <a:ea typeface="Microsoft YaHei" charset="-122"/>
                <a:cs typeface="Microsoft YaHei" charset="-122"/>
              </a:rPr>
              <a:t>、问题难点</a:t>
            </a:r>
            <a:endParaRPr lang="en-US" altLang="zh-CN" sz="2400" dirty="0">
              <a:solidFill>
                <a:srgbClr val="2080BD"/>
              </a:solidFill>
              <a:latin typeface="Microsoft YaHei" charset="-122"/>
              <a:ea typeface="Microsoft YaHei" charset="-122"/>
              <a:cs typeface="Microsoft YaHei" charset="-122"/>
            </a:endParaRPr>
          </a:p>
        </p:txBody>
      </p:sp>
      <p:grpSp>
        <p:nvGrpSpPr>
          <p:cNvPr id="5" name="组 4"/>
          <p:cNvGrpSpPr/>
          <p:nvPr/>
        </p:nvGrpSpPr>
        <p:grpSpPr>
          <a:xfrm>
            <a:off x="673141" y="1375791"/>
            <a:ext cx="6000434" cy="3989710"/>
            <a:chOff x="673141" y="1375791"/>
            <a:chExt cx="6000434" cy="3989710"/>
          </a:xfrm>
        </p:grpSpPr>
        <p:sp>
          <p:nvSpPr>
            <p:cNvPr id="11" name="文本框 10"/>
            <p:cNvSpPr txBox="1"/>
            <p:nvPr/>
          </p:nvSpPr>
          <p:spPr>
            <a:xfrm>
              <a:off x="673141" y="4996169"/>
              <a:ext cx="2651688" cy="369332"/>
            </a:xfrm>
            <a:prstGeom prst="rect">
              <a:avLst/>
            </a:prstGeom>
            <a:noFill/>
          </p:spPr>
          <p:txBody>
            <a:bodyPr wrap="none" rtlCol="0">
              <a:spAutoFit/>
            </a:bodyPr>
            <a:lstStyle/>
            <a:p>
              <a:pPr marL="285750" indent="-285750">
                <a:buFont typeface="Arial" charset="0"/>
                <a:buChar char="•"/>
              </a:pPr>
              <a:r>
                <a:rPr kumimoji="1" lang="zh-CN" altLang="en-US" dirty="0"/>
                <a:t>突出单句里的关键词</a:t>
              </a:r>
              <a:r>
                <a:rPr kumimoji="1" lang="en-US" altLang="zh-CN" dirty="0" smtClean="0"/>
                <a:t>?</a:t>
              </a:r>
              <a:endParaRPr kumimoji="1" lang="en-US" altLang="zh-CN" dirty="0"/>
            </a:p>
          </p:txBody>
        </p:sp>
        <p:sp>
          <p:nvSpPr>
            <p:cNvPr id="16" name="矩形 15"/>
            <p:cNvSpPr/>
            <p:nvPr/>
          </p:nvSpPr>
          <p:spPr>
            <a:xfrm>
              <a:off x="757190" y="1375791"/>
              <a:ext cx="5916385" cy="2613463"/>
            </a:xfrm>
            <a:prstGeom prst="rect">
              <a:avLst/>
            </a:prstGeom>
            <a:noFill/>
          </p:spPr>
          <p:txBody>
            <a:bodyPr>
              <a:spAutoFit/>
            </a:bodyPr>
            <a:lstStyle/>
            <a:p>
              <a:r>
                <a:rPr lang="en-US" altLang="zh-CN" dirty="0"/>
                <a:t>1</a:t>
              </a:r>
              <a:r>
                <a:rPr lang="zh-CN" altLang="en-US" dirty="0"/>
                <a:t>  您好请说</a:t>
              </a:r>
              <a:endParaRPr lang="en-US" altLang="zh-CN" dirty="0"/>
            </a:p>
            <a:p>
              <a:r>
                <a:rPr lang="en-US" altLang="zh-CN" dirty="0"/>
                <a:t>2</a:t>
              </a:r>
              <a:r>
                <a:rPr lang="zh-CN" altLang="en-US" dirty="0"/>
                <a:t>  哎那天只能</a:t>
              </a:r>
              <a:r>
                <a:rPr lang="zh-CN" altLang="en-US" b="1" dirty="0">
                  <a:solidFill>
                    <a:srgbClr val="FF0000"/>
                  </a:solidFill>
                </a:rPr>
                <a:t>提醒</a:t>
              </a:r>
              <a:endParaRPr lang="en-US" altLang="zh-CN" b="1" dirty="0">
                <a:solidFill>
                  <a:srgbClr val="FF0000"/>
                </a:solidFill>
              </a:endParaRPr>
            </a:p>
            <a:p>
              <a:r>
                <a:rPr lang="en-US" altLang="zh-CN" dirty="0"/>
                <a:t>1</a:t>
              </a:r>
              <a:r>
                <a:rPr lang="zh-CN" altLang="en-US" dirty="0"/>
                <a:t>  </a:t>
              </a:r>
              <a:r>
                <a:rPr lang="zh-CN" altLang="en-US" b="1" dirty="0">
                  <a:solidFill>
                    <a:srgbClr val="FF0000"/>
                  </a:solidFill>
                </a:rPr>
                <a:t>转来电提醒</a:t>
              </a:r>
              <a:r>
                <a:rPr lang="zh-CN" altLang="en-US" dirty="0"/>
                <a:t>是吗</a:t>
              </a:r>
              <a:endParaRPr lang="en-US" altLang="zh-CN" dirty="0"/>
            </a:p>
            <a:p>
              <a:r>
                <a:rPr lang="en-US" altLang="zh-CN" dirty="0"/>
                <a:t>2</a:t>
              </a:r>
              <a:r>
                <a:rPr lang="zh-CN" altLang="en-US" dirty="0"/>
                <a:t>  行行好的哎</a:t>
              </a:r>
              <a:endParaRPr lang="en-US" altLang="zh-CN" dirty="0"/>
            </a:p>
            <a:p>
              <a:r>
                <a:rPr lang="en-US" altLang="zh-CN" dirty="0"/>
                <a:t>1</a:t>
              </a:r>
              <a:r>
                <a:rPr lang="zh-CN" altLang="en-US" dirty="0"/>
                <a:t>  就把所有的所有的电话都在</a:t>
              </a:r>
              <a:r>
                <a:rPr lang="zh-CN" altLang="en-US" b="1" dirty="0">
                  <a:solidFill>
                    <a:srgbClr val="FF0000"/>
                  </a:solidFill>
                </a:rPr>
                <a:t>来电提醒</a:t>
              </a:r>
              <a:r>
                <a:rPr lang="zh-CN" altLang="en-US" dirty="0"/>
                <a:t>吗</a:t>
              </a:r>
              <a:endParaRPr lang="en-US" altLang="zh-CN" dirty="0"/>
            </a:p>
            <a:p>
              <a:r>
                <a:rPr lang="en-US" altLang="zh-CN" dirty="0"/>
                <a:t>2</a:t>
              </a:r>
              <a:r>
                <a:rPr lang="zh-CN" altLang="en-US" dirty="0"/>
                <a:t>  好的</a:t>
              </a:r>
              <a:endParaRPr lang="en-US" altLang="zh-CN" dirty="0"/>
            </a:p>
            <a:p>
              <a:r>
                <a:rPr lang="en-US" altLang="zh-CN" dirty="0"/>
                <a:t>1</a:t>
              </a:r>
              <a:r>
                <a:rPr lang="zh-CN" altLang="en-US" dirty="0"/>
                <a:t>  好可以请稍等那我帮您</a:t>
              </a:r>
              <a:r>
                <a:rPr lang="zh-CN" altLang="en-US" b="1" dirty="0">
                  <a:solidFill>
                    <a:srgbClr val="FF0000"/>
                  </a:solidFill>
                </a:rPr>
                <a:t>设置好了</a:t>
              </a:r>
              <a:r>
                <a:rPr lang="zh-CN" altLang="en-US" dirty="0"/>
                <a:t>所有的电话都转来电提醒了还需要其他帮助吗</a:t>
              </a:r>
              <a:endParaRPr lang="en-US" altLang="zh-CN" dirty="0"/>
            </a:p>
            <a:p>
              <a:r>
                <a:rPr lang="en-US" altLang="zh-CN" dirty="0"/>
                <a:t>2</a:t>
              </a:r>
              <a:r>
                <a:rPr lang="zh-CN" altLang="en-US" dirty="0"/>
                <a:t>  不用</a:t>
              </a:r>
            </a:p>
          </p:txBody>
        </p:sp>
      </p:grpSp>
      <p:grpSp>
        <p:nvGrpSpPr>
          <p:cNvPr id="4" name="组 3"/>
          <p:cNvGrpSpPr/>
          <p:nvPr/>
        </p:nvGrpSpPr>
        <p:grpSpPr>
          <a:xfrm>
            <a:off x="673141" y="1679944"/>
            <a:ext cx="6000432" cy="4096762"/>
            <a:chOff x="673141" y="1679944"/>
            <a:chExt cx="6000432" cy="4096762"/>
          </a:xfrm>
        </p:grpSpPr>
        <p:sp>
          <p:nvSpPr>
            <p:cNvPr id="10" name="文本框 9"/>
            <p:cNvSpPr txBox="1"/>
            <p:nvPr/>
          </p:nvSpPr>
          <p:spPr>
            <a:xfrm>
              <a:off x="673141" y="5407374"/>
              <a:ext cx="3344185" cy="369332"/>
            </a:xfrm>
            <a:prstGeom prst="rect">
              <a:avLst/>
            </a:prstGeom>
            <a:noFill/>
          </p:spPr>
          <p:txBody>
            <a:bodyPr wrap="none" rtlCol="0">
              <a:spAutoFit/>
            </a:bodyPr>
            <a:lstStyle/>
            <a:p>
              <a:pPr marL="285750" indent="-285750">
                <a:buFont typeface="Arial" charset="0"/>
                <a:buChar char="•"/>
              </a:pPr>
              <a:r>
                <a:rPr kumimoji="1" lang="zh-CN" altLang="en-US" dirty="0" smtClean="0"/>
                <a:t>段落</a:t>
              </a:r>
              <a:r>
                <a:rPr kumimoji="1" lang="zh-CN" altLang="en-US" dirty="0"/>
                <a:t>之间</a:t>
              </a:r>
              <a:r>
                <a:rPr kumimoji="1" lang="zh-CN" altLang="en-US" dirty="0" smtClean="0"/>
                <a:t>相关性、距离问题</a:t>
              </a:r>
              <a:r>
                <a:rPr kumimoji="1" lang="en-US" altLang="zh-CN" dirty="0" smtClean="0"/>
                <a:t>?</a:t>
              </a:r>
              <a:endParaRPr kumimoji="1" lang="en-US" altLang="zh-CN" dirty="0"/>
            </a:p>
          </p:txBody>
        </p:sp>
        <p:sp>
          <p:nvSpPr>
            <p:cNvPr id="3" name="矩形 2"/>
            <p:cNvSpPr/>
            <p:nvPr/>
          </p:nvSpPr>
          <p:spPr>
            <a:xfrm>
              <a:off x="757190" y="1679944"/>
              <a:ext cx="3260136" cy="29771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p:nvSpPr>
          <p:spPr>
            <a:xfrm>
              <a:off x="757188" y="3045572"/>
              <a:ext cx="5916385" cy="63049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757189" y="2514793"/>
              <a:ext cx="4282643" cy="26278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1219949342"/>
      </p:ext>
    </p:extLst>
  </p:cSld>
  <p:clrMapOvr>
    <a:masterClrMapping/>
  </p:clrMapOvr>
  <mc:AlternateContent xmlns:mc="http://schemas.openxmlformats.org/markup-compatibility/2006" xmlns:p14="http://schemas.microsoft.com/office/powerpoint/2010/main">
    <mc:Choice Requires="p14">
      <p:transition spd="slow" p14:dur="2000" advTm="9224"/>
    </mc:Choice>
    <mc:Fallback xmlns="">
      <p:transition spd="slow" advTm="922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solidFill>
                  <a:srgbClr val="2080BD"/>
                </a:solidFill>
                <a:latin typeface="Microsoft YaHei" charset="-122"/>
                <a:ea typeface="Microsoft YaHei" charset="-122"/>
                <a:cs typeface="Microsoft YaHei" charset="-122"/>
              </a:rPr>
              <a:t>任务一：来电原因分类</a:t>
            </a:r>
            <a:r>
              <a:rPr lang="en-US" altLang="zh-CN" b="0" dirty="0" smtClean="0">
                <a:solidFill>
                  <a:srgbClr val="2080BD"/>
                </a:solidFill>
                <a:latin typeface="Microsoft YaHei" charset="-122"/>
                <a:ea typeface="Microsoft YaHei" charset="-122"/>
                <a:cs typeface="Microsoft YaHei" charset="-122"/>
              </a:rPr>
              <a:t>-</a:t>
            </a:r>
            <a:r>
              <a:rPr lang="zh-CN" altLang="en-US" b="0" dirty="0" smtClean="0">
                <a:solidFill>
                  <a:srgbClr val="2080BD"/>
                </a:solidFill>
                <a:latin typeface="Microsoft YaHei" charset="-122"/>
                <a:ea typeface="Microsoft YaHei" charset="-122"/>
                <a:cs typeface="Microsoft YaHei" charset="-122"/>
              </a:rPr>
              <a:t>解决方案</a:t>
            </a:r>
            <a:endParaRPr lang="zh-CN" altLang="en-US" b="0" dirty="0">
              <a:solidFill>
                <a:srgbClr val="2080BD"/>
              </a:solidFill>
              <a:latin typeface="Microsoft YaHei" charset="-122"/>
              <a:ea typeface="Microsoft YaHei" charset="-122"/>
              <a:cs typeface="Microsoft YaHei" charset="-122"/>
            </a:endParaRPr>
          </a:p>
        </p:txBody>
      </p:sp>
      <p:grpSp>
        <p:nvGrpSpPr>
          <p:cNvPr id="7" name="组 6"/>
          <p:cNvGrpSpPr/>
          <p:nvPr/>
        </p:nvGrpSpPr>
        <p:grpSpPr>
          <a:xfrm>
            <a:off x="593905" y="897795"/>
            <a:ext cx="6158906" cy="3072586"/>
            <a:chOff x="724387" y="1305900"/>
            <a:chExt cx="6345884" cy="3039502"/>
          </a:xfrm>
        </p:grpSpPr>
        <p:sp>
          <p:nvSpPr>
            <p:cNvPr id="9" name="文本框 8"/>
            <p:cNvSpPr txBox="1"/>
            <p:nvPr/>
          </p:nvSpPr>
          <p:spPr>
            <a:xfrm>
              <a:off x="724387" y="1305900"/>
              <a:ext cx="1962513" cy="456694"/>
            </a:xfrm>
            <a:prstGeom prst="rect">
              <a:avLst/>
            </a:prstGeom>
            <a:noFill/>
          </p:spPr>
          <p:txBody>
            <a:bodyPr wrap="none" rtlCol="0">
              <a:spAutoFit/>
            </a:bodyPr>
            <a:lstStyle/>
            <a:p>
              <a:r>
                <a:rPr lang="en-US" altLang="zh-CN" sz="2400" dirty="0" smtClean="0">
                  <a:solidFill>
                    <a:srgbClr val="2080BD"/>
                  </a:solidFill>
                  <a:latin typeface="Microsoft YaHei" charset="-122"/>
                  <a:ea typeface="Microsoft YaHei" charset="-122"/>
                  <a:cs typeface="Microsoft YaHei" charset="-122"/>
                </a:rPr>
                <a:t>1</a:t>
              </a:r>
              <a:r>
                <a:rPr lang="zh-CN" altLang="en-US" sz="2400" dirty="0" smtClean="0">
                  <a:solidFill>
                    <a:srgbClr val="2080BD"/>
                  </a:solidFill>
                  <a:latin typeface="Microsoft YaHei" charset="-122"/>
                  <a:ea typeface="Microsoft YaHei" charset="-122"/>
                  <a:cs typeface="Microsoft YaHei" charset="-122"/>
                </a:rPr>
                <a:t>、问题场景</a:t>
              </a:r>
              <a:endParaRPr lang="en-US" altLang="zh-CN" sz="2400" dirty="0">
                <a:solidFill>
                  <a:srgbClr val="2080BD"/>
                </a:solidFill>
                <a:latin typeface="Microsoft YaHei" charset="-122"/>
                <a:ea typeface="Microsoft YaHei" charset="-122"/>
                <a:cs typeface="Microsoft YaHei" charset="-122"/>
              </a:endParaRPr>
            </a:p>
          </p:txBody>
        </p:sp>
        <p:sp>
          <p:nvSpPr>
            <p:cNvPr id="6" name="矩形 5"/>
            <p:cNvSpPr/>
            <p:nvPr/>
          </p:nvSpPr>
          <p:spPr>
            <a:xfrm>
              <a:off x="810986" y="1760079"/>
              <a:ext cx="6259285" cy="25853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5" name="文本框 14"/>
          <p:cNvSpPr txBox="1"/>
          <p:nvPr/>
        </p:nvSpPr>
        <p:spPr>
          <a:xfrm>
            <a:off x="593905" y="4482406"/>
            <a:ext cx="1904689" cy="461665"/>
          </a:xfrm>
          <a:prstGeom prst="rect">
            <a:avLst/>
          </a:prstGeom>
          <a:noFill/>
        </p:spPr>
        <p:txBody>
          <a:bodyPr wrap="none" rtlCol="0">
            <a:spAutoFit/>
          </a:bodyPr>
          <a:lstStyle/>
          <a:p>
            <a:r>
              <a:rPr lang="en-US" altLang="zh-CN" sz="2400" dirty="0" smtClean="0">
                <a:solidFill>
                  <a:srgbClr val="2080BD"/>
                </a:solidFill>
                <a:latin typeface="Microsoft YaHei" charset="-122"/>
                <a:ea typeface="Microsoft YaHei" charset="-122"/>
                <a:cs typeface="Microsoft YaHei" charset="-122"/>
              </a:rPr>
              <a:t>2</a:t>
            </a:r>
            <a:r>
              <a:rPr lang="zh-CN" altLang="en-US" sz="2400" dirty="0" smtClean="0">
                <a:solidFill>
                  <a:srgbClr val="2080BD"/>
                </a:solidFill>
                <a:latin typeface="Microsoft YaHei" charset="-122"/>
                <a:ea typeface="Microsoft YaHei" charset="-122"/>
                <a:cs typeface="Microsoft YaHei" charset="-122"/>
              </a:rPr>
              <a:t>、问题难点</a:t>
            </a:r>
            <a:endParaRPr lang="en-US" altLang="zh-CN" sz="2400" dirty="0">
              <a:solidFill>
                <a:srgbClr val="2080BD"/>
              </a:solidFill>
              <a:latin typeface="Microsoft YaHei" charset="-122"/>
              <a:ea typeface="Microsoft YaHei" charset="-122"/>
              <a:cs typeface="Microsoft YaHei" charset="-122"/>
            </a:endParaRPr>
          </a:p>
        </p:txBody>
      </p:sp>
      <p:grpSp>
        <p:nvGrpSpPr>
          <p:cNvPr id="5" name="组 4"/>
          <p:cNvGrpSpPr/>
          <p:nvPr/>
        </p:nvGrpSpPr>
        <p:grpSpPr>
          <a:xfrm>
            <a:off x="673141" y="1375791"/>
            <a:ext cx="6000434" cy="3989710"/>
            <a:chOff x="673141" y="1375791"/>
            <a:chExt cx="6000434" cy="3989710"/>
          </a:xfrm>
        </p:grpSpPr>
        <p:sp>
          <p:nvSpPr>
            <p:cNvPr id="11" name="文本框 10"/>
            <p:cNvSpPr txBox="1"/>
            <p:nvPr/>
          </p:nvSpPr>
          <p:spPr>
            <a:xfrm>
              <a:off x="673141" y="4996169"/>
              <a:ext cx="2651688" cy="369332"/>
            </a:xfrm>
            <a:prstGeom prst="rect">
              <a:avLst/>
            </a:prstGeom>
            <a:noFill/>
          </p:spPr>
          <p:txBody>
            <a:bodyPr wrap="none" rtlCol="0">
              <a:spAutoFit/>
            </a:bodyPr>
            <a:lstStyle/>
            <a:p>
              <a:pPr marL="285750" indent="-285750">
                <a:buFont typeface="Arial" charset="0"/>
                <a:buChar char="•"/>
              </a:pPr>
              <a:r>
                <a:rPr kumimoji="1" lang="zh-CN" altLang="en-US" dirty="0"/>
                <a:t>突出单句里的关键词</a:t>
              </a:r>
              <a:r>
                <a:rPr kumimoji="1" lang="en-US" altLang="zh-CN" dirty="0" smtClean="0"/>
                <a:t>?</a:t>
              </a:r>
              <a:endParaRPr kumimoji="1" lang="en-US" altLang="zh-CN" dirty="0"/>
            </a:p>
          </p:txBody>
        </p:sp>
        <p:sp>
          <p:nvSpPr>
            <p:cNvPr id="16" name="矩形 15"/>
            <p:cNvSpPr/>
            <p:nvPr/>
          </p:nvSpPr>
          <p:spPr>
            <a:xfrm>
              <a:off x="757190" y="1375791"/>
              <a:ext cx="5916385" cy="2613463"/>
            </a:xfrm>
            <a:prstGeom prst="rect">
              <a:avLst/>
            </a:prstGeom>
            <a:noFill/>
          </p:spPr>
          <p:txBody>
            <a:bodyPr>
              <a:spAutoFit/>
            </a:bodyPr>
            <a:lstStyle/>
            <a:p>
              <a:r>
                <a:rPr lang="en-US" altLang="zh-CN" dirty="0"/>
                <a:t>1</a:t>
              </a:r>
              <a:r>
                <a:rPr lang="zh-CN" altLang="en-US" dirty="0"/>
                <a:t>  您好请说</a:t>
              </a:r>
              <a:endParaRPr lang="en-US" altLang="zh-CN" dirty="0"/>
            </a:p>
            <a:p>
              <a:r>
                <a:rPr lang="en-US" altLang="zh-CN" dirty="0"/>
                <a:t>2</a:t>
              </a:r>
              <a:r>
                <a:rPr lang="zh-CN" altLang="en-US" dirty="0"/>
                <a:t>  哎那天只能</a:t>
              </a:r>
              <a:r>
                <a:rPr lang="zh-CN" altLang="en-US" b="1" dirty="0">
                  <a:solidFill>
                    <a:srgbClr val="FF0000"/>
                  </a:solidFill>
                </a:rPr>
                <a:t>提醒</a:t>
              </a:r>
              <a:endParaRPr lang="en-US" altLang="zh-CN" b="1" dirty="0">
                <a:solidFill>
                  <a:srgbClr val="FF0000"/>
                </a:solidFill>
              </a:endParaRPr>
            </a:p>
            <a:p>
              <a:r>
                <a:rPr lang="en-US" altLang="zh-CN" dirty="0"/>
                <a:t>1</a:t>
              </a:r>
              <a:r>
                <a:rPr lang="zh-CN" altLang="en-US" dirty="0"/>
                <a:t>  </a:t>
              </a:r>
              <a:r>
                <a:rPr lang="zh-CN" altLang="en-US" b="1" dirty="0">
                  <a:solidFill>
                    <a:srgbClr val="FF0000"/>
                  </a:solidFill>
                </a:rPr>
                <a:t>转来电提醒</a:t>
              </a:r>
              <a:r>
                <a:rPr lang="zh-CN" altLang="en-US" dirty="0"/>
                <a:t>是吗</a:t>
              </a:r>
              <a:endParaRPr lang="en-US" altLang="zh-CN" dirty="0"/>
            </a:p>
            <a:p>
              <a:r>
                <a:rPr lang="en-US" altLang="zh-CN" dirty="0"/>
                <a:t>2</a:t>
              </a:r>
              <a:r>
                <a:rPr lang="zh-CN" altLang="en-US" dirty="0"/>
                <a:t>  行行好的哎</a:t>
              </a:r>
              <a:endParaRPr lang="en-US" altLang="zh-CN" dirty="0"/>
            </a:p>
            <a:p>
              <a:r>
                <a:rPr lang="en-US" altLang="zh-CN" dirty="0"/>
                <a:t>1</a:t>
              </a:r>
              <a:r>
                <a:rPr lang="zh-CN" altLang="en-US" dirty="0"/>
                <a:t>  就把所有的所有的电话都在</a:t>
              </a:r>
              <a:r>
                <a:rPr lang="zh-CN" altLang="en-US" b="1" dirty="0">
                  <a:solidFill>
                    <a:srgbClr val="FF0000"/>
                  </a:solidFill>
                </a:rPr>
                <a:t>来电提醒</a:t>
              </a:r>
              <a:r>
                <a:rPr lang="zh-CN" altLang="en-US" dirty="0"/>
                <a:t>吗</a:t>
              </a:r>
              <a:endParaRPr lang="en-US" altLang="zh-CN" dirty="0"/>
            </a:p>
            <a:p>
              <a:r>
                <a:rPr lang="en-US" altLang="zh-CN" dirty="0"/>
                <a:t>2</a:t>
              </a:r>
              <a:r>
                <a:rPr lang="zh-CN" altLang="en-US" dirty="0"/>
                <a:t>  好的</a:t>
              </a:r>
              <a:endParaRPr lang="en-US" altLang="zh-CN" dirty="0"/>
            </a:p>
            <a:p>
              <a:r>
                <a:rPr lang="en-US" altLang="zh-CN" dirty="0"/>
                <a:t>1</a:t>
              </a:r>
              <a:r>
                <a:rPr lang="zh-CN" altLang="en-US" dirty="0"/>
                <a:t>  好可以请稍等那我帮您</a:t>
              </a:r>
              <a:r>
                <a:rPr lang="zh-CN" altLang="en-US" b="1" dirty="0">
                  <a:solidFill>
                    <a:srgbClr val="FF0000"/>
                  </a:solidFill>
                </a:rPr>
                <a:t>设置好了</a:t>
              </a:r>
              <a:r>
                <a:rPr lang="zh-CN" altLang="en-US" dirty="0"/>
                <a:t>所有的电话都转来电提醒了还需要其他帮助吗</a:t>
              </a:r>
              <a:endParaRPr lang="en-US" altLang="zh-CN" dirty="0"/>
            </a:p>
            <a:p>
              <a:r>
                <a:rPr lang="en-US" altLang="zh-CN" dirty="0"/>
                <a:t>2</a:t>
              </a:r>
              <a:r>
                <a:rPr lang="zh-CN" altLang="en-US" dirty="0"/>
                <a:t>  不用</a:t>
              </a:r>
            </a:p>
          </p:txBody>
        </p:sp>
      </p:grpSp>
      <p:grpSp>
        <p:nvGrpSpPr>
          <p:cNvPr id="4" name="组 3"/>
          <p:cNvGrpSpPr/>
          <p:nvPr/>
        </p:nvGrpSpPr>
        <p:grpSpPr>
          <a:xfrm>
            <a:off x="673141" y="1679944"/>
            <a:ext cx="6000432" cy="4096762"/>
            <a:chOff x="673141" y="1679944"/>
            <a:chExt cx="6000432" cy="4096762"/>
          </a:xfrm>
        </p:grpSpPr>
        <p:sp>
          <p:nvSpPr>
            <p:cNvPr id="10" name="文本框 9"/>
            <p:cNvSpPr txBox="1"/>
            <p:nvPr/>
          </p:nvSpPr>
          <p:spPr>
            <a:xfrm>
              <a:off x="673141" y="5407374"/>
              <a:ext cx="3344185" cy="369332"/>
            </a:xfrm>
            <a:prstGeom prst="rect">
              <a:avLst/>
            </a:prstGeom>
            <a:noFill/>
          </p:spPr>
          <p:txBody>
            <a:bodyPr wrap="none" rtlCol="0">
              <a:spAutoFit/>
            </a:bodyPr>
            <a:lstStyle/>
            <a:p>
              <a:pPr marL="285750" indent="-285750">
                <a:buFont typeface="Arial" charset="0"/>
                <a:buChar char="•"/>
              </a:pPr>
              <a:r>
                <a:rPr kumimoji="1" lang="zh-CN" altLang="en-US" dirty="0" smtClean="0"/>
                <a:t>段落</a:t>
              </a:r>
              <a:r>
                <a:rPr kumimoji="1" lang="zh-CN" altLang="en-US" dirty="0"/>
                <a:t>之间</a:t>
              </a:r>
              <a:r>
                <a:rPr kumimoji="1" lang="zh-CN" altLang="en-US" dirty="0" smtClean="0"/>
                <a:t>相关性、距离问题</a:t>
              </a:r>
              <a:r>
                <a:rPr kumimoji="1" lang="en-US" altLang="zh-CN" dirty="0" smtClean="0"/>
                <a:t>?</a:t>
              </a:r>
              <a:endParaRPr kumimoji="1" lang="en-US" altLang="zh-CN" dirty="0"/>
            </a:p>
          </p:txBody>
        </p:sp>
        <p:sp>
          <p:nvSpPr>
            <p:cNvPr id="3" name="矩形 2"/>
            <p:cNvSpPr/>
            <p:nvPr/>
          </p:nvSpPr>
          <p:spPr>
            <a:xfrm>
              <a:off x="757190" y="1679944"/>
              <a:ext cx="3260136" cy="29771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p:nvSpPr>
          <p:spPr>
            <a:xfrm>
              <a:off x="757188" y="3045572"/>
              <a:ext cx="5916385" cy="63049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757189" y="2514793"/>
              <a:ext cx="4282643" cy="26278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7" name="文本框 16"/>
          <p:cNvSpPr txBox="1"/>
          <p:nvPr/>
        </p:nvSpPr>
        <p:spPr>
          <a:xfrm>
            <a:off x="673141" y="5818579"/>
            <a:ext cx="2420856" cy="369332"/>
          </a:xfrm>
          <a:prstGeom prst="rect">
            <a:avLst/>
          </a:prstGeom>
          <a:noFill/>
        </p:spPr>
        <p:txBody>
          <a:bodyPr wrap="none" rtlCol="0">
            <a:spAutoFit/>
          </a:bodyPr>
          <a:lstStyle/>
          <a:p>
            <a:pPr marL="285750" indent="-285750">
              <a:buFont typeface="Arial" charset="0"/>
              <a:buChar char="•"/>
            </a:pPr>
            <a:r>
              <a:rPr kumimoji="1" lang="zh-CN" altLang="en-US" dirty="0" smtClean="0"/>
              <a:t>突出段落重要程度</a:t>
            </a:r>
            <a:r>
              <a:rPr kumimoji="1" lang="en-US" altLang="zh-CN" dirty="0" smtClean="0"/>
              <a:t>?</a:t>
            </a:r>
            <a:endParaRPr kumimoji="1" lang="zh-CN" altLang="en-US" dirty="0"/>
          </a:p>
        </p:txBody>
      </p:sp>
    </p:spTree>
    <p:extLst>
      <p:ext uri="{BB962C8B-B14F-4D97-AF65-F5344CB8AC3E}">
        <p14:creationId xmlns:p14="http://schemas.microsoft.com/office/powerpoint/2010/main" val="1946817929"/>
      </p:ext>
    </p:extLst>
  </p:cSld>
  <p:clrMapOvr>
    <a:masterClrMapping/>
  </p:clrMapOvr>
  <mc:AlternateContent xmlns:mc="http://schemas.openxmlformats.org/markup-compatibility/2006" xmlns:p14="http://schemas.microsoft.com/office/powerpoint/2010/main">
    <mc:Choice Requires="p14">
      <p:transition spd="slow" p14:dur="2000" advTm="10317"/>
    </mc:Choice>
    <mc:Fallback xmlns="">
      <p:transition spd="slow" advTm="1031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solidFill>
                  <a:srgbClr val="2080BD"/>
                </a:solidFill>
                <a:latin typeface="Microsoft YaHei" charset="-122"/>
                <a:ea typeface="Microsoft YaHei" charset="-122"/>
                <a:cs typeface="Microsoft YaHei" charset="-122"/>
              </a:rPr>
              <a:t>任务一：来电原因分类</a:t>
            </a:r>
            <a:r>
              <a:rPr lang="en-US" altLang="zh-CN" b="0" dirty="0" smtClean="0">
                <a:solidFill>
                  <a:srgbClr val="2080BD"/>
                </a:solidFill>
                <a:latin typeface="Microsoft YaHei" charset="-122"/>
                <a:ea typeface="Microsoft YaHei" charset="-122"/>
                <a:cs typeface="Microsoft YaHei" charset="-122"/>
              </a:rPr>
              <a:t>-</a:t>
            </a:r>
            <a:r>
              <a:rPr lang="zh-CN" altLang="en-US" b="0" dirty="0" smtClean="0">
                <a:solidFill>
                  <a:srgbClr val="2080BD"/>
                </a:solidFill>
                <a:latin typeface="Microsoft YaHei" charset="-122"/>
                <a:ea typeface="Microsoft YaHei" charset="-122"/>
                <a:cs typeface="Microsoft YaHei" charset="-122"/>
              </a:rPr>
              <a:t>解决方案</a:t>
            </a:r>
            <a:endParaRPr lang="zh-CN" altLang="en-US" b="0" dirty="0">
              <a:solidFill>
                <a:srgbClr val="2080BD"/>
              </a:solidFill>
              <a:latin typeface="Microsoft YaHei" charset="-122"/>
              <a:ea typeface="Microsoft YaHei" charset="-122"/>
              <a:cs typeface="Microsoft YaHei" charset="-122"/>
            </a:endParaRPr>
          </a:p>
        </p:txBody>
      </p:sp>
      <p:grpSp>
        <p:nvGrpSpPr>
          <p:cNvPr id="7" name="组 6"/>
          <p:cNvGrpSpPr/>
          <p:nvPr/>
        </p:nvGrpSpPr>
        <p:grpSpPr>
          <a:xfrm>
            <a:off x="593905" y="897795"/>
            <a:ext cx="6158906" cy="3072586"/>
            <a:chOff x="724387" y="1305900"/>
            <a:chExt cx="6345884" cy="3039502"/>
          </a:xfrm>
        </p:grpSpPr>
        <p:sp>
          <p:nvSpPr>
            <p:cNvPr id="9" name="文本框 8"/>
            <p:cNvSpPr txBox="1"/>
            <p:nvPr/>
          </p:nvSpPr>
          <p:spPr>
            <a:xfrm>
              <a:off x="724387" y="1305900"/>
              <a:ext cx="1962513" cy="456694"/>
            </a:xfrm>
            <a:prstGeom prst="rect">
              <a:avLst/>
            </a:prstGeom>
            <a:noFill/>
          </p:spPr>
          <p:txBody>
            <a:bodyPr wrap="none" rtlCol="0">
              <a:spAutoFit/>
            </a:bodyPr>
            <a:lstStyle/>
            <a:p>
              <a:r>
                <a:rPr lang="en-US" altLang="zh-CN" sz="2400" dirty="0" smtClean="0">
                  <a:solidFill>
                    <a:srgbClr val="2080BD"/>
                  </a:solidFill>
                  <a:latin typeface="Microsoft YaHei" charset="-122"/>
                  <a:ea typeface="Microsoft YaHei" charset="-122"/>
                  <a:cs typeface="Microsoft YaHei" charset="-122"/>
                </a:rPr>
                <a:t>1</a:t>
              </a:r>
              <a:r>
                <a:rPr lang="zh-CN" altLang="en-US" sz="2400" dirty="0" smtClean="0">
                  <a:solidFill>
                    <a:srgbClr val="2080BD"/>
                  </a:solidFill>
                  <a:latin typeface="Microsoft YaHei" charset="-122"/>
                  <a:ea typeface="Microsoft YaHei" charset="-122"/>
                  <a:cs typeface="Microsoft YaHei" charset="-122"/>
                </a:rPr>
                <a:t>、问题场景</a:t>
              </a:r>
              <a:endParaRPr lang="en-US" altLang="zh-CN" sz="2400" dirty="0">
                <a:solidFill>
                  <a:srgbClr val="2080BD"/>
                </a:solidFill>
                <a:latin typeface="Microsoft YaHei" charset="-122"/>
                <a:ea typeface="Microsoft YaHei" charset="-122"/>
                <a:cs typeface="Microsoft YaHei" charset="-122"/>
              </a:endParaRPr>
            </a:p>
          </p:txBody>
        </p:sp>
        <p:sp>
          <p:nvSpPr>
            <p:cNvPr id="6" name="矩形 5"/>
            <p:cNvSpPr/>
            <p:nvPr/>
          </p:nvSpPr>
          <p:spPr>
            <a:xfrm>
              <a:off x="810986" y="1760079"/>
              <a:ext cx="6259285" cy="25853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5" name="文本框 14"/>
          <p:cNvSpPr txBox="1"/>
          <p:nvPr/>
        </p:nvSpPr>
        <p:spPr>
          <a:xfrm>
            <a:off x="593905" y="4482406"/>
            <a:ext cx="1904689" cy="461665"/>
          </a:xfrm>
          <a:prstGeom prst="rect">
            <a:avLst/>
          </a:prstGeom>
          <a:noFill/>
        </p:spPr>
        <p:txBody>
          <a:bodyPr wrap="none" rtlCol="0">
            <a:spAutoFit/>
          </a:bodyPr>
          <a:lstStyle/>
          <a:p>
            <a:r>
              <a:rPr lang="en-US" altLang="zh-CN" sz="2400" dirty="0" smtClean="0">
                <a:solidFill>
                  <a:srgbClr val="2080BD"/>
                </a:solidFill>
                <a:latin typeface="Microsoft YaHei" charset="-122"/>
                <a:ea typeface="Microsoft YaHei" charset="-122"/>
                <a:cs typeface="Microsoft YaHei" charset="-122"/>
              </a:rPr>
              <a:t>2</a:t>
            </a:r>
            <a:r>
              <a:rPr lang="zh-CN" altLang="en-US" sz="2400" dirty="0" smtClean="0">
                <a:solidFill>
                  <a:srgbClr val="2080BD"/>
                </a:solidFill>
                <a:latin typeface="Microsoft YaHei" charset="-122"/>
                <a:ea typeface="Microsoft YaHei" charset="-122"/>
                <a:cs typeface="Microsoft YaHei" charset="-122"/>
              </a:rPr>
              <a:t>、问题难点</a:t>
            </a:r>
            <a:endParaRPr lang="en-US" altLang="zh-CN" sz="2400" dirty="0">
              <a:solidFill>
                <a:srgbClr val="2080BD"/>
              </a:solidFill>
              <a:latin typeface="Microsoft YaHei" charset="-122"/>
              <a:ea typeface="Microsoft YaHei" charset="-122"/>
              <a:cs typeface="Microsoft YaHei" charset="-122"/>
            </a:endParaRPr>
          </a:p>
        </p:txBody>
      </p:sp>
      <p:grpSp>
        <p:nvGrpSpPr>
          <p:cNvPr id="5" name="组 4"/>
          <p:cNvGrpSpPr/>
          <p:nvPr/>
        </p:nvGrpSpPr>
        <p:grpSpPr>
          <a:xfrm>
            <a:off x="673141" y="1375791"/>
            <a:ext cx="6000434" cy="3989710"/>
            <a:chOff x="673141" y="1375791"/>
            <a:chExt cx="6000434" cy="3989710"/>
          </a:xfrm>
        </p:grpSpPr>
        <p:sp>
          <p:nvSpPr>
            <p:cNvPr id="11" name="文本框 10"/>
            <p:cNvSpPr txBox="1"/>
            <p:nvPr/>
          </p:nvSpPr>
          <p:spPr>
            <a:xfrm>
              <a:off x="673141" y="4996169"/>
              <a:ext cx="2651688" cy="369332"/>
            </a:xfrm>
            <a:prstGeom prst="rect">
              <a:avLst/>
            </a:prstGeom>
            <a:noFill/>
          </p:spPr>
          <p:txBody>
            <a:bodyPr wrap="none" rtlCol="0">
              <a:spAutoFit/>
            </a:bodyPr>
            <a:lstStyle/>
            <a:p>
              <a:pPr marL="285750" indent="-285750">
                <a:buFont typeface="Arial" charset="0"/>
                <a:buChar char="•"/>
              </a:pPr>
              <a:r>
                <a:rPr kumimoji="1" lang="zh-CN" altLang="en-US" dirty="0"/>
                <a:t>突出单句里的关键词</a:t>
              </a:r>
              <a:r>
                <a:rPr kumimoji="1" lang="en-US" altLang="zh-CN" dirty="0" smtClean="0"/>
                <a:t>?</a:t>
              </a:r>
              <a:endParaRPr kumimoji="1" lang="en-US" altLang="zh-CN" dirty="0"/>
            </a:p>
          </p:txBody>
        </p:sp>
        <p:sp>
          <p:nvSpPr>
            <p:cNvPr id="16" name="矩形 15"/>
            <p:cNvSpPr/>
            <p:nvPr/>
          </p:nvSpPr>
          <p:spPr>
            <a:xfrm>
              <a:off x="757190" y="1375791"/>
              <a:ext cx="5916385" cy="2613463"/>
            </a:xfrm>
            <a:prstGeom prst="rect">
              <a:avLst/>
            </a:prstGeom>
            <a:noFill/>
          </p:spPr>
          <p:txBody>
            <a:bodyPr>
              <a:spAutoFit/>
            </a:bodyPr>
            <a:lstStyle/>
            <a:p>
              <a:r>
                <a:rPr lang="en-US" altLang="zh-CN" dirty="0"/>
                <a:t>1</a:t>
              </a:r>
              <a:r>
                <a:rPr lang="zh-CN" altLang="en-US" dirty="0"/>
                <a:t>  您好请说</a:t>
              </a:r>
              <a:endParaRPr lang="en-US" altLang="zh-CN" dirty="0"/>
            </a:p>
            <a:p>
              <a:r>
                <a:rPr lang="en-US" altLang="zh-CN" dirty="0"/>
                <a:t>2</a:t>
              </a:r>
              <a:r>
                <a:rPr lang="zh-CN" altLang="en-US" dirty="0"/>
                <a:t>  哎那天只能</a:t>
              </a:r>
              <a:r>
                <a:rPr lang="zh-CN" altLang="en-US" b="1" dirty="0">
                  <a:solidFill>
                    <a:srgbClr val="FF0000"/>
                  </a:solidFill>
                </a:rPr>
                <a:t>提醒</a:t>
              </a:r>
              <a:endParaRPr lang="en-US" altLang="zh-CN" b="1" dirty="0">
                <a:solidFill>
                  <a:srgbClr val="FF0000"/>
                </a:solidFill>
              </a:endParaRPr>
            </a:p>
            <a:p>
              <a:r>
                <a:rPr lang="en-US" altLang="zh-CN" dirty="0"/>
                <a:t>1</a:t>
              </a:r>
              <a:r>
                <a:rPr lang="zh-CN" altLang="en-US" dirty="0"/>
                <a:t>  </a:t>
              </a:r>
              <a:r>
                <a:rPr lang="zh-CN" altLang="en-US" b="1" dirty="0">
                  <a:solidFill>
                    <a:srgbClr val="FF0000"/>
                  </a:solidFill>
                </a:rPr>
                <a:t>转来电提醒</a:t>
              </a:r>
              <a:r>
                <a:rPr lang="zh-CN" altLang="en-US" dirty="0"/>
                <a:t>是吗</a:t>
              </a:r>
              <a:endParaRPr lang="en-US" altLang="zh-CN" dirty="0"/>
            </a:p>
            <a:p>
              <a:r>
                <a:rPr lang="en-US" altLang="zh-CN" dirty="0"/>
                <a:t>2</a:t>
              </a:r>
              <a:r>
                <a:rPr lang="zh-CN" altLang="en-US" dirty="0"/>
                <a:t>  行行好的哎</a:t>
              </a:r>
              <a:endParaRPr lang="en-US" altLang="zh-CN" dirty="0"/>
            </a:p>
            <a:p>
              <a:r>
                <a:rPr lang="en-US" altLang="zh-CN" dirty="0"/>
                <a:t>1</a:t>
              </a:r>
              <a:r>
                <a:rPr lang="zh-CN" altLang="en-US" dirty="0"/>
                <a:t>  就把所有的所有的电话都在</a:t>
              </a:r>
              <a:r>
                <a:rPr lang="zh-CN" altLang="en-US" b="1" dirty="0">
                  <a:solidFill>
                    <a:srgbClr val="FF0000"/>
                  </a:solidFill>
                </a:rPr>
                <a:t>来电提醒</a:t>
              </a:r>
              <a:r>
                <a:rPr lang="zh-CN" altLang="en-US" dirty="0"/>
                <a:t>吗</a:t>
              </a:r>
              <a:endParaRPr lang="en-US" altLang="zh-CN" dirty="0"/>
            </a:p>
            <a:p>
              <a:r>
                <a:rPr lang="en-US" altLang="zh-CN" dirty="0"/>
                <a:t>2</a:t>
              </a:r>
              <a:r>
                <a:rPr lang="zh-CN" altLang="en-US" dirty="0"/>
                <a:t>  好的</a:t>
              </a:r>
              <a:endParaRPr lang="en-US" altLang="zh-CN" dirty="0"/>
            </a:p>
            <a:p>
              <a:r>
                <a:rPr lang="en-US" altLang="zh-CN" dirty="0"/>
                <a:t>1</a:t>
              </a:r>
              <a:r>
                <a:rPr lang="zh-CN" altLang="en-US" dirty="0"/>
                <a:t>  好可以请稍等那我帮您</a:t>
              </a:r>
              <a:r>
                <a:rPr lang="zh-CN" altLang="en-US" b="1" dirty="0">
                  <a:solidFill>
                    <a:srgbClr val="FF0000"/>
                  </a:solidFill>
                </a:rPr>
                <a:t>设置好了</a:t>
              </a:r>
              <a:r>
                <a:rPr lang="zh-CN" altLang="en-US" dirty="0"/>
                <a:t>所有的电话都转来电提醒了还需要其他帮助吗</a:t>
              </a:r>
              <a:endParaRPr lang="en-US" altLang="zh-CN" dirty="0"/>
            </a:p>
            <a:p>
              <a:r>
                <a:rPr lang="en-US" altLang="zh-CN" dirty="0"/>
                <a:t>2</a:t>
              </a:r>
              <a:r>
                <a:rPr lang="zh-CN" altLang="en-US" dirty="0"/>
                <a:t>  不用</a:t>
              </a:r>
            </a:p>
          </p:txBody>
        </p:sp>
      </p:grpSp>
      <p:grpSp>
        <p:nvGrpSpPr>
          <p:cNvPr id="4" name="组 3"/>
          <p:cNvGrpSpPr/>
          <p:nvPr/>
        </p:nvGrpSpPr>
        <p:grpSpPr>
          <a:xfrm>
            <a:off x="673141" y="1679944"/>
            <a:ext cx="6000432" cy="4096762"/>
            <a:chOff x="673141" y="1679944"/>
            <a:chExt cx="6000432" cy="4096762"/>
          </a:xfrm>
        </p:grpSpPr>
        <p:sp>
          <p:nvSpPr>
            <p:cNvPr id="10" name="文本框 9"/>
            <p:cNvSpPr txBox="1"/>
            <p:nvPr/>
          </p:nvSpPr>
          <p:spPr>
            <a:xfrm>
              <a:off x="673141" y="5407374"/>
              <a:ext cx="3344185" cy="369332"/>
            </a:xfrm>
            <a:prstGeom prst="rect">
              <a:avLst/>
            </a:prstGeom>
            <a:noFill/>
          </p:spPr>
          <p:txBody>
            <a:bodyPr wrap="none" rtlCol="0">
              <a:spAutoFit/>
            </a:bodyPr>
            <a:lstStyle/>
            <a:p>
              <a:pPr marL="285750" indent="-285750">
                <a:buFont typeface="Arial" charset="0"/>
                <a:buChar char="•"/>
              </a:pPr>
              <a:r>
                <a:rPr kumimoji="1" lang="zh-CN" altLang="en-US" dirty="0" smtClean="0"/>
                <a:t>段落</a:t>
              </a:r>
              <a:r>
                <a:rPr kumimoji="1" lang="zh-CN" altLang="en-US" dirty="0"/>
                <a:t>之间</a:t>
              </a:r>
              <a:r>
                <a:rPr kumimoji="1" lang="zh-CN" altLang="en-US" dirty="0" smtClean="0"/>
                <a:t>相关性、距离问题</a:t>
              </a:r>
              <a:r>
                <a:rPr kumimoji="1" lang="en-US" altLang="zh-CN" dirty="0" smtClean="0"/>
                <a:t>?</a:t>
              </a:r>
              <a:endParaRPr kumimoji="1" lang="en-US" altLang="zh-CN" dirty="0"/>
            </a:p>
          </p:txBody>
        </p:sp>
        <p:sp>
          <p:nvSpPr>
            <p:cNvPr id="3" name="矩形 2"/>
            <p:cNvSpPr/>
            <p:nvPr/>
          </p:nvSpPr>
          <p:spPr>
            <a:xfrm>
              <a:off x="757190" y="1679944"/>
              <a:ext cx="3260136" cy="29771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p:nvSpPr>
          <p:spPr>
            <a:xfrm>
              <a:off x="757188" y="3045572"/>
              <a:ext cx="5916385" cy="63049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757189" y="2514793"/>
              <a:ext cx="4282643" cy="26278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7" name="文本框 16"/>
          <p:cNvSpPr txBox="1"/>
          <p:nvPr/>
        </p:nvSpPr>
        <p:spPr>
          <a:xfrm>
            <a:off x="673141" y="5818579"/>
            <a:ext cx="2420856" cy="369332"/>
          </a:xfrm>
          <a:prstGeom prst="rect">
            <a:avLst/>
          </a:prstGeom>
          <a:noFill/>
        </p:spPr>
        <p:txBody>
          <a:bodyPr wrap="none" rtlCol="0">
            <a:spAutoFit/>
          </a:bodyPr>
          <a:lstStyle/>
          <a:p>
            <a:pPr marL="285750" indent="-285750">
              <a:buFont typeface="Arial" charset="0"/>
              <a:buChar char="•"/>
            </a:pPr>
            <a:r>
              <a:rPr kumimoji="1" lang="zh-CN" altLang="en-US" dirty="0" smtClean="0"/>
              <a:t>突出段落重要程度</a:t>
            </a:r>
            <a:r>
              <a:rPr kumimoji="1" lang="en-US" altLang="zh-CN" dirty="0" smtClean="0"/>
              <a:t>?</a:t>
            </a:r>
            <a:endParaRPr kumimoji="1" lang="zh-CN" altLang="en-US" dirty="0"/>
          </a:p>
        </p:txBody>
      </p:sp>
      <p:grpSp>
        <p:nvGrpSpPr>
          <p:cNvPr id="18" name="组 17"/>
          <p:cNvGrpSpPr/>
          <p:nvPr/>
        </p:nvGrpSpPr>
        <p:grpSpPr>
          <a:xfrm>
            <a:off x="6777184" y="897795"/>
            <a:ext cx="5414816" cy="4787916"/>
            <a:chOff x="6777184" y="897795"/>
            <a:chExt cx="5414816" cy="4787916"/>
          </a:xfrm>
        </p:grpSpPr>
        <p:sp>
          <p:nvSpPr>
            <p:cNvPr id="19" name="文本框 18"/>
            <p:cNvSpPr txBox="1"/>
            <p:nvPr/>
          </p:nvSpPr>
          <p:spPr>
            <a:xfrm>
              <a:off x="6777184" y="897795"/>
              <a:ext cx="5414816" cy="830997"/>
            </a:xfrm>
            <a:prstGeom prst="rect">
              <a:avLst/>
            </a:prstGeom>
            <a:noFill/>
          </p:spPr>
          <p:txBody>
            <a:bodyPr wrap="none" rtlCol="0">
              <a:spAutoFit/>
            </a:bodyPr>
            <a:lstStyle/>
            <a:p>
              <a:r>
                <a:rPr lang="en-US" altLang="zh-CN" sz="2400" dirty="0" smtClean="0">
                  <a:solidFill>
                    <a:srgbClr val="2080BD"/>
                  </a:solidFill>
                  <a:latin typeface="Microsoft YaHei" charset="-122"/>
                  <a:ea typeface="Microsoft YaHei" charset="-122"/>
                  <a:cs typeface="Microsoft YaHei" charset="-122"/>
                </a:rPr>
                <a:t>3</a:t>
              </a:r>
              <a:r>
                <a:rPr lang="zh-CN" altLang="en-US" sz="2400" dirty="0" smtClean="0">
                  <a:solidFill>
                    <a:srgbClr val="2080BD"/>
                  </a:solidFill>
                  <a:latin typeface="Microsoft YaHei" charset="-122"/>
                  <a:ea typeface="Microsoft YaHei" charset="-122"/>
                  <a:cs typeface="Microsoft YaHei" charset="-122"/>
                </a:rPr>
                <a:t>、</a:t>
              </a:r>
              <a:r>
                <a:rPr lang="en-US" altLang="zh-CN" sz="2400" dirty="0">
                  <a:solidFill>
                    <a:srgbClr val="2080BD"/>
                  </a:solidFill>
                  <a:latin typeface="Microsoft YaHei" charset="-122"/>
                  <a:ea typeface="Microsoft YaHei" charset="-122"/>
                  <a:cs typeface="Microsoft YaHei" charset="-122"/>
                </a:rPr>
                <a:t> Hierarchical Attention Network </a:t>
              </a:r>
              <a:endParaRPr lang="en-US" altLang="zh-CN" sz="2400" dirty="0" smtClean="0">
                <a:solidFill>
                  <a:srgbClr val="2080BD"/>
                </a:solidFill>
                <a:latin typeface="Microsoft YaHei" charset="-122"/>
                <a:ea typeface="Microsoft YaHei" charset="-122"/>
                <a:cs typeface="Microsoft YaHei" charset="-122"/>
              </a:endParaRPr>
            </a:p>
            <a:p>
              <a:endParaRPr lang="en-US" altLang="zh-CN" sz="2400" dirty="0">
                <a:solidFill>
                  <a:srgbClr val="2080BD"/>
                </a:solidFill>
                <a:latin typeface="Microsoft YaHei" charset="-122"/>
                <a:ea typeface="Microsoft YaHei" charset="-122"/>
                <a:cs typeface="Microsoft YaHei" charset="-122"/>
              </a:endParaRPr>
            </a:p>
          </p:txBody>
        </p:sp>
        <p:grpSp>
          <p:nvGrpSpPr>
            <p:cNvPr id="20" name="组 19"/>
            <p:cNvGrpSpPr/>
            <p:nvPr/>
          </p:nvGrpSpPr>
          <p:grpSpPr>
            <a:xfrm>
              <a:off x="7949474" y="1849340"/>
              <a:ext cx="2921000" cy="3836371"/>
              <a:chOff x="8107982" y="1886180"/>
              <a:chExt cx="2921000" cy="3836371"/>
            </a:xfrm>
          </p:grpSpPr>
          <p:sp>
            <p:nvSpPr>
              <p:cNvPr id="21" name="矩形 20"/>
              <p:cNvSpPr/>
              <p:nvPr/>
            </p:nvSpPr>
            <p:spPr>
              <a:xfrm>
                <a:off x="8107982" y="5176451"/>
                <a:ext cx="2921000" cy="546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smtClean="0">
                    <a:solidFill>
                      <a:schemeClr val="tx1"/>
                    </a:solidFill>
                  </a:rPr>
                  <a:t>Input</a:t>
                </a:r>
                <a:r>
                  <a:rPr kumimoji="1" lang="zh-CN" altLang="en-US" b="1" dirty="0" smtClean="0">
                    <a:solidFill>
                      <a:schemeClr val="tx1"/>
                    </a:solidFill>
                  </a:rPr>
                  <a:t> </a:t>
                </a:r>
                <a:r>
                  <a:rPr kumimoji="1" lang="en-US" altLang="zh-CN" b="1" dirty="0" smtClean="0">
                    <a:solidFill>
                      <a:schemeClr val="tx1"/>
                    </a:solidFill>
                  </a:rPr>
                  <a:t>Layer</a:t>
                </a:r>
                <a:endParaRPr kumimoji="1" lang="zh-CN" altLang="en-US" b="1" dirty="0">
                  <a:solidFill>
                    <a:schemeClr val="tx1"/>
                  </a:solidFill>
                </a:endParaRPr>
              </a:p>
            </p:txBody>
          </p:sp>
          <p:sp>
            <p:nvSpPr>
              <p:cNvPr id="22" name="矩形 21"/>
              <p:cNvSpPr/>
              <p:nvPr/>
            </p:nvSpPr>
            <p:spPr>
              <a:xfrm>
                <a:off x="8107982" y="4630351"/>
                <a:ext cx="2921000" cy="546100"/>
              </a:xfrm>
              <a:prstGeom prst="rect">
                <a:avLst/>
              </a:prstGeom>
              <a:solidFill>
                <a:srgbClr val="779B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smtClean="0">
                    <a:solidFill>
                      <a:schemeClr val="tx1"/>
                    </a:solidFill>
                  </a:rPr>
                  <a:t>Word</a:t>
                </a:r>
                <a:r>
                  <a:rPr kumimoji="1" lang="zh-CN" altLang="en-US" b="1" dirty="0" smtClean="0">
                    <a:solidFill>
                      <a:schemeClr val="tx1"/>
                    </a:solidFill>
                  </a:rPr>
                  <a:t> </a:t>
                </a:r>
                <a:r>
                  <a:rPr kumimoji="1" lang="en-US" altLang="zh-CN" b="1" dirty="0" smtClean="0">
                    <a:solidFill>
                      <a:schemeClr val="tx1"/>
                    </a:solidFill>
                  </a:rPr>
                  <a:t>Embedding</a:t>
                </a:r>
                <a:endParaRPr kumimoji="1" lang="zh-CN" altLang="en-US" b="1" dirty="0">
                  <a:solidFill>
                    <a:schemeClr val="tx1"/>
                  </a:solidFill>
                </a:endParaRPr>
              </a:p>
            </p:txBody>
          </p:sp>
          <p:sp>
            <p:nvSpPr>
              <p:cNvPr id="23" name="矩形 22"/>
              <p:cNvSpPr/>
              <p:nvPr/>
            </p:nvSpPr>
            <p:spPr>
              <a:xfrm>
                <a:off x="8107982" y="4084251"/>
                <a:ext cx="2921000" cy="5461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smtClean="0">
                    <a:solidFill>
                      <a:schemeClr val="tx1"/>
                    </a:solidFill>
                  </a:rPr>
                  <a:t>Word-</a:t>
                </a:r>
                <a:r>
                  <a:rPr kumimoji="1" lang="en-US" altLang="zh-CN" b="1" dirty="0" err="1" smtClean="0">
                    <a:solidFill>
                      <a:schemeClr val="tx1"/>
                    </a:solidFill>
                  </a:rPr>
                  <a:t>BiLSTM</a:t>
                </a:r>
                <a:endParaRPr kumimoji="1" lang="zh-CN" altLang="en-US" b="1" dirty="0">
                  <a:solidFill>
                    <a:schemeClr val="tx1"/>
                  </a:solidFill>
                </a:endParaRPr>
              </a:p>
            </p:txBody>
          </p:sp>
          <p:sp>
            <p:nvSpPr>
              <p:cNvPr id="24" name="矩形 23"/>
              <p:cNvSpPr/>
              <p:nvPr/>
            </p:nvSpPr>
            <p:spPr>
              <a:xfrm>
                <a:off x="8107982" y="3538151"/>
                <a:ext cx="2921000" cy="5461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smtClean="0">
                    <a:solidFill>
                      <a:schemeClr val="tx1"/>
                    </a:solidFill>
                  </a:rPr>
                  <a:t>Self-Attention</a:t>
                </a:r>
                <a:endParaRPr kumimoji="1" lang="zh-CN" altLang="en-US" b="1" dirty="0">
                  <a:solidFill>
                    <a:schemeClr val="tx1"/>
                  </a:solidFill>
                </a:endParaRPr>
              </a:p>
            </p:txBody>
          </p:sp>
          <p:sp>
            <p:nvSpPr>
              <p:cNvPr id="25" name="矩形 24"/>
              <p:cNvSpPr/>
              <p:nvPr/>
            </p:nvSpPr>
            <p:spPr>
              <a:xfrm>
                <a:off x="8107982" y="2992051"/>
                <a:ext cx="2921000" cy="5461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smtClean="0">
                    <a:solidFill>
                      <a:schemeClr val="tx1"/>
                    </a:solidFill>
                  </a:rPr>
                  <a:t>Sentence-</a:t>
                </a:r>
                <a:r>
                  <a:rPr kumimoji="1" lang="en-US" altLang="zh-CN" b="1" dirty="0" err="1" smtClean="0">
                    <a:solidFill>
                      <a:schemeClr val="tx1"/>
                    </a:solidFill>
                  </a:rPr>
                  <a:t>BiLSTM</a:t>
                </a:r>
                <a:endParaRPr kumimoji="1" lang="zh-CN" altLang="en-US" b="1" dirty="0">
                  <a:solidFill>
                    <a:schemeClr val="tx1"/>
                  </a:solidFill>
                </a:endParaRPr>
              </a:p>
            </p:txBody>
          </p:sp>
          <p:sp>
            <p:nvSpPr>
              <p:cNvPr id="26" name="矩形 25"/>
              <p:cNvSpPr/>
              <p:nvPr/>
            </p:nvSpPr>
            <p:spPr>
              <a:xfrm>
                <a:off x="8107982" y="2445951"/>
                <a:ext cx="2921000" cy="5461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smtClean="0">
                    <a:solidFill>
                      <a:schemeClr val="tx1"/>
                    </a:solidFill>
                  </a:rPr>
                  <a:t>Self-Attention</a:t>
                </a:r>
                <a:endParaRPr kumimoji="1" lang="zh-CN" altLang="en-US" b="1" dirty="0">
                  <a:solidFill>
                    <a:schemeClr val="tx1"/>
                  </a:solidFill>
                </a:endParaRPr>
              </a:p>
            </p:txBody>
          </p:sp>
          <p:sp>
            <p:nvSpPr>
              <p:cNvPr id="27" name="矩形 26"/>
              <p:cNvSpPr/>
              <p:nvPr/>
            </p:nvSpPr>
            <p:spPr>
              <a:xfrm>
                <a:off x="8107982" y="1886180"/>
                <a:ext cx="2921000" cy="546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smtClean="0">
                    <a:solidFill>
                      <a:schemeClr val="tx1"/>
                    </a:solidFill>
                  </a:rPr>
                  <a:t>MLP</a:t>
                </a:r>
                <a:endParaRPr kumimoji="1" lang="zh-CN" altLang="en-US" b="1" dirty="0">
                  <a:solidFill>
                    <a:schemeClr val="tx1"/>
                  </a:solidFill>
                </a:endParaRPr>
              </a:p>
            </p:txBody>
          </p:sp>
        </p:grpSp>
      </p:grpSp>
      <p:grpSp>
        <p:nvGrpSpPr>
          <p:cNvPr id="42" name="组 41"/>
          <p:cNvGrpSpPr/>
          <p:nvPr/>
        </p:nvGrpSpPr>
        <p:grpSpPr>
          <a:xfrm>
            <a:off x="3324829" y="3501311"/>
            <a:ext cx="8158331" cy="1679524"/>
            <a:chOff x="3324829" y="3501311"/>
            <a:chExt cx="8158331" cy="1679524"/>
          </a:xfrm>
        </p:grpSpPr>
        <p:sp>
          <p:nvSpPr>
            <p:cNvPr id="8" name="矩形 7"/>
            <p:cNvSpPr/>
            <p:nvPr/>
          </p:nvSpPr>
          <p:spPr>
            <a:xfrm>
              <a:off x="7549113" y="3501311"/>
              <a:ext cx="3934047" cy="10922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8" name="直线箭头连接符 27"/>
            <p:cNvCxnSpPr>
              <a:stCxn id="8" idx="1"/>
              <a:endCxn id="11" idx="3"/>
            </p:cNvCxnSpPr>
            <p:nvPr/>
          </p:nvCxnSpPr>
          <p:spPr>
            <a:xfrm flipH="1">
              <a:off x="3324829" y="4047411"/>
              <a:ext cx="4224284" cy="113342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3" name="组 42"/>
          <p:cNvGrpSpPr/>
          <p:nvPr/>
        </p:nvGrpSpPr>
        <p:grpSpPr>
          <a:xfrm>
            <a:off x="4017326" y="2941540"/>
            <a:ext cx="7466653" cy="2650500"/>
            <a:chOff x="4017326" y="2941540"/>
            <a:chExt cx="7466653" cy="2650500"/>
          </a:xfrm>
        </p:grpSpPr>
        <p:sp>
          <p:nvSpPr>
            <p:cNvPr id="34" name="矩形 33"/>
            <p:cNvSpPr/>
            <p:nvPr/>
          </p:nvSpPr>
          <p:spPr>
            <a:xfrm>
              <a:off x="7549932" y="2941540"/>
              <a:ext cx="3934047" cy="5461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5" name="直线箭头连接符 34"/>
            <p:cNvCxnSpPr>
              <a:stCxn id="34" idx="1"/>
              <a:endCxn id="10" idx="3"/>
            </p:cNvCxnSpPr>
            <p:nvPr/>
          </p:nvCxnSpPr>
          <p:spPr>
            <a:xfrm flipH="1">
              <a:off x="4017326" y="3214590"/>
              <a:ext cx="3532606" cy="23774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组 43"/>
          <p:cNvGrpSpPr/>
          <p:nvPr/>
        </p:nvGrpSpPr>
        <p:grpSpPr>
          <a:xfrm>
            <a:off x="3093997" y="2420033"/>
            <a:ext cx="8389164" cy="3583212"/>
            <a:chOff x="3093997" y="2420033"/>
            <a:chExt cx="8389164" cy="3583212"/>
          </a:xfrm>
        </p:grpSpPr>
        <p:sp>
          <p:nvSpPr>
            <p:cNvPr id="37" name="矩形 36"/>
            <p:cNvSpPr/>
            <p:nvPr/>
          </p:nvSpPr>
          <p:spPr>
            <a:xfrm>
              <a:off x="7549114" y="2420033"/>
              <a:ext cx="3934047" cy="5461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8" name="直线箭头连接符 37"/>
            <p:cNvCxnSpPr>
              <a:stCxn id="37" idx="1"/>
              <a:endCxn id="17" idx="3"/>
            </p:cNvCxnSpPr>
            <p:nvPr/>
          </p:nvCxnSpPr>
          <p:spPr>
            <a:xfrm flipH="1">
              <a:off x="3093997" y="2693083"/>
              <a:ext cx="4455117" cy="331016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627854350"/>
      </p:ext>
    </p:extLst>
  </p:cSld>
  <p:clrMapOvr>
    <a:masterClrMapping/>
  </p:clrMapOvr>
  <mc:AlternateContent xmlns:mc="http://schemas.openxmlformats.org/markup-compatibility/2006" xmlns:p14="http://schemas.microsoft.com/office/powerpoint/2010/main">
    <mc:Choice Requires="p14">
      <p:transition spd="slow" p14:dur="2000" advTm="29269"/>
    </mc:Choice>
    <mc:Fallback xmlns="">
      <p:transition spd="slow" advTm="2926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blinds(horizontal)">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blinds(horizontal)">
                                      <p:cBhvr>
                                        <p:cTn id="17" dur="5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blinds(horizontal)">
                                      <p:cBhvr>
                                        <p:cTn id="2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2">
            <a:extLst>
              <a:ext uri="{FF2B5EF4-FFF2-40B4-BE49-F238E27FC236}">
                <a16:creationId xmlns:a16="http://schemas.microsoft.com/office/drawing/2014/main" xmlns="" id="{57F5A262-18AE-4327-985B-FC6579062C87}"/>
              </a:ext>
            </a:extLst>
          </p:cNvPr>
          <p:cNvGrpSpPr/>
          <p:nvPr/>
        </p:nvGrpSpPr>
        <p:grpSpPr>
          <a:xfrm>
            <a:off x="4576990" y="2155699"/>
            <a:ext cx="5292724" cy="498549"/>
            <a:chOff x="4439022" y="1988840"/>
            <a:chExt cx="5292035" cy="498549"/>
          </a:xfrm>
        </p:grpSpPr>
        <p:sp>
          <p:nvSpPr>
            <p:cNvPr id="9" name="MH_Number_1">
              <a:hlinkClick r:id="" action="ppaction://noaction"/>
              <a:extLst>
                <a:ext uri="{FF2B5EF4-FFF2-40B4-BE49-F238E27FC236}">
                  <a16:creationId xmlns:a16="http://schemas.microsoft.com/office/drawing/2014/main" xmlns="" id="{02570D7F-340C-48C6-811F-0C2FE2D5039A}"/>
                </a:ext>
              </a:extLst>
            </p:cNvPr>
            <p:cNvSpPr/>
            <p:nvPr>
              <p:custDataLst>
                <p:tags r:id="rId7"/>
              </p:custDataLst>
            </p:nvPr>
          </p:nvSpPr>
          <p:spPr>
            <a:xfrm>
              <a:off x="4439022" y="1988840"/>
              <a:ext cx="498886" cy="498549"/>
            </a:xfrm>
            <a:prstGeom prst="roundRect">
              <a:avLst>
                <a:gd name="adj" fmla="val 76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a:solidFill>
                    <a:srgbClr val="FFFFFF"/>
                  </a:solidFill>
                  <a:ea typeface="华文中宋" panose="02010600040101010101" pitchFamily="2" charset="-122"/>
                  <a:cs typeface="Times New Roman" panose="02020603050405020304" pitchFamily="18" charset="0"/>
                </a:rPr>
                <a:t>01</a:t>
              </a:r>
              <a:endParaRPr lang="zh-CN" altLang="en-US" sz="2800" b="1" dirty="0">
                <a:solidFill>
                  <a:srgbClr val="FFFFFF"/>
                </a:solidFill>
                <a:ea typeface="华文中宋" panose="02010600040101010101" pitchFamily="2" charset="-122"/>
                <a:cs typeface="Times New Roman" panose="02020603050405020304" pitchFamily="18" charset="0"/>
              </a:endParaRPr>
            </a:p>
          </p:txBody>
        </p:sp>
        <p:sp>
          <p:nvSpPr>
            <p:cNvPr id="10" name="MH_Entry_1">
              <a:hlinkClick r:id="" action="ppaction://noaction"/>
              <a:extLst>
                <a:ext uri="{FF2B5EF4-FFF2-40B4-BE49-F238E27FC236}">
                  <a16:creationId xmlns:a16="http://schemas.microsoft.com/office/drawing/2014/main" xmlns="" id="{31E220BA-5C26-4BEE-80D8-7AF0AFFE1441}"/>
                </a:ext>
              </a:extLst>
            </p:cNvPr>
            <p:cNvSpPr/>
            <p:nvPr>
              <p:custDataLst>
                <p:tags r:id="rId8"/>
              </p:custDataLst>
            </p:nvPr>
          </p:nvSpPr>
          <p:spPr>
            <a:xfrm>
              <a:off x="5109485" y="1988840"/>
              <a:ext cx="4621572" cy="498549"/>
            </a:xfrm>
            <a:prstGeom prst="roundRect">
              <a:avLst>
                <a:gd name="adj" fmla="val 912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zh-CN" altLang="en-US" sz="2000" b="1" spc="200" dirty="0" smtClean="0">
                  <a:solidFill>
                    <a:schemeClr val="bg1"/>
                  </a:solidFill>
                  <a:latin typeface="微软雅黑" panose="020B0503020204020204" pitchFamily="34" charset="-122"/>
                  <a:ea typeface="微软雅黑" panose="020B0503020204020204" pitchFamily="34" charset="-122"/>
                </a:rPr>
                <a:t>团队介绍</a:t>
              </a:r>
              <a:endParaRPr lang="zh-CN" altLang="en-US" sz="2000" b="1" spc="200" dirty="0">
                <a:solidFill>
                  <a:schemeClr val="bg1"/>
                </a:solidFill>
                <a:latin typeface="微软雅黑" panose="020B0503020204020204" pitchFamily="34" charset="-122"/>
                <a:ea typeface="微软雅黑" panose="020B0503020204020204" pitchFamily="34" charset="-122"/>
              </a:endParaRPr>
            </a:p>
          </p:txBody>
        </p:sp>
      </p:grpSp>
      <p:grpSp>
        <p:nvGrpSpPr>
          <p:cNvPr id="14" name="组合 9">
            <a:extLst>
              <a:ext uri="{FF2B5EF4-FFF2-40B4-BE49-F238E27FC236}">
                <a16:creationId xmlns:a16="http://schemas.microsoft.com/office/drawing/2014/main" xmlns="" id="{6774E5F2-A4BF-4F5D-AAF1-783BDECBBA4A}"/>
              </a:ext>
            </a:extLst>
          </p:cNvPr>
          <p:cNvGrpSpPr/>
          <p:nvPr/>
        </p:nvGrpSpPr>
        <p:grpSpPr>
          <a:xfrm>
            <a:off x="1779148" y="1730826"/>
            <a:ext cx="1699159" cy="3692951"/>
            <a:chOff x="1778913" y="1553277"/>
            <a:chExt cx="1698938" cy="3692951"/>
          </a:xfrm>
        </p:grpSpPr>
        <p:sp>
          <p:nvSpPr>
            <p:cNvPr id="15" name="MH_Others_3">
              <a:extLst>
                <a:ext uri="{FF2B5EF4-FFF2-40B4-BE49-F238E27FC236}">
                  <a16:creationId xmlns:a16="http://schemas.microsoft.com/office/drawing/2014/main" xmlns="" id="{040A9298-F211-4B0A-891F-94487AA92EEE}"/>
                </a:ext>
              </a:extLst>
            </p:cNvPr>
            <p:cNvSpPr txBox="1"/>
            <p:nvPr>
              <p:custDataLst>
                <p:tags r:id="rId5"/>
              </p:custDataLst>
            </p:nvPr>
          </p:nvSpPr>
          <p:spPr>
            <a:xfrm>
              <a:off x="2042938" y="2057580"/>
              <a:ext cx="1434913" cy="2755541"/>
            </a:xfrm>
            <a:prstGeom prst="rect">
              <a:avLst/>
            </a:prstGeom>
            <a:noFill/>
          </p:spPr>
          <p:txBody>
            <a:bodyPr wrap="square" lIns="0" tIns="0" rIns="0" bIns="0" rtlCol="0" anchor="ctr" anchorCtr="0">
              <a:noAutofit/>
            </a:bodyPr>
            <a:lstStyle/>
            <a:p>
              <a:pPr algn="ctr"/>
              <a:r>
                <a:rPr lang="zh-CN" altLang="en-US" sz="6599" dirty="0">
                  <a:solidFill>
                    <a:schemeClr val="accent1"/>
                  </a:solidFill>
                  <a:latin typeface="微软雅黑" panose="020B0503020204020204" pitchFamily="34" charset="-122"/>
                  <a:ea typeface="微软雅黑" panose="020B0503020204020204" pitchFamily="34" charset="-122"/>
                </a:rPr>
                <a:t>目</a:t>
              </a:r>
              <a:endParaRPr lang="en-US" altLang="zh-CN" sz="6599" dirty="0">
                <a:solidFill>
                  <a:schemeClr val="accent1"/>
                </a:solidFill>
                <a:latin typeface="微软雅黑" panose="020B0503020204020204" pitchFamily="34" charset="-122"/>
                <a:ea typeface="微软雅黑" panose="020B0503020204020204" pitchFamily="34" charset="-122"/>
              </a:endParaRPr>
            </a:p>
            <a:p>
              <a:pPr algn="ctr"/>
              <a:r>
                <a:rPr lang="zh-CN" altLang="en-US" sz="6599" dirty="0">
                  <a:solidFill>
                    <a:schemeClr val="accent1"/>
                  </a:solidFill>
                  <a:latin typeface="微软雅黑" panose="020B0503020204020204" pitchFamily="34" charset="-122"/>
                  <a:ea typeface="微软雅黑" panose="020B0503020204020204" pitchFamily="34" charset="-122"/>
                </a:rPr>
                <a:t>录</a:t>
              </a:r>
            </a:p>
          </p:txBody>
        </p:sp>
        <p:sp>
          <p:nvSpPr>
            <p:cNvPr id="16" name="MH_Others_4">
              <a:extLst>
                <a:ext uri="{FF2B5EF4-FFF2-40B4-BE49-F238E27FC236}">
                  <a16:creationId xmlns:a16="http://schemas.microsoft.com/office/drawing/2014/main" xmlns="" id="{92053784-E2EF-4359-B9BD-5DCF413A5478}"/>
                </a:ext>
              </a:extLst>
            </p:cNvPr>
            <p:cNvSpPr txBox="1"/>
            <p:nvPr>
              <p:custDataLst>
                <p:tags r:id="rId6"/>
              </p:custDataLst>
            </p:nvPr>
          </p:nvSpPr>
          <p:spPr>
            <a:xfrm rot="5400000">
              <a:off x="224787" y="3107403"/>
              <a:ext cx="3692951" cy="584699"/>
            </a:xfrm>
            <a:prstGeom prst="rect">
              <a:avLst/>
            </a:prstGeom>
            <a:noFill/>
          </p:spPr>
          <p:txBody>
            <a:bodyPr wrap="square">
              <a:spAutoFit/>
            </a:bodyPr>
            <a:lstStyle/>
            <a:p>
              <a:pPr algn="ctr">
                <a:defRPr/>
              </a:pPr>
              <a:r>
                <a:rPr lang="en-US" altLang="zh-CN" sz="3200" spc="400" dirty="0">
                  <a:solidFill>
                    <a:srgbClr val="DDDDDD"/>
                  </a:solidFill>
                  <a:latin typeface="微软雅黑" panose="020B0503020204020204" pitchFamily="34" charset="-122"/>
                  <a:ea typeface="微软雅黑" panose="020B0503020204020204" pitchFamily="34" charset="-122"/>
                </a:rPr>
                <a:t>CONTENTS</a:t>
              </a:r>
              <a:endParaRPr lang="zh-CN" altLang="en-US" sz="3200" spc="400" dirty="0">
                <a:solidFill>
                  <a:srgbClr val="DDDDDD"/>
                </a:solidFill>
                <a:latin typeface="微软雅黑" panose="020B0503020204020204" pitchFamily="34" charset="-122"/>
                <a:ea typeface="微软雅黑" panose="020B0503020204020204" pitchFamily="34" charset="-122"/>
              </a:endParaRPr>
            </a:p>
          </p:txBody>
        </p:sp>
      </p:grpSp>
      <p:grpSp>
        <p:nvGrpSpPr>
          <p:cNvPr id="17" name="组合 1">
            <a:extLst>
              <a:ext uri="{FF2B5EF4-FFF2-40B4-BE49-F238E27FC236}">
                <a16:creationId xmlns:a16="http://schemas.microsoft.com/office/drawing/2014/main" xmlns="" id="{B17B7D6D-F9E0-4885-B656-936A05E2C85B}"/>
              </a:ext>
            </a:extLst>
          </p:cNvPr>
          <p:cNvGrpSpPr/>
          <p:nvPr/>
        </p:nvGrpSpPr>
        <p:grpSpPr>
          <a:xfrm>
            <a:off x="4576990" y="2975028"/>
            <a:ext cx="5292724" cy="498549"/>
            <a:chOff x="4439022" y="3140968"/>
            <a:chExt cx="4697530" cy="498549"/>
          </a:xfrm>
        </p:grpSpPr>
        <p:sp>
          <p:nvSpPr>
            <p:cNvPr id="18" name="MH_Entry_2">
              <a:hlinkClick r:id="" action="ppaction://noaction"/>
              <a:extLst>
                <a:ext uri="{FF2B5EF4-FFF2-40B4-BE49-F238E27FC236}">
                  <a16:creationId xmlns:a16="http://schemas.microsoft.com/office/drawing/2014/main" xmlns="" id="{4A3C24F2-BA3A-40DD-9652-42A992408313}"/>
                </a:ext>
              </a:extLst>
            </p:cNvPr>
            <p:cNvSpPr/>
            <p:nvPr>
              <p:custDataLst>
                <p:tags r:id="rId3"/>
              </p:custDataLst>
            </p:nvPr>
          </p:nvSpPr>
          <p:spPr>
            <a:xfrm>
              <a:off x="5109485" y="3140968"/>
              <a:ext cx="4027067" cy="498549"/>
            </a:xfrm>
            <a:prstGeom prst="roundRect">
              <a:avLst>
                <a:gd name="adj" fmla="val 912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000" b="1" spc="200" dirty="0">
                  <a:solidFill>
                    <a:schemeClr val="bg1"/>
                  </a:solidFill>
                  <a:latin typeface="微软雅黑" panose="020B0503020204020204" pitchFamily="34" charset="-122"/>
                  <a:ea typeface="微软雅黑" panose="020B0503020204020204" pitchFamily="34" charset="-122"/>
                </a:rPr>
                <a:t>任务模型方案</a:t>
              </a:r>
            </a:p>
          </p:txBody>
        </p:sp>
        <p:sp>
          <p:nvSpPr>
            <p:cNvPr id="19" name="MH_Number_2">
              <a:hlinkClick r:id="" action="ppaction://noaction"/>
              <a:extLst>
                <a:ext uri="{FF2B5EF4-FFF2-40B4-BE49-F238E27FC236}">
                  <a16:creationId xmlns:a16="http://schemas.microsoft.com/office/drawing/2014/main" xmlns="" id="{0A40C43D-E4D6-40DC-87A5-D803E465FE6B}"/>
                </a:ext>
              </a:extLst>
            </p:cNvPr>
            <p:cNvSpPr/>
            <p:nvPr>
              <p:custDataLst>
                <p:tags r:id="rId4"/>
              </p:custDataLst>
            </p:nvPr>
          </p:nvSpPr>
          <p:spPr>
            <a:xfrm>
              <a:off x="4439022" y="3140968"/>
              <a:ext cx="498886" cy="498549"/>
            </a:xfrm>
            <a:prstGeom prst="roundRect">
              <a:avLst>
                <a:gd name="adj" fmla="val 7615"/>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a:solidFill>
                    <a:srgbClr val="FFFFFF"/>
                  </a:solidFill>
                  <a:ea typeface="华文中宋" panose="02010600040101010101" pitchFamily="2" charset="-122"/>
                  <a:cs typeface="Times New Roman" panose="02020603050405020304" pitchFamily="18" charset="0"/>
                </a:rPr>
                <a:t>02</a:t>
              </a:r>
              <a:endParaRPr lang="zh-CN" altLang="en-US" sz="2800" b="1" dirty="0">
                <a:solidFill>
                  <a:srgbClr val="FFFFFF"/>
                </a:solidFill>
                <a:ea typeface="华文中宋" panose="02010600040101010101" pitchFamily="2" charset="-122"/>
                <a:cs typeface="Times New Roman" panose="02020603050405020304" pitchFamily="18" charset="0"/>
              </a:endParaRPr>
            </a:p>
          </p:txBody>
        </p:sp>
      </p:grpSp>
      <p:grpSp>
        <p:nvGrpSpPr>
          <p:cNvPr id="20" name="组合 1">
            <a:extLst>
              <a:ext uri="{FF2B5EF4-FFF2-40B4-BE49-F238E27FC236}">
                <a16:creationId xmlns:a16="http://schemas.microsoft.com/office/drawing/2014/main" xmlns="" id="{B17B7D6D-F9E0-4885-B656-936A05E2C85B}"/>
              </a:ext>
            </a:extLst>
          </p:cNvPr>
          <p:cNvGrpSpPr/>
          <p:nvPr/>
        </p:nvGrpSpPr>
        <p:grpSpPr>
          <a:xfrm>
            <a:off x="4576990" y="3746249"/>
            <a:ext cx="5292724" cy="498549"/>
            <a:chOff x="4439022" y="3140968"/>
            <a:chExt cx="4697530" cy="498549"/>
          </a:xfrm>
        </p:grpSpPr>
        <p:sp>
          <p:nvSpPr>
            <p:cNvPr id="21" name="MH_Entry_2">
              <a:hlinkClick r:id="" action="ppaction://noaction"/>
              <a:extLst>
                <a:ext uri="{FF2B5EF4-FFF2-40B4-BE49-F238E27FC236}">
                  <a16:creationId xmlns:a16="http://schemas.microsoft.com/office/drawing/2014/main" xmlns="" id="{4A3C24F2-BA3A-40DD-9652-42A992408313}"/>
                </a:ext>
              </a:extLst>
            </p:cNvPr>
            <p:cNvSpPr/>
            <p:nvPr>
              <p:custDataLst>
                <p:tags r:id="rId1"/>
              </p:custDataLst>
            </p:nvPr>
          </p:nvSpPr>
          <p:spPr>
            <a:xfrm>
              <a:off x="5109485" y="3140968"/>
              <a:ext cx="4027067" cy="498549"/>
            </a:xfrm>
            <a:prstGeom prst="roundRect">
              <a:avLst>
                <a:gd name="adj" fmla="val 912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rPr>
                <a:t>总结展望</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2" name="MH_Number_2">
              <a:hlinkClick r:id="" action="ppaction://noaction"/>
              <a:extLst>
                <a:ext uri="{FF2B5EF4-FFF2-40B4-BE49-F238E27FC236}">
                  <a16:creationId xmlns:a16="http://schemas.microsoft.com/office/drawing/2014/main" xmlns="" id="{0A40C43D-E4D6-40DC-87A5-D803E465FE6B}"/>
                </a:ext>
              </a:extLst>
            </p:cNvPr>
            <p:cNvSpPr/>
            <p:nvPr>
              <p:custDataLst>
                <p:tags r:id="rId2"/>
              </p:custDataLst>
            </p:nvPr>
          </p:nvSpPr>
          <p:spPr>
            <a:xfrm>
              <a:off x="4439022" y="3140968"/>
              <a:ext cx="498886" cy="498549"/>
            </a:xfrm>
            <a:prstGeom prst="roundRect">
              <a:avLst>
                <a:gd name="adj" fmla="val 7615"/>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smtClean="0">
                  <a:solidFill>
                    <a:srgbClr val="FFFFFF"/>
                  </a:solidFill>
                  <a:ea typeface="华文中宋" panose="02010600040101010101" pitchFamily="2" charset="-122"/>
                  <a:cs typeface="Times New Roman" panose="02020603050405020304" pitchFamily="18" charset="0"/>
                </a:rPr>
                <a:t>03</a:t>
              </a:r>
              <a:endParaRPr lang="zh-CN" altLang="en-US" sz="2800" b="1" dirty="0">
                <a:solidFill>
                  <a:srgbClr val="FFFFFF"/>
                </a:solidFill>
                <a:ea typeface="华文中宋" panose="02010600040101010101" pitchFamily="2" charset="-122"/>
                <a:cs typeface="Times New Roman" panose="02020603050405020304" pitchFamily="18" charset="0"/>
              </a:endParaRPr>
            </a:p>
          </p:txBody>
        </p:sp>
      </p:grpSp>
    </p:spTree>
    <p:extLst>
      <p:ext uri="{BB962C8B-B14F-4D97-AF65-F5344CB8AC3E}">
        <p14:creationId xmlns:p14="http://schemas.microsoft.com/office/powerpoint/2010/main" val="488096929"/>
      </p:ext>
    </p:extLst>
  </p:cSld>
  <p:clrMapOvr>
    <a:masterClrMapping/>
  </p:clrMapOvr>
  <mc:AlternateContent xmlns:mc="http://schemas.openxmlformats.org/markup-compatibility/2006" xmlns:p14="http://schemas.microsoft.com/office/powerpoint/2010/main">
    <mc:Choice Requires="p14">
      <p:transition spd="slow" p14:dur="2000" advTm="1503"/>
    </mc:Choice>
    <mc:Fallback xmlns="">
      <p:transition spd="slow" advTm="1503"/>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solidFill>
                  <a:srgbClr val="2080BD"/>
                </a:solidFill>
                <a:latin typeface="Microsoft YaHei" charset="-122"/>
                <a:ea typeface="Microsoft YaHei" charset="-122"/>
                <a:cs typeface="Microsoft YaHei" charset="-122"/>
              </a:rPr>
              <a:t>任务一：来电原因分类</a:t>
            </a:r>
            <a:r>
              <a:rPr lang="en-US" altLang="zh-CN" b="0" dirty="0" smtClean="0">
                <a:solidFill>
                  <a:srgbClr val="2080BD"/>
                </a:solidFill>
                <a:latin typeface="Microsoft YaHei" charset="-122"/>
                <a:ea typeface="Microsoft YaHei" charset="-122"/>
                <a:cs typeface="Microsoft YaHei" charset="-122"/>
              </a:rPr>
              <a:t>-</a:t>
            </a:r>
            <a:r>
              <a:rPr lang="zh-CN" altLang="en-US" b="0" dirty="0" smtClean="0">
                <a:solidFill>
                  <a:srgbClr val="2080BD"/>
                </a:solidFill>
                <a:latin typeface="Microsoft YaHei" charset="-122"/>
                <a:ea typeface="Microsoft YaHei" charset="-122"/>
                <a:cs typeface="Microsoft YaHei" charset="-122"/>
              </a:rPr>
              <a:t>解决方案</a:t>
            </a:r>
            <a:endParaRPr lang="zh-CN" altLang="en-US" b="0" dirty="0">
              <a:solidFill>
                <a:srgbClr val="2080BD"/>
              </a:solidFill>
              <a:latin typeface="Microsoft YaHei" charset="-122"/>
              <a:ea typeface="Microsoft YaHei" charset="-122"/>
              <a:cs typeface="Microsoft YaHei" charset="-122"/>
            </a:endParaRPr>
          </a:p>
        </p:txBody>
      </p:sp>
      <p:grpSp>
        <p:nvGrpSpPr>
          <p:cNvPr id="7" name="组 6"/>
          <p:cNvGrpSpPr/>
          <p:nvPr/>
        </p:nvGrpSpPr>
        <p:grpSpPr>
          <a:xfrm>
            <a:off x="593905" y="897795"/>
            <a:ext cx="6158906" cy="3091459"/>
            <a:chOff x="724387" y="1305900"/>
            <a:chExt cx="6345884" cy="3058172"/>
          </a:xfrm>
        </p:grpSpPr>
        <p:grpSp>
          <p:nvGrpSpPr>
            <p:cNvPr id="4" name="组 3"/>
            <p:cNvGrpSpPr/>
            <p:nvPr/>
          </p:nvGrpSpPr>
          <p:grpSpPr>
            <a:xfrm>
              <a:off x="724387" y="1305900"/>
              <a:ext cx="6264242" cy="3058172"/>
              <a:chOff x="724387" y="1305900"/>
              <a:chExt cx="6264242" cy="3058172"/>
            </a:xfrm>
          </p:grpSpPr>
          <p:sp>
            <p:nvSpPr>
              <p:cNvPr id="3" name="矩形 2"/>
              <p:cNvSpPr/>
              <p:nvPr/>
            </p:nvSpPr>
            <p:spPr>
              <a:xfrm>
                <a:off x="892629" y="1778749"/>
                <a:ext cx="6096000" cy="2585323"/>
              </a:xfrm>
              <a:prstGeom prst="rect">
                <a:avLst/>
              </a:prstGeom>
              <a:noFill/>
            </p:spPr>
            <p:txBody>
              <a:bodyPr>
                <a:spAutoFit/>
              </a:bodyPr>
              <a:lstStyle/>
              <a:p>
                <a:r>
                  <a:rPr lang="en-US" altLang="zh-CN" dirty="0"/>
                  <a:t>1</a:t>
                </a:r>
                <a:r>
                  <a:rPr lang="zh-CN" altLang="en-US" dirty="0"/>
                  <a:t>  您好请说</a:t>
                </a:r>
                <a:endParaRPr lang="en-US" altLang="zh-CN" dirty="0"/>
              </a:p>
              <a:p>
                <a:r>
                  <a:rPr lang="en-US" altLang="zh-CN" dirty="0"/>
                  <a:t>2</a:t>
                </a:r>
                <a:r>
                  <a:rPr lang="zh-CN" altLang="en-US" dirty="0"/>
                  <a:t>  哎那天只能提醒</a:t>
                </a:r>
                <a:endParaRPr lang="en-US" altLang="zh-CN" dirty="0"/>
              </a:p>
              <a:p>
                <a:r>
                  <a:rPr lang="en-US" altLang="zh-CN" dirty="0"/>
                  <a:t>1</a:t>
                </a:r>
                <a:r>
                  <a:rPr lang="zh-CN" altLang="en-US" dirty="0"/>
                  <a:t>  转来电提醒是吗</a:t>
                </a:r>
                <a:endParaRPr lang="en-US" altLang="zh-CN" dirty="0"/>
              </a:p>
              <a:p>
                <a:r>
                  <a:rPr lang="en-US" altLang="zh-CN" dirty="0"/>
                  <a:t>2</a:t>
                </a:r>
                <a:r>
                  <a:rPr lang="zh-CN" altLang="en-US" dirty="0"/>
                  <a:t>  行行好的哎</a:t>
                </a:r>
                <a:endParaRPr lang="en-US" altLang="zh-CN" dirty="0"/>
              </a:p>
              <a:p>
                <a:r>
                  <a:rPr lang="en-US" altLang="zh-CN" dirty="0"/>
                  <a:t>1</a:t>
                </a:r>
                <a:r>
                  <a:rPr lang="zh-CN" altLang="en-US" dirty="0"/>
                  <a:t>  就把所有的所有的电话都在来电提醒吗</a:t>
                </a:r>
                <a:endParaRPr lang="en-US" altLang="zh-CN" dirty="0"/>
              </a:p>
              <a:p>
                <a:r>
                  <a:rPr lang="en-US" altLang="zh-CN" dirty="0"/>
                  <a:t>2</a:t>
                </a:r>
                <a:r>
                  <a:rPr lang="zh-CN" altLang="en-US" dirty="0"/>
                  <a:t>  好的</a:t>
                </a:r>
                <a:endParaRPr lang="en-US" altLang="zh-CN" dirty="0"/>
              </a:p>
              <a:p>
                <a:r>
                  <a:rPr lang="en-US" altLang="zh-CN" dirty="0"/>
                  <a:t>1</a:t>
                </a:r>
                <a:r>
                  <a:rPr lang="zh-CN" altLang="en-US" dirty="0"/>
                  <a:t>  好可以请稍等那我帮您设置好了所有的电话都转来电提醒了还需要其他帮助吗</a:t>
                </a:r>
                <a:endParaRPr lang="en-US" altLang="zh-CN" dirty="0"/>
              </a:p>
              <a:p>
                <a:r>
                  <a:rPr lang="en-US" altLang="zh-CN" dirty="0"/>
                  <a:t>2</a:t>
                </a:r>
                <a:r>
                  <a:rPr lang="zh-CN" altLang="en-US" dirty="0"/>
                  <a:t>  不用</a:t>
                </a:r>
              </a:p>
            </p:txBody>
          </p:sp>
          <p:sp>
            <p:nvSpPr>
              <p:cNvPr id="9" name="文本框 8"/>
              <p:cNvSpPr txBox="1"/>
              <p:nvPr/>
            </p:nvSpPr>
            <p:spPr>
              <a:xfrm>
                <a:off x="724387" y="1305900"/>
                <a:ext cx="1962513" cy="456694"/>
              </a:xfrm>
              <a:prstGeom prst="rect">
                <a:avLst/>
              </a:prstGeom>
              <a:noFill/>
            </p:spPr>
            <p:txBody>
              <a:bodyPr wrap="none" rtlCol="0">
                <a:spAutoFit/>
              </a:bodyPr>
              <a:lstStyle/>
              <a:p>
                <a:r>
                  <a:rPr lang="en-US" altLang="zh-CN" sz="2400" dirty="0" smtClean="0">
                    <a:solidFill>
                      <a:srgbClr val="2080BD"/>
                    </a:solidFill>
                    <a:latin typeface="Microsoft YaHei" charset="-122"/>
                    <a:ea typeface="Microsoft YaHei" charset="-122"/>
                    <a:cs typeface="Microsoft YaHei" charset="-122"/>
                  </a:rPr>
                  <a:t>1</a:t>
                </a:r>
                <a:r>
                  <a:rPr lang="zh-CN" altLang="en-US" sz="2400" dirty="0" smtClean="0">
                    <a:solidFill>
                      <a:srgbClr val="2080BD"/>
                    </a:solidFill>
                    <a:latin typeface="Microsoft YaHei" charset="-122"/>
                    <a:ea typeface="Microsoft YaHei" charset="-122"/>
                    <a:cs typeface="Microsoft YaHei" charset="-122"/>
                  </a:rPr>
                  <a:t>、问题场景</a:t>
                </a:r>
                <a:endParaRPr lang="en-US" altLang="zh-CN" sz="2400" dirty="0">
                  <a:solidFill>
                    <a:srgbClr val="2080BD"/>
                  </a:solidFill>
                  <a:latin typeface="Microsoft YaHei" charset="-122"/>
                  <a:ea typeface="Microsoft YaHei" charset="-122"/>
                  <a:cs typeface="Microsoft YaHei" charset="-122"/>
                </a:endParaRPr>
              </a:p>
            </p:txBody>
          </p:sp>
        </p:grpSp>
        <p:sp>
          <p:nvSpPr>
            <p:cNvPr id="6" name="矩形 5"/>
            <p:cNvSpPr/>
            <p:nvPr/>
          </p:nvSpPr>
          <p:spPr>
            <a:xfrm>
              <a:off x="810986" y="1760079"/>
              <a:ext cx="6259285" cy="25853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5" name="文本框 14"/>
          <p:cNvSpPr txBox="1"/>
          <p:nvPr/>
        </p:nvSpPr>
        <p:spPr>
          <a:xfrm>
            <a:off x="593905" y="4482406"/>
            <a:ext cx="1904689" cy="461665"/>
          </a:xfrm>
          <a:prstGeom prst="rect">
            <a:avLst/>
          </a:prstGeom>
          <a:noFill/>
        </p:spPr>
        <p:txBody>
          <a:bodyPr wrap="none" rtlCol="0">
            <a:spAutoFit/>
          </a:bodyPr>
          <a:lstStyle/>
          <a:p>
            <a:r>
              <a:rPr lang="en-US" altLang="zh-CN" sz="2400" dirty="0" smtClean="0">
                <a:solidFill>
                  <a:srgbClr val="2080BD"/>
                </a:solidFill>
                <a:latin typeface="Microsoft YaHei" charset="-122"/>
                <a:ea typeface="Microsoft YaHei" charset="-122"/>
                <a:cs typeface="Microsoft YaHei" charset="-122"/>
              </a:rPr>
              <a:t>2</a:t>
            </a:r>
            <a:r>
              <a:rPr lang="zh-CN" altLang="en-US" sz="2400" dirty="0" smtClean="0">
                <a:solidFill>
                  <a:srgbClr val="2080BD"/>
                </a:solidFill>
                <a:latin typeface="Microsoft YaHei" charset="-122"/>
                <a:ea typeface="Microsoft YaHei" charset="-122"/>
                <a:cs typeface="Microsoft YaHei" charset="-122"/>
              </a:rPr>
              <a:t>、问题难点</a:t>
            </a:r>
            <a:endParaRPr lang="en-US" altLang="zh-CN" sz="2400" dirty="0">
              <a:solidFill>
                <a:srgbClr val="2080BD"/>
              </a:solidFill>
              <a:latin typeface="Microsoft YaHei" charset="-122"/>
              <a:ea typeface="Microsoft YaHei" charset="-122"/>
              <a:cs typeface="Microsoft YaHei" charset="-122"/>
            </a:endParaRPr>
          </a:p>
        </p:txBody>
      </p:sp>
      <p:grpSp>
        <p:nvGrpSpPr>
          <p:cNvPr id="19" name="组 18"/>
          <p:cNvGrpSpPr/>
          <p:nvPr/>
        </p:nvGrpSpPr>
        <p:grpSpPr>
          <a:xfrm>
            <a:off x="6969333" y="897795"/>
            <a:ext cx="5222667" cy="5968398"/>
            <a:chOff x="6969333" y="897795"/>
            <a:chExt cx="5222667" cy="5968398"/>
          </a:xfrm>
        </p:grpSpPr>
        <p:pic>
          <p:nvPicPr>
            <p:cNvPr id="13" name="图片 12"/>
            <p:cNvPicPr>
              <a:picLocks noChangeAspect="1"/>
            </p:cNvPicPr>
            <p:nvPr/>
          </p:nvPicPr>
          <p:blipFill>
            <a:blip r:embed="rId3"/>
            <a:stretch>
              <a:fillRect/>
            </a:stretch>
          </p:blipFill>
          <p:spPr>
            <a:xfrm>
              <a:off x="7053943" y="1274015"/>
              <a:ext cx="5138057" cy="5592178"/>
            </a:xfrm>
            <a:prstGeom prst="rect">
              <a:avLst/>
            </a:prstGeom>
          </p:spPr>
        </p:pic>
        <p:sp>
          <p:nvSpPr>
            <p:cNvPr id="22" name="文本框 21"/>
            <p:cNvSpPr txBox="1"/>
            <p:nvPr/>
          </p:nvSpPr>
          <p:spPr>
            <a:xfrm>
              <a:off x="6969333" y="897795"/>
              <a:ext cx="1378904" cy="461665"/>
            </a:xfrm>
            <a:prstGeom prst="rect">
              <a:avLst/>
            </a:prstGeom>
            <a:noFill/>
          </p:spPr>
          <p:txBody>
            <a:bodyPr wrap="none" rtlCol="0">
              <a:spAutoFit/>
            </a:bodyPr>
            <a:lstStyle/>
            <a:p>
              <a:r>
                <a:rPr lang="en-US" altLang="zh-CN" sz="2400" dirty="0" smtClean="0">
                  <a:solidFill>
                    <a:srgbClr val="2080BD"/>
                  </a:solidFill>
                  <a:latin typeface="Microsoft YaHei" charset="-122"/>
                  <a:ea typeface="Microsoft YaHei" charset="-122"/>
                  <a:cs typeface="Microsoft YaHei" charset="-122"/>
                </a:rPr>
                <a:t>3</a:t>
              </a:r>
              <a:r>
                <a:rPr lang="zh-CN" altLang="en-US" sz="2400" dirty="0" smtClean="0">
                  <a:solidFill>
                    <a:srgbClr val="2080BD"/>
                  </a:solidFill>
                  <a:latin typeface="Microsoft YaHei" charset="-122"/>
                  <a:ea typeface="Microsoft YaHei" charset="-122"/>
                  <a:cs typeface="Microsoft YaHei" charset="-122"/>
                </a:rPr>
                <a:t>、</a:t>
              </a:r>
              <a:r>
                <a:rPr lang="en-US" altLang="zh-CN" sz="2400" dirty="0" smtClean="0">
                  <a:solidFill>
                    <a:srgbClr val="2080BD"/>
                  </a:solidFill>
                  <a:latin typeface="Microsoft YaHei" charset="-122"/>
                  <a:ea typeface="Microsoft YaHei" charset="-122"/>
                  <a:cs typeface="Microsoft YaHei" charset="-122"/>
                </a:rPr>
                <a:t>HAN</a:t>
              </a:r>
              <a:endParaRPr lang="en-US" altLang="zh-CN" sz="2400" dirty="0">
                <a:solidFill>
                  <a:srgbClr val="2080BD"/>
                </a:solidFill>
                <a:latin typeface="Microsoft YaHei" charset="-122"/>
                <a:ea typeface="Microsoft YaHei" charset="-122"/>
                <a:cs typeface="Microsoft YaHei" charset="-122"/>
              </a:endParaRPr>
            </a:p>
          </p:txBody>
        </p:sp>
      </p:grpSp>
      <p:sp>
        <p:nvSpPr>
          <p:cNvPr id="14" name="文本框 13"/>
          <p:cNvSpPr txBox="1"/>
          <p:nvPr/>
        </p:nvSpPr>
        <p:spPr>
          <a:xfrm>
            <a:off x="673141" y="5818579"/>
            <a:ext cx="2420856" cy="369332"/>
          </a:xfrm>
          <a:prstGeom prst="rect">
            <a:avLst/>
          </a:prstGeom>
          <a:noFill/>
        </p:spPr>
        <p:txBody>
          <a:bodyPr wrap="none" rtlCol="0">
            <a:spAutoFit/>
          </a:bodyPr>
          <a:lstStyle/>
          <a:p>
            <a:pPr marL="285750" indent="-285750">
              <a:buFont typeface="Arial" charset="0"/>
              <a:buChar char="•"/>
            </a:pPr>
            <a:r>
              <a:rPr kumimoji="1" lang="zh-CN" altLang="en-US" dirty="0" smtClean="0"/>
              <a:t>突出段落重要程度</a:t>
            </a:r>
            <a:r>
              <a:rPr kumimoji="1" lang="en-US" altLang="zh-CN" dirty="0" smtClean="0"/>
              <a:t>?</a:t>
            </a:r>
            <a:endParaRPr kumimoji="1" lang="zh-CN" altLang="en-US" dirty="0"/>
          </a:p>
        </p:txBody>
      </p:sp>
      <p:sp>
        <p:nvSpPr>
          <p:cNvPr id="16" name="文本框 15"/>
          <p:cNvSpPr txBox="1"/>
          <p:nvPr/>
        </p:nvSpPr>
        <p:spPr>
          <a:xfrm>
            <a:off x="673141" y="5407374"/>
            <a:ext cx="3344185" cy="369332"/>
          </a:xfrm>
          <a:prstGeom prst="rect">
            <a:avLst/>
          </a:prstGeom>
          <a:noFill/>
        </p:spPr>
        <p:txBody>
          <a:bodyPr wrap="none" rtlCol="0">
            <a:spAutoFit/>
          </a:bodyPr>
          <a:lstStyle/>
          <a:p>
            <a:pPr marL="285750" indent="-285750">
              <a:buFont typeface="Arial" charset="0"/>
              <a:buChar char="•"/>
            </a:pPr>
            <a:r>
              <a:rPr kumimoji="1" lang="zh-CN" altLang="en-US" dirty="0" smtClean="0"/>
              <a:t>段落</a:t>
            </a:r>
            <a:r>
              <a:rPr kumimoji="1" lang="zh-CN" altLang="en-US" dirty="0"/>
              <a:t>之间</a:t>
            </a:r>
            <a:r>
              <a:rPr kumimoji="1" lang="zh-CN" altLang="en-US" dirty="0" smtClean="0"/>
              <a:t>相关性、距离问题</a:t>
            </a:r>
            <a:r>
              <a:rPr kumimoji="1" lang="en-US" altLang="zh-CN" dirty="0" smtClean="0"/>
              <a:t>?</a:t>
            </a:r>
            <a:endParaRPr kumimoji="1" lang="en-US" altLang="zh-CN" dirty="0"/>
          </a:p>
        </p:txBody>
      </p:sp>
      <p:sp>
        <p:nvSpPr>
          <p:cNvPr id="17" name="文本框 16"/>
          <p:cNvSpPr txBox="1"/>
          <p:nvPr/>
        </p:nvSpPr>
        <p:spPr>
          <a:xfrm>
            <a:off x="673141" y="4996169"/>
            <a:ext cx="2651688" cy="369332"/>
          </a:xfrm>
          <a:prstGeom prst="rect">
            <a:avLst/>
          </a:prstGeom>
          <a:noFill/>
        </p:spPr>
        <p:txBody>
          <a:bodyPr wrap="none" rtlCol="0">
            <a:spAutoFit/>
          </a:bodyPr>
          <a:lstStyle/>
          <a:p>
            <a:pPr marL="285750" indent="-285750">
              <a:buFont typeface="Arial" charset="0"/>
              <a:buChar char="•"/>
            </a:pPr>
            <a:r>
              <a:rPr kumimoji="1" lang="zh-CN" altLang="en-US" dirty="0"/>
              <a:t>突出单句里的关键词</a:t>
            </a:r>
            <a:r>
              <a:rPr kumimoji="1" lang="en-US" altLang="zh-CN" dirty="0" smtClean="0"/>
              <a:t>?</a:t>
            </a:r>
            <a:endParaRPr kumimoji="1" lang="en-US" altLang="zh-CN" dirty="0"/>
          </a:p>
        </p:txBody>
      </p:sp>
    </p:spTree>
    <p:extLst>
      <p:ext uri="{BB962C8B-B14F-4D97-AF65-F5344CB8AC3E}">
        <p14:creationId xmlns:p14="http://schemas.microsoft.com/office/powerpoint/2010/main" val="1803309508"/>
      </p:ext>
    </p:extLst>
  </p:cSld>
  <p:clrMapOvr>
    <a:masterClrMapping/>
  </p:clrMapOvr>
  <mc:AlternateContent xmlns:mc="http://schemas.openxmlformats.org/markup-compatibility/2006" xmlns:p14="http://schemas.microsoft.com/office/powerpoint/2010/main">
    <mc:Choice Requires="p14">
      <p:transition spd="slow" p14:dur="2000" advTm="5710"/>
    </mc:Choice>
    <mc:Fallback xmlns="">
      <p:transition spd="slow" advTm="571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solidFill>
                  <a:srgbClr val="2080BD"/>
                </a:solidFill>
                <a:latin typeface="Microsoft YaHei" charset="-122"/>
                <a:ea typeface="Microsoft YaHei" charset="-122"/>
                <a:cs typeface="Microsoft YaHei" charset="-122"/>
              </a:rPr>
              <a:t>任务一：来电原因分类</a:t>
            </a:r>
            <a:r>
              <a:rPr lang="en-US" altLang="zh-CN" b="0" dirty="0" smtClean="0">
                <a:solidFill>
                  <a:srgbClr val="2080BD"/>
                </a:solidFill>
                <a:latin typeface="Microsoft YaHei" charset="-122"/>
                <a:ea typeface="Microsoft YaHei" charset="-122"/>
                <a:cs typeface="Microsoft YaHei" charset="-122"/>
              </a:rPr>
              <a:t>-</a:t>
            </a:r>
            <a:r>
              <a:rPr lang="zh-CN" altLang="en-US" b="0" dirty="0" smtClean="0">
                <a:solidFill>
                  <a:srgbClr val="2080BD"/>
                </a:solidFill>
                <a:latin typeface="Microsoft YaHei" charset="-122"/>
                <a:ea typeface="Microsoft YaHei" charset="-122"/>
                <a:cs typeface="Microsoft YaHei" charset="-122"/>
              </a:rPr>
              <a:t>解决方案</a:t>
            </a:r>
            <a:endParaRPr lang="zh-CN" altLang="en-US" b="0" dirty="0">
              <a:solidFill>
                <a:srgbClr val="2080BD"/>
              </a:solidFill>
              <a:latin typeface="Microsoft YaHei" charset="-122"/>
              <a:ea typeface="Microsoft YaHei" charset="-122"/>
              <a:cs typeface="Microsoft YaHei" charset="-122"/>
            </a:endParaRPr>
          </a:p>
        </p:txBody>
      </p:sp>
      <p:grpSp>
        <p:nvGrpSpPr>
          <p:cNvPr id="7" name="组 6"/>
          <p:cNvGrpSpPr/>
          <p:nvPr/>
        </p:nvGrpSpPr>
        <p:grpSpPr>
          <a:xfrm>
            <a:off x="593905" y="897795"/>
            <a:ext cx="6158906" cy="3072586"/>
            <a:chOff x="724387" y="1305900"/>
            <a:chExt cx="6345884" cy="3039502"/>
          </a:xfrm>
        </p:grpSpPr>
        <p:sp>
          <p:nvSpPr>
            <p:cNvPr id="9" name="文本框 8"/>
            <p:cNvSpPr txBox="1"/>
            <p:nvPr/>
          </p:nvSpPr>
          <p:spPr>
            <a:xfrm>
              <a:off x="724387" y="1305900"/>
              <a:ext cx="1962513" cy="456694"/>
            </a:xfrm>
            <a:prstGeom prst="rect">
              <a:avLst/>
            </a:prstGeom>
            <a:noFill/>
          </p:spPr>
          <p:txBody>
            <a:bodyPr wrap="none" rtlCol="0">
              <a:spAutoFit/>
            </a:bodyPr>
            <a:lstStyle/>
            <a:p>
              <a:r>
                <a:rPr lang="en-US" altLang="zh-CN" sz="2400" dirty="0" smtClean="0">
                  <a:solidFill>
                    <a:srgbClr val="2080BD"/>
                  </a:solidFill>
                  <a:latin typeface="Microsoft YaHei" charset="-122"/>
                  <a:ea typeface="Microsoft YaHei" charset="-122"/>
                  <a:cs typeface="Microsoft YaHei" charset="-122"/>
                </a:rPr>
                <a:t>1</a:t>
              </a:r>
              <a:r>
                <a:rPr lang="zh-CN" altLang="en-US" sz="2400" dirty="0" smtClean="0">
                  <a:solidFill>
                    <a:srgbClr val="2080BD"/>
                  </a:solidFill>
                  <a:latin typeface="Microsoft YaHei" charset="-122"/>
                  <a:ea typeface="Microsoft YaHei" charset="-122"/>
                  <a:cs typeface="Microsoft YaHei" charset="-122"/>
                </a:rPr>
                <a:t>、问题场景</a:t>
              </a:r>
              <a:endParaRPr lang="en-US" altLang="zh-CN" sz="2400" dirty="0">
                <a:solidFill>
                  <a:srgbClr val="2080BD"/>
                </a:solidFill>
                <a:latin typeface="Microsoft YaHei" charset="-122"/>
                <a:ea typeface="Microsoft YaHei" charset="-122"/>
                <a:cs typeface="Microsoft YaHei" charset="-122"/>
              </a:endParaRPr>
            </a:p>
          </p:txBody>
        </p:sp>
        <p:sp>
          <p:nvSpPr>
            <p:cNvPr id="6" name="矩形 5"/>
            <p:cNvSpPr/>
            <p:nvPr/>
          </p:nvSpPr>
          <p:spPr>
            <a:xfrm>
              <a:off x="810986" y="1760079"/>
              <a:ext cx="6259285" cy="25853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5" name="文本框 14"/>
          <p:cNvSpPr txBox="1"/>
          <p:nvPr/>
        </p:nvSpPr>
        <p:spPr>
          <a:xfrm>
            <a:off x="593905" y="4482406"/>
            <a:ext cx="1904689" cy="461665"/>
          </a:xfrm>
          <a:prstGeom prst="rect">
            <a:avLst/>
          </a:prstGeom>
          <a:noFill/>
        </p:spPr>
        <p:txBody>
          <a:bodyPr wrap="none" rtlCol="0">
            <a:spAutoFit/>
          </a:bodyPr>
          <a:lstStyle/>
          <a:p>
            <a:r>
              <a:rPr lang="en-US" altLang="zh-CN" sz="2400" dirty="0" smtClean="0">
                <a:solidFill>
                  <a:srgbClr val="2080BD"/>
                </a:solidFill>
                <a:latin typeface="Microsoft YaHei" charset="-122"/>
                <a:ea typeface="Microsoft YaHei" charset="-122"/>
                <a:cs typeface="Microsoft YaHei" charset="-122"/>
              </a:rPr>
              <a:t>2</a:t>
            </a:r>
            <a:r>
              <a:rPr lang="zh-CN" altLang="en-US" sz="2400" dirty="0" smtClean="0">
                <a:solidFill>
                  <a:srgbClr val="2080BD"/>
                </a:solidFill>
                <a:latin typeface="Microsoft YaHei" charset="-122"/>
                <a:ea typeface="Microsoft YaHei" charset="-122"/>
                <a:cs typeface="Microsoft YaHei" charset="-122"/>
              </a:rPr>
              <a:t>、问题难点</a:t>
            </a:r>
            <a:endParaRPr lang="en-US" altLang="zh-CN" sz="2400" dirty="0">
              <a:solidFill>
                <a:srgbClr val="2080BD"/>
              </a:solidFill>
              <a:latin typeface="Microsoft YaHei" charset="-122"/>
              <a:ea typeface="Microsoft YaHei" charset="-122"/>
              <a:cs typeface="Microsoft YaHei" charset="-122"/>
            </a:endParaRPr>
          </a:p>
        </p:txBody>
      </p:sp>
      <p:grpSp>
        <p:nvGrpSpPr>
          <p:cNvPr id="19" name="组 18"/>
          <p:cNvGrpSpPr/>
          <p:nvPr/>
        </p:nvGrpSpPr>
        <p:grpSpPr>
          <a:xfrm>
            <a:off x="6969333" y="897795"/>
            <a:ext cx="5222667" cy="5968398"/>
            <a:chOff x="6969333" y="897795"/>
            <a:chExt cx="5222667" cy="5968398"/>
          </a:xfrm>
        </p:grpSpPr>
        <p:pic>
          <p:nvPicPr>
            <p:cNvPr id="13" name="图片 12"/>
            <p:cNvPicPr>
              <a:picLocks noChangeAspect="1"/>
            </p:cNvPicPr>
            <p:nvPr/>
          </p:nvPicPr>
          <p:blipFill>
            <a:blip r:embed="rId3"/>
            <a:stretch>
              <a:fillRect/>
            </a:stretch>
          </p:blipFill>
          <p:spPr>
            <a:xfrm>
              <a:off x="7053943" y="1274015"/>
              <a:ext cx="5138057" cy="5592178"/>
            </a:xfrm>
            <a:prstGeom prst="rect">
              <a:avLst/>
            </a:prstGeom>
          </p:spPr>
        </p:pic>
        <p:sp>
          <p:nvSpPr>
            <p:cNvPr id="22" name="文本框 21"/>
            <p:cNvSpPr txBox="1"/>
            <p:nvPr/>
          </p:nvSpPr>
          <p:spPr>
            <a:xfrm>
              <a:off x="6969333" y="897795"/>
              <a:ext cx="1378904" cy="461665"/>
            </a:xfrm>
            <a:prstGeom prst="rect">
              <a:avLst/>
            </a:prstGeom>
            <a:noFill/>
          </p:spPr>
          <p:txBody>
            <a:bodyPr wrap="none" rtlCol="0">
              <a:spAutoFit/>
            </a:bodyPr>
            <a:lstStyle/>
            <a:p>
              <a:r>
                <a:rPr lang="en-US" altLang="zh-CN" sz="2400" dirty="0" smtClean="0">
                  <a:solidFill>
                    <a:srgbClr val="2080BD"/>
                  </a:solidFill>
                  <a:latin typeface="Microsoft YaHei" charset="-122"/>
                  <a:ea typeface="Microsoft YaHei" charset="-122"/>
                  <a:cs typeface="Microsoft YaHei" charset="-122"/>
                </a:rPr>
                <a:t>3</a:t>
              </a:r>
              <a:r>
                <a:rPr lang="zh-CN" altLang="en-US" sz="2400" dirty="0" smtClean="0">
                  <a:solidFill>
                    <a:srgbClr val="2080BD"/>
                  </a:solidFill>
                  <a:latin typeface="Microsoft YaHei" charset="-122"/>
                  <a:ea typeface="Microsoft YaHei" charset="-122"/>
                  <a:cs typeface="Microsoft YaHei" charset="-122"/>
                </a:rPr>
                <a:t>、</a:t>
              </a:r>
              <a:r>
                <a:rPr lang="en-US" altLang="zh-CN" sz="2400" dirty="0" smtClean="0">
                  <a:solidFill>
                    <a:srgbClr val="2080BD"/>
                  </a:solidFill>
                  <a:latin typeface="Microsoft YaHei" charset="-122"/>
                  <a:ea typeface="Microsoft YaHei" charset="-122"/>
                  <a:cs typeface="Microsoft YaHei" charset="-122"/>
                </a:rPr>
                <a:t>HAN</a:t>
              </a:r>
              <a:endParaRPr lang="en-US" altLang="zh-CN" sz="2400" dirty="0">
                <a:solidFill>
                  <a:srgbClr val="2080BD"/>
                </a:solidFill>
                <a:latin typeface="Microsoft YaHei" charset="-122"/>
                <a:ea typeface="Microsoft YaHei" charset="-122"/>
                <a:cs typeface="Microsoft YaHei" charset="-122"/>
              </a:endParaRPr>
            </a:p>
          </p:txBody>
        </p:sp>
      </p:grpSp>
      <p:grpSp>
        <p:nvGrpSpPr>
          <p:cNvPr id="5" name="组 4"/>
          <p:cNvGrpSpPr/>
          <p:nvPr/>
        </p:nvGrpSpPr>
        <p:grpSpPr>
          <a:xfrm>
            <a:off x="6974709" y="4620986"/>
            <a:ext cx="5075777" cy="2071914"/>
            <a:chOff x="6974709" y="4620986"/>
            <a:chExt cx="5075777" cy="2071914"/>
          </a:xfrm>
        </p:grpSpPr>
        <p:sp>
          <p:nvSpPr>
            <p:cNvPr id="16" name="矩形 15"/>
            <p:cNvSpPr/>
            <p:nvPr/>
          </p:nvSpPr>
          <p:spPr>
            <a:xfrm>
              <a:off x="6974709" y="4620986"/>
              <a:ext cx="5075777" cy="20719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矩形 30"/>
            <p:cNvSpPr/>
            <p:nvPr/>
          </p:nvSpPr>
          <p:spPr>
            <a:xfrm>
              <a:off x="7175500" y="5130800"/>
              <a:ext cx="749300" cy="4699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7" name="矩形 26"/>
          <p:cNvSpPr/>
          <p:nvPr/>
        </p:nvSpPr>
        <p:spPr>
          <a:xfrm>
            <a:off x="757190" y="1375791"/>
            <a:ext cx="5916385" cy="2613463"/>
          </a:xfrm>
          <a:prstGeom prst="rect">
            <a:avLst/>
          </a:prstGeom>
          <a:noFill/>
        </p:spPr>
        <p:txBody>
          <a:bodyPr>
            <a:spAutoFit/>
          </a:bodyPr>
          <a:lstStyle/>
          <a:p>
            <a:r>
              <a:rPr lang="en-US" altLang="zh-CN" dirty="0"/>
              <a:t>1</a:t>
            </a:r>
            <a:r>
              <a:rPr lang="zh-CN" altLang="en-US" dirty="0"/>
              <a:t>  您好请说</a:t>
            </a:r>
            <a:endParaRPr lang="en-US" altLang="zh-CN" dirty="0"/>
          </a:p>
          <a:p>
            <a:r>
              <a:rPr lang="en-US" altLang="zh-CN" dirty="0"/>
              <a:t>2</a:t>
            </a:r>
            <a:r>
              <a:rPr lang="zh-CN" altLang="en-US" dirty="0"/>
              <a:t>  哎那天只能</a:t>
            </a:r>
            <a:r>
              <a:rPr lang="zh-CN" altLang="en-US" b="1" dirty="0">
                <a:solidFill>
                  <a:srgbClr val="FF0000"/>
                </a:solidFill>
              </a:rPr>
              <a:t>提醒</a:t>
            </a:r>
            <a:endParaRPr lang="en-US" altLang="zh-CN" b="1" dirty="0">
              <a:solidFill>
                <a:srgbClr val="FF0000"/>
              </a:solidFill>
            </a:endParaRPr>
          </a:p>
          <a:p>
            <a:r>
              <a:rPr lang="en-US" altLang="zh-CN" dirty="0"/>
              <a:t>1</a:t>
            </a:r>
            <a:r>
              <a:rPr lang="zh-CN" altLang="en-US" dirty="0"/>
              <a:t>  </a:t>
            </a:r>
            <a:r>
              <a:rPr lang="zh-CN" altLang="en-US" b="1" dirty="0">
                <a:solidFill>
                  <a:srgbClr val="FF0000"/>
                </a:solidFill>
              </a:rPr>
              <a:t>转来电提醒</a:t>
            </a:r>
            <a:r>
              <a:rPr lang="zh-CN" altLang="en-US" dirty="0"/>
              <a:t>是吗</a:t>
            </a:r>
            <a:endParaRPr lang="en-US" altLang="zh-CN" dirty="0"/>
          </a:p>
          <a:p>
            <a:r>
              <a:rPr lang="en-US" altLang="zh-CN" dirty="0"/>
              <a:t>2</a:t>
            </a:r>
            <a:r>
              <a:rPr lang="zh-CN" altLang="en-US" dirty="0"/>
              <a:t>  行行好的哎</a:t>
            </a:r>
            <a:endParaRPr lang="en-US" altLang="zh-CN" dirty="0"/>
          </a:p>
          <a:p>
            <a:r>
              <a:rPr lang="en-US" altLang="zh-CN" dirty="0"/>
              <a:t>1</a:t>
            </a:r>
            <a:r>
              <a:rPr lang="zh-CN" altLang="en-US" dirty="0"/>
              <a:t>  就把所有的所有的电话都在</a:t>
            </a:r>
            <a:r>
              <a:rPr lang="zh-CN" altLang="en-US" b="1" dirty="0">
                <a:solidFill>
                  <a:srgbClr val="FF0000"/>
                </a:solidFill>
              </a:rPr>
              <a:t>来电提醒</a:t>
            </a:r>
            <a:r>
              <a:rPr lang="zh-CN" altLang="en-US" dirty="0"/>
              <a:t>吗</a:t>
            </a:r>
            <a:endParaRPr lang="en-US" altLang="zh-CN" dirty="0"/>
          </a:p>
          <a:p>
            <a:r>
              <a:rPr lang="en-US" altLang="zh-CN" dirty="0"/>
              <a:t>2</a:t>
            </a:r>
            <a:r>
              <a:rPr lang="zh-CN" altLang="en-US" dirty="0"/>
              <a:t>  好的</a:t>
            </a:r>
            <a:endParaRPr lang="en-US" altLang="zh-CN" dirty="0"/>
          </a:p>
          <a:p>
            <a:r>
              <a:rPr lang="en-US" altLang="zh-CN" dirty="0"/>
              <a:t>1</a:t>
            </a:r>
            <a:r>
              <a:rPr lang="zh-CN" altLang="en-US" dirty="0"/>
              <a:t>  好可以请稍等那我帮您</a:t>
            </a:r>
            <a:r>
              <a:rPr lang="zh-CN" altLang="en-US" b="1" dirty="0">
                <a:solidFill>
                  <a:srgbClr val="FF0000"/>
                </a:solidFill>
              </a:rPr>
              <a:t>设置好了</a:t>
            </a:r>
            <a:r>
              <a:rPr lang="zh-CN" altLang="en-US" dirty="0"/>
              <a:t>所有的电话都转来电提醒了还需要其他帮助吗</a:t>
            </a:r>
            <a:endParaRPr lang="en-US" altLang="zh-CN" dirty="0"/>
          </a:p>
          <a:p>
            <a:r>
              <a:rPr lang="en-US" altLang="zh-CN" dirty="0"/>
              <a:t>2</a:t>
            </a:r>
            <a:r>
              <a:rPr lang="zh-CN" altLang="en-US" dirty="0"/>
              <a:t>  不用</a:t>
            </a:r>
          </a:p>
        </p:txBody>
      </p:sp>
      <p:sp>
        <p:nvSpPr>
          <p:cNvPr id="17" name="文本框 16"/>
          <p:cNvSpPr txBox="1"/>
          <p:nvPr/>
        </p:nvSpPr>
        <p:spPr>
          <a:xfrm>
            <a:off x="673141" y="5818579"/>
            <a:ext cx="2420856" cy="369332"/>
          </a:xfrm>
          <a:prstGeom prst="rect">
            <a:avLst/>
          </a:prstGeom>
          <a:noFill/>
        </p:spPr>
        <p:txBody>
          <a:bodyPr wrap="none" rtlCol="0">
            <a:spAutoFit/>
          </a:bodyPr>
          <a:lstStyle/>
          <a:p>
            <a:pPr marL="285750" indent="-285750">
              <a:buFont typeface="Arial" charset="0"/>
              <a:buChar char="•"/>
            </a:pPr>
            <a:r>
              <a:rPr kumimoji="1" lang="zh-CN" altLang="en-US" dirty="0" smtClean="0"/>
              <a:t>突出段落重要程度</a:t>
            </a:r>
            <a:r>
              <a:rPr kumimoji="1" lang="en-US" altLang="zh-CN" dirty="0" smtClean="0"/>
              <a:t>?</a:t>
            </a:r>
            <a:endParaRPr kumimoji="1" lang="zh-CN" altLang="en-US" dirty="0"/>
          </a:p>
        </p:txBody>
      </p:sp>
      <p:sp>
        <p:nvSpPr>
          <p:cNvPr id="18" name="文本框 17"/>
          <p:cNvSpPr txBox="1"/>
          <p:nvPr/>
        </p:nvSpPr>
        <p:spPr>
          <a:xfrm>
            <a:off x="673141" y="5407374"/>
            <a:ext cx="3344185" cy="369332"/>
          </a:xfrm>
          <a:prstGeom prst="rect">
            <a:avLst/>
          </a:prstGeom>
          <a:noFill/>
        </p:spPr>
        <p:txBody>
          <a:bodyPr wrap="none" rtlCol="0">
            <a:spAutoFit/>
          </a:bodyPr>
          <a:lstStyle/>
          <a:p>
            <a:pPr marL="285750" indent="-285750">
              <a:buFont typeface="Arial" charset="0"/>
              <a:buChar char="•"/>
            </a:pPr>
            <a:r>
              <a:rPr kumimoji="1" lang="zh-CN" altLang="en-US" dirty="0" smtClean="0"/>
              <a:t>段落</a:t>
            </a:r>
            <a:r>
              <a:rPr kumimoji="1" lang="zh-CN" altLang="en-US" dirty="0"/>
              <a:t>之间</a:t>
            </a:r>
            <a:r>
              <a:rPr kumimoji="1" lang="zh-CN" altLang="en-US" dirty="0" smtClean="0"/>
              <a:t>相关性、距离问题</a:t>
            </a:r>
            <a:r>
              <a:rPr kumimoji="1" lang="en-US" altLang="zh-CN" dirty="0" smtClean="0"/>
              <a:t>?</a:t>
            </a:r>
            <a:endParaRPr kumimoji="1" lang="en-US" altLang="zh-CN" dirty="0"/>
          </a:p>
        </p:txBody>
      </p:sp>
      <p:sp>
        <p:nvSpPr>
          <p:cNvPr id="20" name="文本框 19"/>
          <p:cNvSpPr txBox="1"/>
          <p:nvPr/>
        </p:nvSpPr>
        <p:spPr>
          <a:xfrm>
            <a:off x="673141" y="4996169"/>
            <a:ext cx="2651688" cy="369332"/>
          </a:xfrm>
          <a:prstGeom prst="rect">
            <a:avLst/>
          </a:prstGeom>
          <a:noFill/>
        </p:spPr>
        <p:txBody>
          <a:bodyPr wrap="none" rtlCol="0">
            <a:spAutoFit/>
          </a:bodyPr>
          <a:lstStyle/>
          <a:p>
            <a:pPr marL="285750" indent="-285750">
              <a:buFont typeface="Arial" charset="0"/>
              <a:buChar char="•"/>
            </a:pPr>
            <a:r>
              <a:rPr kumimoji="1" lang="zh-CN" altLang="en-US" dirty="0"/>
              <a:t>突出单句里的关键词</a:t>
            </a:r>
            <a:r>
              <a:rPr kumimoji="1" lang="en-US" altLang="zh-CN" dirty="0" smtClean="0"/>
              <a:t>?</a:t>
            </a:r>
            <a:endParaRPr kumimoji="1" lang="en-US" altLang="zh-CN" dirty="0"/>
          </a:p>
        </p:txBody>
      </p:sp>
    </p:spTree>
    <p:extLst>
      <p:ext uri="{BB962C8B-B14F-4D97-AF65-F5344CB8AC3E}">
        <p14:creationId xmlns:p14="http://schemas.microsoft.com/office/powerpoint/2010/main" val="4688856"/>
      </p:ext>
    </p:extLst>
  </p:cSld>
  <p:clrMapOvr>
    <a:masterClrMapping/>
  </p:clrMapOvr>
  <mc:AlternateContent xmlns:mc="http://schemas.openxmlformats.org/markup-compatibility/2006" xmlns:p14="http://schemas.microsoft.com/office/powerpoint/2010/main">
    <mc:Choice Requires="p14">
      <p:transition spd="slow" p14:dur="2000" advTm="13065"/>
    </mc:Choice>
    <mc:Fallback xmlns="">
      <p:transition spd="slow" advTm="1306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solidFill>
                  <a:srgbClr val="2080BD"/>
                </a:solidFill>
                <a:latin typeface="Microsoft YaHei" charset="-122"/>
                <a:ea typeface="Microsoft YaHei" charset="-122"/>
                <a:cs typeface="Microsoft YaHei" charset="-122"/>
              </a:rPr>
              <a:t>任务一：来电原因分类</a:t>
            </a:r>
            <a:r>
              <a:rPr lang="en-US" altLang="zh-CN" b="0" dirty="0" smtClean="0">
                <a:solidFill>
                  <a:srgbClr val="2080BD"/>
                </a:solidFill>
                <a:latin typeface="Microsoft YaHei" charset="-122"/>
                <a:ea typeface="Microsoft YaHei" charset="-122"/>
                <a:cs typeface="Microsoft YaHei" charset="-122"/>
              </a:rPr>
              <a:t>-</a:t>
            </a:r>
            <a:r>
              <a:rPr lang="zh-CN" altLang="en-US" b="0" dirty="0" smtClean="0">
                <a:solidFill>
                  <a:srgbClr val="2080BD"/>
                </a:solidFill>
                <a:latin typeface="Microsoft YaHei" charset="-122"/>
                <a:ea typeface="Microsoft YaHei" charset="-122"/>
                <a:cs typeface="Microsoft YaHei" charset="-122"/>
              </a:rPr>
              <a:t>解决方案</a:t>
            </a:r>
            <a:endParaRPr lang="zh-CN" altLang="en-US" b="0" dirty="0">
              <a:solidFill>
                <a:srgbClr val="2080BD"/>
              </a:solidFill>
              <a:latin typeface="Microsoft YaHei" charset="-122"/>
              <a:ea typeface="Microsoft YaHei" charset="-122"/>
              <a:cs typeface="Microsoft YaHei" charset="-122"/>
            </a:endParaRPr>
          </a:p>
        </p:txBody>
      </p:sp>
      <p:grpSp>
        <p:nvGrpSpPr>
          <p:cNvPr id="7" name="组 6"/>
          <p:cNvGrpSpPr/>
          <p:nvPr/>
        </p:nvGrpSpPr>
        <p:grpSpPr>
          <a:xfrm>
            <a:off x="593905" y="897795"/>
            <a:ext cx="6158906" cy="3072586"/>
            <a:chOff x="724387" y="1305900"/>
            <a:chExt cx="6345884" cy="3039502"/>
          </a:xfrm>
        </p:grpSpPr>
        <p:sp>
          <p:nvSpPr>
            <p:cNvPr id="9" name="文本框 8"/>
            <p:cNvSpPr txBox="1"/>
            <p:nvPr/>
          </p:nvSpPr>
          <p:spPr>
            <a:xfrm>
              <a:off x="724387" y="1305900"/>
              <a:ext cx="1962513" cy="456694"/>
            </a:xfrm>
            <a:prstGeom prst="rect">
              <a:avLst/>
            </a:prstGeom>
            <a:noFill/>
          </p:spPr>
          <p:txBody>
            <a:bodyPr wrap="none" rtlCol="0">
              <a:spAutoFit/>
            </a:bodyPr>
            <a:lstStyle/>
            <a:p>
              <a:r>
                <a:rPr lang="en-US" altLang="zh-CN" sz="2400" dirty="0" smtClean="0">
                  <a:solidFill>
                    <a:srgbClr val="2080BD"/>
                  </a:solidFill>
                  <a:latin typeface="Microsoft YaHei" charset="-122"/>
                  <a:ea typeface="Microsoft YaHei" charset="-122"/>
                  <a:cs typeface="Microsoft YaHei" charset="-122"/>
                </a:rPr>
                <a:t>1</a:t>
              </a:r>
              <a:r>
                <a:rPr lang="zh-CN" altLang="en-US" sz="2400" dirty="0" smtClean="0">
                  <a:solidFill>
                    <a:srgbClr val="2080BD"/>
                  </a:solidFill>
                  <a:latin typeface="Microsoft YaHei" charset="-122"/>
                  <a:ea typeface="Microsoft YaHei" charset="-122"/>
                  <a:cs typeface="Microsoft YaHei" charset="-122"/>
                </a:rPr>
                <a:t>、问题场景</a:t>
              </a:r>
              <a:endParaRPr lang="en-US" altLang="zh-CN" sz="2400" dirty="0">
                <a:solidFill>
                  <a:srgbClr val="2080BD"/>
                </a:solidFill>
                <a:latin typeface="Microsoft YaHei" charset="-122"/>
                <a:ea typeface="Microsoft YaHei" charset="-122"/>
                <a:cs typeface="Microsoft YaHei" charset="-122"/>
              </a:endParaRPr>
            </a:p>
          </p:txBody>
        </p:sp>
        <p:sp>
          <p:nvSpPr>
            <p:cNvPr id="6" name="矩形 5"/>
            <p:cNvSpPr/>
            <p:nvPr/>
          </p:nvSpPr>
          <p:spPr>
            <a:xfrm>
              <a:off x="810986" y="1760079"/>
              <a:ext cx="6259285" cy="25853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5" name="文本框 14"/>
          <p:cNvSpPr txBox="1"/>
          <p:nvPr/>
        </p:nvSpPr>
        <p:spPr>
          <a:xfrm>
            <a:off x="593905" y="4482406"/>
            <a:ext cx="1904689" cy="461665"/>
          </a:xfrm>
          <a:prstGeom prst="rect">
            <a:avLst/>
          </a:prstGeom>
          <a:noFill/>
        </p:spPr>
        <p:txBody>
          <a:bodyPr wrap="none" rtlCol="0">
            <a:spAutoFit/>
          </a:bodyPr>
          <a:lstStyle/>
          <a:p>
            <a:r>
              <a:rPr lang="en-US" altLang="zh-CN" sz="2400" dirty="0" smtClean="0">
                <a:solidFill>
                  <a:srgbClr val="2080BD"/>
                </a:solidFill>
                <a:latin typeface="Microsoft YaHei" charset="-122"/>
                <a:ea typeface="Microsoft YaHei" charset="-122"/>
                <a:cs typeface="Microsoft YaHei" charset="-122"/>
              </a:rPr>
              <a:t>2</a:t>
            </a:r>
            <a:r>
              <a:rPr lang="zh-CN" altLang="en-US" sz="2400" dirty="0" smtClean="0">
                <a:solidFill>
                  <a:srgbClr val="2080BD"/>
                </a:solidFill>
                <a:latin typeface="Microsoft YaHei" charset="-122"/>
                <a:ea typeface="Microsoft YaHei" charset="-122"/>
                <a:cs typeface="Microsoft YaHei" charset="-122"/>
              </a:rPr>
              <a:t>、问题难点</a:t>
            </a:r>
            <a:endParaRPr lang="en-US" altLang="zh-CN" sz="2400" dirty="0">
              <a:solidFill>
                <a:srgbClr val="2080BD"/>
              </a:solidFill>
              <a:latin typeface="Microsoft YaHei" charset="-122"/>
              <a:ea typeface="Microsoft YaHei" charset="-122"/>
              <a:cs typeface="Microsoft YaHei" charset="-122"/>
            </a:endParaRPr>
          </a:p>
        </p:txBody>
      </p:sp>
      <p:grpSp>
        <p:nvGrpSpPr>
          <p:cNvPr id="19" name="组 18"/>
          <p:cNvGrpSpPr/>
          <p:nvPr/>
        </p:nvGrpSpPr>
        <p:grpSpPr>
          <a:xfrm>
            <a:off x="6969333" y="897795"/>
            <a:ext cx="5222667" cy="5968398"/>
            <a:chOff x="6969333" y="897795"/>
            <a:chExt cx="5222667" cy="5968398"/>
          </a:xfrm>
        </p:grpSpPr>
        <p:pic>
          <p:nvPicPr>
            <p:cNvPr id="13" name="图片 12"/>
            <p:cNvPicPr>
              <a:picLocks noChangeAspect="1"/>
            </p:cNvPicPr>
            <p:nvPr/>
          </p:nvPicPr>
          <p:blipFill>
            <a:blip r:embed="rId3"/>
            <a:stretch>
              <a:fillRect/>
            </a:stretch>
          </p:blipFill>
          <p:spPr>
            <a:xfrm>
              <a:off x="7053943" y="1274015"/>
              <a:ext cx="5138057" cy="5592178"/>
            </a:xfrm>
            <a:prstGeom prst="rect">
              <a:avLst/>
            </a:prstGeom>
          </p:spPr>
        </p:pic>
        <p:sp>
          <p:nvSpPr>
            <p:cNvPr id="22" name="文本框 21"/>
            <p:cNvSpPr txBox="1"/>
            <p:nvPr/>
          </p:nvSpPr>
          <p:spPr>
            <a:xfrm>
              <a:off x="6969333" y="897795"/>
              <a:ext cx="1378904" cy="461665"/>
            </a:xfrm>
            <a:prstGeom prst="rect">
              <a:avLst/>
            </a:prstGeom>
            <a:noFill/>
          </p:spPr>
          <p:txBody>
            <a:bodyPr wrap="none" rtlCol="0">
              <a:spAutoFit/>
            </a:bodyPr>
            <a:lstStyle/>
            <a:p>
              <a:r>
                <a:rPr lang="en-US" altLang="zh-CN" sz="2400" dirty="0" smtClean="0">
                  <a:solidFill>
                    <a:srgbClr val="2080BD"/>
                  </a:solidFill>
                  <a:latin typeface="Microsoft YaHei" charset="-122"/>
                  <a:ea typeface="Microsoft YaHei" charset="-122"/>
                  <a:cs typeface="Microsoft YaHei" charset="-122"/>
                </a:rPr>
                <a:t>3</a:t>
              </a:r>
              <a:r>
                <a:rPr lang="zh-CN" altLang="en-US" sz="2400" dirty="0" smtClean="0">
                  <a:solidFill>
                    <a:srgbClr val="2080BD"/>
                  </a:solidFill>
                  <a:latin typeface="Microsoft YaHei" charset="-122"/>
                  <a:ea typeface="Microsoft YaHei" charset="-122"/>
                  <a:cs typeface="Microsoft YaHei" charset="-122"/>
                </a:rPr>
                <a:t>、</a:t>
              </a:r>
              <a:r>
                <a:rPr lang="en-US" altLang="zh-CN" sz="2400" dirty="0" smtClean="0">
                  <a:solidFill>
                    <a:srgbClr val="2080BD"/>
                  </a:solidFill>
                  <a:latin typeface="Microsoft YaHei" charset="-122"/>
                  <a:ea typeface="Microsoft YaHei" charset="-122"/>
                  <a:cs typeface="Microsoft YaHei" charset="-122"/>
                </a:rPr>
                <a:t>HAN</a:t>
              </a:r>
              <a:endParaRPr lang="en-US" altLang="zh-CN" sz="2400" dirty="0">
                <a:solidFill>
                  <a:srgbClr val="2080BD"/>
                </a:solidFill>
                <a:latin typeface="Microsoft YaHei" charset="-122"/>
                <a:ea typeface="Microsoft YaHei" charset="-122"/>
                <a:cs typeface="Microsoft YaHei" charset="-122"/>
              </a:endParaRPr>
            </a:p>
          </p:txBody>
        </p:sp>
      </p:grpSp>
      <p:grpSp>
        <p:nvGrpSpPr>
          <p:cNvPr id="34" name="组 33"/>
          <p:cNvGrpSpPr/>
          <p:nvPr/>
        </p:nvGrpSpPr>
        <p:grpSpPr>
          <a:xfrm>
            <a:off x="6974709" y="4620986"/>
            <a:ext cx="5075777" cy="2071914"/>
            <a:chOff x="6974709" y="4620986"/>
            <a:chExt cx="5075777" cy="2071914"/>
          </a:xfrm>
        </p:grpSpPr>
        <p:sp>
          <p:nvSpPr>
            <p:cNvPr id="16" name="矩形 15"/>
            <p:cNvSpPr/>
            <p:nvPr/>
          </p:nvSpPr>
          <p:spPr>
            <a:xfrm>
              <a:off x="6974709" y="4620986"/>
              <a:ext cx="5075777" cy="20719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矩形 30"/>
            <p:cNvSpPr/>
            <p:nvPr/>
          </p:nvSpPr>
          <p:spPr>
            <a:xfrm>
              <a:off x="7175500" y="5130800"/>
              <a:ext cx="749300" cy="4699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6" name="矩形 25"/>
          <p:cNvSpPr/>
          <p:nvPr/>
        </p:nvSpPr>
        <p:spPr>
          <a:xfrm>
            <a:off x="6974708" y="2204357"/>
            <a:ext cx="5075778" cy="220435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矩形 31"/>
          <p:cNvSpPr/>
          <p:nvPr/>
        </p:nvSpPr>
        <p:spPr>
          <a:xfrm>
            <a:off x="7175500" y="2836636"/>
            <a:ext cx="749300" cy="4699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矩形 26"/>
          <p:cNvSpPr/>
          <p:nvPr/>
        </p:nvSpPr>
        <p:spPr>
          <a:xfrm>
            <a:off x="757190" y="1375791"/>
            <a:ext cx="5995621" cy="2646688"/>
          </a:xfrm>
          <a:prstGeom prst="rect">
            <a:avLst/>
          </a:prstGeom>
          <a:noFill/>
        </p:spPr>
        <p:txBody>
          <a:bodyPr wrap="square">
            <a:spAutoFit/>
          </a:bodyPr>
          <a:lstStyle/>
          <a:p>
            <a:r>
              <a:rPr lang="en-US" altLang="zh-CN" dirty="0"/>
              <a:t>1</a:t>
            </a:r>
            <a:r>
              <a:rPr lang="zh-CN" altLang="en-US" dirty="0"/>
              <a:t>  您好请说</a:t>
            </a:r>
            <a:endParaRPr lang="en-US" altLang="zh-CN" dirty="0"/>
          </a:p>
          <a:p>
            <a:r>
              <a:rPr lang="en-US" altLang="zh-CN" dirty="0"/>
              <a:t>2</a:t>
            </a:r>
            <a:r>
              <a:rPr lang="zh-CN" altLang="en-US" dirty="0"/>
              <a:t>  哎那天只能</a:t>
            </a:r>
            <a:r>
              <a:rPr lang="zh-CN" altLang="en-US" b="1" dirty="0">
                <a:solidFill>
                  <a:srgbClr val="FF0000"/>
                </a:solidFill>
              </a:rPr>
              <a:t>提醒</a:t>
            </a:r>
            <a:endParaRPr lang="en-US" altLang="zh-CN" b="1" dirty="0">
              <a:solidFill>
                <a:srgbClr val="FF0000"/>
              </a:solidFill>
            </a:endParaRPr>
          </a:p>
          <a:p>
            <a:r>
              <a:rPr lang="en-US" altLang="zh-CN" dirty="0">
                <a:solidFill>
                  <a:srgbClr val="FF0000"/>
                </a:solidFill>
              </a:rPr>
              <a:t>1</a:t>
            </a:r>
            <a:r>
              <a:rPr lang="zh-CN" altLang="en-US" dirty="0"/>
              <a:t>  </a:t>
            </a:r>
            <a:r>
              <a:rPr lang="zh-CN" altLang="en-US" b="1" dirty="0">
                <a:solidFill>
                  <a:srgbClr val="FF0000"/>
                </a:solidFill>
              </a:rPr>
              <a:t>转来电提醒</a:t>
            </a:r>
            <a:r>
              <a:rPr lang="zh-CN" altLang="en-US" dirty="0"/>
              <a:t>是吗</a:t>
            </a:r>
            <a:endParaRPr lang="en-US" altLang="zh-CN" dirty="0"/>
          </a:p>
          <a:p>
            <a:r>
              <a:rPr lang="en-US" altLang="zh-CN" dirty="0"/>
              <a:t>2</a:t>
            </a:r>
            <a:r>
              <a:rPr lang="zh-CN" altLang="en-US" dirty="0"/>
              <a:t>  行行好的哎</a:t>
            </a:r>
            <a:endParaRPr lang="en-US" altLang="zh-CN" dirty="0"/>
          </a:p>
          <a:p>
            <a:r>
              <a:rPr lang="en-US" altLang="zh-CN" dirty="0">
                <a:solidFill>
                  <a:srgbClr val="FF0000"/>
                </a:solidFill>
              </a:rPr>
              <a:t>1</a:t>
            </a:r>
            <a:r>
              <a:rPr lang="zh-CN" altLang="en-US" dirty="0"/>
              <a:t>  就把所有的所有的电话都在</a:t>
            </a:r>
            <a:r>
              <a:rPr lang="zh-CN" altLang="en-US" b="1" dirty="0">
                <a:solidFill>
                  <a:srgbClr val="FF0000"/>
                </a:solidFill>
              </a:rPr>
              <a:t>来电提醒</a:t>
            </a:r>
            <a:r>
              <a:rPr lang="zh-CN" altLang="en-US" dirty="0"/>
              <a:t>吗</a:t>
            </a:r>
            <a:endParaRPr lang="en-US" altLang="zh-CN" dirty="0"/>
          </a:p>
          <a:p>
            <a:r>
              <a:rPr lang="en-US" altLang="zh-CN" dirty="0"/>
              <a:t>2</a:t>
            </a:r>
            <a:r>
              <a:rPr lang="zh-CN" altLang="en-US" dirty="0"/>
              <a:t>  好的</a:t>
            </a:r>
            <a:endParaRPr lang="en-US" altLang="zh-CN" dirty="0"/>
          </a:p>
          <a:p>
            <a:r>
              <a:rPr lang="en-US" altLang="zh-CN" dirty="0">
                <a:solidFill>
                  <a:srgbClr val="FF0000"/>
                </a:solidFill>
              </a:rPr>
              <a:t>1</a:t>
            </a:r>
            <a:r>
              <a:rPr lang="zh-CN" altLang="en-US" dirty="0"/>
              <a:t>  好可以请稍等那我帮您</a:t>
            </a:r>
            <a:r>
              <a:rPr lang="zh-CN" altLang="en-US" b="1" dirty="0">
                <a:solidFill>
                  <a:srgbClr val="FF0000"/>
                </a:solidFill>
              </a:rPr>
              <a:t>设置好了</a:t>
            </a:r>
            <a:r>
              <a:rPr lang="zh-CN" altLang="en-US" dirty="0"/>
              <a:t>所有的电话都转来电提醒了还需要其他帮助吗</a:t>
            </a:r>
            <a:endParaRPr lang="en-US" altLang="zh-CN" dirty="0"/>
          </a:p>
          <a:p>
            <a:r>
              <a:rPr lang="en-US" altLang="zh-CN" dirty="0"/>
              <a:t>2</a:t>
            </a:r>
            <a:r>
              <a:rPr lang="zh-CN" altLang="en-US" dirty="0"/>
              <a:t>  不用</a:t>
            </a:r>
          </a:p>
        </p:txBody>
      </p:sp>
      <p:sp>
        <p:nvSpPr>
          <p:cNvPr id="18" name="文本框 17"/>
          <p:cNvSpPr txBox="1"/>
          <p:nvPr/>
        </p:nvSpPr>
        <p:spPr>
          <a:xfrm>
            <a:off x="673141" y="5818579"/>
            <a:ext cx="2420856" cy="369332"/>
          </a:xfrm>
          <a:prstGeom prst="rect">
            <a:avLst/>
          </a:prstGeom>
          <a:noFill/>
        </p:spPr>
        <p:txBody>
          <a:bodyPr wrap="none" rtlCol="0">
            <a:spAutoFit/>
          </a:bodyPr>
          <a:lstStyle/>
          <a:p>
            <a:pPr marL="285750" indent="-285750">
              <a:buFont typeface="Arial" charset="0"/>
              <a:buChar char="•"/>
            </a:pPr>
            <a:r>
              <a:rPr kumimoji="1" lang="zh-CN" altLang="en-US" dirty="0" smtClean="0"/>
              <a:t>突出段落重要程度</a:t>
            </a:r>
            <a:r>
              <a:rPr kumimoji="1" lang="en-US" altLang="zh-CN" dirty="0" smtClean="0"/>
              <a:t>?</a:t>
            </a:r>
            <a:endParaRPr kumimoji="1" lang="zh-CN" altLang="en-US" dirty="0"/>
          </a:p>
        </p:txBody>
      </p:sp>
      <p:sp>
        <p:nvSpPr>
          <p:cNvPr id="20" name="文本框 19"/>
          <p:cNvSpPr txBox="1"/>
          <p:nvPr/>
        </p:nvSpPr>
        <p:spPr>
          <a:xfrm>
            <a:off x="673141" y="5407374"/>
            <a:ext cx="3344185" cy="369332"/>
          </a:xfrm>
          <a:prstGeom prst="rect">
            <a:avLst/>
          </a:prstGeom>
          <a:noFill/>
        </p:spPr>
        <p:txBody>
          <a:bodyPr wrap="none" rtlCol="0">
            <a:spAutoFit/>
          </a:bodyPr>
          <a:lstStyle/>
          <a:p>
            <a:pPr marL="285750" indent="-285750">
              <a:buFont typeface="Arial" charset="0"/>
              <a:buChar char="•"/>
            </a:pPr>
            <a:r>
              <a:rPr kumimoji="1" lang="zh-CN" altLang="en-US" dirty="0" smtClean="0"/>
              <a:t>段落</a:t>
            </a:r>
            <a:r>
              <a:rPr kumimoji="1" lang="zh-CN" altLang="en-US" dirty="0"/>
              <a:t>之间</a:t>
            </a:r>
            <a:r>
              <a:rPr kumimoji="1" lang="zh-CN" altLang="en-US" dirty="0" smtClean="0"/>
              <a:t>相关性、距离问题</a:t>
            </a:r>
            <a:r>
              <a:rPr kumimoji="1" lang="en-US" altLang="zh-CN" dirty="0" smtClean="0"/>
              <a:t>?</a:t>
            </a:r>
            <a:endParaRPr kumimoji="1" lang="en-US" altLang="zh-CN" dirty="0"/>
          </a:p>
        </p:txBody>
      </p:sp>
      <p:sp>
        <p:nvSpPr>
          <p:cNvPr id="21" name="文本框 20"/>
          <p:cNvSpPr txBox="1"/>
          <p:nvPr/>
        </p:nvSpPr>
        <p:spPr>
          <a:xfrm>
            <a:off x="673141" y="4996169"/>
            <a:ext cx="2651688" cy="369332"/>
          </a:xfrm>
          <a:prstGeom prst="rect">
            <a:avLst/>
          </a:prstGeom>
          <a:noFill/>
        </p:spPr>
        <p:txBody>
          <a:bodyPr wrap="none" rtlCol="0">
            <a:spAutoFit/>
          </a:bodyPr>
          <a:lstStyle/>
          <a:p>
            <a:pPr marL="285750" indent="-285750">
              <a:buFont typeface="Arial" charset="0"/>
              <a:buChar char="•"/>
            </a:pPr>
            <a:r>
              <a:rPr kumimoji="1" lang="zh-CN" altLang="en-US" dirty="0"/>
              <a:t>突出单句里的关键词</a:t>
            </a:r>
            <a:r>
              <a:rPr kumimoji="1" lang="en-US" altLang="zh-CN" dirty="0" smtClean="0"/>
              <a:t>?</a:t>
            </a:r>
            <a:endParaRPr kumimoji="1" lang="en-US" altLang="zh-CN" dirty="0"/>
          </a:p>
        </p:txBody>
      </p:sp>
    </p:spTree>
    <p:extLst>
      <p:ext uri="{BB962C8B-B14F-4D97-AF65-F5344CB8AC3E}">
        <p14:creationId xmlns:p14="http://schemas.microsoft.com/office/powerpoint/2010/main" val="1825122211"/>
      </p:ext>
    </p:extLst>
  </p:cSld>
  <p:clrMapOvr>
    <a:masterClrMapping/>
  </p:clrMapOvr>
  <mc:AlternateContent xmlns:mc="http://schemas.openxmlformats.org/markup-compatibility/2006" xmlns:p14="http://schemas.microsoft.com/office/powerpoint/2010/main">
    <mc:Choice Requires="p14">
      <p:transition spd="slow" p14:dur="2000" advTm="14397"/>
    </mc:Choice>
    <mc:Fallback xmlns="">
      <p:transition spd="slow" advTm="1439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linds(horizontal)">
                                      <p:cBhvr>
                                        <p:cTn id="7" dur="500"/>
                                        <p:tgtEl>
                                          <p:spTgt spid="2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blinds(horizontal)">
                                      <p:cBhvr>
                                        <p:cTn id="1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solidFill>
                  <a:srgbClr val="2080BD"/>
                </a:solidFill>
                <a:latin typeface="Microsoft YaHei" charset="-122"/>
                <a:ea typeface="Microsoft YaHei" charset="-122"/>
                <a:cs typeface="Microsoft YaHei" charset="-122"/>
              </a:rPr>
              <a:t>任务一：来电原因分类</a:t>
            </a:r>
            <a:r>
              <a:rPr lang="en-US" altLang="zh-CN" b="0" dirty="0" smtClean="0">
                <a:solidFill>
                  <a:srgbClr val="2080BD"/>
                </a:solidFill>
                <a:latin typeface="Microsoft YaHei" charset="-122"/>
                <a:ea typeface="Microsoft YaHei" charset="-122"/>
                <a:cs typeface="Microsoft YaHei" charset="-122"/>
              </a:rPr>
              <a:t>-</a:t>
            </a:r>
            <a:r>
              <a:rPr lang="zh-CN" altLang="en-US" b="0" dirty="0" smtClean="0">
                <a:solidFill>
                  <a:srgbClr val="2080BD"/>
                </a:solidFill>
                <a:latin typeface="Microsoft YaHei" charset="-122"/>
                <a:ea typeface="Microsoft YaHei" charset="-122"/>
                <a:cs typeface="Microsoft YaHei" charset="-122"/>
              </a:rPr>
              <a:t>解决方案</a:t>
            </a:r>
            <a:endParaRPr lang="zh-CN" altLang="en-US" b="0" dirty="0">
              <a:solidFill>
                <a:srgbClr val="2080BD"/>
              </a:solidFill>
              <a:latin typeface="Microsoft YaHei" charset="-122"/>
              <a:ea typeface="Microsoft YaHei" charset="-122"/>
              <a:cs typeface="Microsoft YaHei" charset="-122"/>
            </a:endParaRPr>
          </a:p>
        </p:txBody>
      </p:sp>
      <p:sp>
        <p:nvSpPr>
          <p:cNvPr id="43" name="矩形 42"/>
          <p:cNvSpPr/>
          <p:nvPr/>
        </p:nvSpPr>
        <p:spPr>
          <a:xfrm>
            <a:off x="2517412" y="4676901"/>
            <a:ext cx="792047" cy="200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solidFill>
                <a:schemeClr val="tx1"/>
              </a:solidFill>
            </a:endParaRPr>
          </a:p>
        </p:txBody>
      </p:sp>
      <p:sp>
        <p:nvSpPr>
          <p:cNvPr id="44" name="矩形 43"/>
          <p:cNvSpPr/>
          <p:nvPr/>
        </p:nvSpPr>
        <p:spPr>
          <a:xfrm>
            <a:off x="2316015" y="3900959"/>
            <a:ext cx="1200502" cy="546100"/>
          </a:xfrm>
          <a:prstGeom prst="rect">
            <a:avLst/>
          </a:prstGeom>
          <a:solidFill>
            <a:srgbClr val="779B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err="1" smtClean="0">
                <a:solidFill>
                  <a:schemeClr val="bg1"/>
                </a:solidFill>
              </a:rPr>
              <a:t>biLSTM</a:t>
            </a:r>
            <a:endParaRPr kumimoji="1" lang="zh-CN" altLang="en-US" b="1" dirty="0">
              <a:solidFill>
                <a:schemeClr val="bg1"/>
              </a:solidFill>
            </a:endParaRPr>
          </a:p>
        </p:txBody>
      </p:sp>
      <p:sp>
        <p:nvSpPr>
          <p:cNvPr id="50" name="文本框 49"/>
          <p:cNvSpPr txBox="1"/>
          <p:nvPr/>
        </p:nvSpPr>
        <p:spPr>
          <a:xfrm>
            <a:off x="382905" y="1069885"/>
            <a:ext cx="6678944" cy="461665"/>
          </a:xfrm>
          <a:prstGeom prst="rect">
            <a:avLst/>
          </a:prstGeom>
          <a:noFill/>
        </p:spPr>
        <p:txBody>
          <a:bodyPr wrap="none" rtlCol="0">
            <a:spAutoFit/>
          </a:bodyPr>
          <a:lstStyle/>
          <a:p>
            <a:r>
              <a:rPr lang="en-US" altLang="zh-CN" sz="2400" dirty="0" err="1" smtClean="0">
                <a:solidFill>
                  <a:srgbClr val="2080BD"/>
                </a:solidFill>
                <a:latin typeface="Microsoft YaHei" charset="-122"/>
                <a:ea typeface="Microsoft YaHei" charset="-122"/>
                <a:cs typeface="Microsoft YaHei" charset="-122"/>
              </a:rPr>
              <a:t>Embeddings</a:t>
            </a:r>
            <a:r>
              <a:rPr lang="zh-CN" altLang="en-US" sz="2400" dirty="0" smtClean="0">
                <a:solidFill>
                  <a:srgbClr val="2080BD"/>
                </a:solidFill>
                <a:latin typeface="Microsoft YaHei" charset="-122"/>
                <a:ea typeface="Microsoft YaHei" charset="-122"/>
                <a:cs typeface="Microsoft YaHei" charset="-122"/>
              </a:rPr>
              <a:t> </a:t>
            </a:r>
            <a:r>
              <a:rPr lang="en-US" altLang="zh-CN" sz="2400" dirty="0" smtClean="0">
                <a:solidFill>
                  <a:srgbClr val="2080BD"/>
                </a:solidFill>
                <a:latin typeface="Microsoft YaHei" charset="-122"/>
                <a:ea typeface="Microsoft YaHei" charset="-122"/>
                <a:cs typeface="Microsoft YaHei" charset="-122"/>
              </a:rPr>
              <a:t>from</a:t>
            </a:r>
            <a:r>
              <a:rPr lang="zh-CN" altLang="en-US" sz="2400" dirty="0" smtClean="0">
                <a:solidFill>
                  <a:srgbClr val="2080BD"/>
                </a:solidFill>
                <a:latin typeface="Microsoft YaHei" charset="-122"/>
                <a:ea typeface="Microsoft YaHei" charset="-122"/>
                <a:cs typeface="Microsoft YaHei" charset="-122"/>
              </a:rPr>
              <a:t> </a:t>
            </a:r>
            <a:r>
              <a:rPr lang="en-US" altLang="zh-CN" sz="2400" dirty="0" smtClean="0">
                <a:solidFill>
                  <a:srgbClr val="2080BD"/>
                </a:solidFill>
                <a:latin typeface="Microsoft YaHei" charset="-122"/>
                <a:ea typeface="Microsoft YaHei" charset="-122"/>
                <a:cs typeface="Microsoft YaHei" charset="-122"/>
              </a:rPr>
              <a:t>Language</a:t>
            </a:r>
            <a:r>
              <a:rPr lang="zh-CN" altLang="en-US" sz="2400" dirty="0" smtClean="0">
                <a:solidFill>
                  <a:srgbClr val="2080BD"/>
                </a:solidFill>
                <a:latin typeface="Microsoft YaHei" charset="-122"/>
                <a:ea typeface="Microsoft YaHei" charset="-122"/>
                <a:cs typeface="Microsoft YaHei" charset="-122"/>
              </a:rPr>
              <a:t> </a:t>
            </a:r>
            <a:r>
              <a:rPr lang="en-US" altLang="zh-CN" sz="2400" dirty="0" smtClean="0">
                <a:solidFill>
                  <a:srgbClr val="2080BD"/>
                </a:solidFill>
                <a:latin typeface="Microsoft YaHei" charset="-122"/>
                <a:ea typeface="Microsoft YaHei" charset="-122"/>
                <a:cs typeface="Microsoft YaHei" charset="-122"/>
              </a:rPr>
              <a:t>Models</a:t>
            </a:r>
            <a:r>
              <a:rPr lang="zh-CN" altLang="en-US" sz="2400" dirty="0" smtClean="0">
                <a:solidFill>
                  <a:srgbClr val="2080BD"/>
                </a:solidFill>
                <a:latin typeface="Microsoft YaHei" charset="-122"/>
                <a:ea typeface="Microsoft YaHei" charset="-122"/>
                <a:cs typeface="Microsoft YaHei" charset="-122"/>
              </a:rPr>
              <a:t> </a:t>
            </a:r>
            <a:r>
              <a:rPr lang="en-US" altLang="zh-CN" sz="2400" dirty="0" smtClean="0">
                <a:solidFill>
                  <a:srgbClr val="2080BD"/>
                </a:solidFill>
                <a:latin typeface="Microsoft YaHei" charset="-122"/>
                <a:ea typeface="Microsoft YaHei" charset="-122"/>
                <a:cs typeface="Microsoft YaHei" charset="-122"/>
              </a:rPr>
              <a:t>-</a:t>
            </a:r>
            <a:r>
              <a:rPr lang="zh-CN" altLang="en-US" sz="2400" dirty="0" smtClean="0">
                <a:solidFill>
                  <a:srgbClr val="2080BD"/>
                </a:solidFill>
                <a:latin typeface="Microsoft YaHei" charset="-122"/>
                <a:ea typeface="Microsoft YaHei" charset="-122"/>
                <a:cs typeface="Microsoft YaHei" charset="-122"/>
              </a:rPr>
              <a:t> </a:t>
            </a:r>
            <a:r>
              <a:rPr lang="en-US" altLang="zh-CN" sz="2400" dirty="0" err="1" smtClean="0">
                <a:solidFill>
                  <a:srgbClr val="2080BD"/>
                </a:solidFill>
                <a:latin typeface="Microsoft YaHei" charset="-122"/>
                <a:ea typeface="Microsoft YaHei" charset="-122"/>
                <a:cs typeface="Microsoft YaHei" charset="-122"/>
              </a:rPr>
              <a:t>ELMo</a:t>
            </a:r>
            <a:endParaRPr lang="en-US" altLang="zh-CN" sz="2400" dirty="0" smtClean="0">
              <a:solidFill>
                <a:srgbClr val="2080BD"/>
              </a:solidFill>
              <a:latin typeface="Microsoft YaHei" charset="-122"/>
              <a:ea typeface="Microsoft YaHei" charset="-122"/>
              <a:cs typeface="Microsoft YaHei" charset="-122"/>
            </a:endParaRPr>
          </a:p>
        </p:txBody>
      </p:sp>
      <p:sp>
        <p:nvSpPr>
          <p:cNvPr id="51" name="矩形 50"/>
          <p:cNvSpPr/>
          <p:nvPr/>
        </p:nvSpPr>
        <p:spPr>
          <a:xfrm>
            <a:off x="8090039" y="3324297"/>
            <a:ext cx="2921000" cy="546100"/>
          </a:xfrm>
          <a:prstGeom prst="rect">
            <a:avLst/>
          </a:prstGeom>
          <a:solidFill>
            <a:srgbClr val="D5000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err="1" smtClean="0">
                <a:solidFill>
                  <a:schemeClr val="bg1"/>
                </a:solidFill>
              </a:rPr>
              <a:t>ELMo</a:t>
            </a:r>
            <a:endParaRPr kumimoji="1" lang="zh-CN" altLang="en-US" b="1" dirty="0">
              <a:solidFill>
                <a:schemeClr val="bg1"/>
              </a:solidFill>
            </a:endParaRPr>
          </a:p>
        </p:txBody>
      </p:sp>
      <p:sp>
        <p:nvSpPr>
          <p:cNvPr id="60" name="矩形 59"/>
          <p:cNvSpPr/>
          <p:nvPr/>
        </p:nvSpPr>
        <p:spPr>
          <a:xfrm>
            <a:off x="2520242" y="3497240"/>
            <a:ext cx="792047" cy="200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solidFill>
                <a:schemeClr val="bg1"/>
              </a:solidFill>
            </a:endParaRPr>
          </a:p>
        </p:txBody>
      </p:sp>
      <p:sp>
        <p:nvSpPr>
          <p:cNvPr id="63" name="矩形 62"/>
          <p:cNvSpPr/>
          <p:nvPr/>
        </p:nvSpPr>
        <p:spPr>
          <a:xfrm>
            <a:off x="2517411" y="2366326"/>
            <a:ext cx="792047" cy="200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solidFill>
                <a:schemeClr val="bg1"/>
              </a:solidFill>
            </a:endParaRPr>
          </a:p>
        </p:txBody>
      </p:sp>
      <p:sp>
        <p:nvSpPr>
          <p:cNvPr id="68" name="矩形 67"/>
          <p:cNvSpPr/>
          <p:nvPr/>
        </p:nvSpPr>
        <p:spPr>
          <a:xfrm>
            <a:off x="2316015" y="2750926"/>
            <a:ext cx="1200502" cy="546100"/>
          </a:xfrm>
          <a:prstGeom prst="rect">
            <a:avLst/>
          </a:prstGeom>
          <a:solidFill>
            <a:srgbClr val="779B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err="1" smtClean="0">
                <a:solidFill>
                  <a:schemeClr val="bg1"/>
                </a:solidFill>
              </a:rPr>
              <a:t>biLSTM</a:t>
            </a:r>
            <a:endParaRPr kumimoji="1" lang="zh-CN" altLang="en-US" b="1" dirty="0">
              <a:solidFill>
                <a:schemeClr val="bg1"/>
              </a:solidFill>
            </a:endParaRPr>
          </a:p>
        </p:txBody>
      </p:sp>
      <mc:AlternateContent xmlns:mc="http://schemas.openxmlformats.org/markup-compatibility/2006" xmlns:a14="http://schemas.microsoft.com/office/drawing/2010/main">
        <mc:Choice Requires="a14">
          <p:sp>
            <p:nvSpPr>
              <p:cNvPr id="71" name="文本框 70"/>
              <p:cNvSpPr txBox="1"/>
              <p:nvPr/>
            </p:nvSpPr>
            <p:spPr>
              <a:xfrm>
                <a:off x="2593858" y="5145301"/>
                <a:ext cx="65309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1" i="1" smtClean="0">
                              <a:latin typeface="Cambria Math" charset="0"/>
                            </a:rPr>
                          </m:ctrlPr>
                        </m:sSubPr>
                        <m:e>
                          <m:r>
                            <a:rPr kumimoji="1" lang="en-US" altLang="zh-CN" b="1" i="1" smtClean="0">
                              <a:latin typeface="Cambria Math" charset="0"/>
                            </a:rPr>
                            <m:t>𝒘</m:t>
                          </m:r>
                        </m:e>
                        <m:sub>
                          <m:r>
                            <a:rPr kumimoji="1" lang="en-US" altLang="zh-CN" b="1" i="1" smtClean="0">
                              <a:latin typeface="Cambria Math" charset="0"/>
                            </a:rPr>
                            <m:t>𝟏</m:t>
                          </m:r>
                        </m:sub>
                      </m:sSub>
                    </m:oMath>
                  </m:oMathPara>
                </a14:m>
                <a:endParaRPr kumimoji="1" lang="en-US" altLang="zh-CN" b="1" dirty="0" smtClean="0"/>
              </a:p>
            </p:txBody>
          </p:sp>
        </mc:Choice>
        <mc:Fallback xmlns="">
          <p:sp>
            <p:nvSpPr>
              <p:cNvPr id="71" name="文本框 70"/>
              <p:cNvSpPr txBox="1">
                <a:spLocks noRot="1" noChangeAspect="1" noMove="1" noResize="1" noEditPoints="1" noAdjustHandles="1" noChangeArrowheads="1" noChangeShapeType="1" noTextEdit="1"/>
              </p:cNvSpPr>
              <p:nvPr/>
            </p:nvSpPr>
            <p:spPr>
              <a:xfrm>
                <a:off x="2593858" y="5145301"/>
                <a:ext cx="653091" cy="369332"/>
              </a:xfrm>
              <a:prstGeom prst="rect">
                <a:avLst/>
              </a:prstGeom>
              <a:blipFill rotWithShape="0">
                <a:blip r:embed="rId3"/>
                <a:stretch>
                  <a:fillRect/>
                </a:stretch>
              </a:blipFill>
            </p:spPr>
            <p:txBody>
              <a:bodyPr/>
              <a:lstStyle/>
              <a:p>
                <a:r>
                  <a:rPr lang="zh-CN" altLang="en-US">
                    <a:noFill/>
                  </a:rPr>
                  <a:t> </a:t>
                </a:r>
              </a:p>
            </p:txBody>
          </p:sp>
        </mc:Fallback>
      </mc:AlternateContent>
      <p:sp>
        <p:nvSpPr>
          <p:cNvPr id="78" name="文本框 77"/>
          <p:cNvSpPr txBox="1"/>
          <p:nvPr/>
        </p:nvSpPr>
        <p:spPr>
          <a:xfrm>
            <a:off x="3508785" y="5142000"/>
            <a:ext cx="653091" cy="369332"/>
          </a:xfrm>
          <a:prstGeom prst="rect">
            <a:avLst/>
          </a:prstGeom>
          <a:noFill/>
        </p:spPr>
        <p:txBody>
          <a:bodyPr wrap="square" rtlCol="0">
            <a:spAutoFit/>
          </a:bodyPr>
          <a:lstStyle/>
          <a:p>
            <a:r>
              <a:rPr kumimoji="1" lang="en-US" altLang="zh-CN" b="1" dirty="0" smtClean="0"/>
              <a:t>...</a:t>
            </a:r>
          </a:p>
        </p:txBody>
      </p:sp>
      <p:sp>
        <p:nvSpPr>
          <p:cNvPr id="79" name="文本框 78"/>
          <p:cNvSpPr txBox="1"/>
          <p:nvPr/>
        </p:nvSpPr>
        <p:spPr>
          <a:xfrm>
            <a:off x="5362843" y="5142000"/>
            <a:ext cx="653091" cy="369332"/>
          </a:xfrm>
          <a:prstGeom prst="rect">
            <a:avLst/>
          </a:prstGeom>
          <a:noFill/>
        </p:spPr>
        <p:txBody>
          <a:bodyPr wrap="square" rtlCol="0">
            <a:spAutoFit/>
          </a:bodyPr>
          <a:lstStyle/>
          <a:p>
            <a:r>
              <a:rPr kumimoji="1" lang="en-US" altLang="zh-CN" b="1" dirty="0" smtClean="0"/>
              <a:t>...</a:t>
            </a:r>
          </a:p>
        </p:txBody>
      </p:sp>
      <p:cxnSp>
        <p:nvCxnSpPr>
          <p:cNvPr id="82" name="直线箭头连接符 81"/>
          <p:cNvCxnSpPr>
            <a:stCxn id="71" idx="0"/>
            <a:endCxn id="43" idx="2"/>
          </p:cNvCxnSpPr>
          <p:nvPr/>
        </p:nvCxnSpPr>
        <p:spPr>
          <a:xfrm flipH="1" flipV="1">
            <a:off x="2913436" y="4877115"/>
            <a:ext cx="6968" cy="268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线箭头连接符 99"/>
          <p:cNvCxnSpPr>
            <a:stCxn id="43" idx="0"/>
            <a:endCxn id="44" idx="2"/>
          </p:cNvCxnSpPr>
          <p:nvPr/>
        </p:nvCxnSpPr>
        <p:spPr>
          <a:xfrm flipV="1">
            <a:off x="2913436" y="4447059"/>
            <a:ext cx="2830" cy="229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直线箭头连接符 107"/>
          <p:cNvCxnSpPr>
            <a:stCxn id="44" idx="0"/>
            <a:endCxn id="60" idx="2"/>
          </p:cNvCxnSpPr>
          <p:nvPr/>
        </p:nvCxnSpPr>
        <p:spPr>
          <a:xfrm flipV="1">
            <a:off x="2916266" y="3697454"/>
            <a:ext cx="0" cy="203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直线箭头连接符 110"/>
          <p:cNvCxnSpPr>
            <a:stCxn id="60" idx="0"/>
            <a:endCxn id="68" idx="2"/>
          </p:cNvCxnSpPr>
          <p:nvPr/>
        </p:nvCxnSpPr>
        <p:spPr>
          <a:xfrm flipV="1">
            <a:off x="2916266" y="3297026"/>
            <a:ext cx="0" cy="200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直线箭头连接符 111"/>
          <p:cNvCxnSpPr>
            <a:stCxn id="68" idx="0"/>
            <a:endCxn id="63" idx="2"/>
          </p:cNvCxnSpPr>
          <p:nvPr/>
        </p:nvCxnSpPr>
        <p:spPr>
          <a:xfrm flipH="1" flipV="1">
            <a:off x="2913435" y="2566540"/>
            <a:ext cx="2831" cy="184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6" name="矩形 215"/>
          <p:cNvSpPr/>
          <p:nvPr/>
        </p:nvSpPr>
        <p:spPr>
          <a:xfrm>
            <a:off x="4210939" y="4676901"/>
            <a:ext cx="792047" cy="200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solidFill>
                <a:schemeClr val="tx1"/>
              </a:solidFill>
            </a:endParaRPr>
          </a:p>
        </p:txBody>
      </p:sp>
      <p:sp>
        <p:nvSpPr>
          <p:cNvPr id="217" name="矩形 216"/>
          <p:cNvSpPr/>
          <p:nvPr/>
        </p:nvSpPr>
        <p:spPr>
          <a:xfrm>
            <a:off x="4009542" y="3900959"/>
            <a:ext cx="1200502" cy="546100"/>
          </a:xfrm>
          <a:prstGeom prst="rect">
            <a:avLst/>
          </a:prstGeom>
          <a:solidFill>
            <a:srgbClr val="779B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err="1" smtClean="0">
                <a:solidFill>
                  <a:schemeClr val="bg1"/>
                </a:solidFill>
              </a:rPr>
              <a:t>biLSTM</a:t>
            </a:r>
            <a:endParaRPr kumimoji="1" lang="zh-CN" altLang="en-US" b="1" dirty="0">
              <a:solidFill>
                <a:schemeClr val="bg1"/>
              </a:solidFill>
            </a:endParaRPr>
          </a:p>
        </p:txBody>
      </p:sp>
      <p:sp>
        <p:nvSpPr>
          <p:cNvPr id="218" name="矩形 217"/>
          <p:cNvSpPr/>
          <p:nvPr/>
        </p:nvSpPr>
        <p:spPr>
          <a:xfrm>
            <a:off x="4213769" y="3497240"/>
            <a:ext cx="792047" cy="200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solidFill>
                <a:schemeClr val="bg1"/>
              </a:solidFill>
            </a:endParaRPr>
          </a:p>
        </p:txBody>
      </p:sp>
      <p:sp>
        <p:nvSpPr>
          <p:cNvPr id="219" name="矩形 218"/>
          <p:cNvSpPr/>
          <p:nvPr/>
        </p:nvSpPr>
        <p:spPr>
          <a:xfrm>
            <a:off x="4210938" y="2366326"/>
            <a:ext cx="792047" cy="200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solidFill>
                <a:schemeClr val="bg1"/>
              </a:solidFill>
            </a:endParaRPr>
          </a:p>
        </p:txBody>
      </p:sp>
      <p:sp>
        <p:nvSpPr>
          <p:cNvPr id="220" name="矩形 219"/>
          <p:cNvSpPr/>
          <p:nvPr/>
        </p:nvSpPr>
        <p:spPr>
          <a:xfrm>
            <a:off x="4009542" y="2750926"/>
            <a:ext cx="1200502" cy="546100"/>
          </a:xfrm>
          <a:prstGeom prst="rect">
            <a:avLst/>
          </a:prstGeom>
          <a:solidFill>
            <a:srgbClr val="779B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err="1" smtClean="0">
                <a:solidFill>
                  <a:schemeClr val="bg1"/>
                </a:solidFill>
              </a:rPr>
              <a:t>biLSTM</a:t>
            </a:r>
            <a:endParaRPr kumimoji="1" lang="zh-CN" altLang="en-US" b="1" dirty="0">
              <a:solidFill>
                <a:schemeClr val="bg1"/>
              </a:solidFill>
            </a:endParaRPr>
          </a:p>
        </p:txBody>
      </p:sp>
      <mc:AlternateContent xmlns:mc="http://schemas.openxmlformats.org/markup-compatibility/2006" xmlns:a14="http://schemas.microsoft.com/office/drawing/2010/main">
        <mc:Choice Requires="a14">
          <p:sp>
            <p:nvSpPr>
              <p:cNvPr id="221" name="文本框 220"/>
              <p:cNvSpPr txBox="1"/>
              <p:nvPr/>
            </p:nvSpPr>
            <p:spPr>
              <a:xfrm>
                <a:off x="4287385" y="5145301"/>
                <a:ext cx="65309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1" i="1" smtClean="0">
                              <a:latin typeface="Cambria Math" charset="0"/>
                            </a:rPr>
                          </m:ctrlPr>
                        </m:sSubPr>
                        <m:e>
                          <m:r>
                            <a:rPr kumimoji="1" lang="en-US" altLang="zh-CN" b="1" i="1" smtClean="0">
                              <a:latin typeface="Cambria Math" charset="0"/>
                            </a:rPr>
                            <m:t>𝒘</m:t>
                          </m:r>
                        </m:e>
                        <m:sub>
                          <m:r>
                            <a:rPr kumimoji="1" lang="en-US" altLang="zh-CN" b="1" i="1" smtClean="0">
                              <a:latin typeface="Cambria Math" charset="0"/>
                            </a:rPr>
                            <m:t>𝒊</m:t>
                          </m:r>
                        </m:sub>
                      </m:sSub>
                    </m:oMath>
                  </m:oMathPara>
                </a14:m>
                <a:endParaRPr kumimoji="1" lang="en-US" altLang="zh-CN" b="1" dirty="0" smtClean="0"/>
              </a:p>
            </p:txBody>
          </p:sp>
        </mc:Choice>
        <mc:Fallback xmlns="">
          <p:sp>
            <p:nvSpPr>
              <p:cNvPr id="221" name="文本框 220"/>
              <p:cNvSpPr txBox="1">
                <a:spLocks noRot="1" noChangeAspect="1" noMove="1" noResize="1" noEditPoints="1" noAdjustHandles="1" noChangeArrowheads="1" noChangeShapeType="1" noTextEdit="1"/>
              </p:cNvSpPr>
              <p:nvPr/>
            </p:nvSpPr>
            <p:spPr>
              <a:xfrm>
                <a:off x="4287385" y="5145301"/>
                <a:ext cx="653091" cy="369332"/>
              </a:xfrm>
              <a:prstGeom prst="rect">
                <a:avLst/>
              </a:prstGeom>
              <a:blipFill rotWithShape="0">
                <a:blip r:embed="rId4"/>
                <a:stretch>
                  <a:fillRect/>
                </a:stretch>
              </a:blipFill>
            </p:spPr>
            <p:txBody>
              <a:bodyPr/>
              <a:lstStyle/>
              <a:p>
                <a:r>
                  <a:rPr lang="zh-CN" altLang="en-US">
                    <a:noFill/>
                  </a:rPr>
                  <a:t> </a:t>
                </a:r>
              </a:p>
            </p:txBody>
          </p:sp>
        </mc:Fallback>
      </mc:AlternateContent>
      <p:cxnSp>
        <p:nvCxnSpPr>
          <p:cNvPr id="222" name="直线箭头连接符 221"/>
          <p:cNvCxnSpPr>
            <a:stCxn id="221" idx="0"/>
            <a:endCxn id="216" idx="2"/>
          </p:cNvCxnSpPr>
          <p:nvPr/>
        </p:nvCxnSpPr>
        <p:spPr>
          <a:xfrm flipH="1" flipV="1">
            <a:off x="4606963" y="4877115"/>
            <a:ext cx="6968" cy="268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3" name="直线箭头连接符 222"/>
          <p:cNvCxnSpPr>
            <a:stCxn id="216" idx="0"/>
            <a:endCxn id="217" idx="2"/>
          </p:cNvCxnSpPr>
          <p:nvPr/>
        </p:nvCxnSpPr>
        <p:spPr>
          <a:xfrm flipV="1">
            <a:off x="4606963" y="4447059"/>
            <a:ext cx="2830" cy="229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4" name="直线箭头连接符 223"/>
          <p:cNvCxnSpPr>
            <a:stCxn id="217" idx="0"/>
            <a:endCxn id="218" idx="2"/>
          </p:cNvCxnSpPr>
          <p:nvPr/>
        </p:nvCxnSpPr>
        <p:spPr>
          <a:xfrm flipV="1">
            <a:off x="4609793" y="3697454"/>
            <a:ext cx="0" cy="203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5" name="直线箭头连接符 224"/>
          <p:cNvCxnSpPr>
            <a:stCxn id="218" idx="0"/>
            <a:endCxn id="220" idx="2"/>
          </p:cNvCxnSpPr>
          <p:nvPr/>
        </p:nvCxnSpPr>
        <p:spPr>
          <a:xfrm flipV="1">
            <a:off x="4609793" y="3297026"/>
            <a:ext cx="0" cy="200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6" name="直线箭头连接符 225"/>
          <p:cNvCxnSpPr>
            <a:stCxn id="220" idx="0"/>
            <a:endCxn id="219" idx="2"/>
          </p:cNvCxnSpPr>
          <p:nvPr/>
        </p:nvCxnSpPr>
        <p:spPr>
          <a:xfrm flipH="1" flipV="1">
            <a:off x="4606962" y="2566540"/>
            <a:ext cx="2831" cy="184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7" name="矩形 226"/>
          <p:cNvSpPr/>
          <p:nvPr/>
        </p:nvSpPr>
        <p:spPr>
          <a:xfrm>
            <a:off x="5904466" y="4676901"/>
            <a:ext cx="792047" cy="200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solidFill>
                <a:schemeClr val="tx1"/>
              </a:solidFill>
            </a:endParaRPr>
          </a:p>
        </p:txBody>
      </p:sp>
      <p:sp>
        <p:nvSpPr>
          <p:cNvPr id="228" name="矩形 227"/>
          <p:cNvSpPr/>
          <p:nvPr/>
        </p:nvSpPr>
        <p:spPr>
          <a:xfrm>
            <a:off x="5703069" y="3900959"/>
            <a:ext cx="1200502" cy="546100"/>
          </a:xfrm>
          <a:prstGeom prst="rect">
            <a:avLst/>
          </a:prstGeom>
          <a:solidFill>
            <a:srgbClr val="779B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err="1" smtClean="0">
                <a:solidFill>
                  <a:schemeClr val="bg1"/>
                </a:solidFill>
              </a:rPr>
              <a:t>biLSTM</a:t>
            </a:r>
            <a:endParaRPr kumimoji="1" lang="zh-CN" altLang="en-US" b="1" dirty="0">
              <a:solidFill>
                <a:schemeClr val="bg1"/>
              </a:solidFill>
            </a:endParaRPr>
          </a:p>
        </p:txBody>
      </p:sp>
      <p:sp>
        <p:nvSpPr>
          <p:cNvPr id="229" name="矩形 228"/>
          <p:cNvSpPr/>
          <p:nvPr/>
        </p:nvSpPr>
        <p:spPr>
          <a:xfrm>
            <a:off x="5907296" y="3497240"/>
            <a:ext cx="792047" cy="200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solidFill>
                <a:schemeClr val="bg1"/>
              </a:solidFill>
            </a:endParaRPr>
          </a:p>
        </p:txBody>
      </p:sp>
      <p:sp>
        <p:nvSpPr>
          <p:cNvPr id="230" name="矩形 229"/>
          <p:cNvSpPr/>
          <p:nvPr/>
        </p:nvSpPr>
        <p:spPr>
          <a:xfrm>
            <a:off x="5904465" y="2366326"/>
            <a:ext cx="792047" cy="200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solidFill>
                <a:schemeClr val="bg1"/>
              </a:solidFill>
            </a:endParaRPr>
          </a:p>
        </p:txBody>
      </p:sp>
      <p:sp>
        <p:nvSpPr>
          <p:cNvPr id="231" name="矩形 230"/>
          <p:cNvSpPr/>
          <p:nvPr/>
        </p:nvSpPr>
        <p:spPr>
          <a:xfrm>
            <a:off x="5703069" y="2750926"/>
            <a:ext cx="1200502" cy="546100"/>
          </a:xfrm>
          <a:prstGeom prst="rect">
            <a:avLst/>
          </a:prstGeom>
          <a:solidFill>
            <a:srgbClr val="779B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err="1" smtClean="0">
                <a:solidFill>
                  <a:schemeClr val="bg1"/>
                </a:solidFill>
              </a:rPr>
              <a:t>biLSTM</a:t>
            </a:r>
            <a:endParaRPr kumimoji="1" lang="zh-CN" altLang="en-US" b="1" dirty="0">
              <a:solidFill>
                <a:schemeClr val="bg1"/>
              </a:solidFill>
            </a:endParaRPr>
          </a:p>
        </p:txBody>
      </p:sp>
      <mc:AlternateContent xmlns:mc="http://schemas.openxmlformats.org/markup-compatibility/2006" xmlns:a14="http://schemas.microsoft.com/office/drawing/2010/main">
        <mc:Choice Requires="a14">
          <p:sp>
            <p:nvSpPr>
              <p:cNvPr id="232" name="文本框 231"/>
              <p:cNvSpPr txBox="1"/>
              <p:nvPr/>
            </p:nvSpPr>
            <p:spPr>
              <a:xfrm>
                <a:off x="5980912" y="5145301"/>
                <a:ext cx="65309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1" i="1" smtClean="0">
                              <a:latin typeface="Cambria Math" charset="0"/>
                            </a:rPr>
                          </m:ctrlPr>
                        </m:sSubPr>
                        <m:e>
                          <m:r>
                            <a:rPr kumimoji="1" lang="en-US" altLang="zh-CN" b="1" i="1" smtClean="0">
                              <a:latin typeface="Cambria Math" charset="0"/>
                            </a:rPr>
                            <m:t>𝒘</m:t>
                          </m:r>
                        </m:e>
                        <m:sub>
                          <m:r>
                            <a:rPr kumimoji="1" lang="en-US" altLang="zh-CN" b="1" i="1" smtClean="0">
                              <a:latin typeface="Cambria Math" charset="0"/>
                            </a:rPr>
                            <m:t>𝒏</m:t>
                          </m:r>
                        </m:sub>
                      </m:sSub>
                    </m:oMath>
                  </m:oMathPara>
                </a14:m>
                <a:endParaRPr kumimoji="1" lang="en-US" altLang="zh-CN" b="1" dirty="0" smtClean="0"/>
              </a:p>
            </p:txBody>
          </p:sp>
        </mc:Choice>
        <mc:Fallback xmlns="">
          <p:sp>
            <p:nvSpPr>
              <p:cNvPr id="232" name="文本框 231"/>
              <p:cNvSpPr txBox="1">
                <a:spLocks noRot="1" noChangeAspect="1" noMove="1" noResize="1" noEditPoints="1" noAdjustHandles="1" noChangeArrowheads="1" noChangeShapeType="1" noTextEdit="1"/>
              </p:cNvSpPr>
              <p:nvPr/>
            </p:nvSpPr>
            <p:spPr>
              <a:xfrm>
                <a:off x="5980912" y="5145301"/>
                <a:ext cx="653091" cy="369332"/>
              </a:xfrm>
              <a:prstGeom prst="rect">
                <a:avLst/>
              </a:prstGeom>
              <a:blipFill rotWithShape="0">
                <a:blip r:embed="rId5"/>
                <a:stretch>
                  <a:fillRect/>
                </a:stretch>
              </a:blipFill>
            </p:spPr>
            <p:txBody>
              <a:bodyPr/>
              <a:lstStyle/>
              <a:p>
                <a:r>
                  <a:rPr lang="zh-CN" altLang="en-US">
                    <a:noFill/>
                  </a:rPr>
                  <a:t> </a:t>
                </a:r>
              </a:p>
            </p:txBody>
          </p:sp>
        </mc:Fallback>
      </mc:AlternateContent>
      <p:cxnSp>
        <p:nvCxnSpPr>
          <p:cNvPr id="233" name="直线箭头连接符 232"/>
          <p:cNvCxnSpPr>
            <a:stCxn id="232" idx="0"/>
            <a:endCxn id="227" idx="2"/>
          </p:cNvCxnSpPr>
          <p:nvPr/>
        </p:nvCxnSpPr>
        <p:spPr>
          <a:xfrm flipH="1" flipV="1">
            <a:off x="6300490" y="4877115"/>
            <a:ext cx="6968" cy="268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4" name="直线箭头连接符 233"/>
          <p:cNvCxnSpPr>
            <a:stCxn id="227" idx="0"/>
            <a:endCxn id="228" idx="2"/>
          </p:cNvCxnSpPr>
          <p:nvPr/>
        </p:nvCxnSpPr>
        <p:spPr>
          <a:xfrm flipV="1">
            <a:off x="6300490" y="4447059"/>
            <a:ext cx="2830" cy="229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5" name="直线箭头连接符 234"/>
          <p:cNvCxnSpPr>
            <a:stCxn id="228" idx="0"/>
            <a:endCxn id="229" idx="2"/>
          </p:cNvCxnSpPr>
          <p:nvPr/>
        </p:nvCxnSpPr>
        <p:spPr>
          <a:xfrm flipV="1">
            <a:off x="6303320" y="3697454"/>
            <a:ext cx="0" cy="203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6" name="直线箭头连接符 235"/>
          <p:cNvCxnSpPr>
            <a:stCxn id="229" idx="0"/>
            <a:endCxn id="231" idx="2"/>
          </p:cNvCxnSpPr>
          <p:nvPr/>
        </p:nvCxnSpPr>
        <p:spPr>
          <a:xfrm flipV="1">
            <a:off x="6303320" y="3297026"/>
            <a:ext cx="0" cy="200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7" name="直线箭头连接符 236"/>
          <p:cNvCxnSpPr>
            <a:stCxn id="231" idx="0"/>
            <a:endCxn id="230" idx="2"/>
          </p:cNvCxnSpPr>
          <p:nvPr/>
        </p:nvCxnSpPr>
        <p:spPr>
          <a:xfrm flipH="1" flipV="1">
            <a:off x="6300489" y="2566540"/>
            <a:ext cx="2831" cy="184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9" name="直线箭头连接符 238"/>
          <p:cNvCxnSpPr>
            <a:stCxn id="44" idx="3"/>
            <a:endCxn id="217" idx="1"/>
          </p:cNvCxnSpPr>
          <p:nvPr/>
        </p:nvCxnSpPr>
        <p:spPr>
          <a:xfrm>
            <a:off x="3516517" y="4174009"/>
            <a:ext cx="49302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1" name="直线箭头连接符 240"/>
          <p:cNvCxnSpPr/>
          <p:nvPr/>
        </p:nvCxnSpPr>
        <p:spPr>
          <a:xfrm>
            <a:off x="5210044" y="4174009"/>
            <a:ext cx="49302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2" name="直线箭头连接符 241"/>
          <p:cNvCxnSpPr>
            <a:stCxn id="220" idx="3"/>
            <a:endCxn id="231" idx="1"/>
          </p:cNvCxnSpPr>
          <p:nvPr/>
        </p:nvCxnSpPr>
        <p:spPr>
          <a:xfrm>
            <a:off x="5210044" y="3023976"/>
            <a:ext cx="49302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3" name="直线箭头连接符 242"/>
          <p:cNvCxnSpPr>
            <a:stCxn id="68" idx="3"/>
            <a:endCxn id="220" idx="1"/>
          </p:cNvCxnSpPr>
          <p:nvPr/>
        </p:nvCxnSpPr>
        <p:spPr>
          <a:xfrm>
            <a:off x="3516517" y="3023976"/>
            <a:ext cx="49302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0" name="直线箭头连接符 249"/>
          <p:cNvCxnSpPr>
            <a:stCxn id="227" idx="3"/>
            <a:endCxn id="51" idx="1"/>
          </p:cNvCxnSpPr>
          <p:nvPr/>
        </p:nvCxnSpPr>
        <p:spPr>
          <a:xfrm flipV="1">
            <a:off x="6696513" y="3597347"/>
            <a:ext cx="1393526" cy="1179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2" name="直线箭头连接符 251"/>
          <p:cNvCxnSpPr>
            <a:stCxn id="229" idx="3"/>
            <a:endCxn id="51" idx="1"/>
          </p:cNvCxnSpPr>
          <p:nvPr/>
        </p:nvCxnSpPr>
        <p:spPr>
          <a:xfrm>
            <a:off x="6699343" y="3597347"/>
            <a:ext cx="13906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5" name="直线箭头连接符 254"/>
          <p:cNvCxnSpPr>
            <a:stCxn id="230" idx="3"/>
            <a:endCxn id="51" idx="1"/>
          </p:cNvCxnSpPr>
          <p:nvPr/>
        </p:nvCxnSpPr>
        <p:spPr>
          <a:xfrm>
            <a:off x="6696512" y="2466433"/>
            <a:ext cx="1393527" cy="1130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2492515"/>
      </p:ext>
    </p:extLst>
  </p:cSld>
  <p:clrMapOvr>
    <a:masterClrMapping/>
  </p:clrMapOvr>
  <mc:AlternateContent xmlns:mc="http://schemas.openxmlformats.org/markup-compatibility/2006" xmlns:p14="http://schemas.microsoft.com/office/powerpoint/2010/main">
    <mc:Choice Requires="p14">
      <p:transition spd="slow" p14:dur="2000" advTm="87307"/>
    </mc:Choice>
    <mc:Fallback xmlns="">
      <p:transition spd="slow" advTm="8730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linds(horizontal)">
                                      <p:cBhvr>
                                        <p:cTn id="7" dur="500"/>
                                        <p:tgtEl>
                                          <p:spTgt spid="4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blinds(horizontal)">
                                      <p:cBhvr>
                                        <p:cTn id="10" dur="500"/>
                                        <p:tgtEl>
                                          <p:spTgt spid="4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blinds(horizontal)">
                                      <p:cBhvr>
                                        <p:cTn id="13" dur="500"/>
                                        <p:tgtEl>
                                          <p:spTgt spid="5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blinds(horizontal)">
                                      <p:cBhvr>
                                        <p:cTn id="16" dur="500"/>
                                        <p:tgtEl>
                                          <p:spTgt spid="5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blinds(horizontal)">
                                      <p:cBhvr>
                                        <p:cTn id="19" dur="500"/>
                                        <p:tgtEl>
                                          <p:spTgt spid="60"/>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blinds(horizontal)">
                                      <p:cBhvr>
                                        <p:cTn id="22" dur="500"/>
                                        <p:tgtEl>
                                          <p:spTgt spid="6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68"/>
                                        </p:tgtEl>
                                        <p:attrNameLst>
                                          <p:attrName>style.visibility</p:attrName>
                                        </p:attrNameLst>
                                      </p:cBhvr>
                                      <p:to>
                                        <p:strVal val="visible"/>
                                      </p:to>
                                    </p:set>
                                    <p:animEffect transition="in" filter="blinds(horizontal)">
                                      <p:cBhvr>
                                        <p:cTn id="25" dur="500"/>
                                        <p:tgtEl>
                                          <p:spTgt spid="6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71"/>
                                        </p:tgtEl>
                                        <p:attrNameLst>
                                          <p:attrName>style.visibility</p:attrName>
                                        </p:attrNameLst>
                                      </p:cBhvr>
                                      <p:to>
                                        <p:strVal val="visible"/>
                                      </p:to>
                                    </p:set>
                                    <p:animEffect transition="in" filter="blinds(horizontal)">
                                      <p:cBhvr>
                                        <p:cTn id="28" dur="500"/>
                                        <p:tgtEl>
                                          <p:spTgt spid="71"/>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78"/>
                                        </p:tgtEl>
                                        <p:attrNameLst>
                                          <p:attrName>style.visibility</p:attrName>
                                        </p:attrNameLst>
                                      </p:cBhvr>
                                      <p:to>
                                        <p:strVal val="visible"/>
                                      </p:to>
                                    </p:set>
                                    <p:animEffect transition="in" filter="blinds(horizontal)">
                                      <p:cBhvr>
                                        <p:cTn id="31" dur="500"/>
                                        <p:tgtEl>
                                          <p:spTgt spid="78"/>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79"/>
                                        </p:tgtEl>
                                        <p:attrNameLst>
                                          <p:attrName>style.visibility</p:attrName>
                                        </p:attrNameLst>
                                      </p:cBhvr>
                                      <p:to>
                                        <p:strVal val="visible"/>
                                      </p:to>
                                    </p:set>
                                    <p:animEffect transition="in" filter="blinds(horizontal)">
                                      <p:cBhvr>
                                        <p:cTn id="34" dur="500"/>
                                        <p:tgtEl>
                                          <p:spTgt spid="79"/>
                                        </p:tgtEl>
                                      </p:cBhvr>
                                    </p:animEffect>
                                  </p:childTnLst>
                                </p:cTn>
                              </p:par>
                              <p:par>
                                <p:cTn id="35" presetID="3" presetClass="entr" presetSubtype="10" fill="hold" nodeType="withEffect">
                                  <p:stCondLst>
                                    <p:cond delay="0"/>
                                  </p:stCondLst>
                                  <p:childTnLst>
                                    <p:set>
                                      <p:cBhvr>
                                        <p:cTn id="36" dur="1" fill="hold">
                                          <p:stCondLst>
                                            <p:cond delay="0"/>
                                          </p:stCondLst>
                                        </p:cTn>
                                        <p:tgtEl>
                                          <p:spTgt spid="82"/>
                                        </p:tgtEl>
                                        <p:attrNameLst>
                                          <p:attrName>style.visibility</p:attrName>
                                        </p:attrNameLst>
                                      </p:cBhvr>
                                      <p:to>
                                        <p:strVal val="visible"/>
                                      </p:to>
                                    </p:set>
                                    <p:animEffect transition="in" filter="blinds(horizontal)">
                                      <p:cBhvr>
                                        <p:cTn id="37" dur="500"/>
                                        <p:tgtEl>
                                          <p:spTgt spid="82"/>
                                        </p:tgtEl>
                                      </p:cBhvr>
                                    </p:animEffect>
                                  </p:childTnLst>
                                </p:cTn>
                              </p:par>
                              <p:par>
                                <p:cTn id="38" presetID="3" presetClass="entr" presetSubtype="10" fill="hold" nodeType="withEffect">
                                  <p:stCondLst>
                                    <p:cond delay="0"/>
                                  </p:stCondLst>
                                  <p:childTnLst>
                                    <p:set>
                                      <p:cBhvr>
                                        <p:cTn id="39" dur="1" fill="hold">
                                          <p:stCondLst>
                                            <p:cond delay="0"/>
                                          </p:stCondLst>
                                        </p:cTn>
                                        <p:tgtEl>
                                          <p:spTgt spid="100"/>
                                        </p:tgtEl>
                                        <p:attrNameLst>
                                          <p:attrName>style.visibility</p:attrName>
                                        </p:attrNameLst>
                                      </p:cBhvr>
                                      <p:to>
                                        <p:strVal val="visible"/>
                                      </p:to>
                                    </p:set>
                                    <p:animEffect transition="in" filter="blinds(horizontal)">
                                      <p:cBhvr>
                                        <p:cTn id="40" dur="500"/>
                                        <p:tgtEl>
                                          <p:spTgt spid="100"/>
                                        </p:tgtEl>
                                      </p:cBhvr>
                                    </p:animEffect>
                                  </p:childTnLst>
                                </p:cTn>
                              </p:par>
                              <p:par>
                                <p:cTn id="41" presetID="3" presetClass="entr" presetSubtype="10" fill="hold" nodeType="withEffect">
                                  <p:stCondLst>
                                    <p:cond delay="0"/>
                                  </p:stCondLst>
                                  <p:childTnLst>
                                    <p:set>
                                      <p:cBhvr>
                                        <p:cTn id="42" dur="1" fill="hold">
                                          <p:stCondLst>
                                            <p:cond delay="0"/>
                                          </p:stCondLst>
                                        </p:cTn>
                                        <p:tgtEl>
                                          <p:spTgt spid="108"/>
                                        </p:tgtEl>
                                        <p:attrNameLst>
                                          <p:attrName>style.visibility</p:attrName>
                                        </p:attrNameLst>
                                      </p:cBhvr>
                                      <p:to>
                                        <p:strVal val="visible"/>
                                      </p:to>
                                    </p:set>
                                    <p:animEffect transition="in" filter="blinds(horizontal)">
                                      <p:cBhvr>
                                        <p:cTn id="43" dur="500"/>
                                        <p:tgtEl>
                                          <p:spTgt spid="108"/>
                                        </p:tgtEl>
                                      </p:cBhvr>
                                    </p:animEffect>
                                  </p:childTnLst>
                                </p:cTn>
                              </p:par>
                              <p:par>
                                <p:cTn id="44" presetID="3" presetClass="entr" presetSubtype="10" fill="hold" nodeType="withEffect">
                                  <p:stCondLst>
                                    <p:cond delay="0"/>
                                  </p:stCondLst>
                                  <p:childTnLst>
                                    <p:set>
                                      <p:cBhvr>
                                        <p:cTn id="45" dur="1" fill="hold">
                                          <p:stCondLst>
                                            <p:cond delay="0"/>
                                          </p:stCondLst>
                                        </p:cTn>
                                        <p:tgtEl>
                                          <p:spTgt spid="111"/>
                                        </p:tgtEl>
                                        <p:attrNameLst>
                                          <p:attrName>style.visibility</p:attrName>
                                        </p:attrNameLst>
                                      </p:cBhvr>
                                      <p:to>
                                        <p:strVal val="visible"/>
                                      </p:to>
                                    </p:set>
                                    <p:animEffect transition="in" filter="blinds(horizontal)">
                                      <p:cBhvr>
                                        <p:cTn id="46" dur="500"/>
                                        <p:tgtEl>
                                          <p:spTgt spid="111"/>
                                        </p:tgtEl>
                                      </p:cBhvr>
                                    </p:animEffect>
                                  </p:childTnLst>
                                </p:cTn>
                              </p:par>
                              <p:par>
                                <p:cTn id="47" presetID="3" presetClass="entr" presetSubtype="10" fill="hold" nodeType="withEffect">
                                  <p:stCondLst>
                                    <p:cond delay="0"/>
                                  </p:stCondLst>
                                  <p:childTnLst>
                                    <p:set>
                                      <p:cBhvr>
                                        <p:cTn id="48" dur="1" fill="hold">
                                          <p:stCondLst>
                                            <p:cond delay="0"/>
                                          </p:stCondLst>
                                        </p:cTn>
                                        <p:tgtEl>
                                          <p:spTgt spid="112"/>
                                        </p:tgtEl>
                                        <p:attrNameLst>
                                          <p:attrName>style.visibility</p:attrName>
                                        </p:attrNameLst>
                                      </p:cBhvr>
                                      <p:to>
                                        <p:strVal val="visible"/>
                                      </p:to>
                                    </p:set>
                                    <p:animEffect transition="in" filter="blinds(horizontal)">
                                      <p:cBhvr>
                                        <p:cTn id="49" dur="500"/>
                                        <p:tgtEl>
                                          <p:spTgt spid="112"/>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216"/>
                                        </p:tgtEl>
                                        <p:attrNameLst>
                                          <p:attrName>style.visibility</p:attrName>
                                        </p:attrNameLst>
                                      </p:cBhvr>
                                      <p:to>
                                        <p:strVal val="visible"/>
                                      </p:to>
                                    </p:set>
                                    <p:animEffect transition="in" filter="blinds(horizontal)">
                                      <p:cBhvr>
                                        <p:cTn id="52" dur="500"/>
                                        <p:tgtEl>
                                          <p:spTgt spid="216"/>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217"/>
                                        </p:tgtEl>
                                        <p:attrNameLst>
                                          <p:attrName>style.visibility</p:attrName>
                                        </p:attrNameLst>
                                      </p:cBhvr>
                                      <p:to>
                                        <p:strVal val="visible"/>
                                      </p:to>
                                    </p:set>
                                    <p:animEffect transition="in" filter="blinds(horizontal)">
                                      <p:cBhvr>
                                        <p:cTn id="55" dur="500"/>
                                        <p:tgtEl>
                                          <p:spTgt spid="217"/>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218"/>
                                        </p:tgtEl>
                                        <p:attrNameLst>
                                          <p:attrName>style.visibility</p:attrName>
                                        </p:attrNameLst>
                                      </p:cBhvr>
                                      <p:to>
                                        <p:strVal val="visible"/>
                                      </p:to>
                                    </p:set>
                                    <p:animEffect transition="in" filter="blinds(horizontal)">
                                      <p:cBhvr>
                                        <p:cTn id="58" dur="500"/>
                                        <p:tgtEl>
                                          <p:spTgt spid="218"/>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219"/>
                                        </p:tgtEl>
                                        <p:attrNameLst>
                                          <p:attrName>style.visibility</p:attrName>
                                        </p:attrNameLst>
                                      </p:cBhvr>
                                      <p:to>
                                        <p:strVal val="visible"/>
                                      </p:to>
                                    </p:set>
                                    <p:animEffect transition="in" filter="blinds(horizontal)">
                                      <p:cBhvr>
                                        <p:cTn id="61" dur="500"/>
                                        <p:tgtEl>
                                          <p:spTgt spid="219"/>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220"/>
                                        </p:tgtEl>
                                        <p:attrNameLst>
                                          <p:attrName>style.visibility</p:attrName>
                                        </p:attrNameLst>
                                      </p:cBhvr>
                                      <p:to>
                                        <p:strVal val="visible"/>
                                      </p:to>
                                    </p:set>
                                    <p:animEffect transition="in" filter="blinds(horizontal)">
                                      <p:cBhvr>
                                        <p:cTn id="64" dur="500"/>
                                        <p:tgtEl>
                                          <p:spTgt spid="220"/>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221"/>
                                        </p:tgtEl>
                                        <p:attrNameLst>
                                          <p:attrName>style.visibility</p:attrName>
                                        </p:attrNameLst>
                                      </p:cBhvr>
                                      <p:to>
                                        <p:strVal val="visible"/>
                                      </p:to>
                                    </p:set>
                                    <p:animEffect transition="in" filter="blinds(horizontal)">
                                      <p:cBhvr>
                                        <p:cTn id="67" dur="500"/>
                                        <p:tgtEl>
                                          <p:spTgt spid="221"/>
                                        </p:tgtEl>
                                      </p:cBhvr>
                                    </p:animEffect>
                                  </p:childTnLst>
                                </p:cTn>
                              </p:par>
                              <p:par>
                                <p:cTn id="68" presetID="3" presetClass="entr" presetSubtype="10" fill="hold" nodeType="withEffect">
                                  <p:stCondLst>
                                    <p:cond delay="0"/>
                                  </p:stCondLst>
                                  <p:childTnLst>
                                    <p:set>
                                      <p:cBhvr>
                                        <p:cTn id="69" dur="1" fill="hold">
                                          <p:stCondLst>
                                            <p:cond delay="0"/>
                                          </p:stCondLst>
                                        </p:cTn>
                                        <p:tgtEl>
                                          <p:spTgt spid="222"/>
                                        </p:tgtEl>
                                        <p:attrNameLst>
                                          <p:attrName>style.visibility</p:attrName>
                                        </p:attrNameLst>
                                      </p:cBhvr>
                                      <p:to>
                                        <p:strVal val="visible"/>
                                      </p:to>
                                    </p:set>
                                    <p:animEffect transition="in" filter="blinds(horizontal)">
                                      <p:cBhvr>
                                        <p:cTn id="70" dur="500"/>
                                        <p:tgtEl>
                                          <p:spTgt spid="222"/>
                                        </p:tgtEl>
                                      </p:cBhvr>
                                    </p:animEffect>
                                  </p:childTnLst>
                                </p:cTn>
                              </p:par>
                              <p:par>
                                <p:cTn id="71" presetID="3" presetClass="entr" presetSubtype="10" fill="hold" nodeType="withEffect">
                                  <p:stCondLst>
                                    <p:cond delay="0"/>
                                  </p:stCondLst>
                                  <p:childTnLst>
                                    <p:set>
                                      <p:cBhvr>
                                        <p:cTn id="72" dur="1" fill="hold">
                                          <p:stCondLst>
                                            <p:cond delay="0"/>
                                          </p:stCondLst>
                                        </p:cTn>
                                        <p:tgtEl>
                                          <p:spTgt spid="223"/>
                                        </p:tgtEl>
                                        <p:attrNameLst>
                                          <p:attrName>style.visibility</p:attrName>
                                        </p:attrNameLst>
                                      </p:cBhvr>
                                      <p:to>
                                        <p:strVal val="visible"/>
                                      </p:to>
                                    </p:set>
                                    <p:animEffect transition="in" filter="blinds(horizontal)">
                                      <p:cBhvr>
                                        <p:cTn id="73" dur="500"/>
                                        <p:tgtEl>
                                          <p:spTgt spid="223"/>
                                        </p:tgtEl>
                                      </p:cBhvr>
                                    </p:animEffect>
                                  </p:childTnLst>
                                </p:cTn>
                              </p:par>
                              <p:par>
                                <p:cTn id="74" presetID="3" presetClass="entr" presetSubtype="10" fill="hold" nodeType="withEffect">
                                  <p:stCondLst>
                                    <p:cond delay="0"/>
                                  </p:stCondLst>
                                  <p:childTnLst>
                                    <p:set>
                                      <p:cBhvr>
                                        <p:cTn id="75" dur="1" fill="hold">
                                          <p:stCondLst>
                                            <p:cond delay="0"/>
                                          </p:stCondLst>
                                        </p:cTn>
                                        <p:tgtEl>
                                          <p:spTgt spid="224"/>
                                        </p:tgtEl>
                                        <p:attrNameLst>
                                          <p:attrName>style.visibility</p:attrName>
                                        </p:attrNameLst>
                                      </p:cBhvr>
                                      <p:to>
                                        <p:strVal val="visible"/>
                                      </p:to>
                                    </p:set>
                                    <p:animEffect transition="in" filter="blinds(horizontal)">
                                      <p:cBhvr>
                                        <p:cTn id="76" dur="500"/>
                                        <p:tgtEl>
                                          <p:spTgt spid="224"/>
                                        </p:tgtEl>
                                      </p:cBhvr>
                                    </p:animEffect>
                                  </p:childTnLst>
                                </p:cTn>
                              </p:par>
                              <p:par>
                                <p:cTn id="77" presetID="3" presetClass="entr" presetSubtype="10" fill="hold" nodeType="withEffect">
                                  <p:stCondLst>
                                    <p:cond delay="0"/>
                                  </p:stCondLst>
                                  <p:childTnLst>
                                    <p:set>
                                      <p:cBhvr>
                                        <p:cTn id="78" dur="1" fill="hold">
                                          <p:stCondLst>
                                            <p:cond delay="0"/>
                                          </p:stCondLst>
                                        </p:cTn>
                                        <p:tgtEl>
                                          <p:spTgt spid="225"/>
                                        </p:tgtEl>
                                        <p:attrNameLst>
                                          <p:attrName>style.visibility</p:attrName>
                                        </p:attrNameLst>
                                      </p:cBhvr>
                                      <p:to>
                                        <p:strVal val="visible"/>
                                      </p:to>
                                    </p:set>
                                    <p:animEffect transition="in" filter="blinds(horizontal)">
                                      <p:cBhvr>
                                        <p:cTn id="79" dur="500"/>
                                        <p:tgtEl>
                                          <p:spTgt spid="225"/>
                                        </p:tgtEl>
                                      </p:cBhvr>
                                    </p:animEffect>
                                  </p:childTnLst>
                                </p:cTn>
                              </p:par>
                              <p:par>
                                <p:cTn id="80" presetID="3" presetClass="entr" presetSubtype="10" fill="hold" nodeType="withEffect">
                                  <p:stCondLst>
                                    <p:cond delay="0"/>
                                  </p:stCondLst>
                                  <p:childTnLst>
                                    <p:set>
                                      <p:cBhvr>
                                        <p:cTn id="81" dur="1" fill="hold">
                                          <p:stCondLst>
                                            <p:cond delay="0"/>
                                          </p:stCondLst>
                                        </p:cTn>
                                        <p:tgtEl>
                                          <p:spTgt spid="226"/>
                                        </p:tgtEl>
                                        <p:attrNameLst>
                                          <p:attrName>style.visibility</p:attrName>
                                        </p:attrNameLst>
                                      </p:cBhvr>
                                      <p:to>
                                        <p:strVal val="visible"/>
                                      </p:to>
                                    </p:set>
                                    <p:animEffect transition="in" filter="blinds(horizontal)">
                                      <p:cBhvr>
                                        <p:cTn id="82" dur="500"/>
                                        <p:tgtEl>
                                          <p:spTgt spid="226"/>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227"/>
                                        </p:tgtEl>
                                        <p:attrNameLst>
                                          <p:attrName>style.visibility</p:attrName>
                                        </p:attrNameLst>
                                      </p:cBhvr>
                                      <p:to>
                                        <p:strVal val="visible"/>
                                      </p:to>
                                    </p:set>
                                    <p:animEffect transition="in" filter="blinds(horizontal)">
                                      <p:cBhvr>
                                        <p:cTn id="85" dur="500"/>
                                        <p:tgtEl>
                                          <p:spTgt spid="227"/>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228"/>
                                        </p:tgtEl>
                                        <p:attrNameLst>
                                          <p:attrName>style.visibility</p:attrName>
                                        </p:attrNameLst>
                                      </p:cBhvr>
                                      <p:to>
                                        <p:strVal val="visible"/>
                                      </p:to>
                                    </p:set>
                                    <p:animEffect transition="in" filter="blinds(horizontal)">
                                      <p:cBhvr>
                                        <p:cTn id="88" dur="500"/>
                                        <p:tgtEl>
                                          <p:spTgt spid="228"/>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229"/>
                                        </p:tgtEl>
                                        <p:attrNameLst>
                                          <p:attrName>style.visibility</p:attrName>
                                        </p:attrNameLst>
                                      </p:cBhvr>
                                      <p:to>
                                        <p:strVal val="visible"/>
                                      </p:to>
                                    </p:set>
                                    <p:animEffect transition="in" filter="blinds(horizontal)">
                                      <p:cBhvr>
                                        <p:cTn id="91" dur="500"/>
                                        <p:tgtEl>
                                          <p:spTgt spid="229"/>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230"/>
                                        </p:tgtEl>
                                        <p:attrNameLst>
                                          <p:attrName>style.visibility</p:attrName>
                                        </p:attrNameLst>
                                      </p:cBhvr>
                                      <p:to>
                                        <p:strVal val="visible"/>
                                      </p:to>
                                    </p:set>
                                    <p:animEffect transition="in" filter="blinds(horizontal)">
                                      <p:cBhvr>
                                        <p:cTn id="94" dur="500"/>
                                        <p:tgtEl>
                                          <p:spTgt spid="230"/>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231"/>
                                        </p:tgtEl>
                                        <p:attrNameLst>
                                          <p:attrName>style.visibility</p:attrName>
                                        </p:attrNameLst>
                                      </p:cBhvr>
                                      <p:to>
                                        <p:strVal val="visible"/>
                                      </p:to>
                                    </p:set>
                                    <p:animEffect transition="in" filter="blinds(horizontal)">
                                      <p:cBhvr>
                                        <p:cTn id="97" dur="500"/>
                                        <p:tgtEl>
                                          <p:spTgt spid="231"/>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232"/>
                                        </p:tgtEl>
                                        <p:attrNameLst>
                                          <p:attrName>style.visibility</p:attrName>
                                        </p:attrNameLst>
                                      </p:cBhvr>
                                      <p:to>
                                        <p:strVal val="visible"/>
                                      </p:to>
                                    </p:set>
                                    <p:animEffect transition="in" filter="blinds(horizontal)">
                                      <p:cBhvr>
                                        <p:cTn id="100" dur="500"/>
                                        <p:tgtEl>
                                          <p:spTgt spid="232"/>
                                        </p:tgtEl>
                                      </p:cBhvr>
                                    </p:animEffect>
                                  </p:childTnLst>
                                </p:cTn>
                              </p:par>
                              <p:par>
                                <p:cTn id="101" presetID="3" presetClass="entr" presetSubtype="10" fill="hold" nodeType="withEffect">
                                  <p:stCondLst>
                                    <p:cond delay="0"/>
                                  </p:stCondLst>
                                  <p:childTnLst>
                                    <p:set>
                                      <p:cBhvr>
                                        <p:cTn id="102" dur="1" fill="hold">
                                          <p:stCondLst>
                                            <p:cond delay="0"/>
                                          </p:stCondLst>
                                        </p:cTn>
                                        <p:tgtEl>
                                          <p:spTgt spid="233"/>
                                        </p:tgtEl>
                                        <p:attrNameLst>
                                          <p:attrName>style.visibility</p:attrName>
                                        </p:attrNameLst>
                                      </p:cBhvr>
                                      <p:to>
                                        <p:strVal val="visible"/>
                                      </p:to>
                                    </p:set>
                                    <p:animEffect transition="in" filter="blinds(horizontal)">
                                      <p:cBhvr>
                                        <p:cTn id="103" dur="500"/>
                                        <p:tgtEl>
                                          <p:spTgt spid="233"/>
                                        </p:tgtEl>
                                      </p:cBhvr>
                                    </p:animEffect>
                                  </p:childTnLst>
                                </p:cTn>
                              </p:par>
                              <p:par>
                                <p:cTn id="104" presetID="3" presetClass="entr" presetSubtype="10" fill="hold" nodeType="withEffect">
                                  <p:stCondLst>
                                    <p:cond delay="0"/>
                                  </p:stCondLst>
                                  <p:childTnLst>
                                    <p:set>
                                      <p:cBhvr>
                                        <p:cTn id="105" dur="1" fill="hold">
                                          <p:stCondLst>
                                            <p:cond delay="0"/>
                                          </p:stCondLst>
                                        </p:cTn>
                                        <p:tgtEl>
                                          <p:spTgt spid="234"/>
                                        </p:tgtEl>
                                        <p:attrNameLst>
                                          <p:attrName>style.visibility</p:attrName>
                                        </p:attrNameLst>
                                      </p:cBhvr>
                                      <p:to>
                                        <p:strVal val="visible"/>
                                      </p:to>
                                    </p:set>
                                    <p:animEffect transition="in" filter="blinds(horizontal)">
                                      <p:cBhvr>
                                        <p:cTn id="106" dur="500"/>
                                        <p:tgtEl>
                                          <p:spTgt spid="234"/>
                                        </p:tgtEl>
                                      </p:cBhvr>
                                    </p:animEffect>
                                  </p:childTnLst>
                                </p:cTn>
                              </p:par>
                              <p:par>
                                <p:cTn id="107" presetID="3" presetClass="entr" presetSubtype="10" fill="hold" nodeType="withEffect">
                                  <p:stCondLst>
                                    <p:cond delay="0"/>
                                  </p:stCondLst>
                                  <p:childTnLst>
                                    <p:set>
                                      <p:cBhvr>
                                        <p:cTn id="108" dur="1" fill="hold">
                                          <p:stCondLst>
                                            <p:cond delay="0"/>
                                          </p:stCondLst>
                                        </p:cTn>
                                        <p:tgtEl>
                                          <p:spTgt spid="235"/>
                                        </p:tgtEl>
                                        <p:attrNameLst>
                                          <p:attrName>style.visibility</p:attrName>
                                        </p:attrNameLst>
                                      </p:cBhvr>
                                      <p:to>
                                        <p:strVal val="visible"/>
                                      </p:to>
                                    </p:set>
                                    <p:animEffect transition="in" filter="blinds(horizontal)">
                                      <p:cBhvr>
                                        <p:cTn id="109" dur="500"/>
                                        <p:tgtEl>
                                          <p:spTgt spid="235"/>
                                        </p:tgtEl>
                                      </p:cBhvr>
                                    </p:animEffect>
                                  </p:childTnLst>
                                </p:cTn>
                              </p:par>
                              <p:par>
                                <p:cTn id="110" presetID="3" presetClass="entr" presetSubtype="10" fill="hold" nodeType="withEffect">
                                  <p:stCondLst>
                                    <p:cond delay="0"/>
                                  </p:stCondLst>
                                  <p:childTnLst>
                                    <p:set>
                                      <p:cBhvr>
                                        <p:cTn id="111" dur="1" fill="hold">
                                          <p:stCondLst>
                                            <p:cond delay="0"/>
                                          </p:stCondLst>
                                        </p:cTn>
                                        <p:tgtEl>
                                          <p:spTgt spid="236"/>
                                        </p:tgtEl>
                                        <p:attrNameLst>
                                          <p:attrName>style.visibility</p:attrName>
                                        </p:attrNameLst>
                                      </p:cBhvr>
                                      <p:to>
                                        <p:strVal val="visible"/>
                                      </p:to>
                                    </p:set>
                                    <p:animEffect transition="in" filter="blinds(horizontal)">
                                      <p:cBhvr>
                                        <p:cTn id="112" dur="500"/>
                                        <p:tgtEl>
                                          <p:spTgt spid="236"/>
                                        </p:tgtEl>
                                      </p:cBhvr>
                                    </p:animEffect>
                                  </p:childTnLst>
                                </p:cTn>
                              </p:par>
                              <p:par>
                                <p:cTn id="113" presetID="3" presetClass="entr" presetSubtype="10" fill="hold" nodeType="withEffect">
                                  <p:stCondLst>
                                    <p:cond delay="0"/>
                                  </p:stCondLst>
                                  <p:childTnLst>
                                    <p:set>
                                      <p:cBhvr>
                                        <p:cTn id="114" dur="1" fill="hold">
                                          <p:stCondLst>
                                            <p:cond delay="0"/>
                                          </p:stCondLst>
                                        </p:cTn>
                                        <p:tgtEl>
                                          <p:spTgt spid="237"/>
                                        </p:tgtEl>
                                        <p:attrNameLst>
                                          <p:attrName>style.visibility</p:attrName>
                                        </p:attrNameLst>
                                      </p:cBhvr>
                                      <p:to>
                                        <p:strVal val="visible"/>
                                      </p:to>
                                    </p:set>
                                    <p:animEffect transition="in" filter="blinds(horizontal)">
                                      <p:cBhvr>
                                        <p:cTn id="115" dur="500"/>
                                        <p:tgtEl>
                                          <p:spTgt spid="237"/>
                                        </p:tgtEl>
                                      </p:cBhvr>
                                    </p:animEffect>
                                  </p:childTnLst>
                                </p:cTn>
                              </p:par>
                              <p:par>
                                <p:cTn id="116" presetID="3" presetClass="entr" presetSubtype="10" fill="hold" nodeType="withEffect">
                                  <p:stCondLst>
                                    <p:cond delay="0"/>
                                  </p:stCondLst>
                                  <p:childTnLst>
                                    <p:set>
                                      <p:cBhvr>
                                        <p:cTn id="117" dur="1" fill="hold">
                                          <p:stCondLst>
                                            <p:cond delay="0"/>
                                          </p:stCondLst>
                                        </p:cTn>
                                        <p:tgtEl>
                                          <p:spTgt spid="239"/>
                                        </p:tgtEl>
                                        <p:attrNameLst>
                                          <p:attrName>style.visibility</p:attrName>
                                        </p:attrNameLst>
                                      </p:cBhvr>
                                      <p:to>
                                        <p:strVal val="visible"/>
                                      </p:to>
                                    </p:set>
                                    <p:animEffect transition="in" filter="blinds(horizontal)">
                                      <p:cBhvr>
                                        <p:cTn id="118" dur="500"/>
                                        <p:tgtEl>
                                          <p:spTgt spid="239"/>
                                        </p:tgtEl>
                                      </p:cBhvr>
                                    </p:animEffect>
                                  </p:childTnLst>
                                </p:cTn>
                              </p:par>
                              <p:par>
                                <p:cTn id="119" presetID="3" presetClass="entr" presetSubtype="10" fill="hold" nodeType="withEffect">
                                  <p:stCondLst>
                                    <p:cond delay="0"/>
                                  </p:stCondLst>
                                  <p:childTnLst>
                                    <p:set>
                                      <p:cBhvr>
                                        <p:cTn id="120" dur="1" fill="hold">
                                          <p:stCondLst>
                                            <p:cond delay="0"/>
                                          </p:stCondLst>
                                        </p:cTn>
                                        <p:tgtEl>
                                          <p:spTgt spid="241"/>
                                        </p:tgtEl>
                                        <p:attrNameLst>
                                          <p:attrName>style.visibility</p:attrName>
                                        </p:attrNameLst>
                                      </p:cBhvr>
                                      <p:to>
                                        <p:strVal val="visible"/>
                                      </p:to>
                                    </p:set>
                                    <p:animEffect transition="in" filter="blinds(horizontal)">
                                      <p:cBhvr>
                                        <p:cTn id="121" dur="500"/>
                                        <p:tgtEl>
                                          <p:spTgt spid="241"/>
                                        </p:tgtEl>
                                      </p:cBhvr>
                                    </p:animEffect>
                                  </p:childTnLst>
                                </p:cTn>
                              </p:par>
                              <p:par>
                                <p:cTn id="122" presetID="3" presetClass="entr" presetSubtype="10" fill="hold" nodeType="withEffect">
                                  <p:stCondLst>
                                    <p:cond delay="0"/>
                                  </p:stCondLst>
                                  <p:childTnLst>
                                    <p:set>
                                      <p:cBhvr>
                                        <p:cTn id="123" dur="1" fill="hold">
                                          <p:stCondLst>
                                            <p:cond delay="0"/>
                                          </p:stCondLst>
                                        </p:cTn>
                                        <p:tgtEl>
                                          <p:spTgt spid="242"/>
                                        </p:tgtEl>
                                        <p:attrNameLst>
                                          <p:attrName>style.visibility</p:attrName>
                                        </p:attrNameLst>
                                      </p:cBhvr>
                                      <p:to>
                                        <p:strVal val="visible"/>
                                      </p:to>
                                    </p:set>
                                    <p:animEffect transition="in" filter="blinds(horizontal)">
                                      <p:cBhvr>
                                        <p:cTn id="124" dur="500"/>
                                        <p:tgtEl>
                                          <p:spTgt spid="242"/>
                                        </p:tgtEl>
                                      </p:cBhvr>
                                    </p:animEffect>
                                  </p:childTnLst>
                                </p:cTn>
                              </p:par>
                              <p:par>
                                <p:cTn id="125" presetID="3" presetClass="entr" presetSubtype="10" fill="hold" nodeType="withEffect">
                                  <p:stCondLst>
                                    <p:cond delay="0"/>
                                  </p:stCondLst>
                                  <p:childTnLst>
                                    <p:set>
                                      <p:cBhvr>
                                        <p:cTn id="126" dur="1" fill="hold">
                                          <p:stCondLst>
                                            <p:cond delay="0"/>
                                          </p:stCondLst>
                                        </p:cTn>
                                        <p:tgtEl>
                                          <p:spTgt spid="243"/>
                                        </p:tgtEl>
                                        <p:attrNameLst>
                                          <p:attrName>style.visibility</p:attrName>
                                        </p:attrNameLst>
                                      </p:cBhvr>
                                      <p:to>
                                        <p:strVal val="visible"/>
                                      </p:to>
                                    </p:set>
                                    <p:animEffect transition="in" filter="blinds(horizontal)">
                                      <p:cBhvr>
                                        <p:cTn id="127" dur="500"/>
                                        <p:tgtEl>
                                          <p:spTgt spid="243"/>
                                        </p:tgtEl>
                                      </p:cBhvr>
                                    </p:animEffect>
                                  </p:childTnLst>
                                </p:cTn>
                              </p:par>
                              <p:par>
                                <p:cTn id="128" presetID="3" presetClass="entr" presetSubtype="10" fill="hold" nodeType="withEffect">
                                  <p:stCondLst>
                                    <p:cond delay="0"/>
                                  </p:stCondLst>
                                  <p:childTnLst>
                                    <p:set>
                                      <p:cBhvr>
                                        <p:cTn id="129" dur="1" fill="hold">
                                          <p:stCondLst>
                                            <p:cond delay="0"/>
                                          </p:stCondLst>
                                        </p:cTn>
                                        <p:tgtEl>
                                          <p:spTgt spid="250"/>
                                        </p:tgtEl>
                                        <p:attrNameLst>
                                          <p:attrName>style.visibility</p:attrName>
                                        </p:attrNameLst>
                                      </p:cBhvr>
                                      <p:to>
                                        <p:strVal val="visible"/>
                                      </p:to>
                                    </p:set>
                                    <p:animEffect transition="in" filter="blinds(horizontal)">
                                      <p:cBhvr>
                                        <p:cTn id="130" dur="500"/>
                                        <p:tgtEl>
                                          <p:spTgt spid="250"/>
                                        </p:tgtEl>
                                      </p:cBhvr>
                                    </p:animEffect>
                                  </p:childTnLst>
                                </p:cTn>
                              </p:par>
                              <p:par>
                                <p:cTn id="131" presetID="3" presetClass="entr" presetSubtype="10" fill="hold" nodeType="withEffect">
                                  <p:stCondLst>
                                    <p:cond delay="0"/>
                                  </p:stCondLst>
                                  <p:childTnLst>
                                    <p:set>
                                      <p:cBhvr>
                                        <p:cTn id="132" dur="1" fill="hold">
                                          <p:stCondLst>
                                            <p:cond delay="0"/>
                                          </p:stCondLst>
                                        </p:cTn>
                                        <p:tgtEl>
                                          <p:spTgt spid="252"/>
                                        </p:tgtEl>
                                        <p:attrNameLst>
                                          <p:attrName>style.visibility</p:attrName>
                                        </p:attrNameLst>
                                      </p:cBhvr>
                                      <p:to>
                                        <p:strVal val="visible"/>
                                      </p:to>
                                    </p:set>
                                    <p:animEffect transition="in" filter="blinds(horizontal)">
                                      <p:cBhvr>
                                        <p:cTn id="133" dur="500"/>
                                        <p:tgtEl>
                                          <p:spTgt spid="252"/>
                                        </p:tgtEl>
                                      </p:cBhvr>
                                    </p:animEffect>
                                  </p:childTnLst>
                                </p:cTn>
                              </p:par>
                              <p:par>
                                <p:cTn id="134" presetID="3" presetClass="entr" presetSubtype="10" fill="hold" nodeType="withEffect">
                                  <p:stCondLst>
                                    <p:cond delay="0"/>
                                  </p:stCondLst>
                                  <p:childTnLst>
                                    <p:set>
                                      <p:cBhvr>
                                        <p:cTn id="135" dur="1" fill="hold">
                                          <p:stCondLst>
                                            <p:cond delay="0"/>
                                          </p:stCondLst>
                                        </p:cTn>
                                        <p:tgtEl>
                                          <p:spTgt spid="255"/>
                                        </p:tgtEl>
                                        <p:attrNameLst>
                                          <p:attrName>style.visibility</p:attrName>
                                        </p:attrNameLst>
                                      </p:cBhvr>
                                      <p:to>
                                        <p:strVal val="visible"/>
                                      </p:to>
                                    </p:set>
                                    <p:animEffect transition="in" filter="blinds(horizontal)">
                                      <p:cBhvr>
                                        <p:cTn id="136" dur="500"/>
                                        <p:tgtEl>
                                          <p:spTgt spid="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50" grpId="0"/>
      <p:bldP spid="51" grpId="0" animBg="1"/>
      <p:bldP spid="60" grpId="0" animBg="1"/>
      <p:bldP spid="63" grpId="0" animBg="1"/>
      <p:bldP spid="68" grpId="0" animBg="1"/>
      <p:bldP spid="71" grpId="0"/>
      <p:bldP spid="78" grpId="0"/>
      <p:bldP spid="79" grpId="0"/>
      <p:bldP spid="216" grpId="0" animBg="1"/>
      <p:bldP spid="217" grpId="0" animBg="1"/>
      <p:bldP spid="218" grpId="0" animBg="1"/>
      <p:bldP spid="219" grpId="0" animBg="1"/>
      <p:bldP spid="220" grpId="0" animBg="1"/>
      <p:bldP spid="221" grpId="0"/>
      <p:bldP spid="227" grpId="0" animBg="1"/>
      <p:bldP spid="228" grpId="0" animBg="1"/>
      <p:bldP spid="229" grpId="0" animBg="1"/>
      <p:bldP spid="230" grpId="0" animBg="1"/>
      <p:bldP spid="231" grpId="0" animBg="1"/>
      <p:bldP spid="23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solidFill>
                  <a:srgbClr val="2080BD"/>
                </a:solidFill>
                <a:latin typeface="Microsoft YaHei" charset="-122"/>
                <a:ea typeface="Microsoft YaHei" charset="-122"/>
                <a:cs typeface="Microsoft YaHei" charset="-122"/>
              </a:rPr>
              <a:t>任务一：来电原因分类</a:t>
            </a:r>
            <a:r>
              <a:rPr lang="en-US" altLang="zh-CN" b="0" dirty="0" smtClean="0">
                <a:solidFill>
                  <a:srgbClr val="2080BD"/>
                </a:solidFill>
                <a:latin typeface="Microsoft YaHei" charset="-122"/>
                <a:ea typeface="Microsoft YaHei" charset="-122"/>
                <a:cs typeface="Microsoft YaHei" charset="-122"/>
              </a:rPr>
              <a:t>-</a:t>
            </a:r>
            <a:r>
              <a:rPr lang="zh-CN" altLang="en-US" b="0" dirty="0" smtClean="0">
                <a:solidFill>
                  <a:srgbClr val="2080BD"/>
                </a:solidFill>
                <a:latin typeface="Microsoft YaHei" charset="-122"/>
                <a:ea typeface="Microsoft YaHei" charset="-122"/>
                <a:cs typeface="Microsoft YaHei" charset="-122"/>
              </a:rPr>
              <a:t>解决方案</a:t>
            </a:r>
            <a:endParaRPr lang="zh-CN" altLang="en-US" b="0" dirty="0">
              <a:solidFill>
                <a:srgbClr val="2080BD"/>
              </a:solidFill>
              <a:latin typeface="Microsoft YaHei" charset="-122"/>
              <a:ea typeface="Microsoft YaHei" charset="-122"/>
              <a:cs typeface="Microsoft YaHei" charset="-122"/>
            </a:endParaRPr>
          </a:p>
        </p:txBody>
      </p:sp>
      <p:sp>
        <p:nvSpPr>
          <p:cNvPr id="3" name="矩形 2"/>
          <p:cNvSpPr/>
          <p:nvPr/>
        </p:nvSpPr>
        <p:spPr>
          <a:xfrm>
            <a:off x="5541697" y="5447329"/>
            <a:ext cx="5109121" cy="546100"/>
          </a:xfrm>
          <a:prstGeom prst="rect">
            <a:avLst/>
          </a:prstGeom>
          <a:solidFill>
            <a:srgbClr val="BBB7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tx1"/>
                </a:solidFill>
              </a:rPr>
              <a:t>Input</a:t>
            </a:r>
            <a:r>
              <a:rPr kumimoji="1" lang="zh-CN" altLang="en-US" dirty="0" smtClean="0">
                <a:solidFill>
                  <a:schemeClr val="tx1"/>
                </a:solidFill>
              </a:rPr>
              <a:t> </a:t>
            </a:r>
            <a:r>
              <a:rPr kumimoji="1" lang="en-US" altLang="zh-CN" dirty="0" smtClean="0">
                <a:solidFill>
                  <a:schemeClr val="tx1"/>
                </a:solidFill>
              </a:rPr>
              <a:t>Layer</a:t>
            </a:r>
            <a:endParaRPr kumimoji="1" lang="zh-CN" altLang="en-US" dirty="0">
              <a:solidFill>
                <a:schemeClr val="tx1"/>
              </a:solidFill>
            </a:endParaRPr>
          </a:p>
        </p:txBody>
      </p:sp>
      <p:sp>
        <p:nvSpPr>
          <p:cNvPr id="20" name="矩形 19"/>
          <p:cNvSpPr/>
          <p:nvPr/>
        </p:nvSpPr>
        <p:spPr>
          <a:xfrm>
            <a:off x="5541697" y="4901229"/>
            <a:ext cx="2539751" cy="546100"/>
          </a:xfrm>
          <a:prstGeom prst="rect">
            <a:avLst/>
          </a:prstGeom>
          <a:solidFill>
            <a:srgbClr val="799D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tx1"/>
                </a:solidFill>
              </a:rPr>
              <a:t>Word</a:t>
            </a:r>
            <a:r>
              <a:rPr kumimoji="1" lang="zh-CN" altLang="en-US" dirty="0" smtClean="0">
                <a:solidFill>
                  <a:schemeClr val="tx1"/>
                </a:solidFill>
              </a:rPr>
              <a:t> </a:t>
            </a:r>
            <a:r>
              <a:rPr kumimoji="1" lang="en-US" altLang="zh-CN" dirty="0" smtClean="0">
                <a:solidFill>
                  <a:schemeClr val="tx1"/>
                </a:solidFill>
              </a:rPr>
              <a:t>Embedding</a:t>
            </a:r>
            <a:endParaRPr kumimoji="1" lang="zh-CN" altLang="en-US" dirty="0">
              <a:solidFill>
                <a:schemeClr val="tx1"/>
              </a:solidFill>
            </a:endParaRPr>
          </a:p>
        </p:txBody>
      </p:sp>
      <p:sp>
        <p:nvSpPr>
          <p:cNvPr id="21" name="矩形 20"/>
          <p:cNvSpPr/>
          <p:nvPr/>
        </p:nvSpPr>
        <p:spPr>
          <a:xfrm>
            <a:off x="5541697" y="4355129"/>
            <a:ext cx="2539751" cy="546100"/>
          </a:xfrm>
          <a:prstGeom prst="rect">
            <a:avLst/>
          </a:prstGeom>
          <a:solidFill>
            <a:srgbClr val="FDBF2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tx1"/>
                </a:solidFill>
              </a:rPr>
              <a:t>Word-</a:t>
            </a:r>
            <a:r>
              <a:rPr kumimoji="1" lang="en-US" altLang="zh-CN" dirty="0" err="1" smtClean="0">
                <a:solidFill>
                  <a:schemeClr val="tx1"/>
                </a:solidFill>
              </a:rPr>
              <a:t>BiLSTM</a:t>
            </a:r>
            <a:endParaRPr kumimoji="1" lang="zh-CN" altLang="en-US" dirty="0">
              <a:solidFill>
                <a:schemeClr val="tx1"/>
              </a:solidFill>
            </a:endParaRPr>
          </a:p>
        </p:txBody>
      </p:sp>
      <p:sp>
        <p:nvSpPr>
          <p:cNvPr id="23" name="矩形 22"/>
          <p:cNvSpPr/>
          <p:nvPr/>
        </p:nvSpPr>
        <p:spPr>
          <a:xfrm>
            <a:off x="5541697" y="3809029"/>
            <a:ext cx="2539751" cy="546100"/>
          </a:xfrm>
          <a:prstGeom prst="rect">
            <a:avLst/>
          </a:prstGeom>
          <a:solidFill>
            <a:srgbClr val="FDBF2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tx1"/>
                </a:solidFill>
              </a:rPr>
              <a:t>Self-Attention</a:t>
            </a:r>
            <a:endParaRPr kumimoji="1" lang="zh-CN" altLang="en-US" dirty="0">
              <a:solidFill>
                <a:schemeClr val="tx1"/>
              </a:solidFill>
            </a:endParaRPr>
          </a:p>
        </p:txBody>
      </p:sp>
      <p:sp>
        <p:nvSpPr>
          <p:cNvPr id="24" name="矩形 23"/>
          <p:cNvSpPr/>
          <p:nvPr/>
        </p:nvSpPr>
        <p:spPr>
          <a:xfrm>
            <a:off x="5541697" y="3262929"/>
            <a:ext cx="5109121" cy="546100"/>
          </a:xfrm>
          <a:prstGeom prst="rect">
            <a:avLst/>
          </a:prstGeom>
          <a:solidFill>
            <a:srgbClr val="FDBF2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tx1"/>
                </a:solidFill>
              </a:rPr>
              <a:t>Sentence-</a:t>
            </a:r>
            <a:r>
              <a:rPr kumimoji="1" lang="en-US" altLang="zh-CN" dirty="0" err="1" smtClean="0">
                <a:solidFill>
                  <a:schemeClr val="tx1"/>
                </a:solidFill>
              </a:rPr>
              <a:t>BiLSTM</a:t>
            </a:r>
            <a:endParaRPr kumimoji="1" lang="zh-CN" altLang="en-US" dirty="0">
              <a:solidFill>
                <a:schemeClr val="tx1"/>
              </a:solidFill>
            </a:endParaRPr>
          </a:p>
        </p:txBody>
      </p:sp>
      <p:sp>
        <p:nvSpPr>
          <p:cNvPr id="25" name="矩形 24"/>
          <p:cNvSpPr/>
          <p:nvPr/>
        </p:nvSpPr>
        <p:spPr>
          <a:xfrm>
            <a:off x="5541697" y="2716829"/>
            <a:ext cx="5109121" cy="546100"/>
          </a:xfrm>
          <a:prstGeom prst="rect">
            <a:avLst/>
          </a:prstGeom>
          <a:solidFill>
            <a:srgbClr val="FDBF2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tx1"/>
                </a:solidFill>
              </a:rPr>
              <a:t>Self-Attention</a:t>
            </a:r>
            <a:endParaRPr kumimoji="1" lang="zh-CN" altLang="en-US" dirty="0">
              <a:solidFill>
                <a:schemeClr val="tx1"/>
              </a:solidFill>
            </a:endParaRPr>
          </a:p>
        </p:txBody>
      </p:sp>
      <p:sp>
        <p:nvSpPr>
          <p:cNvPr id="28" name="矩形 27"/>
          <p:cNvSpPr/>
          <p:nvPr/>
        </p:nvSpPr>
        <p:spPr>
          <a:xfrm>
            <a:off x="5541697" y="2170729"/>
            <a:ext cx="5109121" cy="546100"/>
          </a:xfrm>
          <a:prstGeom prst="rect">
            <a:avLst/>
          </a:prstGeom>
          <a:solidFill>
            <a:srgbClr val="7B9F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tx1"/>
                </a:solidFill>
              </a:rPr>
              <a:t>MLP</a:t>
            </a:r>
            <a:endParaRPr kumimoji="1" lang="zh-CN" altLang="en-US" dirty="0">
              <a:solidFill>
                <a:schemeClr val="tx1"/>
              </a:solidFill>
            </a:endParaRPr>
          </a:p>
        </p:txBody>
      </p:sp>
      <p:sp>
        <p:nvSpPr>
          <p:cNvPr id="39" name="矩形 38"/>
          <p:cNvSpPr/>
          <p:nvPr/>
        </p:nvSpPr>
        <p:spPr>
          <a:xfrm>
            <a:off x="8111067" y="4901229"/>
            <a:ext cx="2539751" cy="546100"/>
          </a:xfrm>
          <a:prstGeom prst="rect">
            <a:avLst/>
          </a:prstGeom>
          <a:solidFill>
            <a:srgbClr val="799D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smtClean="0">
                <a:solidFill>
                  <a:schemeClr val="tx1"/>
                </a:solidFill>
              </a:rPr>
              <a:t>ELMo</a:t>
            </a:r>
            <a:endParaRPr kumimoji="1" lang="zh-CN" altLang="en-US" dirty="0">
              <a:solidFill>
                <a:schemeClr val="tx1"/>
              </a:solidFill>
            </a:endParaRPr>
          </a:p>
        </p:txBody>
      </p:sp>
      <p:sp>
        <p:nvSpPr>
          <p:cNvPr id="40" name="矩形 39"/>
          <p:cNvSpPr/>
          <p:nvPr/>
        </p:nvSpPr>
        <p:spPr>
          <a:xfrm>
            <a:off x="8111067" y="4355129"/>
            <a:ext cx="2539751" cy="546100"/>
          </a:xfrm>
          <a:prstGeom prst="rect">
            <a:avLst/>
          </a:prstGeom>
          <a:solidFill>
            <a:srgbClr val="FDBF2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tx1"/>
                </a:solidFill>
              </a:rPr>
              <a:t>Word-</a:t>
            </a:r>
            <a:r>
              <a:rPr kumimoji="1" lang="en-US" altLang="zh-CN" dirty="0" err="1" smtClean="0">
                <a:solidFill>
                  <a:schemeClr val="tx1"/>
                </a:solidFill>
              </a:rPr>
              <a:t>BiLSTM</a:t>
            </a:r>
            <a:endParaRPr kumimoji="1" lang="zh-CN" altLang="en-US" dirty="0">
              <a:solidFill>
                <a:schemeClr val="tx1"/>
              </a:solidFill>
            </a:endParaRPr>
          </a:p>
        </p:txBody>
      </p:sp>
      <p:sp>
        <p:nvSpPr>
          <p:cNvPr id="41" name="矩形 40"/>
          <p:cNvSpPr/>
          <p:nvPr/>
        </p:nvSpPr>
        <p:spPr>
          <a:xfrm>
            <a:off x="8111067" y="3809029"/>
            <a:ext cx="2539751" cy="546100"/>
          </a:xfrm>
          <a:prstGeom prst="rect">
            <a:avLst/>
          </a:prstGeom>
          <a:solidFill>
            <a:srgbClr val="FDBF2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tx1"/>
                </a:solidFill>
              </a:rPr>
              <a:t>Self-Attention</a:t>
            </a:r>
            <a:endParaRPr kumimoji="1" lang="zh-CN" altLang="en-US" dirty="0">
              <a:solidFill>
                <a:schemeClr val="tx1"/>
              </a:solidFill>
            </a:endParaRPr>
          </a:p>
        </p:txBody>
      </p:sp>
      <p:sp>
        <p:nvSpPr>
          <p:cNvPr id="43" name="矩形 42"/>
          <p:cNvSpPr/>
          <p:nvPr/>
        </p:nvSpPr>
        <p:spPr>
          <a:xfrm>
            <a:off x="1236133" y="5461000"/>
            <a:ext cx="2921000" cy="546100"/>
          </a:xfrm>
          <a:prstGeom prst="rect">
            <a:avLst/>
          </a:prstGeom>
          <a:solidFill>
            <a:srgbClr val="BBB7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tx1"/>
                </a:solidFill>
              </a:rPr>
              <a:t>Input</a:t>
            </a:r>
            <a:r>
              <a:rPr kumimoji="1" lang="zh-CN" altLang="en-US" dirty="0" smtClean="0">
                <a:solidFill>
                  <a:schemeClr val="tx1"/>
                </a:solidFill>
              </a:rPr>
              <a:t> </a:t>
            </a:r>
            <a:r>
              <a:rPr kumimoji="1" lang="en-US" altLang="zh-CN" dirty="0" smtClean="0">
                <a:solidFill>
                  <a:schemeClr val="tx1"/>
                </a:solidFill>
              </a:rPr>
              <a:t>Layer</a:t>
            </a:r>
            <a:endParaRPr kumimoji="1" lang="zh-CN" altLang="en-US" dirty="0">
              <a:solidFill>
                <a:schemeClr val="tx1"/>
              </a:solidFill>
            </a:endParaRPr>
          </a:p>
        </p:txBody>
      </p:sp>
      <p:sp>
        <p:nvSpPr>
          <p:cNvPr id="44" name="矩形 43"/>
          <p:cNvSpPr/>
          <p:nvPr/>
        </p:nvSpPr>
        <p:spPr>
          <a:xfrm>
            <a:off x="1236133" y="4914900"/>
            <a:ext cx="2921000" cy="546100"/>
          </a:xfrm>
          <a:prstGeom prst="rect">
            <a:avLst/>
          </a:prstGeom>
          <a:solidFill>
            <a:srgbClr val="779B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tx1"/>
                </a:solidFill>
              </a:rPr>
              <a:t>Word</a:t>
            </a:r>
            <a:r>
              <a:rPr kumimoji="1" lang="zh-CN" altLang="en-US" dirty="0" smtClean="0">
                <a:solidFill>
                  <a:schemeClr val="tx1"/>
                </a:solidFill>
              </a:rPr>
              <a:t> </a:t>
            </a:r>
            <a:r>
              <a:rPr kumimoji="1" lang="en-US" altLang="zh-CN" dirty="0" smtClean="0">
                <a:solidFill>
                  <a:schemeClr val="tx1"/>
                </a:solidFill>
              </a:rPr>
              <a:t>Embedding</a:t>
            </a:r>
            <a:endParaRPr kumimoji="1" lang="zh-CN" altLang="en-US" dirty="0">
              <a:solidFill>
                <a:schemeClr val="tx1"/>
              </a:solidFill>
            </a:endParaRPr>
          </a:p>
        </p:txBody>
      </p:sp>
      <p:sp>
        <p:nvSpPr>
          <p:cNvPr id="45" name="矩形 44"/>
          <p:cNvSpPr/>
          <p:nvPr/>
        </p:nvSpPr>
        <p:spPr>
          <a:xfrm>
            <a:off x="1236133" y="4368800"/>
            <a:ext cx="2921000" cy="5461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tx1"/>
                </a:solidFill>
              </a:rPr>
              <a:t>Word-</a:t>
            </a:r>
            <a:r>
              <a:rPr kumimoji="1" lang="en-US" altLang="zh-CN" dirty="0" err="1" smtClean="0">
                <a:solidFill>
                  <a:schemeClr val="tx1"/>
                </a:solidFill>
              </a:rPr>
              <a:t>BiLSTM</a:t>
            </a:r>
            <a:endParaRPr kumimoji="1" lang="zh-CN" altLang="en-US" dirty="0">
              <a:solidFill>
                <a:schemeClr val="tx1"/>
              </a:solidFill>
            </a:endParaRPr>
          </a:p>
        </p:txBody>
      </p:sp>
      <p:sp>
        <p:nvSpPr>
          <p:cNvPr id="46" name="矩形 45"/>
          <p:cNvSpPr/>
          <p:nvPr/>
        </p:nvSpPr>
        <p:spPr>
          <a:xfrm>
            <a:off x="1236133" y="3822700"/>
            <a:ext cx="2921000" cy="5461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tx1"/>
                </a:solidFill>
              </a:rPr>
              <a:t>Self-Attention</a:t>
            </a:r>
            <a:endParaRPr kumimoji="1" lang="zh-CN" altLang="en-US" dirty="0">
              <a:solidFill>
                <a:schemeClr val="tx1"/>
              </a:solidFill>
            </a:endParaRPr>
          </a:p>
        </p:txBody>
      </p:sp>
      <p:sp>
        <p:nvSpPr>
          <p:cNvPr id="47" name="矩形 46"/>
          <p:cNvSpPr/>
          <p:nvPr/>
        </p:nvSpPr>
        <p:spPr>
          <a:xfrm>
            <a:off x="1236133" y="3276600"/>
            <a:ext cx="2921000" cy="5461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tx1"/>
                </a:solidFill>
              </a:rPr>
              <a:t>Sentence-</a:t>
            </a:r>
            <a:r>
              <a:rPr kumimoji="1" lang="en-US" altLang="zh-CN" dirty="0" err="1" smtClean="0">
                <a:solidFill>
                  <a:schemeClr val="tx1"/>
                </a:solidFill>
              </a:rPr>
              <a:t>BiLSTM</a:t>
            </a:r>
            <a:endParaRPr kumimoji="1" lang="zh-CN" altLang="en-US" dirty="0">
              <a:solidFill>
                <a:schemeClr val="tx1"/>
              </a:solidFill>
            </a:endParaRPr>
          </a:p>
        </p:txBody>
      </p:sp>
      <p:sp>
        <p:nvSpPr>
          <p:cNvPr id="48" name="矩形 47"/>
          <p:cNvSpPr/>
          <p:nvPr/>
        </p:nvSpPr>
        <p:spPr>
          <a:xfrm>
            <a:off x="1236133" y="2730500"/>
            <a:ext cx="2921000" cy="5461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tx1"/>
                </a:solidFill>
              </a:rPr>
              <a:t>Self-Attention</a:t>
            </a:r>
            <a:endParaRPr kumimoji="1" lang="zh-CN" altLang="en-US" dirty="0">
              <a:solidFill>
                <a:schemeClr val="tx1"/>
              </a:solidFill>
            </a:endParaRPr>
          </a:p>
        </p:txBody>
      </p:sp>
      <p:sp>
        <p:nvSpPr>
          <p:cNvPr id="49" name="矩形 48"/>
          <p:cNvSpPr/>
          <p:nvPr/>
        </p:nvSpPr>
        <p:spPr>
          <a:xfrm>
            <a:off x="1236133" y="2170729"/>
            <a:ext cx="2921000" cy="546100"/>
          </a:xfrm>
          <a:prstGeom prst="rect">
            <a:avLst/>
          </a:prstGeom>
          <a:solidFill>
            <a:srgbClr val="7B9F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tx1"/>
                </a:solidFill>
              </a:rPr>
              <a:t>MLP</a:t>
            </a:r>
            <a:endParaRPr kumimoji="1" lang="zh-CN" altLang="en-US" dirty="0">
              <a:solidFill>
                <a:schemeClr val="tx1"/>
              </a:solidFill>
            </a:endParaRPr>
          </a:p>
        </p:txBody>
      </p:sp>
      <p:sp>
        <p:nvSpPr>
          <p:cNvPr id="50" name="文本框 49"/>
          <p:cNvSpPr txBox="1"/>
          <p:nvPr/>
        </p:nvSpPr>
        <p:spPr>
          <a:xfrm>
            <a:off x="593905" y="1071170"/>
            <a:ext cx="1943161" cy="461665"/>
          </a:xfrm>
          <a:prstGeom prst="rect">
            <a:avLst/>
          </a:prstGeom>
          <a:noFill/>
        </p:spPr>
        <p:txBody>
          <a:bodyPr wrap="none" rtlCol="0">
            <a:spAutoFit/>
          </a:bodyPr>
          <a:lstStyle/>
          <a:p>
            <a:r>
              <a:rPr lang="en-US" altLang="zh-CN" sz="2400" dirty="0" err="1" smtClean="0">
                <a:solidFill>
                  <a:srgbClr val="2080BD"/>
                </a:solidFill>
                <a:latin typeface="Microsoft YaHei" charset="-122"/>
                <a:ea typeface="Microsoft YaHei" charset="-122"/>
                <a:cs typeface="Microsoft YaHei" charset="-122"/>
              </a:rPr>
              <a:t>HAN+ELMo</a:t>
            </a:r>
            <a:endParaRPr lang="en-US" altLang="zh-CN" sz="2400" dirty="0">
              <a:solidFill>
                <a:srgbClr val="2080BD"/>
              </a:solidFill>
              <a:latin typeface="Microsoft YaHei" charset="-122"/>
              <a:ea typeface="Microsoft YaHei" charset="-122"/>
              <a:cs typeface="Microsoft YaHei" charset="-122"/>
            </a:endParaRPr>
          </a:p>
        </p:txBody>
      </p:sp>
      <p:sp>
        <p:nvSpPr>
          <p:cNvPr id="4" name="右箭头 3"/>
          <p:cNvSpPr/>
          <p:nvPr/>
        </p:nvSpPr>
        <p:spPr>
          <a:xfrm>
            <a:off x="4366815" y="3943835"/>
            <a:ext cx="965200" cy="3038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420354065"/>
      </p:ext>
    </p:extLst>
  </p:cSld>
  <p:clrMapOvr>
    <a:masterClrMapping/>
  </p:clrMapOvr>
  <mc:AlternateContent xmlns:mc="http://schemas.openxmlformats.org/markup-compatibility/2006" xmlns:p14="http://schemas.microsoft.com/office/powerpoint/2010/main">
    <mc:Choice Requires="p14">
      <p:transition spd="slow" p14:dur="2000" advTm="11806"/>
    </mc:Choice>
    <mc:Fallback xmlns="">
      <p:transition spd="slow" advTm="11806"/>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solidFill>
                  <a:srgbClr val="2080BD"/>
                </a:solidFill>
                <a:latin typeface="Microsoft YaHei" charset="-122"/>
                <a:ea typeface="Microsoft YaHei" charset="-122"/>
                <a:cs typeface="Microsoft YaHei" charset="-122"/>
              </a:rPr>
              <a:t>任务一：来电原因分类</a:t>
            </a:r>
            <a:endParaRPr lang="zh-CN" altLang="en-US" b="0" dirty="0">
              <a:solidFill>
                <a:srgbClr val="2080BD"/>
              </a:solidFill>
              <a:latin typeface="Microsoft YaHei" charset="-122"/>
              <a:ea typeface="Microsoft YaHei" charset="-122"/>
              <a:cs typeface="Microsoft YaHei" charset="-122"/>
            </a:endParaRPr>
          </a:p>
        </p:txBody>
      </p:sp>
      <p:grpSp>
        <p:nvGrpSpPr>
          <p:cNvPr id="10" name="组 9"/>
          <p:cNvGrpSpPr/>
          <p:nvPr/>
        </p:nvGrpSpPr>
        <p:grpSpPr>
          <a:xfrm>
            <a:off x="3968750" y="2854404"/>
            <a:ext cx="4254500" cy="1128594"/>
            <a:chOff x="3968750" y="2854404"/>
            <a:chExt cx="4254500" cy="1128594"/>
          </a:xfrm>
        </p:grpSpPr>
        <p:sp>
          <p:nvSpPr>
            <p:cNvPr id="11" name="文本框 10"/>
            <p:cNvSpPr txBox="1"/>
            <p:nvPr/>
          </p:nvSpPr>
          <p:spPr>
            <a:xfrm>
              <a:off x="4319301" y="2875002"/>
              <a:ext cx="3570208" cy="1107996"/>
            </a:xfrm>
            <a:prstGeom prst="rect">
              <a:avLst/>
            </a:prstGeom>
            <a:noFill/>
          </p:spPr>
          <p:txBody>
            <a:bodyPr wrap="none" rtlCol="0">
              <a:spAutoFit/>
            </a:bodyPr>
            <a:lstStyle/>
            <a:p>
              <a:pPr algn="ctr"/>
              <a:r>
                <a:rPr lang="zh-CN" altLang="en-US" sz="6600" dirty="0" smtClean="0">
                  <a:solidFill>
                    <a:srgbClr val="2080BD"/>
                  </a:solidFill>
                  <a:latin typeface="Microsoft YaHei" charset="-122"/>
                  <a:ea typeface="Microsoft YaHei" charset="-122"/>
                  <a:cs typeface="Microsoft YaHei" charset="-122"/>
                </a:rPr>
                <a:t>总体框架</a:t>
              </a:r>
              <a:endParaRPr lang="en-US" altLang="zh-CN" sz="6600" dirty="0">
                <a:solidFill>
                  <a:srgbClr val="2080BD"/>
                </a:solidFill>
                <a:latin typeface="Microsoft YaHei" charset="-122"/>
                <a:ea typeface="Microsoft YaHei" charset="-122"/>
                <a:cs typeface="Microsoft YaHei" charset="-122"/>
              </a:endParaRPr>
            </a:p>
          </p:txBody>
        </p:sp>
        <p:cxnSp>
          <p:nvCxnSpPr>
            <p:cNvPr id="12" name="直线连接符 11"/>
            <p:cNvCxnSpPr/>
            <p:nvPr/>
          </p:nvCxnSpPr>
          <p:spPr>
            <a:xfrm>
              <a:off x="3968750" y="2854404"/>
              <a:ext cx="4254500" cy="0"/>
            </a:xfrm>
            <a:prstGeom prst="line">
              <a:avLst/>
            </a:prstGeom>
            <a:ln>
              <a:solidFill>
                <a:srgbClr val="2381B9"/>
              </a:solidFill>
            </a:ln>
          </p:spPr>
          <p:style>
            <a:lnRef idx="3">
              <a:schemeClr val="dk1"/>
            </a:lnRef>
            <a:fillRef idx="0">
              <a:schemeClr val="dk1"/>
            </a:fillRef>
            <a:effectRef idx="2">
              <a:schemeClr val="dk1"/>
            </a:effectRef>
            <a:fontRef idx="minor">
              <a:schemeClr val="tx1"/>
            </a:fontRef>
          </p:style>
        </p:cxnSp>
        <p:cxnSp>
          <p:nvCxnSpPr>
            <p:cNvPr id="14" name="直线连接符 13"/>
            <p:cNvCxnSpPr/>
            <p:nvPr/>
          </p:nvCxnSpPr>
          <p:spPr>
            <a:xfrm>
              <a:off x="3968750" y="3982998"/>
              <a:ext cx="4254500" cy="0"/>
            </a:xfrm>
            <a:prstGeom prst="line">
              <a:avLst/>
            </a:prstGeom>
            <a:ln>
              <a:solidFill>
                <a:srgbClr val="2381B9"/>
              </a:solidFill>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18952682"/>
      </p:ext>
    </p:extLst>
  </p:cSld>
  <p:clrMapOvr>
    <a:masterClrMapping/>
  </p:clrMapOvr>
  <mc:AlternateContent xmlns:mc="http://schemas.openxmlformats.org/markup-compatibility/2006" xmlns:p14="http://schemas.microsoft.com/office/powerpoint/2010/main">
    <mc:Choice Requires="p14">
      <p:transition spd="slow" p14:dur="2000" advTm="1117"/>
    </mc:Choice>
    <mc:Fallback xmlns="">
      <p:transition spd="slow" advTm="111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solidFill>
                  <a:srgbClr val="2080BD"/>
                </a:solidFill>
                <a:latin typeface="Microsoft YaHei" charset="-122"/>
                <a:ea typeface="Microsoft YaHei" charset="-122"/>
                <a:cs typeface="Microsoft YaHei" charset="-122"/>
              </a:rPr>
              <a:t>任务一：来电原因分类</a:t>
            </a:r>
            <a:r>
              <a:rPr lang="en-US" altLang="zh-CN" b="0" dirty="0" smtClean="0">
                <a:solidFill>
                  <a:srgbClr val="2080BD"/>
                </a:solidFill>
                <a:latin typeface="Microsoft YaHei" charset="-122"/>
                <a:ea typeface="Microsoft YaHei" charset="-122"/>
                <a:cs typeface="Microsoft YaHei" charset="-122"/>
              </a:rPr>
              <a:t>-</a:t>
            </a:r>
            <a:r>
              <a:rPr lang="zh-CN" altLang="en-US" b="0" dirty="0" smtClean="0">
                <a:solidFill>
                  <a:srgbClr val="2080BD"/>
                </a:solidFill>
                <a:latin typeface="Microsoft YaHei" charset="-122"/>
                <a:ea typeface="Microsoft YaHei" charset="-122"/>
                <a:cs typeface="Microsoft YaHei" charset="-122"/>
              </a:rPr>
              <a:t>总体框架</a:t>
            </a:r>
            <a:endParaRPr lang="zh-CN" altLang="en-US" b="0" dirty="0">
              <a:solidFill>
                <a:srgbClr val="2080BD"/>
              </a:solidFill>
              <a:latin typeface="Microsoft YaHei" charset="-122"/>
              <a:ea typeface="Microsoft YaHei" charset="-122"/>
              <a:cs typeface="Microsoft YaHei" charset="-122"/>
            </a:endParaRPr>
          </a:p>
        </p:txBody>
      </p:sp>
      <p:sp>
        <p:nvSpPr>
          <p:cNvPr id="8" name="矩形 7"/>
          <p:cNvSpPr/>
          <p:nvPr/>
        </p:nvSpPr>
        <p:spPr>
          <a:xfrm>
            <a:off x="402349" y="1351643"/>
            <a:ext cx="1447800" cy="4918528"/>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2402599" y="1351643"/>
            <a:ext cx="1447800" cy="4521200"/>
          </a:xfrm>
          <a:prstGeom prst="rect">
            <a:avLst/>
          </a:prstGeom>
          <a:solidFill>
            <a:srgbClr val="E5E0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p:cNvSpPr txBox="1"/>
          <p:nvPr/>
        </p:nvSpPr>
        <p:spPr>
          <a:xfrm>
            <a:off x="775031" y="1631043"/>
            <a:ext cx="744114" cy="369332"/>
          </a:xfrm>
          <a:prstGeom prst="rect">
            <a:avLst/>
          </a:prstGeom>
          <a:noFill/>
        </p:spPr>
        <p:txBody>
          <a:bodyPr wrap="none" rtlCol="0">
            <a:spAutoFit/>
          </a:bodyPr>
          <a:lstStyle/>
          <a:p>
            <a:r>
              <a:rPr kumimoji="1" lang="en-US" altLang="zh-CN" b="1" dirty="0" smtClean="0"/>
              <a:t>Input</a:t>
            </a:r>
            <a:endParaRPr kumimoji="1" lang="zh-CN" altLang="en-US" b="1" dirty="0"/>
          </a:p>
        </p:txBody>
      </p:sp>
      <p:sp>
        <p:nvSpPr>
          <p:cNvPr id="38" name="文本框 37"/>
          <p:cNvSpPr txBox="1"/>
          <p:nvPr/>
        </p:nvSpPr>
        <p:spPr>
          <a:xfrm>
            <a:off x="2784653" y="1631043"/>
            <a:ext cx="702436" cy="369332"/>
          </a:xfrm>
          <a:prstGeom prst="rect">
            <a:avLst/>
          </a:prstGeom>
          <a:noFill/>
        </p:spPr>
        <p:txBody>
          <a:bodyPr wrap="none" rtlCol="0">
            <a:spAutoFit/>
          </a:bodyPr>
          <a:lstStyle/>
          <a:p>
            <a:r>
              <a:rPr kumimoji="1" lang="en-US" altLang="zh-CN" smtClean="0"/>
              <a:t>Input</a:t>
            </a:r>
            <a:endParaRPr kumimoji="1" lang="zh-CN" altLang="en-US" dirty="0"/>
          </a:p>
        </p:txBody>
      </p:sp>
      <p:sp>
        <p:nvSpPr>
          <p:cNvPr id="39" name="矩形 38"/>
          <p:cNvSpPr/>
          <p:nvPr/>
        </p:nvSpPr>
        <p:spPr>
          <a:xfrm>
            <a:off x="2621521" y="3307959"/>
            <a:ext cx="1028700" cy="419100"/>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Data</a:t>
            </a:r>
          </a:p>
        </p:txBody>
      </p:sp>
      <p:sp>
        <p:nvSpPr>
          <p:cNvPr id="40" name="矩形 39"/>
          <p:cNvSpPr/>
          <p:nvPr/>
        </p:nvSpPr>
        <p:spPr>
          <a:xfrm>
            <a:off x="2106315" y="1351643"/>
            <a:ext cx="1793617" cy="4918528"/>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文本框 40"/>
          <p:cNvSpPr txBox="1"/>
          <p:nvPr/>
        </p:nvSpPr>
        <p:spPr>
          <a:xfrm>
            <a:off x="2209628" y="1633287"/>
            <a:ext cx="1656223" cy="369332"/>
          </a:xfrm>
          <a:prstGeom prst="rect">
            <a:avLst/>
          </a:prstGeom>
          <a:noFill/>
        </p:spPr>
        <p:txBody>
          <a:bodyPr wrap="none" rtlCol="0">
            <a:spAutoFit/>
          </a:bodyPr>
          <a:lstStyle/>
          <a:p>
            <a:r>
              <a:rPr kumimoji="1" lang="en-US" altLang="zh-CN" b="1" dirty="0" smtClean="0"/>
              <a:t>Preprocessing</a:t>
            </a:r>
          </a:p>
        </p:txBody>
      </p:sp>
      <p:sp>
        <p:nvSpPr>
          <p:cNvPr id="42" name="矩形 41"/>
          <p:cNvSpPr/>
          <p:nvPr/>
        </p:nvSpPr>
        <p:spPr>
          <a:xfrm>
            <a:off x="2228465" y="3518605"/>
            <a:ext cx="1554509" cy="618705"/>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Word</a:t>
            </a:r>
            <a:endParaRPr kumimoji="1" lang="en-US" altLang="zh-CN" dirty="0"/>
          </a:p>
          <a:p>
            <a:pPr algn="ctr"/>
            <a:r>
              <a:rPr kumimoji="1" lang="en-US" altLang="zh-CN" dirty="0" smtClean="0"/>
              <a:t>Segmentation</a:t>
            </a:r>
          </a:p>
        </p:txBody>
      </p:sp>
      <p:sp>
        <p:nvSpPr>
          <p:cNvPr id="43" name="矩形 42"/>
          <p:cNvSpPr/>
          <p:nvPr/>
        </p:nvSpPr>
        <p:spPr>
          <a:xfrm>
            <a:off x="4196216" y="1351643"/>
            <a:ext cx="1654003" cy="4918528"/>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文本框 43"/>
          <p:cNvSpPr txBox="1"/>
          <p:nvPr/>
        </p:nvSpPr>
        <p:spPr>
          <a:xfrm>
            <a:off x="4558680" y="1631043"/>
            <a:ext cx="970137" cy="369332"/>
          </a:xfrm>
          <a:prstGeom prst="rect">
            <a:avLst/>
          </a:prstGeom>
          <a:noFill/>
        </p:spPr>
        <p:txBody>
          <a:bodyPr wrap="none" rtlCol="0">
            <a:spAutoFit/>
          </a:bodyPr>
          <a:lstStyle/>
          <a:p>
            <a:r>
              <a:rPr kumimoji="1" lang="en-US" altLang="zh-CN" b="1" dirty="0" smtClean="0"/>
              <a:t>Feature</a:t>
            </a:r>
          </a:p>
        </p:txBody>
      </p:sp>
      <p:sp>
        <p:nvSpPr>
          <p:cNvPr id="46" name="矩形 45"/>
          <p:cNvSpPr/>
          <p:nvPr/>
        </p:nvSpPr>
        <p:spPr>
          <a:xfrm>
            <a:off x="6146502" y="1351643"/>
            <a:ext cx="3901839" cy="4918528"/>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文本框 46"/>
          <p:cNvSpPr txBox="1"/>
          <p:nvPr/>
        </p:nvSpPr>
        <p:spPr>
          <a:xfrm>
            <a:off x="7589108" y="1631043"/>
            <a:ext cx="1079142" cy="369332"/>
          </a:xfrm>
          <a:prstGeom prst="rect">
            <a:avLst/>
          </a:prstGeom>
          <a:noFill/>
        </p:spPr>
        <p:txBody>
          <a:bodyPr wrap="none" rtlCol="0">
            <a:spAutoFit/>
          </a:bodyPr>
          <a:lstStyle/>
          <a:p>
            <a:r>
              <a:rPr kumimoji="1" lang="en-US" altLang="zh-CN" b="1" dirty="0" smtClean="0"/>
              <a:t>Stacking</a:t>
            </a:r>
          </a:p>
        </p:txBody>
      </p:sp>
      <p:sp>
        <p:nvSpPr>
          <p:cNvPr id="48" name="矩形 47"/>
          <p:cNvSpPr/>
          <p:nvPr/>
        </p:nvSpPr>
        <p:spPr>
          <a:xfrm>
            <a:off x="6357784" y="2841212"/>
            <a:ext cx="1249474" cy="419100"/>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HAN</a:t>
            </a:r>
          </a:p>
        </p:txBody>
      </p:sp>
      <p:sp>
        <p:nvSpPr>
          <p:cNvPr id="52" name="矩形 51"/>
          <p:cNvSpPr/>
          <p:nvPr/>
        </p:nvSpPr>
        <p:spPr>
          <a:xfrm>
            <a:off x="10359013" y="1351643"/>
            <a:ext cx="1555819" cy="4918528"/>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文本框 52"/>
          <p:cNvSpPr txBox="1"/>
          <p:nvPr/>
        </p:nvSpPr>
        <p:spPr>
          <a:xfrm>
            <a:off x="10690327" y="1661886"/>
            <a:ext cx="934871" cy="369332"/>
          </a:xfrm>
          <a:prstGeom prst="rect">
            <a:avLst/>
          </a:prstGeom>
          <a:noFill/>
        </p:spPr>
        <p:txBody>
          <a:bodyPr wrap="none" rtlCol="0">
            <a:spAutoFit/>
          </a:bodyPr>
          <a:lstStyle/>
          <a:p>
            <a:r>
              <a:rPr kumimoji="1" lang="en-US" altLang="zh-CN" b="1" dirty="0" smtClean="0"/>
              <a:t>Output</a:t>
            </a:r>
            <a:endParaRPr kumimoji="1" lang="zh-CN" altLang="en-US" b="1" dirty="0"/>
          </a:p>
        </p:txBody>
      </p:sp>
      <p:sp>
        <p:nvSpPr>
          <p:cNvPr id="54" name="矩形 53"/>
          <p:cNvSpPr/>
          <p:nvPr/>
        </p:nvSpPr>
        <p:spPr>
          <a:xfrm>
            <a:off x="10471101" y="3323380"/>
            <a:ext cx="1366435" cy="419100"/>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Submission</a:t>
            </a:r>
          </a:p>
        </p:txBody>
      </p:sp>
      <p:sp>
        <p:nvSpPr>
          <p:cNvPr id="57" name="右箭头 56"/>
          <p:cNvSpPr/>
          <p:nvPr/>
        </p:nvSpPr>
        <p:spPr>
          <a:xfrm>
            <a:off x="1514136" y="2117847"/>
            <a:ext cx="869950" cy="1778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8" name="矩形 57"/>
          <p:cNvSpPr/>
          <p:nvPr/>
        </p:nvSpPr>
        <p:spPr>
          <a:xfrm>
            <a:off x="2227906" y="2471070"/>
            <a:ext cx="1555627" cy="712551"/>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smtClean="0"/>
              <a:t>Frequence</a:t>
            </a:r>
            <a:endParaRPr kumimoji="1" lang="en-US" altLang="zh-CN" dirty="0" smtClean="0"/>
          </a:p>
          <a:p>
            <a:pPr algn="ctr"/>
            <a:r>
              <a:rPr kumimoji="1" lang="en-US" altLang="zh-CN" dirty="0" smtClean="0"/>
              <a:t>Select</a:t>
            </a:r>
          </a:p>
        </p:txBody>
      </p:sp>
      <p:sp>
        <p:nvSpPr>
          <p:cNvPr id="60" name="矩形 59"/>
          <p:cNvSpPr/>
          <p:nvPr/>
        </p:nvSpPr>
        <p:spPr>
          <a:xfrm>
            <a:off x="2227905" y="4472294"/>
            <a:ext cx="1555628" cy="640642"/>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Stop</a:t>
            </a:r>
            <a:r>
              <a:rPr kumimoji="1" lang="zh-CN" altLang="en-US" dirty="0" smtClean="0"/>
              <a:t> </a:t>
            </a:r>
            <a:r>
              <a:rPr kumimoji="1" lang="en-US" altLang="zh-CN" dirty="0" smtClean="0"/>
              <a:t>Words</a:t>
            </a:r>
          </a:p>
        </p:txBody>
      </p:sp>
      <p:sp>
        <p:nvSpPr>
          <p:cNvPr id="61" name="矩形 60"/>
          <p:cNvSpPr/>
          <p:nvPr/>
        </p:nvSpPr>
        <p:spPr>
          <a:xfrm>
            <a:off x="4353781" y="3184667"/>
            <a:ext cx="1347243" cy="479539"/>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t>ELMo</a:t>
            </a:r>
            <a:endParaRPr kumimoji="1" lang="en-US" altLang="zh-CN" dirty="0"/>
          </a:p>
        </p:txBody>
      </p:sp>
      <p:sp>
        <p:nvSpPr>
          <p:cNvPr id="67" name="矩形 66"/>
          <p:cNvSpPr/>
          <p:nvPr/>
        </p:nvSpPr>
        <p:spPr>
          <a:xfrm>
            <a:off x="4355506" y="2471070"/>
            <a:ext cx="1347243" cy="479539"/>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Word/Char</a:t>
            </a:r>
            <a:endParaRPr kumimoji="1" lang="en-US" altLang="zh-CN" dirty="0"/>
          </a:p>
        </p:txBody>
      </p:sp>
      <p:sp>
        <p:nvSpPr>
          <p:cNvPr id="68" name="矩形 67"/>
          <p:cNvSpPr/>
          <p:nvPr/>
        </p:nvSpPr>
        <p:spPr>
          <a:xfrm>
            <a:off x="4353781" y="3898306"/>
            <a:ext cx="1347243" cy="479539"/>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Word2Vec</a:t>
            </a:r>
            <a:endParaRPr kumimoji="1" lang="en-US" altLang="zh-CN" dirty="0"/>
          </a:p>
        </p:txBody>
      </p:sp>
      <p:sp>
        <p:nvSpPr>
          <p:cNvPr id="69" name="矩形 68"/>
          <p:cNvSpPr/>
          <p:nvPr/>
        </p:nvSpPr>
        <p:spPr>
          <a:xfrm>
            <a:off x="4353781" y="4610365"/>
            <a:ext cx="1347243" cy="479539"/>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t>GloVe</a:t>
            </a:r>
            <a:endParaRPr kumimoji="1" lang="en-US" altLang="zh-CN" dirty="0"/>
          </a:p>
        </p:txBody>
      </p:sp>
      <p:sp>
        <p:nvSpPr>
          <p:cNvPr id="70" name="矩形 69"/>
          <p:cNvSpPr/>
          <p:nvPr/>
        </p:nvSpPr>
        <p:spPr>
          <a:xfrm>
            <a:off x="4353781" y="5322424"/>
            <a:ext cx="1347243" cy="479539"/>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TF-IDF</a:t>
            </a:r>
            <a:endParaRPr kumimoji="1" lang="en-US" altLang="zh-CN" dirty="0" smtClean="0"/>
          </a:p>
        </p:txBody>
      </p:sp>
      <p:sp>
        <p:nvSpPr>
          <p:cNvPr id="71" name="文本框 70"/>
          <p:cNvSpPr txBox="1"/>
          <p:nvPr/>
        </p:nvSpPr>
        <p:spPr>
          <a:xfrm>
            <a:off x="6266679" y="2370517"/>
            <a:ext cx="1715534" cy="369332"/>
          </a:xfrm>
          <a:prstGeom prst="rect">
            <a:avLst/>
          </a:prstGeom>
          <a:noFill/>
        </p:spPr>
        <p:txBody>
          <a:bodyPr wrap="none" rtlCol="0">
            <a:spAutoFit/>
          </a:bodyPr>
          <a:lstStyle/>
          <a:p>
            <a:r>
              <a:rPr kumimoji="1" lang="en-US" altLang="zh-CN" b="1" dirty="0" smtClean="0"/>
              <a:t>1</a:t>
            </a:r>
            <a:r>
              <a:rPr kumimoji="1" lang="en-US" altLang="zh-CN" b="1" baseline="30000" dirty="0" smtClean="0"/>
              <a:t>st</a:t>
            </a:r>
            <a:r>
              <a:rPr kumimoji="1" lang="zh-CN" altLang="en-US" b="1" dirty="0" smtClean="0"/>
              <a:t> </a:t>
            </a:r>
            <a:r>
              <a:rPr kumimoji="1" lang="en-US" altLang="zh-CN" b="1" dirty="0" smtClean="0"/>
              <a:t>level</a:t>
            </a:r>
            <a:r>
              <a:rPr kumimoji="1" lang="zh-CN" altLang="en-US" b="1" dirty="0" smtClean="0"/>
              <a:t> </a:t>
            </a:r>
            <a:r>
              <a:rPr kumimoji="1" lang="en-US" altLang="zh-CN" b="1" dirty="0" smtClean="0"/>
              <a:t>model</a:t>
            </a:r>
          </a:p>
        </p:txBody>
      </p:sp>
      <p:sp>
        <p:nvSpPr>
          <p:cNvPr id="72" name="矩形 71"/>
          <p:cNvSpPr/>
          <p:nvPr/>
        </p:nvSpPr>
        <p:spPr>
          <a:xfrm>
            <a:off x="6357784" y="3349271"/>
            <a:ext cx="1249474" cy="419100"/>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smtClean="0"/>
              <a:t>TextCNN</a:t>
            </a:r>
            <a:endParaRPr kumimoji="1" lang="en-US" altLang="zh-CN" dirty="0" smtClean="0"/>
          </a:p>
        </p:txBody>
      </p:sp>
      <p:sp>
        <p:nvSpPr>
          <p:cNvPr id="73" name="矩形 72"/>
          <p:cNvSpPr/>
          <p:nvPr/>
        </p:nvSpPr>
        <p:spPr>
          <a:xfrm>
            <a:off x="6357784" y="3857330"/>
            <a:ext cx="1249474" cy="419100"/>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smtClean="0"/>
              <a:t>TextRNN</a:t>
            </a:r>
            <a:endParaRPr kumimoji="1" lang="en-US" altLang="zh-CN" dirty="0" smtClean="0"/>
          </a:p>
        </p:txBody>
      </p:sp>
      <p:sp>
        <p:nvSpPr>
          <p:cNvPr id="74" name="矩形 73"/>
          <p:cNvSpPr/>
          <p:nvPr/>
        </p:nvSpPr>
        <p:spPr>
          <a:xfrm>
            <a:off x="6357784" y="4365389"/>
            <a:ext cx="1249474" cy="419100"/>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DPCNN</a:t>
            </a:r>
          </a:p>
        </p:txBody>
      </p:sp>
      <p:sp>
        <p:nvSpPr>
          <p:cNvPr id="75" name="矩形 74"/>
          <p:cNvSpPr/>
          <p:nvPr/>
        </p:nvSpPr>
        <p:spPr>
          <a:xfrm>
            <a:off x="6357784" y="4873448"/>
            <a:ext cx="1249474" cy="419100"/>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RCNN</a:t>
            </a:r>
            <a:endParaRPr kumimoji="1" lang="en-US" altLang="zh-CN" dirty="0" smtClean="0"/>
          </a:p>
        </p:txBody>
      </p:sp>
      <p:sp>
        <p:nvSpPr>
          <p:cNvPr id="76" name="矩形 75"/>
          <p:cNvSpPr/>
          <p:nvPr/>
        </p:nvSpPr>
        <p:spPr>
          <a:xfrm>
            <a:off x="6357784" y="5381507"/>
            <a:ext cx="1249474" cy="419100"/>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a:t>
            </a:r>
            <a:r>
              <a:rPr kumimoji="1" lang="zh-CN" altLang="en-US" dirty="0" smtClean="0"/>
              <a:t> </a:t>
            </a:r>
            <a:r>
              <a:rPr kumimoji="1" lang="en-US" altLang="zh-CN" dirty="0" smtClean="0"/>
              <a:t>...</a:t>
            </a:r>
          </a:p>
        </p:txBody>
      </p:sp>
      <p:sp>
        <p:nvSpPr>
          <p:cNvPr id="77" name="文本框 76"/>
          <p:cNvSpPr txBox="1"/>
          <p:nvPr/>
        </p:nvSpPr>
        <p:spPr>
          <a:xfrm>
            <a:off x="8260318" y="2370517"/>
            <a:ext cx="1715534" cy="369332"/>
          </a:xfrm>
          <a:prstGeom prst="rect">
            <a:avLst/>
          </a:prstGeom>
          <a:noFill/>
        </p:spPr>
        <p:txBody>
          <a:bodyPr wrap="none" rtlCol="0">
            <a:spAutoFit/>
          </a:bodyPr>
          <a:lstStyle/>
          <a:p>
            <a:r>
              <a:rPr kumimoji="1" lang="en-US" altLang="zh-CN" b="1" dirty="0"/>
              <a:t>2</a:t>
            </a:r>
            <a:r>
              <a:rPr kumimoji="1" lang="en-US" altLang="zh-CN" b="1" baseline="30000" dirty="0" smtClean="0"/>
              <a:t>st</a:t>
            </a:r>
            <a:r>
              <a:rPr kumimoji="1" lang="zh-CN" altLang="en-US" b="1" dirty="0" smtClean="0"/>
              <a:t> </a:t>
            </a:r>
            <a:r>
              <a:rPr kumimoji="1" lang="en-US" altLang="zh-CN" b="1" dirty="0" smtClean="0"/>
              <a:t>level</a:t>
            </a:r>
            <a:r>
              <a:rPr kumimoji="1" lang="zh-CN" altLang="en-US" b="1" dirty="0" smtClean="0"/>
              <a:t> </a:t>
            </a:r>
            <a:r>
              <a:rPr kumimoji="1" lang="en-US" altLang="zh-CN" b="1" dirty="0" smtClean="0"/>
              <a:t>model</a:t>
            </a:r>
          </a:p>
        </p:txBody>
      </p:sp>
      <p:sp>
        <p:nvSpPr>
          <p:cNvPr id="78" name="矩形 77"/>
          <p:cNvSpPr/>
          <p:nvPr/>
        </p:nvSpPr>
        <p:spPr>
          <a:xfrm>
            <a:off x="8446058" y="2841212"/>
            <a:ext cx="1249474" cy="419100"/>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DNN</a:t>
            </a:r>
          </a:p>
        </p:txBody>
      </p:sp>
      <p:sp>
        <p:nvSpPr>
          <p:cNvPr id="79" name="矩形 78"/>
          <p:cNvSpPr/>
          <p:nvPr/>
        </p:nvSpPr>
        <p:spPr>
          <a:xfrm>
            <a:off x="8446058" y="3349271"/>
            <a:ext cx="1249474" cy="419100"/>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smtClean="0"/>
              <a:t>Lightgbm</a:t>
            </a:r>
            <a:endParaRPr kumimoji="1" lang="en-US" altLang="zh-CN" dirty="0" smtClean="0"/>
          </a:p>
        </p:txBody>
      </p:sp>
      <p:sp>
        <p:nvSpPr>
          <p:cNvPr id="80" name="矩形 79"/>
          <p:cNvSpPr/>
          <p:nvPr/>
        </p:nvSpPr>
        <p:spPr>
          <a:xfrm>
            <a:off x="8200219" y="4704416"/>
            <a:ext cx="1495313" cy="540483"/>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smtClean="0"/>
              <a:t>Pesudo</a:t>
            </a:r>
            <a:endParaRPr kumimoji="1" lang="en-US" altLang="zh-CN" dirty="0"/>
          </a:p>
          <a:p>
            <a:pPr algn="ctr"/>
            <a:r>
              <a:rPr kumimoji="1" lang="en-US" altLang="zh-CN" dirty="0" smtClean="0"/>
              <a:t>label</a:t>
            </a:r>
          </a:p>
        </p:txBody>
      </p:sp>
      <p:sp>
        <p:nvSpPr>
          <p:cNvPr id="81" name="矩形 80"/>
          <p:cNvSpPr/>
          <p:nvPr/>
        </p:nvSpPr>
        <p:spPr>
          <a:xfrm>
            <a:off x="8200219" y="5381507"/>
            <a:ext cx="1495313" cy="540483"/>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my</a:t>
            </a:r>
            <a:r>
              <a:rPr kumimoji="1" lang="zh-CN" altLang="en-US" dirty="0" smtClean="0"/>
              <a:t> </a:t>
            </a:r>
            <a:r>
              <a:rPr kumimoji="1" lang="en-US" altLang="zh-CN" dirty="0" smtClean="0"/>
              <a:t>snapshot</a:t>
            </a:r>
          </a:p>
          <a:p>
            <a:pPr algn="ctr"/>
            <a:r>
              <a:rPr kumimoji="1" lang="en-US" altLang="zh-CN" dirty="0" smtClean="0"/>
              <a:t>ensembles</a:t>
            </a:r>
          </a:p>
        </p:txBody>
      </p:sp>
      <p:sp>
        <p:nvSpPr>
          <p:cNvPr id="82" name="圆角矩形 81"/>
          <p:cNvSpPr/>
          <p:nvPr/>
        </p:nvSpPr>
        <p:spPr>
          <a:xfrm>
            <a:off x="7784574" y="4070846"/>
            <a:ext cx="2156459" cy="2105342"/>
          </a:xfrm>
          <a:prstGeom prst="roundRect">
            <a:avLst>
              <a:gd name="adj" fmla="val 3482"/>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文本框 82"/>
          <p:cNvSpPr txBox="1"/>
          <p:nvPr/>
        </p:nvSpPr>
        <p:spPr>
          <a:xfrm>
            <a:off x="8538836" y="4207421"/>
            <a:ext cx="688009" cy="369332"/>
          </a:xfrm>
          <a:prstGeom prst="rect">
            <a:avLst/>
          </a:prstGeom>
          <a:noFill/>
        </p:spPr>
        <p:txBody>
          <a:bodyPr wrap="none" rtlCol="0">
            <a:spAutoFit/>
          </a:bodyPr>
          <a:lstStyle/>
          <a:p>
            <a:r>
              <a:rPr kumimoji="1" lang="en-US" altLang="zh-CN" b="1" dirty="0" smtClean="0"/>
              <a:t>Trick</a:t>
            </a:r>
            <a:endParaRPr kumimoji="1" lang="zh-CN" altLang="en-US" b="1" dirty="0"/>
          </a:p>
        </p:txBody>
      </p:sp>
      <p:sp>
        <p:nvSpPr>
          <p:cNvPr id="84" name="右箭头 83"/>
          <p:cNvSpPr/>
          <p:nvPr/>
        </p:nvSpPr>
        <p:spPr>
          <a:xfrm>
            <a:off x="3608395" y="2124271"/>
            <a:ext cx="869950" cy="1778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85" name="右箭头 84"/>
          <p:cNvSpPr/>
          <p:nvPr/>
        </p:nvSpPr>
        <p:spPr>
          <a:xfrm>
            <a:off x="5634847" y="2132026"/>
            <a:ext cx="869950" cy="1778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86" name="右箭头 85"/>
          <p:cNvSpPr/>
          <p:nvPr/>
        </p:nvSpPr>
        <p:spPr>
          <a:xfrm>
            <a:off x="9695532" y="2137119"/>
            <a:ext cx="869950" cy="1778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5" name="矩形 44"/>
          <p:cNvSpPr/>
          <p:nvPr/>
        </p:nvSpPr>
        <p:spPr>
          <a:xfrm>
            <a:off x="633929" y="2449916"/>
            <a:ext cx="1028700" cy="715402"/>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Data1</a:t>
            </a:r>
            <a:endParaRPr kumimoji="1" lang="en-US" altLang="zh-CN" dirty="0"/>
          </a:p>
          <a:p>
            <a:pPr algn="ctr"/>
            <a:r>
              <a:rPr kumimoji="1" lang="zh-CN" altLang="en-US" dirty="0" smtClean="0"/>
              <a:t>（初赛）</a:t>
            </a:r>
            <a:endParaRPr kumimoji="1" lang="en-US" altLang="zh-CN" dirty="0" smtClean="0"/>
          </a:p>
        </p:txBody>
      </p:sp>
      <p:sp>
        <p:nvSpPr>
          <p:cNvPr id="49" name="矩形 48"/>
          <p:cNvSpPr/>
          <p:nvPr/>
        </p:nvSpPr>
        <p:spPr>
          <a:xfrm>
            <a:off x="644094" y="3523179"/>
            <a:ext cx="1028700" cy="715402"/>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Data2</a:t>
            </a:r>
            <a:endParaRPr kumimoji="1" lang="en-US" altLang="zh-CN" dirty="0"/>
          </a:p>
          <a:p>
            <a:pPr algn="ctr"/>
            <a:r>
              <a:rPr kumimoji="1" lang="zh-CN" altLang="en-US" dirty="0" smtClean="0"/>
              <a:t>（复赛）</a:t>
            </a:r>
            <a:endParaRPr kumimoji="1" lang="en-US" altLang="zh-CN" dirty="0" smtClean="0"/>
          </a:p>
        </p:txBody>
      </p:sp>
      <p:sp>
        <p:nvSpPr>
          <p:cNvPr id="50" name="矩形 49"/>
          <p:cNvSpPr/>
          <p:nvPr/>
        </p:nvSpPr>
        <p:spPr>
          <a:xfrm>
            <a:off x="644459" y="4533852"/>
            <a:ext cx="1028700" cy="875873"/>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Data3</a:t>
            </a:r>
            <a:endParaRPr kumimoji="1" lang="en-US" altLang="zh-CN" dirty="0"/>
          </a:p>
          <a:p>
            <a:pPr algn="ctr"/>
            <a:r>
              <a:rPr kumimoji="1" lang="zh-CN" altLang="en-US" dirty="0" smtClean="0"/>
              <a:t>（初赛</a:t>
            </a:r>
            <a:r>
              <a:rPr kumimoji="1" lang="en-US" altLang="zh-CN" dirty="0" smtClean="0"/>
              <a:t>+</a:t>
            </a:r>
            <a:r>
              <a:rPr kumimoji="1" lang="zh-CN" altLang="en-US" dirty="0" smtClean="0"/>
              <a:t>复赛）</a:t>
            </a:r>
            <a:endParaRPr kumimoji="1" lang="en-US" altLang="zh-CN" dirty="0" smtClean="0"/>
          </a:p>
        </p:txBody>
      </p:sp>
    </p:spTree>
    <p:extLst>
      <p:ext uri="{BB962C8B-B14F-4D97-AF65-F5344CB8AC3E}">
        <p14:creationId xmlns:p14="http://schemas.microsoft.com/office/powerpoint/2010/main" val="1738864432"/>
      </p:ext>
    </p:extLst>
  </p:cSld>
  <p:clrMapOvr>
    <a:masterClrMapping/>
  </p:clrMapOvr>
  <mc:AlternateContent xmlns:mc="http://schemas.openxmlformats.org/markup-compatibility/2006" xmlns:p14="http://schemas.microsoft.com/office/powerpoint/2010/main">
    <mc:Choice Requires="p14">
      <p:transition spd="slow" p14:dur="2000" advTm="63419"/>
    </mc:Choice>
    <mc:Fallback xmlns="">
      <p:transition spd="slow" advTm="63419"/>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solidFill>
                  <a:srgbClr val="2080BD"/>
                </a:solidFill>
                <a:latin typeface="Microsoft YaHei" charset="-122"/>
                <a:ea typeface="Microsoft YaHei" charset="-122"/>
                <a:cs typeface="Microsoft YaHei" charset="-122"/>
              </a:rPr>
              <a:t>任务一：来电原因分类</a:t>
            </a:r>
            <a:r>
              <a:rPr lang="en-US" altLang="zh-CN" b="0" dirty="0" smtClean="0">
                <a:solidFill>
                  <a:srgbClr val="2080BD"/>
                </a:solidFill>
                <a:latin typeface="Microsoft YaHei" charset="-122"/>
                <a:ea typeface="Microsoft YaHei" charset="-122"/>
                <a:cs typeface="Microsoft YaHei" charset="-122"/>
              </a:rPr>
              <a:t>-</a:t>
            </a:r>
            <a:r>
              <a:rPr lang="zh-CN" altLang="en-US" b="0" dirty="0" smtClean="0">
                <a:solidFill>
                  <a:srgbClr val="2080BD"/>
                </a:solidFill>
                <a:latin typeface="Microsoft YaHei" charset="-122"/>
                <a:ea typeface="Microsoft YaHei" charset="-122"/>
                <a:cs typeface="Microsoft YaHei" charset="-122"/>
              </a:rPr>
              <a:t>总体框架</a:t>
            </a:r>
            <a:endParaRPr lang="zh-CN" altLang="en-US" b="0" dirty="0">
              <a:solidFill>
                <a:srgbClr val="2080BD"/>
              </a:solidFill>
              <a:latin typeface="Microsoft YaHei" charset="-122"/>
              <a:ea typeface="Microsoft YaHei" charset="-122"/>
              <a:cs typeface="Microsoft YaHei" charset="-122"/>
            </a:endParaRPr>
          </a:p>
        </p:txBody>
      </p:sp>
      <p:sp>
        <p:nvSpPr>
          <p:cNvPr id="45" name="文本框 44"/>
          <p:cNvSpPr txBox="1"/>
          <p:nvPr/>
        </p:nvSpPr>
        <p:spPr>
          <a:xfrm>
            <a:off x="558800" y="1003300"/>
            <a:ext cx="2120773" cy="461665"/>
          </a:xfrm>
          <a:prstGeom prst="rect">
            <a:avLst/>
          </a:prstGeom>
          <a:noFill/>
        </p:spPr>
        <p:txBody>
          <a:bodyPr wrap="none" rtlCol="0">
            <a:spAutoFit/>
          </a:bodyPr>
          <a:lstStyle/>
          <a:p>
            <a:r>
              <a:rPr lang="en-US" altLang="zh-CN" sz="2400" b="1" dirty="0" smtClean="0">
                <a:solidFill>
                  <a:srgbClr val="2080BD"/>
                </a:solidFill>
                <a:latin typeface="Microsoft YaHei" charset="-122"/>
                <a:ea typeface="Microsoft YaHei" charset="-122"/>
                <a:cs typeface="Microsoft YaHei" charset="-122"/>
              </a:rPr>
              <a:t>Stacking</a:t>
            </a:r>
            <a:r>
              <a:rPr lang="zh-CN" altLang="en-US" sz="2400" b="1" dirty="0" smtClean="0">
                <a:solidFill>
                  <a:srgbClr val="2080BD"/>
                </a:solidFill>
                <a:latin typeface="Microsoft YaHei" charset="-122"/>
                <a:ea typeface="Microsoft YaHei" charset="-122"/>
                <a:cs typeface="Microsoft YaHei" charset="-122"/>
              </a:rPr>
              <a:t>框架</a:t>
            </a:r>
            <a:endParaRPr lang="en-US" altLang="zh-CN" sz="2400" b="1" dirty="0">
              <a:solidFill>
                <a:srgbClr val="2080BD"/>
              </a:solidFill>
              <a:latin typeface="Microsoft YaHei" charset="-122"/>
              <a:ea typeface="Microsoft YaHei" charset="-122"/>
              <a:cs typeface="Microsoft YaHei" charset="-122"/>
            </a:endParaRPr>
          </a:p>
        </p:txBody>
      </p:sp>
      <p:sp>
        <p:nvSpPr>
          <p:cNvPr id="3" name="矩形 2"/>
          <p:cNvSpPr/>
          <p:nvPr/>
        </p:nvSpPr>
        <p:spPr>
          <a:xfrm>
            <a:off x="354875" y="2584131"/>
            <a:ext cx="1000456" cy="1970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Training</a:t>
            </a:r>
            <a:r>
              <a:rPr kumimoji="1" lang="zh-CN" altLang="en-US" dirty="0" smtClean="0"/>
              <a:t> </a:t>
            </a:r>
            <a:r>
              <a:rPr kumimoji="1" lang="en-US" altLang="zh-CN" dirty="0" smtClean="0"/>
              <a:t>Data</a:t>
            </a:r>
            <a:endParaRPr kumimoji="1" lang="zh-CN" altLang="en-US" dirty="0"/>
          </a:p>
        </p:txBody>
      </p:sp>
      <p:sp>
        <p:nvSpPr>
          <p:cNvPr id="49" name="矩形 48"/>
          <p:cNvSpPr/>
          <p:nvPr/>
        </p:nvSpPr>
        <p:spPr>
          <a:xfrm>
            <a:off x="354875" y="5057261"/>
            <a:ext cx="1000456" cy="1123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Test</a:t>
            </a:r>
          </a:p>
          <a:p>
            <a:pPr algn="ctr"/>
            <a:r>
              <a:rPr kumimoji="1" lang="en-US" altLang="zh-CN" dirty="0" smtClean="0"/>
              <a:t>Data</a:t>
            </a:r>
            <a:endParaRPr kumimoji="1" lang="zh-CN" altLang="en-US" dirty="0"/>
          </a:p>
        </p:txBody>
      </p:sp>
      <p:sp>
        <p:nvSpPr>
          <p:cNvPr id="50" name="矩形 49"/>
          <p:cNvSpPr/>
          <p:nvPr/>
        </p:nvSpPr>
        <p:spPr>
          <a:xfrm>
            <a:off x="1619862" y="2584131"/>
            <a:ext cx="939457" cy="330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Learn</a:t>
            </a:r>
            <a:endParaRPr kumimoji="1" lang="zh-CN" altLang="en-US" dirty="0"/>
          </a:p>
        </p:txBody>
      </p:sp>
      <p:sp>
        <p:nvSpPr>
          <p:cNvPr id="51" name="矩形 50"/>
          <p:cNvSpPr/>
          <p:nvPr/>
        </p:nvSpPr>
        <p:spPr>
          <a:xfrm>
            <a:off x="1619862" y="2991085"/>
            <a:ext cx="939457" cy="330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Learn</a:t>
            </a:r>
            <a:endParaRPr kumimoji="1" lang="zh-CN" altLang="en-US" dirty="0"/>
          </a:p>
        </p:txBody>
      </p:sp>
      <p:sp>
        <p:nvSpPr>
          <p:cNvPr id="55" name="矩形 54"/>
          <p:cNvSpPr/>
          <p:nvPr/>
        </p:nvSpPr>
        <p:spPr>
          <a:xfrm>
            <a:off x="1619862" y="3398039"/>
            <a:ext cx="939457" cy="330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Learn</a:t>
            </a:r>
            <a:endParaRPr kumimoji="1" lang="zh-CN" altLang="en-US" dirty="0"/>
          </a:p>
        </p:txBody>
      </p:sp>
      <p:sp>
        <p:nvSpPr>
          <p:cNvPr id="56" name="矩形 55"/>
          <p:cNvSpPr/>
          <p:nvPr/>
        </p:nvSpPr>
        <p:spPr>
          <a:xfrm>
            <a:off x="1619862" y="3810999"/>
            <a:ext cx="939457" cy="330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Learn</a:t>
            </a:r>
            <a:endParaRPr kumimoji="1" lang="zh-CN" altLang="en-US" dirty="0"/>
          </a:p>
        </p:txBody>
      </p:sp>
      <p:sp>
        <p:nvSpPr>
          <p:cNvPr id="59" name="矩形 58"/>
          <p:cNvSpPr/>
          <p:nvPr/>
        </p:nvSpPr>
        <p:spPr>
          <a:xfrm>
            <a:off x="1619862" y="4223959"/>
            <a:ext cx="939457" cy="330344"/>
          </a:xfrm>
          <a:prstGeom prst="rect">
            <a:avLst/>
          </a:prstGeom>
          <a:solidFill>
            <a:srgbClr val="2DD8A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Valid</a:t>
            </a:r>
            <a:endParaRPr kumimoji="1" lang="zh-CN" altLang="en-US" dirty="0"/>
          </a:p>
        </p:txBody>
      </p:sp>
      <p:sp>
        <p:nvSpPr>
          <p:cNvPr id="62" name="矩形 61"/>
          <p:cNvSpPr/>
          <p:nvPr/>
        </p:nvSpPr>
        <p:spPr>
          <a:xfrm>
            <a:off x="1619861" y="5057261"/>
            <a:ext cx="939457" cy="1123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Predict</a:t>
            </a:r>
            <a:endParaRPr kumimoji="1" lang="zh-CN" altLang="en-US" dirty="0"/>
          </a:p>
        </p:txBody>
      </p:sp>
      <p:sp>
        <p:nvSpPr>
          <p:cNvPr id="63" name="矩形 62"/>
          <p:cNvSpPr/>
          <p:nvPr/>
        </p:nvSpPr>
        <p:spPr>
          <a:xfrm>
            <a:off x="2939837" y="2584131"/>
            <a:ext cx="939457" cy="330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Learn</a:t>
            </a:r>
            <a:endParaRPr kumimoji="1" lang="zh-CN" altLang="en-US" dirty="0"/>
          </a:p>
        </p:txBody>
      </p:sp>
      <p:sp>
        <p:nvSpPr>
          <p:cNvPr id="64" name="矩形 63"/>
          <p:cNvSpPr/>
          <p:nvPr/>
        </p:nvSpPr>
        <p:spPr>
          <a:xfrm>
            <a:off x="2939837" y="2991085"/>
            <a:ext cx="939457" cy="330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Learn</a:t>
            </a:r>
            <a:endParaRPr kumimoji="1" lang="zh-CN" altLang="en-US" dirty="0"/>
          </a:p>
        </p:txBody>
      </p:sp>
      <p:sp>
        <p:nvSpPr>
          <p:cNvPr id="65" name="矩形 64"/>
          <p:cNvSpPr/>
          <p:nvPr/>
        </p:nvSpPr>
        <p:spPr>
          <a:xfrm>
            <a:off x="2939837" y="3398039"/>
            <a:ext cx="939457" cy="330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Learn</a:t>
            </a:r>
            <a:endParaRPr kumimoji="1" lang="zh-CN" altLang="en-US" dirty="0"/>
          </a:p>
        </p:txBody>
      </p:sp>
      <p:sp>
        <p:nvSpPr>
          <p:cNvPr id="66" name="矩形 65"/>
          <p:cNvSpPr/>
          <p:nvPr/>
        </p:nvSpPr>
        <p:spPr>
          <a:xfrm>
            <a:off x="2939837" y="3810999"/>
            <a:ext cx="939457" cy="330344"/>
          </a:xfrm>
          <a:prstGeom prst="rect">
            <a:avLst/>
          </a:prstGeom>
          <a:solidFill>
            <a:srgbClr val="2DD8A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Valid</a:t>
            </a:r>
            <a:endParaRPr kumimoji="1" lang="zh-CN" altLang="en-US" dirty="0"/>
          </a:p>
        </p:txBody>
      </p:sp>
      <p:sp>
        <p:nvSpPr>
          <p:cNvPr id="87" name="矩形 86"/>
          <p:cNvSpPr/>
          <p:nvPr/>
        </p:nvSpPr>
        <p:spPr>
          <a:xfrm>
            <a:off x="2939837" y="4223959"/>
            <a:ext cx="939457" cy="330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Learn</a:t>
            </a:r>
            <a:endParaRPr kumimoji="1" lang="zh-CN" altLang="en-US" dirty="0"/>
          </a:p>
        </p:txBody>
      </p:sp>
      <p:sp>
        <p:nvSpPr>
          <p:cNvPr id="88" name="矩形 87"/>
          <p:cNvSpPr/>
          <p:nvPr/>
        </p:nvSpPr>
        <p:spPr>
          <a:xfrm>
            <a:off x="4259811" y="2584131"/>
            <a:ext cx="939457" cy="330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Learn</a:t>
            </a:r>
            <a:endParaRPr kumimoji="1" lang="zh-CN" altLang="en-US" dirty="0"/>
          </a:p>
        </p:txBody>
      </p:sp>
      <p:sp>
        <p:nvSpPr>
          <p:cNvPr id="89" name="矩形 88"/>
          <p:cNvSpPr/>
          <p:nvPr/>
        </p:nvSpPr>
        <p:spPr>
          <a:xfrm>
            <a:off x="4259811" y="2991085"/>
            <a:ext cx="939457" cy="330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Learn</a:t>
            </a:r>
            <a:endParaRPr kumimoji="1" lang="zh-CN" altLang="en-US" dirty="0"/>
          </a:p>
        </p:txBody>
      </p:sp>
      <p:sp>
        <p:nvSpPr>
          <p:cNvPr id="90" name="矩形 89"/>
          <p:cNvSpPr/>
          <p:nvPr/>
        </p:nvSpPr>
        <p:spPr>
          <a:xfrm>
            <a:off x="4259811" y="3398039"/>
            <a:ext cx="939457" cy="330344"/>
          </a:xfrm>
          <a:prstGeom prst="rect">
            <a:avLst/>
          </a:prstGeom>
          <a:solidFill>
            <a:srgbClr val="2DD8A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Valid</a:t>
            </a:r>
            <a:endParaRPr kumimoji="1" lang="zh-CN" altLang="en-US" dirty="0"/>
          </a:p>
        </p:txBody>
      </p:sp>
      <p:sp>
        <p:nvSpPr>
          <p:cNvPr id="91" name="矩形 90"/>
          <p:cNvSpPr/>
          <p:nvPr/>
        </p:nvSpPr>
        <p:spPr>
          <a:xfrm>
            <a:off x="4259811" y="3810999"/>
            <a:ext cx="939457" cy="330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Learn</a:t>
            </a:r>
            <a:endParaRPr kumimoji="1" lang="zh-CN" altLang="en-US" dirty="0"/>
          </a:p>
        </p:txBody>
      </p:sp>
      <p:sp>
        <p:nvSpPr>
          <p:cNvPr id="92" name="矩形 91"/>
          <p:cNvSpPr/>
          <p:nvPr/>
        </p:nvSpPr>
        <p:spPr>
          <a:xfrm>
            <a:off x="4259811" y="4223959"/>
            <a:ext cx="939457" cy="330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Learn</a:t>
            </a:r>
            <a:endParaRPr kumimoji="1" lang="zh-CN" altLang="en-US" dirty="0"/>
          </a:p>
        </p:txBody>
      </p:sp>
      <p:sp>
        <p:nvSpPr>
          <p:cNvPr id="93" name="矩形 92"/>
          <p:cNvSpPr/>
          <p:nvPr/>
        </p:nvSpPr>
        <p:spPr>
          <a:xfrm>
            <a:off x="5579783" y="2584131"/>
            <a:ext cx="939457" cy="330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Learn</a:t>
            </a:r>
            <a:endParaRPr kumimoji="1" lang="zh-CN" altLang="en-US" dirty="0"/>
          </a:p>
        </p:txBody>
      </p:sp>
      <p:sp>
        <p:nvSpPr>
          <p:cNvPr id="94" name="矩形 93"/>
          <p:cNvSpPr/>
          <p:nvPr/>
        </p:nvSpPr>
        <p:spPr>
          <a:xfrm>
            <a:off x="5579783" y="2991085"/>
            <a:ext cx="939457" cy="330344"/>
          </a:xfrm>
          <a:prstGeom prst="rect">
            <a:avLst/>
          </a:prstGeom>
          <a:solidFill>
            <a:srgbClr val="2DD8A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Valid</a:t>
            </a:r>
            <a:endParaRPr kumimoji="1" lang="zh-CN" altLang="en-US" dirty="0"/>
          </a:p>
        </p:txBody>
      </p:sp>
      <p:sp>
        <p:nvSpPr>
          <p:cNvPr id="95" name="矩形 94"/>
          <p:cNvSpPr/>
          <p:nvPr/>
        </p:nvSpPr>
        <p:spPr>
          <a:xfrm>
            <a:off x="5579783" y="3398039"/>
            <a:ext cx="939457" cy="330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Learn</a:t>
            </a:r>
            <a:endParaRPr kumimoji="1" lang="zh-CN" altLang="en-US" dirty="0"/>
          </a:p>
        </p:txBody>
      </p:sp>
      <p:sp>
        <p:nvSpPr>
          <p:cNvPr id="96" name="矩形 95"/>
          <p:cNvSpPr/>
          <p:nvPr/>
        </p:nvSpPr>
        <p:spPr>
          <a:xfrm>
            <a:off x="5579783" y="3810999"/>
            <a:ext cx="939457" cy="330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Learn</a:t>
            </a:r>
            <a:endParaRPr kumimoji="1" lang="zh-CN" altLang="en-US" dirty="0"/>
          </a:p>
        </p:txBody>
      </p:sp>
      <p:sp>
        <p:nvSpPr>
          <p:cNvPr id="97" name="矩形 96"/>
          <p:cNvSpPr/>
          <p:nvPr/>
        </p:nvSpPr>
        <p:spPr>
          <a:xfrm>
            <a:off x="5579783" y="4223959"/>
            <a:ext cx="939457" cy="330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Learn</a:t>
            </a:r>
            <a:endParaRPr kumimoji="1" lang="zh-CN" altLang="en-US" dirty="0"/>
          </a:p>
        </p:txBody>
      </p:sp>
      <p:sp>
        <p:nvSpPr>
          <p:cNvPr id="98" name="矩形 97"/>
          <p:cNvSpPr/>
          <p:nvPr/>
        </p:nvSpPr>
        <p:spPr>
          <a:xfrm>
            <a:off x="6899755" y="2584131"/>
            <a:ext cx="939457" cy="330344"/>
          </a:xfrm>
          <a:prstGeom prst="rect">
            <a:avLst/>
          </a:prstGeom>
          <a:solidFill>
            <a:srgbClr val="2DD8A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Valid</a:t>
            </a:r>
            <a:endParaRPr kumimoji="1" lang="zh-CN" altLang="en-US" dirty="0"/>
          </a:p>
        </p:txBody>
      </p:sp>
      <p:sp>
        <p:nvSpPr>
          <p:cNvPr id="99" name="矩形 98"/>
          <p:cNvSpPr/>
          <p:nvPr/>
        </p:nvSpPr>
        <p:spPr>
          <a:xfrm>
            <a:off x="6899755" y="2991085"/>
            <a:ext cx="939457" cy="330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Learn</a:t>
            </a:r>
            <a:endParaRPr kumimoji="1" lang="zh-CN" altLang="en-US" dirty="0"/>
          </a:p>
        </p:txBody>
      </p:sp>
      <p:sp>
        <p:nvSpPr>
          <p:cNvPr id="100" name="矩形 99"/>
          <p:cNvSpPr/>
          <p:nvPr/>
        </p:nvSpPr>
        <p:spPr>
          <a:xfrm>
            <a:off x="6899755" y="3398039"/>
            <a:ext cx="939457" cy="330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Learn</a:t>
            </a:r>
            <a:endParaRPr kumimoji="1" lang="zh-CN" altLang="en-US" dirty="0"/>
          </a:p>
        </p:txBody>
      </p:sp>
      <p:sp>
        <p:nvSpPr>
          <p:cNvPr id="101" name="矩形 100"/>
          <p:cNvSpPr/>
          <p:nvPr/>
        </p:nvSpPr>
        <p:spPr>
          <a:xfrm>
            <a:off x="6899755" y="3810999"/>
            <a:ext cx="939457" cy="330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Learn</a:t>
            </a:r>
            <a:endParaRPr kumimoji="1" lang="zh-CN" altLang="en-US" dirty="0"/>
          </a:p>
        </p:txBody>
      </p:sp>
      <p:sp>
        <p:nvSpPr>
          <p:cNvPr id="102" name="矩形 101"/>
          <p:cNvSpPr/>
          <p:nvPr/>
        </p:nvSpPr>
        <p:spPr>
          <a:xfrm>
            <a:off x="6899755" y="4223959"/>
            <a:ext cx="939457" cy="330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Learn</a:t>
            </a:r>
            <a:endParaRPr kumimoji="1" lang="zh-CN" altLang="en-US" dirty="0"/>
          </a:p>
        </p:txBody>
      </p:sp>
      <p:sp>
        <p:nvSpPr>
          <p:cNvPr id="103" name="矩形 102"/>
          <p:cNvSpPr/>
          <p:nvPr/>
        </p:nvSpPr>
        <p:spPr>
          <a:xfrm>
            <a:off x="2939837" y="5057261"/>
            <a:ext cx="939457" cy="1123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Predict</a:t>
            </a:r>
            <a:endParaRPr kumimoji="1" lang="zh-CN" altLang="en-US" dirty="0"/>
          </a:p>
        </p:txBody>
      </p:sp>
      <p:sp>
        <p:nvSpPr>
          <p:cNvPr id="104" name="矩形 103"/>
          <p:cNvSpPr/>
          <p:nvPr/>
        </p:nvSpPr>
        <p:spPr>
          <a:xfrm>
            <a:off x="4259812" y="5057261"/>
            <a:ext cx="939457" cy="1123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Predict</a:t>
            </a:r>
            <a:endParaRPr kumimoji="1" lang="zh-CN" altLang="en-US" dirty="0"/>
          </a:p>
        </p:txBody>
      </p:sp>
      <p:sp>
        <p:nvSpPr>
          <p:cNvPr id="105" name="矩形 104"/>
          <p:cNvSpPr/>
          <p:nvPr/>
        </p:nvSpPr>
        <p:spPr>
          <a:xfrm>
            <a:off x="5579785" y="5057261"/>
            <a:ext cx="939457" cy="1123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Predict</a:t>
            </a:r>
            <a:endParaRPr kumimoji="1" lang="zh-CN" altLang="en-US" dirty="0"/>
          </a:p>
        </p:txBody>
      </p:sp>
      <p:sp>
        <p:nvSpPr>
          <p:cNvPr id="106" name="矩形 105"/>
          <p:cNvSpPr/>
          <p:nvPr/>
        </p:nvSpPr>
        <p:spPr>
          <a:xfrm>
            <a:off x="6899758" y="5057261"/>
            <a:ext cx="939457" cy="1123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Predict</a:t>
            </a:r>
            <a:endParaRPr kumimoji="1" lang="zh-CN" altLang="en-US" dirty="0"/>
          </a:p>
        </p:txBody>
      </p:sp>
      <p:sp>
        <p:nvSpPr>
          <p:cNvPr id="4" name="文本框 3"/>
          <p:cNvSpPr txBox="1"/>
          <p:nvPr/>
        </p:nvSpPr>
        <p:spPr>
          <a:xfrm>
            <a:off x="391674" y="2147162"/>
            <a:ext cx="926857" cy="369332"/>
          </a:xfrm>
          <a:prstGeom prst="rect">
            <a:avLst/>
          </a:prstGeom>
          <a:noFill/>
        </p:spPr>
        <p:txBody>
          <a:bodyPr wrap="none" rtlCol="0">
            <a:spAutoFit/>
          </a:bodyPr>
          <a:lstStyle/>
          <a:p>
            <a:r>
              <a:rPr kumimoji="1" lang="en-US" altLang="zh-CN" smtClean="0"/>
              <a:t>Feature</a:t>
            </a:r>
            <a:endParaRPr kumimoji="1" lang="en-US" altLang="zh-CN" dirty="0" smtClean="0"/>
          </a:p>
        </p:txBody>
      </p:sp>
      <p:sp>
        <p:nvSpPr>
          <p:cNvPr id="107" name="文本框 106"/>
          <p:cNvSpPr txBox="1"/>
          <p:nvPr/>
        </p:nvSpPr>
        <p:spPr>
          <a:xfrm>
            <a:off x="3251200" y="1505817"/>
            <a:ext cx="950197" cy="369332"/>
          </a:xfrm>
          <a:prstGeom prst="rect">
            <a:avLst/>
          </a:prstGeom>
          <a:noFill/>
        </p:spPr>
        <p:txBody>
          <a:bodyPr wrap="none" rtlCol="0">
            <a:spAutoFit/>
          </a:bodyPr>
          <a:lstStyle/>
          <a:p>
            <a:r>
              <a:rPr lang="en-US" altLang="zh-CN" b="1" dirty="0" smtClean="0">
                <a:solidFill>
                  <a:srgbClr val="2080BD"/>
                </a:solidFill>
                <a:latin typeface="Microsoft YaHei" charset="-122"/>
                <a:ea typeface="Microsoft YaHei" charset="-122"/>
                <a:cs typeface="Microsoft YaHei" charset="-122"/>
              </a:rPr>
              <a:t>Layer1</a:t>
            </a:r>
            <a:endParaRPr lang="en-US" altLang="zh-CN" b="1" dirty="0">
              <a:solidFill>
                <a:srgbClr val="2080BD"/>
              </a:solidFill>
              <a:latin typeface="Microsoft YaHei" charset="-122"/>
              <a:ea typeface="Microsoft YaHei" charset="-122"/>
              <a:cs typeface="Microsoft YaHei" charset="-122"/>
            </a:endParaRPr>
          </a:p>
        </p:txBody>
      </p:sp>
      <p:cxnSp>
        <p:nvCxnSpPr>
          <p:cNvPr id="6" name="直线连接符 5"/>
          <p:cNvCxnSpPr/>
          <p:nvPr/>
        </p:nvCxnSpPr>
        <p:spPr>
          <a:xfrm>
            <a:off x="354874" y="2120900"/>
            <a:ext cx="11532326"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722341" y="2147162"/>
            <a:ext cx="734496" cy="369332"/>
          </a:xfrm>
          <a:prstGeom prst="rect">
            <a:avLst/>
          </a:prstGeom>
          <a:noFill/>
        </p:spPr>
        <p:txBody>
          <a:bodyPr wrap="none" rtlCol="0">
            <a:spAutoFit/>
          </a:bodyPr>
          <a:lstStyle/>
          <a:p>
            <a:r>
              <a:rPr kumimoji="1" lang="en-US" altLang="zh-CN" dirty="0" smtClean="0"/>
              <a:t>Fold1</a:t>
            </a:r>
            <a:endParaRPr kumimoji="1" lang="zh-CN" altLang="en-US" dirty="0"/>
          </a:p>
        </p:txBody>
      </p:sp>
      <p:sp>
        <p:nvSpPr>
          <p:cNvPr id="108" name="文本框 107"/>
          <p:cNvSpPr txBox="1"/>
          <p:nvPr/>
        </p:nvSpPr>
        <p:spPr>
          <a:xfrm>
            <a:off x="3042317" y="2147162"/>
            <a:ext cx="734496" cy="369332"/>
          </a:xfrm>
          <a:prstGeom prst="rect">
            <a:avLst/>
          </a:prstGeom>
          <a:noFill/>
        </p:spPr>
        <p:txBody>
          <a:bodyPr wrap="none" rtlCol="0">
            <a:spAutoFit/>
          </a:bodyPr>
          <a:lstStyle/>
          <a:p>
            <a:r>
              <a:rPr kumimoji="1" lang="en-US" altLang="zh-CN" dirty="0" smtClean="0"/>
              <a:t>Fold2</a:t>
            </a:r>
            <a:endParaRPr kumimoji="1" lang="zh-CN" altLang="en-US" dirty="0"/>
          </a:p>
        </p:txBody>
      </p:sp>
      <p:sp>
        <p:nvSpPr>
          <p:cNvPr id="109" name="文本框 108"/>
          <p:cNvSpPr txBox="1"/>
          <p:nvPr/>
        </p:nvSpPr>
        <p:spPr>
          <a:xfrm>
            <a:off x="4362293" y="2147162"/>
            <a:ext cx="734496" cy="369332"/>
          </a:xfrm>
          <a:prstGeom prst="rect">
            <a:avLst/>
          </a:prstGeom>
          <a:noFill/>
        </p:spPr>
        <p:txBody>
          <a:bodyPr wrap="none" rtlCol="0">
            <a:spAutoFit/>
          </a:bodyPr>
          <a:lstStyle/>
          <a:p>
            <a:r>
              <a:rPr kumimoji="1" lang="en-US" altLang="zh-CN" dirty="0" smtClean="0"/>
              <a:t>Fold3</a:t>
            </a:r>
            <a:endParaRPr kumimoji="1" lang="zh-CN" altLang="en-US" dirty="0"/>
          </a:p>
        </p:txBody>
      </p:sp>
      <p:sp>
        <p:nvSpPr>
          <p:cNvPr id="110" name="文本框 109"/>
          <p:cNvSpPr txBox="1"/>
          <p:nvPr/>
        </p:nvSpPr>
        <p:spPr>
          <a:xfrm>
            <a:off x="5682269" y="2147162"/>
            <a:ext cx="734496" cy="369332"/>
          </a:xfrm>
          <a:prstGeom prst="rect">
            <a:avLst/>
          </a:prstGeom>
          <a:noFill/>
        </p:spPr>
        <p:txBody>
          <a:bodyPr wrap="none" rtlCol="0">
            <a:spAutoFit/>
          </a:bodyPr>
          <a:lstStyle/>
          <a:p>
            <a:r>
              <a:rPr kumimoji="1" lang="en-US" altLang="zh-CN" dirty="0" smtClean="0"/>
              <a:t>Fold4</a:t>
            </a:r>
            <a:endParaRPr kumimoji="1" lang="zh-CN" altLang="en-US" dirty="0"/>
          </a:p>
        </p:txBody>
      </p:sp>
      <p:sp>
        <p:nvSpPr>
          <p:cNvPr id="111" name="文本框 110"/>
          <p:cNvSpPr txBox="1"/>
          <p:nvPr/>
        </p:nvSpPr>
        <p:spPr>
          <a:xfrm>
            <a:off x="7002245" y="2147162"/>
            <a:ext cx="734496" cy="369332"/>
          </a:xfrm>
          <a:prstGeom prst="rect">
            <a:avLst/>
          </a:prstGeom>
          <a:noFill/>
        </p:spPr>
        <p:txBody>
          <a:bodyPr wrap="none" rtlCol="0">
            <a:spAutoFit/>
          </a:bodyPr>
          <a:lstStyle/>
          <a:p>
            <a:r>
              <a:rPr kumimoji="1" lang="en-US" altLang="zh-CN" dirty="0" smtClean="0"/>
              <a:t>Fold5</a:t>
            </a:r>
            <a:endParaRPr kumimoji="1" lang="zh-CN" altLang="en-US" dirty="0"/>
          </a:p>
        </p:txBody>
      </p:sp>
      <p:cxnSp>
        <p:nvCxnSpPr>
          <p:cNvPr id="12" name="直线连接符 11"/>
          <p:cNvCxnSpPr/>
          <p:nvPr/>
        </p:nvCxnSpPr>
        <p:spPr>
          <a:xfrm>
            <a:off x="8089900" y="2120900"/>
            <a:ext cx="0" cy="4965700"/>
          </a:xfrm>
          <a:prstGeom prst="line">
            <a:avLst/>
          </a:prstGeom>
        </p:spPr>
        <p:style>
          <a:lnRef idx="1">
            <a:schemeClr val="accent1"/>
          </a:lnRef>
          <a:fillRef idx="0">
            <a:schemeClr val="accent1"/>
          </a:fillRef>
          <a:effectRef idx="0">
            <a:schemeClr val="accent1"/>
          </a:effectRef>
          <a:fontRef idx="minor">
            <a:schemeClr val="tx1"/>
          </a:fontRef>
        </p:style>
      </p:cxnSp>
      <p:sp>
        <p:nvSpPr>
          <p:cNvPr id="112" name="矩形 111"/>
          <p:cNvSpPr/>
          <p:nvPr/>
        </p:nvSpPr>
        <p:spPr>
          <a:xfrm>
            <a:off x="8357743" y="2584131"/>
            <a:ext cx="939457" cy="330344"/>
          </a:xfrm>
          <a:prstGeom prst="rect">
            <a:avLst/>
          </a:prstGeom>
          <a:solidFill>
            <a:srgbClr val="2DD8A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Valid</a:t>
            </a:r>
            <a:endParaRPr kumimoji="1" lang="zh-CN" altLang="en-US" dirty="0"/>
          </a:p>
        </p:txBody>
      </p:sp>
      <p:sp>
        <p:nvSpPr>
          <p:cNvPr id="113" name="矩形 112"/>
          <p:cNvSpPr/>
          <p:nvPr/>
        </p:nvSpPr>
        <p:spPr>
          <a:xfrm>
            <a:off x="8357743" y="2991085"/>
            <a:ext cx="939457" cy="330344"/>
          </a:xfrm>
          <a:prstGeom prst="rect">
            <a:avLst/>
          </a:prstGeom>
          <a:solidFill>
            <a:srgbClr val="2DD8A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Valid</a:t>
            </a:r>
            <a:endParaRPr kumimoji="1" lang="zh-CN" altLang="en-US" dirty="0"/>
          </a:p>
        </p:txBody>
      </p:sp>
      <p:sp>
        <p:nvSpPr>
          <p:cNvPr id="114" name="矩形 113"/>
          <p:cNvSpPr/>
          <p:nvPr/>
        </p:nvSpPr>
        <p:spPr>
          <a:xfrm>
            <a:off x="8357743" y="3398039"/>
            <a:ext cx="939457" cy="330344"/>
          </a:xfrm>
          <a:prstGeom prst="rect">
            <a:avLst/>
          </a:prstGeom>
          <a:solidFill>
            <a:srgbClr val="2DD8A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Valid</a:t>
            </a:r>
            <a:endParaRPr kumimoji="1" lang="zh-CN" altLang="en-US" dirty="0"/>
          </a:p>
        </p:txBody>
      </p:sp>
      <p:sp>
        <p:nvSpPr>
          <p:cNvPr id="115" name="矩形 114"/>
          <p:cNvSpPr/>
          <p:nvPr/>
        </p:nvSpPr>
        <p:spPr>
          <a:xfrm>
            <a:off x="8357743" y="3810999"/>
            <a:ext cx="939457" cy="330344"/>
          </a:xfrm>
          <a:prstGeom prst="rect">
            <a:avLst/>
          </a:prstGeom>
          <a:solidFill>
            <a:srgbClr val="2DD8A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Valid</a:t>
            </a:r>
            <a:endParaRPr kumimoji="1" lang="zh-CN" altLang="en-US" dirty="0"/>
          </a:p>
        </p:txBody>
      </p:sp>
      <p:sp>
        <p:nvSpPr>
          <p:cNvPr id="116" name="矩形 115"/>
          <p:cNvSpPr/>
          <p:nvPr/>
        </p:nvSpPr>
        <p:spPr>
          <a:xfrm>
            <a:off x="8357743" y="4223959"/>
            <a:ext cx="939457" cy="330344"/>
          </a:xfrm>
          <a:prstGeom prst="rect">
            <a:avLst/>
          </a:prstGeom>
          <a:solidFill>
            <a:srgbClr val="2DD8A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Valid</a:t>
            </a:r>
            <a:endParaRPr kumimoji="1" lang="zh-CN" altLang="en-US" dirty="0"/>
          </a:p>
        </p:txBody>
      </p:sp>
      <p:sp>
        <p:nvSpPr>
          <p:cNvPr id="117" name="文本框 116"/>
          <p:cNvSpPr txBox="1"/>
          <p:nvPr/>
        </p:nvSpPr>
        <p:spPr>
          <a:xfrm>
            <a:off x="8642080" y="2153857"/>
            <a:ext cx="1438214" cy="369332"/>
          </a:xfrm>
          <a:prstGeom prst="rect">
            <a:avLst/>
          </a:prstGeom>
          <a:noFill/>
        </p:spPr>
        <p:txBody>
          <a:bodyPr wrap="none" rtlCol="0">
            <a:spAutoFit/>
          </a:bodyPr>
          <a:lstStyle/>
          <a:p>
            <a:r>
              <a:rPr kumimoji="1" lang="en-US" altLang="zh-CN" dirty="0" smtClean="0"/>
              <a:t>New</a:t>
            </a:r>
            <a:r>
              <a:rPr kumimoji="1" lang="zh-CN" altLang="en-US" dirty="0" smtClean="0"/>
              <a:t> </a:t>
            </a:r>
            <a:r>
              <a:rPr kumimoji="1" lang="en-US" altLang="zh-CN" dirty="0" smtClean="0"/>
              <a:t>Feature</a:t>
            </a:r>
          </a:p>
        </p:txBody>
      </p:sp>
      <p:sp>
        <p:nvSpPr>
          <p:cNvPr id="118" name="矩形 117"/>
          <p:cNvSpPr/>
          <p:nvPr/>
        </p:nvSpPr>
        <p:spPr>
          <a:xfrm>
            <a:off x="9330688" y="2578125"/>
            <a:ext cx="1000456" cy="1970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New</a:t>
            </a:r>
          </a:p>
          <a:p>
            <a:pPr algn="ctr"/>
            <a:r>
              <a:rPr kumimoji="1" lang="en-US" altLang="zh-CN" dirty="0" smtClean="0"/>
              <a:t>Training</a:t>
            </a:r>
            <a:r>
              <a:rPr kumimoji="1" lang="zh-CN" altLang="en-US" dirty="0" smtClean="0"/>
              <a:t> </a:t>
            </a:r>
            <a:r>
              <a:rPr kumimoji="1" lang="en-US" altLang="zh-CN" dirty="0" smtClean="0"/>
              <a:t>Data</a:t>
            </a:r>
            <a:endParaRPr kumimoji="1" lang="zh-CN" altLang="en-US" dirty="0"/>
          </a:p>
        </p:txBody>
      </p:sp>
      <p:sp>
        <p:nvSpPr>
          <p:cNvPr id="119" name="矩形 118"/>
          <p:cNvSpPr/>
          <p:nvPr/>
        </p:nvSpPr>
        <p:spPr>
          <a:xfrm>
            <a:off x="8357743" y="5057261"/>
            <a:ext cx="939457" cy="1123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Predict/5</a:t>
            </a:r>
            <a:endParaRPr kumimoji="1" lang="zh-CN" altLang="en-US" dirty="0"/>
          </a:p>
        </p:txBody>
      </p:sp>
      <p:sp>
        <p:nvSpPr>
          <p:cNvPr id="120" name="矩形 119"/>
          <p:cNvSpPr/>
          <p:nvPr/>
        </p:nvSpPr>
        <p:spPr>
          <a:xfrm>
            <a:off x="9361187" y="5057261"/>
            <a:ext cx="939457" cy="1123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New</a:t>
            </a:r>
          </a:p>
          <a:p>
            <a:pPr algn="ctr"/>
            <a:r>
              <a:rPr kumimoji="1" lang="en-US" altLang="zh-CN" dirty="0" smtClean="0"/>
              <a:t>Test</a:t>
            </a:r>
          </a:p>
          <a:p>
            <a:pPr algn="ctr"/>
            <a:r>
              <a:rPr kumimoji="1" lang="en-US" altLang="zh-CN" dirty="0" smtClean="0"/>
              <a:t>Data</a:t>
            </a:r>
            <a:endParaRPr kumimoji="1" lang="zh-CN" altLang="en-US" dirty="0"/>
          </a:p>
        </p:txBody>
      </p:sp>
      <p:cxnSp>
        <p:nvCxnSpPr>
          <p:cNvPr id="16" name="直线连接符 15"/>
          <p:cNvCxnSpPr/>
          <p:nvPr/>
        </p:nvCxnSpPr>
        <p:spPr>
          <a:xfrm>
            <a:off x="10502900" y="1505817"/>
            <a:ext cx="0" cy="5466483"/>
          </a:xfrm>
          <a:prstGeom prst="line">
            <a:avLst/>
          </a:prstGeom>
        </p:spPr>
        <p:style>
          <a:lnRef idx="1">
            <a:schemeClr val="accent1"/>
          </a:lnRef>
          <a:fillRef idx="0">
            <a:schemeClr val="accent1"/>
          </a:fillRef>
          <a:effectRef idx="0">
            <a:schemeClr val="accent1"/>
          </a:effectRef>
          <a:fontRef idx="minor">
            <a:schemeClr val="tx1"/>
          </a:fontRef>
        </p:style>
      </p:cxnSp>
      <p:sp>
        <p:nvSpPr>
          <p:cNvPr id="121" name="文本框 120"/>
          <p:cNvSpPr txBox="1"/>
          <p:nvPr/>
        </p:nvSpPr>
        <p:spPr>
          <a:xfrm>
            <a:off x="10719952" y="1505817"/>
            <a:ext cx="950197" cy="369332"/>
          </a:xfrm>
          <a:prstGeom prst="rect">
            <a:avLst/>
          </a:prstGeom>
          <a:noFill/>
        </p:spPr>
        <p:txBody>
          <a:bodyPr wrap="none" rtlCol="0">
            <a:spAutoFit/>
          </a:bodyPr>
          <a:lstStyle/>
          <a:p>
            <a:r>
              <a:rPr lang="en-US" altLang="zh-CN" b="1" dirty="0" smtClean="0">
                <a:solidFill>
                  <a:srgbClr val="2080BD"/>
                </a:solidFill>
                <a:latin typeface="Microsoft YaHei" charset="-122"/>
                <a:ea typeface="Microsoft YaHei" charset="-122"/>
                <a:cs typeface="Microsoft YaHei" charset="-122"/>
              </a:rPr>
              <a:t>Layer2</a:t>
            </a:r>
            <a:endParaRPr lang="en-US" altLang="zh-CN" b="1" dirty="0">
              <a:solidFill>
                <a:srgbClr val="2080BD"/>
              </a:solidFill>
              <a:latin typeface="Microsoft YaHei" charset="-122"/>
              <a:ea typeface="Microsoft YaHei" charset="-122"/>
              <a:cs typeface="Microsoft YaHei" charset="-122"/>
            </a:endParaRPr>
          </a:p>
        </p:txBody>
      </p:sp>
      <p:sp>
        <p:nvSpPr>
          <p:cNvPr id="122" name="文本框 121"/>
          <p:cNvSpPr txBox="1"/>
          <p:nvPr/>
        </p:nvSpPr>
        <p:spPr>
          <a:xfrm>
            <a:off x="10502900" y="2153857"/>
            <a:ext cx="1718740" cy="369332"/>
          </a:xfrm>
          <a:prstGeom prst="rect">
            <a:avLst/>
          </a:prstGeom>
          <a:noFill/>
        </p:spPr>
        <p:txBody>
          <a:bodyPr wrap="none" rtlCol="0">
            <a:spAutoFit/>
          </a:bodyPr>
          <a:lstStyle/>
          <a:p>
            <a:r>
              <a:rPr kumimoji="1" lang="en-US" altLang="zh-CN" dirty="0" smtClean="0"/>
              <a:t>DNN/</a:t>
            </a:r>
            <a:r>
              <a:rPr kumimoji="1" lang="en-US" altLang="zh-CN" dirty="0" err="1" smtClean="0"/>
              <a:t>Lightgbm</a:t>
            </a:r>
            <a:endParaRPr kumimoji="1" lang="en-US" altLang="zh-CN" dirty="0" smtClean="0"/>
          </a:p>
        </p:txBody>
      </p:sp>
      <p:sp>
        <p:nvSpPr>
          <p:cNvPr id="124" name="矩形 123"/>
          <p:cNvSpPr/>
          <p:nvPr/>
        </p:nvSpPr>
        <p:spPr>
          <a:xfrm>
            <a:off x="10853433" y="5057261"/>
            <a:ext cx="939457" cy="1123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Predict</a:t>
            </a:r>
            <a:endParaRPr kumimoji="1" lang="zh-CN" altLang="en-US" dirty="0"/>
          </a:p>
        </p:txBody>
      </p:sp>
      <p:sp>
        <p:nvSpPr>
          <p:cNvPr id="130" name="矩形 129"/>
          <p:cNvSpPr/>
          <p:nvPr/>
        </p:nvSpPr>
        <p:spPr>
          <a:xfrm>
            <a:off x="10853433" y="2584131"/>
            <a:ext cx="939457" cy="330344"/>
          </a:xfrm>
          <a:prstGeom prst="rect">
            <a:avLst/>
          </a:prstGeom>
          <a:solidFill>
            <a:srgbClr val="2DD8A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Learn</a:t>
            </a:r>
            <a:endParaRPr kumimoji="1" lang="zh-CN" altLang="en-US" dirty="0"/>
          </a:p>
        </p:txBody>
      </p:sp>
      <p:sp>
        <p:nvSpPr>
          <p:cNvPr id="131" name="矩形 130"/>
          <p:cNvSpPr/>
          <p:nvPr/>
        </p:nvSpPr>
        <p:spPr>
          <a:xfrm>
            <a:off x="10853433" y="2991085"/>
            <a:ext cx="939457" cy="330344"/>
          </a:xfrm>
          <a:prstGeom prst="rect">
            <a:avLst/>
          </a:prstGeom>
          <a:solidFill>
            <a:srgbClr val="2DD8A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Learn</a:t>
            </a:r>
            <a:endParaRPr kumimoji="1" lang="zh-CN" altLang="en-US" dirty="0"/>
          </a:p>
        </p:txBody>
      </p:sp>
      <p:sp>
        <p:nvSpPr>
          <p:cNvPr id="132" name="矩形 131"/>
          <p:cNvSpPr/>
          <p:nvPr/>
        </p:nvSpPr>
        <p:spPr>
          <a:xfrm>
            <a:off x="10853433" y="3398039"/>
            <a:ext cx="939457" cy="330344"/>
          </a:xfrm>
          <a:prstGeom prst="rect">
            <a:avLst/>
          </a:prstGeom>
          <a:solidFill>
            <a:srgbClr val="2DD8A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Learn</a:t>
            </a:r>
            <a:endParaRPr kumimoji="1" lang="zh-CN" altLang="en-US" dirty="0"/>
          </a:p>
        </p:txBody>
      </p:sp>
      <p:sp>
        <p:nvSpPr>
          <p:cNvPr id="133" name="矩形 132"/>
          <p:cNvSpPr/>
          <p:nvPr/>
        </p:nvSpPr>
        <p:spPr>
          <a:xfrm>
            <a:off x="10853433" y="3810999"/>
            <a:ext cx="939457" cy="330344"/>
          </a:xfrm>
          <a:prstGeom prst="rect">
            <a:avLst/>
          </a:prstGeom>
          <a:solidFill>
            <a:srgbClr val="2DD8A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Learn</a:t>
            </a:r>
            <a:endParaRPr kumimoji="1" lang="zh-CN" altLang="en-US" dirty="0"/>
          </a:p>
        </p:txBody>
      </p:sp>
      <p:sp>
        <p:nvSpPr>
          <p:cNvPr id="134" name="矩形 133"/>
          <p:cNvSpPr/>
          <p:nvPr/>
        </p:nvSpPr>
        <p:spPr>
          <a:xfrm>
            <a:off x="10853433" y="4223959"/>
            <a:ext cx="939457" cy="330344"/>
          </a:xfrm>
          <a:prstGeom prst="rect">
            <a:avLst/>
          </a:prstGeom>
          <a:solidFill>
            <a:srgbClr val="2DD8A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Learn</a:t>
            </a:r>
            <a:endParaRPr kumimoji="1" lang="zh-CN" altLang="en-US" dirty="0"/>
          </a:p>
        </p:txBody>
      </p:sp>
      <p:cxnSp>
        <p:nvCxnSpPr>
          <p:cNvPr id="20" name="直线箭头连接符 19"/>
          <p:cNvCxnSpPr>
            <a:stCxn id="59" idx="3"/>
            <a:endCxn id="116" idx="1"/>
          </p:cNvCxnSpPr>
          <p:nvPr/>
        </p:nvCxnSpPr>
        <p:spPr>
          <a:xfrm>
            <a:off x="2559319" y="4389131"/>
            <a:ext cx="5798424" cy="0"/>
          </a:xfrm>
          <a:prstGeom prst="straightConnector1">
            <a:avLst/>
          </a:prstGeom>
          <a:ln>
            <a:solidFill>
              <a:srgbClr val="2DD8A8"/>
            </a:solidFill>
            <a:prstDash val="sysDash"/>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36" name="直线箭头连接符 135"/>
          <p:cNvCxnSpPr>
            <a:stCxn id="66" idx="3"/>
            <a:endCxn id="115" idx="1"/>
          </p:cNvCxnSpPr>
          <p:nvPr/>
        </p:nvCxnSpPr>
        <p:spPr>
          <a:xfrm>
            <a:off x="3879294" y="3976171"/>
            <a:ext cx="4478449" cy="0"/>
          </a:xfrm>
          <a:prstGeom prst="straightConnector1">
            <a:avLst/>
          </a:prstGeom>
          <a:ln>
            <a:solidFill>
              <a:srgbClr val="2DD8A8"/>
            </a:solidFill>
            <a:prstDash val="sysDash"/>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37" name="直线箭头连接符 136"/>
          <p:cNvCxnSpPr>
            <a:stCxn id="90" idx="3"/>
            <a:endCxn id="114" idx="1"/>
          </p:cNvCxnSpPr>
          <p:nvPr/>
        </p:nvCxnSpPr>
        <p:spPr>
          <a:xfrm>
            <a:off x="5199268" y="3563211"/>
            <a:ext cx="3158475" cy="0"/>
          </a:xfrm>
          <a:prstGeom prst="straightConnector1">
            <a:avLst/>
          </a:prstGeom>
          <a:ln>
            <a:solidFill>
              <a:srgbClr val="2DD8A8"/>
            </a:solidFill>
            <a:prstDash val="sysDash"/>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38" name="直线箭头连接符 137"/>
          <p:cNvCxnSpPr>
            <a:endCxn id="113" idx="1"/>
          </p:cNvCxnSpPr>
          <p:nvPr/>
        </p:nvCxnSpPr>
        <p:spPr>
          <a:xfrm>
            <a:off x="6519242" y="3150251"/>
            <a:ext cx="1838501" cy="6006"/>
          </a:xfrm>
          <a:prstGeom prst="straightConnector1">
            <a:avLst/>
          </a:prstGeom>
          <a:ln>
            <a:solidFill>
              <a:srgbClr val="2DD8A8"/>
            </a:solidFill>
            <a:prstDash val="sysDash"/>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39" name="直线箭头连接符 138"/>
          <p:cNvCxnSpPr>
            <a:endCxn id="112" idx="1"/>
          </p:cNvCxnSpPr>
          <p:nvPr/>
        </p:nvCxnSpPr>
        <p:spPr>
          <a:xfrm>
            <a:off x="7839216" y="2737291"/>
            <a:ext cx="518527" cy="12012"/>
          </a:xfrm>
          <a:prstGeom prst="straightConnector1">
            <a:avLst/>
          </a:prstGeom>
          <a:ln>
            <a:solidFill>
              <a:srgbClr val="2DD8A8"/>
            </a:solidFill>
            <a:prstDash val="sysDash"/>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40" name="直线箭头连接符 139"/>
          <p:cNvCxnSpPr>
            <a:stCxn id="118" idx="3"/>
            <a:endCxn id="132" idx="1"/>
          </p:cNvCxnSpPr>
          <p:nvPr/>
        </p:nvCxnSpPr>
        <p:spPr>
          <a:xfrm>
            <a:off x="10331144" y="3563211"/>
            <a:ext cx="522289" cy="0"/>
          </a:xfrm>
          <a:prstGeom prst="straightConnector1">
            <a:avLst/>
          </a:prstGeom>
          <a:ln>
            <a:prstDash val="sysDash"/>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69" name="直线箭头连接符 68"/>
          <p:cNvCxnSpPr>
            <a:stCxn id="106" idx="3"/>
            <a:endCxn id="119" idx="1"/>
          </p:cNvCxnSpPr>
          <p:nvPr/>
        </p:nvCxnSpPr>
        <p:spPr>
          <a:xfrm>
            <a:off x="7839215" y="5618783"/>
            <a:ext cx="518528" cy="0"/>
          </a:xfrm>
          <a:prstGeom prst="straightConnector1">
            <a:avLst/>
          </a:prstGeom>
          <a:ln>
            <a:solidFill>
              <a:srgbClr val="4571BF"/>
            </a:solidFill>
            <a:prstDash val="sysDash"/>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8" name="十字形 7"/>
          <p:cNvSpPr/>
          <p:nvPr/>
        </p:nvSpPr>
        <p:spPr>
          <a:xfrm>
            <a:off x="2617921" y="5489700"/>
            <a:ext cx="258166" cy="258166"/>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4" name="十字形 73"/>
          <p:cNvSpPr/>
          <p:nvPr/>
        </p:nvSpPr>
        <p:spPr>
          <a:xfrm>
            <a:off x="3940219" y="5489700"/>
            <a:ext cx="258166" cy="258166"/>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7" name="十字形 76"/>
          <p:cNvSpPr/>
          <p:nvPr/>
        </p:nvSpPr>
        <p:spPr>
          <a:xfrm>
            <a:off x="5260444" y="5489700"/>
            <a:ext cx="258166" cy="258166"/>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8" name="十字形 77"/>
          <p:cNvSpPr/>
          <p:nvPr/>
        </p:nvSpPr>
        <p:spPr>
          <a:xfrm>
            <a:off x="6580669" y="5489700"/>
            <a:ext cx="258166" cy="258166"/>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9" name="文本框 78"/>
          <p:cNvSpPr txBox="1"/>
          <p:nvPr/>
        </p:nvSpPr>
        <p:spPr>
          <a:xfrm>
            <a:off x="8334398" y="6163852"/>
            <a:ext cx="1003801" cy="369332"/>
          </a:xfrm>
          <a:prstGeom prst="rect">
            <a:avLst/>
          </a:prstGeom>
          <a:noFill/>
        </p:spPr>
        <p:txBody>
          <a:bodyPr wrap="none" rtlCol="0">
            <a:spAutoFit/>
          </a:bodyPr>
          <a:lstStyle/>
          <a:p>
            <a:r>
              <a:rPr kumimoji="1" lang="en-US" altLang="zh-CN" smtClean="0"/>
              <a:t>Average</a:t>
            </a:r>
            <a:endParaRPr kumimoji="1" lang="en-US" altLang="zh-CN" dirty="0" smtClean="0"/>
          </a:p>
        </p:txBody>
      </p:sp>
      <p:cxnSp>
        <p:nvCxnSpPr>
          <p:cNvPr id="9" name="直线箭头连接符 8"/>
          <p:cNvCxnSpPr>
            <a:stCxn id="59" idx="2"/>
            <a:endCxn id="62" idx="0"/>
          </p:cNvCxnSpPr>
          <p:nvPr/>
        </p:nvCxnSpPr>
        <p:spPr>
          <a:xfrm flipH="1">
            <a:off x="2089590" y="4554303"/>
            <a:ext cx="1" cy="502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线箭头连接符 79"/>
          <p:cNvCxnSpPr/>
          <p:nvPr/>
        </p:nvCxnSpPr>
        <p:spPr>
          <a:xfrm flipH="1">
            <a:off x="3409564" y="4544606"/>
            <a:ext cx="1" cy="502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直线箭头连接符 80"/>
          <p:cNvCxnSpPr/>
          <p:nvPr/>
        </p:nvCxnSpPr>
        <p:spPr>
          <a:xfrm flipH="1">
            <a:off x="4729538" y="4534909"/>
            <a:ext cx="1" cy="502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直线箭头连接符 81"/>
          <p:cNvCxnSpPr/>
          <p:nvPr/>
        </p:nvCxnSpPr>
        <p:spPr>
          <a:xfrm flipH="1">
            <a:off x="6049512" y="4525212"/>
            <a:ext cx="1" cy="502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线箭头连接符 82"/>
          <p:cNvCxnSpPr/>
          <p:nvPr/>
        </p:nvCxnSpPr>
        <p:spPr>
          <a:xfrm flipH="1">
            <a:off x="7369486" y="4515515"/>
            <a:ext cx="1" cy="502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8222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linds(horizontal)">
                                      <p:cBhvr>
                                        <p:cTn id="7" dur="500"/>
                                        <p:tgtEl>
                                          <p:spTgt spid="4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7"/>
                                        </p:tgtEl>
                                        <p:attrNameLst>
                                          <p:attrName>style.visibility</p:attrName>
                                        </p:attrNameLst>
                                      </p:cBhvr>
                                      <p:to>
                                        <p:strVal val="visible"/>
                                      </p:to>
                                    </p:set>
                                    <p:animEffect transition="in" filter="blinds(horizontal)">
                                      <p:cBhvr>
                                        <p:cTn id="10" dur="500"/>
                                        <p:tgtEl>
                                          <p:spTgt spid="10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1"/>
                                        </p:tgtEl>
                                        <p:attrNameLst>
                                          <p:attrName>style.visibility</p:attrName>
                                        </p:attrNameLst>
                                      </p:cBhvr>
                                      <p:to>
                                        <p:strVal val="visible"/>
                                      </p:to>
                                    </p:set>
                                    <p:animEffect transition="in" filter="blinds(horizontal)">
                                      <p:cBhvr>
                                        <p:cTn id="13"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107" grpId="0"/>
      <p:bldP spid="121" grpId="0"/>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solidFill>
                  <a:srgbClr val="2080BD"/>
                </a:solidFill>
                <a:latin typeface="Microsoft YaHei" charset="-122"/>
                <a:ea typeface="Microsoft YaHei" charset="-122"/>
                <a:cs typeface="Microsoft YaHei" charset="-122"/>
              </a:rPr>
              <a:t>任务一：来电原因分类</a:t>
            </a:r>
            <a:r>
              <a:rPr lang="en-US" altLang="zh-CN" b="0" dirty="0" smtClean="0">
                <a:solidFill>
                  <a:srgbClr val="2080BD"/>
                </a:solidFill>
                <a:latin typeface="Microsoft YaHei" charset="-122"/>
                <a:ea typeface="Microsoft YaHei" charset="-122"/>
                <a:cs typeface="Microsoft YaHei" charset="-122"/>
              </a:rPr>
              <a:t>-</a:t>
            </a:r>
            <a:r>
              <a:rPr lang="zh-CN" altLang="en-US" b="0" dirty="0" smtClean="0">
                <a:solidFill>
                  <a:srgbClr val="2080BD"/>
                </a:solidFill>
                <a:latin typeface="Microsoft YaHei" charset="-122"/>
                <a:ea typeface="Microsoft YaHei" charset="-122"/>
                <a:cs typeface="Microsoft YaHei" charset="-122"/>
              </a:rPr>
              <a:t>总体框架</a:t>
            </a:r>
            <a:endParaRPr lang="zh-CN" altLang="en-US" b="0" dirty="0">
              <a:solidFill>
                <a:srgbClr val="2080BD"/>
              </a:solidFill>
              <a:latin typeface="Microsoft YaHei" charset="-122"/>
              <a:ea typeface="Microsoft YaHei" charset="-122"/>
              <a:cs typeface="Microsoft YaHei" charset="-122"/>
            </a:endParaRPr>
          </a:p>
        </p:txBody>
      </p:sp>
      <p:grpSp>
        <p:nvGrpSpPr>
          <p:cNvPr id="3" name="组 2"/>
          <p:cNvGrpSpPr/>
          <p:nvPr/>
        </p:nvGrpSpPr>
        <p:grpSpPr>
          <a:xfrm>
            <a:off x="558800" y="1003300"/>
            <a:ext cx="10571314" cy="5049262"/>
            <a:chOff x="558800" y="1003300"/>
            <a:chExt cx="10571314" cy="5049262"/>
          </a:xfrm>
        </p:grpSpPr>
        <p:sp>
          <p:nvSpPr>
            <p:cNvPr id="45" name="文本框 44"/>
            <p:cNvSpPr txBox="1"/>
            <p:nvPr/>
          </p:nvSpPr>
          <p:spPr>
            <a:xfrm>
              <a:off x="558800" y="1003300"/>
              <a:ext cx="4576894" cy="461665"/>
            </a:xfrm>
            <a:prstGeom prst="rect">
              <a:avLst/>
            </a:prstGeom>
            <a:noFill/>
          </p:spPr>
          <p:txBody>
            <a:bodyPr wrap="none" rtlCol="0">
              <a:spAutoFit/>
            </a:bodyPr>
            <a:lstStyle/>
            <a:p>
              <a:r>
                <a:rPr lang="zh-CN" altLang="en-US" sz="2400" b="1" dirty="0" smtClean="0">
                  <a:solidFill>
                    <a:srgbClr val="2080BD"/>
                  </a:solidFill>
                  <a:latin typeface="Microsoft YaHei" charset="-122"/>
                  <a:ea typeface="Microsoft YaHei" charset="-122"/>
                  <a:cs typeface="Microsoft YaHei" charset="-122"/>
                </a:rPr>
                <a:t>训练方式</a:t>
              </a:r>
              <a:r>
                <a:rPr lang="en-US" altLang="zh-CN" sz="2400" b="1" dirty="0" smtClean="0">
                  <a:solidFill>
                    <a:srgbClr val="2080BD"/>
                  </a:solidFill>
                  <a:latin typeface="Microsoft YaHei" charset="-122"/>
                  <a:ea typeface="Microsoft YaHei" charset="-122"/>
                  <a:cs typeface="Microsoft YaHei" charset="-122"/>
                </a:rPr>
                <a:t>-Snapshot</a:t>
              </a:r>
              <a:r>
                <a:rPr lang="zh-CN" altLang="en-US" sz="2400" b="1" dirty="0" smtClean="0">
                  <a:solidFill>
                    <a:srgbClr val="2080BD"/>
                  </a:solidFill>
                  <a:latin typeface="Microsoft YaHei" charset="-122"/>
                  <a:ea typeface="Microsoft YaHei" charset="-122"/>
                  <a:cs typeface="Microsoft YaHei" charset="-122"/>
                </a:rPr>
                <a:t> </a:t>
              </a:r>
              <a:r>
                <a:rPr lang="en-US" altLang="zh-CN" sz="2400" b="1" dirty="0" smtClean="0">
                  <a:solidFill>
                    <a:srgbClr val="2080BD"/>
                  </a:solidFill>
                  <a:latin typeface="Microsoft YaHei" charset="-122"/>
                  <a:ea typeface="Microsoft YaHei" charset="-122"/>
                  <a:cs typeface="Microsoft YaHei" charset="-122"/>
                </a:rPr>
                <a:t>Ensemble</a:t>
              </a:r>
              <a:endParaRPr lang="en-US" altLang="zh-CN" sz="2400" b="1" dirty="0">
                <a:solidFill>
                  <a:srgbClr val="2080BD"/>
                </a:solidFill>
                <a:latin typeface="Microsoft YaHei" charset="-122"/>
                <a:ea typeface="Microsoft YaHei" charset="-122"/>
                <a:cs typeface="Microsoft YaHei" charset="-122"/>
              </a:endParaRPr>
            </a:p>
          </p:txBody>
        </p:sp>
        <p:pic>
          <p:nvPicPr>
            <p:cNvPr id="1028" name="Picture 4" descr="https://raw.githubusercontent.com/titu1994/Snapshot-Ensembles/master/images/local%20minim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539" y="2042537"/>
              <a:ext cx="9553575" cy="401002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8628887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solidFill>
                  <a:srgbClr val="2080BD"/>
                </a:solidFill>
                <a:latin typeface="Microsoft YaHei" charset="-122"/>
                <a:ea typeface="Microsoft YaHei" charset="-122"/>
                <a:cs typeface="Microsoft YaHei" charset="-122"/>
              </a:rPr>
              <a:t>任务一：来电原因分类</a:t>
            </a:r>
            <a:r>
              <a:rPr lang="en-US" altLang="zh-CN" b="0" dirty="0" smtClean="0">
                <a:solidFill>
                  <a:srgbClr val="2080BD"/>
                </a:solidFill>
                <a:latin typeface="Microsoft YaHei" charset="-122"/>
                <a:ea typeface="Microsoft YaHei" charset="-122"/>
                <a:cs typeface="Microsoft YaHei" charset="-122"/>
              </a:rPr>
              <a:t>-</a:t>
            </a:r>
            <a:r>
              <a:rPr lang="zh-CN" altLang="en-US" b="0" dirty="0" smtClean="0">
                <a:solidFill>
                  <a:srgbClr val="2080BD"/>
                </a:solidFill>
                <a:latin typeface="Microsoft YaHei" charset="-122"/>
                <a:ea typeface="Microsoft YaHei" charset="-122"/>
                <a:cs typeface="Microsoft YaHei" charset="-122"/>
              </a:rPr>
              <a:t>总体框架</a:t>
            </a:r>
            <a:endParaRPr lang="zh-CN" altLang="en-US" b="0" dirty="0">
              <a:solidFill>
                <a:srgbClr val="2080BD"/>
              </a:solidFill>
              <a:latin typeface="Microsoft YaHei" charset="-122"/>
              <a:ea typeface="Microsoft YaHei" charset="-122"/>
              <a:cs typeface="Microsoft YaHei" charset="-122"/>
            </a:endParaRPr>
          </a:p>
        </p:txBody>
      </p:sp>
      <p:sp>
        <p:nvSpPr>
          <p:cNvPr id="45" name="文本框 44"/>
          <p:cNvSpPr txBox="1"/>
          <p:nvPr/>
        </p:nvSpPr>
        <p:spPr>
          <a:xfrm>
            <a:off x="558800" y="1003300"/>
            <a:ext cx="4668266" cy="461665"/>
          </a:xfrm>
          <a:prstGeom prst="rect">
            <a:avLst/>
          </a:prstGeom>
          <a:noFill/>
        </p:spPr>
        <p:txBody>
          <a:bodyPr wrap="none" rtlCol="0">
            <a:spAutoFit/>
          </a:bodyPr>
          <a:lstStyle/>
          <a:p>
            <a:r>
              <a:rPr lang="zh-CN" altLang="en-US" sz="2400" b="1" dirty="0">
                <a:solidFill>
                  <a:srgbClr val="2080BD"/>
                </a:solidFill>
                <a:latin typeface="Microsoft YaHei" charset="-122"/>
                <a:ea typeface="Microsoft YaHei" charset="-122"/>
                <a:cs typeface="Microsoft YaHei" charset="-122"/>
              </a:rPr>
              <a:t>训练方式</a:t>
            </a:r>
            <a:r>
              <a:rPr lang="en-US" altLang="zh-CN" sz="2400" b="1" dirty="0" smtClean="0">
                <a:solidFill>
                  <a:srgbClr val="2080BD"/>
                </a:solidFill>
                <a:latin typeface="Microsoft YaHei" charset="-122"/>
                <a:ea typeface="Microsoft YaHei" charset="-122"/>
                <a:cs typeface="Microsoft YaHei" charset="-122"/>
              </a:rPr>
              <a:t>-Snapshot</a:t>
            </a:r>
            <a:r>
              <a:rPr lang="zh-CN" altLang="en-US" sz="2400" b="1" dirty="0" smtClean="0">
                <a:solidFill>
                  <a:srgbClr val="2080BD"/>
                </a:solidFill>
                <a:latin typeface="Microsoft YaHei" charset="-122"/>
                <a:ea typeface="Microsoft YaHei" charset="-122"/>
                <a:cs typeface="Microsoft YaHei" charset="-122"/>
              </a:rPr>
              <a:t> </a:t>
            </a:r>
            <a:r>
              <a:rPr lang="en-US" altLang="zh-CN" sz="2400" b="1" dirty="0" smtClean="0">
                <a:solidFill>
                  <a:srgbClr val="2080BD"/>
                </a:solidFill>
                <a:latin typeface="Microsoft YaHei" charset="-122"/>
                <a:ea typeface="Microsoft YaHei" charset="-122"/>
                <a:cs typeface="Microsoft YaHei" charset="-122"/>
              </a:rPr>
              <a:t>Ensemble</a:t>
            </a:r>
            <a:endParaRPr lang="en-US" altLang="zh-CN" sz="2400" b="1" dirty="0">
              <a:solidFill>
                <a:srgbClr val="2080BD"/>
              </a:solidFill>
              <a:latin typeface="Microsoft YaHei" charset="-122"/>
              <a:ea typeface="Microsoft YaHei" charset="-122"/>
              <a:cs typeface="Microsoft YaHei" charset="-122"/>
            </a:endParaRPr>
          </a:p>
        </p:txBody>
      </p:sp>
      <p:pic>
        <p:nvPicPr>
          <p:cNvPr id="1026" name="Picture 2" descr="https://raw.githubusercontent.com/titu1994/Snapshot-Ensembles/master/images/cosing%20wav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6683" y="1671430"/>
            <a:ext cx="7581900" cy="516517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8668583" y="2318661"/>
            <a:ext cx="2841172" cy="923330"/>
          </a:xfrm>
          <a:prstGeom prst="rect">
            <a:avLst/>
          </a:prstGeom>
          <a:noFill/>
        </p:spPr>
        <p:txBody>
          <a:bodyPr wrap="square" rtlCol="0">
            <a:spAutoFit/>
          </a:bodyPr>
          <a:lstStyle/>
          <a:p>
            <a:r>
              <a:rPr lang="zh-CN" altLang="en-US" dirty="0" smtClean="0">
                <a:solidFill>
                  <a:srgbClr val="2080BD"/>
                </a:solidFill>
                <a:latin typeface="Microsoft YaHei" charset="-122"/>
                <a:ea typeface="Microsoft YaHei" charset="-122"/>
                <a:cs typeface="Microsoft YaHei" charset="-122"/>
              </a:rPr>
              <a:t>我们的改进方向：</a:t>
            </a:r>
            <a:endParaRPr lang="en-US" altLang="zh-CN" dirty="0" smtClean="0">
              <a:solidFill>
                <a:srgbClr val="2080BD"/>
              </a:solidFill>
              <a:latin typeface="Microsoft YaHei" charset="-122"/>
              <a:ea typeface="Microsoft YaHei" charset="-122"/>
              <a:cs typeface="Microsoft YaHei" charset="-122"/>
            </a:endParaRPr>
          </a:p>
          <a:p>
            <a:pPr marL="285750" indent="-285750">
              <a:buFont typeface="Arial" charset="0"/>
              <a:buChar char="•"/>
            </a:pPr>
            <a:r>
              <a:rPr lang="zh-CN" altLang="en-US" dirty="0" smtClean="0">
                <a:solidFill>
                  <a:srgbClr val="2080BD"/>
                </a:solidFill>
                <a:latin typeface="Microsoft YaHei" charset="-122"/>
                <a:ea typeface="Microsoft YaHei" charset="-122"/>
                <a:cs typeface="Microsoft YaHei" charset="-122"/>
              </a:rPr>
              <a:t>合适的初始学习率</a:t>
            </a:r>
            <a:endParaRPr lang="en-US" altLang="zh-CN" dirty="0" smtClean="0">
              <a:solidFill>
                <a:srgbClr val="2080BD"/>
              </a:solidFill>
              <a:latin typeface="Microsoft YaHei" charset="-122"/>
              <a:ea typeface="Microsoft YaHei" charset="-122"/>
              <a:cs typeface="Microsoft YaHei" charset="-122"/>
            </a:endParaRPr>
          </a:p>
          <a:p>
            <a:pPr marL="285750" indent="-285750">
              <a:buFont typeface="Arial" charset="0"/>
              <a:buChar char="•"/>
            </a:pPr>
            <a:r>
              <a:rPr lang="zh-CN" altLang="en-US" dirty="0" smtClean="0">
                <a:solidFill>
                  <a:srgbClr val="2080BD"/>
                </a:solidFill>
                <a:latin typeface="Microsoft YaHei" charset="-122"/>
                <a:ea typeface="Microsoft YaHei" charset="-122"/>
                <a:cs typeface="Microsoft YaHei" charset="-122"/>
              </a:rPr>
              <a:t>学习率衰减方式</a:t>
            </a:r>
            <a:endParaRPr lang="en-US" altLang="zh-CN" dirty="0">
              <a:solidFill>
                <a:srgbClr val="2080BD"/>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20644454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7937" y="1067979"/>
            <a:ext cx="8090263" cy="1065622"/>
          </a:xfrm>
        </p:spPr>
        <p:txBody>
          <a:bodyPr/>
          <a:lstStyle/>
          <a:p>
            <a:r>
              <a:rPr lang="zh-CN" altLang="en-US" dirty="0" smtClean="0">
                <a:solidFill>
                  <a:srgbClr val="2080BD"/>
                </a:solidFill>
                <a:latin typeface="Microsoft YaHei" charset="-122"/>
                <a:ea typeface="Microsoft YaHei" charset="-122"/>
                <a:cs typeface="Microsoft YaHei" charset="-122"/>
              </a:rPr>
              <a:t>苏州</a:t>
            </a:r>
            <a:r>
              <a:rPr lang="zh-CN" altLang="en-US" dirty="0">
                <a:solidFill>
                  <a:srgbClr val="2080BD"/>
                </a:solidFill>
                <a:latin typeface="Microsoft YaHei" charset="-122"/>
                <a:ea typeface="Microsoft YaHei" charset="-122"/>
                <a:cs typeface="Microsoft YaHei" charset="-122"/>
              </a:rPr>
              <a:t>大学 计算机科学与技术</a:t>
            </a:r>
            <a:r>
              <a:rPr lang="zh-CN" altLang="en-US" dirty="0" smtClean="0">
                <a:solidFill>
                  <a:srgbClr val="2080BD"/>
                </a:solidFill>
                <a:latin typeface="Microsoft YaHei" charset="-122"/>
                <a:ea typeface="Microsoft YaHei" charset="-122"/>
                <a:cs typeface="Microsoft YaHei" charset="-122"/>
              </a:rPr>
              <a:t>学院</a:t>
            </a:r>
            <a:endParaRPr lang="en-US" altLang="zh-CN" dirty="0" smtClean="0">
              <a:solidFill>
                <a:srgbClr val="2080BD"/>
              </a:solidFill>
              <a:latin typeface="Microsoft YaHei" charset="-122"/>
              <a:ea typeface="Microsoft YaHei" charset="-122"/>
              <a:cs typeface="Microsoft YaHei" charset="-122"/>
            </a:endParaRPr>
          </a:p>
          <a:p>
            <a:r>
              <a:rPr lang="zh-CN" altLang="en-US" dirty="0" smtClean="0">
                <a:solidFill>
                  <a:srgbClr val="2080BD"/>
                </a:solidFill>
                <a:latin typeface="Microsoft YaHei" charset="-122"/>
                <a:ea typeface="Microsoft YaHei" charset="-122"/>
                <a:cs typeface="Microsoft YaHei" charset="-122"/>
              </a:rPr>
              <a:t> </a:t>
            </a:r>
            <a:r>
              <a:rPr lang="zh-CN" altLang="en-US" dirty="0">
                <a:solidFill>
                  <a:srgbClr val="2080BD"/>
                </a:solidFill>
                <a:latin typeface="Microsoft YaHei" charset="-122"/>
                <a:ea typeface="Microsoft YaHei" charset="-122"/>
                <a:cs typeface="Microsoft YaHei" charset="-122"/>
              </a:rPr>
              <a:t>人类语言技术研究所（</a:t>
            </a:r>
            <a:r>
              <a:rPr lang="en-US" altLang="zh-CN" i="1" dirty="0">
                <a:solidFill>
                  <a:srgbClr val="2080BD"/>
                </a:solidFill>
                <a:latin typeface="Microsoft YaHei" charset="-122"/>
                <a:ea typeface="Microsoft YaHei" charset="-122"/>
                <a:cs typeface="Microsoft YaHei" charset="-122"/>
                <a:hlinkClick r:id="rId3"/>
              </a:rPr>
              <a:t>http://</a:t>
            </a:r>
            <a:r>
              <a:rPr lang="en-US" altLang="zh-CN" i="1" dirty="0" smtClean="0">
                <a:solidFill>
                  <a:srgbClr val="2080BD"/>
                </a:solidFill>
                <a:latin typeface="Microsoft YaHei" charset="-122"/>
                <a:ea typeface="Microsoft YaHei" charset="-122"/>
                <a:cs typeface="Microsoft YaHei" charset="-122"/>
                <a:hlinkClick r:id="rId3"/>
              </a:rPr>
              <a:t>hlt.suda.edu.cn</a:t>
            </a:r>
            <a:r>
              <a:rPr lang="en-US" altLang="zh-CN" i="1" dirty="0">
                <a:solidFill>
                  <a:srgbClr val="2080BD"/>
                </a:solidFill>
                <a:latin typeface="Microsoft YaHei" charset="-122"/>
                <a:ea typeface="Microsoft YaHei" charset="-122"/>
                <a:cs typeface="Microsoft YaHei" charset="-122"/>
              </a:rPr>
              <a:t>/</a:t>
            </a:r>
            <a:r>
              <a:rPr lang="zh-CN" altLang="en-US" dirty="0" smtClean="0">
                <a:solidFill>
                  <a:srgbClr val="2080BD"/>
                </a:solidFill>
                <a:latin typeface="Microsoft YaHei" charset="-122"/>
                <a:ea typeface="Microsoft YaHei" charset="-122"/>
                <a:cs typeface="Microsoft YaHei" charset="-122"/>
              </a:rPr>
              <a:t>）</a:t>
            </a:r>
            <a:endParaRPr lang="en-US" altLang="zh-CN" i="1" dirty="0" smtClean="0">
              <a:solidFill>
                <a:schemeClr val="accent5">
                  <a:lumMod val="60000"/>
                  <a:lumOff val="40000"/>
                </a:schemeClr>
              </a:solidFill>
            </a:endParaRPr>
          </a:p>
          <a:p>
            <a:pPr marL="0" indent="0">
              <a:buNone/>
            </a:pPr>
            <a:endParaRPr lang="en-US" altLang="zh-CN" i="1" dirty="0" smtClean="0">
              <a:solidFill>
                <a:schemeClr val="accent5">
                  <a:lumMod val="60000"/>
                  <a:lumOff val="40000"/>
                </a:schemeClr>
              </a:solidFill>
            </a:endParaRPr>
          </a:p>
          <a:p>
            <a:pPr marL="0" indent="0">
              <a:buNone/>
            </a:pPr>
            <a:endParaRPr lang="en-US" altLang="zh-CN" i="1" dirty="0">
              <a:solidFill>
                <a:schemeClr val="accent5">
                  <a:lumMod val="60000"/>
                  <a:lumOff val="40000"/>
                </a:schemeClr>
              </a:solidFill>
            </a:endParaRPr>
          </a:p>
          <a:p>
            <a:pPr marL="0" indent="0">
              <a:buNone/>
            </a:pPr>
            <a:endParaRPr lang="en-US" altLang="zh-CN" i="1" dirty="0" smtClean="0">
              <a:solidFill>
                <a:schemeClr val="accent5">
                  <a:lumMod val="60000"/>
                  <a:lumOff val="40000"/>
                </a:schemeClr>
              </a:solidFill>
            </a:endParaRPr>
          </a:p>
          <a:p>
            <a:pPr marL="0" indent="0">
              <a:buNone/>
            </a:pPr>
            <a:endParaRPr lang="en-US" altLang="zh-CN" i="1" dirty="0" smtClean="0">
              <a:solidFill>
                <a:schemeClr val="accent5">
                  <a:lumMod val="60000"/>
                  <a:lumOff val="40000"/>
                </a:schemeClr>
              </a:solidFill>
            </a:endParaRPr>
          </a:p>
        </p:txBody>
      </p:sp>
      <p:pic>
        <p:nvPicPr>
          <p:cNvPr id="6" name="图片 5"/>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275116" y="3568252"/>
            <a:ext cx="1558076" cy="2077434"/>
          </a:xfrm>
          <a:prstGeom prst="ellipse">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6664" y="3567089"/>
            <a:ext cx="1559293" cy="2079057"/>
          </a:xfrm>
          <a:prstGeom prst="ellipse">
            <a:avLst/>
          </a:prstGeom>
        </p:spPr>
      </p:pic>
      <p:pic>
        <p:nvPicPr>
          <p:cNvPr id="8" name="图片 7"/>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9408323" y="3599148"/>
            <a:ext cx="1485300" cy="2079057"/>
          </a:xfrm>
          <a:prstGeom prst="ellipse">
            <a:avLst/>
          </a:prstGeom>
        </p:spPr>
      </p:pic>
      <p:pic>
        <p:nvPicPr>
          <p:cNvPr id="9" name="图片 8"/>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7316649" y="1810368"/>
            <a:ext cx="1617319" cy="2079410"/>
          </a:xfrm>
          <a:prstGeom prst="ellipse">
            <a:avLst/>
          </a:prstGeom>
        </p:spPr>
      </p:pic>
      <p:sp>
        <p:nvSpPr>
          <p:cNvPr id="10" name="文本框 9"/>
          <p:cNvSpPr txBox="1"/>
          <p:nvPr/>
        </p:nvSpPr>
        <p:spPr>
          <a:xfrm>
            <a:off x="982984" y="5848659"/>
            <a:ext cx="2142339" cy="646331"/>
          </a:xfrm>
          <a:prstGeom prst="rect">
            <a:avLst/>
          </a:prstGeom>
          <a:noFill/>
          <a:ln w="12700">
            <a:solidFill>
              <a:schemeClr val="tx1"/>
            </a:solidFill>
          </a:ln>
        </p:spPr>
        <p:txBody>
          <a:bodyPr wrap="square" rtlCol="0">
            <a:spAutoFit/>
          </a:bodyPr>
          <a:lstStyle/>
          <a:p>
            <a:pPr algn="ctr"/>
            <a:r>
              <a:rPr lang="en-US" altLang="zh-CN" b="1" dirty="0" smtClean="0"/>
              <a:t>2017</a:t>
            </a:r>
            <a:r>
              <a:rPr lang="zh-CN" altLang="en-US" b="1" dirty="0" smtClean="0"/>
              <a:t>级</a:t>
            </a:r>
            <a:r>
              <a:rPr lang="en-US" altLang="zh-CN" b="1" dirty="0" smtClean="0"/>
              <a:t>-</a:t>
            </a:r>
            <a:r>
              <a:rPr lang="zh-CN" altLang="en-US" b="1" dirty="0" smtClean="0"/>
              <a:t>周俊佐</a:t>
            </a:r>
            <a:endParaRPr lang="en-US" altLang="zh-CN" b="1" dirty="0" smtClean="0"/>
          </a:p>
          <a:p>
            <a:pPr algn="ctr"/>
            <a:r>
              <a:rPr lang="zh-CN" altLang="en-US" b="1" dirty="0" smtClean="0"/>
              <a:t>苏州大学</a:t>
            </a:r>
            <a:r>
              <a:rPr lang="en-US" altLang="zh-CN" b="1" dirty="0"/>
              <a:t> </a:t>
            </a:r>
            <a:r>
              <a:rPr lang="en-US" altLang="zh-CN" b="1" dirty="0" smtClean="0"/>
              <a:t>HLT-Lab</a:t>
            </a:r>
            <a:endParaRPr lang="zh-CN" altLang="en-US" b="1" dirty="0"/>
          </a:p>
        </p:txBody>
      </p:sp>
      <p:sp>
        <p:nvSpPr>
          <p:cNvPr id="11" name="文本框 10"/>
          <p:cNvSpPr txBox="1"/>
          <p:nvPr/>
        </p:nvSpPr>
        <p:spPr>
          <a:xfrm>
            <a:off x="5026946" y="5848659"/>
            <a:ext cx="2142339" cy="646331"/>
          </a:xfrm>
          <a:prstGeom prst="rect">
            <a:avLst/>
          </a:prstGeom>
          <a:noFill/>
          <a:ln w="12700">
            <a:solidFill>
              <a:schemeClr val="tx1"/>
            </a:solidFill>
          </a:ln>
        </p:spPr>
        <p:txBody>
          <a:bodyPr wrap="square" rtlCol="0">
            <a:spAutoFit/>
          </a:bodyPr>
          <a:lstStyle/>
          <a:p>
            <a:pPr algn="ctr"/>
            <a:r>
              <a:rPr lang="en-US" altLang="zh-CN" b="1" dirty="0" smtClean="0"/>
              <a:t>2017</a:t>
            </a:r>
            <a:r>
              <a:rPr lang="zh-CN" altLang="en-US" b="1" dirty="0" smtClean="0"/>
              <a:t>级</a:t>
            </a:r>
            <a:r>
              <a:rPr lang="en-US" altLang="zh-CN" b="1" dirty="0" smtClean="0"/>
              <a:t>-</a:t>
            </a:r>
            <a:r>
              <a:rPr lang="zh-CN" altLang="en-US" b="1" dirty="0"/>
              <a:t>朱宗奎</a:t>
            </a:r>
            <a:endParaRPr lang="en-US" altLang="zh-CN" b="1" dirty="0" smtClean="0"/>
          </a:p>
          <a:p>
            <a:pPr algn="ctr"/>
            <a:r>
              <a:rPr lang="zh-CN" altLang="en-US" b="1" dirty="0" smtClean="0"/>
              <a:t>苏州大学</a:t>
            </a:r>
            <a:r>
              <a:rPr lang="en-US" altLang="zh-CN" b="1" dirty="0"/>
              <a:t> </a:t>
            </a:r>
            <a:r>
              <a:rPr lang="en-US" altLang="zh-CN" b="1" dirty="0" smtClean="0"/>
              <a:t>HLT-Lab</a:t>
            </a:r>
            <a:endParaRPr lang="zh-CN" altLang="en-US" b="1" dirty="0"/>
          </a:p>
        </p:txBody>
      </p:sp>
      <p:sp>
        <p:nvSpPr>
          <p:cNvPr id="12" name="文本框 11"/>
          <p:cNvSpPr txBox="1"/>
          <p:nvPr/>
        </p:nvSpPr>
        <p:spPr>
          <a:xfrm>
            <a:off x="9079803" y="5880137"/>
            <a:ext cx="2142339" cy="646331"/>
          </a:xfrm>
          <a:prstGeom prst="rect">
            <a:avLst/>
          </a:prstGeom>
          <a:noFill/>
          <a:ln w="12700">
            <a:solidFill>
              <a:schemeClr val="tx1"/>
            </a:solidFill>
          </a:ln>
        </p:spPr>
        <p:txBody>
          <a:bodyPr wrap="square" rtlCol="0">
            <a:spAutoFit/>
          </a:bodyPr>
          <a:lstStyle/>
          <a:p>
            <a:pPr algn="ctr"/>
            <a:r>
              <a:rPr lang="en-US" altLang="zh-CN" b="1" dirty="0" smtClean="0"/>
              <a:t>2016</a:t>
            </a:r>
            <a:r>
              <a:rPr lang="zh-CN" altLang="en-US" b="1" dirty="0" smtClean="0"/>
              <a:t>级</a:t>
            </a:r>
            <a:r>
              <a:rPr lang="en-US" altLang="zh-CN" b="1" dirty="0" smtClean="0"/>
              <a:t>-</a:t>
            </a:r>
            <a:r>
              <a:rPr lang="zh-CN" altLang="en-US" b="1" dirty="0" smtClean="0"/>
              <a:t>何正球</a:t>
            </a:r>
            <a:endParaRPr lang="en-US" altLang="zh-CN" b="1" dirty="0" smtClean="0"/>
          </a:p>
          <a:p>
            <a:pPr algn="ctr"/>
            <a:r>
              <a:rPr lang="zh-CN" altLang="en-US" b="1" dirty="0" smtClean="0"/>
              <a:t>苏州大学</a:t>
            </a:r>
            <a:r>
              <a:rPr lang="en-US" altLang="zh-CN" b="1" dirty="0"/>
              <a:t> </a:t>
            </a:r>
            <a:r>
              <a:rPr lang="en-US" altLang="zh-CN" b="1" dirty="0" smtClean="0"/>
              <a:t>HLT-Lab</a:t>
            </a:r>
            <a:endParaRPr lang="zh-CN" altLang="en-US" b="1" dirty="0"/>
          </a:p>
        </p:txBody>
      </p:sp>
      <p:sp>
        <p:nvSpPr>
          <p:cNvPr id="13" name="文本框 12"/>
          <p:cNvSpPr txBox="1"/>
          <p:nvPr/>
        </p:nvSpPr>
        <p:spPr>
          <a:xfrm>
            <a:off x="7054138" y="4025349"/>
            <a:ext cx="2142339" cy="646331"/>
          </a:xfrm>
          <a:prstGeom prst="rect">
            <a:avLst/>
          </a:prstGeom>
          <a:noFill/>
          <a:ln w="12700">
            <a:solidFill>
              <a:schemeClr val="tx1"/>
            </a:solidFill>
          </a:ln>
        </p:spPr>
        <p:txBody>
          <a:bodyPr wrap="square" rtlCol="0">
            <a:spAutoFit/>
          </a:bodyPr>
          <a:lstStyle/>
          <a:p>
            <a:pPr algn="ctr"/>
            <a:r>
              <a:rPr lang="zh-CN" altLang="en-US" b="1" dirty="0"/>
              <a:t>导师</a:t>
            </a:r>
            <a:r>
              <a:rPr lang="en-US" altLang="zh-CN" b="1" dirty="0" smtClean="0"/>
              <a:t>-</a:t>
            </a:r>
            <a:r>
              <a:rPr lang="zh-CN" altLang="en-US" b="1" dirty="0"/>
              <a:t>陈文亮教授</a:t>
            </a:r>
            <a:endParaRPr lang="en-US" altLang="zh-CN" b="1" dirty="0" smtClean="0"/>
          </a:p>
          <a:p>
            <a:pPr algn="ctr"/>
            <a:r>
              <a:rPr lang="zh-CN" altLang="en-US" b="1" dirty="0" smtClean="0"/>
              <a:t>苏州大学</a:t>
            </a:r>
            <a:r>
              <a:rPr lang="en-US" altLang="zh-CN" b="1" dirty="0"/>
              <a:t> </a:t>
            </a:r>
            <a:r>
              <a:rPr lang="en-US" altLang="zh-CN" b="1" dirty="0" smtClean="0"/>
              <a:t>HLT-Lab</a:t>
            </a:r>
            <a:endParaRPr lang="zh-CN" altLang="en-US" b="1" dirty="0"/>
          </a:p>
        </p:txBody>
      </p:sp>
      <p:pic>
        <p:nvPicPr>
          <p:cNvPr id="14" name="图片 13"/>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10150973" y="842637"/>
            <a:ext cx="1862514" cy="1888949"/>
          </a:xfrm>
          <a:prstGeom prst="rect">
            <a:avLst/>
          </a:prstGeom>
        </p:spPr>
      </p:pic>
      <p:sp>
        <p:nvSpPr>
          <p:cNvPr id="15" name="标题 1"/>
          <p:cNvSpPr>
            <a:spLocks noGrp="1"/>
          </p:cNvSpPr>
          <p:nvPr>
            <p:ph type="title"/>
          </p:nvPr>
        </p:nvSpPr>
        <p:spPr>
          <a:xfrm>
            <a:off x="354874" y="260623"/>
            <a:ext cx="10515600" cy="536212"/>
          </a:xfrm>
        </p:spPr>
        <p:txBody>
          <a:bodyPr/>
          <a:lstStyle/>
          <a:p>
            <a:r>
              <a:rPr lang="zh-CN" altLang="en-US" b="0" dirty="0" smtClean="0">
                <a:solidFill>
                  <a:srgbClr val="2080BD"/>
                </a:solidFill>
                <a:latin typeface="Microsoft YaHei" charset="-122"/>
                <a:ea typeface="Microsoft YaHei" charset="-122"/>
                <a:cs typeface="Microsoft YaHei" charset="-122"/>
              </a:rPr>
              <a:t>团队介绍</a:t>
            </a:r>
            <a:endParaRPr lang="zh-CN" altLang="en-US" b="0" dirty="0">
              <a:solidFill>
                <a:srgbClr val="2080BD"/>
              </a:solidFill>
              <a:latin typeface="Microsoft YaHei" charset="-122"/>
              <a:ea typeface="Microsoft YaHei" charset="-122"/>
              <a:cs typeface="Microsoft YaHei" charset="-122"/>
            </a:endParaRPr>
          </a:p>
        </p:txBody>
      </p:sp>
      <p:pic>
        <p:nvPicPr>
          <p:cNvPr id="16" name="图片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71973" y="1810368"/>
            <a:ext cx="1514221" cy="2079410"/>
          </a:xfrm>
          <a:prstGeom prst="ellipse">
            <a:avLst/>
          </a:prstGeom>
        </p:spPr>
      </p:pic>
      <p:sp>
        <p:nvSpPr>
          <p:cNvPr id="17" name="文本框 16"/>
          <p:cNvSpPr txBox="1"/>
          <p:nvPr/>
        </p:nvSpPr>
        <p:spPr>
          <a:xfrm>
            <a:off x="2957147" y="4025348"/>
            <a:ext cx="2142339" cy="646331"/>
          </a:xfrm>
          <a:prstGeom prst="rect">
            <a:avLst/>
          </a:prstGeom>
          <a:noFill/>
          <a:ln w="12700">
            <a:solidFill>
              <a:schemeClr val="tx1"/>
            </a:solidFill>
          </a:ln>
        </p:spPr>
        <p:txBody>
          <a:bodyPr wrap="square" rtlCol="0">
            <a:spAutoFit/>
          </a:bodyPr>
          <a:lstStyle/>
          <a:p>
            <a:pPr algn="ctr"/>
            <a:r>
              <a:rPr lang="zh-CN" altLang="en-US" b="1" dirty="0" smtClean="0"/>
              <a:t>所长</a:t>
            </a:r>
            <a:r>
              <a:rPr lang="en-US" altLang="zh-CN" b="1" dirty="0" smtClean="0"/>
              <a:t>-</a:t>
            </a:r>
            <a:r>
              <a:rPr lang="zh-CN" altLang="en-US" b="1" dirty="0" smtClean="0"/>
              <a:t>张民教授</a:t>
            </a:r>
            <a:endParaRPr lang="en-US" altLang="zh-CN" b="1" dirty="0" smtClean="0"/>
          </a:p>
          <a:p>
            <a:pPr algn="ctr"/>
            <a:r>
              <a:rPr lang="zh-CN" altLang="en-US" b="1" dirty="0" smtClean="0"/>
              <a:t>苏州大学</a:t>
            </a:r>
            <a:r>
              <a:rPr lang="en-US" altLang="zh-CN" b="1" dirty="0" smtClean="0"/>
              <a:t> HLT-Lab</a:t>
            </a:r>
            <a:endParaRPr lang="zh-CN" altLang="en-US" b="1" dirty="0"/>
          </a:p>
        </p:txBody>
      </p:sp>
    </p:spTree>
    <p:extLst>
      <p:ext uri="{BB962C8B-B14F-4D97-AF65-F5344CB8AC3E}">
        <p14:creationId xmlns:p14="http://schemas.microsoft.com/office/powerpoint/2010/main" val="1182807299"/>
      </p:ext>
    </p:extLst>
  </p:cSld>
  <p:clrMapOvr>
    <a:masterClrMapping/>
  </p:clrMapOvr>
  <mc:AlternateContent xmlns:mc="http://schemas.openxmlformats.org/markup-compatibility/2006" xmlns:p14="http://schemas.microsoft.com/office/powerpoint/2010/main">
    <mc:Choice Requires="p14">
      <p:transition spd="slow" p14:dur="2000" advTm="9485"/>
    </mc:Choice>
    <mc:Fallback xmlns="">
      <p:transition spd="slow" advTm="948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par>
                                <p:cTn id="14" presetID="3" presetClass="entr" presetSubtype="1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linds(horizontal)">
                                      <p:cBhvr>
                                        <p:cTn id="19" dur="500"/>
                                        <p:tgtEl>
                                          <p:spTgt spid="10"/>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par>
                                <p:cTn id="26" presetID="3" presetClass="entr" presetSubtype="1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linds(horizontal)">
                                      <p:cBhvr>
                                        <p:cTn id="28" dur="500"/>
                                        <p:tgtEl>
                                          <p:spTgt spid="16"/>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linds(horizontal)">
                                      <p:cBhvr>
                                        <p:cTn id="31" dur="500"/>
                                        <p:tgtEl>
                                          <p:spTgt spid="17"/>
                                        </p:tgtEl>
                                      </p:cBhvr>
                                    </p:animEffect>
                                  </p:childTnLst>
                                </p:cTn>
                              </p:par>
                              <p:par>
                                <p:cTn id="32" presetID="3" presetClass="entr" presetSubtype="1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blinds(horizontal)">
                                      <p:cBhvr>
                                        <p:cTn id="34" dur="500"/>
                                        <p:tgtEl>
                                          <p:spTgt spid="8"/>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solidFill>
                  <a:srgbClr val="2080BD"/>
                </a:solidFill>
                <a:latin typeface="Microsoft YaHei" charset="-122"/>
                <a:ea typeface="Microsoft YaHei" charset="-122"/>
                <a:cs typeface="Microsoft YaHei" charset="-122"/>
              </a:rPr>
              <a:t>任务一：来电原因分类</a:t>
            </a:r>
            <a:endParaRPr lang="zh-CN" altLang="en-US" b="0" dirty="0">
              <a:solidFill>
                <a:srgbClr val="2080BD"/>
              </a:solidFill>
              <a:latin typeface="Microsoft YaHei" charset="-122"/>
              <a:ea typeface="Microsoft YaHei" charset="-122"/>
              <a:cs typeface="Microsoft YaHei" charset="-122"/>
            </a:endParaRPr>
          </a:p>
        </p:txBody>
      </p:sp>
      <p:grpSp>
        <p:nvGrpSpPr>
          <p:cNvPr id="10" name="组 9"/>
          <p:cNvGrpSpPr/>
          <p:nvPr/>
        </p:nvGrpSpPr>
        <p:grpSpPr>
          <a:xfrm>
            <a:off x="3968750" y="2854404"/>
            <a:ext cx="4254500" cy="1128594"/>
            <a:chOff x="3968750" y="2854404"/>
            <a:chExt cx="4254500" cy="1128594"/>
          </a:xfrm>
        </p:grpSpPr>
        <p:sp>
          <p:nvSpPr>
            <p:cNvPr id="11" name="文本框 10"/>
            <p:cNvSpPr txBox="1"/>
            <p:nvPr/>
          </p:nvSpPr>
          <p:spPr>
            <a:xfrm>
              <a:off x="4319303" y="2875002"/>
              <a:ext cx="3570208" cy="1107996"/>
            </a:xfrm>
            <a:prstGeom prst="rect">
              <a:avLst/>
            </a:prstGeom>
            <a:noFill/>
          </p:spPr>
          <p:txBody>
            <a:bodyPr wrap="none" rtlCol="0">
              <a:spAutoFit/>
            </a:bodyPr>
            <a:lstStyle/>
            <a:p>
              <a:pPr algn="ctr"/>
              <a:r>
                <a:rPr lang="zh-CN" altLang="en-US" sz="6600" dirty="0" smtClean="0">
                  <a:solidFill>
                    <a:srgbClr val="2080BD"/>
                  </a:solidFill>
                  <a:latin typeface="Microsoft YaHei" charset="-122"/>
                  <a:ea typeface="Microsoft YaHei" charset="-122"/>
                  <a:cs typeface="Microsoft YaHei" charset="-122"/>
                </a:rPr>
                <a:t>失败尝试</a:t>
              </a:r>
              <a:endParaRPr lang="en-US" altLang="zh-CN" sz="6600" dirty="0">
                <a:solidFill>
                  <a:srgbClr val="2080BD"/>
                </a:solidFill>
                <a:latin typeface="Microsoft YaHei" charset="-122"/>
                <a:ea typeface="Microsoft YaHei" charset="-122"/>
                <a:cs typeface="Microsoft YaHei" charset="-122"/>
              </a:endParaRPr>
            </a:p>
          </p:txBody>
        </p:sp>
        <p:cxnSp>
          <p:nvCxnSpPr>
            <p:cNvPr id="12" name="直线连接符 11"/>
            <p:cNvCxnSpPr/>
            <p:nvPr/>
          </p:nvCxnSpPr>
          <p:spPr>
            <a:xfrm>
              <a:off x="3968750" y="2854404"/>
              <a:ext cx="4254500" cy="0"/>
            </a:xfrm>
            <a:prstGeom prst="line">
              <a:avLst/>
            </a:prstGeom>
            <a:ln>
              <a:solidFill>
                <a:srgbClr val="2381B9"/>
              </a:solidFill>
            </a:ln>
          </p:spPr>
          <p:style>
            <a:lnRef idx="3">
              <a:schemeClr val="dk1"/>
            </a:lnRef>
            <a:fillRef idx="0">
              <a:schemeClr val="dk1"/>
            </a:fillRef>
            <a:effectRef idx="2">
              <a:schemeClr val="dk1"/>
            </a:effectRef>
            <a:fontRef idx="minor">
              <a:schemeClr val="tx1"/>
            </a:fontRef>
          </p:style>
        </p:cxnSp>
        <p:cxnSp>
          <p:nvCxnSpPr>
            <p:cNvPr id="14" name="直线连接符 13"/>
            <p:cNvCxnSpPr/>
            <p:nvPr/>
          </p:nvCxnSpPr>
          <p:spPr>
            <a:xfrm>
              <a:off x="3968750" y="3982998"/>
              <a:ext cx="4254500" cy="0"/>
            </a:xfrm>
            <a:prstGeom prst="line">
              <a:avLst/>
            </a:prstGeom>
            <a:ln>
              <a:solidFill>
                <a:srgbClr val="2381B9"/>
              </a:solidFill>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160898981"/>
      </p:ext>
    </p:extLst>
  </p:cSld>
  <p:clrMapOvr>
    <a:masterClrMapping/>
  </p:clrMapOvr>
  <mc:AlternateContent xmlns:mc="http://schemas.openxmlformats.org/markup-compatibility/2006" xmlns:p14="http://schemas.microsoft.com/office/powerpoint/2010/main">
    <mc:Choice Requires="p14">
      <p:transition spd="slow" p14:dur="2000" advTm="1160"/>
    </mc:Choice>
    <mc:Fallback xmlns="">
      <p:transition spd="slow" advTm="116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solidFill>
                  <a:srgbClr val="2080BD"/>
                </a:solidFill>
                <a:latin typeface="Microsoft YaHei" charset="-122"/>
                <a:ea typeface="Microsoft YaHei" charset="-122"/>
                <a:cs typeface="Microsoft YaHei" charset="-122"/>
              </a:rPr>
              <a:t>任务一：来电原因分类</a:t>
            </a:r>
            <a:r>
              <a:rPr lang="en-US" altLang="zh-CN" b="0" dirty="0" smtClean="0">
                <a:solidFill>
                  <a:srgbClr val="2080BD"/>
                </a:solidFill>
                <a:latin typeface="Microsoft YaHei" charset="-122"/>
                <a:ea typeface="Microsoft YaHei" charset="-122"/>
                <a:cs typeface="Microsoft YaHei" charset="-122"/>
              </a:rPr>
              <a:t>-</a:t>
            </a:r>
            <a:r>
              <a:rPr lang="zh-CN" altLang="en-US" b="0" dirty="0" smtClean="0">
                <a:solidFill>
                  <a:srgbClr val="2080BD"/>
                </a:solidFill>
                <a:latin typeface="Microsoft YaHei" charset="-122"/>
                <a:ea typeface="Microsoft YaHei" charset="-122"/>
                <a:cs typeface="Microsoft YaHei" charset="-122"/>
              </a:rPr>
              <a:t>失败尝试</a:t>
            </a:r>
            <a:endParaRPr lang="zh-CN" altLang="en-US" b="0" dirty="0">
              <a:solidFill>
                <a:srgbClr val="2080BD"/>
              </a:solidFill>
              <a:latin typeface="Microsoft YaHei" charset="-122"/>
              <a:ea typeface="Microsoft YaHei" charset="-122"/>
              <a:cs typeface="Microsoft YaHei" charset="-122"/>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800" y="902536"/>
            <a:ext cx="6285154" cy="5955464"/>
          </a:xfrm>
          <a:prstGeom prst="rect">
            <a:avLst/>
          </a:prstGeom>
        </p:spPr>
      </p:pic>
      <p:sp>
        <p:nvSpPr>
          <p:cNvPr id="45" name="文本框 44"/>
          <p:cNvSpPr txBox="1"/>
          <p:nvPr/>
        </p:nvSpPr>
        <p:spPr>
          <a:xfrm>
            <a:off x="558800" y="1003300"/>
            <a:ext cx="1415772" cy="461665"/>
          </a:xfrm>
          <a:prstGeom prst="rect">
            <a:avLst/>
          </a:prstGeom>
          <a:noFill/>
        </p:spPr>
        <p:txBody>
          <a:bodyPr wrap="none" rtlCol="0">
            <a:spAutoFit/>
          </a:bodyPr>
          <a:lstStyle/>
          <a:p>
            <a:r>
              <a:rPr lang="zh-CN" altLang="en-US" sz="2400" b="1" dirty="0" smtClean="0">
                <a:solidFill>
                  <a:srgbClr val="2080BD"/>
                </a:solidFill>
                <a:latin typeface="Microsoft YaHei" charset="-122"/>
                <a:ea typeface="Microsoft YaHei" charset="-122"/>
                <a:cs typeface="Microsoft YaHei" charset="-122"/>
              </a:rPr>
              <a:t>层级分类</a:t>
            </a:r>
            <a:endParaRPr lang="en-US" altLang="zh-CN" sz="2400" b="1" dirty="0">
              <a:solidFill>
                <a:srgbClr val="2080BD"/>
              </a:solidFill>
              <a:latin typeface="Microsoft YaHei" charset="-122"/>
              <a:ea typeface="Microsoft YaHei" charset="-122"/>
              <a:cs typeface="Microsoft YaHei"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950978564"/>
              </p:ext>
            </p:extLst>
          </p:nvPr>
        </p:nvGraphicFramePr>
        <p:xfrm>
          <a:off x="7472361" y="2604659"/>
          <a:ext cx="4083911" cy="2560320"/>
        </p:xfrm>
        <a:graphic>
          <a:graphicData uri="http://schemas.openxmlformats.org/drawingml/2006/table">
            <a:tbl>
              <a:tblPr firstRow="1" bandRow="1">
                <a:tableStyleId>{5C22544A-7EE6-4342-B048-85BDC9FD1C3A}</a:tableStyleId>
              </a:tblPr>
              <a:tblGrid>
                <a:gridCol w="2036959">
                  <a:extLst>
                    <a:ext uri="{9D8B030D-6E8A-4147-A177-3AD203B41FA5}">
                      <a16:colId xmlns:a16="http://schemas.microsoft.com/office/drawing/2014/main" xmlns="" val="20000"/>
                    </a:ext>
                  </a:extLst>
                </a:gridCol>
                <a:gridCol w="1061280">
                  <a:extLst>
                    <a:ext uri="{9D8B030D-6E8A-4147-A177-3AD203B41FA5}">
                      <a16:colId xmlns:a16="http://schemas.microsoft.com/office/drawing/2014/main" xmlns="" val="20001"/>
                    </a:ext>
                  </a:extLst>
                </a:gridCol>
                <a:gridCol w="985672">
                  <a:extLst>
                    <a:ext uri="{9D8B030D-6E8A-4147-A177-3AD203B41FA5}">
                      <a16:colId xmlns:a16="http://schemas.microsoft.com/office/drawing/2014/main" xmlns="" val="20002"/>
                    </a:ext>
                  </a:extLst>
                </a:gridCol>
              </a:tblGrid>
              <a:tr h="317393">
                <a:tc>
                  <a:txBody>
                    <a:bodyPr/>
                    <a:lstStyle/>
                    <a:p>
                      <a:r>
                        <a:rPr lang="zh-CN" altLang="en-US" dirty="0" smtClean="0"/>
                        <a:t>分类器</a:t>
                      </a:r>
                      <a:endParaRPr lang="zh-CN" altLang="en-US" dirty="0"/>
                    </a:p>
                  </a:txBody>
                  <a:tcPr/>
                </a:tc>
                <a:tc>
                  <a:txBody>
                    <a:bodyPr/>
                    <a:lstStyle/>
                    <a:p>
                      <a:r>
                        <a:rPr lang="zh-CN" altLang="en-US" dirty="0" smtClean="0"/>
                        <a:t>数据量</a:t>
                      </a:r>
                      <a:endParaRPr lang="zh-CN" altLang="en-US" dirty="0"/>
                    </a:p>
                  </a:txBody>
                  <a:tcPr/>
                </a:tc>
                <a:tc>
                  <a:txBody>
                    <a:bodyPr/>
                    <a:lstStyle/>
                    <a:p>
                      <a:r>
                        <a:rPr lang="zh-CN" altLang="en-US" dirty="0" smtClean="0"/>
                        <a:t>得分</a:t>
                      </a:r>
                      <a:endParaRPr lang="zh-CN" altLang="en-US" dirty="0"/>
                    </a:p>
                  </a:txBody>
                  <a:tcPr/>
                </a:tc>
                <a:extLst>
                  <a:ext uri="{0D108BD9-81ED-4DB2-BD59-A6C34878D82A}">
                    <a16:rowId xmlns:a16="http://schemas.microsoft.com/office/drawing/2014/main" xmlns="" val="10000"/>
                  </a:ext>
                </a:extLst>
              </a:tr>
              <a:tr h="317393">
                <a:tc>
                  <a:txBody>
                    <a:bodyPr/>
                    <a:lstStyle/>
                    <a:p>
                      <a:r>
                        <a:rPr lang="zh-CN" altLang="en-US" dirty="0" smtClean="0"/>
                        <a:t>第一层分类器</a:t>
                      </a:r>
                      <a:endParaRPr lang="zh-CN" altLang="en-US" dirty="0"/>
                    </a:p>
                  </a:txBody>
                  <a:tcPr>
                    <a:solidFill>
                      <a:srgbClr val="CFD5E8"/>
                    </a:solidFill>
                  </a:tcPr>
                </a:tc>
                <a:tc>
                  <a:txBody>
                    <a:bodyPr/>
                    <a:lstStyle/>
                    <a:p>
                      <a:pPr algn="r"/>
                      <a:r>
                        <a:rPr lang="en-US" altLang="zh-CN" dirty="0" smtClean="0"/>
                        <a:t>20000</a:t>
                      </a:r>
                      <a:endParaRPr lang="zh-CN" altLang="en-US" dirty="0"/>
                    </a:p>
                  </a:txBody>
                  <a:tcPr>
                    <a:solidFill>
                      <a:srgbClr val="CFD5E8"/>
                    </a:solidFill>
                  </a:tcPr>
                </a:tc>
                <a:tc>
                  <a:txBody>
                    <a:bodyPr/>
                    <a:lstStyle/>
                    <a:p>
                      <a:pPr algn="r"/>
                      <a:r>
                        <a:rPr lang="en-US" altLang="zh-CN" dirty="0" smtClean="0"/>
                        <a:t>80.28</a:t>
                      </a:r>
                      <a:endParaRPr lang="zh-CN" altLang="en-US" dirty="0"/>
                    </a:p>
                  </a:txBody>
                  <a:tcPr>
                    <a:solidFill>
                      <a:srgbClr val="CFD5E8"/>
                    </a:solidFill>
                  </a:tcPr>
                </a:tc>
                <a:extLst>
                  <a:ext uri="{0D108BD9-81ED-4DB2-BD59-A6C34878D82A}">
                    <a16:rowId xmlns:a16="http://schemas.microsoft.com/office/drawing/2014/main" xmlns="" val="10001"/>
                  </a:ext>
                </a:extLst>
              </a:tr>
              <a:tr h="3173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办理</a:t>
                      </a:r>
                    </a:p>
                  </a:txBody>
                  <a:tcPr>
                    <a:solidFill>
                      <a:srgbClr val="CFD5E8"/>
                    </a:solidFill>
                  </a:tcPr>
                </a:tc>
                <a:tc>
                  <a:txBody>
                    <a:bodyPr/>
                    <a:lstStyle/>
                    <a:p>
                      <a:pPr algn="r"/>
                      <a:r>
                        <a:rPr lang="en-US" altLang="zh-CN" dirty="0" smtClean="0"/>
                        <a:t>4338</a:t>
                      </a:r>
                      <a:endParaRPr lang="zh-CN" altLang="en-US" dirty="0"/>
                    </a:p>
                  </a:txBody>
                  <a:tcPr>
                    <a:solidFill>
                      <a:srgbClr val="CFD5E8"/>
                    </a:solidFill>
                  </a:tcPr>
                </a:tc>
                <a:tc>
                  <a:txBody>
                    <a:bodyPr/>
                    <a:lstStyle/>
                    <a:p>
                      <a:pPr algn="r"/>
                      <a:r>
                        <a:rPr lang="en-US" altLang="zh-CN" dirty="0" smtClean="0"/>
                        <a:t>93.91</a:t>
                      </a:r>
                      <a:endParaRPr lang="zh-CN" altLang="en-US" dirty="0"/>
                    </a:p>
                  </a:txBody>
                  <a:tcPr>
                    <a:solidFill>
                      <a:srgbClr val="CFD5E8"/>
                    </a:solidFill>
                  </a:tcPr>
                </a:tc>
              </a:tr>
              <a:tr h="317393">
                <a:tc>
                  <a:txBody>
                    <a:bodyPr/>
                    <a:lstStyle/>
                    <a:p>
                      <a:r>
                        <a:rPr lang="zh-CN" altLang="en-US" dirty="0" smtClean="0"/>
                        <a:t>投诉（含抱怨）</a:t>
                      </a:r>
                      <a:endParaRPr lang="zh-CN" altLang="en-US" dirty="0"/>
                    </a:p>
                  </a:txBody>
                  <a:tcPr>
                    <a:solidFill>
                      <a:srgbClr val="CFD5E8"/>
                    </a:solidFill>
                  </a:tcPr>
                </a:tc>
                <a:tc>
                  <a:txBody>
                    <a:bodyPr/>
                    <a:lstStyle/>
                    <a:p>
                      <a:pPr algn="r"/>
                      <a:r>
                        <a:rPr lang="en-US" altLang="zh-CN" dirty="0" smtClean="0"/>
                        <a:t>3803</a:t>
                      </a:r>
                      <a:endParaRPr lang="zh-CN" altLang="en-US" dirty="0"/>
                    </a:p>
                  </a:txBody>
                  <a:tcPr>
                    <a:solidFill>
                      <a:srgbClr val="CFD5E8"/>
                    </a:solidFill>
                  </a:tcPr>
                </a:tc>
                <a:tc>
                  <a:txBody>
                    <a:bodyPr/>
                    <a:lstStyle/>
                    <a:p>
                      <a:pPr algn="r"/>
                      <a:r>
                        <a:rPr lang="en-US" altLang="zh-CN" dirty="0" smtClean="0"/>
                        <a:t>69.81</a:t>
                      </a:r>
                      <a:endParaRPr lang="zh-CN" altLang="en-US" dirty="0"/>
                    </a:p>
                  </a:txBody>
                  <a:tcPr>
                    <a:solidFill>
                      <a:srgbClr val="CFD5E8"/>
                    </a:solidFill>
                  </a:tcPr>
                </a:tc>
                <a:extLst>
                  <a:ext uri="{0D108BD9-81ED-4DB2-BD59-A6C34878D82A}">
                    <a16:rowId xmlns:a16="http://schemas.microsoft.com/office/drawing/2014/main" xmlns="" val="10002"/>
                  </a:ext>
                </a:extLst>
              </a:tr>
              <a:tr h="3173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咨询（含查询）</a:t>
                      </a:r>
                    </a:p>
                  </a:txBody>
                  <a:tcPr>
                    <a:solidFill>
                      <a:srgbClr val="CFD5E8"/>
                    </a:solidFill>
                  </a:tcPr>
                </a:tc>
                <a:tc>
                  <a:txBody>
                    <a:bodyPr/>
                    <a:lstStyle/>
                    <a:p>
                      <a:pPr algn="r"/>
                      <a:r>
                        <a:rPr lang="en-US" altLang="zh-CN" dirty="0" smtClean="0"/>
                        <a:t>11858</a:t>
                      </a:r>
                      <a:endParaRPr lang="zh-CN" altLang="en-US" dirty="0"/>
                    </a:p>
                  </a:txBody>
                  <a:tcPr>
                    <a:solidFill>
                      <a:srgbClr val="CFD5E8"/>
                    </a:solidFill>
                  </a:tcPr>
                </a:tc>
                <a:tc>
                  <a:txBody>
                    <a:bodyPr/>
                    <a:lstStyle/>
                    <a:p>
                      <a:pPr algn="r"/>
                      <a:r>
                        <a:rPr lang="en-US" altLang="zh-CN" dirty="0" smtClean="0"/>
                        <a:t>61.22</a:t>
                      </a:r>
                      <a:endParaRPr lang="zh-CN" altLang="en-US" dirty="0"/>
                    </a:p>
                  </a:txBody>
                  <a:tcPr>
                    <a:solidFill>
                      <a:srgbClr val="CFD5E8"/>
                    </a:solidFill>
                  </a:tcPr>
                </a:tc>
                <a:extLst>
                  <a:ext uri="{0D108BD9-81ED-4DB2-BD59-A6C34878D82A}">
                    <a16:rowId xmlns:a16="http://schemas.microsoft.com/office/drawing/2014/main" xmlns="" val="10004"/>
                  </a:ext>
                </a:extLst>
              </a:tr>
              <a:tr h="317393">
                <a:tc>
                  <a:txBody>
                    <a:bodyPr/>
                    <a:lstStyle/>
                    <a:p>
                      <a:r>
                        <a:rPr lang="zh-CN" altLang="en-US" dirty="0" smtClean="0"/>
                        <a:t>层级分类得分</a:t>
                      </a:r>
                      <a:endParaRPr lang="zh-CN" altLang="en-US" dirty="0"/>
                    </a:p>
                  </a:txBody>
                  <a:tcPr>
                    <a:solidFill>
                      <a:srgbClr val="CFD5E8"/>
                    </a:solidFill>
                  </a:tcPr>
                </a:tc>
                <a:tc>
                  <a:txBody>
                    <a:bodyPr/>
                    <a:lstStyle/>
                    <a:p>
                      <a:pPr algn="r"/>
                      <a:endParaRPr lang="zh-CN" altLang="en-US" dirty="0"/>
                    </a:p>
                  </a:txBody>
                  <a:tcPr>
                    <a:solidFill>
                      <a:srgbClr val="CFD5E8"/>
                    </a:solidFill>
                  </a:tcPr>
                </a:tc>
                <a:tc>
                  <a:txBody>
                    <a:bodyPr/>
                    <a:lstStyle/>
                    <a:p>
                      <a:pPr algn="r"/>
                      <a:r>
                        <a:rPr lang="en-US" altLang="zh-CN" dirty="0" smtClean="0">
                          <a:solidFill>
                            <a:srgbClr val="FF0000"/>
                          </a:solidFill>
                        </a:rPr>
                        <a:t>66.49</a:t>
                      </a:r>
                      <a:endParaRPr lang="zh-CN" altLang="en-US" dirty="0">
                        <a:solidFill>
                          <a:srgbClr val="FF0000"/>
                        </a:solidFill>
                      </a:endParaRPr>
                    </a:p>
                  </a:txBody>
                  <a:tcPr>
                    <a:solidFill>
                      <a:srgbClr val="CFD5E8"/>
                    </a:solidFill>
                  </a:tcPr>
                </a:tc>
                <a:extLst>
                  <a:ext uri="{0D108BD9-81ED-4DB2-BD59-A6C34878D82A}">
                    <a16:rowId xmlns:a16="http://schemas.microsoft.com/office/drawing/2014/main" xmlns="" val="10005"/>
                  </a:ext>
                </a:extLst>
              </a:tr>
              <a:tr h="317393">
                <a:tc>
                  <a:txBody>
                    <a:bodyPr/>
                    <a:lstStyle/>
                    <a:p>
                      <a:r>
                        <a:rPr lang="zh-CN" altLang="en-US" dirty="0" smtClean="0"/>
                        <a:t>非层级分类得分</a:t>
                      </a:r>
                      <a:endParaRPr lang="zh-CN" altLang="en-US" dirty="0"/>
                    </a:p>
                  </a:txBody>
                  <a:tcPr>
                    <a:solidFill>
                      <a:srgbClr val="9EC4E3"/>
                    </a:solidFill>
                  </a:tcPr>
                </a:tc>
                <a:tc>
                  <a:txBody>
                    <a:bodyPr/>
                    <a:lstStyle/>
                    <a:p>
                      <a:pPr algn="r"/>
                      <a:endParaRPr lang="zh-CN" altLang="en-US" dirty="0"/>
                    </a:p>
                  </a:txBody>
                  <a:tcPr>
                    <a:solidFill>
                      <a:srgbClr val="9EC4E3"/>
                    </a:solidFill>
                  </a:tcPr>
                </a:tc>
                <a:tc>
                  <a:txBody>
                    <a:bodyPr/>
                    <a:lstStyle/>
                    <a:p>
                      <a:pPr algn="r"/>
                      <a:r>
                        <a:rPr lang="en-US" altLang="zh-CN" dirty="0" smtClean="0">
                          <a:solidFill>
                            <a:srgbClr val="FF0000"/>
                          </a:solidFill>
                        </a:rPr>
                        <a:t>68.67</a:t>
                      </a:r>
                      <a:endParaRPr lang="zh-CN" altLang="en-US" dirty="0">
                        <a:solidFill>
                          <a:srgbClr val="FF0000"/>
                        </a:solidFill>
                      </a:endParaRPr>
                    </a:p>
                  </a:txBody>
                  <a:tcPr>
                    <a:solidFill>
                      <a:srgbClr val="9EC4E3"/>
                    </a:solidFill>
                  </a:tcPr>
                </a:tc>
                <a:extLst>
                  <a:ext uri="{0D108BD9-81ED-4DB2-BD59-A6C34878D82A}">
                    <a16:rowId xmlns:a16="http://schemas.microsoft.com/office/drawing/2014/main" xmlns="" val="10006"/>
                  </a:ext>
                </a:extLst>
              </a:tr>
            </a:tbl>
          </a:graphicData>
        </a:graphic>
      </p:graphicFrame>
    </p:spTree>
    <p:custDataLst>
      <p:tags r:id="rId1"/>
    </p:custDataLst>
    <p:extLst>
      <p:ext uri="{BB962C8B-B14F-4D97-AF65-F5344CB8AC3E}">
        <p14:creationId xmlns:p14="http://schemas.microsoft.com/office/powerpoint/2010/main" val="197496002"/>
      </p:ext>
    </p:extLst>
  </p:cSld>
  <p:clrMapOvr>
    <a:masterClrMapping/>
  </p:clrMapOvr>
  <mc:AlternateContent xmlns:mc="http://schemas.openxmlformats.org/markup-compatibility/2006" xmlns:p14="http://schemas.microsoft.com/office/powerpoint/2010/main">
    <mc:Choice Requires="p14">
      <p:transition spd="slow" p14:dur="2000" advTm="28554"/>
    </mc:Choice>
    <mc:Fallback xmlns="">
      <p:transition spd="slow" advTm="2855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solidFill>
                  <a:srgbClr val="2080BD"/>
                </a:solidFill>
                <a:latin typeface="Microsoft YaHei" charset="-122"/>
                <a:ea typeface="Microsoft YaHei" charset="-122"/>
                <a:cs typeface="Microsoft YaHei" charset="-122"/>
              </a:rPr>
              <a:t>任务一：来电原因分类</a:t>
            </a:r>
            <a:endParaRPr lang="zh-CN" altLang="en-US" b="0" dirty="0">
              <a:solidFill>
                <a:srgbClr val="2080BD"/>
              </a:solidFill>
              <a:latin typeface="Microsoft YaHei" charset="-122"/>
              <a:ea typeface="Microsoft YaHei" charset="-122"/>
              <a:cs typeface="Microsoft YaHei" charset="-122"/>
            </a:endParaRPr>
          </a:p>
        </p:txBody>
      </p:sp>
      <p:grpSp>
        <p:nvGrpSpPr>
          <p:cNvPr id="10" name="组 9"/>
          <p:cNvGrpSpPr/>
          <p:nvPr/>
        </p:nvGrpSpPr>
        <p:grpSpPr>
          <a:xfrm>
            <a:off x="3968750" y="2854404"/>
            <a:ext cx="4254500" cy="1128594"/>
            <a:chOff x="3968750" y="2854404"/>
            <a:chExt cx="4254500" cy="1128594"/>
          </a:xfrm>
        </p:grpSpPr>
        <p:sp>
          <p:nvSpPr>
            <p:cNvPr id="11" name="文本框 10"/>
            <p:cNvSpPr txBox="1"/>
            <p:nvPr/>
          </p:nvSpPr>
          <p:spPr>
            <a:xfrm>
              <a:off x="4319308" y="2875002"/>
              <a:ext cx="3570208" cy="1107996"/>
            </a:xfrm>
            <a:prstGeom prst="rect">
              <a:avLst/>
            </a:prstGeom>
            <a:noFill/>
          </p:spPr>
          <p:txBody>
            <a:bodyPr wrap="none" rtlCol="0">
              <a:spAutoFit/>
            </a:bodyPr>
            <a:lstStyle/>
            <a:p>
              <a:pPr algn="ctr"/>
              <a:r>
                <a:rPr lang="zh-CN" altLang="en-US" sz="6600" dirty="0" smtClean="0">
                  <a:solidFill>
                    <a:srgbClr val="2080BD"/>
                  </a:solidFill>
                  <a:latin typeface="Microsoft YaHei" charset="-122"/>
                  <a:ea typeface="Microsoft YaHei" charset="-122"/>
                  <a:cs typeface="Microsoft YaHei" charset="-122"/>
                </a:rPr>
                <a:t>来电分数</a:t>
              </a:r>
              <a:endParaRPr lang="en-US" altLang="zh-CN" sz="6600" dirty="0">
                <a:solidFill>
                  <a:srgbClr val="2080BD"/>
                </a:solidFill>
                <a:latin typeface="Microsoft YaHei" charset="-122"/>
                <a:ea typeface="Microsoft YaHei" charset="-122"/>
                <a:cs typeface="Microsoft YaHei" charset="-122"/>
              </a:endParaRPr>
            </a:p>
          </p:txBody>
        </p:sp>
        <p:cxnSp>
          <p:nvCxnSpPr>
            <p:cNvPr id="12" name="直线连接符 11"/>
            <p:cNvCxnSpPr/>
            <p:nvPr/>
          </p:nvCxnSpPr>
          <p:spPr>
            <a:xfrm>
              <a:off x="3968750" y="2854404"/>
              <a:ext cx="4254500" cy="0"/>
            </a:xfrm>
            <a:prstGeom prst="line">
              <a:avLst/>
            </a:prstGeom>
            <a:ln>
              <a:solidFill>
                <a:srgbClr val="2381B9"/>
              </a:solidFill>
            </a:ln>
          </p:spPr>
          <p:style>
            <a:lnRef idx="3">
              <a:schemeClr val="dk1"/>
            </a:lnRef>
            <a:fillRef idx="0">
              <a:schemeClr val="dk1"/>
            </a:fillRef>
            <a:effectRef idx="2">
              <a:schemeClr val="dk1"/>
            </a:effectRef>
            <a:fontRef idx="minor">
              <a:schemeClr val="tx1"/>
            </a:fontRef>
          </p:style>
        </p:cxnSp>
        <p:cxnSp>
          <p:nvCxnSpPr>
            <p:cNvPr id="14" name="直线连接符 13"/>
            <p:cNvCxnSpPr/>
            <p:nvPr/>
          </p:nvCxnSpPr>
          <p:spPr>
            <a:xfrm>
              <a:off x="3968750" y="3982998"/>
              <a:ext cx="4254500" cy="0"/>
            </a:xfrm>
            <a:prstGeom prst="line">
              <a:avLst/>
            </a:prstGeom>
            <a:ln>
              <a:solidFill>
                <a:srgbClr val="2381B9"/>
              </a:solidFill>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66540526"/>
      </p:ext>
    </p:extLst>
  </p:cSld>
  <p:clrMapOvr>
    <a:masterClrMapping/>
  </p:clrMapOvr>
  <mc:AlternateContent xmlns:mc="http://schemas.openxmlformats.org/markup-compatibility/2006">
    <mc:Choice xmlns:p14="http://schemas.microsoft.com/office/powerpoint/2010/main" Requires="p14">
      <p:transition spd="slow" p14:dur="2000" advTm="1576"/>
    </mc:Choice>
    <mc:Fallback>
      <p:transition spd="slow" advTm="157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solidFill>
                  <a:srgbClr val="2080BD"/>
                </a:solidFill>
                <a:latin typeface="Microsoft YaHei" charset="-122"/>
                <a:ea typeface="Microsoft YaHei" charset="-122"/>
                <a:cs typeface="Microsoft YaHei" charset="-122"/>
              </a:rPr>
              <a:t>任务一：来电原因分类</a:t>
            </a:r>
            <a:r>
              <a:rPr lang="en-US" altLang="zh-CN" b="0" dirty="0" smtClean="0">
                <a:solidFill>
                  <a:srgbClr val="2080BD"/>
                </a:solidFill>
                <a:latin typeface="Microsoft YaHei" charset="-122"/>
                <a:ea typeface="Microsoft YaHei" charset="-122"/>
                <a:cs typeface="Microsoft YaHei" charset="-122"/>
              </a:rPr>
              <a:t>-</a:t>
            </a:r>
            <a:r>
              <a:rPr lang="zh-CN" altLang="en-US" b="0" dirty="0" smtClean="0">
                <a:solidFill>
                  <a:srgbClr val="2080BD"/>
                </a:solidFill>
                <a:latin typeface="Microsoft YaHei" charset="-122"/>
                <a:ea typeface="Microsoft YaHei" charset="-122"/>
                <a:cs typeface="Microsoft YaHei" charset="-122"/>
              </a:rPr>
              <a:t>最终结果</a:t>
            </a:r>
            <a:endParaRPr lang="zh-CN" altLang="en-US" b="0" dirty="0">
              <a:solidFill>
                <a:srgbClr val="2080BD"/>
              </a:solidFill>
              <a:latin typeface="Microsoft YaHei" charset="-122"/>
              <a:ea typeface="Microsoft YaHei" charset="-122"/>
              <a:cs typeface="Microsoft YaHei"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756295598"/>
              </p:ext>
            </p:extLst>
          </p:nvPr>
        </p:nvGraphicFramePr>
        <p:xfrm>
          <a:off x="4054045" y="2148840"/>
          <a:ext cx="3022631" cy="2194560"/>
        </p:xfrm>
        <a:graphic>
          <a:graphicData uri="http://schemas.openxmlformats.org/drawingml/2006/table">
            <a:tbl>
              <a:tblPr firstRow="1" bandRow="1">
                <a:tableStyleId>{5C22544A-7EE6-4342-B048-85BDC9FD1C3A}</a:tableStyleId>
              </a:tblPr>
              <a:tblGrid>
                <a:gridCol w="2036959">
                  <a:extLst>
                    <a:ext uri="{9D8B030D-6E8A-4147-A177-3AD203B41FA5}">
                      <a16:colId xmlns:a16="http://schemas.microsoft.com/office/drawing/2014/main" xmlns="" val="20000"/>
                    </a:ext>
                  </a:extLst>
                </a:gridCol>
                <a:gridCol w="985672">
                  <a:extLst>
                    <a:ext uri="{9D8B030D-6E8A-4147-A177-3AD203B41FA5}">
                      <a16:colId xmlns:a16="http://schemas.microsoft.com/office/drawing/2014/main" xmlns="" val="20002"/>
                    </a:ext>
                  </a:extLst>
                </a:gridCol>
              </a:tblGrid>
              <a:tr h="317393">
                <a:tc>
                  <a:txBody>
                    <a:bodyPr/>
                    <a:lstStyle/>
                    <a:p>
                      <a:endParaRPr lang="zh-CN" altLang="en-US" dirty="0"/>
                    </a:p>
                  </a:txBody>
                  <a:tcPr/>
                </a:tc>
                <a:tc>
                  <a:txBody>
                    <a:bodyPr/>
                    <a:lstStyle/>
                    <a:p>
                      <a:r>
                        <a:rPr lang="zh-CN" altLang="en-US" dirty="0" smtClean="0"/>
                        <a:t>得分</a:t>
                      </a:r>
                      <a:endParaRPr lang="zh-CN" altLang="en-US" dirty="0"/>
                    </a:p>
                  </a:txBody>
                  <a:tcPr/>
                </a:tc>
                <a:extLst>
                  <a:ext uri="{0D108BD9-81ED-4DB2-BD59-A6C34878D82A}">
                    <a16:rowId xmlns:a16="http://schemas.microsoft.com/office/drawing/2014/main" xmlns="" val="10000"/>
                  </a:ext>
                </a:extLst>
              </a:tr>
              <a:tr h="317393">
                <a:tc>
                  <a:txBody>
                    <a:bodyPr/>
                    <a:lstStyle/>
                    <a:p>
                      <a:r>
                        <a:rPr lang="en-US" altLang="zh-CN" dirty="0" smtClean="0"/>
                        <a:t>1</a:t>
                      </a:r>
                      <a:endParaRPr lang="zh-CN" altLang="en-US" dirty="0"/>
                    </a:p>
                  </a:txBody>
                  <a:tcPr>
                    <a:solidFill>
                      <a:srgbClr val="9EC3E1"/>
                    </a:solidFill>
                  </a:tcPr>
                </a:tc>
                <a:tc>
                  <a:txBody>
                    <a:bodyPr/>
                    <a:lstStyle/>
                    <a:p>
                      <a:pPr algn="r"/>
                      <a:r>
                        <a:rPr lang="en-US" altLang="zh-CN" dirty="0" smtClean="0"/>
                        <a:t>0.7020</a:t>
                      </a:r>
                      <a:endParaRPr lang="zh-CN" altLang="en-US" dirty="0"/>
                    </a:p>
                  </a:txBody>
                  <a:tcPr>
                    <a:solidFill>
                      <a:srgbClr val="9EC3E1"/>
                    </a:solidFill>
                  </a:tcPr>
                </a:tc>
                <a:extLst>
                  <a:ext uri="{0D108BD9-81ED-4DB2-BD59-A6C34878D82A}">
                    <a16:rowId xmlns:a16="http://schemas.microsoft.com/office/drawing/2014/main" xmlns="" val="10001"/>
                  </a:ext>
                </a:extLst>
              </a:tr>
              <a:tr h="317393">
                <a:tc>
                  <a:txBody>
                    <a:bodyPr/>
                    <a:lstStyle/>
                    <a:p>
                      <a:r>
                        <a:rPr lang="en-US" altLang="zh-CN" dirty="0" smtClean="0"/>
                        <a:t>2</a:t>
                      </a:r>
                      <a:endParaRPr lang="zh-CN" altLang="en-US" dirty="0"/>
                    </a:p>
                  </a:txBody>
                  <a:tcPr>
                    <a:solidFill>
                      <a:srgbClr val="CFD5E8"/>
                    </a:solidFill>
                  </a:tcPr>
                </a:tc>
                <a:tc>
                  <a:txBody>
                    <a:bodyPr/>
                    <a:lstStyle/>
                    <a:p>
                      <a:pPr algn="r"/>
                      <a:r>
                        <a:rPr lang="en-US" altLang="zh-CN" dirty="0" smtClean="0"/>
                        <a:t>0.7006</a:t>
                      </a:r>
                      <a:endParaRPr lang="zh-CN" altLang="en-US" dirty="0"/>
                    </a:p>
                  </a:txBody>
                  <a:tcPr>
                    <a:solidFill>
                      <a:srgbClr val="CFD5E8"/>
                    </a:solidFill>
                  </a:tcPr>
                </a:tc>
                <a:extLst>
                  <a:ext uri="{0D108BD9-81ED-4DB2-BD59-A6C34878D82A}">
                    <a16:rowId xmlns:a16="http://schemas.microsoft.com/office/drawing/2014/main" xmlns="" val="10002"/>
                  </a:ext>
                </a:extLst>
              </a:tr>
              <a:tr h="3173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endParaRPr lang="zh-CN" altLang="en-US" dirty="0" smtClean="0"/>
                    </a:p>
                  </a:txBody>
                  <a:tcPr>
                    <a:solidFill>
                      <a:srgbClr val="CFD5E8"/>
                    </a:solidFill>
                  </a:tcPr>
                </a:tc>
                <a:tc>
                  <a:txBody>
                    <a:bodyPr/>
                    <a:lstStyle/>
                    <a:p>
                      <a:pPr algn="r"/>
                      <a:r>
                        <a:rPr lang="en-US" altLang="zh-CN" dirty="0" smtClean="0"/>
                        <a:t>0.6838</a:t>
                      </a:r>
                      <a:endParaRPr lang="zh-CN" altLang="en-US" dirty="0"/>
                    </a:p>
                  </a:txBody>
                  <a:tcPr>
                    <a:solidFill>
                      <a:srgbClr val="CFD5E8"/>
                    </a:solidFill>
                  </a:tcPr>
                </a:tc>
                <a:extLst>
                  <a:ext uri="{0D108BD9-81ED-4DB2-BD59-A6C34878D82A}">
                    <a16:rowId xmlns:a16="http://schemas.microsoft.com/office/drawing/2014/main" xmlns="" val="10003"/>
                  </a:ext>
                </a:extLst>
              </a:tr>
              <a:tr h="3173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4</a:t>
                      </a:r>
                      <a:endParaRPr lang="zh-CN" altLang="en-US" dirty="0" smtClean="0"/>
                    </a:p>
                  </a:txBody>
                  <a:tcPr>
                    <a:solidFill>
                      <a:srgbClr val="CFD5E8"/>
                    </a:solidFill>
                  </a:tcPr>
                </a:tc>
                <a:tc>
                  <a:txBody>
                    <a:bodyPr/>
                    <a:lstStyle/>
                    <a:p>
                      <a:pPr algn="r"/>
                      <a:r>
                        <a:rPr lang="en-US" altLang="zh-CN" dirty="0" smtClean="0"/>
                        <a:t>0.6807</a:t>
                      </a:r>
                      <a:endParaRPr lang="zh-CN" altLang="en-US" dirty="0"/>
                    </a:p>
                  </a:txBody>
                  <a:tcPr>
                    <a:solidFill>
                      <a:srgbClr val="CFD5E8"/>
                    </a:solidFill>
                  </a:tcPr>
                </a:tc>
                <a:extLst>
                  <a:ext uri="{0D108BD9-81ED-4DB2-BD59-A6C34878D82A}">
                    <a16:rowId xmlns:a16="http://schemas.microsoft.com/office/drawing/2014/main" xmlns="" val="10004"/>
                  </a:ext>
                </a:extLst>
              </a:tr>
              <a:tr h="317393">
                <a:tc>
                  <a:txBody>
                    <a:bodyPr/>
                    <a:lstStyle/>
                    <a:p>
                      <a:r>
                        <a:rPr lang="en-US" altLang="zh-CN" dirty="0" smtClean="0"/>
                        <a:t>5</a:t>
                      </a:r>
                      <a:endParaRPr lang="zh-CN" altLang="en-US" dirty="0"/>
                    </a:p>
                  </a:txBody>
                  <a:tcPr>
                    <a:solidFill>
                      <a:srgbClr val="CFD5E8"/>
                    </a:solidFill>
                  </a:tcPr>
                </a:tc>
                <a:tc>
                  <a:txBody>
                    <a:bodyPr/>
                    <a:lstStyle/>
                    <a:p>
                      <a:pPr algn="r"/>
                      <a:r>
                        <a:rPr lang="en-US" altLang="zh-CN" dirty="0" smtClean="0">
                          <a:solidFill>
                            <a:schemeClr val="tx1"/>
                          </a:solidFill>
                        </a:rPr>
                        <a:t>0.6782</a:t>
                      </a:r>
                      <a:endParaRPr lang="zh-CN" altLang="en-US" dirty="0">
                        <a:solidFill>
                          <a:schemeClr val="tx1"/>
                        </a:solidFill>
                      </a:endParaRPr>
                    </a:p>
                  </a:txBody>
                  <a:tcPr>
                    <a:solidFill>
                      <a:srgbClr val="CFD5E8"/>
                    </a:solidFill>
                  </a:tcPr>
                </a:tc>
                <a:extLst>
                  <a:ext uri="{0D108BD9-81ED-4DB2-BD59-A6C34878D82A}">
                    <a16:rowId xmlns:a16="http://schemas.microsoft.com/office/drawing/2014/main" xmlns="" val="10005"/>
                  </a:ext>
                </a:extLst>
              </a:tr>
            </a:tbl>
          </a:graphicData>
        </a:graphic>
      </p:graphicFrame>
      <p:sp>
        <p:nvSpPr>
          <p:cNvPr id="4" name="文本框 3"/>
          <p:cNvSpPr txBox="1"/>
          <p:nvPr/>
        </p:nvSpPr>
        <p:spPr>
          <a:xfrm>
            <a:off x="528294" y="1242005"/>
            <a:ext cx="1415772" cy="461665"/>
          </a:xfrm>
          <a:prstGeom prst="rect">
            <a:avLst/>
          </a:prstGeom>
          <a:noFill/>
        </p:spPr>
        <p:txBody>
          <a:bodyPr wrap="none" rtlCol="0">
            <a:spAutoFit/>
          </a:bodyPr>
          <a:lstStyle/>
          <a:p>
            <a:r>
              <a:rPr lang="zh-CN" altLang="en-US" sz="2400" dirty="0" smtClean="0">
                <a:solidFill>
                  <a:srgbClr val="2080BD"/>
                </a:solidFill>
                <a:latin typeface="Microsoft YaHei" charset="-122"/>
                <a:ea typeface="Microsoft YaHei" charset="-122"/>
                <a:cs typeface="Microsoft YaHei" charset="-122"/>
              </a:rPr>
              <a:t>来电分数</a:t>
            </a:r>
            <a:endParaRPr lang="en-US" altLang="zh-CN" sz="2400" dirty="0">
              <a:solidFill>
                <a:srgbClr val="2080BD"/>
              </a:solidFill>
              <a:latin typeface="Microsoft YaHei" charset="-122"/>
              <a:ea typeface="Microsoft YaHei" charset="-122"/>
              <a:cs typeface="Microsoft YaHei" charset="-122"/>
            </a:endParaRPr>
          </a:p>
        </p:txBody>
      </p:sp>
    </p:spTree>
    <p:custDataLst>
      <p:tags r:id="rId1"/>
    </p:custDataLst>
    <p:extLst>
      <p:ext uri="{BB962C8B-B14F-4D97-AF65-F5344CB8AC3E}">
        <p14:creationId xmlns:p14="http://schemas.microsoft.com/office/powerpoint/2010/main" val="1761666022"/>
      </p:ext>
    </p:extLst>
  </p:cSld>
  <p:clrMapOvr>
    <a:masterClrMapping/>
  </p:clrMapOvr>
  <mc:AlternateContent xmlns:mc="http://schemas.openxmlformats.org/markup-compatibility/2006" xmlns:p14="http://schemas.microsoft.com/office/powerpoint/2010/main">
    <mc:Choice Requires="p14">
      <p:transition spd="slow" p14:dur="2000" advTm="22505"/>
    </mc:Choice>
    <mc:Fallback xmlns="">
      <p:transition spd="slow" advTm="2250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solidFill>
                  <a:srgbClr val="2080BD"/>
                </a:solidFill>
                <a:latin typeface="Microsoft YaHei" charset="-122"/>
                <a:ea typeface="Microsoft YaHei" charset="-122"/>
                <a:cs typeface="Microsoft YaHei" charset="-122"/>
              </a:rPr>
              <a:t>任务一：来电原因分类</a:t>
            </a:r>
            <a:r>
              <a:rPr lang="en-US" altLang="zh-CN" b="0" dirty="0" smtClean="0">
                <a:solidFill>
                  <a:srgbClr val="2080BD"/>
                </a:solidFill>
                <a:latin typeface="Microsoft YaHei" charset="-122"/>
                <a:ea typeface="Microsoft YaHei" charset="-122"/>
                <a:cs typeface="Microsoft YaHei" charset="-122"/>
              </a:rPr>
              <a:t>-</a:t>
            </a:r>
            <a:r>
              <a:rPr lang="zh-CN" altLang="en-US" b="0" dirty="0" smtClean="0">
                <a:solidFill>
                  <a:srgbClr val="2080BD"/>
                </a:solidFill>
                <a:latin typeface="Microsoft YaHei" charset="-122"/>
                <a:ea typeface="Microsoft YaHei" charset="-122"/>
                <a:cs typeface="Microsoft YaHei" charset="-122"/>
              </a:rPr>
              <a:t>失败尝试</a:t>
            </a:r>
            <a:endParaRPr lang="zh-CN" altLang="en-US" b="0" dirty="0">
              <a:solidFill>
                <a:srgbClr val="2080BD"/>
              </a:solidFill>
              <a:latin typeface="Microsoft YaHei" charset="-122"/>
              <a:ea typeface="Microsoft YaHei" charset="-122"/>
              <a:cs typeface="Microsoft YaHei"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97334385"/>
              </p:ext>
            </p:extLst>
          </p:nvPr>
        </p:nvGraphicFramePr>
        <p:xfrm>
          <a:off x="2869474" y="2536364"/>
          <a:ext cx="5486400" cy="2655149"/>
        </p:xfrm>
        <a:graphic>
          <a:graphicData uri="http://schemas.openxmlformats.org/drawingml/2006/table">
            <a:tbl>
              <a:tblPr firstRow="1" bandRow="1">
                <a:tableStyleId>{5C22544A-7EE6-4342-B048-85BDC9FD1C3A}</a:tableStyleId>
              </a:tblPr>
              <a:tblGrid>
                <a:gridCol w="2736487">
                  <a:extLst>
                    <a:ext uri="{9D8B030D-6E8A-4147-A177-3AD203B41FA5}">
                      <a16:colId xmlns:a16="http://schemas.microsoft.com/office/drawing/2014/main" xmlns="" val="20000"/>
                    </a:ext>
                  </a:extLst>
                </a:gridCol>
                <a:gridCol w="1425743">
                  <a:extLst>
                    <a:ext uri="{9D8B030D-6E8A-4147-A177-3AD203B41FA5}">
                      <a16:colId xmlns:a16="http://schemas.microsoft.com/office/drawing/2014/main" xmlns="" val="20001"/>
                    </a:ext>
                  </a:extLst>
                </a:gridCol>
                <a:gridCol w="1324170">
                  <a:extLst>
                    <a:ext uri="{9D8B030D-6E8A-4147-A177-3AD203B41FA5}">
                      <a16:colId xmlns:a16="http://schemas.microsoft.com/office/drawing/2014/main" xmlns="" val="20002"/>
                    </a:ext>
                  </a:extLst>
                </a:gridCol>
              </a:tblGrid>
              <a:tr h="379307">
                <a:tc>
                  <a:txBody>
                    <a:bodyPr/>
                    <a:lstStyle/>
                    <a:p>
                      <a:r>
                        <a:rPr lang="zh-CN" altLang="en-US" dirty="0" smtClean="0"/>
                        <a:t>分类器</a:t>
                      </a:r>
                      <a:endParaRPr lang="zh-CN" altLang="en-US" dirty="0"/>
                    </a:p>
                  </a:txBody>
                  <a:tcPr/>
                </a:tc>
                <a:tc>
                  <a:txBody>
                    <a:bodyPr/>
                    <a:lstStyle/>
                    <a:p>
                      <a:r>
                        <a:rPr lang="zh-CN" altLang="en-US" dirty="0" smtClean="0"/>
                        <a:t>数据量</a:t>
                      </a:r>
                      <a:endParaRPr lang="zh-CN" altLang="en-US" dirty="0"/>
                    </a:p>
                  </a:txBody>
                  <a:tcPr/>
                </a:tc>
                <a:tc>
                  <a:txBody>
                    <a:bodyPr/>
                    <a:lstStyle/>
                    <a:p>
                      <a:r>
                        <a:rPr lang="zh-CN" altLang="en-US" dirty="0" smtClean="0"/>
                        <a:t>得分</a:t>
                      </a:r>
                      <a:endParaRPr lang="zh-CN" altLang="en-US" dirty="0"/>
                    </a:p>
                  </a:txBody>
                  <a:tcPr/>
                </a:tc>
                <a:extLst>
                  <a:ext uri="{0D108BD9-81ED-4DB2-BD59-A6C34878D82A}">
                    <a16:rowId xmlns:a16="http://schemas.microsoft.com/office/drawing/2014/main" xmlns="" val="10000"/>
                  </a:ext>
                </a:extLst>
              </a:tr>
              <a:tr h="379307">
                <a:tc>
                  <a:txBody>
                    <a:bodyPr/>
                    <a:lstStyle/>
                    <a:p>
                      <a:r>
                        <a:rPr lang="en-US" altLang="zh-CN" dirty="0" smtClean="0"/>
                        <a:t>Main</a:t>
                      </a:r>
                      <a:endParaRPr lang="zh-CN" altLang="en-US" dirty="0"/>
                    </a:p>
                  </a:txBody>
                  <a:tcPr>
                    <a:solidFill>
                      <a:srgbClr val="CFD5E8"/>
                    </a:solidFill>
                  </a:tcPr>
                </a:tc>
                <a:tc>
                  <a:txBody>
                    <a:bodyPr/>
                    <a:lstStyle/>
                    <a:p>
                      <a:pPr algn="r"/>
                      <a:r>
                        <a:rPr lang="en-US" altLang="zh-CN" dirty="0" smtClean="0"/>
                        <a:t>20000</a:t>
                      </a:r>
                      <a:endParaRPr lang="zh-CN" altLang="en-US" dirty="0"/>
                    </a:p>
                  </a:txBody>
                  <a:tcPr>
                    <a:solidFill>
                      <a:srgbClr val="CFD5E8"/>
                    </a:solidFill>
                  </a:tcPr>
                </a:tc>
                <a:tc>
                  <a:txBody>
                    <a:bodyPr/>
                    <a:lstStyle/>
                    <a:p>
                      <a:pPr algn="r"/>
                      <a:r>
                        <a:rPr lang="en-US" altLang="zh-CN" dirty="0" smtClean="0"/>
                        <a:t>80.28</a:t>
                      </a:r>
                      <a:endParaRPr lang="zh-CN" altLang="en-US" dirty="0"/>
                    </a:p>
                  </a:txBody>
                  <a:tcPr>
                    <a:solidFill>
                      <a:srgbClr val="CFD5E8"/>
                    </a:solidFill>
                  </a:tcPr>
                </a:tc>
                <a:extLst>
                  <a:ext uri="{0D108BD9-81ED-4DB2-BD59-A6C34878D82A}">
                    <a16:rowId xmlns:a16="http://schemas.microsoft.com/office/drawing/2014/main" xmlns="" val="10001"/>
                  </a:ext>
                </a:extLst>
              </a:tr>
              <a:tr h="379307">
                <a:tc>
                  <a:txBody>
                    <a:bodyPr/>
                    <a:lstStyle/>
                    <a:p>
                      <a:r>
                        <a:rPr lang="zh-CN" altLang="en-US" dirty="0" smtClean="0"/>
                        <a:t>投诉（含抱怨）</a:t>
                      </a:r>
                      <a:endParaRPr lang="zh-CN" altLang="en-US" dirty="0"/>
                    </a:p>
                  </a:txBody>
                  <a:tcPr>
                    <a:solidFill>
                      <a:srgbClr val="CFD5E8"/>
                    </a:solidFill>
                  </a:tcPr>
                </a:tc>
                <a:tc>
                  <a:txBody>
                    <a:bodyPr/>
                    <a:lstStyle/>
                    <a:p>
                      <a:pPr algn="r"/>
                      <a:r>
                        <a:rPr lang="en-US" altLang="zh-CN" dirty="0" smtClean="0"/>
                        <a:t>3803</a:t>
                      </a:r>
                      <a:endParaRPr lang="zh-CN" altLang="en-US" dirty="0"/>
                    </a:p>
                  </a:txBody>
                  <a:tcPr>
                    <a:solidFill>
                      <a:srgbClr val="CFD5E8"/>
                    </a:solidFill>
                  </a:tcPr>
                </a:tc>
                <a:tc>
                  <a:txBody>
                    <a:bodyPr/>
                    <a:lstStyle/>
                    <a:p>
                      <a:pPr algn="r"/>
                      <a:r>
                        <a:rPr lang="en-US" altLang="zh-CN" dirty="0" smtClean="0"/>
                        <a:t>69.81</a:t>
                      </a:r>
                      <a:endParaRPr lang="zh-CN" altLang="en-US" dirty="0"/>
                    </a:p>
                  </a:txBody>
                  <a:tcPr>
                    <a:solidFill>
                      <a:srgbClr val="CFD5E8"/>
                    </a:solidFill>
                  </a:tcPr>
                </a:tc>
                <a:extLst>
                  <a:ext uri="{0D108BD9-81ED-4DB2-BD59-A6C34878D82A}">
                    <a16:rowId xmlns:a16="http://schemas.microsoft.com/office/drawing/2014/main" xmlns="" val="10002"/>
                  </a:ext>
                </a:extLst>
              </a:tr>
              <a:tr h="37930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办理</a:t>
                      </a:r>
                    </a:p>
                  </a:txBody>
                  <a:tcPr>
                    <a:solidFill>
                      <a:srgbClr val="CFD5E8"/>
                    </a:solidFill>
                  </a:tcPr>
                </a:tc>
                <a:tc>
                  <a:txBody>
                    <a:bodyPr/>
                    <a:lstStyle/>
                    <a:p>
                      <a:pPr algn="r"/>
                      <a:r>
                        <a:rPr lang="en-US" altLang="zh-CN" dirty="0" smtClean="0"/>
                        <a:t>4338</a:t>
                      </a:r>
                      <a:endParaRPr lang="zh-CN" altLang="en-US" dirty="0"/>
                    </a:p>
                  </a:txBody>
                  <a:tcPr>
                    <a:solidFill>
                      <a:srgbClr val="CFD5E8"/>
                    </a:solidFill>
                  </a:tcPr>
                </a:tc>
                <a:tc>
                  <a:txBody>
                    <a:bodyPr/>
                    <a:lstStyle/>
                    <a:p>
                      <a:pPr algn="r"/>
                      <a:r>
                        <a:rPr lang="en-US" altLang="zh-CN" dirty="0" smtClean="0"/>
                        <a:t>93.91</a:t>
                      </a:r>
                      <a:endParaRPr lang="zh-CN" altLang="en-US" dirty="0"/>
                    </a:p>
                  </a:txBody>
                  <a:tcPr>
                    <a:solidFill>
                      <a:srgbClr val="CFD5E8"/>
                    </a:solidFill>
                  </a:tcPr>
                </a:tc>
                <a:extLst>
                  <a:ext uri="{0D108BD9-81ED-4DB2-BD59-A6C34878D82A}">
                    <a16:rowId xmlns:a16="http://schemas.microsoft.com/office/drawing/2014/main" xmlns="" val="10003"/>
                  </a:ext>
                </a:extLst>
              </a:tr>
              <a:tr h="37930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咨询（含查询）</a:t>
                      </a:r>
                    </a:p>
                  </a:txBody>
                  <a:tcPr>
                    <a:solidFill>
                      <a:srgbClr val="CFD5E8"/>
                    </a:solidFill>
                  </a:tcPr>
                </a:tc>
                <a:tc>
                  <a:txBody>
                    <a:bodyPr/>
                    <a:lstStyle/>
                    <a:p>
                      <a:pPr algn="r"/>
                      <a:r>
                        <a:rPr lang="en-US" altLang="zh-CN" dirty="0" smtClean="0"/>
                        <a:t>11858</a:t>
                      </a:r>
                      <a:endParaRPr lang="zh-CN" altLang="en-US" dirty="0"/>
                    </a:p>
                  </a:txBody>
                  <a:tcPr>
                    <a:solidFill>
                      <a:srgbClr val="CFD5E8"/>
                    </a:solidFill>
                  </a:tcPr>
                </a:tc>
                <a:tc>
                  <a:txBody>
                    <a:bodyPr/>
                    <a:lstStyle/>
                    <a:p>
                      <a:pPr algn="r"/>
                      <a:r>
                        <a:rPr lang="en-US" altLang="zh-CN" dirty="0" smtClean="0"/>
                        <a:t>61.22</a:t>
                      </a:r>
                      <a:endParaRPr lang="zh-CN" altLang="en-US" dirty="0"/>
                    </a:p>
                  </a:txBody>
                  <a:tcPr>
                    <a:solidFill>
                      <a:srgbClr val="CFD5E8"/>
                    </a:solidFill>
                  </a:tcPr>
                </a:tc>
                <a:extLst>
                  <a:ext uri="{0D108BD9-81ED-4DB2-BD59-A6C34878D82A}">
                    <a16:rowId xmlns:a16="http://schemas.microsoft.com/office/drawing/2014/main" xmlns="" val="10004"/>
                  </a:ext>
                </a:extLst>
              </a:tr>
              <a:tr h="379307">
                <a:tc>
                  <a:txBody>
                    <a:bodyPr/>
                    <a:lstStyle/>
                    <a:p>
                      <a:r>
                        <a:rPr lang="zh-CN" altLang="en-US" dirty="0" smtClean="0"/>
                        <a:t>层级分类得分</a:t>
                      </a:r>
                      <a:endParaRPr lang="zh-CN" altLang="en-US" dirty="0"/>
                    </a:p>
                  </a:txBody>
                  <a:tcPr>
                    <a:solidFill>
                      <a:srgbClr val="CFD5E8"/>
                    </a:solidFill>
                  </a:tcPr>
                </a:tc>
                <a:tc>
                  <a:txBody>
                    <a:bodyPr/>
                    <a:lstStyle/>
                    <a:p>
                      <a:pPr algn="r"/>
                      <a:endParaRPr lang="zh-CN" altLang="en-US" dirty="0"/>
                    </a:p>
                  </a:txBody>
                  <a:tcPr>
                    <a:solidFill>
                      <a:srgbClr val="CFD5E8"/>
                    </a:solidFill>
                  </a:tcPr>
                </a:tc>
                <a:tc>
                  <a:txBody>
                    <a:bodyPr/>
                    <a:lstStyle/>
                    <a:p>
                      <a:pPr algn="r"/>
                      <a:r>
                        <a:rPr lang="en-US" altLang="zh-CN" dirty="0" smtClean="0">
                          <a:solidFill>
                            <a:srgbClr val="FF0000"/>
                          </a:solidFill>
                        </a:rPr>
                        <a:t>66.49</a:t>
                      </a:r>
                      <a:endParaRPr lang="zh-CN" altLang="en-US" dirty="0">
                        <a:solidFill>
                          <a:srgbClr val="FF0000"/>
                        </a:solidFill>
                      </a:endParaRPr>
                    </a:p>
                  </a:txBody>
                  <a:tcPr>
                    <a:solidFill>
                      <a:srgbClr val="CFD5E8"/>
                    </a:solidFill>
                  </a:tcPr>
                </a:tc>
                <a:extLst>
                  <a:ext uri="{0D108BD9-81ED-4DB2-BD59-A6C34878D82A}">
                    <a16:rowId xmlns:a16="http://schemas.microsoft.com/office/drawing/2014/main" xmlns="" val="10005"/>
                  </a:ext>
                </a:extLst>
              </a:tr>
              <a:tr h="379307">
                <a:tc>
                  <a:txBody>
                    <a:bodyPr/>
                    <a:lstStyle/>
                    <a:p>
                      <a:r>
                        <a:rPr lang="zh-CN" altLang="en-US" dirty="0" smtClean="0"/>
                        <a:t>非层级分类得分</a:t>
                      </a:r>
                      <a:endParaRPr lang="zh-CN" altLang="en-US" dirty="0"/>
                    </a:p>
                  </a:txBody>
                  <a:tcPr>
                    <a:solidFill>
                      <a:srgbClr val="9EC4E3"/>
                    </a:solidFill>
                  </a:tcPr>
                </a:tc>
                <a:tc>
                  <a:txBody>
                    <a:bodyPr/>
                    <a:lstStyle/>
                    <a:p>
                      <a:pPr algn="r"/>
                      <a:endParaRPr lang="zh-CN" altLang="en-US" dirty="0"/>
                    </a:p>
                  </a:txBody>
                  <a:tcPr>
                    <a:solidFill>
                      <a:srgbClr val="9EC4E3"/>
                    </a:solidFill>
                  </a:tcPr>
                </a:tc>
                <a:tc>
                  <a:txBody>
                    <a:bodyPr/>
                    <a:lstStyle/>
                    <a:p>
                      <a:pPr algn="r"/>
                      <a:r>
                        <a:rPr lang="en-US" altLang="zh-CN" dirty="0" smtClean="0">
                          <a:solidFill>
                            <a:srgbClr val="FF0000"/>
                          </a:solidFill>
                        </a:rPr>
                        <a:t>68.67</a:t>
                      </a:r>
                      <a:endParaRPr lang="zh-CN" altLang="en-US" dirty="0">
                        <a:solidFill>
                          <a:srgbClr val="FF0000"/>
                        </a:solidFill>
                      </a:endParaRPr>
                    </a:p>
                  </a:txBody>
                  <a:tcPr>
                    <a:solidFill>
                      <a:srgbClr val="9EC4E3"/>
                    </a:solidFill>
                  </a:tcPr>
                </a:tc>
                <a:extLst>
                  <a:ext uri="{0D108BD9-81ED-4DB2-BD59-A6C34878D82A}">
                    <a16:rowId xmlns:a16="http://schemas.microsoft.com/office/drawing/2014/main" xmlns="" val="10006"/>
                  </a:ext>
                </a:extLst>
              </a:tr>
            </a:tbl>
          </a:graphicData>
        </a:graphic>
      </p:graphicFrame>
      <p:sp>
        <p:nvSpPr>
          <p:cNvPr id="45" name="文本框 44"/>
          <p:cNvSpPr txBox="1"/>
          <p:nvPr/>
        </p:nvSpPr>
        <p:spPr>
          <a:xfrm>
            <a:off x="558800" y="1003300"/>
            <a:ext cx="1415772" cy="461665"/>
          </a:xfrm>
          <a:prstGeom prst="rect">
            <a:avLst/>
          </a:prstGeom>
          <a:noFill/>
        </p:spPr>
        <p:txBody>
          <a:bodyPr wrap="none" rtlCol="0">
            <a:spAutoFit/>
          </a:bodyPr>
          <a:lstStyle/>
          <a:p>
            <a:r>
              <a:rPr lang="zh-CN" altLang="en-US" sz="2400" b="1" dirty="0" smtClean="0">
                <a:solidFill>
                  <a:srgbClr val="2080BD"/>
                </a:solidFill>
                <a:latin typeface="Microsoft YaHei" charset="-122"/>
                <a:ea typeface="Microsoft YaHei" charset="-122"/>
                <a:cs typeface="Microsoft YaHei" charset="-122"/>
              </a:rPr>
              <a:t>层级分类</a:t>
            </a:r>
            <a:endParaRPr lang="en-US" altLang="zh-CN" sz="2400" b="1" dirty="0">
              <a:solidFill>
                <a:srgbClr val="2080BD"/>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12375510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linds(horizontal)">
                                      <p:cBhvr>
                                        <p:cTn id="7" dur="500"/>
                                        <p:tgtEl>
                                          <p:spTgt spid="45"/>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solidFill>
                  <a:srgbClr val="2080BD"/>
                </a:solidFill>
                <a:latin typeface="Microsoft YaHei" charset="-122"/>
                <a:ea typeface="Microsoft YaHei" charset="-122"/>
                <a:cs typeface="Microsoft YaHei" charset="-122"/>
              </a:rPr>
              <a:t>任务二：意图识别</a:t>
            </a:r>
            <a:endParaRPr lang="zh-CN" altLang="en-US" b="0" dirty="0">
              <a:solidFill>
                <a:srgbClr val="2080BD"/>
              </a:solidFill>
              <a:latin typeface="Microsoft YaHei" charset="-122"/>
              <a:ea typeface="Microsoft YaHei" charset="-122"/>
              <a:cs typeface="Microsoft YaHei" charset="-122"/>
            </a:endParaRPr>
          </a:p>
        </p:txBody>
      </p:sp>
      <p:grpSp>
        <p:nvGrpSpPr>
          <p:cNvPr id="24" name="组 23"/>
          <p:cNvGrpSpPr/>
          <p:nvPr/>
        </p:nvGrpSpPr>
        <p:grpSpPr>
          <a:xfrm>
            <a:off x="3968750" y="2854404"/>
            <a:ext cx="4254500" cy="1128594"/>
            <a:chOff x="3968750" y="2854404"/>
            <a:chExt cx="4254500" cy="1128594"/>
          </a:xfrm>
        </p:grpSpPr>
        <p:sp>
          <p:nvSpPr>
            <p:cNvPr id="13" name="文本框 12"/>
            <p:cNvSpPr txBox="1"/>
            <p:nvPr/>
          </p:nvSpPr>
          <p:spPr>
            <a:xfrm>
              <a:off x="4319297" y="2875002"/>
              <a:ext cx="3570208" cy="1107996"/>
            </a:xfrm>
            <a:prstGeom prst="rect">
              <a:avLst/>
            </a:prstGeom>
            <a:noFill/>
          </p:spPr>
          <p:txBody>
            <a:bodyPr wrap="none" rtlCol="0">
              <a:spAutoFit/>
            </a:bodyPr>
            <a:lstStyle/>
            <a:p>
              <a:pPr algn="ctr"/>
              <a:r>
                <a:rPr lang="zh-CN" altLang="en-US" sz="6600" dirty="0" smtClean="0">
                  <a:solidFill>
                    <a:srgbClr val="2080BD"/>
                  </a:solidFill>
                  <a:latin typeface="Microsoft YaHei" charset="-122"/>
                  <a:ea typeface="Microsoft YaHei" charset="-122"/>
                  <a:cs typeface="Microsoft YaHei" charset="-122"/>
                </a:rPr>
                <a:t>意图识别</a:t>
              </a:r>
              <a:endParaRPr lang="en-US" altLang="zh-CN" sz="6600" dirty="0">
                <a:solidFill>
                  <a:srgbClr val="2080BD"/>
                </a:solidFill>
                <a:latin typeface="Microsoft YaHei" charset="-122"/>
                <a:ea typeface="Microsoft YaHei" charset="-122"/>
                <a:cs typeface="Microsoft YaHei" charset="-122"/>
              </a:endParaRPr>
            </a:p>
          </p:txBody>
        </p:sp>
        <p:cxnSp>
          <p:nvCxnSpPr>
            <p:cNvPr id="16" name="直线连接符 15"/>
            <p:cNvCxnSpPr/>
            <p:nvPr/>
          </p:nvCxnSpPr>
          <p:spPr>
            <a:xfrm>
              <a:off x="3968750" y="2854404"/>
              <a:ext cx="4254500" cy="0"/>
            </a:xfrm>
            <a:prstGeom prst="line">
              <a:avLst/>
            </a:prstGeom>
            <a:ln>
              <a:solidFill>
                <a:srgbClr val="2381B9"/>
              </a:solidFill>
            </a:ln>
          </p:spPr>
          <p:style>
            <a:lnRef idx="3">
              <a:schemeClr val="dk1"/>
            </a:lnRef>
            <a:fillRef idx="0">
              <a:schemeClr val="dk1"/>
            </a:fillRef>
            <a:effectRef idx="2">
              <a:schemeClr val="dk1"/>
            </a:effectRef>
            <a:fontRef idx="minor">
              <a:schemeClr val="tx1"/>
            </a:fontRef>
          </p:style>
        </p:cxnSp>
        <p:cxnSp>
          <p:nvCxnSpPr>
            <p:cNvPr id="21" name="直线连接符 20"/>
            <p:cNvCxnSpPr/>
            <p:nvPr/>
          </p:nvCxnSpPr>
          <p:spPr>
            <a:xfrm>
              <a:off x="3968750" y="3982998"/>
              <a:ext cx="4254500" cy="0"/>
            </a:xfrm>
            <a:prstGeom prst="line">
              <a:avLst/>
            </a:prstGeom>
            <a:ln>
              <a:solidFill>
                <a:srgbClr val="2381B9"/>
              </a:solidFill>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392150011"/>
      </p:ext>
    </p:extLst>
  </p:cSld>
  <p:clrMapOvr>
    <a:masterClrMapping/>
  </p:clrMapOvr>
  <mc:AlternateContent xmlns:mc="http://schemas.openxmlformats.org/markup-compatibility/2006" xmlns:p14="http://schemas.microsoft.com/office/powerpoint/2010/main">
    <mc:Choice Requires="p14">
      <p:transition spd="slow" p14:dur="2000" advTm="2208"/>
    </mc:Choice>
    <mc:Fallback xmlns="">
      <p:transition spd="slow" advTm="220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solidFill>
                  <a:srgbClr val="2080BD"/>
                </a:solidFill>
                <a:latin typeface="Microsoft YaHei" charset="-122"/>
                <a:ea typeface="Microsoft YaHei" charset="-122"/>
                <a:cs typeface="Microsoft YaHei" charset="-122"/>
              </a:rPr>
              <a:t>任务二：意图识别</a:t>
            </a:r>
            <a:endParaRPr lang="zh-CN" altLang="en-US" b="0" dirty="0">
              <a:solidFill>
                <a:srgbClr val="2080BD"/>
              </a:solidFill>
              <a:latin typeface="Microsoft YaHei" charset="-122"/>
              <a:ea typeface="Microsoft YaHei" charset="-122"/>
              <a:cs typeface="Microsoft YaHei" charset="-122"/>
            </a:endParaRPr>
          </a:p>
        </p:txBody>
      </p:sp>
      <p:sp>
        <p:nvSpPr>
          <p:cNvPr id="7" name="文本框 6"/>
          <p:cNvSpPr txBox="1"/>
          <p:nvPr/>
        </p:nvSpPr>
        <p:spPr>
          <a:xfrm>
            <a:off x="558800" y="1003300"/>
            <a:ext cx="6521337" cy="461665"/>
          </a:xfrm>
          <a:prstGeom prst="rect">
            <a:avLst/>
          </a:prstGeom>
          <a:noFill/>
        </p:spPr>
        <p:txBody>
          <a:bodyPr wrap="none" rtlCol="0">
            <a:spAutoFit/>
          </a:bodyPr>
          <a:lstStyle/>
          <a:p>
            <a:r>
              <a:rPr lang="en-US" altLang="zh-CN" sz="2400" dirty="0" smtClean="0">
                <a:solidFill>
                  <a:srgbClr val="2080BD"/>
                </a:solidFill>
                <a:latin typeface="Microsoft YaHei" charset="-122"/>
                <a:ea typeface="Microsoft YaHei" charset="-122"/>
                <a:cs typeface="Microsoft YaHei" charset="-122"/>
              </a:rPr>
              <a:t>1</a:t>
            </a:r>
            <a:r>
              <a:rPr lang="zh-CN" altLang="en-US" sz="2400" dirty="0" smtClean="0">
                <a:solidFill>
                  <a:srgbClr val="2080BD"/>
                </a:solidFill>
                <a:latin typeface="Microsoft YaHei" charset="-122"/>
                <a:ea typeface="Microsoft YaHei" charset="-122"/>
                <a:cs typeface="Microsoft YaHei" charset="-122"/>
              </a:rPr>
              <a:t>、任务：单句级别用户</a:t>
            </a:r>
            <a:r>
              <a:rPr lang="zh-CN" altLang="en-US" sz="2400" dirty="0" smtClean="0">
                <a:solidFill>
                  <a:srgbClr val="FF0000"/>
                </a:solidFill>
                <a:latin typeface="Microsoft YaHei" charset="-122"/>
                <a:ea typeface="Microsoft YaHei" charset="-122"/>
                <a:cs typeface="Microsoft YaHei" charset="-122"/>
              </a:rPr>
              <a:t>意图分类</a:t>
            </a:r>
            <a:r>
              <a:rPr lang="zh-CN" altLang="en-US" sz="2400" dirty="0" smtClean="0">
                <a:solidFill>
                  <a:srgbClr val="2080BD"/>
                </a:solidFill>
                <a:latin typeface="Microsoft YaHei" charset="-122"/>
                <a:ea typeface="Microsoft YaHei" charset="-122"/>
                <a:cs typeface="Microsoft YaHei" charset="-122"/>
              </a:rPr>
              <a:t>与</a:t>
            </a:r>
            <a:r>
              <a:rPr lang="zh-CN" altLang="en-US" sz="2400" dirty="0" smtClean="0">
                <a:solidFill>
                  <a:srgbClr val="FF0000"/>
                </a:solidFill>
                <a:latin typeface="Microsoft YaHei" charset="-122"/>
                <a:ea typeface="Microsoft YaHei" charset="-122"/>
                <a:cs typeface="Microsoft YaHei" charset="-122"/>
              </a:rPr>
              <a:t>槽值填充</a:t>
            </a:r>
            <a:r>
              <a:rPr lang="zh-CN" altLang="en-US" sz="2400" dirty="0" smtClean="0">
                <a:solidFill>
                  <a:srgbClr val="2080BD"/>
                </a:solidFill>
                <a:latin typeface="Microsoft YaHei" charset="-122"/>
                <a:ea typeface="Microsoft YaHei" charset="-122"/>
                <a:cs typeface="Microsoft YaHei" charset="-122"/>
              </a:rPr>
              <a:t>。</a:t>
            </a:r>
            <a:endParaRPr lang="en-US" altLang="zh-CN" sz="2400" dirty="0">
              <a:solidFill>
                <a:srgbClr val="2080BD"/>
              </a:solidFill>
              <a:latin typeface="Microsoft YaHei" charset="-122"/>
              <a:ea typeface="Microsoft YaHei" charset="-122"/>
              <a:cs typeface="Microsoft YaHei"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918402066"/>
              </p:ext>
            </p:extLst>
          </p:nvPr>
        </p:nvGraphicFramePr>
        <p:xfrm>
          <a:off x="558799" y="1597105"/>
          <a:ext cx="10560960" cy="1831895"/>
        </p:xfrm>
        <a:graphic>
          <a:graphicData uri="http://schemas.openxmlformats.org/drawingml/2006/table">
            <a:tbl>
              <a:tblPr firstRow="1" bandRow="1">
                <a:tableStyleId>{5C22544A-7EE6-4342-B048-85BDC9FD1C3A}</a:tableStyleId>
              </a:tblPr>
              <a:tblGrid>
                <a:gridCol w="2112192">
                  <a:extLst>
                    <a:ext uri="{9D8B030D-6E8A-4147-A177-3AD203B41FA5}">
                      <a16:colId xmlns:a16="http://schemas.microsoft.com/office/drawing/2014/main" xmlns="" val="20000"/>
                    </a:ext>
                  </a:extLst>
                </a:gridCol>
                <a:gridCol w="2112192">
                  <a:extLst>
                    <a:ext uri="{9D8B030D-6E8A-4147-A177-3AD203B41FA5}">
                      <a16:colId xmlns:a16="http://schemas.microsoft.com/office/drawing/2014/main" xmlns="" val="20001"/>
                    </a:ext>
                  </a:extLst>
                </a:gridCol>
                <a:gridCol w="2112192">
                  <a:extLst>
                    <a:ext uri="{9D8B030D-6E8A-4147-A177-3AD203B41FA5}">
                      <a16:colId xmlns:a16="http://schemas.microsoft.com/office/drawing/2014/main" xmlns="" val="20002"/>
                    </a:ext>
                  </a:extLst>
                </a:gridCol>
                <a:gridCol w="2112192">
                  <a:extLst>
                    <a:ext uri="{9D8B030D-6E8A-4147-A177-3AD203B41FA5}">
                      <a16:colId xmlns:a16="http://schemas.microsoft.com/office/drawing/2014/main" xmlns="" val="20003"/>
                    </a:ext>
                  </a:extLst>
                </a:gridCol>
                <a:gridCol w="2112192">
                  <a:extLst>
                    <a:ext uri="{9D8B030D-6E8A-4147-A177-3AD203B41FA5}">
                      <a16:colId xmlns:a16="http://schemas.microsoft.com/office/drawing/2014/main" xmlns="" val="20004"/>
                    </a:ext>
                  </a:extLst>
                </a:gridCol>
              </a:tblGrid>
              <a:tr h="398830">
                <a:tc>
                  <a:txBody>
                    <a:bodyPr/>
                    <a:lstStyle/>
                    <a:p>
                      <a:pPr algn="ctr"/>
                      <a:r>
                        <a:rPr lang="zh-CN" altLang="en-US" dirty="0" smtClean="0"/>
                        <a:t>客户陈诉</a:t>
                      </a:r>
                      <a:endParaRPr lang="zh-CN" altLang="en-US" dirty="0"/>
                    </a:p>
                  </a:txBody>
                  <a:tcPr/>
                </a:tc>
                <a:tc>
                  <a:txBody>
                    <a:bodyPr/>
                    <a:lstStyle/>
                    <a:p>
                      <a:pPr algn="ctr"/>
                      <a:r>
                        <a:rPr lang="zh-CN" altLang="en-US" dirty="0" smtClean="0"/>
                        <a:t>意图一级标签</a:t>
                      </a:r>
                      <a:endParaRPr lang="zh-CN" altLang="en-US" dirty="0"/>
                    </a:p>
                  </a:txBody>
                  <a:tcPr/>
                </a:tc>
                <a:tc>
                  <a:txBody>
                    <a:bodyPr/>
                    <a:lstStyle/>
                    <a:p>
                      <a:pPr algn="ctr"/>
                      <a:r>
                        <a:rPr lang="zh-CN" altLang="en-US" dirty="0" smtClean="0"/>
                        <a:t>意图二级标签</a:t>
                      </a:r>
                      <a:endParaRPr lang="zh-CN" altLang="en-US" dirty="0"/>
                    </a:p>
                  </a:txBody>
                  <a:tcPr/>
                </a:tc>
                <a:tc>
                  <a:txBody>
                    <a:bodyPr/>
                    <a:lstStyle/>
                    <a:p>
                      <a:pPr algn="ctr"/>
                      <a:r>
                        <a:rPr lang="zh-CN" altLang="en-US" dirty="0" smtClean="0"/>
                        <a:t>槽</a:t>
                      </a:r>
                      <a:endParaRPr lang="zh-CN" altLang="en-US" dirty="0"/>
                    </a:p>
                  </a:txBody>
                  <a:tcPr/>
                </a:tc>
                <a:tc>
                  <a:txBody>
                    <a:bodyPr/>
                    <a:lstStyle/>
                    <a:p>
                      <a:pPr algn="ctr"/>
                      <a:r>
                        <a:rPr lang="zh-CN" altLang="en-US" dirty="0" smtClean="0"/>
                        <a:t>值</a:t>
                      </a:r>
                      <a:endParaRPr lang="zh-CN" altLang="en-US" dirty="0"/>
                    </a:p>
                  </a:txBody>
                  <a:tcPr/>
                </a:tc>
                <a:extLst>
                  <a:ext uri="{0D108BD9-81ED-4DB2-BD59-A6C34878D82A}">
                    <a16:rowId xmlns:a16="http://schemas.microsoft.com/office/drawing/2014/main" xmlns="" val="10000"/>
                  </a:ext>
                </a:extLst>
              </a:tr>
              <a:tr h="1433065">
                <a:tc>
                  <a:txBody>
                    <a:bodyPr/>
                    <a:lstStyle/>
                    <a:p>
                      <a:pPr marL="0" indent="0" algn="ctr">
                        <a:buNone/>
                      </a:pPr>
                      <a:r>
                        <a:rPr lang="zh-CN" altLang="en-US" dirty="0" smtClean="0"/>
                        <a:t>用银行卡办理为本机交话费</a:t>
                      </a:r>
                      <a:endParaRPr lang="zh-CN" altLang="en-US" dirty="0"/>
                    </a:p>
                  </a:txBody>
                  <a:tcPr anchor="ctr"/>
                </a:tc>
                <a:tc>
                  <a:txBody>
                    <a:bodyPr/>
                    <a:lstStyle/>
                    <a:p>
                      <a:pPr algn="ctr"/>
                      <a:r>
                        <a:rPr lang="zh-CN" altLang="en-US" dirty="0" smtClean="0"/>
                        <a:t>办理</a:t>
                      </a:r>
                      <a:endParaRPr lang="zh-CN" altLang="en-US" dirty="0"/>
                    </a:p>
                  </a:txBody>
                  <a:tcPr anchor="ctr"/>
                </a:tc>
                <a:tc>
                  <a:txBody>
                    <a:bodyPr/>
                    <a:lstStyle/>
                    <a:p>
                      <a:pPr algn="ctr"/>
                      <a:r>
                        <a:rPr lang="zh-CN" altLang="en-US" dirty="0" smtClean="0"/>
                        <a:t>手机充值</a:t>
                      </a:r>
                      <a:endParaRPr lang="zh-CN" altLang="en-US" dirty="0"/>
                    </a:p>
                  </a:txBody>
                  <a:tcPr anchor="ctr"/>
                </a:tc>
                <a:tc>
                  <a:txBody>
                    <a:bodyPr/>
                    <a:lstStyle/>
                    <a:p>
                      <a:pPr algn="ctr"/>
                      <a:r>
                        <a:rPr lang="zh-CN" altLang="en-US" dirty="0" smtClean="0"/>
                        <a:t>附属标签</a:t>
                      </a:r>
                      <a:endParaRPr lang="zh-CN" altLang="en-US" dirty="0"/>
                    </a:p>
                  </a:txBody>
                  <a:tcPr anchor="ctr"/>
                </a:tc>
                <a:tc>
                  <a:txBody>
                    <a:bodyPr/>
                    <a:lstStyle/>
                    <a:p>
                      <a:pPr algn="ctr"/>
                      <a:r>
                        <a:rPr lang="zh-CN" altLang="en-US" dirty="0" smtClean="0"/>
                        <a:t>银行卡</a:t>
                      </a:r>
                      <a:endParaRPr lang="zh-CN" altLang="en-US" dirty="0"/>
                    </a:p>
                  </a:txBody>
                  <a:tcPr anchor="ctr"/>
                </a:tc>
                <a:extLst>
                  <a:ext uri="{0D108BD9-81ED-4DB2-BD59-A6C34878D82A}">
                    <a16:rowId xmlns:a16="http://schemas.microsoft.com/office/drawing/2014/main" xmlns="" val="10001"/>
                  </a:ext>
                </a:extLst>
              </a:tr>
            </a:tbl>
          </a:graphicData>
        </a:graphic>
      </p:graphicFrame>
      <p:sp>
        <p:nvSpPr>
          <p:cNvPr id="11" name="文本框 10"/>
          <p:cNvSpPr txBox="1"/>
          <p:nvPr/>
        </p:nvSpPr>
        <p:spPr>
          <a:xfrm>
            <a:off x="558799" y="3774837"/>
            <a:ext cx="2828018" cy="461665"/>
          </a:xfrm>
          <a:prstGeom prst="rect">
            <a:avLst/>
          </a:prstGeom>
          <a:noFill/>
        </p:spPr>
        <p:txBody>
          <a:bodyPr wrap="none" rtlCol="0">
            <a:spAutoFit/>
          </a:bodyPr>
          <a:lstStyle/>
          <a:p>
            <a:r>
              <a:rPr lang="en-US" altLang="zh-CN" sz="2400" dirty="0" smtClean="0">
                <a:solidFill>
                  <a:srgbClr val="2080BD"/>
                </a:solidFill>
                <a:latin typeface="Microsoft YaHei" charset="-122"/>
                <a:ea typeface="Microsoft YaHei" charset="-122"/>
                <a:cs typeface="Microsoft YaHei" charset="-122"/>
              </a:rPr>
              <a:t>2</a:t>
            </a:r>
            <a:r>
              <a:rPr lang="zh-CN" altLang="en-US" sz="2400" dirty="0" smtClean="0">
                <a:solidFill>
                  <a:srgbClr val="2080BD"/>
                </a:solidFill>
                <a:latin typeface="Microsoft YaHei" charset="-122"/>
                <a:ea typeface="Microsoft YaHei" charset="-122"/>
                <a:cs typeface="Microsoft YaHei" charset="-122"/>
              </a:rPr>
              <a:t>、官方评价指标：</a:t>
            </a:r>
            <a:endParaRPr lang="en-US" altLang="zh-CN" sz="2400" dirty="0">
              <a:solidFill>
                <a:srgbClr val="2080BD"/>
              </a:solidFill>
              <a:latin typeface="Microsoft YaHei" charset="-122"/>
              <a:ea typeface="Microsoft YaHei" charset="-122"/>
              <a:cs typeface="Microsoft YaHei" charset="-122"/>
            </a:endParaRPr>
          </a:p>
        </p:txBody>
      </p:sp>
      <p:sp>
        <p:nvSpPr>
          <p:cNvPr id="14" name="文本框 13"/>
          <p:cNvSpPr txBox="1"/>
          <p:nvPr/>
        </p:nvSpPr>
        <p:spPr>
          <a:xfrm>
            <a:off x="2316520" y="4544567"/>
            <a:ext cx="7377341" cy="369332"/>
          </a:xfrm>
          <a:prstGeom prst="rect">
            <a:avLst/>
          </a:prstGeom>
          <a:noFill/>
        </p:spPr>
        <p:txBody>
          <a:bodyPr wrap="none" rtlCol="0">
            <a:spAutoFit/>
          </a:bodyPr>
          <a:lstStyle/>
          <a:p>
            <a:r>
              <a:rPr lang="zh-CN" altLang="en-US" dirty="0" smtClean="0">
                <a:solidFill>
                  <a:srgbClr val="2080BD"/>
                </a:solidFill>
                <a:latin typeface="Microsoft YaHei" charset="-122"/>
                <a:ea typeface="Microsoft YaHei" charset="-122"/>
                <a:cs typeface="Microsoft YaHei" charset="-122"/>
              </a:rPr>
              <a:t>一个通话中，可能存在多个意图和多个槽值，必须全部识别才算正确。</a:t>
            </a:r>
            <a:endParaRPr lang="en-US" altLang="zh-CN" dirty="0">
              <a:solidFill>
                <a:srgbClr val="2080BD"/>
              </a:solidFill>
              <a:latin typeface="Microsoft YaHei" charset="-122"/>
              <a:ea typeface="Microsoft YaHei" charset="-122"/>
              <a:cs typeface="Microsoft YaHei" charset="-122"/>
            </a:endParaRPr>
          </a:p>
        </p:txBody>
      </p:sp>
      <mc:AlternateContent xmlns:mc="http://schemas.openxmlformats.org/markup-compatibility/2006" xmlns:a14="http://schemas.microsoft.com/office/drawing/2010/main">
        <mc:Choice Requires="a14">
          <p:sp>
            <p:nvSpPr>
              <p:cNvPr id="15" name="文本框 14"/>
              <p:cNvSpPr txBox="1"/>
              <p:nvPr/>
            </p:nvSpPr>
            <p:spPr>
              <a:xfrm>
                <a:off x="2307859" y="5221964"/>
                <a:ext cx="6253763" cy="9699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solidFill>
                            <a:srgbClr val="2080BD"/>
                          </a:solidFill>
                          <a:latin typeface="Cambria Math" charset="0"/>
                          <a:ea typeface="Microsoft YaHei" charset="-122"/>
                          <a:cs typeface="Microsoft YaHei" charset="-122"/>
                        </a:rPr>
                        <m:t>𝐼𝑠𝑐𝑜𝑟𝑒</m:t>
                      </m:r>
                      <m:r>
                        <a:rPr lang="en-US" altLang="zh-CN" i="1" dirty="0" smtClean="0">
                          <a:solidFill>
                            <a:srgbClr val="2080BD"/>
                          </a:solidFill>
                          <a:latin typeface="Cambria Math" charset="0"/>
                          <a:ea typeface="Microsoft YaHei" charset="-122"/>
                          <a:cs typeface="Microsoft YaHei" charset="-122"/>
                        </a:rPr>
                        <m:t>=</m:t>
                      </m:r>
                      <m:f>
                        <m:fPr>
                          <m:ctrlPr>
                            <a:rPr lang="en-US" altLang="zh-CN" i="1" dirty="0" smtClean="0">
                              <a:solidFill>
                                <a:srgbClr val="2080BD"/>
                              </a:solidFill>
                              <a:latin typeface="Cambria Math" charset="0"/>
                              <a:ea typeface="Microsoft YaHei" charset="-122"/>
                              <a:cs typeface="Microsoft YaHei" charset="-122"/>
                            </a:rPr>
                          </m:ctrlPr>
                        </m:fPr>
                        <m:num>
                          <m:r>
                            <a:rPr lang="en-US" altLang="zh-CN" i="1" dirty="0" smtClean="0">
                              <a:solidFill>
                                <a:srgbClr val="2080BD"/>
                              </a:solidFill>
                              <a:latin typeface="Cambria Math" charset="0"/>
                              <a:ea typeface="Microsoft YaHei" charset="-122"/>
                              <a:cs typeface="Microsoft YaHei" charset="-122"/>
                            </a:rPr>
                            <m:t>0.5</m:t>
                          </m:r>
                          <m:r>
                            <a:rPr lang="zh-CN" altLang="en-US" i="1" dirty="0" smtClean="0">
                              <a:solidFill>
                                <a:srgbClr val="2080BD"/>
                              </a:solidFill>
                              <a:latin typeface="Cambria Math" charset="0"/>
                              <a:ea typeface="Microsoft YaHei" charset="-122"/>
                              <a:cs typeface="Microsoft YaHei" charset="-122"/>
                            </a:rPr>
                            <m:t> ∗ </m:t>
                          </m:r>
                          <m:r>
                            <a:rPr lang="zh-CN" altLang="en-US" i="1" dirty="0" smtClean="0">
                              <a:solidFill>
                                <a:srgbClr val="2080BD"/>
                              </a:solidFill>
                              <a:latin typeface="Cambria Math" charset="0"/>
                              <a:ea typeface="Microsoft YaHei" charset="-122"/>
                              <a:cs typeface="Microsoft YaHei" charset="-122"/>
                            </a:rPr>
                            <m:t>意图分类正确数</m:t>
                          </m:r>
                          <m:r>
                            <a:rPr lang="zh-CN" altLang="en-US" i="1" dirty="0" smtClean="0">
                              <a:solidFill>
                                <a:srgbClr val="2080BD"/>
                              </a:solidFill>
                              <a:latin typeface="Cambria Math" charset="0"/>
                              <a:ea typeface="Microsoft YaHei" charset="-122"/>
                              <a:cs typeface="Microsoft YaHei" charset="-122"/>
                            </a:rPr>
                            <m:t> + 0.5 ∗ </m:t>
                          </m:r>
                          <m:r>
                            <a:rPr lang="zh-CN" altLang="en-US" i="1" dirty="0" smtClean="0">
                              <a:solidFill>
                                <a:srgbClr val="2080BD"/>
                              </a:solidFill>
                              <a:latin typeface="Cambria Math" charset="0"/>
                              <a:ea typeface="Microsoft YaHei" charset="-122"/>
                              <a:cs typeface="Microsoft YaHei" charset="-122"/>
                            </a:rPr>
                            <m:t>槽值识别正确数</m:t>
                          </m:r>
                        </m:num>
                        <m:den>
                          <m:r>
                            <a:rPr lang="zh-CN" altLang="en-US" i="1" dirty="0" smtClean="0">
                              <a:solidFill>
                                <a:srgbClr val="2080BD"/>
                              </a:solidFill>
                              <a:latin typeface="Cambria Math" charset="0"/>
                              <a:ea typeface="Microsoft YaHei" charset="-122"/>
                              <a:cs typeface="Microsoft YaHei" charset="-122"/>
                            </a:rPr>
                            <m:t>总数</m:t>
                          </m:r>
                        </m:den>
                      </m:f>
                    </m:oMath>
                  </m:oMathPara>
                </a14:m>
                <a:endParaRPr lang="en-US" altLang="zh-CN" dirty="0" smtClean="0">
                  <a:solidFill>
                    <a:srgbClr val="2080BD"/>
                  </a:solidFill>
                  <a:latin typeface="Microsoft YaHei" charset="-122"/>
                  <a:ea typeface="Microsoft YaHei" charset="-122"/>
                  <a:cs typeface="Microsoft YaHei" charset="-122"/>
                </a:endParaRPr>
              </a:p>
              <a:p>
                <a:endParaRPr lang="en-US" altLang="zh-CN" dirty="0">
                  <a:solidFill>
                    <a:srgbClr val="2080BD"/>
                  </a:solidFill>
                  <a:latin typeface="Microsoft YaHei" charset="-122"/>
                  <a:ea typeface="Microsoft YaHei" charset="-122"/>
                  <a:cs typeface="Microsoft YaHei" charset="-122"/>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2307859" y="5221964"/>
                <a:ext cx="6253763" cy="969946"/>
              </a:xfrm>
              <a:prstGeom prst="rect">
                <a:avLst/>
              </a:prstGeom>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61747970"/>
      </p:ext>
    </p:extLst>
  </p:cSld>
  <p:clrMapOvr>
    <a:masterClrMapping/>
  </p:clrMapOvr>
  <mc:AlternateContent xmlns:mc="http://schemas.openxmlformats.org/markup-compatibility/2006" xmlns:p14="http://schemas.microsoft.com/office/powerpoint/2010/main">
    <mc:Choice Requires="p14">
      <p:transition spd="slow" p14:dur="2000" advTm="16340"/>
    </mc:Choice>
    <mc:Fallback xmlns="">
      <p:transition spd="slow" advTm="1634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repeatCount="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linds(horizontal)">
                                      <p:cBhvr>
                                        <p:cTn id="18" dur="500"/>
                                        <p:tgtEl>
                                          <p:spTgt spid="14"/>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linds(horizontal)">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4" grpId="0"/>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solidFill>
                  <a:srgbClr val="2080BD"/>
                </a:solidFill>
                <a:latin typeface="Microsoft YaHei" charset="-122"/>
                <a:ea typeface="Microsoft YaHei" charset="-122"/>
                <a:cs typeface="Microsoft YaHei" charset="-122"/>
              </a:rPr>
              <a:t>任务二：</a:t>
            </a:r>
            <a:r>
              <a:rPr lang="zh-CN" altLang="en-US" b="0" dirty="0" smtClean="0">
                <a:solidFill>
                  <a:srgbClr val="2080BD"/>
                </a:solidFill>
                <a:latin typeface="Microsoft YaHei" charset="-122"/>
                <a:ea typeface="Microsoft YaHei" charset="-122"/>
                <a:cs typeface="Microsoft YaHei" charset="-122"/>
              </a:rPr>
              <a:t>意图识别</a:t>
            </a:r>
            <a:endParaRPr lang="zh-CN" altLang="en-US" b="0" dirty="0">
              <a:solidFill>
                <a:srgbClr val="2080BD"/>
              </a:solidFill>
              <a:latin typeface="Microsoft YaHei" charset="-122"/>
              <a:ea typeface="Microsoft YaHei" charset="-122"/>
              <a:cs typeface="Microsoft YaHei" charset="-122"/>
            </a:endParaRPr>
          </a:p>
        </p:txBody>
      </p:sp>
      <p:grpSp>
        <p:nvGrpSpPr>
          <p:cNvPr id="10" name="组 9"/>
          <p:cNvGrpSpPr/>
          <p:nvPr/>
        </p:nvGrpSpPr>
        <p:grpSpPr>
          <a:xfrm>
            <a:off x="3968750" y="2854404"/>
            <a:ext cx="4254500" cy="1128594"/>
            <a:chOff x="3968750" y="2854404"/>
            <a:chExt cx="4254500" cy="1128594"/>
          </a:xfrm>
        </p:grpSpPr>
        <p:sp>
          <p:nvSpPr>
            <p:cNvPr id="11" name="文本框 10"/>
            <p:cNvSpPr txBox="1"/>
            <p:nvPr/>
          </p:nvSpPr>
          <p:spPr>
            <a:xfrm>
              <a:off x="4319305" y="2875002"/>
              <a:ext cx="3570208" cy="1107996"/>
            </a:xfrm>
            <a:prstGeom prst="rect">
              <a:avLst/>
            </a:prstGeom>
            <a:noFill/>
          </p:spPr>
          <p:txBody>
            <a:bodyPr wrap="none" rtlCol="0">
              <a:spAutoFit/>
            </a:bodyPr>
            <a:lstStyle/>
            <a:p>
              <a:pPr algn="ctr"/>
              <a:r>
                <a:rPr lang="zh-CN" altLang="en-US" sz="6600" dirty="0" smtClean="0">
                  <a:solidFill>
                    <a:srgbClr val="2080BD"/>
                  </a:solidFill>
                  <a:latin typeface="Microsoft YaHei" charset="-122"/>
                  <a:ea typeface="Microsoft YaHei" charset="-122"/>
                  <a:cs typeface="Microsoft YaHei" charset="-122"/>
                </a:rPr>
                <a:t>意图分类</a:t>
              </a:r>
              <a:endParaRPr lang="en-US" altLang="zh-CN" sz="6600" dirty="0">
                <a:solidFill>
                  <a:srgbClr val="2080BD"/>
                </a:solidFill>
                <a:latin typeface="Microsoft YaHei" charset="-122"/>
                <a:ea typeface="Microsoft YaHei" charset="-122"/>
                <a:cs typeface="Microsoft YaHei" charset="-122"/>
              </a:endParaRPr>
            </a:p>
          </p:txBody>
        </p:sp>
        <p:cxnSp>
          <p:nvCxnSpPr>
            <p:cNvPr id="12" name="直线连接符 11"/>
            <p:cNvCxnSpPr/>
            <p:nvPr/>
          </p:nvCxnSpPr>
          <p:spPr>
            <a:xfrm>
              <a:off x="3968750" y="2854404"/>
              <a:ext cx="4254500" cy="0"/>
            </a:xfrm>
            <a:prstGeom prst="line">
              <a:avLst/>
            </a:prstGeom>
            <a:ln>
              <a:solidFill>
                <a:srgbClr val="2381B9"/>
              </a:solidFill>
            </a:ln>
          </p:spPr>
          <p:style>
            <a:lnRef idx="3">
              <a:schemeClr val="dk1"/>
            </a:lnRef>
            <a:fillRef idx="0">
              <a:schemeClr val="dk1"/>
            </a:fillRef>
            <a:effectRef idx="2">
              <a:schemeClr val="dk1"/>
            </a:effectRef>
            <a:fontRef idx="minor">
              <a:schemeClr val="tx1"/>
            </a:fontRef>
          </p:style>
        </p:cxnSp>
        <p:cxnSp>
          <p:nvCxnSpPr>
            <p:cNvPr id="14" name="直线连接符 13"/>
            <p:cNvCxnSpPr/>
            <p:nvPr/>
          </p:nvCxnSpPr>
          <p:spPr>
            <a:xfrm>
              <a:off x="3968750" y="3982998"/>
              <a:ext cx="4254500" cy="0"/>
            </a:xfrm>
            <a:prstGeom prst="line">
              <a:avLst/>
            </a:prstGeom>
            <a:ln>
              <a:solidFill>
                <a:srgbClr val="2381B9"/>
              </a:solidFill>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017384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solidFill>
                  <a:srgbClr val="2080BD"/>
                </a:solidFill>
                <a:latin typeface="Microsoft YaHei" charset="-122"/>
                <a:ea typeface="Microsoft YaHei" charset="-122"/>
                <a:cs typeface="Microsoft YaHei" charset="-122"/>
              </a:rPr>
              <a:t>任务数据规模</a:t>
            </a:r>
            <a:endParaRPr lang="zh-CN" altLang="en-US" b="0" dirty="0">
              <a:solidFill>
                <a:srgbClr val="2080BD"/>
              </a:solidFill>
              <a:latin typeface="Microsoft YaHei" charset="-122"/>
              <a:ea typeface="Microsoft YaHei" charset="-122"/>
              <a:cs typeface="Microsoft YaHei" charset="-122"/>
            </a:endParaRPr>
          </a:p>
        </p:txBody>
      </p:sp>
      <p:sp>
        <p:nvSpPr>
          <p:cNvPr id="8" name="文本框 7"/>
          <p:cNvSpPr txBox="1"/>
          <p:nvPr/>
        </p:nvSpPr>
        <p:spPr>
          <a:xfrm>
            <a:off x="354873" y="869515"/>
            <a:ext cx="1904689" cy="461665"/>
          </a:xfrm>
          <a:prstGeom prst="rect">
            <a:avLst/>
          </a:prstGeom>
          <a:noFill/>
        </p:spPr>
        <p:txBody>
          <a:bodyPr wrap="none" rtlCol="0">
            <a:spAutoFit/>
          </a:bodyPr>
          <a:lstStyle/>
          <a:p>
            <a:r>
              <a:rPr lang="en-US" altLang="zh-CN" sz="2400" dirty="0" smtClean="0">
                <a:solidFill>
                  <a:srgbClr val="2080BD"/>
                </a:solidFill>
                <a:latin typeface="Microsoft YaHei" charset="-122"/>
                <a:ea typeface="Microsoft YaHei" charset="-122"/>
                <a:cs typeface="Microsoft YaHei" charset="-122"/>
              </a:rPr>
              <a:t>1</a:t>
            </a:r>
            <a:r>
              <a:rPr lang="zh-CN" altLang="en-US" sz="2400" dirty="0" smtClean="0">
                <a:solidFill>
                  <a:srgbClr val="2080BD"/>
                </a:solidFill>
                <a:latin typeface="Microsoft YaHei" charset="-122"/>
                <a:ea typeface="Microsoft YaHei" charset="-122"/>
                <a:cs typeface="Microsoft YaHei" charset="-122"/>
              </a:rPr>
              <a:t>、初赛数据</a:t>
            </a:r>
            <a:endParaRPr lang="en-US" altLang="zh-CN" sz="2400" dirty="0">
              <a:solidFill>
                <a:srgbClr val="2080BD"/>
              </a:solidFill>
              <a:latin typeface="Microsoft YaHei" charset="-122"/>
              <a:ea typeface="Microsoft YaHei" charset="-122"/>
              <a:cs typeface="Microsoft YaHei" charset="-122"/>
            </a:endParaRPr>
          </a:p>
        </p:txBody>
      </p:sp>
      <p:sp>
        <p:nvSpPr>
          <p:cNvPr id="9" name="文本框 8"/>
          <p:cNvSpPr txBox="1"/>
          <p:nvPr/>
        </p:nvSpPr>
        <p:spPr>
          <a:xfrm>
            <a:off x="354873" y="3781046"/>
            <a:ext cx="1904689" cy="461665"/>
          </a:xfrm>
          <a:prstGeom prst="rect">
            <a:avLst/>
          </a:prstGeom>
          <a:noFill/>
        </p:spPr>
        <p:txBody>
          <a:bodyPr wrap="none" rtlCol="0">
            <a:spAutoFit/>
          </a:bodyPr>
          <a:lstStyle/>
          <a:p>
            <a:r>
              <a:rPr lang="en-US" altLang="zh-CN" sz="2400" dirty="0">
                <a:solidFill>
                  <a:srgbClr val="2080BD"/>
                </a:solidFill>
                <a:latin typeface="Microsoft YaHei" charset="-122"/>
                <a:ea typeface="Microsoft YaHei" charset="-122"/>
                <a:cs typeface="Microsoft YaHei" charset="-122"/>
              </a:rPr>
              <a:t>2</a:t>
            </a:r>
            <a:r>
              <a:rPr lang="zh-CN" altLang="en-US" sz="2400" dirty="0" smtClean="0">
                <a:solidFill>
                  <a:srgbClr val="2080BD"/>
                </a:solidFill>
                <a:latin typeface="Microsoft YaHei" charset="-122"/>
                <a:ea typeface="Microsoft YaHei" charset="-122"/>
                <a:cs typeface="Microsoft YaHei" charset="-122"/>
              </a:rPr>
              <a:t>、复赛数据</a:t>
            </a:r>
            <a:endParaRPr lang="en-US" altLang="zh-CN" sz="2400" dirty="0">
              <a:solidFill>
                <a:srgbClr val="2080BD"/>
              </a:solidFill>
              <a:latin typeface="Microsoft YaHei" charset="-122"/>
              <a:ea typeface="Microsoft YaHei" charset="-122"/>
              <a:cs typeface="Microsoft YaHei"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595520144"/>
              </p:ext>
            </p:extLst>
          </p:nvPr>
        </p:nvGraphicFramePr>
        <p:xfrm>
          <a:off x="1711489" y="1629012"/>
          <a:ext cx="8389772" cy="1871425"/>
        </p:xfrm>
        <a:graphic>
          <a:graphicData uri="http://schemas.openxmlformats.org/drawingml/2006/table">
            <a:tbl>
              <a:tblPr firstRow="1" bandRow="1">
                <a:tableStyleId>{5C22544A-7EE6-4342-B048-85BDC9FD1C3A}</a:tableStyleId>
              </a:tblPr>
              <a:tblGrid>
                <a:gridCol w="1863512">
                  <a:extLst>
                    <a:ext uri="{9D8B030D-6E8A-4147-A177-3AD203B41FA5}">
                      <a16:colId xmlns:a16="http://schemas.microsoft.com/office/drawing/2014/main" xmlns="" val="187435765"/>
                    </a:ext>
                  </a:extLst>
                </a:gridCol>
                <a:gridCol w="1837741">
                  <a:extLst>
                    <a:ext uri="{9D8B030D-6E8A-4147-A177-3AD203B41FA5}">
                      <a16:colId xmlns:a16="http://schemas.microsoft.com/office/drawing/2014/main" xmlns="" val="521673947"/>
                    </a:ext>
                  </a:extLst>
                </a:gridCol>
                <a:gridCol w="4688519">
                  <a:extLst>
                    <a:ext uri="{9D8B030D-6E8A-4147-A177-3AD203B41FA5}">
                      <a16:colId xmlns:a16="http://schemas.microsoft.com/office/drawing/2014/main" xmlns="" val="545806971"/>
                    </a:ext>
                  </a:extLst>
                </a:gridCol>
              </a:tblGrid>
              <a:tr h="374285">
                <a:tc>
                  <a:txBody>
                    <a:bodyPr/>
                    <a:lstStyle/>
                    <a:p>
                      <a:r>
                        <a:rPr lang="zh-CN" altLang="en-US" dirty="0" smtClean="0"/>
                        <a:t>数据集</a:t>
                      </a:r>
                      <a:endParaRPr lang="zh-CN" altLang="en-US" dirty="0"/>
                    </a:p>
                  </a:txBody>
                  <a:tcPr/>
                </a:tc>
                <a:tc>
                  <a:txBody>
                    <a:bodyPr/>
                    <a:lstStyle/>
                    <a:p>
                      <a:r>
                        <a:rPr lang="zh-CN" altLang="en-US" dirty="0" smtClean="0"/>
                        <a:t>类型</a:t>
                      </a:r>
                      <a:endParaRPr lang="zh-CN" altLang="en-US" dirty="0"/>
                    </a:p>
                  </a:txBody>
                  <a:tcPr/>
                </a:tc>
                <a:tc>
                  <a:txBody>
                    <a:bodyPr/>
                    <a:lstStyle/>
                    <a:p>
                      <a:r>
                        <a:rPr lang="zh-CN" altLang="en-US" dirty="0" smtClean="0"/>
                        <a:t>数量</a:t>
                      </a:r>
                      <a:endParaRPr lang="zh-CN" altLang="en-US" dirty="0"/>
                    </a:p>
                  </a:txBody>
                  <a:tcPr/>
                </a:tc>
                <a:extLst>
                  <a:ext uri="{0D108BD9-81ED-4DB2-BD59-A6C34878D82A}">
                    <a16:rowId xmlns:a16="http://schemas.microsoft.com/office/drawing/2014/main" xmlns="" val="302652284"/>
                  </a:ext>
                </a:extLst>
              </a:tr>
              <a:tr h="374285">
                <a:tc rowSpan="2">
                  <a:txBody>
                    <a:bodyPr/>
                    <a:lstStyle/>
                    <a:p>
                      <a:r>
                        <a:rPr lang="zh-CN" altLang="en-US" dirty="0" smtClean="0"/>
                        <a:t>训练集</a:t>
                      </a:r>
                      <a:endParaRPr lang="zh-CN" altLang="en-US" dirty="0"/>
                    </a:p>
                  </a:txBody>
                  <a:tcPr/>
                </a:tc>
                <a:tc>
                  <a:txBody>
                    <a:bodyPr/>
                    <a:lstStyle/>
                    <a:p>
                      <a:r>
                        <a:rPr lang="zh-CN" altLang="en-US" dirty="0" smtClean="0"/>
                        <a:t>已标注</a:t>
                      </a:r>
                      <a:endParaRPr lang="zh-CN" altLang="en-US" dirty="0"/>
                    </a:p>
                  </a:txBody>
                  <a:tcPr/>
                </a:tc>
                <a:tc>
                  <a:txBody>
                    <a:bodyPr/>
                    <a:lstStyle/>
                    <a:p>
                      <a:r>
                        <a:rPr lang="en-US" altLang="zh-CN" dirty="0" smtClean="0"/>
                        <a:t>20002 </a:t>
                      </a:r>
                      <a:r>
                        <a:rPr lang="zh-CN" altLang="en-US" dirty="0" smtClean="0"/>
                        <a:t>条（</a:t>
                      </a:r>
                      <a:r>
                        <a:rPr lang="en-US" altLang="zh-CN" dirty="0" smtClean="0"/>
                        <a:t>116</a:t>
                      </a:r>
                      <a:r>
                        <a:rPr lang="zh-CN" altLang="en-US" dirty="0" smtClean="0"/>
                        <a:t>个小类）</a:t>
                      </a:r>
                      <a:endParaRPr lang="zh-CN" altLang="en-US" dirty="0"/>
                    </a:p>
                  </a:txBody>
                  <a:tcPr/>
                </a:tc>
                <a:extLst>
                  <a:ext uri="{0D108BD9-81ED-4DB2-BD59-A6C34878D82A}">
                    <a16:rowId xmlns:a16="http://schemas.microsoft.com/office/drawing/2014/main" xmlns="" val="2408874437"/>
                  </a:ext>
                </a:extLst>
              </a:tr>
              <a:tr h="374285">
                <a:tc vMerge="1">
                  <a:txBody>
                    <a:bodyPr/>
                    <a:lstStyle/>
                    <a:p>
                      <a:endParaRPr lang="zh-CN" altLang="en-US" dirty="0"/>
                    </a:p>
                  </a:txBody>
                  <a:tcPr/>
                </a:tc>
                <a:tc>
                  <a:txBody>
                    <a:bodyPr/>
                    <a:lstStyle/>
                    <a:p>
                      <a:r>
                        <a:rPr lang="zh-CN" altLang="en-US" dirty="0" smtClean="0"/>
                        <a:t>未标注</a:t>
                      </a:r>
                      <a:endParaRPr lang="zh-CN" altLang="en-US" dirty="0"/>
                    </a:p>
                  </a:txBody>
                  <a:tcPr/>
                </a:tc>
                <a:tc>
                  <a:txBody>
                    <a:bodyPr/>
                    <a:lstStyle/>
                    <a:p>
                      <a:r>
                        <a:rPr lang="en-US" altLang="zh-CN" dirty="0" smtClean="0"/>
                        <a:t>101677 </a:t>
                      </a:r>
                      <a:r>
                        <a:rPr lang="zh-CN" altLang="en-US" dirty="0" smtClean="0"/>
                        <a:t>条</a:t>
                      </a:r>
                      <a:endParaRPr lang="zh-CN" altLang="en-US" dirty="0"/>
                    </a:p>
                  </a:txBody>
                  <a:tcPr/>
                </a:tc>
                <a:extLst>
                  <a:ext uri="{0D108BD9-81ED-4DB2-BD59-A6C34878D82A}">
                    <a16:rowId xmlns:a16="http://schemas.microsoft.com/office/drawing/2014/main" xmlns="" val="3629324757"/>
                  </a:ext>
                </a:extLst>
              </a:tr>
              <a:tr h="374285">
                <a:tc rowSpan="2">
                  <a:txBody>
                    <a:bodyPr/>
                    <a:lstStyle/>
                    <a:p>
                      <a:r>
                        <a:rPr lang="zh-CN" altLang="en-US" dirty="0" smtClean="0"/>
                        <a:t>测试集</a:t>
                      </a:r>
                      <a:endParaRPr lang="zh-CN" altLang="en-US" dirty="0"/>
                    </a:p>
                  </a:txBody>
                  <a:tcPr/>
                </a:tc>
                <a:tc>
                  <a:txBody>
                    <a:bodyPr/>
                    <a:lstStyle/>
                    <a:p>
                      <a:r>
                        <a:rPr lang="en-US" altLang="zh-CN" dirty="0" err="1" smtClean="0"/>
                        <a:t>TestA</a:t>
                      </a:r>
                      <a:endParaRPr lang="zh-CN" altLang="en-US" dirty="0"/>
                    </a:p>
                  </a:txBody>
                  <a:tcPr/>
                </a:tc>
                <a:tc>
                  <a:txBody>
                    <a:bodyPr/>
                    <a:lstStyle/>
                    <a:p>
                      <a:r>
                        <a:rPr lang="en-US" altLang="zh-CN" dirty="0" smtClean="0"/>
                        <a:t>5000 </a:t>
                      </a:r>
                      <a:r>
                        <a:rPr lang="zh-CN" altLang="en-US" dirty="0" smtClean="0"/>
                        <a:t>条</a:t>
                      </a:r>
                      <a:endParaRPr lang="zh-CN" altLang="en-US" dirty="0"/>
                    </a:p>
                  </a:txBody>
                  <a:tcPr/>
                </a:tc>
                <a:extLst>
                  <a:ext uri="{0D108BD9-81ED-4DB2-BD59-A6C34878D82A}">
                    <a16:rowId xmlns:a16="http://schemas.microsoft.com/office/drawing/2014/main" xmlns="" val="1353903584"/>
                  </a:ext>
                </a:extLst>
              </a:tr>
              <a:tr h="374285">
                <a:tc vMerge="1">
                  <a:txBody>
                    <a:bodyPr/>
                    <a:lstStyle/>
                    <a:p>
                      <a:endParaRPr lang="zh-CN" altLang="en-US" dirty="0"/>
                    </a:p>
                  </a:txBody>
                  <a:tcPr/>
                </a:tc>
                <a:tc>
                  <a:txBody>
                    <a:bodyPr/>
                    <a:lstStyle/>
                    <a:p>
                      <a:r>
                        <a:rPr lang="en-US" altLang="zh-CN" dirty="0" err="1" smtClean="0"/>
                        <a:t>TestB</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5000 </a:t>
                      </a:r>
                      <a:r>
                        <a:rPr lang="zh-CN" altLang="en-US" dirty="0" smtClean="0"/>
                        <a:t>条</a:t>
                      </a:r>
                    </a:p>
                  </a:txBody>
                  <a:tcPr/>
                </a:tc>
                <a:extLst>
                  <a:ext uri="{0D108BD9-81ED-4DB2-BD59-A6C34878D82A}">
                    <a16:rowId xmlns:a16="http://schemas.microsoft.com/office/drawing/2014/main" xmlns="" val="3184770929"/>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1368973650"/>
              </p:ext>
            </p:extLst>
          </p:nvPr>
        </p:nvGraphicFramePr>
        <p:xfrm>
          <a:off x="1711489" y="4420918"/>
          <a:ext cx="8389773" cy="1651272"/>
        </p:xfrm>
        <a:graphic>
          <a:graphicData uri="http://schemas.openxmlformats.org/drawingml/2006/table">
            <a:tbl>
              <a:tblPr firstRow="1" bandRow="1">
                <a:tableStyleId>{5C22544A-7EE6-4342-B048-85BDC9FD1C3A}</a:tableStyleId>
              </a:tblPr>
              <a:tblGrid>
                <a:gridCol w="1806146">
                  <a:extLst>
                    <a:ext uri="{9D8B030D-6E8A-4147-A177-3AD203B41FA5}">
                      <a16:colId xmlns:a16="http://schemas.microsoft.com/office/drawing/2014/main" xmlns="" val="187435765"/>
                    </a:ext>
                  </a:extLst>
                </a:gridCol>
                <a:gridCol w="1922861">
                  <a:extLst>
                    <a:ext uri="{9D8B030D-6E8A-4147-A177-3AD203B41FA5}">
                      <a16:colId xmlns:a16="http://schemas.microsoft.com/office/drawing/2014/main" xmlns="" val="521673947"/>
                    </a:ext>
                  </a:extLst>
                </a:gridCol>
                <a:gridCol w="4660766">
                  <a:extLst>
                    <a:ext uri="{9D8B030D-6E8A-4147-A177-3AD203B41FA5}">
                      <a16:colId xmlns:a16="http://schemas.microsoft.com/office/drawing/2014/main" xmlns="" val="545806971"/>
                    </a:ext>
                  </a:extLst>
                </a:gridCol>
              </a:tblGrid>
              <a:tr h="412818">
                <a:tc>
                  <a:txBody>
                    <a:bodyPr/>
                    <a:lstStyle/>
                    <a:p>
                      <a:r>
                        <a:rPr lang="zh-CN" altLang="en-US" dirty="0" smtClean="0"/>
                        <a:t>数据集</a:t>
                      </a:r>
                      <a:endParaRPr lang="zh-CN" altLang="en-US" dirty="0"/>
                    </a:p>
                  </a:txBody>
                  <a:tcPr/>
                </a:tc>
                <a:tc>
                  <a:txBody>
                    <a:bodyPr/>
                    <a:lstStyle/>
                    <a:p>
                      <a:r>
                        <a:rPr lang="zh-CN" altLang="en-US" dirty="0" smtClean="0"/>
                        <a:t>类型</a:t>
                      </a:r>
                      <a:endParaRPr lang="zh-CN" altLang="en-US" dirty="0"/>
                    </a:p>
                  </a:txBody>
                  <a:tcPr/>
                </a:tc>
                <a:tc>
                  <a:txBody>
                    <a:bodyPr/>
                    <a:lstStyle/>
                    <a:p>
                      <a:r>
                        <a:rPr lang="zh-CN" altLang="en-US" dirty="0" smtClean="0"/>
                        <a:t>数量</a:t>
                      </a:r>
                      <a:endParaRPr lang="zh-CN" altLang="en-US" dirty="0"/>
                    </a:p>
                  </a:txBody>
                  <a:tcPr/>
                </a:tc>
                <a:extLst>
                  <a:ext uri="{0D108BD9-81ED-4DB2-BD59-A6C34878D82A}">
                    <a16:rowId xmlns:a16="http://schemas.microsoft.com/office/drawing/2014/main" xmlns="" val="302652284"/>
                  </a:ext>
                </a:extLst>
              </a:tr>
              <a:tr h="412818">
                <a:tc>
                  <a:txBody>
                    <a:bodyPr/>
                    <a:lstStyle/>
                    <a:p>
                      <a:r>
                        <a:rPr lang="zh-CN" altLang="en-US" dirty="0" smtClean="0"/>
                        <a:t>训练集</a:t>
                      </a:r>
                      <a:endParaRPr lang="zh-CN" altLang="en-US" dirty="0"/>
                    </a:p>
                  </a:txBody>
                  <a:tcPr/>
                </a:tc>
                <a:tc>
                  <a:txBody>
                    <a:bodyPr/>
                    <a:lstStyle/>
                    <a:p>
                      <a:r>
                        <a:rPr lang="zh-CN" altLang="en-US" dirty="0" smtClean="0"/>
                        <a:t>已标注</a:t>
                      </a:r>
                      <a:endParaRPr lang="zh-CN" altLang="en-US" dirty="0"/>
                    </a:p>
                  </a:txBody>
                  <a:tcPr/>
                </a:tc>
                <a:tc>
                  <a:txBody>
                    <a:bodyPr/>
                    <a:lstStyle/>
                    <a:p>
                      <a:r>
                        <a:rPr lang="en-US" altLang="zh-CN" dirty="0" smtClean="0"/>
                        <a:t>20000 </a:t>
                      </a:r>
                      <a:r>
                        <a:rPr lang="zh-CN" altLang="en-US" dirty="0" smtClean="0"/>
                        <a:t>条（</a:t>
                      </a:r>
                      <a:r>
                        <a:rPr lang="en-US" altLang="zh-CN" dirty="0" smtClean="0"/>
                        <a:t>65</a:t>
                      </a:r>
                      <a:r>
                        <a:rPr lang="zh-CN" altLang="en-US" dirty="0" smtClean="0"/>
                        <a:t>个小类）</a:t>
                      </a:r>
                      <a:endParaRPr lang="zh-CN" altLang="en-US" dirty="0"/>
                    </a:p>
                  </a:txBody>
                  <a:tcPr/>
                </a:tc>
                <a:extLst>
                  <a:ext uri="{0D108BD9-81ED-4DB2-BD59-A6C34878D82A}">
                    <a16:rowId xmlns:a16="http://schemas.microsoft.com/office/drawing/2014/main" xmlns="" val="2408874437"/>
                  </a:ext>
                </a:extLst>
              </a:tr>
              <a:tr h="412818">
                <a:tc rowSpan="2">
                  <a:txBody>
                    <a:bodyPr/>
                    <a:lstStyle/>
                    <a:p>
                      <a:r>
                        <a:rPr lang="zh-CN" altLang="en-US" dirty="0" smtClean="0"/>
                        <a:t>测试集</a:t>
                      </a:r>
                      <a:endParaRPr lang="zh-CN" altLang="en-US" dirty="0"/>
                    </a:p>
                  </a:txBody>
                  <a:tcPr/>
                </a:tc>
                <a:tc>
                  <a:txBody>
                    <a:bodyPr/>
                    <a:lstStyle/>
                    <a:p>
                      <a:r>
                        <a:rPr lang="en-US" altLang="zh-CN" dirty="0" err="1" smtClean="0"/>
                        <a:t>TestA</a:t>
                      </a:r>
                      <a:endParaRPr lang="zh-CN" altLang="en-US" dirty="0"/>
                    </a:p>
                  </a:txBody>
                  <a:tcPr/>
                </a:tc>
                <a:tc>
                  <a:txBody>
                    <a:bodyPr/>
                    <a:lstStyle/>
                    <a:p>
                      <a:r>
                        <a:rPr lang="en-US" altLang="zh-CN" dirty="0" smtClean="0"/>
                        <a:t>5001 </a:t>
                      </a:r>
                      <a:r>
                        <a:rPr lang="zh-CN" altLang="en-US" dirty="0" smtClean="0"/>
                        <a:t>条</a:t>
                      </a:r>
                      <a:endParaRPr lang="zh-CN" altLang="en-US" dirty="0"/>
                    </a:p>
                  </a:txBody>
                  <a:tcPr/>
                </a:tc>
                <a:extLst>
                  <a:ext uri="{0D108BD9-81ED-4DB2-BD59-A6C34878D82A}">
                    <a16:rowId xmlns:a16="http://schemas.microsoft.com/office/drawing/2014/main" xmlns="" val="1353903584"/>
                  </a:ext>
                </a:extLst>
              </a:tr>
              <a:tr h="412818">
                <a:tc vMerge="1">
                  <a:txBody>
                    <a:bodyPr/>
                    <a:lstStyle/>
                    <a:p>
                      <a:endParaRPr lang="zh-CN" altLang="en-US" dirty="0"/>
                    </a:p>
                  </a:txBody>
                  <a:tcPr/>
                </a:tc>
                <a:tc>
                  <a:txBody>
                    <a:bodyPr/>
                    <a:lstStyle/>
                    <a:p>
                      <a:r>
                        <a:rPr lang="en-US" altLang="zh-CN" dirty="0" err="1" smtClean="0"/>
                        <a:t>TestB</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10000 </a:t>
                      </a:r>
                      <a:r>
                        <a:rPr lang="zh-CN" altLang="en-US" dirty="0" smtClean="0"/>
                        <a:t>条</a:t>
                      </a:r>
                    </a:p>
                  </a:txBody>
                  <a:tcPr/>
                </a:tc>
                <a:extLst>
                  <a:ext uri="{0D108BD9-81ED-4DB2-BD59-A6C34878D82A}">
                    <a16:rowId xmlns:a16="http://schemas.microsoft.com/office/drawing/2014/main" xmlns="" val="3184770929"/>
                  </a:ext>
                </a:extLst>
              </a:tr>
            </a:tbl>
          </a:graphicData>
        </a:graphic>
      </p:graphicFrame>
    </p:spTree>
    <p:extLst>
      <p:ext uri="{BB962C8B-B14F-4D97-AF65-F5344CB8AC3E}">
        <p14:creationId xmlns:p14="http://schemas.microsoft.com/office/powerpoint/2010/main" val="12339475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solidFill>
                  <a:srgbClr val="2080BD"/>
                </a:solidFill>
                <a:latin typeface="Microsoft YaHei" charset="-122"/>
                <a:ea typeface="Microsoft YaHei" charset="-122"/>
                <a:cs typeface="Microsoft YaHei" charset="-122"/>
              </a:rPr>
              <a:t>任务二：</a:t>
            </a:r>
            <a:r>
              <a:rPr lang="zh-CN" altLang="en-US" b="0" dirty="0" smtClean="0">
                <a:solidFill>
                  <a:srgbClr val="2080BD"/>
                </a:solidFill>
                <a:latin typeface="Microsoft YaHei" charset="-122"/>
                <a:ea typeface="Microsoft YaHei" charset="-122"/>
                <a:cs typeface="Microsoft YaHei" charset="-122"/>
              </a:rPr>
              <a:t>意图识别</a:t>
            </a:r>
            <a:r>
              <a:rPr lang="en-US" altLang="zh-CN" b="0" dirty="0" smtClean="0">
                <a:solidFill>
                  <a:srgbClr val="2080BD"/>
                </a:solidFill>
                <a:latin typeface="Microsoft YaHei" charset="-122"/>
                <a:ea typeface="Microsoft YaHei" charset="-122"/>
                <a:cs typeface="Microsoft YaHei" charset="-122"/>
              </a:rPr>
              <a:t>-</a:t>
            </a:r>
            <a:r>
              <a:rPr lang="zh-CN" altLang="en-US" b="0" dirty="0" smtClean="0">
                <a:solidFill>
                  <a:srgbClr val="2080BD"/>
                </a:solidFill>
                <a:latin typeface="Microsoft YaHei" charset="-122"/>
                <a:ea typeface="Microsoft YaHei" charset="-122"/>
                <a:cs typeface="Microsoft YaHei" charset="-122"/>
              </a:rPr>
              <a:t>意图分类总体框架</a:t>
            </a:r>
            <a:endParaRPr lang="zh-CN" altLang="en-US" b="0" dirty="0">
              <a:solidFill>
                <a:srgbClr val="2080BD"/>
              </a:solidFill>
              <a:latin typeface="Microsoft YaHei" charset="-122"/>
              <a:ea typeface="Microsoft YaHei" charset="-122"/>
              <a:cs typeface="Microsoft YaHei" charset="-122"/>
            </a:endParaRPr>
          </a:p>
        </p:txBody>
      </p:sp>
      <p:sp>
        <p:nvSpPr>
          <p:cNvPr id="8" name="矩形 7"/>
          <p:cNvSpPr/>
          <p:nvPr/>
        </p:nvSpPr>
        <p:spPr>
          <a:xfrm>
            <a:off x="402349" y="1351643"/>
            <a:ext cx="1447800" cy="4918528"/>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2402599" y="1351643"/>
            <a:ext cx="1447800" cy="4521200"/>
          </a:xfrm>
          <a:prstGeom prst="rect">
            <a:avLst/>
          </a:prstGeom>
          <a:solidFill>
            <a:srgbClr val="E5E0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p:cNvSpPr txBox="1"/>
          <p:nvPr/>
        </p:nvSpPr>
        <p:spPr>
          <a:xfrm>
            <a:off x="775031" y="1631043"/>
            <a:ext cx="744114" cy="369332"/>
          </a:xfrm>
          <a:prstGeom prst="rect">
            <a:avLst/>
          </a:prstGeom>
          <a:noFill/>
        </p:spPr>
        <p:txBody>
          <a:bodyPr wrap="none" rtlCol="0">
            <a:spAutoFit/>
          </a:bodyPr>
          <a:lstStyle/>
          <a:p>
            <a:r>
              <a:rPr kumimoji="1" lang="en-US" altLang="zh-CN" b="1" dirty="0" smtClean="0"/>
              <a:t>Input</a:t>
            </a:r>
            <a:endParaRPr kumimoji="1" lang="zh-CN" altLang="en-US" b="1" dirty="0"/>
          </a:p>
        </p:txBody>
      </p:sp>
      <p:sp>
        <p:nvSpPr>
          <p:cNvPr id="38" name="文本框 37"/>
          <p:cNvSpPr txBox="1"/>
          <p:nvPr/>
        </p:nvSpPr>
        <p:spPr>
          <a:xfrm>
            <a:off x="2784653" y="1631043"/>
            <a:ext cx="702436" cy="369332"/>
          </a:xfrm>
          <a:prstGeom prst="rect">
            <a:avLst/>
          </a:prstGeom>
          <a:noFill/>
        </p:spPr>
        <p:txBody>
          <a:bodyPr wrap="none" rtlCol="0">
            <a:spAutoFit/>
          </a:bodyPr>
          <a:lstStyle/>
          <a:p>
            <a:r>
              <a:rPr kumimoji="1" lang="en-US" altLang="zh-CN" smtClean="0"/>
              <a:t>Input</a:t>
            </a:r>
            <a:endParaRPr kumimoji="1" lang="zh-CN" altLang="en-US" dirty="0"/>
          </a:p>
        </p:txBody>
      </p:sp>
      <p:sp>
        <p:nvSpPr>
          <p:cNvPr id="39" name="矩形 38"/>
          <p:cNvSpPr/>
          <p:nvPr/>
        </p:nvSpPr>
        <p:spPr>
          <a:xfrm>
            <a:off x="2621521" y="3307959"/>
            <a:ext cx="1028700" cy="419100"/>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Data</a:t>
            </a:r>
          </a:p>
        </p:txBody>
      </p:sp>
      <p:sp>
        <p:nvSpPr>
          <p:cNvPr id="40" name="矩形 39"/>
          <p:cNvSpPr/>
          <p:nvPr/>
        </p:nvSpPr>
        <p:spPr>
          <a:xfrm>
            <a:off x="2106315" y="1351643"/>
            <a:ext cx="1793617" cy="4918528"/>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文本框 40"/>
          <p:cNvSpPr txBox="1"/>
          <p:nvPr/>
        </p:nvSpPr>
        <p:spPr>
          <a:xfrm>
            <a:off x="2209628" y="1633287"/>
            <a:ext cx="1656223" cy="369332"/>
          </a:xfrm>
          <a:prstGeom prst="rect">
            <a:avLst/>
          </a:prstGeom>
          <a:noFill/>
        </p:spPr>
        <p:txBody>
          <a:bodyPr wrap="none" rtlCol="0">
            <a:spAutoFit/>
          </a:bodyPr>
          <a:lstStyle/>
          <a:p>
            <a:r>
              <a:rPr kumimoji="1" lang="en-US" altLang="zh-CN" b="1" dirty="0" smtClean="0"/>
              <a:t>Preprocessing</a:t>
            </a:r>
          </a:p>
        </p:txBody>
      </p:sp>
      <p:sp>
        <p:nvSpPr>
          <p:cNvPr id="42" name="矩形 41"/>
          <p:cNvSpPr/>
          <p:nvPr/>
        </p:nvSpPr>
        <p:spPr>
          <a:xfrm>
            <a:off x="2228465" y="3518605"/>
            <a:ext cx="1554509" cy="618705"/>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Word</a:t>
            </a:r>
            <a:endParaRPr kumimoji="1" lang="en-US" altLang="zh-CN" dirty="0"/>
          </a:p>
          <a:p>
            <a:pPr algn="ctr"/>
            <a:r>
              <a:rPr kumimoji="1" lang="en-US" altLang="zh-CN" dirty="0" smtClean="0"/>
              <a:t>Segmentation</a:t>
            </a:r>
          </a:p>
        </p:txBody>
      </p:sp>
      <p:sp>
        <p:nvSpPr>
          <p:cNvPr id="43" name="矩形 42"/>
          <p:cNvSpPr/>
          <p:nvPr/>
        </p:nvSpPr>
        <p:spPr>
          <a:xfrm>
            <a:off x="4196216" y="1351643"/>
            <a:ext cx="1654003" cy="4918528"/>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文本框 43"/>
          <p:cNvSpPr txBox="1"/>
          <p:nvPr/>
        </p:nvSpPr>
        <p:spPr>
          <a:xfrm>
            <a:off x="4558680" y="1631043"/>
            <a:ext cx="970137" cy="369332"/>
          </a:xfrm>
          <a:prstGeom prst="rect">
            <a:avLst/>
          </a:prstGeom>
          <a:noFill/>
        </p:spPr>
        <p:txBody>
          <a:bodyPr wrap="none" rtlCol="0">
            <a:spAutoFit/>
          </a:bodyPr>
          <a:lstStyle/>
          <a:p>
            <a:r>
              <a:rPr kumimoji="1" lang="en-US" altLang="zh-CN" b="1" dirty="0" smtClean="0"/>
              <a:t>Feature</a:t>
            </a:r>
          </a:p>
        </p:txBody>
      </p:sp>
      <p:sp>
        <p:nvSpPr>
          <p:cNvPr id="46" name="矩形 45"/>
          <p:cNvSpPr/>
          <p:nvPr/>
        </p:nvSpPr>
        <p:spPr>
          <a:xfrm>
            <a:off x="6146502" y="1351643"/>
            <a:ext cx="3901839" cy="4918528"/>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文本框 46"/>
          <p:cNvSpPr txBox="1"/>
          <p:nvPr/>
        </p:nvSpPr>
        <p:spPr>
          <a:xfrm>
            <a:off x="7589108" y="1631043"/>
            <a:ext cx="1079142" cy="369332"/>
          </a:xfrm>
          <a:prstGeom prst="rect">
            <a:avLst/>
          </a:prstGeom>
          <a:noFill/>
        </p:spPr>
        <p:txBody>
          <a:bodyPr wrap="none" rtlCol="0">
            <a:spAutoFit/>
          </a:bodyPr>
          <a:lstStyle/>
          <a:p>
            <a:r>
              <a:rPr kumimoji="1" lang="en-US" altLang="zh-CN" b="1" dirty="0" smtClean="0"/>
              <a:t>Stacking</a:t>
            </a:r>
          </a:p>
        </p:txBody>
      </p:sp>
      <p:sp>
        <p:nvSpPr>
          <p:cNvPr id="48" name="矩形 47"/>
          <p:cNvSpPr/>
          <p:nvPr/>
        </p:nvSpPr>
        <p:spPr>
          <a:xfrm>
            <a:off x="6357784" y="2841212"/>
            <a:ext cx="1249474" cy="419100"/>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dirty="0" smtClean="0"/>
          </a:p>
        </p:txBody>
      </p:sp>
      <p:sp>
        <p:nvSpPr>
          <p:cNvPr id="52" name="矩形 51"/>
          <p:cNvSpPr/>
          <p:nvPr/>
        </p:nvSpPr>
        <p:spPr>
          <a:xfrm>
            <a:off x="10359013" y="1351643"/>
            <a:ext cx="1555819" cy="4918528"/>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文本框 52"/>
          <p:cNvSpPr txBox="1"/>
          <p:nvPr/>
        </p:nvSpPr>
        <p:spPr>
          <a:xfrm>
            <a:off x="10690327" y="1661886"/>
            <a:ext cx="934871" cy="369332"/>
          </a:xfrm>
          <a:prstGeom prst="rect">
            <a:avLst/>
          </a:prstGeom>
          <a:noFill/>
        </p:spPr>
        <p:txBody>
          <a:bodyPr wrap="none" rtlCol="0">
            <a:spAutoFit/>
          </a:bodyPr>
          <a:lstStyle/>
          <a:p>
            <a:r>
              <a:rPr kumimoji="1" lang="en-US" altLang="zh-CN" b="1" dirty="0" smtClean="0"/>
              <a:t>Output</a:t>
            </a:r>
            <a:endParaRPr kumimoji="1" lang="zh-CN" altLang="en-US" b="1" dirty="0"/>
          </a:p>
        </p:txBody>
      </p:sp>
      <p:sp>
        <p:nvSpPr>
          <p:cNvPr id="54" name="矩形 53"/>
          <p:cNvSpPr/>
          <p:nvPr/>
        </p:nvSpPr>
        <p:spPr>
          <a:xfrm>
            <a:off x="10471101" y="3323380"/>
            <a:ext cx="1366435" cy="419100"/>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mtClean="0"/>
              <a:t>Submission</a:t>
            </a:r>
            <a:endParaRPr kumimoji="1" lang="en-US" altLang="zh-CN" dirty="0" smtClean="0"/>
          </a:p>
        </p:txBody>
      </p:sp>
      <p:sp>
        <p:nvSpPr>
          <p:cNvPr id="57" name="右箭头 56"/>
          <p:cNvSpPr/>
          <p:nvPr/>
        </p:nvSpPr>
        <p:spPr>
          <a:xfrm>
            <a:off x="1514136" y="2117847"/>
            <a:ext cx="869950" cy="1778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8" name="矩形 57"/>
          <p:cNvSpPr/>
          <p:nvPr/>
        </p:nvSpPr>
        <p:spPr>
          <a:xfrm>
            <a:off x="2227906" y="2471070"/>
            <a:ext cx="1555627" cy="712551"/>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smtClean="0"/>
              <a:t>Frequence</a:t>
            </a:r>
            <a:endParaRPr kumimoji="1" lang="en-US" altLang="zh-CN" dirty="0" smtClean="0"/>
          </a:p>
          <a:p>
            <a:pPr algn="ctr"/>
            <a:r>
              <a:rPr kumimoji="1" lang="en-US" altLang="zh-CN" dirty="0" smtClean="0"/>
              <a:t>Select</a:t>
            </a:r>
          </a:p>
        </p:txBody>
      </p:sp>
      <p:sp>
        <p:nvSpPr>
          <p:cNvPr id="60" name="矩形 59"/>
          <p:cNvSpPr/>
          <p:nvPr/>
        </p:nvSpPr>
        <p:spPr>
          <a:xfrm>
            <a:off x="2227905" y="4472294"/>
            <a:ext cx="1555628" cy="640642"/>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Stop</a:t>
            </a:r>
            <a:r>
              <a:rPr kumimoji="1" lang="zh-CN" altLang="en-US" dirty="0" smtClean="0"/>
              <a:t> </a:t>
            </a:r>
            <a:r>
              <a:rPr kumimoji="1" lang="en-US" altLang="zh-CN" dirty="0" smtClean="0"/>
              <a:t>Words</a:t>
            </a:r>
          </a:p>
        </p:txBody>
      </p:sp>
      <p:sp>
        <p:nvSpPr>
          <p:cNvPr id="67" name="矩形 66"/>
          <p:cNvSpPr/>
          <p:nvPr/>
        </p:nvSpPr>
        <p:spPr>
          <a:xfrm>
            <a:off x="4355506" y="2471070"/>
            <a:ext cx="1347243" cy="479539"/>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Word/Char</a:t>
            </a:r>
            <a:endParaRPr kumimoji="1" lang="en-US" altLang="zh-CN" dirty="0"/>
          </a:p>
        </p:txBody>
      </p:sp>
      <p:sp>
        <p:nvSpPr>
          <p:cNvPr id="68" name="矩形 67"/>
          <p:cNvSpPr/>
          <p:nvPr/>
        </p:nvSpPr>
        <p:spPr>
          <a:xfrm>
            <a:off x="4353781" y="3179022"/>
            <a:ext cx="1347243" cy="479539"/>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Word2Vec</a:t>
            </a:r>
            <a:endParaRPr kumimoji="1" lang="en-US" altLang="zh-CN" dirty="0"/>
          </a:p>
        </p:txBody>
      </p:sp>
      <p:sp>
        <p:nvSpPr>
          <p:cNvPr id="69" name="矩形 68"/>
          <p:cNvSpPr/>
          <p:nvPr/>
        </p:nvSpPr>
        <p:spPr>
          <a:xfrm>
            <a:off x="4353781" y="3891081"/>
            <a:ext cx="1347243" cy="479539"/>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t>GloVe</a:t>
            </a:r>
            <a:endParaRPr kumimoji="1" lang="en-US" altLang="zh-CN" dirty="0"/>
          </a:p>
        </p:txBody>
      </p:sp>
      <p:sp>
        <p:nvSpPr>
          <p:cNvPr id="70" name="矩形 69"/>
          <p:cNvSpPr/>
          <p:nvPr/>
        </p:nvSpPr>
        <p:spPr>
          <a:xfrm>
            <a:off x="4353781" y="4603140"/>
            <a:ext cx="1347243" cy="479539"/>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TF-IDF</a:t>
            </a:r>
            <a:endParaRPr kumimoji="1" lang="en-US" altLang="zh-CN" dirty="0" smtClean="0"/>
          </a:p>
        </p:txBody>
      </p:sp>
      <p:sp>
        <p:nvSpPr>
          <p:cNvPr id="71" name="文本框 70"/>
          <p:cNvSpPr txBox="1"/>
          <p:nvPr/>
        </p:nvSpPr>
        <p:spPr>
          <a:xfrm>
            <a:off x="6266679" y="2370517"/>
            <a:ext cx="1715534" cy="369332"/>
          </a:xfrm>
          <a:prstGeom prst="rect">
            <a:avLst/>
          </a:prstGeom>
          <a:noFill/>
        </p:spPr>
        <p:txBody>
          <a:bodyPr wrap="none" rtlCol="0">
            <a:spAutoFit/>
          </a:bodyPr>
          <a:lstStyle/>
          <a:p>
            <a:r>
              <a:rPr kumimoji="1" lang="en-US" altLang="zh-CN" b="1" dirty="0" smtClean="0"/>
              <a:t>1</a:t>
            </a:r>
            <a:r>
              <a:rPr kumimoji="1" lang="en-US" altLang="zh-CN" b="1" baseline="30000" dirty="0" smtClean="0"/>
              <a:t>st</a:t>
            </a:r>
            <a:r>
              <a:rPr kumimoji="1" lang="zh-CN" altLang="en-US" b="1" dirty="0" smtClean="0"/>
              <a:t> </a:t>
            </a:r>
            <a:r>
              <a:rPr kumimoji="1" lang="en-US" altLang="zh-CN" b="1" dirty="0" smtClean="0"/>
              <a:t>level</a:t>
            </a:r>
            <a:r>
              <a:rPr kumimoji="1" lang="zh-CN" altLang="en-US" b="1" dirty="0" smtClean="0"/>
              <a:t> </a:t>
            </a:r>
            <a:r>
              <a:rPr kumimoji="1" lang="en-US" altLang="zh-CN" b="1" dirty="0" smtClean="0"/>
              <a:t>model</a:t>
            </a:r>
          </a:p>
        </p:txBody>
      </p:sp>
      <p:sp>
        <p:nvSpPr>
          <p:cNvPr id="72" name="矩形 71"/>
          <p:cNvSpPr/>
          <p:nvPr/>
        </p:nvSpPr>
        <p:spPr>
          <a:xfrm>
            <a:off x="6340801" y="2841212"/>
            <a:ext cx="1249474" cy="419100"/>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smtClean="0"/>
              <a:t>TextCNN</a:t>
            </a:r>
            <a:endParaRPr kumimoji="1" lang="en-US" altLang="zh-CN" dirty="0" smtClean="0"/>
          </a:p>
        </p:txBody>
      </p:sp>
      <p:sp>
        <p:nvSpPr>
          <p:cNvPr id="73" name="矩形 72"/>
          <p:cNvSpPr/>
          <p:nvPr/>
        </p:nvSpPr>
        <p:spPr>
          <a:xfrm>
            <a:off x="6340801" y="3349271"/>
            <a:ext cx="1249474" cy="419100"/>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smtClean="0"/>
              <a:t>TextRNN</a:t>
            </a:r>
            <a:endParaRPr kumimoji="1" lang="en-US" altLang="zh-CN" dirty="0" smtClean="0"/>
          </a:p>
        </p:txBody>
      </p:sp>
      <p:sp>
        <p:nvSpPr>
          <p:cNvPr id="74" name="矩形 73"/>
          <p:cNvSpPr/>
          <p:nvPr/>
        </p:nvSpPr>
        <p:spPr>
          <a:xfrm>
            <a:off x="6340801" y="3857330"/>
            <a:ext cx="1249474" cy="419100"/>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DPCNN</a:t>
            </a:r>
          </a:p>
        </p:txBody>
      </p:sp>
      <p:sp>
        <p:nvSpPr>
          <p:cNvPr id="75" name="矩形 74"/>
          <p:cNvSpPr/>
          <p:nvPr/>
        </p:nvSpPr>
        <p:spPr>
          <a:xfrm>
            <a:off x="6340801" y="4365389"/>
            <a:ext cx="1249474" cy="419100"/>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RCNN</a:t>
            </a:r>
            <a:endParaRPr kumimoji="1" lang="en-US" altLang="zh-CN" dirty="0" smtClean="0"/>
          </a:p>
        </p:txBody>
      </p:sp>
      <p:sp>
        <p:nvSpPr>
          <p:cNvPr id="76" name="矩形 75"/>
          <p:cNvSpPr/>
          <p:nvPr/>
        </p:nvSpPr>
        <p:spPr>
          <a:xfrm>
            <a:off x="6340801" y="4873448"/>
            <a:ext cx="1249474" cy="419100"/>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a:t>
            </a:r>
            <a:r>
              <a:rPr kumimoji="1" lang="zh-CN" altLang="en-US" dirty="0" smtClean="0"/>
              <a:t> </a:t>
            </a:r>
            <a:r>
              <a:rPr kumimoji="1" lang="en-US" altLang="zh-CN" dirty="0" smtClean="0"/>
              <a:t>...</a:t>
            </a:r>
          </a:p>
        </p:txBody>
      </p:sp>
      <p:sp>
        <p:nvSpPr>
          <p:cNvPr id="77" name="文本框 76"/>
          <p:cNvSpPr txBox="1"/>
          <p:nvPr/>
        </p:nvSpPr>
        <p:spPr>
          <a:xfrm>
            <a:off x="8260318" y="2370517"/>
            <a:ext cx="1715534" cy="369332"/>
          </a:xfrm>
          <a:prstGeom prst="rect">
            <a:avLst/>
          </a:prstGeom>
          <a:noFill/>
        </p:spPr>
        <p:txBody>
          <a:bodyPr wrap="none" rtlCol="0">
            <a:spAutoFit/>
          </a:bodyPr>
          <a:lstStyle/>
          <a:p>
            <a:r>
              <a:rPr kumimoji="1" lang="en-US" altLang="zh-CN" b="1" dirty="0"/>
              <a:t>2</a:t>
            </a:r>
            <a:r>
              <a:rPr kumimoji="1" lang="en-US" altLang="zh-CN" b="1" baseline="30000" dirty="0" smtClean="0"/>
              <a:t>st</a:t>
            </a:r>
            <a:r>
              <a:rPr kumimoji="1" lang="zh-CN" altLang="en-US" b="1" dirty="0" smtClean="0"/>
              <a:t> </a:t>
            </a:r>
            <a:r>
              <a:rPr kumimoji="1" lang="en-US" altLang="zh-CN" b="1" dirty="0" smtClean="0"/>
              <a:t>level</a:t>
            </a:r>
            <a:r>
              <a:rPr kumimoji="1" lang="zh-CN" altLang="en-US" b="1" dirty="0" smtClean="0"/>
              <a:t> </a:t>
            </a:r>
            <a:r>
              <a:rPr kumimoji="1" lang="en-US" altLang="zh-CN" b="1" dirty="0" smtClean="0"/>
              <a:t>model</a:t>
            </a:r>
          </a:p>
        </p:txBody>
      </p:sp>
      <p:sp>
        <p:nvSpPr>
          <p:cNvPr id="78" name="矩形 77"/>
          <p:cNvSpPr/>
          <p:nvPr/>
        </p:nvSpPr>
        <p:spPr>
          <a:xfrm>
            <a:off x="8446058" y="2841212"/>
            <a:ext cx="1249474" cy="419100"/>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DNN</a:t>
            </a:r>
          </a:p>
        </p:txBody>
      </p:sp>
      <p:sp>
        <p:nvSpPr>
          <p:cNvPr id="79" name="矩形 78"/>
          <p:cNvSpPr/>
          <p:nvPr/>
        </p:nvSpPr>
        <p:spPr>
          <a:xfrm>
            <a:off x="8446058" y="3349271"/>
            <a:ext cx="1249474" cy="419100"/>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mtClean="0"/>
              <a:t>Lightgbm</a:t>
            </a:r>
            <a:endParaRPr kumimoji="1" lang="en-US" altLang="zh-CN" dirty="0" smtClean="0"/>
          </a:p>
        </p:txBody>
      </p:sp>
      <p:sp>
        <p:nvSpPr>
          <p:cNvPr id="80" name="矩形 79"/>
          <p:cNvSpPr/>
          <p:nvPr/>
        </p:nvSpPr>
        <p:spPr>
          <a:xfrm>
            <a:off x="8200219" y="4704416"/>
            <a:ext cx="1495313" cy="540483"/>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smtClean="0"/>
              <a:t>Pesudo</a:t>
            </a:r>
            <a:endParaRPr kumimoji="1" lang="en-US" altLang="zh-CN" dirty="0"/>
          </a:p>
          <a:p>
            <a:pPr algn="ctr"/>
            <a:r>
              <a:rPr kumimoji="1" lang="en-US" altLang="zh-CN" dirty="0" smtClean="0"/>
              <a:t>label</a:t>
            </a:r>
          </a:p>
        </p:txBody>
      </p:sp>
      <p:sp>
        <p:nvSpPr>
          <p:cNvPr id="81" name="矩形 80"/>
          <p:cNvSpPr/>
          <p:nvPr/>
        </p:nvSpPr>
        <p:spPr>
          <a:xfrm>
            <a:off x="8200219" y="5381507"/>
            <a:ext cx="1495313" cy="540483"/>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my</a:t>
            </a:r>
            <a:r>
              <a:rPr kumimoji="1" lang="zh-CN" altLang="en-US" dirty="0" smtClean="0"/>
              <a:t> </a:t>
            </a:r>
            <a:r>
              <a:rPr kumimoji="1" lang="en-US" altLang="zh-CN" dirty="0" smtClean="0"/>
              <a:t>snapshot</a:t>
            </a:r>
          </a:p>
          <a:p>
            <a:pPr algn="ctr"/>
            <a:r>
              <a:rPr kumimoji="1" lang="en-US" altLang="zh-CN" dirty="0" smtClean="0"/>
              <a:t>ensembles</a:t>
            </a:r>
          </a:p>
        </p:txBody>
      </p:sp>
      <p:sp>
        <p:nvSpPr>
          <p:cNvPr id="82" name="圆角矩形 81"/>
          <p:cNvSpPr/>
          <p:nvPr/>
        </p:nvSpPr>
        <p:spPr>
          <a:xfrm>
            <a:off x="7784574" y="4070846"/>
            <a:ext cx="2156459" cy="2105342"/>
          </a:xfrm>
          <a:prstGeom prst="roundRect">
            <a:avLst>
              <a:gd name="adj" fmla="val 3482"/>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文本框 82"/>
          <p:cNvSpPr txBox="1"/>
          <p:nvPr/>
        </p:nvSpPr>
        <p:spPr>
          <a:xfrm>
            <a:off x="8538836" y="4207421"/>
            <a:ext cx="688009" cy="369332"/>
          </a:xfrm>
          <a:prstGeom prst="rect">
            <a:avLst/>
          </a:prstGeom>
          <a:noFill/>
        </p:spPr>
        <p:txBody>
          <a:bodyPr wrap="none" rtlCol="0">
            <a:spAutoFit/>
          </a:bodyPr>
          <a:lstStyle/>
          <a:p>
            <a:r>
              <a:rPr kumimoji="1" lang="en-US" altLang="zh-CN" b="1" dirty="0" smtClean="0"/>
              <a:t>Trick</a:t>
            </a:r>
            <a:endParaRPr kumimoji="1" lang="zh-CN" altLang="en-US" b="1" dirty="0"/>
          </a:p>
        </p:txBody>
      </p:sp>
      <p:sp>
        <p:nvSpPr>
          <p:cNvPr id="84" name="右箭头 83"/>
          <p:cNvSpPr/>
          <p:nvPr/>
        </p:nvSpPr>
        <p:spPr>
          <a:xfrm>
            <a:off x="3608395" y="2124271"/>
            <a:ext cx="869950" cy="1778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85" name="右箭头 84"/>
          <p:cNvSpPr/>
          <p:nvPr/>
        </p:nvSpPr>
        <p:spPr>
          <a:xfrm>
            <a:off x="5634847" y="2132026"/>
            <a:ext cx="869950" cy="1778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86" name="右箭头 85"/>
          <p:cNvSpPr/>
          <p:nvPr/>
        </p:nvSpPr>
        <p:spPr>
          <a:xfrm>
            <a:off x="9695532" y="2137119"/>
            <a:ext cx="869950" cy="1778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5" name="矩形 44"/>
          <p:cNvSpPr/>
          <p:nvPr/>
        </p:nvSpPr>
        <p:spPr>
          <a:xfrm>
            <a:off x="633929" y="2449916"/>
            <a:ext cx="1028700" cy="715402"/>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Data1</a:t>
            </a:r>
            <a:endParaRPr kumimoji="1" lang="en-US" altLang="zh-CN" dirty="0"/>
          </a:p>
          <a:p>
            <a:pPr algn="ctr"/>
            <a:r>
              <a:rPr kumimoji="1" lang="zh-CN" altLang="en-US" dirty="0" smtClean="0"/>
              <a:t>（初赛）</a:t>
            </a:r>
            <a:endParaRPr kumimoji="1" lang="en-US" altLang="zh-CN" dirty="0" smtClean="0"/>
          </a:p>
        </p:txBody>
      </p:sp>
      <p:sp>
        <p:nvSpPr>
          <p:cNvPr id="49" name="矩形 48"/>
          <p:cNvSpPr/>
          <p:nvPr/>
        </p:nvSpPr>
        <p:spPr>
          <a:xfrm>
            <a:off x="644094" y="3523179"/>
            <a:ext cx="1028700" cy="715402"/>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Data2</a:t>
            </a:r>
            <a:endParaRPr kumimoji="1" lang="en-US" altLang="zh-CN" dirty="0"/>
          </a:p>
          <a:p>
            <a:pPr algn="ctr"/>
            <a:r>
              <a:rPr kumimoji="1" lang="zh-CN" altLang="en-US" dirty="0" smtClean="0"/>
              <a:t>（复赛）</a:t>
            </a:r>
            <a:endParaRPr kumimoji="1" lang="en-US" altLang="zh-CN" dirty="0" smtClean="0"/>
          </a:p>
        </p:txBody>
      </p:sp>
      <p:sp>
        <p:nvSpPr>
          <p:cNvPr id="50" name="矩形 49"/>
          <p:cNvSpPr/>
          <p:nvPr/>
        </p:nvSpPr>
        <p:spPr>
          <a:xfrm>
            <a:off x="644459" y="4533852"/>
            <a:ext cx="1028700" cy="875873"/>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Data3</a:t>
            </a:r>
            <a:endParaRPr kumimoji="1" lang="en-US" altLang="zh-CN" dirty="0"/>
          </a:p>
          <a:p>
            <a:pPr algn="ctr"/>
            <a:r>
              <a:rPr kumimoji="1" lang="zh-CN" altLang="en-US" dirty="0" smtClean="0"/>
              <a:t>（初赛</a:t>
            </a:r>
            <a:r>
              <a:rPr kumimoji="1" lang="en-US" altLang="zh-CN" dirty="0" smtClean="0"/>
              <a:t>+</a:t>
            </a:r>
            <a:r>
              <a:rPr kumimoji="1" lang="zh-CN" altLang="en-US" dirty="0" smtClean="0"/>
              <a:t>复赛）</a:t>
            </a:r>
            <a:endParaRPr kumimoji="1" lang="en-US" altLang="zh-CN" dirty="0" smtClean="0"/>
          </a:p>
        </p:txBody>
      </p:sp>
    </p:spTree>
    <p:extLst>
      <p:ext uri="{BB962C8B-B14F-4D97-AF65-F5344CB8AC3E}">
        <p14:creationId xmlns:p14="http://schemas.microsoft.com/office/powerpoint/2010/main" val="9960400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2">
            <a:extLst>
              <a:ext uri="{FF2B5EF4-FFF2-40B4-BE49-F238E27FC236}">
                <a16:creationId xmlns:a16="http://schemas.microsoft.com/office/drawing/2014/main" xmlns="" id="{57F5A262-18AE-4327-985B-FC6579062C87}"/>
              </a:ext>
            </a:extLst>
          </p:cNvPr>
          <p:cNvGrpSpPr/>
          <p:nvPr/>
        </p:nvGrpSpPr>
        <p:grpSpPr>
          <a:xfrm>
            <a:off x="4576990" y="2155699"/>
            <a:ext cx="5292724" cy="498549"/>
            <a:chOff x="4439022" y="1988840"/>
            <a:chExt cx="5292035" cy="498549"/>
          </a:xfrm>
        </p:grpSpPr>
        <p:sp>
          <p:nvSpPr>
            <p:cNvPr id="9" name="MH_Number_1">
              <a:hlinkClick r:id="" action="ppaction://noaction"/>
              <a:extLst>
                <a:ext uri="{FF2B5EF4-FFF2-40B4-BE49-F238E27FC236}">
                  <a16:creationId xmlns:a16="http://schemas.microsoft.com/office/drawing/2014/main" xmlns="" id="{02570D7F-340C-48C6-811F-0C2FE2D5039A}"/>
                </a:ext>
              </a:extLst>
            </p:cNvPr>
            <p:cNvSpPr/>
            <p:nvPr>
              <p:custDataLst>
                <p:tags r:id="rId7"/>
              </p:custDataLst>
            </p:nvPr>
          </p:nvSpPr>
          <p:spPr>
            <a:xfrm>
              <a:off x="4439022" y="1988840"/>
              <a:ext cx="498886" cy="498549"/>
            </a:xfrm>
            <a:prstGeom prst="roundRect">
              <a:avLst>
                <a:gd name="adj" fmla="val 7615"/>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01</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0" name="MH_Entry_1">
              <a:hlinkClick r:id="" action="ppaction://noaction"/>
              <a:extLst>
                <a:ext uri="{FF2B5EF4-FFF2-40B4-BE49-F238E27FC236}">
                  <a16:creationId xmlns:a16="http://schemas.microsoft.com/office/drawing/2014/main" xmlns="" id="{31E220BA-5C26-4BEE-80D8-7AF0AFFE1441}"/>
                </a:ext>
              </a:extLst>
            </p:cNvPr>
            <p:cNvSpPr/>
            <p:nvPr>
              <p:custDataLst>
                <p:tags r:id="rId8"/>
              </p:custDataLst>
            </p:nvPr>
          </p:nvSpPr>
          <p:spPr>
            <a:xfrm>
              <a:off x="5109485" y="1988840"/>
              <a:ext cx="4621572" cy="498549"/>
            </a:xfrm>
            <a:prstGeom prst="roundRect">
              <a:avLst>
                <a:gd name="adj" fmla="val 912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团队介绍</a:t>
              </a:r>
            </a:p>
          </p:txBody>
        </p:sp>
      </p:grpSp>
      <p:grpSp>
        <p:nvGrpSpPr>
          <p:cNvPr id="14" name="组合 9">
            <a:extLst>
              <a:ext uri="{FF2B5EF4-FFF2-40B4-BE49-F238E27FC236}">
                <a16:creationId xmlns:a16="http://schemas.microsoft.com/office/drawing/2014/main" xmlns="" id="{6774E5F2-A4BF-4F5D-AAF1-783BDECBBA4A}"/>
              </a:ext>
            </a:extLst>
          </p:cNvPr>
          <p:cNvGrpSpPr/>
          <p:nvPr/>
        </p:nvGrpSpPr>
        <p:grpSpPr>
          <a:xfrm>
            <a:off x="1779148" y="1730826"/>
            <a:ext cx="1699159" cy="3692951"/>
            <a:chOff x="1778913" y="1553277"/>
            <a:chExt cx="1698938" cy="3692951"/>
          </a:xfrm>
        </p:grpSpPr>
        <p:sp>
          <p:nvSpPr>
            <p:cNvPr id="15" name="MH_Others_3">
              <a:extLst>
                <a:ext uri="{FF2B5EF4-FFF2-40B4-BE49-F238E27FC236}">
                  <a16:creationId xmlns:a16="http://schemas.microsoft.com/office/drawing/2014/main" xmlns="" id="{040A9298-F211-4B0A-891F-94487AA92EEE}"/>
                </a:ext>
              </a:extLst>
            </p:cNvPr>
            <p:cNvSpPr txBox="1"/>
            <p:nvPr>
              <p:custDataLst>
                <p:tags r:id="rId5"/>
              </p:custDataLst>
            </p:nvPr>
          </p:nvSpPr>
          <p:spPr>
            <a:xfrm>
              <a:off x="2042938" y="2057580"/>
              <a:ext cx="1434913" cy="2755541"/>
            </a:xfrm>
            <a:prstGeom prst="rect">
              <a:avLst/>
            </a:prstGeom>
            <a:noFill/>
          </p:spPr>
          <p:txBody>
            <a:bodyPr wrap="square" lIns="0" tIns="0" rIns="0" bIns="0" rtlCol="0" anchor="ctr" anchorCtr="0">
              <a:noAutofit/>
            </a:bodyPr>
            <a:lstStyle/>
            <a:p>
              <a:pPr algn="ctr"/>
              <a:r>
                <a:rPr lang="zh-CN" altLang="en-US" sz="6599" dirty="0">
                  <a:solidFill>
                    <a:schemeClr val="accent1"/>
                  </a:solidFill>
                  <a:latin typeface="微软雅黑" panose="020B0503020204020204" pitchFamily="34" charset="-122"/>
                  <a:ea typeface="微软雅黑" panose="020B0503020204020204" pitchFamily="34" charset="-122"/>
                </a:rPr>
                <a:t>目</a:t>
              </a:r>
              <a:endParaRPr lang="en-US" altLang="zh-CN" sz="6599" dirty="0">
                <a:solidFill>
                  <a:schemeClr val="accent1"/>
                </a:solidFill>
                <a:latin typeface="微软雅黑" panose="020B0503020204020204" pitchFamily="34" charset="-122"/>
                <a:ea typeface="微软雅黑" panose="020B0503020204020204" pitchFamily="34" charset="-122"/>
              </a:endParaRPr>
            </a:p>
            <a:p>
              <a:pPr algn="ctr"/>
              <a:r>
                <a:rPr lang="zh-CN" altLang="en-US" sz="6599" dirty="0">
                  <a:solidFill>
                    <a:schemeClr val="accent1"/>
                  </a:solidFill>
                  <a:latin typeface="微软雅黑" panose="020B0503020204020204" pitchFamily="34" charset="-122"/>
                  <a:ea typeface="微软雅黑" panose="020B0503020204020204" pitchFamily="34" charset="-122"/>
                </a:rPr>
                <a:t>录</a:t>
              </a:r>
            </a:p>
          </p:txBody>
        </p:sp>
        <p:sp>
          <p:nvSpPr>
            <p:cNvPr id="16" name="MH_Others_4">
              <a:extLst>
                <a:ext uri="{FF2B5EF4-FFF2-40B4-BE49-F238E27FC236}">
                  <a16:creationId xmlns:a16="http://schemas.microsoft.com/office/drawing/2014/main" xmlns="" id="{92053784-E2EF-4359-B9BD-5DCF413A5478}"/>
                </a:ext>
              </a:extLst>
            </p:cNvPr>
            <p:cNvSpPr txBox="1"/>
            <p:nvPr>
              <p:custDataLst>
                <p:tags r:id="rId6"/>
              </p:custDataLst>
            </p:nvPr>
          </p:nvSpPr>
          <p:spPr>
            <a:xfrm rot="5400000">
              <a:off x="224787" y="3107403"/>
              <a:ext cx="3692951" cy="584699"/>
            </a:xfrm>
            <a:prstGeom prst="rect">
              <a:avLst/>
            </a:prstGeom>
            <a:noFill/>
          </p:spPr>
          <p:txBody>
            <a:bodyPr wrap="square">
              <a:spAutoFit/>
            </a:bodyPr>
            <a:lstStyle/>
            <a:p>
              <a:pPr algn="ctr">
                <a:defRPr/>
              </a:pPr>
              <a:r>
                <a:rPr lang="en-US" altLang="zh-CN" sz="3200" spc="400" dirty="0">
                  <a:solidFill>
                    <a:srgbClr val="DDDDDD"/>
                  </a:solidFill>
                  <a:latin typeface="微软雅黑" panose="020B0503020204020204" pitchFamily="34" charset="-122"/>
                  <a:ea typeface="微软雅黑" panose="020B0503020204020204" pitchFamily="34" charset="-122"/>
                </a:rPr>
                <a:t>CONTENTS</a:t>
              </a:r>
              <a:endParaRPr lang="zh-CN" altLang="en-US" sz="3200" spc="400" dirty="0">
                <a:solidFill>
                  <a:srgbClr val="DDDDDD"/>
                </a:solidFill>
                <a:latin typeface="微软雅黑" panose="020B0503020204020204" pitchFamily="34" charset="-122"/>
                <a:ea typeface="微软雅黑" panose="020B0503020204020204" pitchFamily="34" charset="-122"/>
              </a:endParaRPr>
            </a:p>
          </p:txBody>
        </p:sp>
      </p:grpSp>
      <p:grpSp>
        <p:nvGrpSpPr>
          <p:cNvPr id="17" name="组合 1">
            <a:extLst>
              <a:ext uri="{FF2B5EF4-FFF2-40B4-BE49-F238E27FC236}">
                <a16:creationId xmlns:a16="http://schemas.microsoft.com/office/drawing/2014/main" xmlns="" id="{B17B7D6D-F9E0-4885-B656-936A05E2C85B}"/>
              </a:ext>
            </a:extLst>
          </p:cNvPr>
          <p:cNvGrpSpPr/>
          <p:nvPr/>
        </p:nvGrpSpPr>
        <p:grpSpPr>
          <a:xfrm>
            <a:off x="4576990" y="2975028"/>
            <a:ext cx="5292724" cy="498549"/>
            <a:chOff x="4439022" y="3140968"/>
            <a:chExt cx="4697530" cy="498549"/>
          </a:xfrm>
        </p:grpSpPr>
        <p:sp>
          <p:nvSpPr>
            <p:cNvPr id="18" name="MH_Entry_2">
              <a:hlinkClick r:id="" action="ppaction://noaction"/>
              <a:extLst>
                <a:ext uri="{FF2B5EF4-FFF2-40B4-BE49-F238E27FC236}">
                  <a16:creationId xmlns:a16="http://schemas.microsoft.com/office/drawing/2014/main" xmlns="" id="{4A3C24F2-BA3A-40DD-9652-42A992408313}"/>
                </a:ext>
              </a:extLst>
            </p:cNvPr>
            <p:cNvSpPr/>
            <p:nvPr>
              <p:custDataLst>
                <p:tags r:id="rId3"/>
              </p:custDataLst>
            </p:nvPr>
          </p:nvSpPr>
          <p:spPr>
            <a:xfrm>
              <a:off x="5109485" y="3140968"/>
              <a:ext cx="4027067" cy="498549"/>
            </a:xfrm>
            <a:prstGeom prst="roundRect">
              <a:avLst>
                <a:gd name="adj" fmla="val 9124"/>
              </a:avLst>
            </a:prstGeom>
            <a:solidFill>
              <a:schemeClr val="accent1"/>
            </a:solidFill>
            <a:ln>
              <a:solidFill>
                <a:srgbClr val="4571B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zh-CN" altLang="en-US" sz="2000" b="1" spc="200" dirty="0" smtClean="0">
                  <a:solidFill>
                    <a:schemeClr val="bg1"/>
                  </a:solidFill>
                  <a:latin typeface="微软雅黑" panose="020B0503020204020204" pitchFamily="34" charset="-122"/>
                  <a:ea typeface="微软雅黑" panose="020B0503020204020204" pitchFamily="34" charset="-122"/>
                </a:rPr>
                <a:t>任务模型方案</a:t>
              </a:r>
              <a:endParaRPr lang="zh-CN" altLang="en-US" sz="2000" b="1" spc="200" dirty="0">
                <a:solidFill>
                  <a:schemeClr val="bg1"/>
                </a:solidFill>
                <a:latin typeface="微软雅黑" panose="020B0503020204020204" pitchFamily="34" charset="-122"/>
                <a:ea typeface="微软雅黑" panose="020B0503020204020204" pitchFamily="34" charset="-122"/>
              </a:endParaRPr>
            </a:p>
          </p:txBody>
        </p:sp>
        <p:sp>
          <p:nvSpPr>
            <p:cNvPr id="19" name="MH_Number_2">
              <a:hlinkClick r:id="" action="ppaction://noaction"/>
              <a:extLst>
                <a:ext uri="{FF2B5EF4-FFF2-40B4-BE49-F238E27FC236}">
                  <a16:creationId xmlns:a16="http://schemas.microsoft.com/office/drawing/2014/main" xmlns="" id="{0A40C43D-E4D6-40DC-87A5-D803E465FE6B}"/>
                </a:ext>
              </a:extLst>
            </p:cNvPr>
            <p:cNvSpPr/>
            <p:nvPr>
              <p:custDataLst>
                <p:tags r:id="rId4"/>
              </p:custDataLst>
            </p:nvPr>
          </p:nvSpPr>
          <p:spPr>
            <a:xfrm>
              <a:off x="4439022" y="3140968"/>
              <a:ext cx="498886" cy="498549"/>
            </a:xfrm>
            <a:prstGeom prst="roundRect">
              <a:avLst>
                <a:gd name="adj" fmla="val 7615"/>
              </a:avLst>
            </a:prstGeom>
            <a:solidFill>
              <a:schemeClr val="accent1"/>
            </a:solidFill>
            <a:ln>
              <a:solidFill>
                <a:srgbClr val="4571B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000" spc="200" dirty="0">
                  <a:solidFill>
                    <a:schemeClr val="bg1"/>
                  </a:solidFill>
                  <a:latin typeface="微软雅黑" panose="020B0503020204020204" pitchFamily="34" charset="-122"/>
                  <a:ea typeface="微软雅黑" panose="020B0503020204020204" pitchFamily="34" charset="-122"/>
                </a:rPr>
                <a:t>02</a:t>
              </a:r>
              <a:endParaRPr lang="zh-CN" altLang="en-US" sz="2000" spc="200" dirty="0">
                <a:solidFill>
                  <a:schemeClr val="bg1"/>
                </a:solidFill>
                <a:latin typeface="微软雅黑" panose="020B0503020204020204" pitchFamily="34" charset="-122"/>
                <a:ea typeface="微软雅黑" panose="020B0503020204020204" pitchFamily="34" charset="-122"/>
              </a:endParaRPr>
            </a:p>
          </p:txBody>
        </p:sp>
      </p:grpSp>
      <p:grpSp>
        <p:nvGrpSpPr>
          <p:cNvPr id="20" name="组合 1">
            <a:extLst>
              <a:ext uri="{FF2B5EF4-FFF2-40B4-BE49-F238E27FC236}">
                <a16:creationId xmlns:a16="http://schemas.microsoft.com/office/drawing/2014/main" xmlns="" id="{B17B7D6D-F9E0-4885-B656-936A05E2C85B}"/>
              </a:ext>
            </a:extLst>
          </p:cNvPr>
          <p:cNvGrpSpPr/>
          <p:nvPr/>
        </p:nvGrpSpPr>
        <p:grpSpPr>
          <a:xfrm>
            <a:off x="4576990" y="3746249"/>
            <a:ext cx="5292724" cy="498549"/>
            <a:chOff x="4439022" y="3140968"/>
            <a:chExt cx="4697530" cy="498549"/>
          </a:xfrm>
        </p:grpSpPr>
        <p:sp>
          <p:nvSpPr>
            <p:cNvPr id="21" name="MH_Entry_2">
              <a:hlinkClick r:id="" action="ppaction://noaction"/>
              <a:extLst>
                <a:ext uri="{FF2B5EF4-FFF2-40B4-BE49-F238E27FC236}">
                  <a16:creationId xmlns:a16="http://schemas.microsoft.com/office/drawing/2014/main" xmlns="" id="{4A3C24F2-BA3A-40DD-9652-42A992408313}"/>
                </a:ext>
              </a:extLst>
            </p:cNvPr>
            <p:cNvSpPr/>
            <p:nvPr>
              <p:custDataLst>
                <p:tags r:id="rId1"/>
              </p:custDataLst>
            </p:nvPr>
          </p:nvSpPr>
          <p:spPr>
            <a:xfrm>
              <a:off x="5109485" y="3140968"/>
              <a:ext cx="4027067" cy="498549"/>
            </a:xfrm>
            <a:prstGeom prst="roundRect">
              <a:avLst>
                <a:gd name="adj" fmla="val 912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总结展望</a:t>
              </a:r>
            </a:p>
          </p:txBody>
        </p:sp>
        <p:sp>
          <p:nvSpPr>
            <p:cNvPr id="22" name="MH_Number_2">
              <a:hlinkClick r:id="" action="ppaction://noaction"/>
              <a:extLst>
                <a:ext uri="{FF2B5EF4-FFF2-40B4-BE49-F238E27FC236}">
                  <a16:creationId xmlns:a16="http://schemas.microsoft.com/office/drawing/2014/main" xmlns="" id="{0A40C43D-E4D6-40DC-87A5-D803E465FE6B}"/>
                </a:ext>
              </a:extLst>
            </p:cNvPr>
            <p:cNvSpPr/>
            <p:nvPr>
              <p:custDataLst>
                <p:tags r:id="rId2"/>
              </p:custDataLst>
            </p:nvPr>
          </p:nvSpPr>
          <p:spPr>
            <a:xfrm>
              <a:off x="4439022" y="3140968"/>
              <a:ext cx="498886" cy="498549"/>
            </a:xfrm>
            <a:prstGeom prst="roundRect">
              <a:avLst>
                <a:gd name="adj" fmla="val 7615"/>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smtClean="0">
                  <a:solidFill>
                    <a:srgbClr val="FFFFFF"/>
                  </a:solidFill>
                  <a:ea typeface="华文中宋" panose="02010600040101010101" pitchFamily="2" charset="-122"/>
                  <a:cs typeface="Times New Roman" panose="02020603050405020304" pitchFamily="18" charset="0"/>
                </a:rPr>
                <a:t>03</a:t>
              </a:r>
              <a:endParaRPr lang="zh-CN" altLang="en-US" sz="2800" b="1" dirty="0">
                <a:solidFill>
                  <a:srgbClr val="FFFFFF"/>
                </a:solidFill>
                <a:ea typeface="华文中宋" panose="02010600040101010101" pitchFamily="2" charset="-122"/>
                <a:cs typeface="Times New Roman" panose="02020603050405020304" pitchFamily="18" charset="0"/>
              </a:endParaRPr>
            </a:p>
          </p:txBody>
        </p:sp>
      </p:grpSp>
    </p:spTree>
    <p:extLst>
      <p:ext uri="{BB962C8B-B14F-4D97-AF65-F5344CB8AC3E}">
        <p14:creationId xmlns:p14="http://schemas.microsoft.com/office/powerpoint/2010/main" val="1585689476"/>
      </p:ext>
    </p:extLst>
  </p:cSld>
  <p:clrMapOvr>
    <a:masterClrMapping/>
  </p:clrMapOvr>
  <mc:AlternateContent xmlns:mc="http://schemas.openxmlformats.org/markup-compatibility/2006" xmlns:p14="http://schemas.microsoft.com/office/powerpoint/2010/main">
    <mc:Choice Requires="p14">
      <p:transition spd="slow" p14:dur="2000" advTm="1683"/>
    </mc:Choice>
    <mc:Fallback xmlns="">
      <p:transition spd="slow" advTm="1683"/>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solidFill>
                  <a:srgbClr val="2080BD"/>
                </a:solidFill>
                <a:latin typeface="Microsoft YaHei" charset="-122"/>
                <a:ea typeface="Microsoft YaHei" charset="-122"/>
                <a:cs typeface="Microsoft YaHei" charset="-122"/>
              </a:rPr>
              <a:t>任务二：意图识别</a:t>
            </a:r>
            <a:endParaRPr lang="zh-CN" altLang="en-US" b="0" dirty="0">
              <a:solidFill>
                <a:srgbClr val="2080BD"/>
              </a:solidFill>
              <a:latin typeface="Microsoft YaHei" charset="-122"/>
              <a:ea typeface="Microsoft YaHei" charset="-122"/>
              <a:cs typeface="Microsoft YaHei" charset="-122"/>
            </a:endParaRPr>
          </a:p>
        </p:txBody>
      </p:sp>
      <p:grpSp>
        <p:nvGrpSpPr>
          <p:cNvPr id="10" name="组 9"/>
          <p:cNvGrpSpPr/>
          <p:nvPr/>
        </p:nvGrpSpPr>
        <p:grpSpPr>
          <a:xfrm>
            <a:off x="3968750" y="2854404"/>
            <a:ext cx="4254500" cy="1128594"/>
            <a:chOff x="3968750" y="2854404"/>
            <a:chExt cx="4254500" cy="1128594"/>
          </a:xfrm>
        </p:grpSpPr>
        <p:sp>
          <p:nvSpPr>
            <p:cNvPr id="11" name="文本框 10"/>
            <p:cNvSpPr txBox="1"/>
            <p:nvPr/>
          </p:nvSpPr>
          <p:spPr>
            <a:xfrm>
              <a:off x="4319309" y="2875002"/>
              <a:ext cx="3570208" cy="1107996"/>
            </a:xfrm>
            <a:prstGeom prst="rect">
              <a:avLst/>
            </a:prstGeom>
            <a:noFill/>
          </p:spPr>
          <p:txBody>
            <a:bodyPr wrap="none" rtlCol="0">
              <a:spAutoFit/>
            </a:bodyPr>
            <a:lstStyle/>
            <a:p>
              <a:pPr algn="ctr"/>
              <a:r>
                <a:rPr lang="zh-CN" altLang="en-US" sz="6600" dirty="0" smtClean="0">
                  <a:solidFill>
                    <a:srgbClr val="2080BD"/>
                  </a:solidFill>
                  <a:latin typeface="Microsoft YaHei" charset="-122"/>
                  <a:ea typeface="Microsoft YaHei" charset="-122"/>
                  <a:cs typeface="Microsoft YaHei" charset="-122"/>
                </a:rPr>
                <a:t>意图分数</a:t>
              </a:r>
              <a:endParaRPr lang="en-US" altLang="zh-CN" sz="6600" dirty="0">
                <a:solidFill>
                  <a:srgbClr val="2080BD"/>
                </a:solidFill>
                <a:latin typeface="Microsoft YaHei" charset="-122"/>
                <a:ea typeface="Microsoft YaHei" charset="-122"/>
                <a:cs typeface="Microsoft YaHei" charset="-122"/>
              </a:endParaRPr>
            </a:p>
          </p:txBody>
        </p:sp>
        <p:cxnSp>
          <p:nvCxnSpPr>
            <p:cNvPr id="12" name="直线连接符 11"/>
            <p:cNvCxnSpPr/>
            <p:nvPr/>
          </p:nvCxnSpPr>
          <p:spPr>
            <a:xfrm>
              <a:off x="3968750" y="2854404"/>
              <a:ext cx="4254500" cy="0"/>
            </a:xfrm>
            <a:prstGeom prst="line">
              <a:avLst/>
            </a:prstGeom>
            <a:ln>
              <a:solidFill>
                <a:srgbClr val="2381B9"/>
              </a:solidFill>
            </a:ln>
          </p:spPr>
          <p:style>
            <a:lnRef idx="3">
              <a:schemeClr val="dk1"/>
            </a:lnRef>
            <a:fillRef idx="0">
              <a:schemeClr val="dk1"/>
            </a:fillRef>
            <a:effectRef idx="2">
              <a:schemeClr val="dk1"/>
            </a:effectRef>
            <a:fontRef idx="minor">
              <a:schemeClr val="tx1"/>
            </a:fontRef>
          </p:style>
        </p:cxnSp>
        <p:cxnSp>
          <p:nvCxnSpPr>
            <p:cNvPr id="14" name="直线连接符 13"/>
            <p:cNvCxnSpPr/>
            <p:nvPr/>
          </p:nvCxnSpPr>
          <p:spPr>
            <a:xfrm>
              <a:off x="3968750" y="3982998"/>
              <a:ext cx="4254500" cy="0"/>
            </a:xfrm>
            <a:prstGeom prst="line">
              <a:avLst/>
            </a:prstGeom>
            <a:ln>
              <a:solidFill>
                <a:srgbClr val="2381B9"/>
              </a:solidFill>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8973875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solidFill>
                  <a:srgbClr val="2080BD"/>
                </a:solidFill>
                <a:latin typeface="Microsoft YaHei" charset="-122"/>
                <a:ea typeface="Microsoft YaHei" charset="-122"/>
                <a:cs typeface="Microsoft YaHei" charset="-122"/>
              </a:rPr>
              <a:t>任务二：意图识别</a:t>
            </a:r>
          </a:p>
        </p:txBody>
      </p:sp>
      <p:graphicFrame>
        <p:nvGraphicFramePr>
          <p:cNvPr id="7" name="表格 6"/>
          <p:cNvGraphicFramePr>
            <a:graphicFrameLocks noGrp="1"/>
          </p:cNvGraphicFramePr>
          <p:nvPr>
            <p:extLst>
              <p:ext uri="{D42A27DB-BD31-4B8C-83A1-F6EECF244321}">
                <p14:modId xmlns:p14="http://schemas.microsoft.com/office/powerpoint/2010/main" val="18917930"/>
              </p:ext>
            </p:extLst>
          </p:nvPr>
        </p:nvGraphicFramePr>
        <p:xfrm>
          <a:off x="4584685" y="2331720"/>
          <a:ext cx="3022631" cy="2194560"/>
        </p:xfrm>
        <a:graphic>
          <a:graphicData uri="http://schemas.openxmlformats.org/drawingml/2006/table">
            <a:tbl>
              <a:tblPr firstRow="1" bandRow="1">
                <a:tableStyleId>{5C22544A-7EE6-4342-B048-85BDC9FD1C3A}</a:tableStyleId>
              </a:tblPr>
              <a:tblGrid>
                <a:gridCol w="2036959">
                  <a:extLst>
                    <a:ext uri="{9D8B030D-6E8A-4147-A177-3AD203B41FA5}">
                      <a16:colId xmlns:a16="http://schemas.microsoft.com/office/drawing/2014/main" xmlns="" val="20000"/>
                    </a:ext>
                  </a:extLst>
                </a:gridCol>
                <a:gridCol w="985672">
                  <a:extLst>
                    <a:ext uri="{9D8B030D-6E8A-4147-A177-3AD203B41FA5}">
                      <a16:colId xmlns:a16="http://schemas.microsoft.com/office/drawing/2014/main" xmlns="" val="20002"/>
                    </a:ext>
                  </a:extLst>
                </a:gridCol>
              </a:tblGrid>
              <a:tr h="317393">
                <a:tc>
                  <a:txBody>
                    <a:bodyPr/>
                    <a:lstStyle/>
                    <a:p>
                      <a:endParaRPr lang="zh-CN" altLang="en-US" dirty="0"/>
                    </a:p>
                  </a:txBody>
                  <a:tcPr/>
                </a:tc>
                <a:tc>
                  <a:txBody>
                    <a:bodyPr/>
                    <a:lstStyle/>
                    <a:p>
                      <a:r>
                        <a:rPr lang="zh-CN" altLang="en-US" dirty="0" smtClean="0"/>
                        <a:t>得分</a:t>
                      </a:r>
                      <a:endParaRPr lang="zh-CN" altLang="en-US" dirty="0"/>
                    </a:p>
                  </a:txBody>
                  <a:tcPr/>
                </a:tc>
                <a:extLst>
                  <a:ext uri="{0D108BD9-81ED-4DB2-BD59-A6C34878D82A}">
                    <a16:rowId xmlns:a16="http://schemas.microsoft.com/office/drawing/2014/main" xmlns="" val="10000"/>
                  </a:ext>
                </a:extLst>
              </a:tr>
              <a:tr h="317393">
                <a:tc>
                  <a:txBody>
                    <a:bodyPr/>
                    <a:lstStyle/>
                    <a:p>
                      <a:r>
                        <a:rPr lang="en-US" altLang="zh-CN" dirty="0" smtClean="0"/>
                        <a:t>1</a:t>
                      </a:r>
                      <a:endParaRPr lang="zh-CN" altLang="en-US" dirty="0"/>
                    </a:p>
                  </a:txBody>
                  <a:tcPr>
                    <a:solidFill>
                      <a:srgbClr val="9EC3E1"/>
                    </a:solidFill>
                  </a:tcPr>
                </a:tc>
                <a:tc>
                  <a:txBody>
                    <a:bodyPr/>
                    <a:lstStyle/>
                    <a:p>
                      <a:pPr algn="r"/>
                      <a:r>
                        <a:rPr lang="en-US" altLang="zh-CN" dirty="0" smtClean="0"/>
                        <a:t>0.4084</a:t>
                      </a:r>
                      <a:endParaRPr lang="zh-CN" altLang="en-US" dirty="0"/>
                    </a:p>
                  </a:txBody>
                  <a:tcPr>
                    <a:solidFill>
                      <a:srgbClr val="9EC3E1"/>
                    </a:solidFill>
                  </a:tcPr>
                </a:tc>
                <a:extLst>
                  <a:ext uri="{0D108BD9-81ED-4DB2-BD59-A6C34878D82A}">
                    <a16:rowId xmlns:a16="http://schemas.microsoft.com/office/drawing/2014/main" xmlns="" val="10001"/>
                  </a:ext>
                </a:extLst>
              </a:tr>
              <a:tr h="317393">
                <a:tc>
                  <a:txBody>
                    <a:bodyPr/>
                    <a:lstStyle/>
                    <a:p>
                      <a:r>
                        <a:rPr lang="en-US" altLang="zh-CN" dirty="0" smtClean="0"/>
                        <a:t>2</a:t>
                      </a:r>
                      <a:endParaRPr lang="zh-CN" altLang="en-US" dirty="0"/>
                    </a:p>
                  </a:txBody>
                  <a:tcPr>
                    <a:solidFill>
                      <a:srgbClr val="CFD5E8"/>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dirty="0" smtClean="0"/>
                        <a:t>0.4016</a:t>
                      </a:r>
                      <a:endParaRPr lang="zh-CN" altLang="en-US" dirty="0" smtClean="0"/>
                    </a:p>
                  </a:txBody>
                  <a:tcPr>
                    <a:solidFill>
                      <a:srgbClr val="CFD5E8"/>
                    </a:solidFill>
                  </a:tcPr>
                </a:tc>
                <a:extLst>
                  <a:ext uri="{0D108BD9-81ED-4DB2-BD59-A6C34878D82A}">
                    <a16:rowId xmlns:a16="http://schemas.microsoft.com/office/drawing/2014/main" xmlns="" val="10002"/>
                  </a:ext>
                </a:extLst>
              </a:tr>
              <a:tr h="3173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endParaRPr lang="zh-CN" altLang="en-US" dirty="0" smtClean="0"/>
                    </a:p>
                  </a:txBody>
                  <a:tcPr>
                    <a:solidFill>
                      <a:srgbClr val="CFD5E8"/>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dirty="0" smtClean="0"/>
                        <a:t>0.4014</a:t>
                      </a:r>
                      <a:endParaRPr lang="zh-CN" altLang="en-US" dirty="0" smtClean="0"/>
                    </a:p>
                  </a:txBody>
                  <a:tcPr>
                    <a:solidFill>
                      <a:srgbClr val="CFD5E8"/>
                    </a:solidFill>
                  </a:tcPr>
                </a:tc>
                <a:extLst>
                  <a:ext uri="{0D108BD9-81ED-4DB2-BD59-A6C34878D82A}">
                    <a16:rowId xmlns:a16="http://schemas.microsoft.com/office/drawing/2014/main" xmlns="" val="10003"/>
                  </a:ext>
                </a:extLst>
              </a:tr>
              <a:tr h="3173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4</a:t>
                      </a:r>
                      <a:endParaRPr lang="zh-CN" altLang="en-US" dirty="0" smtClean="0"/>
                    </a:p>
                  </a:txBody>
                  <a:tcPr>
                    <a:solidFill>
                      <a:srgbClr val="CFD5E8"/>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dirty="0" smtClean="0"/>
                        <a:t>0.3981</a:t>
                      </a:r>
                      <a:endParaRPr lang="zh-CN" altLang="en-US" dirty="0" smtClean="0"/>
                    </a:p>
                  </a:txBody>
                  <a:tcPr>
                    <a:solidFill>
                      <a:srgbClr val="CFD5E8"/>
                    </a:solidFill>
                  </a:tcPr>
                </a:tc>
                <a:extLst>
                  <a:ext uri="{0D108BD9-81ED-4DB2-BD59-A6C34878D82A}">
                    <a16:rowId xmlns:a16="http://schemas.microsoft.com/office/drawing/2014/main" xmlns="" val="10004"/>
                  </a:ext>
                </a:extLst>
              </a:tr>
              <a:tr h="317393">
                <a:tc>
                  <a:txBody>
                    <a:bodyPr/>
                    <a:lstStyle/>
                    <a:p>
                      <a:r>
                        <a:rPr lang="en-US" altLang="zh-CN" dirty="0" smtClean="0"/>
                        <a:t>5</a:t>
                      </a:r>
                      <a:endParaRPr lang="zh-CN" altLang="en-US" dirty="0"/>
                    </a:p>
                  </a:txBody>
                  <a:tcPr>
                    <a:solidFill>
                      <a:srgbClr val="CFD5E8"/>
                    </a:solidFill>
                  </a:tcPr>
                </a:tc>
                <a:tc>
                  <a:txBody>
                    <a:bodyPr/>
                    <a:lstStyle/>
                    <a:p>
                      <a:pPr algn="r"/>
                      <a:r>
                        <a:rPr lang="en-US" altLang="zh-CN" dirty="0" smtClean="0">
                          <a:solidFill>
                            <a:schemeClr val="tx1"/>
                          </a:solidFill>
                        </a:rPr>
                        <a:t>0.3957</a:t>
                      </a:r>
                      <a:endParaRPr lang="zh-CN" altLang="en-US" dirty="0">
                        <a:solidFill>
                          <a:schemeClr val="tx1"/>
                        </a:solidFill>
                      </a:endParaRPr>
                    </a:p>
                  </a:txBody>
                  <a:tcPr>
                    <a:solidFill>
                      <a:srgbClr val="CFD5E8"/>
                    </a:solidFill>
                  </a:tcPr>
                </a:tc>
                <a:extLst>
                  <a:ext uri="{0D108BD9-81ED-4DB2-BD59-A6C34878D82A}">
                    <a16:rowId xmlns:a16="http://schemas.microsoft.com/office/drawing/2014/main" xmlns="" val="10005"/>
                  </a:ext>
                </a:extLst>
              </a:tr>
            </a:tbl>
          </a:graphicData>
        </a:graphic>
      </p:graphicFrame>
      <p:sp>
        <p:nvSpPr>
          <p:cNvPr id="4" name="文本框 3"/>
          <p:cNvSpPr txBox="1"/>
          <p:nvPr/>
        </p:nvSpPr>
        <p:spPr>
          <a:xfrm>
            <a:off x="528294" y="1242005"/>
            <a:ext cx="1415772" cy="461665"/>
          </a:xfrm>
          <a:prstGeom prst="rect">
            <a:avLst/>
          </a:prstGeom>
          <a:noFill/>
        </p:spPr>
        <p:txBody>
          <a:bodyPr wrap="none" rtlCol="0">
            <a:spAutoFit/>
          </a:bodyPr>
          <a:lstStyle/>
          <a:p>
            <a:r>
              <a:rPr lang="zh-CN" altLang="en-US" sz="2400" dirty="0" smtClean="0">
                <a:solidFill>
                  <a:srgbClr val="2080BD"/>
                </a:solidFill>
                <a:latin typeface="Microsoft YaHei" charset="-122"/>
                <a:ea typeface="Microsoft YaHei" charset="-122"/>
                <a:cs typeface="Microsoft YaHei" charset="-122"/>
              </a:rPr>
              <a:t>意图分数</a:t>
            </a:r>
            <a:endParaRPr lang="en-US" altLang="zh-CN" sz="2400" dirty="0">
              <a:solidFill>
                <a:srgbClr val="2080BD"/>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615252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solidFill>
                  <a:srgbClr val="2080BD"/>
                </a:solidFill>
                <a:latin typeface="Microsoft YaHei" charset="-122"/>
                <a:ea typeface="Microsoft YaHei" charset="-122"/>
                <a:cs typeface="Microsoft YaHei" charset="-122"/>
              </a:rPr>
              <a:t>任务二：</a:t>
            </a:r>
            <a:r>
              <a:rPr lang="zh-CN" altLang="en-US" b="0" dirty="0" smtClean="0">
                <a:solidFill>
                  <a:srgbClr val="2080BD"/>
                </a:solidFill>
                <a:latin typeface="Microsoft YaHei" charset="-122"/>
                <a:ea typeface="Microsoft YaHei" charset="-122"/>
                <a:cs typeface="Microsoft YaHei" charset="-122"/>
              </a:rPr>
              <a:t>意图识别</a:t>
            </a:r>
            <a:endParaRPr lang="zh-CN" altLang="en-US" b="0" dirty="0">
              <a:solidFill>
                <a:srgbClr val="2080BD"/>
              </a:solidFill>
              <a:latin typeface="Microsoft YaHei" charset="-122"/>
              <a:ea typeface="Microsoft YaHei" charset="-122"/>
              <a:cs typeface="Microsoft YaHei" charset="-122"/>
            </a:endParaRPr>
          </a:p>
        </p:txBody>
      </p:sp>
      <p:grpSp>
        <p:nvGrpSpPr>
          <p:cNvPr id="10" name="组 9"/>
          <p:cNvGrpSpPr/>
          <p:nvPr/>
        </p:nvGrpSpPr>
        <p:grpSpPr>
          <a:xfrm>
            <a:off x="3968750" y="2854404"/>
            <a:ext cx="4254500" cy="1128594"/>
            <a:chOff x="3968750" y="2854404"/>
            <a:chExt cx="4254500" cy="1128594"/>
          </a:xfrm>
        </p:grpSpPr>
        <p:sp>
          <p:nvSpPr>
            <p:cNvPr id="11" name="文本框 10"/>
            <p:cNvSpPr txBox="1"/>
            <p:nvPr/>
          </p:nvSpPr>
          <p:spPr>
            <a:xfrm>
              <a:off x="4319308" y="2875002"/>
              <a:ext cx="3570208" cy="1107996"/>
            </a:xfrm>
            <a:prstGeom prst="rect">
              <a:avLst/>
            </a:prstGeom>
            <a:noFill/>
          </p:spPr>
          <p:txBody>
            <a:bodyPr wrap="none" rtlCol="0">
              <a:spAutoFit/>
            </a:bodyPr>
            <a:lstStyle/>
            <a:p>
              <a:pPr algn="ctr"/>
              <a:r>
                <a:rPr lang="zh-CN" altLang="en-US" sz="6600" dirty="0" smtClean="0">
                  <a:solidFill>
                    <a:srgbClr val="2080BD"/>
                  </a:solidFill>
                  <a:latin typeface="Microsoft YaHei" charset="-122"/>
                  <a:ea typeface="Microsoft YaHei" charset="-122"/>
                  <a:cs typeface="Microsoft YaHei" charset="-122"/>
                </a:rPr>
                <a:t>槽值填充</a:t>
              </a:r>
              <a:endParaRPr lang="en-US" altLang="zh-CN" sz="6600" dirty="0">
                <a:solidFill>
                  <a:srgbClr val="2080BD"/>
                </a:solidFill>
                <a:latin typeface="Microsoft YaHei" charset="-122"/>
                <a:ea typeface="Microsoft YaHei" charset="-122"/>
                <a:cs typeface="Microsoft YaHei" charset="-122"/>
              </a:endParaRPr>
            </a:p>
          </p:txBody>
        </p:sp>
        <p:cxnSp>
          <p:nvCxnSpPr>
            <p:cNvPr id="12" name="直线连接符 11"/>
            <p:cNvCxnSpPr/>
            <p:nvPr/>
          </p:nvCxnSpPr>
          <p:spPr>
            <a:xfrm>
              <a:off x="3968750" y="2854404"/>
              <a:ext cx="4254500" cy="0"/>
            </a:xfrm>
            <a:prstGeom prst="line">
              <a:avLst/>
            </a:prstGeom>
            <a:ln>
              <a:solidFill>
                <a:srgbClr val="2381B9"/>
              </a:solidFill>
            </a:ln>
          </p:spPr>
          <p:style>
            <a:lnRef idx="3">
              <a:schemeClr val="dk1"/>
            </a:lnRef>
            <a:fillRef idx="0">
              <a:schemeClr val="dk1"/>
            </a:fillRef>
            <a:effectRef idx="2">
              <a:schemeClr val="dk1"/>
            </a:effectRef>
            <a:fontRef idx="minor">
              <a:schemeClr val="tx1"/>
            </a:fontRef>
          </p:style>
        </p:cxnSp>
        <p:cxnSp>
          <p:nvCxnSpPr>
            <p:cNvPr id="14" name="直线连接符 13"/>
            <p:cNvCxnSpPr/>
            <p:nvPr/>
          </p:nvCxnSpPr>
          <p:spPr>
            <a:xfrm>
              <a:off x="3968750" y="3982998"/>
              <a:ext cx="4254500" cy="0"/>
            </a:xfrm>
            <a:prstGeom prst="line">
              <a:avLst/>
            </a:prstGeom>
            <a:ln>
              <a:solidFill>
                <a:srgbClr val="2381B9"/>
              </a:solidFill>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84062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solidFill>
                  <a:srgbClr val="2080BD"/>
                </a:solidFill>
                <a:latin typeface="Microsoft YaHei" charset="-122"/>
                <a:ea typeface="Microsoft YaHei" charset="-122"/>
                <a:cs typeface="Microsoft YaHei" charset="-122"/>
              </a:rPr>
              <a:t>任务二：</a:t>
            </a:r>
            <a:r>
              <a:rPr lang="zh-CN" altLang="en-US" b="0" dirty="0" smtClean="0">
                <a:solidFill>
                  <a:srgbClr val="2080BD"/>
                </a:solidFill>
                <a:latin typeface="Microsoft YaHei" charset="-122"/>
                <a:ea typeface="Microsoft YaHei" charset="-122"/>
                <a:cs typeface="Microsoft YaHei" charset="-122"/>
              </a:rPr>
              <a:t>意图识别</a:t>
            </a:r>
            <a:endParaRPr lang="zh-CN" altLang="en-US" b="0" dirty="0">
              <a:solidFill>
                <a:srgbClr val="2080BD"/>
              </a:solidFill>
              <a:latin typeface="Microsoft YaHei" charset="-122"/>
              <a:ea typeface="Microsoft YaHei" charset="-122"/>
              <a:cs typeface="Microsoft YaHei"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568729459"/>
              </p:ext>
            </p:extLst>
          </p:nvPr>
        </p:nvGraphicFramePr>
        <p:xfrm>
          <a:off x="228601" y="2227100"/>
          <a:ext cx="11815765" cy="2966720"/>
        </p:xfrm>
        <a:graphic>
          <a:graphicData uri="http://schemas.openxmlformats.org/drawingml/2006/table">
            <a:tbl>
              <a:tblPr firstRow="1" bandRow="1">
                <a:tableStyleId>{5C22544A-7EE6-4342-B048-85BDC9FD1C3A}</a:tableStyleId>
              </a:tblPr>
              <a:tblGrid>
                <a:gridCol w="2094480">
                  <a:extLst>
                    <a:ext uri="{9D8B030D-6E8A-4147-A177-3AD203B41FA5}">
                      <a16:colId xmlns:a16="http://schemas.microsoft.com/office/drawing/2014/main" xmlns="" val="2277512893"/>
                    </a:ext>
                  </a:extLst>
                </a:gridCol>
                <a:gridCol w="1134494"/>
                <a:gridCol w="1485900">
                  <a:extLst>
                    <a:ext uri="{9D8B030D-6E8A-4147-A177-3AD203B41FA5}">
                      <a16:colId xmlns:a16="http://schemas.microsoft.com/office/drawing/2014/main" xmlns="" val="1511402176"/>
                    </a:ext>
                  </a:extLst>
                </a:gridCol>
                <a:gridCol w="1585913">
                  <a:extLst>
                    <a:ext uri="{9D8B030D-6E8A-4147-A177-3AD203B41FA5}">
                      <a16:colId xmlns:a16="http://schemas.microsoft.com/office/drawing/2014/main" xmlns="" val="382613033"/>
                    </a:ext>
                  </a:extLst>
                </a:gridCol>
                <a:gridCol w="1400175">
                  <a:extLst>
                    <a:ext uri="{9D8B030D-6E8A-4147-A177-3AD203B41FA5}">
                      <a16:colId xmlns:a16="http://schemas.microsoft.com/office/drawing/2014/main" xmlns="" val="1692906130"/>
                    </a:ext>
                  </a:extLst>
                </a:gridCol>
                <a:gridCol w="1328737">
                  <a:extLst>
                    <a:ext uri="{9D8B030D-6E8A-4147-A177-3AD203B41FA5}">
                      <a16:colId xmlns:a16="http://schemas.microsoft.com/office/drawing/2014/main" xmlns="" val="4259796309"/>
                    </a:ext>
                  </a:extLst>
                </a:gridCol>
                <a:gridCol w="1585916">
                  <a:extLst>
                    <a:ext uri="{9D8B030D-6E8A-4147-A177-3AD203B41FA5}">
                      <a16:colId xmlns:a16="http://schemas.microsoft.com/office/drawing/2014/main" xmlns="" val="815172291"/>
                    </a:ext>
                  </a:extLst>
                </a:gridCol>
                <a:gridCol w="1200150">
                  <a:extLst>
                    <a:ext uri="{9D8B030D-6E8A-4147-A177-3AD203B41FA5}">
                      <a16:colId xmlns:a16="http://schemas.microsoft.com/office/drawing/2014/main" xmlns="" val="2316926606"/>
                    </a:ext>
                  </a:extLst>
                </a:gridCol>
              </a:tblGrid>
              <a:tr h="370840">
                <a:tc>
                  <a:txBody>
                    <a:bodyPr/>
                    <a:lstStyle/>
                    <a:p>
                      <a:r>
                        <a:rPr lang="zh-CN" altLang="en-US" dirty="0" smtClean="0"/>
                        <a:t>槽</a:t>
                      </a:r>
                      <a:endParaRPr lang="zh-CN" altLang="en-US" dirty="0"/>
                    </a:p>
                  </a:txBody>
                  <a:tcPr/>
                </a:tc>
                <a:tc>
                  <a:txBody>
                    <a:bodyPr/>
                    <a:lstStyle/>
                    <a:p>
                      <a:r>
                        <a:rPr lang="zh-CN" altLang="en-US" smtClean="0"/>
                        <a:t>值类型</a:t>
                      </a:r>
                      <a:endParaRPr lang="zh-CN" altLang="en-US" dirty="0"/>
                    </a:p>
                  </a:txBody>
                  <a:tcPr/>
                </a:tc>
                <a:tc gridSpan="6">
                  <a:txBody>
                    <a:bodyPr/>
                    <a:lstStyle/>
                    <a:p>
                      <a:r>
                        <a:rPr lang="zh-CN" altLang="en-US" dirty="0" smtClean="0"/>
                        <a:t>值</a:t>
                      </a:r>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xmlns="" val="3131742234"/>
                  </a:ext>
                </a:extLst>
              </a:tr>
              <a:tr h="370840">
                <a:tc>
                  <a:txBody>
                    <a:bodyPr/>
                    <a:lstStyle/>
                    <a:p>
                      <a:r>
                        <a:rPr lang="en-US" altLang="zh-CN" dirty="0" smtClean="0"/>
                        <a:t>NULL</a:t>
                      </a:r>
                      <a:endParaRPr lang="zh-CN" altLang="en-US" dirty="0"/>
                    </a:p>
                  </a:txBody>
                  <a:tcPr>
                    <a:solidFill>
                      <a:srgbClr val="BBB7BE"/>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空</a:t>
                      </a:r>
                    </a:p>
                  </a:txBody>
                  <a:tcPr>
                    <a:solidFill>
                      <a:srgbClr val="BBB7BE"/>
                    </a:solidFill>
                  </a:tcPr>
                </a:tc>
                <a:tc gridSpan="6">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solidFill>
                      <a:srgbClr val="9FC5E0"/>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xmlns="" val="3955835353"/>
                  </a:ext>
                </a:extLst>
              </a:tr>
              <a:tr h="370840">
                <a:tc>
                  <a:txBody>
                    <a:bodyPr/>
                    <a:lstStyle/>
                    <a:p>
                      <a:r>
                        <a:rPr lang="zh-CN" altLang="en-US" dirty="0" smtClean="0"/>
                        <a:t>宽带类型</a:t>
                      </a:r>
                      <a:endParaRPr lang="zh-CN" altLang="en-US" dirty="0"/>
                    </a:p>
                  </a:txBody>
                  <a:tcPr>
                    <a:solidFill>
                      <a:srgbClr val="BBB7BE"/>
                    </a:solidFill>
                  </a:tcPr>
                </a:tc>
                <a:tc>
                  <a:txBody>
                    <a:bodyPr/>
                    <a:lstStyle/>
                    <a:p>
                      <a:r>
                        <a:rPr lang="zh-CN" altLang="en-US" smtClean="0"/>
                        <a:t>枚举类型</a:t>
                      </a:r>
                      <a:endParaRPr lang="zh-CN" altLang="en-US" dirty="0"/>
                    </a:p>
                  </a:txBody>
                  <a:tcPr>
                    <a:solidFill>
                      <a:srgbClr val="BBB7BE"/>
                    </a:solidFill>
                  </a:tcPr>
                </a:tc>
                <a:tc>
                  <a:txBody>
                    <a:bodyPr/>
                    <a:lstStyle/>
                    <a:p>
                      <a:r>
                        <a:rPr lang="en-US" altLang="zh-CN" sz="1800" b="0" i="0" kern="1200" dirty="0" smtClean="0">
                          <a:solidFill>
                            <a:schemeClr val="dk1"/>
                          </a:solidFill>
                          <a:effectLst/>
                          <a:latin typeface="+mn-lt"/>
                          <a:ea typeface="+mn-ea"/>
                          <a:cs typeface="+mn-cs"/>
                        </a:rPr>
                        <a:t>4G</a:t>
                      </a:r>
                      <a:r>
                        <a:rPr lang="zh-CN" altLang="en-US" sz="1800" b="0" i="0" kern="1200" dirty="0" smtClean="0">
                          <a:solidFill>
                            <a:schemeClr val="dk1"/>
                          </a:solidFill>
                          <a:effectLst/>
                          <a:latin typeface="+mn-lt"/>
                          <a:ea typeface="+mn-ea"/>
                          <a:cs typeface="+mn-cs"/>
                        </a:rPr>
                        <a:t>融合宽带</a:t>
                      </a:r>
                      <a:endParaRPr lang="zh-CN" altLang="en-US" dirty="0"/>
                    </a:p>
                  </a:txBody>
                  <a:tcPr>
                    <a:solidFill>
                      <a:srgbClr val="9FC5E0"/>
                    </a:solidFill>
                  </a:tcPr>
                </a:tc>
                <a:tc>
                  <a:txBody>
                    <a:bodyPr/>
                    <a:lstStyle/>
                    <a:p>
                      <a:r>
                        <a:rPr lang="zh-CN" altLang="en-US" sz="1800" b="0" i="0" kern="1200" dirty="0" smtClean="0">
                          <a:solidFill>
                            <a:schemeClr val="dk1"/>
                          </a:solidFill>
                          <a:effectLst/>
                          <a:latin typeface="+mn-lt"/>
                          <a:ea typeface="+mn-ea"/>
                          <a:cs typeface="+mn-cs"/>
                        </a:rPr>
                        <a:t>单品宽带</a:t>
                      </a:r>
                      <a:endParaRPr lang="zh-CN" altLang="en-US" dirty="0"/>
                    </a:p>
                  </a:txBody>
                  <a:tcPr>
                    <a:solidFill>
                      <a:srgbClr val="9FC5E0"/>
                    </a:solidFill>
                  </a:tcPr>
                </a:tc>
                <a:tc>
                  <a:txBody>
                    <a:bodyPr/>
                    <a:lstStyle/>
                    <a:p>
                      <a:r>
                        <a:rPr lang="zh-CN" altLang="en-US" sz="1800" b="0" i="0" kern="1200" dirty="0" smtClean="0">
                          <a:solidFill>
                            <a:schemeClr val="dk1"/>
                          </a:solidFill>
                          <a:effectLst/>
                          <a:latin typeface="+mn-lt"/>
                          <a:ea typeface="+mn-ea"/>
                          <a:cs typeface="+mn-cs"/>
                        </a:rPr>
                        <a:t>群组宽带</a:t>
                      </a:r>
                      <a:endParaRPr lang="zh-CN" altLang="en-US" dirty="0"/>
                    </a:p>
                  </a:txBody>
                  <a:tcPr>
                    <a:solidFill>
                      <a:srgbClr val="9FC5E0"/>
                    </a:solidFill>
                  </a:tcPr>
                </a:tc>
                <a:tc gridSpan="3">
                  <a:txBody>
                    <a:bodyPr/>
                    <a:lstStyle/>
                    <a:p>
                      <a:endParaRPr lang="zh-CN" altLang="en-US" dirty="0"/>
                    </a:p>
                  </a:txBody>
                  <a:tcPr>
                    <a:solidFill>
                      <a:srgbClr val="9FC5E0"/>
                    </a:solidFill>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xmlns="" val="3623457275"/>
                  </a:ext>
                </a:extLst>
              </a:tr>
              <a:tr h="370840">
                <a:tc>
                  <a:txBody>
                    <a:bodyPr/>
                    <a:lstStyle/>
                    <a:p>
                      <a:r>
                        <a:rPr lang="zh-CN" altLang="en-US" sz="1800" b="0" i="0" kern="1200" dirty="0" smtClean="0">
                          <a:solidFill>
                            <a:schemeClr val="dk1"/>
                          </a:solidFill>
                          <a:effectLst/>
                          <a:latin typeface="+mn-lt"/>
                          <a:ea typeface="+mn-ea"/>
                          <a:cs typeface="+mn-cs"/>
                        </a:rPr>
                        <a:t>附属标签</a:t>
                      </a:r>
                      <a:endParaRPr lang="zh-CN" altLang="en-US" dirty="0"/>
                    </a:p>
                  </a:txBody>
                  <a:tcPr>
                    <a:solidFill>
                      <a:srgbClr val="BBB7BE"/>
                    </a:solidFill>
                  </a:tcPr>
                </a:tc>
                <a:tc>
                  <a:txBody>
                    <a:bodyPr/>
                    <a:lstStyle/>
                    <a:p>
                      <a:r>
                        <a:rPr lang="zh-CN" altLang="en-US" smtClean="0"/>
                        <a:t>枚举类型</a:t>
                      </a:r>
                      <a:endParaRPr lang="zh-CN" altLang="en-US" dirty="0"/>
                    </a:p>
                  </a:txBody>
                  <a:tcPr>
                    <a:solidFill>
                      <a:srgbClr val="BBB7BE"/>
                    </a:solidFill>
                  </a:tcPr>
                </a:tc>
                <a:tc>
                  <a:txBody>
                    <a:bodyPr/>
                    <a:lstStyle/>
                    <a:p>
                      <a:r>
                        <a:rPr lang="zh-CN" altLang="en-US" sz="1800" b="0" i="0" kern="1200" dirty="0" smtClean="0">
                          <a:solidFill>
                            <a:schemeClr val="dk1"/>
                          </a:solidFill>
                          <a:effectLst/>
                          <a:latin typeface="+mn-lt"/>
                          <a:ea typeface="+mn-ea"/>
                          <a:cs typeface="+mn-cs"/>
                        </a:rPr>
                        <a:t>充值卡</a:t>
                      </a:r>
                      <a:endParaRPr lang="zh-CN" altLang="en-US" dirty="0"/>
                    </a:p>
                  </a:txBody>
                  <a:tcPr>
                    <a:solidFill>
                      <a:srgbClr val="9FC5E0"/>
                    </a:solidFill>
                  </a:tcPr>
                </a:tc>
                <a:tc>
                  <a:txBody>
                    <a:bodyPr/>
                    <a:lstStyle/>
                    <a:p>
                      <a:r>
                        <a:rPr lang="zh-CN" altLang="en-US" sz="1800" b="0" i="0" kern="1200" dirty="0" smtClean="0">
                          <a:solidFill>
                            <a:schemeClr val="dk1"/>
                          </a:solidFill>
                          <a:effectLst/>
                          <a:latin typeface="+mn-lt"/>
                          <a:ea typeface="+mn-ea"/>
                          <a:cs typeface="+mn-cs"/>
                        </a:rPr>
                        <a:t>密码</a:t>
                      </a:r>
                      <a:endParaRPr lang="zh-CN" altLang="en-US" dirty="0"/>
                    </a:p>
                  </a:txBody>
                  <a:tcPr>
                    <a:solidFill>
                      <a:srgbClr val="9FC5E0"/>
                    </a:solidFill>
                  </a:tcPr>
                </a:tc>
                <a:tc>
                  <a:txBody>
                    <a:bodyPr/>
                    <a:lstStyle/>
                    <a:p>
                      <a:r>
                        <a:rPr lang="zh-CN" altLang="en-US" sz="1800" b="0" i="0" kern="1200" dirty="0" smtClean="0">
                          <a:solidFill>
                            <a:schemeClr val="dk1"/>
                          </a:solidFill>
                          <a:effectLst/>
                          <a:latin typeface="+mn-lt"/>
                          <a:ea typeface="+mn-ea"/>
                          <a:cs typeface="+mn-cs"/>
                        </a:rPr>
                        <a:t>银行卡</a:t>
                      </a:r>
                      <a:endParaRPr lang="zh-CN" altLang="en-US" dirty="0"/>
                    </a:p>
                  </a:txBody>
                  <a:tcPr>
                    <a:solidFill>
                      <a:srgbClr val="9FC5E0"/>
                    </a:solidFill>
                  </a:tcPr>
                </a:tc>
                <a:tc gridSpan="3">
                  <a:txBody>
                    <a:bodyPr/>
                    <a:lstStyle/>
                    <a:p>
                      <a:endParaRPr lang="zh-CN" altLang="en-US" dirty="0"/>
                    </a:p>
                  </a:txBody>
                  <a:tcPr>
                    <a:solidFill>
                      <a:srgbClr val="9FC5E0"/>
                    </a:solidFill>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xmlns="" val="3561919941"/>
                  </a:ext>
                </a:extLst>
              </a:tr>
              <a:tr h="370840">
                <a:tc>
                  <a:txBody>
                    <a:bodyPr/>
                    <a:lstStyle/>
                    <a:p>
                      <a:r>
                        <a:rPr lang="zh-CN" altLang="en-US" sz="1800" b="0" i="0" kern="1200" dirty="0" smtClean="0">
                          <a:solidFill>
                            <a:schemeClr val="dk1"/>
                          </a:solidFill>
                          <a:effectLst/>
                          <a:latin typeface="+mn-lt"/>
                          <a:ea typeface="+mn-ea"/>
                          <a:cs typeface="+mn-cs"/>
                        </a:rPr>
                        <a:t>流量业务对象类型</a:t>
                      </a:r>
                      <a:endParaRPr lang="zh-CN" altLang="en-US" dirty="0"/>
                    </a:p>
                  </a:txBody>
                  <a:tcPr>
                    <a:solidFill>
                      <a:srgbClr val="BBB7BE"/>
                    </a:solidFill>
                  </a:tcPr>
                </a:tc>
                <a:tc>
                  <a:txBody>
                    <a:bodyPr/>
                    <a:lstStyle/>
                    <a:p>
                      <a:r>
                        <a:rPr lang="zh-CN" altLang="en-US" dirty="0" smtClean="0"/>
                        <a:t>枚举类型</a:t>
                      </a:r>
                      <a:endParaRPr lang="zh-CN" altLang="en-US" dirty="0"/>
                    </a:p>
                  </a:txBody>
                  <a:tcPr>
                    <a:solidFill>
                      <a:srgbClr val="BBB7BE"/>
                    </a:solidFill>
                  </a:tcPr>
                </a:tc>
                <a:tc>
                  <a:txBody>
                    <a:bodyPr/>
                    <a:lstStyle/>
                    <a:p>
                      <a:r>
                        <a:rPr lang="zh-CN" altLang="en-US" sz="1800" b="0" i="0" kern="1200" dirty="0" smtClean="0">
                          <a:solidFill>
                            <a:schemeClr val="dk1"/>
                          </a:solidFill>
                          <a:effectLst/>
                          <a:latin typeface="+mn-lt"/>
                          <a:ea typeface="+mn-ea"/>
                          <a:cs typeface="+mn-cs"/>
                        </a:rPr>
                        <a:t>加油包</a:t>
                      </a:r>
                      <a:endParaRPr lang="zh-CN" altLang="en-US" dirty="0"/>
                    </a:p>
                  </a:txBody>
                  <a:tcPr>
                    <a:solidFill>
                      <a:srgbClr val="9FC5E0"/>
                    </a:solidFill>
                  </a:tcPr>
                </a:tc>
                <a:tc>
                  <a:txBody>
                    <a:bodyPr/>
                    <a:lstStyle/>
                    <a:p>
                      <a:r>
                        <a:rPr lang="zh-CN" altLang="en-US" sz="1800" b="0" i="0" kern="1200" dirty="0" smtClean="0">
                          <a:solidFill>
                            <a:schemeClr val="dk1"/>
                          </a:solidFill>
                          <a:effectLst/>
                          <a:latin typeface="+mn-lt"/>
                          <a:ea typeface="+mn-ea"/>
                          <a:cs typeface="+mn-cs"/>
                        </a:rPr>
                        <a:t>周末流量包</a:t>
                      </a:r>
                      <a:endParaRPr lang="zh-CN" altLang="en-US" dirty="0"/>
                    </a:p>
                  </a:txBody>
                  <a:tcPr>
                    <a:solidFill>
                      <a:srgbClr val="9FC5E0"/>
                    </a:solidFill>
                  </a:tcPr>
                </a:tc>
                <a:tc>
                  <a:txBody>
                    <a:bodyPr/>
                    <a:lstStyle/>
                    <a:p>
                      <a:r>
                        <a:rPr lang="zh-CN" altLang="en-US" sz="1800" b="0" i="0" kern="1200" dirty="0" smtClean="0">
                          <a:solidFill>
                            <a:schemeClr val="dk1"/>
                          </a:solidFill>
                          <a:effectLst/>
                          <a:latin typeface="+mn-lt"/>
                          <a:ea typeface="+mn-ea"/>
                          <a:cs typeface="+mn-cs"/>
                        </a:rPr>
                        <a:t>基础流量包</a:t>
                      </a:r>
                      <a:endParaRPr lang="zh-CN" altLang="en-US" dirty="0"/>
                    </a:p>
                  </a:txBody>
                  <a:tcPr>
                    <a:solidFill>
                      <a:srgbClr val="9FC5E0"/>
                    </a:solidFill>
                  </a:tcPr>
                </a:tc>
                <a:tc>
                  <a:txBody>
                    <a:bodyPr/>
                    <a:lstStyle/>
                    <a:p>
                      <a:r>
                        <a:rPr lang="zh-CN" altLang="en-US" sz="1800" b="0" i="0" kern="1200" dirty="0" smtClean="0">
                          <a:solidFill>
                            <a:schemeClr val="dk1"/>
                          </a:solidFill>
                          <a:effectLst/>
                          <a:latin typeface="+mn-lt"/>
                          <a:ea typeface="+mn-ea"/>
                          <a:cs typeface="+mn-cs"/>
                        </a:rPr>
                        <a:t>夜间流量包</a:t>
                      </a:r>
                      <a:endParaRPr lang="zh-CN" altLang="en-US" dirty="0"/>
                    </a:p>
                  </a:txBody>
                  <a:tcPr>
                    <a:solidFill>
                      <a:srgbClr val="9FC5E0"/>
                    </a:solidFill>
                  </a:tcPr>
                </a:tc>
                <a:tc>
                  <a:txBody>
                    <a:bodyPr/>
                    <a:lstStyle/>
                    <a:p>
                      <a:r>
                        <a:rPr lang="zh-CN" altLang="en-US" sz="1800" b="0" i="0" kern="1200" dirty="0" smtClean="0">
                          <a:solidFill>
                            <a:schemeClr val="dk1"/>
                          </a:solidFill>
                          <a:effectLst/>
                          <a:latin typeface="+mn-lt"/>
                          <a:ea typeface="+mn-ea"/>
                          <a:cs typeface="+mn-cs"/>
                        </a:rPr>
                        <a:t>小时流量包</a:t>
                      </a:r>
                      <a:endParaRPr lang="zh-CN" altLang="en-US" dirty="0"/>
                    </a:p>
                  </a:txBody>
                  <a:tcPr>
                    <a:solidFill>
                      <a:srgbClr val="9FC5E0"/>
                    </a:solidFill>
                  </a:tcPr>
                </a:tc>
                <a:tc>
                  <a:txBody>
                    <a:bodyPr/>
                    <a:lstStyle/>
                    <a:p>
                      <a:r>
                        <a:rPr lang="zh-CN" altLang="en-US" sz="1800" b="0" i="0" kern="1200" dirty="0" smtClean="0">
                          <a:solidFill>
                            <a:schemeClr val="dk1"/>
                          </a:solidFill>
                          <a:effectLst/>
                          <a:latin typeface="+mn-lt"/>
                          <a:ea typeface="+mn-ea"/>
                          <a:cs typeface="+mn-cs"/>
                        </a:rPr>
                        <a:t>日流量包</a:t>
                      </a:r>
                      <a:endParaRPr lang="zh-CN" altLang="en-US" dirty="0"/>
                    </a:p>
                  </a:txBody>
                  <a:tcPr>
                    <a:solidFill>
                      <a:srgbClr val="9FC5E0"/>
                    </a:solidFill>
                  </a:tcPr>
                </a:tc>
              </a:tr>
              <a:tr h="370840">
                <a:tc>
                  <a:txBody>
                    <a:bodyPr/>
                    <a:lstStyle/>
                    <a:p>
                      <a:r>
                        <a:rPr lang="zh-CN" altLang="en-US" dirty="0" smtClean="0"/>
                        <a:t>月份</a:t>
                      </a:r>
                      <a:endParaRPr lang="zh-CN" altLang="en-US" dirty="0"/>
                    </a:p>
                  </a:txBody>
                  <a:tcPr>
                    <a:solidFill>
                      <a:srgbClr val="CFD5E8"/>
                    </a:solidFill>
                  </a:tcPr>
                </a:tc>
                <a:tc>
                  <a:txBody>
                    <a:bodyPr/>
                    <a:lstStyle/>
                    <a:p>
                      <a:r>
                        <a:rPr lang="zh-CN" altLang="en-US" dirty="0" smtClean="0"/>
                        <a:t>整型</a:t>
                      </a:r>
                      <a:endParaRPr lang="zh-CN" altLang="en-US" dirty="0"/>
                    </a:p>
                  </a:txBody>
                  <a:tcPr>
                    <a:solidFill>
                      <a:srgbClr val="CFD5E8"/>
                    </a:solidFill>
                  </a:tcPr>
                </a:tc>
                <a:tc gridSpan="6">
                  <a:txBody>
                    <a:bodyPr/>
                    <a:lstStyle/>
                    <a:p>
                      <a:r>
                        <a:rPr lang="en-US" altLang="zh-CN" dirty="0" smtClean="0"/>
                        <a:t>1~12</a:t>
                      </a:r>
                      <a:endParaRPr lang="zh-CN" altLang="en-US" dirty="0"/>
                    </a:p>
                  </a:txBody>
                  <a:tcPr>
                    <a:solidFill>
                      <a:srgbClr val="9FC5E0"/>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370840">
                <a:tc>
                  <a:txBody>
                    <a:bodyPr/>
                    <a:lstStyle/>
                    <a:p>
                      <a:r>
                        <a:rPr lang="zh-CN" altLang="en-US" dirty="0" smtClean="0"/>
                        <a:t>数字</a:t>
                      </a:r>
                      <a:endParaRPr lang="zh-CN" altLang="en-US" dirty="0"/>
                    </a:p>
                  </a:txBody>
                  <a:tcPr>
                    <a:solidFill>
                      <a:srgbClr val="CFD5E8"/>
                    </a:solidFill>
                  </a:tcPr>
                </a:tc>
                <a:tc>
                  <a:txBody>
                    <a:bodyPr/>
                    <a:lstStyle/>
                    <a:p>
                      <a:r>
                        <a:rPr lang="zh-CN" altLang="en-US" smtClean="0"/>
                        <a:t>整型</a:t>
                      </a:r>
                      <a:endParaRPr lang="zh-CN" altLang="en-US" dirty="0"/>
                    </a:p>
                  </a:txBody>
                  <a:tcPr>
                    <a:solidFill>
                      <a:srgbClr val="CFD5E8"/>
                    </a:solidFill>
                  </a:tcPr>
                </a:tc>
                <a:tc gridSpan="6">
                  <a:txBody>
                    <a:bodyPr/>
                    <a:lstStyle/>
                    <a:p>
                      <a:endParaRPr lang="zh-CN" altLang="en-US" dirty="0"/>
                    </a:p>
                  </a:txBody>
                  <a:tcPr>
                    <a:solidFill>
                      <a:srgbClr val="9FC5E0"/>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xmlns="" val="3847705222"/>
                  </a:ext>
                </a:extLst>
              </a:tr>
              <a:tr h="370840">
                <a:tc>
                  <a:txBody>
                    <a:bodyPr/>
                    <a:lstStyle/>
                    <a:p>
                      <a:r>
                        <a:rPr lang="zh-CN" altLang="en-US" dirty="0" smtClean="0"/>
                        <a:t>金额</a:t>
                      </a:r>
                      <a:endParaRPr lang="zh-CN" altLang="en-US" dirty="0"/>
                    </a:p>
                  </a:txBody>
                  <a:tcPr>
                    <a:solidFill>
                      <a:srgbClr val="CFD5E8"/>
                    </a:solidFill>
                  </a:tcPr>
                </a:tc>
                <a:tc>
                  <a:txBody>
                    <a:bodyPr/>
                    <a:lstStyle/>
                    <a:p>
                      <a:r>
                        <a:rPr lang="zh-CN" altLang="en-US" smtClean="0"/>
                        <a:t>整型</a:t>
                      </a:r>
                      <a:endParaRPr lang="zh-CN" altLang="en-US" dirty="0"/>
                    </a:p>
                  </a:txBody>
                  <a:tcPr>
                    <a:solidFill>
                      <a:srgbClr val="CFD5E8"/>
                    </a:solidFill>
                  </a:tcPr>
                </a:tc>
                <a:tc gridSpan="6">
                  <a:txBody>
                    <a:bodyPr/>
                    <a:lstStyle/>
                    <a:p>
                      <a:endParaRPr lang="zh-CN" altLang="en-US" dirty="0"/>
                    </a:p>
                  </a:txBody>
                  <a:tcPr>
                    <a:solidFill>
                      <a:srgbClr val="9FC5E0"/>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xmlns="" val="1649604246"/>
                  </a:ext>
                </a:extLst>
              </a:tr>
            </a:tbl>
          </a:graphicData>
        </a:graphic>
      </p:graphicFrame>
      <p:sp>
        <p:nvSpPr>
          <p:cNvPr id="8" name="文本框 7"/>
          <p:cNvSpPr txBox="1"/>
          <p:nvPr/>
        </p:nvSpPr>
        <p:spPr>
          <a:xfrm>
            <a:off x="367937" y="1182459"/>
            <a:ext cx="2031325" cy="461665"/>
          </a:xfrm>
          <a:prstGeom prst="rect">
            <a:avLst/>
          </a:prstGeom>
          <a:noFill/>
        </p:spPr>
        <p:txBody>
          <a:bodyPr wrap="none" rtlCol="0">
            <a:spAutoFit/>
          </a:bodyPr>
          <a:lstStyle/>
          <a:p>
            <a:r>
              <a:rPr lang="zh-CN" altLang="en-US" sz="2400" dirty="0" smtClean="0">
                <a:solidFill>
                  <a:srgbClr val="2080BD"/>
                </a:solidFill>
                <a:latin typeface="Microsoft YaHei" charset="-122"/>
                <a:ea typeface="Microsoft YaHei" charset="-122"/>
                <a:cs typeface="Microsoft YaHei" charset="-122"/>
              </a:rPr>
              <a:t>槽值类型统计</a:t>
            </a:r>
            <a:endParaRPr lang="en-US" altLang="zh-CN" sz="2400" dirty="0">
              <a:solidFill>
                <a:srgbClr val="2080BD"/>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1808897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84976336"/>
              </p:ext>
            </p:extLst>
          </p:nvPr>
        </p:nvGraphicFramePr>
        <p:xfrm>
          <a:off x="367937" y="2029748"/>
          <a:ext cx="11367432" cy="2123440"/>
        </p:xfrm>
        <a:graphic>
          <a:graphicData uri="http://schemas.openxmlformats.org/drawingml/2006/table">
            <a:tbl>
              <a:tblPr firstRow="1" bandRow="1">
                <a:tableStyleId>{5C22544A-7EE6-4342-B048-85BDC9FD1C3A}</a:tableStyleId>
              </a:tblPr>
              <a:tblGrid>
                <a:gridCol w="1420929">
                  <a:extLst>
                    <a:ext uri="{9D8B030D-6E8A-4147-A177-3AD203B41FA5}">
                      <a16:colId xmlns:a16="http://schemas.microsoft.com/office/drawing/2014/main" xmlns="" val="1347569241"/>
                    </a:ext>
                  </a:extLst>
                </a:gridCol>
                <a:gridCol w="1420929">
                  <a:extLst>
                    <a:ext uri="{9D8B030D-6E8A-4147-A177-3AD203B41FA5}">
                      <a16:colId xmlns:a16="http://schemas.microsoft.com/office/drawing/2014/main" xmlns="" val="2277512893"/>
                    </a:ext>
                  </a:extLst>
                </a:gridCol>
                <a:gridCol w="1420929">
                  <a:extLst>
                    <a:ext uri="{9D8B030D-6E8A-4147-A177-3AD203B41FA5}">
                      <a16:colId xmlns:a16="http://schemas.microsoft.com/office/drawing/2014/main" xmlns="" val="1511402176"/>
                    </a:ext>
                  </a:extLst>
                </a:gridCol>
                <a:gridCol w="1420929">
                  <a:extLst>
                    <a:ext uri="{9D8B030D-6E8A-4147-A177-3AD203B41FA5}">
                      <a16:colId xmlns:a16="http://schemas.microsoft.com/office/drawing/2014/main" xmlns="" val="382613033"/>
                    </a:ext>
                  </a:extLst>
                </a:gridCol>
                <a:gridCol w="1420929">
                  <a:extLst>
                    <a:ext uri="{9D8B030D-6E8A-4147-A177-3AD203B41FA5}">
                      <a16:colId xmlns:a16="http://schemas.microsoft.com/office/drawing/2014/main" xmlns="" val="1692906130"/>
                    </a:ext>
                  </a:extLst>
                </a:gridCol>
                <a:gridCol w="1420929">
                  <a:extLst>
                    <a:ext uri="{9D8B030D-6E8A-4147-A177-3AD203B41FA5}">
                      <a16:colId xmlns:a16="http://schemas.microsoft.com/office/drawing/2014/main" xmlns="" val="4259796309"/>
                    </a:ext>
                  </a:extLst>
                </a:gridCol>
                <a:gridCol w="1420929">
                  <a:extLst>
                    <a:ext uri="{9D8B030D-6E8A-4147-A177-3AD203B41FA5}">
                      <a16:colId xmlns:a16="http://schemas.microsoft.com/office/drawing/2014/main" xmlns="" val="815172291"/>
                    </a:ext>
                  </a:extLst>
                </a:gridCol>
                <a:gridCol w="1420929">
                  <a:extLst>
                    <a:ext uri="{9D8B030D-6E8A-4147-A177-3AD203B41FA5}">
                      <a16:colId xmlns:a16="http://schemas.microsoft.com/office/drawing/2014/main" xmlns="" val="2316926606"/>
                    </a:ext>
                  </a:extLst>
                </a:gridCol>
              </a:tblGrid>
              <a:tr h="370840">
                <a:tc>
                  <a:txBody>
                    <a:bodyPr/>
                    <a:lstStyle/>
                    <a:p>
                      <a:r>
                        <a:rPr lang="zh-CN" altLang="en-US" dirty="0" smtClean="0"/>
                        <a:t>业务类型</a:t>
                      </a:r>
                      <a:endParaRPr lang="zh-CN" altLang="en-US" dirty="0"/>
                    </a:p>
                  </a:txBody>
                  <a:tcPr/>
                </a:tc>
                <a:tc>
                  <a:txBody>
                    <a:bodyPr/>
                    <a:lstStyle/>
                    <a:p>
                      <a:r>
                        <a:rPr lang="zh-CN" altLang="en-US" dirty="0" smtClean="0"/>
                        <a:t>值类型</a:t>
                      </a:r>
                      <a:endParaRPr lang="zh-CN" altLang="en-US" dirty="0"/>
                    </a:p>
                  </a:txBody>
                  <a:tcPr/>
                </a:tc>
                <a:tc gridSpan="6">
                  <a:txBody>
                    <a:bodyPr/>
                    <a:lstStyle/>
                    <a:p>
                      <a:r>
                        <a:rPr lang="zh-CN" altLang="en-US" dirty="0" smtClean="0"/>
                        <a:t>小类</a:t>
                      </a:r>
                      <a:r>
                        <a:rPr lang="en-US" altLang="zh-CN" dirty="0" smtClean="0"/>
                        <a:t>(</a:t>
                      </a:r>
                      <a:r>
                        <a:rPr lang="zh-CN" altLang="en-US" dirty="0" smtClean="0"/>
                        <a:t>共</a:t>
                      </a:r>
                      <a:r>
                        <a:rPr lang="en-US" altLang="zh-CN" dirty="0" smtClean="0"/>
                        <a:t>13</a:t>
                      </a:r>
                      <a:r>
                        <a:rPr lang="zh-CN" altLang="en-US" dirty="0" smtClean="0"/>
                        <a:t>类</a:t>
                      </a:r>
                      <a:r>
                        <a:rPr lang="en-US" altLang="zh-CN" dirty="0" smtClean="0"/>
                        <a:t>)</a:t>
                      </a:r>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xmlns="" val="3131742234"/>
                  </a:ext>
                </a:extLst>
              </a:tr>
              <a:tr h="370840">
                <a:tc>
                  <a:txBody>
                    <a:bodyPr/>
                    <a:lstStyle/>
                    <a:p>
                      <a:r>
                        <a:rPr lang="en-US" altLang="zh-CN" dirty="0" smtClean="0"/>
                        <a:t>NULL</a:t>
                      </a:r>
                      <a:endParaRPr lang="zh-CN" altLang="en-US" dirty="0"/>
                    </a:p>
                  </a:txBody>
                  <a:tcPr>
                    <a:solidFill>
                      <a:srgbClr val="BBB7BE"/>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空</a:t>
                      </a:r>
                    </a:p>
                  </a:txBody>
                  <a:tcPr>
                    <a:solidFill>
                      <a:srgbClr val="BBB7BF"/>
                    </a:solidFill>
                  </a:tcPr>
                </a:tc>
                <a:tc gridSpan="6">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solidFill>
                      <a:srgbClr val="A0C6DE"/>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xmlns="" val="3955835353"/>
                  </a:ext>
                </a:extLst>
              </a:tr>
              <a:tr h="370840">
                <a:tc>
                  <a:txBody>
                    <a:bodyPr/>
                    <a:lstStyle/>
                    <a:p>
                      <a:r>
                        <a:rPr lang="zh-CN" altLang="en-US" dirty="0" smtClean="0"/>
                        <a:t>宽带类型</a:t>
                      </a:r>
                      <a:endParaRPr lang="zh-CN" altLang="en-US" dirty="0"/>
                    </a:p>
                  </a:txBody>
                  <a:tcPr>
                    <a:solidFill>
                      <a:srgbClr val="BBB7BE"/>
                    </a:solidFill>
                  </a:tcPr>
                </a:tc>
                <a:tc>
                  <a:txBody>
                    <a:bodyPr/>
                    <a:lstStyle/>
                    <a:p>
                      <a:r>
                        <a:rPr lang="zh-CN" altLang="en-US" dirty="0" smtClean="0"/>
                        <a:t>枚举类型</a:t>
                      </a:r>
                      <a:endParaRPr lang="zh-CN" altLang="en-US" dirty="0"/>
                    </a:p>
                  </a:txBody>
                  <a:tcPr>
                    <a:solidFill>
                      <a:srgbClr val="BBB7BF"/>
                    </a:solidFill>
                  </a:tcPr>
                </a:tc>
                <a:tc>
                  <a:txBody>
                    <a:bodyPr/>
                    <a:lstStyle/>
                    <a:p>
                      <a:r>
                        <a:rPr lang="en-US" altLang="zh-CN" sz="1800" b="0" i="0" kern="1200" dirty="0" smtClean="0">
                          <a:solidFill>
                            <a:schemeClr val="dk1"/>
                          </a:solidFill>
                          <a:effectLst/>
                          <a:latin typeface="+mn-lt"/>
                          <a:ea typeface="+mn-ea"/>
                          <a:cs typeface="+mn-cs"/>
                        </a:rPr>
                        <a:t>4G</a:t>
                      </a:r>
                      <a:r>
                        <a:rPr lang="zh-CN" altLang="en-US" sz="1800" b="0" i="0" kern="1200" dirty="0" smtClean="0">
                          <a:solidFill>
                            <a:schemeClr val="dk1"/>
                          </a:solidFill>
                          <a:effectLst/>
                          <a:latin typeface="+mn-lt"/>
                          <a:ea typeface="+mn-ea"/>
                          <a:cs typeface="+mn-cs"/>
                        </a:rPr>
                        <a:t>融合宽带</a:t>
                      </a:r>
                      <a:endParaRPr lang="zh-CN" altLang="en-US" dirty="0"/>
                    </a:p>
                  </a:txBody>
                  <a:tcPr>
                    <a:solidFill>
                      <a:srgbClr val="A0C6DE"/>
                    </a:solidFill>
                  </a:tcPr>
                </a:tc>
                <a:tc>
                  <a:txBody>
                    <a:bodyPr/>
                    <a:lstStyle/>
                    <a:p>
                      <a:r>
                        <a:rPr lang="zh-CN" altLang="en-US" sz="1800" b="0" i="0" kern="1200" dirty="0" smtClean="0">
                          <a:solidFill>
                            <a:schemeClr val="dk1"/>
                          </a:solidFill>
                          <a:effectLst/>
                          <a:latin typeface="+mn-lt"/>
                          <a:ea typeface="+mn-ea"/>
                          <a:cs typeface="+mn-cs"/>
                        </a:rPr>
                        <a:t>单品宽带</a:t>
                      </a:r>
                      <a:endParaRPr lang="zh-CN" altLang="en-US" dirty="0"/>
                    </a:p>
                  </a:txBody>
                  <a:tcPr>
                    <a:solidFill>
                      <a:srgbClr val="A0C6DE"/>
                    </a:solidFill>
                  </a:tcPr>
                </a:tc>
                <a:tc>
                  <a:txBody>
                    <a:bodyPr/>
                    <a:lstStyle/>
                    <a:p>
                      <a:r>
                        <a:rPr lang="zh-CN" altLang="en-US" sz="1800" b="0" i="0" kern="1200" dirty="0" smtClean="0">
                          <a:solidFill>
                            <a:schemeClr val="dk1"/>
                          </a:solidFill>
                          <a:effectLst/>
                          <a:latin typeface="+mn-lt"/>
                          <a:ea typeface="+mn-ea"/>
                          <a:cs typeface="+mn-cs"/>
                        </a:rPr>
                        <a:t>群组宽带</a:t>
                      </a:r>
                      <a:endParaRPr lang="zh-CN" altLang="en-US" dirty="0"/>
                    </a:p>
                  </a:txBody>
                  <a:tcPr>
                    <a:solidFill>
                      <a:srgbClr val="A0C6DE"/>
                    </a:solidFill>
                  </a:tcPr>
                </a:tc>
                <a:tc gridSpan="3">
                  <a:txBody>
                    <a:bodyPr/>
                    <a:lstStyle/>
                    <a:p>
                      <a:endParaRPr lang="zh-CN" altLang="en-US" dirty="0"/>
                    </a:p>
                  </a:txBody>
                  <a:tcPr>
                    <a:solidFill>
                      <a:srgbClr val="A0C6DE"/>
                    </a:solidFill>
                  </a:tcPr>
                </a:tc>
                <a:tc hMerge="1">
                  <a:txBody>
                    <a:bodyPr/>
                    <a:lstStyle/>
                    <a:p>
                      <a:endParaRPr lang="zh-CN" altLang="en-US" dirty="0"/>
                    </a:p>
                  </a:txBody>
                  <a:tcPr>
                    <a:solidFill>
                      <a:srgbClr val="9EC4E3"/>
                    </a:solidFill>
                  </a:tcPr>
                </a:tc>
                <a:tc hMerge="1">
                  <a:txBody>
                    <a:bodyPr/>
                    <a:lstStyle/>
                    <a:p>
                      <a:endParaRPr lang="zh-CN" altLang="en-US" dirty="0"/>
                    </a:p>
                  </a:txBody>
                  <a:tcPr>
                    <a:solidFill>
                      <a:srgbClr val="9EC4E3"/>
                    </a:solidFill>
                  </a:tcPr>
                </a:tc>
                <a:extLst>
                  <a:ext uri="{0D108BD9-81ED-4DB2-BD59-A6C34878D82A}">
                    <a16:rowId xmlns:a16="http://schemas.microsoft.com/office/drawing/2014/main" xmlns="" val="3623457275"/>
                  </a:ext>
                </a:extLst>
              </a:tr>
              <a:tr h="370840">
                <a:tc>
                  <a:txBody>
                    <a:bodyPr/>
                    <a:lstStyle/>
                    <a:p>
                      <a:r>
                        <a:rPr lang="zh-CN" altLang="en-US" sz="1800" b="0" i="0" kern="1200" dirty="0" smtClean="0">
                          <a:solidFill>
                            <a:schemeClr val="dk1"/>
                          </a:solidFill>
                          <a:effectLst/>
                          <a:latin typeface="+mn-lt"/>
                          <a:ea typeface="+mn-ea"/>
                          <a:cs typeface="+mn-cs"/>
                        </a:rPr>
                        <a:t>附属标签</a:t>
                      </a:r>
                      <a:endParaRPr lang="zh-CN" altLang="en-US" dirty="0"/>
                    </a:p>
                  </a:txBody>
                  <a:tcPr>
                    <a:solidFill>
                      <a:srgbClr val="BBB7BE"/>
                    </a:solidFill>
                  </a:tcPr>
                </a:tc>
                <a:tc>
                  <a:txBody>
                    <a:bodyPr/>
                    <a:lstStyle/>
                    <a:p>
                      <a:r>
                        <a:rPr lang="zh-CN" altLang="en-US" dirty="0" smtClean="0"/>
                        <a:t>枚举类型</a:t>
                      </a:r>
                      <a:endParaRPr lang="zh-CN" altLang="en-US" dirty="0"/>
                    </a:p>
                  </a:txBody>
                  <a:tcPr>
                    <a:solidFill>
                      <a:srgbClr val="BBB7BF"/>
                    </a:solidFill>
                  </a:tcPr>
                </a:tc>
                <a:tc>
                  <a:txBody>
                    <a:bodyPr/>
                    <a:lstStyle/>
                    <a:p>
                      <a:r>
                        <a:rPr lang="zh-CN" altLang="en-US" sz="1800" b="0" i="0" kern="1200" dirty="0" smtClean="0">
                          <a:solidFill>
                            <a:schemeClr val="dk1"/>
                          </a:solidFill>
                          <a:effectLst/>
                          <a:latin typeface="+mn-lt"/>
                          <a:ea typeface="+mn-ea"/>
                          <a:cs typeface="+mn-cs"/>
                        </a:rPr>
                        <a:t>充值卡</a:t>
                      </a:r>
                      <a:endParaRPr lang="zh-CN" altLang="en-US" dirty="0"/>
                    </a:p>
                  </a:txBody>
                  <a:tcPr>
                    <a:solidFill>
                      <a:srgbClr val="A0C6DE"/>
                    </a:solidFill>
                  </a:tcPr>
                </a:tc>
                <a:tc>
                  <a:txBody>
                    <a:bodyPr/>
                    <a:lstStyle/>
                    <a:p>
                      <a:r>
                        <a:rPr lang="zh-CN" altLang="en-US" sz="1800" b="0" i="0" kern="1200" dirty="0" smtClean="0">
                          <a:solidFill>
                            <a:schemeClr val="dk1"/>
                          </a:solidFill>
                          <a:effectLst/>
                          <a:latin typeface="+mn-lt"/>
                          <a:ea typeface="+mn-ea"/>
                          <a:cs typeface="+mn-cs"/>
                        </a:rPr>
                        <a:t>密码</a:t>
                      </a:r>
                      <a:endParaRPr lang="zh-CN" altLang="en-US" dirty="0"/>
                    </a:p>
                  </a:txBody>
                  <a:tcPr>
                    <a:solidFill>
                      <a:srgbClr val="A0C6DE"/>
                    </a:solidFill>
                  </a:tcPr>
                </a:tc>
                <a:tc>
                  <a:txBody>
                    <a:bodyPr/>
                    <a:lstStyle/>
                    <a:p>
                      <a:r>
                        <a:rPr lang="zh-CN" altLang="en-US" sz="1800" b="0" i="0" kern="1200" dirty="0" smtClean="0">
                          <a:solidFill>
                            <a:schemeClr val="dk1"/>
                          </a:solidFill>
                          <a:effectLst/>
                          <a:latin typeface="+mn-lt"/>
                          <a:ea typeface="+mn-ea"/>
                          <a:cs typeface="+mn-cs"/>
                        </a:rPr>
                        <a:t>银行卡</a:t>
                      </a:r>
                      <a:endParaRPr lang="zh-CN" altLang="en-US" dirty="0"/>
                    </a:p>
                  </a:txBody>
                  <a:tcPr>
                    <a:solidFill>
                      <a:srgbClr val="A0C6DE"/>
                    </a:solidFill>
                  </a:tcPr>
                </a:tc>
                <a:tc gridSpan="3">
                  <a:txBody>
                    <a:bodyPr/>
                    <a:lstStyle/>
                    <a:p>
                      <a:endParaRPr lang="zh-CN" altLang="en-US" dirty="0"/>
                    </a:p>
                  </a:txBody>
                  <a:tcPr>
                    <a:solidFill>
                      <a:srgbClr val="A0C6DE"/>
                    </a:solidFill>
                  </a:tcPr>
                </a:tc>
                <a:tc hMerge="1">
                  <a:txBody>
                    <a:bodyPr/>
                    <a:lstStyle/>
                    <a:p>
                      <a:endParaRPr lang="zh-CN" altLang="en-US" dirty="0"/>
                    </a:p>
                  </a:txBody>
                  <a:tcPr>
                    <a:solidFill>
                      <a:srgbClr val="9EC4E3"/>
                    </a:solidFill>
                  </a:tcPr>
                </a:tc>
                <a:tc hMerge="1">
                  <a:txBody>
                    <a:bodyPr/>
                    <a:lstStyle/>
                    <a:p>
                      <a:endParaRPr lang="zh-CN" altLang="en-US" dirty="0"/>
                    </a:p>
                  </a:txBody>
                  <a:tcPr>
                    <a:solidFill>
                      <a:srgbClr val="9EC4E3"/>
                    </a:solidFill>
                  </a:tcPr>
                </a:tc>
                <a:extLst>
                  <a:ext uri="{0D108BD9-81ED-4DB2-BD59-A6C34878D82A}">
                    <a16:rowId xmlns:a16="http://schemas.microsoft.com/office/drawing/2014/main" xmlns="" val="1182602980"/>
                  </a:ext>
                </a:extLst>
              </a:tr>
              <a:tr h="370840">
                <a:tc>
                  <a:txBody>
                    <a:bodyPr/>
                    <a:lstStyle/>
                    <a:p>
                      <a:r>
                        <a:rPr lang="zh-CN" altLang="en-US" sz="1800" b="0" i="0" kern="1200" dirty="0" smtClean="0">
                          <a:solidFill>
                            <a:schemeClr val="dk1"/>
                          </a:solidFill>
                          <a:effectLst/>
                          <a:latin typeface="+mn-lt"/>
                          <a:ea typeface="+mn-ea"/>
                          <a:cs typeface="+mn-cs"/>
                        </a:rPr>
                        <a:t>流量业务对象类型</a:t>
                      </a:r>
                      <a:endParaRPr lang="zh-CN" altLang="en-US" dirty="0"/>
                    </a:p>
                  </a:txBody>
                  <a:tcPr>
                    <a:solidFill>
                      <a:srgbClr val="BBB7BE"/>
                    </a:solidFill>
                  </a:tcPr>
                </a:tc>
                <a:tc>
                  <a:txBody>
                    <a:bodyPr/>
                    <a:lstStyle/>
                    <a:p>
                      <a:r>
                        <a:rPr lang="zh-CN" altLang="en-US" dirty="0" smtClean="0"/>
                        <a:t>枚举类型</a:t>
                      </a:r>
                      <a:endParaRPr lang="zh-CN" altLang="en-US" dirty="0"/>
                    </a:p>
                  </a:txBody>
                  <a:tcPr>
                    <a:solidFill>
                      <a:srgbClr val="BBB7BF"/>
                    </a:solidFill>
                  </a:tcPr>
                </a:tc>
                <a:tc>
                  <a:txBody>
                    <a:bodyPr/>
                    <a:lstStyle/>
                    <a:p>
                      <a:r>
                        <a:rPr lang="zh-CN" altLang="en-US" sz="1800" b="0" i="0" kern="1200" dirty="0" smtClean="0">
                          <a:solidFill>
                            <a:schemeClr val="dk1"/>
                          </a:solidFill>
                          <a:effectLst/>
                          <a:latin typeface="+mn-lt"/>
                          <a:ea typeface="+mn-ea"/>
                          <a:cs typeface="+mn-cs"/>
                        </a:rPr>
                        <a:t>加油包</a:t>
                      </a:r>
                      <a:endParaRPr lang="zh-CN" altLang="en-US" dirty="0"/>
                    </a:p>
                  </a:txBody>
                  <a:tcPr>
                    <a:solidFill>
                      <a:srgbClr val="A0C6DE"/>
                    </a:solidFill>
                  </a:tcPr>
                </a:tc>
                <a:tc>
                  <a:txBody>
                    <a:bodyPr/>
                    <a:lstStyle/>
                    <a:p>
                      <a:r>
                        <a:rPr lang="zh-CN" altLang="en-US" sz="1800" b="0" i="0" kern="1200" dirty="0" smtClean="0">
                          <a:solidFill>
                            <a:schemeClr val="dk1"/>
                          </a:solidFill>
                          <a:effectLst/>
                          <a:latin typeface="+mn-lt"/>
                          <a:ea typeface="+mn-ea"/>
                          <a:cs typeface="+mn-cs"/>
                        </a:rPr>
                        <a:t>周末流量包</a:t>
                      </a:r>
                      <a:endParaRPr lang="zh-CN" altLang="en-US" dirty="0"/>
                    </a:p>
                  </a:txBody>
                  <a:tcPr>
                    <a:solidFill>
                      <a:srgbClr val="A0C6DE"/>
                    </a:solidFill>
                  </a:tcPr>
                </a:tc>
                <a:tc>
                  <a:txBody>
                    <a:bodyPr/>
                    <a:lstStyle/>
                    <a:p>
                      <a:r>
                        <a:rPr lang="zh-CN" altLang="en-US" sz="1800" b="0" i="0" kern="1200" dirty="0" smtClean="0">
                          <a:solidFill>
                            <a:schemeClr val="dk1"/>
                          </a:solidFill>
                          <a:effectLst/>
                          <a:latin typeface="+mn-lt"/>
                          <a:ea typeface="+mn-ea"/>
                          <a:cs typeface="+mn-cs"/>
                        </a:rPr>
                        <a:t>基础流量包</a:t>
                      </a:r>
                      <a:endParaRPr lang="zh-CN" altLang="en-US" dirty="0"/>
                    </a:p>
                  </a:txBody>
                  <a:tcPr>
                    <a:solidFill>
                      <a:srgbClr val="A0C6DE"/>
                    </a:solidFill>
                  </a:tcPr>
                </a:tc>
                <a:tc>
                  <a:txBody>
                    <a:bodyPr/>
                    <a:lstStyle/>
                    <a:p>
                      <a:r>
                        <a:rPr lang="zh-CN" altLang="en-US" sz="1800" b="0" i="0" kern="1200" dirty="0" smtClean="0">
                          <a:solidFill>
                            <a:schemeClr val="dk1"/>
                          </a:solidFill>
                          <a:effectLst/>
                          <a:latin typeface="+mn-lt"/>
                          <a:ea typeface="+mn-ea"/>
                          <a:cs typeface="+mn-cs"/>
                        </a:rPr>
                        <a:t>夜间流量包</a:t>
                      </a:r>
                      <a:endParaRPr lang="zh-CN" altLang="en-US" dirty="0"/>
                    </a:p>
                  </a:txBody>
                  <a:tcPr>
                    <a:solidFill>
                      <a:srgbClr val="A0C6DE"/>
                    </a:solidFill>
                  </a:tcPr>
                </a:tc>
                <a:tc>
                  <a:txBody>
                    <a:bodyPr/>
                    <a:lstStyle/>
                    <a:p>
                      <a:r>
                        <a:rPr lang="zh-CN" altLang="en-US" sz="1800" b="0" i="0" kern="1200" dirty="0" smtClean="0">
                          <a:solidFill>
                            <a:schemeClr val="dk1"/>
                          </a:solidFill>
                          <a:effectLst/>
                          <a:latin typeface="+mn-lt"/>
                          <a:ea typeface="+mn-ea"/>
                          <a:cs typeface="+mn-cs"/>
                        </a:rPr>
                        <a:t>小时流量包</a:t>
                      </a:r>
                      <a:endParaRPr lang="zh-CN" altLang="en-US" dirty="0"/>
                    </a:p>
                  </a:txBody>
                  <a:tcPr>
                    <a:solidFill>
                      <a:srgbClr val="A0C6DE"/>
                    </a:solidFill>
                  </a:tcPr>
                </a:tc>
                <a:tc>
                  <a:txBody>
                    <a:bodyPr/>
                    <a:lstStyle/>
                    <a:p>
                      <a:r>
                        <a:rPr lang="zh-CN" altLang="en-US" sz="1800" b="0" i="0" kern="1200" dirty="0" smtClean="0">
                          <a:solidFill>
                            <a:schemeClr val="dk1"/>
                          </a:solidFill>
                          <a:effectLst/>
                          <a:latin typeface="+mn-lt"/>
                          <a:ea typeface="+mn-ea"/>
                          <a:cs typeface="+mn-cs"/>
                        </a:rPr>
                        <a:t>日流量包</a:t>
                      </a:r>
                      <a:endParaRPr lang="zh-CN" altLang="en-US" dirty="0"/>
                    </a:p>
                  </a:txBody>
                  <a:tcPr>
                    <a:solidFill>
                      <a:srgbClr val="A0C6DE"/>
                    </a:solidFill>
                  </a:tcPr>
                </a:tc>
                <a:extLst>
                  <a:ext uri="{0D108BD9-81ED-4DB2-BD59-A6C34878D82A}">
                    <a16:rowId xmlns:a16="http://schemas.microsoft.com/office/drawing/2014/main" xmlns="" val="3561919941"/>
                  </a:ext>
                </a:extLst>
              </a:tr>
            </a:tbl>
          </a:graphicData>
        </a:graphic>
      </p:graphicFrame>
      <p:sp>
        <p:nvSpPr>
          <p:cNvPr id="7" name="标题 1"/>
          <p:cNvSpPr>
            <a:spLocks noGrp="1"/>
          </p:cNvSpPr>
          <p:nvPr>
            <p:ph type="title"/>
          </p:nvPr>
        </p:nvSpPr>
        <p:spPr>
          <a:xfrm>
            <a:off x="354874" y="260623"/>
            <a:ext cx="10515600" cy="536212"/>
          </a:xfrm>
        </p:spPr>
        <p:txBody>
          <a:bodyPr/>
          <a:lstStyle/>
          <a:p>
            <a:r>
              <a:rPr lang="zh-CN" altLang="en-US" b="0" dirty="0">
                <a:solidFill>
                  <a:srgbClr val="2080BD"/>
                </a:solidFill>
                <a:latin typeface="Microsoft YaHei" charset="-122"/>
                <a:ea typeface="Microsoft YaHei" charset="-122"/>
                <a:cs typeface="Microsoft YaHei" charset="-122"/>
              </a:rPr>
              <a:t>任务二：</a:t>
            </a:r>
            <a:r>
              <a:rPr lang="zh-CN" altLang="en-US" b="0" dirty="0" smtClean="0">
                <a:solidFill>
                  <a:srgbClr val="2080BD"/>
                </a:solidFill>
                <a:latin typeface="Microsoft YaHei" charset="-122"/>
                <a:ea typeface="Microsoft YaHei" charset="-122"/>
                <a:cs typeface="Microsoft YaHei" charset="-122"/>
              </a:rPr>
              <a:t>意图识别</a:t>
            </a:r>
            <a:r>
              <a:rPr lang="en-US" altLang="zh-CN" b="0" dirty="0" smtClean="0">
                <a:solidFill>
                  <a:srgbClr val="2080BD"/>
                </a:solidFill>
                <a:latin typeface="Microsoft YaHei" charset="-122"/>
                <a:ea typeface="Microsoft YaHei" charset="-122"/>
                <a:cs typeface="Microsoft YaHei" charset="-122"/>
              </a:rPr>
              <a:t>-</a:t>
            </a:r>
            <a:r>
              <a:rPr lang="zh-CN" altLang="en-US" b="0" dirty="0" smtClean="0">
                <a:solidFill>
                  <a:srgbClr val="2080BD"/>
                </a:solidFill>
                <a:latin typeface="Microsoft YaHei" charset="-122"/>
                <a:ea typeface="Microsoft YaHei" charset="-122"/>
                <a:cs typeface="Microsoft YaHei" charset="-122"/>
              </a:rPr>
              <a:t>槽值填充</a:t>
            </a:r>
            <a:endParaRPr lang="zh-CN" altLang="en-US" b="0" dirty="0">
              <a:solidFill>
                <a:srgbClr val="2080BD"/>
              </a:solidFill>
              <a:latin typeface="Microsoft YaHei" charset="-122"/>
              <a:ea typeface="Microsoft YaHei" charset="-122"/>
              <a:cs typeface="Microsoft YaHei" charset="-122"/>
            </a:endParaRPr>
          </a:p>
        </p:txBody>
      </p:sp>
      <p:sp>
        <p:nvSpPr>
          <p:cNvPr id="6" name="文本框 5"/>
          <p:cNvSpPr txBox="1"/>
          <p:nvPr/>
        </p:nvSpPr>
        <p:spPr>
          <a:xfrm>
            <a:off x="367937" y="1182459"/>
            <a:ext cx="5644494" cy="461665"/>
          </a:xfrm>
          <a:prstGeom prst="rect">
            <a:avLst/>
          </a:prstGeom>
          <a:noFill/>
        </p:spPr>
        <p:txBody>
          <a:bodyPr wrap="none" rtlCol="0">
            <a:spAutoFit/>
          </a:bodyPr>
          <a:lstStyle/>
          <a:p>
            <a:r>
              <a:rPr lang="zh-CN" altLang="en-US" sz="2400" dirty="0">
                <a:solidFill>
                  <a:srgbClr val="2080BD"/>
                </a:solidFill>
                <a:latin typeface="Microsoft YaHei" charset="-122"/>
                <a:ea typeface="Microsoft YaHei" charset="-122"/>
                <a:cs typeface="Microsoft YaHei" charset="-122"/>
              </a:rPr>
              <a:t>槽</a:t>
            </a:r>
            <a:r>
              <a:rPr lang="zh-CN" altLang="en-US" sz="2400" dirty="0" smtClean="0">
                <a:solidFill>
                  <a:srgbClr val="2080BD"/>
                </a:solidFill>
                <a:latin typeface="Microsoft YaHei" charset="-122"/>
                <a:ea typeface="Microsoft YaHei" charset="-122"/>
                <a:cs typeface="Microsoft YaHei" charset="-122"/>
              </a:rPr>
              <a:t>值填充任务分解</a:t>
            </a:r>
            <a:r>
              <a:rPr lang="zh-CN" altLang="en-US" sz="2400" dirty="0">
                <a:solidFill>
                  <a:srgbClr val="2080BD"/>
                </a:solidFill>
                <a:latin typeface="Microsoft YaHei" charset="-122"/>
                <a:ea typeface="Microsoft YaHei" charset="-122"/>
                <a:cs typeface="Microsoft YaHei" charset="-122"/>
              </a:rPr>
              <a:t>：</a:t>
            </a:r>
            <a:r>
              <a:rPr lang="zh-CN" altLang="en-US" sz="2400" dirty="0" smtClean="0">
                <a:solidFill>
                  <a:srgbClr val="2080BD"/>
                </a:solidFill>
                <a:latin typeface="Microsoft YaHei" charset="-122"/>
                <a:ea typeface="Microsoft YaHei" charset="-122"/>
                <a:cs typeface="Microsoft YaHei" charset="-122"/>
              </a:rPr>
              <a:t>业务类型</a:t>
            </a:r>
            <a:r>
              <a:rPr lang="en-US" altLang="zh-CN" sz="2400" dirty="0" smtClean="0">
                <a:solidFill>
                  <a:srgbClr val="2080BD"/>
                </a:solidFill>
                <a:latin typeface="Microsoft YaHei" charset="-122"/>
                <a:ea typeface="Microsoft YaHei" charset="-122"/>
                <a:cs typeface="Microsoft YaHei" charset="-122"/>
              </a:rPr>
              <a:t>+</a:t>
            </a:r>
            <a:r>
              <a:rPr lang="zh-CN" altLang="en-US" sz="2400" dirty="0" smtClean="0">
                <a:solidFill>
                  <a:srgbClr val="2080BD"/>
                </a:solidFill>
                <a:latin typeface="Microsoft YaHei" charset="-122"/>
                <a:ea typeface="Microsoft YaHei" charset="-122"/>
                <a:cs typeface="Microsoft YaHei" charset="-122"/>
              </a:rPr>
              <a:t>数值类型</a:t>
            </a:r>
            <a:endParaRPr lang="en-US" altLang="zh-CN" sz="2400" dirty="0">
              <a:solidFill>
                <a:srgbClr val="2080BD"/>
              </a:solidFill>
              <a:latin typeface="Microsoft YaHei" charset="-122"/>
              <a:ea typeface="Microsoft YaHei" charset="-122"/>
              <a:cs typeface="Microsoft YaHei"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64852697"/>
              </p:ext>
            </p:extLst>
          </p:nvPr>
        </p:nvGraphicFramePr>
        <p:xfrm>
          <a:off x="367937" y="4466815"/>
          <a:ext cx="11367432" cy="1849120"/>
        </p:xfrm>
        <a:graphic>
          <a:graphicData uri="http://schemas.openxmlformats.org/drawingml/2006/table">
            <a:tbl>
              <a:tblPr firstRow="1" bandRow="1">
                <a:tableStyleId>{5C22544A-7EE6-4342-B048-85BDC9FD1C3A}</a:tableStyleId>
              </a:tblPr>
              <a:tblGrid>
                <a:gridCol w="1420929">
                  <a:extLst>
                    <a:ext uri="{9D8B030D-6E8A-4147-A177-3AD203B41FA5}">
                      <a16:colId xmlns:a16="http://schemas.microsoft.com/office/drawing/2014/main" xmlns="" val="1347569241"/>
                    </a:ext>
                  </a:extLst>
                </a:gridCol>
                <a:gridCol w="1420929">
                  <a:extLst>
                    <a:ext uri="{9D8B030D-6E8A-4147-A177-3AD203B41FA5}">
                      <a16:colId xmlns:a16="http://schemas.microsoft.com/office/drawing/2014/main" xmlns="" val="2277512893"/>
                    </a:ext>
                  </a:extLst>
                </a:gridCol>
                <a:gridCol w="1420929">
                  <a:extLst>
                    <a:ext uri="{9D8B030D-6E8A-4147-A177-3AD203B41FA5}">
                      <a16:colId xmlns:a16="http://schemas.microsoft.com/office/drawing/2014/main" xmlns="" val="1511402176"/>
                    </a:ext>
                  </a:extLst>
                </a:gridCol>
                <a:gridCol w="1420929">
                  <a:extLst>
                    <a:ext uri="{9D8B030D-6E8A-4147-A177-3AD203B41FA5}">
                      <a16:colId xmlns:a16="http://schemas.microsoft.com/office/drawing/2014/main" xmlns="" val="382613033"/>
                    </a:ext>
                  </a:extLst>
                </a:gridCol>
                <a:gridCol w="1420929">
                  <a:extLst>
                    <a:ext uri="{9D8B030D-6E8A-4147-A177-3AD203B41FA5}">
                      <a16:colId xmlns:a16="http://schemas.microsoft.com/office/drawing/2014/main" xmlns="" val="1692906130"/>
                    </a:ext>
                  </a:extLst>
                </a:gridCol>
                <a:gridCol w="1420929">
                  <a:extLst>
                    <a:ext uri="{9D8B030D-6E8A-4147-A177-3AD203B41FA5}">
                      <a16:colId xmlns:a16="http://schemas.microsoft.com/office/drawing/2014/main" xmlns="" val="4259796309"/>
                    </a:ext>
                  </a:extLst>
                </a:gridCol>
                <a:gridCol w="1420929">
                  <a:extLst>
                    <a:ext uri="{9D8B030D-6E8A-4147-A177-3AD203B41FA5}">
                      <a16:colId xmlns:a16="http://schemas.microsoft.com/office/drawing/2014/main" xmlns="" val="815172291"/>
                    </a:ext>
                  </a:extLst>
                </a:gridCol>
                <a:gridCol w="1420929">
                  <a:extLst>
                    <a:ext uri="{9D8B030D-6E8A-4147-A177-3AD203B41FA5}">
                      <a16:colId xmlns:a16="http://schemas.microsoft.com/office/drawing/2014/main" xmlns="" val="2316926606"/>
                    </a:ext>
                  </a:extLst>
                </a:gridCol>
              </a:tblGrid>
              <a:tr h="250808">
                <a:tc>
                  <a:txBody>
                    <a:bodyPr/>
                    <a:lstStyle/>
                    <a:p>
                      <a:r>
                        <a:rPr lang="zh-CN" altLang="en-US" smtClean="0"/>
                        <a:t>数值类型</a:t>
                      </a:r>
                      <a:endParaRPr lang="zh-CN" altLang="en-US" dirty="0"/>
                    </a:p>
                  </a:txBody>
                  <a:tcPr/>
                </a:tc>
                <a:tc>
                  <a:txBody>
                    <a:bodyPr/>
                    <a:lstStyle/>
                    <a:p>
                      <a:r>
                        <a:rPr lang="zh-CN" altLang="en-US" smtClean="0"/>
                        <a:t>值类型</a:t>
                      </a:r>
                      <a:endParaRPr lang="zh-CN" altLang="en-US" dirty="0"/>
                    </a:p>
                  </a:txBody>
                  <a:tcPr/>
                </a:tc>
                <a:tc gridSpan="6">
                  <a:txBody>
                    <a:bodyPr/>
                    <a:lstStyle/>
                    <a:p>
                      <a:r>
                        <a:rPr lang="zh-CN" altLang="en-US" smtClean="0"/>
                        <a:t>正则匹配</a:t>
                      </a:r>
                      <a:r>
                        <a:rPr lang="en-US" altLang="zh-CN" smtClean="0"/>
                        <a:t>+</a:t>
                      </a:r>
                      <a:r>
                        <a:rPr lang="zh-CN" altLang="en-US" smtClean="0"/>
                        <a:t>规则</a:t>
                      </a:r>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xmlns="" val="3131742234"/>
                  </a:ext>
                </a:extLst>
              </a:tr>
              <a:tr h="370840">
                <a:tc>
                  <a:txBody>
                    <a:bodyPr/>
                    <a:lstStyle/>
                    <a:p>
                      <a:r>
                        <a:rPr lang="en-US" altLang="zh-CN" dirty="0" smtClean="0"/>
                        <a:t>NULL</a:t>
                      </a:r>
                      <a:endParaRPr lang="zh-CN" altLang="en-US" dirty="0"/>
                    </a:p>
                  </a:txBody>
                  <a:tcPr>
                    <a:solidFill>
                      <a:srgbClr val="BBB7BE"/>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空</a:t>
                      </a:r>
                      <a:endParaRPr lang="zh-CN" altLang="en-US" dirty="0" smtClean="0"/>
                    </a:p>
                  </a:txBody>
                  <a:tcPr>
                    <a:solidFill>
                      <a:srgbClr val="BBB7BE"/>
                    </a:solidFill>
                  </a:tcPr>
                </a:tc>
                <a:tc gridSpan="6">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solidFill>
                      <a:srgbClr val="9FC5E0"/>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xmlns="" val="3955835353"/>
                  </a:ext>
                </a:extLst>
              </a:tr>
              <a:tr h="370840">
                <a:tc>
                  <a:txBody>
                    <a:bodyPr/>
                    <a:lstStyle/>
                    <a:p>
                      <a:r>
                        <a:rPr lang="zh-CN" altLang="en-US" dirty="0" smtClean="0"/>
                        <a:t>月份</a:t>
                      </a:r>
                      <a:endParaRPr lang="zh-CN" altLang="en-US" dirty="0"/>
                    </a:p>
                  </a:txBody>
                  <a:tcPr>
                    <a:solidFill>
                      <a:srgbClr val="BBB7BE"/>
                    </a:solidFill>
                  </a:tcPr>
                </a:tc>
                <a:tc>
                  <a:txBody>
                    <a:bodyPr/>
                    <a:lstStyle/>
                    <a:p>
                      <a:r>
                        <a:rPr lang="zh-CN" altLang="en-US" dirty="0" smtClean="0"/>
                        <a:t>整型</a:t>
                      </a:r>
                      <a:endParaRPr lang="zh-CN" altLang="en-US" dirty="0"/>
                    </a:p>
                  </a:txBody>
                  <a:tcPr>
                    <a:solidFill>
                      <a:srgbClr val="BBB7BE"/>
                    </a:solidFill>
                  </a:tcPr>
                </a:tc>
                <a:tc>
                  <a:txBody>
                    <a:bodyPr/>
                    <a:lstStyle/>
                    <a:p>
                      <a:r>
                        <a:rPr lang="zh-CN" altLang="en-US" smtClean="0"/>
                        <a:t>量词</a:t>
                      </a:r>
                      <a:endParaRPr lang="zh-CN" altLang="en-US" dirty="0"/>
                    </a:p>
                  </a:txBody>
                  <a:tcPr>
                    <a:solidFill>
                      <a:srgbClr val="9FC5E0"/>
                    </a:solidFill>
                  </a:tcPr>
                </a:tc>
                <a:tc>
                  <a:txBody>
                    <a:bodyPr/>
                    <a:lstStyle/>
                    <a:p>
                      <a:r>
                        <a:rPr lang="zh-CN" altLang="en-US" smtClean="0"/>
                        <a:t>。。。</a:t>
                      </a:r>
                      <a:endParaRPr lang="zh-CN" altLang="en-US" dirty="0"/>
                    </a:p>
                  </a:txBody>
                  <a:tcPr>
                    <a:solidFill>
                      <a:srgbClr val="9FC5E0"/>
                    </a:solidFill>
                  </a:tcPr>
                </a:tc>
                <a:tc gridSpan="4">
                  <a:txBody>
                    <a:bodyPr/>
                    <a:lstStyle/>
                    <a:p>
                      <a:endParaRPr lang="zh-CN" altLang="en-US" dirty="0"/>
                    </a:p>
                  </a:txBody>
                  <a:tcPr>
                    <a:solidFill>
                      <a:srgbClr val="9FC5E0"/>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xmlns="" val="3847705222"/>
                  </a:ext>
                </a:extLst>
              </a:tr>
              <a:tr h="370840">
                <a:tc>
                  <a:txBody>
                    <a:bodyPr/>
                    <a:lstStyle/>
                    <a:p>
                      <a:r>
                        <a:rPr lang="zh-CN" altLang="en-US" dirty="0" smtClean="0"/>
                        <a:t>数字</a:t>
                      </a:r>
                      <a:endParaRPr lang="zh-CN" altLang="en-US" dirty="0"/>
                    </a:p>
                  </a:txBody>
                  <a:tcPr>
                    <a:solidFill>
                      <a:srgbClr val="BBB7BE"/>
                    </a:solidFill>
                  </a:tcPr>
                </a:tc>
                <a:tc>
                  <a:txBody>
                    <a:bodyPr/>
                    <a:lstStyle/>
                    <a:p>
                      <a:r>
                        <a:rPr lang="zh-CN" altLang="en-US" dirty="0" smtClean="0"/>
                        <a:t>整型</a:t>
                      </a:r>
                      <a:endParaRPr lang="zh-CN" altLang="en-US" dirty="0"/>
                    </a:p>
                  </a:txBody>
                  <a:tcPr>
                    <a:solidFill>
                      <a:srgbClr val="BBB7BE"/>
                    </a:solidFill>
                  </a:tcPr>
                </a:tc>
                <a:tc>
                  <a:txBody>
                    <a:bodyPr/>
                    <a:lstStyle/>
                    <a:p>
                      <a:r>
                        <a:rPr lang="zh-CN" altLang="en-US" smtClean="0"/>
                        <a:t>* 块</a:t>
                      </a:r>
                      <a:endParaRPr lang="zh-CN" altLang="en-US" dirty="0"/>
                    </a:p>
                  </a:txBody>
                  <a:tcPr>
                    <a:solidFill>
                      <a:srgbClr val="9FC5E0"/>
                    </a:solidFill>
                  </a:tcPr>
                </a:tc>
                <a:tc>
                  <a:txBody>
                    <a:bodyPr/>
                    <a:lstStyle/>
                    <a:p>
                      <a:r>
                        <a:rPr lang="zh-CN" altLang="en-US" smtClean="0"/>
                        <a:t>* 元</a:t>
                      </a:r>
                      <a:endParaRPr lang="zh-CN" altLang="en-US" dirty="0"/>
                    </a:p>
                  </a:txBody>
                  <a:tcPr>
                    <a:solidFill>
                      <a:srgbClr val="9FC5E0"/>
                    </a:solidFill>
                  </a:tcPr>
                </a:tc>
                <a:tc>
                  <a:txBody>
                    <a:bodyPr/>
                    <a:lstStyle/>
                    <a:p>
                      <a:r>
                        <a:rPr lang="zh-CN" altLang="en-US" smtClean="0"/>
                        <a:t>* 毛</a:t>
                      </a:r>
                      <a:endParaRPr lang="zh-CN" altLang="en-US" dirty="0"/>
                    </a:p>
                  </a:txBody>
                  <a:tcPr>
                    <a:solidFill>
                      <a:srgbClr val="9FC5E0"/>
                    </a:solidFill>
                  </a:tcPr>
                </a:tc>
                <a:tc>
                  <a:txBody>
                    <a:bodyPr/>
                    <a:lstStyle/>
                    <a:p>
                      <a:r>
                        <a:rPr lang="zh-CN" altLang="en-US" smtClean="0"/>
                        <a:t>* </a:t>
                      </a:r>
                      <a:endParaRPr lang="zh-CN" altLang="en-US" dirty="0"/>
                    </a:p>
                  </a:txBody>
                  <a:tcPr>
                    <a:solidFill>
                      <a:srgbClr val="9FC5E0"/>
                    </a:solidFill>
                  </a:tcPr>
                </a:tc>
                <a:tc gridSpan="2">
                  <a:txBody>
                    <a:bodyPr/>
                    <a:lstStyle/>
                    <a:p>
                      <a:endParaRPr lang="zh-CN" altLang="en-US" dirty="0"/>
                    </a:p>
                  </a:txBody>
                  <a:tcPr>
                    <a:solidFill>
                      <a:srgbClr val="9FC5E0"/>
                    </a:solidFill>
                  </a:tcPr>
                </a:tc>
                <a:tc hMerge="1">
                  <a:txBody>
                    <a:bodyPr/>
                    <a:lstStyle/>
                    <a:p>
                      <a:endParaRPr lang="zh-CN" altLang="en-US" dirty="0"/>
                    </a:p>
                  </a:txBody>
                  <a:tcPr/>
                </a:tc>
                <a:extLst>
                  <a:ext uri="{0D108BD9-81ED-4DB2-BD59-A6C34878D82A}">
                    <a16:rowId xmlns:a16="http://schemas.microsoft.com/office/drawing/2014/main" xmlns="" val="1649604246"/>
                  </a:ext>
                </a:extLst>
              </a:tr>
              <a:tr h="370840">
                <a:tc>
                  <a:txBody>
                    <a:bodyPr/>
                    <a:lstStyle/>
                    <a:p>
                      <a:r>
                        <a:rPr lang="zh-CN" altLang="en-US" smtClean="0"/>
                        <a:t>金额</a:t>
                      </a:r>
                      <a:endParaRPr lang="zh-CN" altLang="en-US" dirty="0"/>
                    </a:p>
                  </a:txBody>
                  <a:tcPr>
                    <a:solidFill>
                      <a:srgbClr val="BBB7BE"/>
                    </a:solidFill>
                  </a:tcPr>
                </a:tc>
                <a:tc>
                  <a:txBody>
                    <a:bodyPr/>
                    <a:lstStyle/>
                    <a:p>
                      <a:r>
                        <a:rPr lang="zh-CN" altLang="en-US" dirty="0" smtClean="0"/>
                        <a:t>整型</a:t>
                      </a:r>
                      <a:endParaRPr lang="zh-CN" altLang="en-US" dirty="0"/>
                    </a:p>
                  </a:txBody>
                  <a:tcPr>
                    <a:solidFill>
                      <a:srgbClr val="BBB7BE"/>
                    </a:solidFill>
                  </a:tcPr>
                </a:tc>
                <a:tc>
                  <a:txBody>
                    <a:bodyPr/>
                    <a:lstStyle/>
                    <a:p>
                      <a:r>
                        <a:rPr lang="en-US" altLang="zh-CN" smtClean="0"/>
                        <a:t>1-12 </a:t>
                      </a:r>
                      <a:r>
                        <a:rPr lang="zh-CN" altLang="en-US" smtClean="0"/>
                        <a:t>月</a:t>
                      </a:r>
                      <a:endParaRPr lang="zh-CN" altLang="en-US" dirty="0"/>
                    </a:p>
                  </a:txBody>
                  <a:tcPr>
                    <a:solidFill>
                      <a:srgbClr val="9FC5E0"/>
                    </a:solidFill>
                  </a:tcPr>
                </a:tc>
                <a:tc>
                  <a:txBody>
                    <a:bodyPr/>
                    <a:lstStyle/>
                    <a:p>
                      <a:r>
                        <a:rPr lang="zh-CN" altLang="en-US" smtClean="0"/>
                        <a:t>本</a:t>
                      </a:r>
                      <a:r>
                        <a:rPr lang="en-US" altLang="zh-CN" smtClean="0"/>
                        <a:t>/</a:t>
                      </a:r>
                      <a:r>
                        <a:rPr lang="zh-CN" altLang="en-US" smtClean="0"/>
                        <a:t>上</a:t>
                      </a:r>
                      <a:r>
                        <a:rPr lang="en-US" altLang="zh-CN" smtClean="0"/>
                        <a:t>/</a:t>
                      </a:r>
                      <a:r>
                        <a:rPr lang="zh-CN" altLang="en-US" smtClean="0"/>
                        <a:t>下 月</a:t>
                      </a:r>
                      <a:endParaRPr lang="zh-CN" altLang="en-US" dirty="0"/>
                    </a:p>
                  </a:txBody>
                  <a:tcPr>
                    <a:solidFill>
                      <a:srgbClr val="9FC5E0"/>
                    </a:solidFill>
                  </a:tcPr>
                </a:tc>
                <a:tc>
                  <a:txBody>
                    <a:bodyPr/>
                    <a:lstStyle/>
                    <a:p>
                      <a:r>
                        <a:rPr lang="zh-CN" altLang="en-US" smtClean="0"/>
                        <a:t>上上月 </a:t>
                      </a:r>
                      <a:endParaRPr lang="zh-CN" altLang="en-US" dirty="0"/>
                    </a:p>
                  </a:txBody>
                  <a:tcPr>
                    <a:solidFill>
                      <a:srgbClr val="9FC5E0"/>
                    </a:solidFill>
                  </a:tcPr>
                </a:tc>
                <a:tc>
                  <a:txBody>
                    <a:bodyPr/>
                    <a:lstStyle/>
                    <a:p>
                      <a:r>
                        <a:rPr lang="zh-CN" altLang="en-US" smtClean="0"/>
                        <a:t>下下月</a:t>
                      </a:r>
                      <a:endParaRPr lang="zh-CN" altLang="en-US" dirty="0"/>
                    </a:p>
                  </a:txBody>
                  <a:tcPr>
                    <a:solidFill>
                      <a:srgbClr val="9FC5E0"/>
                    </a:solidFill>
                  </a:tcPr>
                </a:tc>
                <a:tc>
                  <a:txBody>
                    <a:bodyPr/>
                    <a:lstStyle/>
                    <a:p>
                      <a:r>
                        <a:rPr lang="zh-CN" altLang="en-US" smtClean="0"/>
                        <a:t>。。。</a:t>
                      </a:r>
                      <a:endParaRPr lang="zh-CN" altLang="en-US" dirty="0"/>
                    </a:p>
                  </a:txBody>
                  <a:tcPr>
                    <a:solidFill>
                      <a:srgbClr val="9FC5E0"/>
                    </a:solidFill>
                  </a:tcPr>
                </a:tc>
                <a:tc>
                  <a:txBody>
                    <a:bodyPr/>
                    <a:lstStyle/>
                    <a:p>
                      <a:endParaRPr lang="zh-CN" altLang="en-US" dirty="0"/>
                    </a:p>
                  </a:txBody>
                  <a:tcPr>
                    <a:solidFill>
                      <a:srgbClr val="9FC5E0"/>
                    </a:solidFill>
                  </a:tcPr>
                </a:tc>
                <a:extLst>
                  <a:ext uri="{0D108BD9-81ED-4DB2-BD59-A6C34878D82A}">
                    <a16:rowId xmlns:a16="http://schemas.microsoft.com/office/drawing/2014/main" xmlns="" val="715239891"/>
                  </a:ext>
                </a:extLst>
              </a:tr>
            </a:tbl>
          </a:graphicData>
        </a:graphic>
      </p:graphicFrame>
    </p:spTree>
    <p:extLst>
      <p:ext uri="{BB962C8B-B14F-4D97-AF65-F5344CB8AC3E}">
        <p14:creationId xmlns:p14="http://schemas.microsoft.com/office/powerpoint/2010/main" val="172933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1"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par>
                                <p:cTn id="14" presetID="3" presetClass="entr" presetSubtype="1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solidFill>
                  <a:srgbClr val="2080BD"/>
                </a:solidFill>
                <a:latin typeface="Microsoft YaHei" charset="-122"/>
                <a:ea typeface="Microsoft YaHei" charset="-122"/>
                <a:cs typeface="Microsoft YaHei" charset="-122"/>
              </a:rPr>
              <a:t>任务二：</a:t>
            </a:r>
            <a:r>
              <a:rPr lang="zh-CN" altLang="en-US" b="0" dirty="0" smtClean="0">
                <a:solidFill>
                  <a:srgbClr val="2080BD"/>
                </a:solidFill>
                <a:latin typeface="Microsoft YaHei" charset="-122"/>
                <a:ea typeface="Microsoft YaHei" charset="-122"/>
                <a:cs typeface="Microsoft YaHei" charset="-122"/>
              </a:rPr>
              <a:t>意图识别</a:t>
            </a:r>
            <a:r>
              <a:rPr lang="en-US" altLang="zh-CN" b="0" dirty="0" smtClean="0">
                <a:solidFill>
                  <a:srgbClr val="2080BD"/>
                </a:solidFill>
                <a:latin typeface="Microsoft YaHei" charset="-122"/>
                <a:ea typeface="Microsoft YaHei" charset="-122"/>
                <a:cs typeface="Microsoft YaHei" charset="-122"/>
              </a:rPr>
              <a:t>-</a:t>
            </a:r>
            <a:r>
              <a:rPr lang="zh-CN" altLang="en-US" b="0" dirty="0">
                <a:solidFill>
                  <a:srgbClr val="2080BD"/>
                </a:solidFill>
                <a:latin typeface="Microsoft YaHei" charset="-122"/>
                <a:ea typeface="Microsoft YaHei" charset="-122"/>
                <a:cs typeface="Microsoft YaHei" charset="-122"/>
              </a:rPr>
              <a:t>槽值填充</a:t>
            </a:r>
            <a:r>
              <a:rPr lang="en-US" altLang="zh-CN" b="0" dirty="0">
                <a:solidFill>
                  <a:srgbClr val="2080BD"/>
                </a:solidFill>
                <a:latin typeface="Microsoft YaHei" charset="-122"/>
                <a:ea typeface="Microsoft YaHei" charset="-122"/>
                <a:cs typeface="Microsoft YaHei" charset="-122"/>
              </a:rPr>
              <a:t>-</a:t>
            </a:r>
            <a:r>
              <a:rPr lang="zh-CN" altLang="en-US" b="0" dirty="0">
                <a:solidFill>
                  <a:srgbClr val="FF0000"/>
                </a:solidFill>
                <a:latin typeface="Microsoft YaHei" charset="-122"/>
                <a:ea typeface="Microsoft YaHei" charset="-122"/>
                <a:cs typeface="Microsoft YaHei" charset="-122"/>
              </a:rPr>
              <a:t>业务</a:t>
            </a:r>
            <a:r>
              <a:rPr lang="zh-CN" altLang="en-US" b="0" dirty="0" smtClean="0">
                <a:solidFill>
                  <a:srgbClr val="FF0000"/>
                </a:solidFill>
                <a:latin typeface="Microsoft YaHei" charset="-122"/>
                <a:ea typeface="Microsoft YaHei" charset="-122"/>
                <a:cs typeface="Microsoft YaHei" charset="-122"/>
              </a:rPr>
              <a:t>类型</a:t>
            </a:r>
            <a:endParaRPr lang="zh-CN" altLang="en-US" dirty="0">
              <a:solidFill>
                <a:srgbClr val="FF0000"/>
              </a:solidFill>
            </a:endParaRPr>
          </a:p>
        </p:txBody>
      </p:sp>
      <p:sp>
        <p:nvSpPr>
          <p:cNvPr id="4" name="矩形 3"/>
          <p:cNvSpPr/>
          <p:nvPr/>
        </p:nvSpPr>
        <p:spPr>
          <a:xfrm>
            <a:off x="493789" y="1858719"/>
            <a:ext cx="1447800" cy="4918528"/>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a:off x="2494039" y="1858719"/>
            <a:ext cx="1447800" cy="4521200"/>
          </a:xfrm>
          <a:prstGeom prst="rect">
            <a:avLst/>
          </a:prstGeom>
          <a:solidFill>
            <a:srgbClr val="E5E0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p:cNvSpPr txBox="1"/>
          <p:nvPr/>
        </p:nvSpPr>
        <p:spPr>
          <a:xfrm>
            <a:off x="866471" y="2138119"/>
            <a:ext cx="744114" cy="369332"/>
          </a:xfrm>
          <a:prstGeom prst="rect">
            <a:avLst/>
          </a:prstGeom>
          <a:noFill/>
        </p:spPr>
        <p:txBody>
          <a:bodyPr wrap="none" rtlCol="0">
            <a:spAutoFit/>
          </a:bodyPr>
          <a:lstStyle/>
          <a:p>
            <a:r>
              <a:rPr kumimoji="1" lang="en-US" altLang="zh-CN" b="1" dirty="0" smtClean="0"/>
              <a:t>Input</a:t>
            </a:r>
            <a:endParaRPr kumimoji="1" lang="zh-CN" altLang="en-US" b="1" dirty="0"/>
          </a:p>
        </p:txBody>
      </p:sp>
      <p:sp>
        <p:nvSpPr>
          <p:cNvPr id="8" name="矩形 7"/>
          <p:cNvSpPr/>
          <p:nvPr/>
        </p:nvSpPr>
        <p:spPr>
          <a:xfrm>
            <a:off x="703339" y="3815034"/>
            <a:ext cx="1028700" cy="1721241"/>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Data</a:t>
            </a:r>
            <a:endParaRPr kumimoji="1" lang="en-US" altLang="zh-CN" dirty="0"/>
          </a:p>
          <a:p>
            <a:pPr algn="ctr"/>
            <a:r>
              <a:rPr kumimoji="1" lang="zh-CN" altLang="en-US" dirty="0" smtClean="0"/>
              <a:t>（初赛</a:t>
            </a:r>
            <a:r>
              <a:rPr kumimoji="1" lang="en-US" altLang="zh-CN" dirty="0" smtClean="0"/>
              <a:t>+</a:t>
            </a:r>
            <a:r>
              <a:rPr kumimoji="1" lang="zh-CN" altLang="en-US" dirty="0" smtClean="0"/>
              <a:t>复赛）</a:t>
            </a:r>
            <a:endParaRPr kumimoji="1" lang="en-US" altLang="zh-CN" dirty="0" smtClean="0"/>
          </a:p>
        </p:txBody>
      </p:sp>
      <p:sp>
        <p:nvSpPr>
          <p:cNvPr id="9" name="文本框 8"/>
          <p:cNvSpPr txBox="1"/>
          <p:nvPr/>
        </p:nvSpPr>
        <p:spPr>
          <a:xfrm>
            <a:off x="2876093" y="2138119"/>
            <a:ext cx="702436" cy="369332"/>
          </a:xfrm>
          <a:prstGeom prst="rect">
            <a:avLst/>
          </a:prstGeom>
          <a:noFill/>
        </p:spPr>
        <p:txBody>
          <a:bodyPr wrap="none" rtlCol="0">
            <a:spAutoFit/>
          </a:bodyPr>
          <a:lstStyle/>
          <a:p>
            <a:r>
              <a:rPr kumimoji="1" lang="en-US" altLang="zh-CN" smtClean="0"/>
              <a:t>Input</a:t>
            </a:r>
            <a:endParaRPr kumimoji="1" lang="zh-CN" altLang="en-US" dirty="0"/>
          </a:p>
        </p:txBody>
      </p:sp>
      <p:sp>
        <p:nvSpPr>
          <p:cNvPr id="10" name="矩形 9"/>
          <p:cNvSpPr/>
          <p:nvPr/>
        </p:nvSpPr>
        <p:spPr>
          <a:xfrm>
            <a:off x="2712961" y="3815035"/>
            <a:ext cx="1028700" cy="419100"/>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Data</a:t>
            </a:r>
          </a:p>
        </p:txBody>
      </p:sp>
      <p:sp>
        <p:nvSpPr>
          <p:cNvPr id="11" name="矩形 10"/>
          <p:cNvSpPr/>
          <p:nvPr/>
        </p:nvSpPr>
        <p:spPr>
          <a:xfrm>
            <a:off x="2197755" y="1858719"/>
            <a:ext cx="1793617" cy="4918528"/>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框 11"/>
          <p:cNvSpPr txBox="1"/>
          <p:nvPr/>
        </p:nvSpPr>
        <p:spPr>
          <a:xfrm>
            <a:off x="2301068" y="2140363"/>
            <a:ext cx="1656223" cy="369332"/>
          </a:xfrm>
          <a:prstGeom prst="rect">
            <a:avLst/>
          </a:prstGeom>
          <a:noFill/>
        </p:spPr>
        <p:txBody>
          <a:bodyPr wrap="none" rtlCol="0">
            <a:spAutoFit/>
          </a:bodyPr>
          <a:lstStyle/>
          <a:p>
            <a:r>
              <a:rPr kumimoji="1" lang="en-US" altLang="zh-CN" b="1" dirty="0" smtClean="0"/>
              <a:t>Preprocessing</a:t>
            </a:r>
          </a:p>
        </p:txBody>
      </p:sp>
      <p:sp>
        <p:nvSpPr>
          <p:cNvPr id="13" name="矩形 12"/>
          <p:cNvSpPr/>
          <p:nvPr/>
        </p:nvSpPr>
        <p:spPr>
          <a:xfrm>
            <a:off x="2319905" y="4025681"/>
            <a:ext cx="1554509" cy="618705"/>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Char</a:t>
            </a:r>
          </a:p>
          <a:p>
            <a:pPr algn="ctr"/>
            <a:r>
              <a:rPr kumimoji="1" lang="en-US" altLang="zh-CN" dirty="0" smtClean="0"/>
              <a:t>Segmentation</a:t>
            </a:r>
          </a:p>
        </p:txBody>
      </p:sp>
      <p:sp>
        <p:nvSpPr>
          <p:cNvPr id="14" name="矩形 13"/>
          <p:cNvSpPr/>
          <p:nvPr/>
        </p:nvSpPr>
        <p:spPr>
          <a:xfrm>
            <a:off x="4287656" y="1858719"/>
            <a:ext cx="1654003" cy="4918528"/>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p:cNvSpPr txBox="1"/>
          <p:nvPr/>
        </p:nvSpPr>
        <p:spPr>
          <a:xfrm>
            <a:off x="4650120" y="2138119"/>
            <a:ext cx="970137" cy="369332"/>
          </a:xfrm>
          <a:prstGeom prst="rect">
            <a:avLst/>
          </a:prstGeom>
          <a:noFill/>
        </p:spPr>
        <p:txBody>
          <a:bodyPr wrap="none" rtlCol="0">
            <a:spAutoFit/>
          </a:bodyPr>
          <a:lstStyle/>
          <a:p>
            <a:r>
              <a:rPr kumimoji="1" lang="en-US" altLang="zh-CN" b="1" dirty="0" smtClean="0"/>
              <a:t>Feature</a:t>
            </a:r>
          </a:p>
        </p:txBody>
      </p:sp>
      <p:sp>
        <p:nvSpPr>
          <p:cNvPr id="16" name="矩形 15"/>
          <p:cNvSpPr/>
          <p:nvPr/>
        </p:nvSpPr>
        <p:spPr>
          <a:xfrm>
            <a:off x="6237942" y="1858719"/>
            <a:ext cx="3901839" cy="4918528"/>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7680548" y="2138119"/>
            <a:ext cx="1191352" cy="369332"/>
          </a:xfrm>
          <a:prstGeom prst="rect">
            <a:avLst/>
          </a:prstGeom>
          <a:noFill/>
        </p:spPr>
        <p:txBody>
          <a:bodyPr wrap="none" rtlCol="0">
            <a:spAutoFit/>
          </a:bodyPr>
          <a:lstStyle/>
          <a:p>
            <a:r>
              <a:rPr kumimoji="1" lang="en-US" altLang="zh-CN" b="1" dirty="0" smtClean="0"/>
              <a:t>Ensemble</a:t>
            </a:r>
          </a:p>
        </p:txBody>
      </p:sp>
      <p:sp>
        <p:nvSpPr>
          <p:cNvPr id="19" name="矩形 18"/>
          <p:cNvSpPr/>
          <p:nvPr/>
        </p:nvSpPr>
        <p:spPr>
          <a:xfrm>
            <a:off x="10450453" y="1858719"/>
            <a:ext cx="1555819" cy="4918528"/>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19"/>
          <p:cNvSpPr txBox="1"/>
          <p:nvPr/>
        </p:nvSpPr>
        <p:spPr>
          <a:xfrm>
            <a:off x="10781767" y="2168962"/>
            <a:ext cx="934871" cy="369332"/>
          </a:xfrm>
          <a:prstGeom prst="rect">
            <a:avLst/>
          </a:prstGeom>
          <a:noFill/>
        </p:spPr>
        <p:txBody>
          <a:bodyPr wrap="none" rtlCol="0">
            <a:spAutoFit/>
          </a:bodyPr>
          <a:lstStyle/>
          <a:p>
            <a:r>
              <a:rPr kumimoji="1" lang="en-US" altLang="zh-CN" b="1" dirty="0" smtClean="0"/>
              <a:t>Output</a:t>
            </a:r>
            <a:endParaRPr kumimoji="1" lang="zh-CN" altLang="en-US" b="1" dirty="0"/>
          </a:p>
        </p:txBody>
      </p:sp>
      <p:sp>
        <p:nvSpPr>
          <p:cNvPr id="21" name="矩形 20"/>
          <p:cNvSpPr/>
          <p:nvPr/>
        </p:nvSpPr>
        <p:spPr>
          <a:xfrm>
            <a:off x="10562541" y="3830456"/>
            <a:ext cx="1366435" cy="419100"/>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mtClean="0"/>
              <a:t>Submission</a:t>
            </a:r>
            <a:endParaRPr kumimoji="1" lang="en-US" altLang="zh-CN" dirty="0" smtClean="0"/>
          </a:p>
        </p:txBody>
      </p:sp>
      <p:sp>
        <p:nvSpPr>
          <p:cNvPr id="22" name="右箭头 21"/>
          <p:cNvSpPr/>
          <p:nvPr/>
        </p:nvSpPr>
        <p:spPr>
          <a:xfrm>
            <a:off x="1605576" y="2624923"/>
            <a:ext cx="869950" cy="1778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27" name="矩形 26"/>
          <p:cNvSpPr/>
          <p:nvPr/>
        </p:nvSpPr>
        <p:spPr>
          <a:xfrm>
            <a:off x="4471299" y="4035677"/>
            <a:ext cx="1347243" cy="608709"/>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Word2Vec</a:t>
            </a:r>
            <a:endParaRPr kumimoji="1" lang="en-US" altLang="zh-CN" dirty="0"/>
          </a:p>
        </p:txBody>
      </p:sp>
      <p:sp>
        <p:nvSpPr>
          <p:cNvPr id="30" name="文本框 29"/>
          <p:cNvSpPr txBox="1"/>
          <p:nvPr/>
        </p:nvSpPr>
        <p:spPr>
          <a:xfrm>
            <a:off x="6358119" y="2877593"/>
            <a:ext cx="1715534" cy="369332"/>
          </a:xfrm>
          <a:prstGeom prst="rect">
            <a:avLst/>
          </a:prstGeom>
          <a:noFill/>
        </p:spPr>
        <p:txBody>
          <a:bodyPr wrap="none" rtlCol="0">
            <a:spAutoFit/>
          </a:bodyPr>
          <a:lstStyle/>
          <a:p>
            <a:r>
              <a:rPr kumimoji="1" lang="en-US" altLang="zh-CN" b="1" dirty="0" smtClean="0"/>
              <a:t>1</a:t>
            </a:r>
            <a:r>
              <a:rPr kumimoji="1" lang="en-US" altLang="zh-CN" b="1" baseline="30000" dirty="0" smtClean="0"/>
              <a:t>st</a:t>
            </a:r>
            <a:r>
              <a:rPr kumimoji="1" lang="zh-CN" altLang="en-US" b="1" dirty="0" smtClean="0"/>
              <a:t> </a:t>
            </a:r>
            <a:r>
              <a:rPr kumimoji="1" lang="en-US" altLang="zh-CN" b="1" dirty="0" smtClean="0"/>
              <a:t>level</a:t>
            </a:r>
            <a:r>
              <a:rPr kumimoji="1" lang="zh-CN" altLang="en-US" b="1" dirty="0" smtClean="0"/>
              <a:t> </a:t>
            </a:r>
            <a:r>
              <a:rPr kumimoji="1" lang="en-US" altLang="zh-CN" b="1" dirty="0" smtClean="0"/>
              <a:t>model</a:t>
            </a:r>
          </a:p>
        </p:txBody>
      </p:sp>
      <p:sp>
        <p:nvSpPr>
          <p:cNvPr id="31" name="矩形 30"/>
          <p:cNvSpPr/>
          <p:nvPr/>
        </p:nvSpPr>
        <p:spPr>
          <a:xfrm>
            <a:off x="6449224" y="3856347"/>
            <a:ext cx="1373052" cy="419100"/>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smtClean="0"/>
              <a:t>TextCNN</a:t>
            </a:r>
            <a:endParaRPr kumimoji="1" lang="en-US" altLang="zh-CN" dirty="0" smtClean="0"/>
          </a:p>
        </p:txBody>
      </p:sp>
      <p:sp>
        <p:nvSpPr>
          <p:cNvPr id="32" name="矩形 31"/>
          <p:cNvSpPr/>
          <p:nvPr/>
        </p:nvSpPr>
        <p:spPr>
          <a:xfrm>
            <a:off x="6449224" y="4364406"/>
            <a:ext cx="1373052" cy="419100"/>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smtClean="0"/>
              <a:t>LSTMAtt</a:t>
            </a:r>
            <a:endParaRPr kumimoji="1" lang="en-US" altLang="zh-CN" dirty="0" smtClean="0"/>
          </a:p>
        </p:txBody>
      </p:sp>
      <p:sp>
        <p:nvSpPr>
          <p:cNvPr id="33" name="矩形 32"/>
          <p:cNvSpPr/>
          <p:nvPr/>
        </p:nvSpPr>
        <p:spPr>
          <a:xfrm>
            <a:off x="6449224" y="4872465"/>
            <a:ext cx="1373052" cy="419100"/>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LSTMCNN</a:t>
            </a:r>
          </a:p>
        </p:txBody>
      </p:sp>
      <p:sp>
        <p:nvSpPr>
          <p:cNvPr id="36" name="文本框 35"/>
          <p:cNvSpPr txBox="1"/>
          <p:nvPr/>
        </p:nvSpPr>
        <p:spPr>
          <a:xfrm>
            <a:off x="8351758" y="2877593"/>
            <a:ext cx="1715534" cy="369332"/>
          </a:xfrm>
          <a:prstGeom prst="rect">
            <a:avLst/>
          </a:prstGeom>
          <a:noFill/>
        </p:spPr>
        <p:txBody>
          <a:bodyPr wrap="none" rtlCol="0">
            <a:spAutoFit/>
          </a:bodyPr>
          <a:lstStyle/>
          <a:p>
            <a:r>
              <a:rPr kumimoji="1" lang="en-US" altLang="zh-CN" b="1" dirty="0"/>
              <a:t>2</a:t>
            </a:r>
            <a:r>
              <a:rPr kumimoji="1" lang="en-US" altLang="zh-CN" b="1" baseline="30000" dirty="0" smtClean="0"/>
              <a:t>st</a:t>
            </a:r>
            <a:r>
              <a:rPr kumimoji="1" lang="zh-CN" altLang="en-US" b="1" dirty="0" smtClean="0"/>
              <a:t> </a:t>
            </a:r>
            <a:r>
              <a:rPr kumimoji="1" lang="en-US" altLang="zh-CN" b="1" dirty="0" smtClean="0"/>
              <a:t>level</a:t>
            </a:r>
            <a:r>
              <a:rPr kumimoji="1" lang="zh-CN" altLang="en-US" b="1" dirty="0" smtClean="0"/>
              <a:t> </a:t>
            </a:r>
            <a:r>
              <a:rPr kumimoji="1" lang="en-US" altLang="zh-CN" b="1" dirty="0" smtClean="0"/>
              <a:t>model</a:t>
            </a:r>
          </a:p>
        </p:txBody>
      </p:sp>
      <p:sp>
        <p:nvSpPr>
          <p:cNvPr id="38" name="矩形 37"/>
          <p:cNvSpPr/>
          <p:nvPr/>
        </p:nvSpPr>
        <p:spPr>
          <a:xfrm>
            <a:off x="8584788" y="3847735"/>
            <a:ext cx="1249474" cy="419100"/>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cross-</a:t>
            </a:r>
            <a:r>
              <a:rPr kumimoji="1" lang="en-US" altLang="zh-CN" dirty="0" err="1" smtClean="0"/>
              <a:t>val</a:t>
            </a:r>
            <a:endParaRPr kumimoji="1" lang="en-US" altLang="zh-CN" dirty="0" smtClean="0"/>
          </a:p>
        </p:txBody>
      </p:sp>
      <p:sp>
        <p:nvSpPr>
          <p:cNvPr id="43" name="右箭头 42"/>
          <p:cNvSpPr/>
          <p:nvPr/>
        </p:nvSpPr>
        <p:spPr>
          <a:xfrm>
            <a:off x="3699835" y="2631347"/>
            <a:ext cx="869950" cy="1778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4" name="右箭头 43"/>
          <p:cNvSpPr/>
          <p:nvPr/>
        </p:nvSpPr>
        <p:spPr>
          <a:xfrm>
            <a:off x="5726287" y="2639102"/>
            <a:ext cx="869950" cy="1778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5" name="右箭头 44"/>
          <p:cNvSpPr/>
          <p:nvPr/>
        </p:nvSpPr>
        <p:spPr>
          <a:xfrm>
            <a:off x="9786972" y="2644195"/>
            <a:ext cx="869950" cy="1778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6" name="矩形 45"/>
          <p:cNvSpPr/>
          <p:nvPr/>
        </p:nvSpPr>
        <p:spPr>
          <a:xfrm>
            <a:off x="8584788" y="4612093"/>
            <a:ext cx="1249474" cy="419100"/>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vote</a:t>
            </a:r>
          </a:p>
        </p:txBody>
      </p:sp>
      <p:sp>
        <p:nvSpPr>
          <p:cNvPr id="47" name="文本框 46"/>
          <p:cNvSpPr txBox="1"/>
          <p:nvPr/>
        </p:nvSpPr>
        <p:spPr>
          <a:xfrm>
            <a:off x="335714" y="1170768"/>
            <a:ext cx="8016044" cy="461665"/>
          </a:xfrm>
          <a:prstGeom prst="rect">
            <a:avLst/>
          </a:prstGeom>
          <a:noFill/>
        </p:spPr>
        <p:txBody>
          <a:bodyPr wrap="square" rtlCol="0">
            <a:spAutoFit/>
          </a:bodyPr>
          <a:lstStyle/>
          <a:p>
            <a:r>
              <a:rPr lang="zh-CN" altLang="en-US" sz="2400" dirty="0" smtClean="0">
                <a:solidFill>
                  <a:srgbClr val="2080BD"/>
                </a:solidFill>
                <a:latin typeface="Microsoft YaHei" charset="-122"/>
                <a:ea typeface="Microsoft YaHei" charset="-122"/>
                <a:cs typeface="Microsoft YaHei" charset="-122"/>
              </a:rPr>
              <a:t>解决思路：分类（</a:t>
            </a:r>
            <a:r>
              <a:rPr lang="en-US" altLang="zh-CN" sz="2400" dirty="0" smtClean="0">
                <a:solidFill>
                  <a:srgbClr val="2080BD"/>
                </a:solidFill>
                <a:latin typeface="Microsoft YaHei" charset="-122"/>
                <a:ea typeface="Microsoft YaHei" charset="-122"/>
                <a:cs typeface="Microsoft YaHei" charset="-122"/>
              </a:rPr>
              <a:t>13</a:t>
            </a:r>
            <a:r>
              <a:rPr lang="zh-CN" altLang="en-US" sz="2400" dirty="0" smtClean="0">
                <a:solidFill>
                  <a:srgbClr val="2080BD"/>
                </a:solidFill>
                <a:latin typeface="Microsoft YaHei" charset="-122"/>
                <a:ea typeface="Microsoft YaHei" charset="-122"/>
                <a:cs typeface="Microsoft YaHei" charset="-122"/>
              </a:rPr>
              <a:t>个小类）</a:t>
            </a:r>
            <a:endParaRPr lang="en-US" altLang="zh-CN" sz="2400" dirty="0" smtClean="0">
              <a:solidFill>
                <a:srgbClr val="2080BD"/>
              </a:solidFill>
              <a:latin typeface="Microsoft YaHei" charset="-122"/>
              <a:ea typeface="Microsoft YaHei" charset="-122"/>
              <a:cs typeface="Microsoft YaHei" charset="-122"/>
            </a:endParaRPr>
          </a:p>
        </p:txBody>
      </p:sp>
      <p:sp>
        <p:nvSpPr>
          <p:cNvPr id="48" name="矩形 47"/>
          <p:cNvSpPr/>
          <p:nvPr/>
        </p:nvSpPr>
        <p:spPr>
          <a:xfrm>
            <a:off x="6449223" y="5946350"/>
            <a:ext cx="1624429" cy="419100"/>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smtClean="0">
                <a:solidFill>
                  <a:srgbClr val="00B050"/>
                </a:solidFill>
              </a:rPr>
              <a:t>Acc</a:t>
            </a:r>
            <a:r>
              <a:rPr kumimoji="1" lang="zh-CN" altLang="en-US" dirty="0" smtClean="0">
                <a:solidFill>
                  <a:srgbClr val="00B050"/>
                </a:solidFill>
              </a:rPr>
              <a:t>：</a:t>
            </a:r>
            <a:r>
              <a:rPr kumimoji="1" lang="en-US" altLang="zh-CN" dirty="0" smtClean="0">
                <a:solidFill>
                  <a:srgbClr val="00B050"/>
                </a:solidFill>
              </a:rPr>
              <a:t>99.56%+</a:t>
            </a:r>
          </a:p>
        </p:txBody>
      </p:sp>
    </p:spTree>
    <p:extLst>
      <p:ext uri="{BB962C8B-B14F-4D97-AF65-F5344CB8AC3E}">
        <p14:creationId xmlns:p14="http://schemas.microsoft.com/office/powerpoint/2010/main" val="11784461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blinds(horizontal)">
                                      <p:cBhvr>
                                        <p:cTn id="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solidFill>
                  <a:srgbClr val="2080BD"/>
                </a:solidFill>
                <a:latin typeface="Microsoft YaHei" charset="-122"/>
                <a:ea typeface="Microsoft YaHei" charset="-122"/>
                <a:cs typeface="Microsoft YaHei" charset="-122"/>
              </a:rPr>
              <a:t>任务二：意图识别</a:t>
            </a:r>
            <a:r>
              <a:rPr lang="en-US" altLang="zh-CN" b="0" dirty="0" smtClean="0">
                <a:solidFill>
                  <a:srgbClr val="2080BD"/>
                </a:solidFill>
                <a:latin typeface="Microsoft YaHei" charset="-122"/>
                <a:ea typeface="Microsoft YaHei" charset="-122"/>
                <a:cs typeface="Microsoft YaHei" charset="-122"/>
              </a:rPr>
              <a:t>-</a:t>
            </a:r>
            <a:r>
              <a:rPr lang="zh-CN" altLang="en-US" b="0" dirty="0">
                <a:solidFill>
                  <a:srgbClr val="2080BD"/>
                </a:solidFill>
                <a:latin typeface="Microsoft YaHei" charset="-122"/>
                <a:ea typeface="Microsoft YaHei" charset="-122"/>
                <a:cs typeface="Microsoft YaHei" charset="-122"/>
              </a:rPr>
              <a:t>槽值填充</a:t>
            </a:r>
            <a:r>
              <a:rPr lang="en-US" altLang="zh-CN" b="0" dirty="0" smtClean="0">
                <a:solidFill>
                  <a:srgbClr val="2080BD"/>
                </a:solidFill>
                <a:latin typeface="Microsoft YaHei" charset="-122"/>
                <a:ea typeface="Microsoft YaHei" charset="-122"/>
                <a:cs typeface="Microsoft YaHei" charset="-122"/>
              </a:rPr>
              <a:t>-</a:t>
            </a:r>
            <a:r>
              <a:rPr lang="zh-CN" altLang="en-US" b="0" dirty="0">
                <a:solidFill>
                  <a:srgbClr val="FF0000"/>
                </a:solidFill>
                <a:latin typeface="Microsoft YaHei" charset="-122"/>
                <a:ea typeface="Microsoft YaHei" charset="-122"/>
                <a:cs typeface="Microsoft YaHei" charset="-122"/>
              </a:rPr>
              <a:t>数值</a:t>
            </a:r>
            <a:r>
              <a:rPr lang="zh-CN" altLang="en-US" b="0" dirty="0" smtClean="0">
                <a:solidFill>
                  <a:srgbClr val="FF0000"/>
                </a:solidFill>
                <a:latin typeface="Microsoft YaHei" charset="-122"/>
                <a:ea typeface="Microsoft YaHei" charset="-122"/>
                <a:cs typeface="Microsoft YaHei" charset="-122"/>
              </a:rPr>
              <a:t>类型</a:t>
            </a:r>
            <a:endParaRPr lang="zh-CN" altLang="en-US" dirty="0">
              <a:solidFill>
                <a:srgbClr val="FF0000"/>
              </a:solidFill>
            </a:endParaRPr>
          </a:p>
        </p:txBody>
      </p:sp>
      <p:sp>
        <p:nvSpPr>
          <p:cNvPr id="4" name="矩形 3"/>
          <p:cNvSpPr/>
          <p:nvPr/>
        </p:nvSpPr>
        <p:spPr>
          <a:xfrm>
            <a:off x="493789" y="1858719"/>
            <a:ext cx="1447800" cy="4918528"/>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a:off x="2494039" y="1858719"/>
            <a:ext cx="1447800" cy="4521200"/>
          </a:xfrm>
          <a:prstGeom prst="rect">
            <a:avLst/>
          </a:prstGeom>
          <a:solidFill>
            <a:srgbClr val="E5E0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p:cNvSpPr txBox="1"/>
          <p:nvPr/>
        </p:nvSpPr>
        <p:spPr>
          <a:xfrm>
            <a:off x="866471" y="2138119"/>
            <a:ext cx="744114" cy="369332"/>
          </a:xfrm>
          <a:prstGeom prst="rect">
            <a:avLst/>
          </a:prstGeom>
          <a:noFill/>
        </p:spPr>
        <p:txBody>
          <a:bodyPr wrap="none" rtlCol="0">
            <a:spAutoFit/>
          </a:bodyPr>
          <a:lstStyle/>
          <a:p>
            <a:r>
              <a:rPr kumimoji="1" lang="en-US" altLang="zh-CN" b="1" dirty="0" smtClean="0"/>
              <a:t>Input</a:t>
            </a:r>
            <a:endParaRPr kumimoji="1" lang="zh-CN" altLang="en-US" b="1" dirty="0"/>
          </a:p>
        </p:txBody>
      </p:sp>
      <p:sp>
        <p:nvSpPr>
          <p:cNvPr id="8" name="矩形 7"/>
          <p:cNvSpPr/>
          <p:nvPr/>
        </p:nvSpPr>
        <p:spPr>
          <a:xfrm>
            <a:off x="713648" y="3341237"/>
            <a:ext cx="1028700" cy="715402"/>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Data1</a:t>
            </a:r>
            <a:endParaRPr kumimoji="1" lang="en-US" altLang="zh-CN" dirty="0"/>
          </a:p>
          <a:p>
            <a:pPr algn="ctr"/>
            <a:r>
              <a:rPr kumimoji="1" lang="zh-CN" altLang="en-US" dirty="0" smtClean="0"/>
              <a:t>（初赛）</a:t>
            </a:r>
            <a:endParaRPr kumimoji="1" lang="en-US" altLang="zh-CN" dirty="0" smtClean="0"/>
          </a:p>
        </p:txBody>
      </p:sp>
      <p:sp>
        <p:nvSpPr>
          <p:cNvPr id="9" name="文本框 8"/>
          <p:cNvSpPr txBox="1"/>
          <p:nvPr/>
        </p:nvSpPr>
        <p:spPr>
          <a:xfrm>
            <a:off x="2876093" y="2138119"/>
            <a:ext cx="702436" cy="369332"/>
          </a:xfrm>
          <a:prstGeom prst="rect">
            <a:avLst/>
          </a:prstGeom>
          <a:noFill/>
        </p:spPr>
        <p:txBody>
          <a:bodyPr wrap="none" rtlCol="0">
            <a:spAutoFit/>
          </a:bodyPr>
          <a:lstStyle/>
          <a:p>
            <a:r>
              <a:rPr kumimoji="1" lang="en-US" altLang="zh-CN" smtClean="0"/>
              <a:t>Input</a:t>
            </a:r>
            <a:endParaRPr kumimoji="1" lang="zh-CN" altLang="en-US" dirty="0"/>
          </a:p>
        </p:txBody>
      </p:sp>
      <p:sp>
        <p:nvSpPr>
          <p:cNvPr id="10" name="矩形 9"/>
          <p:cNvSpPr/>
          <p:nvPr/>
        </p:nvSpPr>
        <p:spPr>
          <a:xfrm>
            <a:off x="2712961" y="3815035"/>
            <a:ext cx="1028700" cy="419100"/>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Data</a:t>
            </a:r>
          </a:p>
        </p:txBody>
      </p:sp>
      <p:sp>
        <p:nvSpPr>
          <p:cNvPr id="11" name="矩形 10"/>
          <p:cNvSpPr/>
          <p:nvPr/>
        </p:nvSpPr>
        <p:spPr>
          <a:xfrm>
            <a:off x="2197755" y="1858719"/>
            <a:ext cx="1793617" cy="4918528"/>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框 11"/>
          <p:cNvSpPr txBox="1"/>
          <p:nvPr/>
        </p:nvSpPr>
        <p:spPr>
          <a:xfrm>
            <a:off x="2301068" y="2140363"/>
            <a:ext cx="1656223" cy="369332"/>
          </a:xfrm>
          <a:prstGeom prst="rect">
            <a:avLst/>
          </a:prstGeom>
          <a:noFill/>
        </p:spPr>
        <p:txBody>
          <a:bodyPr wrap="none" rtlCol="0">
            <a:spAutoFit/>
          </a:bodyPr>
          <a:lstStyle/>
          <a:p>
            <a:r>
              <a:rPr kumimoji="1" lang="en-US" altLang="zh-CN" b="1" dirty="0" smtClean="0"/>
              <a:t>Preprocessing</a:t>
            </a:r>
          </a:p>
        </p:txBody>
      </p:sp>
      <p:sp>
        <p:nvSpPr>
          <p:cNvPr id="13" name="矩形 12"/>
          <p:cNvSpPr/>
          <p:nvPr/>
        </p:nvSpPr>
        <p:spPr>
          <a:xfrm>
            <a:off x="2319905" y="4025681"/>
            <a:ext cx="1554509" cy="618705"/>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Char</a:t>
            </a:r>
          </a:p>
          <a:p>
            <a:pPr algn="ctr"/>
            <a:r>
              <a:rPr kumimoji="1" lang="en-US" altLang="zh-CN" dirty="0" smtClean="0"/>
              <a:t>Segmentation</a:t>
            </a:r>
          </a:p>
        </p:txBody>
      </p:sp>
      <p:sp>
        <p:nvSpPr>
          <p:cNvPr id="14" name="矩形 13"/>
          <p:cNvSpPr/>
          <p:nvPr/>
        </p:nvSpPr>
        <p:spPr>
          <a:xfrm>
            <a:off x="4287656" y="1858719"/>
            <a:ext cx="1654003" cy="4918528"/>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p:cNvSpPr txBox="1"/>
          <p:nvPr/>
        </p:nvSpPr>
        <p:spPr>
          <a:xfrm>
            <a:off x="4650120" y="2138119"/>
            <a:ext cx="970137" cy="369332"/>
          </a:xfrm>
          <a:prstGeom prst="rect">
            <a:avLst/>
          </a:prstGeom>
          <a:noFill/>
        </p:spPr>
        <p:txBody>
          <a:bodyPr wrap="none" rtlCol="0">
            <a:spAutoFit/>
          </a:bodyPr>
          <a:lstStyle/>
          <a:p>
            <a:r>
              <a:rPr kumimoji="1" lang="en-US" altLang="zh-CN" b="1" dirty="0" smtClean="0"/>
              <a:t>Feature</a:t>
            </a:r>
          </a:p>
        </p:txBody>
      </p:sp>
      <p:sp>
        <p:nvSpPr>
          <p:cNvPr id="16" name="矩形 15"/>
          <p:cNvSpPr/>
          <p:nvPr/>
        </p:nvSpPr>
        <p:spPr>
          <a:xfrm>
            <a:off x="6237942" y="1858719"/>
            <a:ext cx="3901839" cy="4918528"/>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7680548" y="2138119"/>
            <a:ext cx="1191352" cy="369332"/>
          </a:xfrm>
          <a:prstGeom prst="rect">
            <a:avLst/>
          </a:prstGeom>
          <a:noFill/>
        </p:spPr>
        <p:txBody>
          <a:bodyPr wrap="none" rtlCol="0">
            <a:spAutoFit/>
          </a:bodyPr>
          <a:lstStyle/>
          <a:p>
            <a:r>
              <a:rPr kumimoji="1" lang="en-US" altLang="zh-CN" b="1" dirty="0" smtClean="0"/>
              <a:t>Ensemble</a:t>
            </a:r>
          </a:p>
        </p:txBody>
      </p:sp>
      <p:sp>
        <p:nvSpPr>
          <p:cNvPr id="19" name="矩形 18"/>
          <p:cNvSpPr/>
          <p:nvPr/>
        </p:nvSpPr>
        <p:spPr>
          <a:xfrm>
            <a:off x="10450453" y="1858719"/>
            <a:ext cx="1555819" cy="4918528"/>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19"/>
          <p:cNvSpPr txBox="1"/>
          <p:nvPr/>
        </p:nvSpPr>
        <p:spPr>
          <a:xfrm>
            <a:off x="10781767" y="2168962"/>
            <a:ext cx="934871" cy="369332"/>
          </a:xfrm>
          <a:prstGeom prst="rect">
            <a:avLst/>
          </a:prstGeom>
          <a:noFill/>
        </p:spPr>
        <p:txBody>
          <a:bodyPr wrap="none" rtlCol="0">
            <a:spAutoFit/>
          </a:bodyPr>
          <a:lstStyle/>
          <a:p>
            <a:r>
              <a:rPr kumimoji="1" lang="en-US" altLang="zh-CN" b="1" dirty="0" smtClean="0"/>
              <a:t>Output</a:t>
            </a:r>
            <a:endParaRPr kumimoji="1" lang="zh-CN" altLang="en-US" b="1" dirty="0"/>
          </a:p>
        </p:txBody>
      </p:sp>
      <p:sp>
        <p:nvSpPr>
          <p:cNvPr id="21" name="矩形 20"/>
          <p:cNvSpPr/>
          <p:nvPr/>
        </p:nvSpPr>
        <p:spPr>
          <a:xfrm>
            <a:off x="10562541" y="3059084"/>
            <a:ext cx="1366435" cy="2809701"/>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Submission</a:t>
            </a:r>
          </a:p>
          <a:p>
            <a:pPr algn="ctr"/>
            <a:endParaRPr kumimoji="1" lang="en-US" altLang="zh-CN" dirty="0" smtClean="0"/>
          </a:p>
        </p:txBody>
      </p:sp>
      <p:sp>
        <p:nvSpPr>
          <p:cNvPr id="22" name="右箭头 21"/>
          <p:cNvSpPr/>
          <p:nvPr/>
        </p:nvSpPr>
        <p:spPr>
          <a:xfrm>
            <a:off x="1605576" y="2624923"/>
            <a:ext cx="869950" cy="1778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27" name="矩形 26"/>
          <p:cNvSpPr/>
          <p:nvPr/>
        </p:nvSpPr>
        <p:spPr>
          <a:xfrm>
            <a:off x="4471299" y="4035677"/>
            <a:ext cx="1347243" cy="608709"/>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Word2Vec</a:t>
            </a:r>
            <a:endParaRPr kumimoji="1" lang="en-US" altLang="zh-CN" dirty="0"/>
          </a:p>
        </p:txBody>
      </p:sp>
      <p:sp>
        <p:nvSpPr>
          <p:cNvPr id="30" name="文本框 29"/>
          <p:cNvSpPr txBox="1"/>
          <p:nvPr/>
        </p:nvSpPr>
        <p:spPr>
          <a:xfrm>
            <a:off x="6358119" y="2877593"/>
            <a:ext cx="1715534" cy="369332"/>
          </a:xfrm>
          <a:prstGeom prst="rect">
            <a:avLst/>
          </a:prstGeom>
          <a:noFill/>
        </p:spPr>
        <p:txBody>
          <a:bodyPr wrap="none" rtlCol="0">
            <a:spAutoFit/>
          </a:bodyPr>
          <a:lstStyle/>
          <a:p>
            <a:r>
              <a:rPr kumimoji="1" lang="en-US" altLang="zh-CN" b="1" dirty="0" smtClean="0"/>
              <a:t>1</a:t>
            </a:r>
            <a:r>
              <a:rPr kumimoji="1" lang="en-US" altLang="zh-CN" b="1" baseline="30000" dirty="0" smtClean="0"/>
              <a:t>st</a:t>
            </a:r>
            <a:r>
              <a:rPr kumimoji="1" lang="zh-CN" altLang="en-US" b="1" dirty="0" smtClean="0"/>
              <a:t> </a:t>
            </a:r>
            <a:r>
              <a:rPr kumimoji="1" lang="en-US" altLang="zh-CN" b="1" dirty="0" smtClean="0"/>
              <a:t>level</a:t>
            </a:r>
            <a:r>
              <a:rPr kumimoji="1" lang="zh-CN" altLang="en-US" b="1" dirty="0" smtClean="0"/>
              <a:t> </a:t>
            </a:r>
            <a:r>
              <a:rPr kumimoji="1" lang="en-US" altLang="zh-CN" b="1" dirty="0" smtClean="0"/>
              <a:t>model</a:t>
            </a:r>
          </a:p>
        </p:txBody>
      </p:sp>
      <p:sp>
        <p:nvSpPr>
          <p:cNvPr id="31" name="矩形 30"/>
          <p:cNvSpPr/>
          <p:nvPr/>
        </p:nvSpPr>
        <p:spPr>
          <a:xfrm>
            <a:off x="6469166" y="3815036"/>
            <a:ext cx="1373052" cy="451800"/>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smtClean="0"/>
              <a:t>TextCNN</a:t>
            </a:r>
            <a:endParaRPr kumimoji="1" lang="en-US" altLang="zh-CN" dirty="0" smtClean="0"/>
          </a:p>
        </p:txBody>
      </p:sp>
      <p:sp>
        <p:nvSpPr>
          <p:cNvPr id="36" name="文本框 35"/>
          <p:cNvSpPr txBox="1"/>
          <p:nvPr/>
        </p:nvSpPr>
        <p:spPr>
          <a:xfrm>
            <a:off x="8351758" y="2877593"/>
            <a:ext cx="1715534" cy="369332"/>
          </a:xfrm>
          <a:prstGeom prst="rect">
            <a:avLst/>
          </a:prstGeom>
          <a:noFill/>
        </p:spPr>
        <p:txBody>
          <a:bodyPr wrap="none" rtlCol="0">
            <a:spAutoFit/>
          </a:bodyPr>
          <a:lstStyle/>
          <a:p>
            <a:r>
              <a:rPr kumimoji="1" lang="en-US" altLang="zh-CN" b="1" dirty="0"/>
              <a:t>2</a:t>
            </a:r>
            <a:r>
              <a:rPr kumimoji="1" lang="en-US" altLang="zh-CN" b="1" baseline="30000" dirty="0" smtClean="0"/>
              <a:t>st</a:t>
            </a:r>
            <a:r>
              <a:rPr kumimoji="1" lang="zh-CN" altLang="en-US" b="1" dirty="0" smtClean="0"/>
              <a:t> </a:t>
            </a:r>
            <a:r>
              <a:rPr kumimoji="1" lang="en-US" altLang="zh-CN" b="1" dirty="0" smtClean="0"/>
              <a:t>level</a:t>
            </a:r>
            <a:r>
              <a:rPr kumimoji="1" lang="zh-CN" altLang="en-US" b="1" dirty="0" smtClean="0"/>
              <a:t> </a:t>
            </a:r>
            <a:r>
              <a:rPr kumimoji="1" lang="en-US" altLang="zh-CN" b="1" dirty="0" smtClean="0"/>
              <a:t>model</a:t>
            </a:r>
          </a:p>
        </p:txBody>
      </p:sp>
      <p:sp>
        <p:nvSpPr>
          <p:cNvPr id="38" name="矩形 37"/>
          <p:cNvSpPr/>
          <p:nvPr/>
        </p:nvSpPr>
        <p:spPr>
          <a:xfrm>
            <a:off x="8584788" y="3847735"/>
            <a:ext cx="1249474" cy="419100"/>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cross-</a:t>
            </a:r>
            <a:r>
              <a:rPr kumimoji="1" lang="en-US" altLang="zh-CN" dirty="0" err="1" smtClean="0"/>
              <a:t>val</a:t>
            </a:r>
            <a:endParaRPr kumimoji="1" lang="en-US" altLang="zh-CN" dirty="0" smtClean="0"/>
          </a:p>
        </p:txBody>
      </p:sp>
      <p:sp>
        <p:nvSpPr>
          <p:cNvPr id="43" name="右箭头 42"/>
          <p:cNvSpPr/>
          <p:nvPr/>
        </p:nvSpPr>
        <p:spPr>
          <a:xfrm>
            <a:off x="3699835" y="2631347"/>
            <a:ext cx="869950" cy="1778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4" name="右箭头 43"/>
          <p:cNvSpPr/>
          <p:nvPr/>
        </p:nvSpPr>
        <p:spPr>
          <a:xfrm>
            <a:off x="5726287" y="2639102"/>
            <a:ext cx="869950" cy="1778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5" name="右箭头 44"/>
          <p:cNvSpPr/>
          <p:nvPr/>
        </p:nvSpPr>
        <p:spPr>
          <a:xfrm>
            <a:off x="9786972" y="2644195"/>
            <a:ext cx="869950" cy="1778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6" name="矩形 45"/>
          <p:cNvSpPr/>
          <p:nvPr/>
        </p:nvSpPr>
        <p:spPr>
          <a:xfrm>
            <a:off x="8584788" y="4612093"/>
            <a:ext cx="1249474" cy="419100"/>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vote</a:t>
            </a:r>
          </a:p>
        </p:txBody>
      </p:sp>
      <p:sp>
        <p:nvSpPr>
          <p:cNvPr id="47" name="文本框 46"/>
          <p:cNvSpPr txBox="1"/>
          <p:nvPr/>
        </p:nvSpPr>
        <p:spPr>
          <a:xfrm>
            <a:off x="335714" y="1170768"/>
            <a:ext cx="11593262" cy="830997"/>
          </a:xfrm>
          <a:prstGeom prst="rect">
            <a:avLst/>
          </a:prstGeom>
          <a:noFill/>
        </p:spPr>
        <p:txBody>
          <a:bodyPr wrap="square" rtlCol="0">
            <a:spAutoFit/>
          </a:bodyPr>
          <a:lstStyle/>
          <a:p>
            <a:r>
              <a:rPr lang="zh-CN" altLang="en-US" sz="2400" dirty="0" smtClean="0">
                <a:solidFill>
                  <a:srgbClr val="2080BD"/>
                </a:solidFill>
                <a:latin typeface="Microsoft YaHei" charset="-122"/>
                <a:ea typeface="Microsoft YaHei" charset="-122"/>
                <a:cs typeface="Microsoft YaHei" charset="-122"/>
              </a:rPr>
              <a:t>解决思路：分类 </a:t>
            </a:r>
            <a:r>
              <a:rPr lang="en-US" altLang="zh-CN" sz="2400" dirty="0" smtClean="0">
                <a:solidFill>
                  <a:srgbClr val="2080BD"/>
                </a:solidFill>
                <a:latin typeface="Microsoft YaHei" charset="-122"/>
                <a:ea typeface="Microsoft YaHei" charset="-122"/>
                <a:cs typeface="Microsoft YaHei" charset="-122"/>
              </a:rPr>
              <a:t>+ </a:t>
            </a:r>
            <a:r>
              <a:rPr lang="zh-CN" altLang="en-US" sz="2400" dirty="0" smtClean="0">
                <a:solidFill>
                  <a:srgbClr val="2080BD"/>
                </a:solidFill>
                <a:latin typeface="Microsoft YaHei" charset="-122"/>
                <a:ea typeface="Microsoft YaHei" charset="-122"/>
                <a:cs typeface="Microsoft YaHei" charset="-122"/>
              </a:rPr>
              <a:t>正则表达式匹配 </a:t>
            </a:r>
            <a:r>
              <a:rPr lang="en-US" altLang="zh-CN" sz="2400" dirty="0" smtClean="0">
                <a:solidFill>
                  <a:srgbClr val="2080BD"/>
                </a:solidFill>
                <a:latin typeface="Microsoft YaHei" charset="-122"/>
                <a:ea typeface="Microsoft YaHei" charset="-122"/>
                <a:cs typeface="Microsoft YaHei" charset="-122"/>
              </a:rPr>
              <a:t>+ </a:t>
            </a:r>
            <a:r>
              <a:rPr lang="zh-CN" altLang="en-US" sz="2400" dirty="0" smtClean="0">
                <a:solidFill>
                  <a:srgbClr val="2080BD"/>
                </a:solidFill>
                <a:latin typeface="Microsoft YaHei" charset="-122"/>
                <a:ea typeface="Microsoft YaHei" charset="-122"/>
                <a:cs typeface="Microsoft YaHei" charset="-122"/>
              </a:rPr>
              <a:t>规则识别</a:t>
            </a:r>
            <a:endParaRPr lang="zh-CN" altLang="en-US" sz="2400" dirty="0">
              <a:solidFill>
                <a:srgbClr val="2080BD"/>
              </a:solidFill>
              <a:latin typeface="Microsoft YaHei" charset="-122"/>
              <a:ea typeface="Microsoft YaHei" charset="-122"/>
              <a:cs typeface="Microsoft YaHei" charset="-122"/>
            </a:endParaRPr>
          </a:p>
          <a:p>
            <a:endParaRPr lang="en-US" altLang="zh-CN" sz="2400" dirty="0" smtClean="0">
              <a:solidFill>
                <a:srgbClr val="2080BD"/>
              </a:solidFill>
              <a:latin typeface="Microsoft YaHei" charset="-122"/>
              <a:ea typeface="Microsoft YaHei" charset="-122"/>
              <a:cs typeface="Microsoft YaHei" charset="-122"/>
            </a:endParaRPr>
          </a:p>
        </p:txBody>
      </p:sp>
      <p:sp>
        <p:nvSpPr>
          <p:cNvPr id="34" name="矩形 33"/>
          <p:cNvSpPr/>
          <p:nvPr/>
        </p:nvSpPr>
        <p:spPr>
          <a:xfrm>
            <a:off x="723813" y="4414500"/>
            <a:ext cx="1028700" cy="715402"/>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Data2</a:t>
            </a:r>
            <a:endParaRPr kumimoji="1" lang="en-US" altLang="zh-CN" dirty="0"/>
          </a:p>
          <a:p>
            <a:pPr algn="ctr"/>
            <a:r>
              <a:rPr kumimoji="1" lang="zh-CN" altLang="en-US" dirty="0" smtClean="0"/>
              <a:t>（复赛）</a:t>
            </a:r>
            <a:endParaRPr kumimoji="1" lang="en-US" altLang="zh-CN" dirty="0" smtClean="0"/>
          </a:p>
        </p:txBody>
      </p:sp>
      <p:sp>
        <p:nvSpPr>
          <p:cNvPr id="35" name="矩形 34"/>
          <p:cNvSpPr/>
          <p:nvPr/>
        </p:nvSpPr>
        <p:spPr>
          <a:xfrm>
            <a:off x="724178" y="5425173"/>
            <a:ext cx="1028700" cy="875873"/>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Data3</a:t>
            </a:r>
            <a:endParaRPr kumimoji="1" lang="en-US" altLang="zh-CN" dirty="0"/>
          </a:p>
          <a:p>
            <a:pPr algn="ctr"/>
            <a:r>
              <a:rPr kumimoji="1" lang="zh-CN" altLang="en-US" dirty="0" smtClean="0"/>
              <a:t>（初赛</a:t>
            </a:r>
            <a:r>
              <a:rPr kumimoji="1" lang="en-US" altLang="zh-CN" dirty="0" smtClean="0"/>
              <a:t>+</a:t>
            </a:r>
            <a:r>
              <a:rPr kumimoji="1" lang="zh-CN" altLang="en-US" dirty="0" smtClean="0"/>
              <a:t>复赛）</a:t>
            </a:r>
            <a:endParaRPr kumimoji="1" lang="en-US" altLang="zh-CN" dirty="0" smtClean="0"/>
          </a:p>
        </p:txBody>
      </p:sp>
      <p:sp>
        <p:nvSpPr>
          <p:cNvPr id="39" name="矩形 38"/>
          <p:cNvSpPr/>
          <p:nvPr/>
        </p:nvSpPr>
        <p:spPr>
          <a:xfrm>
            <a:off x="6449224" y="4612093"/>
            <a:ext cx="1624429" cy="419100"/>
          </a:xfrm>
          <a:prstGeom prst="rect">
            <a:avLst/>
          </a:prstGeom>
          <a:solidFill>
            <a:srgbClr val="784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smtClean="0">
                <a:solidFill>
                  <a:srgbClr val="00B050"/>
                </a:solidFill>
              </a:rPr>
              <a:t>Acc</a:t>
            </a:r>
            <a:r>
              <a:rPr kumimoji="1" lang="zh-CN" altLang="en-US" dirty="0" smtClean="0">
                <a:solidFill>
                  <a:srgbClr val="00B050"/>
                </a:solidFill>
              </a:rPr>
              <a:t>：</a:t>
            </a:r>
            <a:r>
              <a:rPr kumimoji="1" lang="en-US" altLang="zh-CN" dirty="0" smtClean="0">
                <a:solidFill>
                  <a:srgbClr val="00B050"/>
                </a:solidFill>
              </a:rPr>
              <a:t>96.43%+</a:t>
            </a:r>
          </a:p>
        </p:txBody>
      </p:sp>
      <p:sp>
        <p:nvSpPr>
          <p:cNvPr id="3" name="文本框 2"/>
          <p:cNvSpPr txBox="1"/>
          <p:nvPr/>
        </p:nvSpPr>
        <p:spPr>
          <a:xfrm>
            <a:off x="9653552" y="2315017"/>
            <a:ext cx="1107996" cy="369332"/>
          </a:xfrm>
          <a:prstGeom prst="rect">
            <a:avLst/>
          </a:prstGeom>
          <a:noFill/>
        </p:spPr>
        <p:txBody>
          <a:bodyPr wrap="none" rtlCol="0">
            <a:spAutoFit/>
          </a:bodyPr>
          <a:lstStyle/>
          <a:p>
            <a:r>
              <a:rPr kumimoji="1" lang="zh-CN" altLang="en-US" dirty="0" smtClean="0">
                <a:solidFill>
                  <a:srgbClr val="FF0000"/>
                </a:solidFill>
              </a:rPr>
              <a:t>正则匹配</a:t>
            </a:r>
            <a:endParaRPr kumimoji="1" lang="zh-CN" altLang="en-US" dirty="0">
              <a:solidFill>
                <a:srgbClr val="FF0000"/>
              </a:solidFill>
            </a:endParaRPr>
          </a:p>
        </p:txBody>
      </p:sp>
    </p:spTree>
    <p:extLst>
      <p:ext uri="{BB962C8B-B14F-4D97-AF65-F5344CB8AC3E}">
        <p14:creationId xmlns:p14="http://schemas.microsoft.com/office/powerpoint/2010/main" val="20495781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blinds(horizontal)">
                                      <p:cBhvr>
                                        <p:cTn id="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solidFill>
                  <a:srgbClr val="2080BD"/>
                </a:solidFill>
                <a:latin typeface="Microsoft YaHei" charset="-122"/>
                <a:ea typeface="Microsoft YaHei" charset="-122"/>
                <a:cs typeface="Microsoft YaHei" charset="-122"/>
              </a:rPr>
              <a:t>任务二：</a:t>
            </a:r>
            <a:r>
              <a:rPr lang="zh-CN" altLang="en-US" b="0" dirty="0" smtClean="0">
                <a:solidFill>
                  <a:srgbClr val="2080BD"/>
                </a:solidFill>
                <a:latin typeface="Microsoft YaHei" charset="-122"/>
                <a:ea typeface="Microsoft YaHei" charset="-122"/>
                <a:cs typeface="Microsoft YaHei" charset="-122"/>
              </a:rPr>
              <a:t>意图识别</a:t>
            </a:r>
            <a:r>
              <a:rPr lang="en-US" altLang="zh-CN" b="0" dirty="0" smtClean="0">
                <a:solidFill>
                  <a:srgbClr val="2080BD"/>
                </a:solidFill>
                <a:latin typeface="Microsoft YaHei" charset="-122"/>
                <a:ea typeface="Microsoft YaHei" charset="-122"/>
                <a:cs typeface="Microsoft YaHei" charset="-122"/>
              </a:rPr>
              <a:t>-</a:t>
            </a:r>
            <a:r>
              <a:rPr lang="zh-CN" altLang="en-US" b="0" dirty="0">
                <a:solidFill>
                  <a:srgbClr val="2080BD"/>
                </a:solidFill>
                <a:latin typeface="Microsoft YaHei" charset="-122"/>
                <a:ea typeface="Microsoft YaHei" charset="-122"/>
                <a:cs typeface="Microsoft YaHei" charset="-122"/>
              </a:rPr>
              <a:t>槽值填充</a:t>
            </a:r>
            <a:endParaRPr lang="zh-CN" altLang="en-US" dirty="0"/>
          </a:p>
        </p:txBody>
      </p:sp>
      <p:graphicFrame>
        <p:nvGraphicFramePr>
          <p:cNvPr id="4" name="表格 3"/>
          <p:cNvGraphicFramePr>
            <a:graphicFrameLocks noGrp="1"/>
          </p:cNvGraphicFramePr>
          <p:nvPr>
            <p:extLst/>
          </p:nvPr>
        </p:nvGraphicFramePr>
        <p:xfrm>
          <a:off x="1076234" y="2133947"/>
          <a:ext cx="9835950" cy="3769360"/>
        </p:xfrm>
        <a:graphic>
          <a:graphicData uri="http://schemas.openxmlformats.org/drawingml/2006/table">
            <a:tbl>
              <a:tblPr firstRow="1" bandRow="1">
                <a:tableStyleId>{5C22544A-7EE6-4342-B048-85BDC9FD1C3A}</a:tableStyleId>
              </a:tblPr>
              <a:tblGrid>
                <a:gridCol w="2905762">
                  <a:extLst>
                    <a:ext uri="{9D8B030D-6E8A-4147-A177-3AD203B41FA5}">
                      <a16:colId xmlns:a16="http://schemas.microsoft.com/office/drawing/2014/main" xmlns="" val="3043881962"/>
                    </a:ext>
                  </a:extLst>
                </a:gridCol>
                <a:gridCol w="6930188">
                  <a:extLst>
                    <a:ext uri="{9D8B030D-6E8A-4147-A177-3AD203B41FA5}">
                      <a16:colId xmlns:a16="http://schemas.microsoft.com/office/drawing/2014/main" xmlns="" val="3949785040"/>
                    </a:ext>
                  </a:extLst>
                </a:gridCol>
              </a:tblGrid>
              <a:tr h="0">
                <a:tc>
                  <a:txBody>
                    <a:bodyPr/>
                    <a:lstStyle/>
                    <a:p>
                      <a:r>
                        <a:rPr lang="zh-CN" altLang="en-US" dirty="0" smtClean="0"/>
                        <a:t>难点</a:t>
                      </a:r>
                      <a:endParaRPr lang="zh-CN" altLang="en-US" dirty="0"/>
                    </a:p>
                  </a:txBody>
                  <a:tcPr/>
                </a:tc>
                <a:tc>
                  <a:txBody>
                    <a:bodyPr/>
                    <a:lstStyle/>
                    <a:p>
                      <a:r>
                        <a:rPr lang="zh-CN" altLang="en-US" dirty="0" smtClean="0"/>
                        <a:t>样例</a:t>
                      </a:r>
                      <a:endParaRPr lang="zh-CN" altLang="en-US" dirty="0"/>
                    </a:p>
                  </a:txBody>
                  <a:tcPr/>
                </a:tc>
                <a:extLst>
                  <a:ext uri="{0D108BD9-81ED-4DB2-BD59-A6C34878D82A}">
                    <a16:rowId xmlns:a16="http://schemas.microsoft.com/office/drawing/2014/main" xmlns="" val="4137338645"/>
                  </a:ext>
                </a:extLst>
              </a:tr>
              <a:tr h="370840">
                <a:tc>
                  <a:txBody>
                    <a:bodyPr/>
                    <a:lstStyle/>
                    <a:p>
                      <a:r>
                        <a:rPr lang="zh-CN" altLang="en-US" dirty="0" smtClean="0"/>
                        <a:t>是数值，但不能识别为数值</a:t>
                      </a:r>
                      <a:endParaRPr lang="zh-CN" altLang="en-US" dirty="0"/>
                    </a:p>
                  </a:txBody>
                  <a:tcPr/>
                </a:tc>
                <a:tc>
                  <a:txBody>
                    <a:bodyPr/>
                    <a:lstStyle/>
                    <a:p>
                      <a:r>
                        <a:rPr lang="zh-CN" altLang="en-US" dirty="0" smtClean="0"/>
                        <a:t>一个月十五</a:t>
                      </a:r>
                      <a:r>
                        <a:rPr lang="en-US" altLang="zh-CN" dirty="0" smtClean="0"/>
                        <a:t>g</a:t>
                      </a:r>
                      <a:r>
                        <a:rPr lang="zh-CN" altLang="en-US" dirty="0" smtClean="0"/>
                        <a:t>流量怎么包、三克油、五百兆、请重听一遍话费、我想查一下电话费话费余额、</a:t>
                      </a:r>
                      <a:r>
                        <a:rPr lang="en-US" altLang="zh-CN" dirty="0" smtClean="0"/>
                        <a:t>……</a:t>
                      </a:r>
                      <a:endParaRPr lang="zh-CN" altLang="en-US" dirty="0"/>
                    </a:p>
                  </a:txBody>
                  <a:tcPr/>
                </a:tc>
                <a:extLst>
                  <a:ext uri="{0D108BD9-81ED-4DB2-BD59-A6C34878D82A}">
                    <a16:rowId xmlns:a16="http://schemas.microsoft.com/office/drawing/2014/main" xmlns="" val="71806976"/>
                  </a:ext>
                </a:extLst>
              </a:tr>
              <a:tr h="370840">
                <a:tc>
                  <a:txBody>
                    <a:bodyPr/>
                    <a:lstStyle/>
                    <a:p>
                      <a:r>
                        <a:rPr lang="zh-CN" altLang="en-US" dirty="0" smtClean="0"/>
                        <a:t>是数值，但没标记为数值</a:t>
                      </a:r>
                      <a:endParaRPr lang="zh-CN" altLang="en-US" dirty="0"/>
                    </a:p>
                  </a:txBody>
                  <a:tcPr/>
                </a:tc>
                <a:tc>
                  <a:txBody>
                    <a:bodyPr/>
                    <a:lstStyle/>
                    <a:p>
                      <a:r>
                        <a:rPr lang="zh-CN" altLang="en-US" dirty="0" smtClean="0"/>
                        <a:t>刚才包二天包五元五百兆为什么没有到账、喂你好我这个话费今天交了一百五十元为什么、</a:t>
                      </a:r>
                      <a:r>
                        <a:rPr lang="en-US" altLang="zh-CN" dirty="0" smtClean="0"/>
                        <a:t>……</a:t>
                      </a:r>
                      <a:endParaRPr lang="zh-CN" altLang="en-US" dirty="0"/>
                    </a:p>
                  </a:txBody>
                  <a:tcPr/>
                </a:tc>
                <a:extLst>
                  <a:ext uri="{0D108BD9-81ED-4DB2-BD59-A6C34878D82A}">
                    <a16:rowId xmlns:a16="http://schemas.microsoft.com/office/drawing/2014/main" xmlns="" val="3388010549"/>
                  </a:ext>
                </a:extLst>
              </a:tr>
              <a:tr h="370840">
                <a:tc>
                  <a:txBody>
                    <a:bodyPr/>
                    <a:lstStyle/>
                    <a:p>
                      <a:r>
                        <a:rPr lang="zh-CN" altLang="en-US" dirty="0" smtClean="0"/>
                        <a:t>数值不规范</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转一百五、</a:t>
                      </a:r>
                      <a:r>
                        <a:rPr lang="zh-CN" altLang="en-US" sz="1800" b="0" kern="1200" dirty="0" smtClean="0">
                          <a:solidFill>
                            <a:schemeClr val="dk1"/>
                          </a:solidFill>
                          <a:effectLst/>
                          <a:latin typeface="+mn-lt"/>
                          <a:ea typeface="+mn-ea"/>
                          <a:cs typeface="+mn-cs"/>
                        </a:rPr>
                        <a:t>二百二</a:t>
                      </a:r>
                      <a:r>
                        <a:rPr lang="zh-CN" altLang="en-US" dirty="0" smtClean="0"/>
                        <a:t>、</a:t>
                      </a:r>
                      <a:r>
                        <a:rPr lang="en-US" altLang="zh-CN" dirty="0" smtClean="0"/>
                        <a:t>……</a:t>
                      </a:r>
                      <a:endParaRPr lang="zh-CN" altLang="en-US" dirty="0" smtClean="0"/>
                    </a:p>
                  </a:txBody>
                  <a:tcPr/>
                </a:tc>
                <a:extLst>
                  <a:ext uri="{0D108BD9-81ED-4DB2-BD59-A6C34878D82A}">
                    <a16:rowId xmlns:a16="http://schemas.microsoft.com/office/drawing/2014/main" xmlns="" val="2444300214"/>
                  </a:ext>
                </a:extLst>
              </a:tr>
              <a:tr h="370840">
                <a:tc>
                  <a:txBody>
                    <a:bodyPr/>
                    <a:lstStyle/>
                    <a:p>
                      <a:r>
                        <a:rPr lang="zh-CN" altLang="en-US" dirty="0" smtClean="0"/>
                        <a:t>逐字的数字</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五零、幺八八、</a:t>
                      </a:r>
                      <a:r>
                        <a:rPr lang="zh-CN" altLang="en-US" sz="1800" b="0" kern="1200" dirty="0" smtClean="0">
                          <a:solidFill>
                            <a:schemeClr val="dk1"/>
                          </a:solidFill>
                          <a:effectLst/>
                          <a:latin typeface="+mn-lt"/>
                          <a:ea typeface="+mn-ea"/>
                          <a:cs typeface="+mn-cs"/>
                        </a:rPr>
                        <a:t>一二</a:t>
                      </a:r>
                      <a:r>
                        <a:rPr lang="zh-CN" altLang="en-US" dirty="0" smtClean="0"/>
                        <a:t>、</a:t>
                      </a:r>
                      <a:r>
                        <a:rPr lang="en-US" altLang="zh-CN" dirty="0" smtClean="0"/>
                        <a:t>……</a:t>
                      </a:r>
                      <a:endParaRPr lang="zh-CN" altLang="en-US" dirty="0" smtClean="0"/>
                    </a:p>
                  </a:txBody>
                  <a:tcPr/>
                </a:tc>
                <a:extLst>
                  <a:ext uri="{0D108BD9-81ED-4DB2-BD59-A6C34878D82A}">
                    <a16:rowId xmlns:a16="http://schemas.microsoft.com/office/drawing/2014/main" xmlns="" val="2456115319"/>
                  </a:ext>
                </a:extLst>
              </a:tr>
              <a:tr h="370840">
                <a:tc>
                  <a:txBody>
                    <a:bodyPr/>
                    <a:lstStyle/>
                    <a:p>
                      <a:r>
                        <a:rPr lang="zh-CN" altLang="en-US" dirty="0" smtClean="0"/>
                        <a:t>标注规范不统一</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嗯三天时间吧噢行（未标）、用一天的（标）、</a:t>
                      </a:r>
                      <a:r>
                        <a:rPr lang="en-US" altLang="zh-CN" dirty="0" smtClean="0"/>
                        <a:t>……</a:t>
                      </a:r>
                      <a:endParaRPr lang="zh-CN" altLang="en-US" dirty="0" smtClean="0"/>
                    </a:p>
                  </a:txBody>
                  <a:tcPr/>
                </a:tc>
                <a:extLst>
                  <a:ext uri="{0D108BD9-81ED-4DB2-BD59-A6C34878D82A}">
                    <a16:rowId xmlns:a16="http://schemas.microsoft.com/office/drawing/2014/main" xmlns="" val="4106285825"/>
                  </a:ext>
                </a:extLst>
              </a:tr>
              <a:tr h="370840">
                <a:tc>
                  <a:txBody>
                    <a:bodyPr/>
                    <a:lstStyle/>
                    <a:p>
                      <a:r>
                        <a:rPr lang="zh-CN" altLang="en-US" dirty="0" smtClean="0"/>
                        <a:t>数值连写</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六十六六十六、帮我二十十块钱加油包我、五十二十十二十二月噢那个、二十二十元了、办十十元、</a:t>
                      </a:r>
                      <a:r>
                        <a:rPr lang="en-US" altLang="zh-CN" dirty="0" smtClean="0"/>
                        <a:t>……</a:t>
                      </a:r>
                      <a:endParaRPr lang="zh-CN" altLang="en-US" dirty="0" smtClean="0"/>
                    </a:p>
                  </a:txBody>
                  <a:tcPr/>
                </a:tc>
                <a:extLst>
                  <a:ext uri="{0D108BD9-81ED-4DB2-BD59-A6C34878D82A}">
                    <a16:rowId xmlns:a16="http://schemas.microsoft.com/office/drawing/2014/main" xmlns="" val="1153654802"/>
                  </a:ext>
                </a:extLst>
              </a:tr>
              <a:tr h="370840">
                <a:tc>
                  <a:txBody>
                    <a:bodyPr/>
                    <a:lstStyle/>
                    <a:p>
                      <a:r>
                        <a:rPr lang="zh-CN" altLang="en-US" dirty="0" smtClean="0"/>
                        <a:t>。。。</a:t>
                      </a:r>
                      <a:endParaRPr lang="zh-CN" altLang="en-US" dirty="0"/>
                    </a:p>
                  </a:txBody>
                  <a:tcPr/>
                </a:tc>
                <a:tc>
                  <a:txBody>
                    <a:bodyPr/>
                    <a:lstStyle/>
                    <a:p>
                      <a:r>
                        <a:rPr lang="zh-CN" altLang="en-US" dirty="0" smtClean="0"/>
                        <a:t>。。。</a:t>
                      </a:r>
                      <a:endParaRPr lang="zh-CN" altLang="en-US" dirty="0"/>
                    </a:p>
                  </a:txBody>
                  <a:tcPr/>
                </a:tc>
                <a:extLst>
                  <a:ext uri="{0D108BD9-81ED-4DB2-BD59-A6C34878D82A}">
                    <a16:rowId xmlns:a16="http://schemas.microsoft.com/office/drawing/2014/main" xmlns="" val="429117502"/>
                  </a:ext>
                </a:extLst>
              </a:tr>
            </a:tbl>
          </a:graphicData>
        </a:graphic>
      </p:graphicFrame>
      <p:sp>
        <p:nvSpPr>
          <p:cNvPr id="5" name="文本框 4"/>
          <p:cNvSpPr txBox="1"/>
          <p:nvPr/>
        </p:nvSpPr>
        <p:spPr>
          <a:xfrm>
            <a:off x="354874" y="1203231"/>
            <a:ext cx="3262432" cy="461665"/>
          </a:xfrm>
          <a:prstGeom prst="rect">
            <a:avLst/>
          </a:prstGeom>
          <a:noFill/>
        </p:spPr>
        <p:txBody>
          <a:bodyPr wrap="none" rtlCol="0">
            <a:spAutoFit/>
          </a:bodyPr>
          <a:lstStyle/>
          <a:p>
            <a:r>
              <a:rPr lang="zh-CN" altLang="en-US" sz="2400" dirty="0" smtClean="0">
                <a:solidFill>
                  <a:srgbClr val="2080BD"/>
                </a:solidFill>
                <a:latin typeface="Microsoft YaHei" charset="-122"/>
                <a:ea typeface="Microsoft YaHei" charset="-122"/>
                <a:cs typeface="Microsoft YaHei" charset="-122"/>
              </a:rPr>
              <a:t>难点在于：文本不规范</a:t>
            </a:r>
            <a:endParaRPr lang="en-US" altLang="zh-CN" sz="2400" dirty="0">
              <a:solidFill>
                <a:srgbClr val="2080BD"/>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952363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solidFill>
                  <a:srgbClr val="2080BD"/>
                </a:solidFill>
                <a:latin typeface="Microsoft YaHei" charset="-122"/>
                <a:ea typeface="Microsoft YaHei" charset="-122"/>
                <a:cs typeface="Microsoft YaHei" charset="-122"/>
              </a:rPr>
              <a:t>任务二：意图识别</a:t>
            </a:r>
            <a:r>
              <a:rPr lang="en-US" altLang="zh-CN" b="0" dirty="0">
                <a:solidFill>
                  <a:srgbClr val="2080BD"/>
                </a:solidFill>
                <a:latin typeface="Microsoft YaHei" charset="-122"/>
                <a:ea typeface="Microsoft YaHei" charset="-122"/>
                <a:cs typeface="Microsoft YaHei" charset="-122"/>
              </a:rPr>
              <a:t>-</a:t>
            </a:r>
            <a:r>
              <a:rPr lang="zh-CN" altLang="en-US" b="0" dirty="0">
                <a:solidFill>
                  <a:srgbClr val="2080BD"/>
                </a:solidFill>
                <a:latin typeface="Microsoft YaHei" charset="-122"/>
                <a:ea typeface="Microsoft YaHei" charset="-122"/>
                <a:cs typeface="Microsoft YaHei" charset="-122"/>
              </a:rPr>
              <a:t>槽值填充</a:t>
            </a:r>
          </a:p>
        </p:txBody>
      </p:sp>
      <p:grpSp>
        <p:nvGrpSpPr>
          <p:cNvPr id="10" name="组 9"/>
          <p:cNvGrpSpPr/>
          <p:nvPr/>
        </p:nvGrpSpPr>
        <p:grpSpPr>
          <a:xfrm>
            <a:off x="3968750" y="2854404"/>
            <a:ext cx="4254500" cy="1128594"/>
            <a:chOff x="3968750" y="2854404"/>
            <a:chExt cx="4254500" cy="1128594"/>
          </a:xfrm>
        </p:grpSpPr>
        <p:sp>
          <p:nvSpPr>
            <p:cNvPr id="11" name="文本框 10"/>
            <p:cNvSpPr txBox="1"/>
            <p:nvPr/>
          </p:nvSpPr>
          <p:spPr>
            <a:xfrm>
              <a:off x="4319310" y="2875002"/>
              <a:ext cx="3570208" cy="1107996"/>
            </a:xfrm>
            <a:prstGeom prst="rect">
              <a:avLst/>
            </a:prstGeom>
            <a:noFill/>
          </p:spPr>
          <p:txBody>
            <a:bodyPr wrap="none" rtlCol="0">
              <a:spAutoFit/>
            </a:bodyPr>
            <a:lstStyle/>
            <a:p>
              <a:pPr algn="ctr"/>
              <a:r>
                <a:rPr lang="zh-CN" altLang="en-US" sz="6600" dirty="0" smtClean="0">
                  <a:solidFill>
                    <a:srgbClr val="2080BD"/>
                  </a:solidFill>
                  <a:latin typeface="Microsoft YaHei" charset="-122"/>
                  <a:ea typeface="Microsoft YaHei" charset="-122"/>
                  <a:cs typeface="Microsoft YaHei" charset="-122"/>
                </a:rPr>
                <a:t>槽值分数</a:t>
              </a:r>
              <a:endParaRPr lang="en-US" altLang="zh-CN" sz="6600" dirty="0">
                <a:solidFill>
                  <a:srgbClr val="2080BD"/>
                </a:solidFill>
                <a:latin typeface="Microsoft YaHei" charset="-122"/>
                <a:ea typeface="Microsoft YaHei" charset="-122"/>
                <a:cs typeface="Microsoft YaHei" charset="-122"/>
              </a:endParaRPr>
            </a:p>
          </p:txBody>
        </p:sp>
        <p:cxnSp>
          <p:nvCxnSpPr>
            <p:cNvPr id="12" name="直线连接符 11"/>
            <p:cNvCxnSpPr/>
            <p:nvPr/>
          </p:nvCxnSpPr>
          <p:spPr>
            <a:xfrm>
              <a:off x="3968750" y="2854404"/>
              <a:ext cx="4254500" cy="0"/>
            </a:xfrm>
            <a:prstGeom prst="line">
              <a:avLst/>
            </a:prstGeom>
            <a:ln>
              <a:solidFill>
                <a:srgbClr val="2381B9"/>
              </a:solidFill>
            </a:ln>
          </p:spPr>
          <p:style>
            <a:lnRef idx="3">
              <a:schemeClr val="dk1"/>
            </a:lnRef>
            <a:fillRef idx="0">
              <a:schemeClr val="dk1"/>
            </a:fillRef>
            <a:effectRef idx="2">
              <a:schemeClr val="dk1"/>
            </a:effectRef>
            <a:fontRef idx="minor">
              <a:schemeClr val="tx1"/>
            </a:fontRef>
          </p:style>
        </p:cxnSp>
        <p:cxnSp>
          <p:nvCxnSpPr>
            <p:cNvPr id="14" name="直线连接符 13"/>
            <p:cNvCxnSpPr/>
            <p:nvPr/>
          </p:nvCxnSpPr>
          <p:spPr>
            <a:xfrm>
              <a:off x="3968750" y="3982998"/>
              <a:ext cx="4254500" cy="0"/>
            </a:xfrm>
            <a:prstGeom prst="line">
              <a:avLst/>
            </a:prstGeom>
            <a:ln>
              <a:solidFill>
                <a:srgbClr val="2381B9"/>
              </a:solidFill>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3406342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solidFill>
                  <a:srgbClr val="2080BD"/>
                </a:solidFill>
                <a:latin typeface="Microsoft YaHei" charset="-122"/>
                <a:ea typeface="Microsoft YaHei" charset="-122"/>
                <a:cs typeface="Microsoft YaHei" charset="-122"/>
              </a:rPr>
              <a:t>任务二：意图识别</a:t>
            </a:r>
            <a:r>
              <a:rPr lang="en-US" altLang="zh-CN" b="0" dirty="0">
                <a:solidFill>
                  <a:srgbClr val="2080BD"/>
                </a:solidFill>
                <a:latin typeface="Microsoft YaHei" charset="-122"/>
                <a:ea typeface="Microsoft YaHei" charset="-122"/>
                <a:cs typeface="Microsoft YaHei" charset="-122"/>
              </a:rPr>
              <a:t>-</a:t>
            </a:r>
            <a:r>
              <a:rPr lang="zh-CN" altLang="en-US" b="0" dirty="0">
                <a:solidFill>
                  <a:srgbClr val="2080BD"/>
                </a:solidFill>
                <a:latin typeface="Microsoft YaHei" charset="-122"/>
                <a:ea typeface="Microsoft YaHei" charset="-122"/>
                <a:cs typeface="Microsoft YaHei" charset="-122"/>
              </a:rPr>
              <a:t>槽值填充</a:t>
            </a:r>
          </a:p>
        </p:txBody>
      </p:sp>
      <p:graphicFrame>
        <p:nvGraphicFramePr>
          <p:cNvPr id="7" name="表格 6"/>
          <p:cNvGraphicFramePr>
            <a:graphicFrameLocks noGrp="1"/>
          </p:cNvGraphicFramePr>
          <p:nvPr>
            <p:extLst>
              <p:ext uri="{D42A27DB-BD31-4B8C-83A1-F6EECF244321}">
                <p14:modId xmlns:p14="http://schemas.microsoft.com/office/powerpoint/2010/main" val="384887391"/>
              </p:ext>
            </p:extLst>
          </p:nvPr>
        </p:nvGraphicFramePr>
        <p:xfrm>
          <a:off x="4054045" y="2148840"/>
          <a:ext cx="3022631" cy="2194560"/>
        </p:xfrm>
        <a:graphic>
          <a:graphicData uri="http://schemas.openxmlformats.org/drawingml/2006/table">
            <a:tbl>
              <a:tblPr firstRow="1" bandRow="1">
                <a:tableStyleId>{5C22544A-7EE6-4342-B048-85BDC9FD1C3A}</a:tableStyleId>
              </a:tblPr>
              <a:tblGrid>
                <a:gridCol w="2036959">
                  <a:extLst>
                    <a:ext uri="{9D8B030D-6E8A-4147-A177-3AD203B41FA5}">
                      <a16:colId xmlns:a16="http://schemas.microsoft.com/office/drawing/2014/main" xmlns="" val="20000"/>
                    </a:ext>
                  </a:extLst>
                </a:gridCol>
                <a:gridCol w="985672">
                  <a:extLst>
                    <a:ext uri="{9D8B030D-6E8A-4147-A177-3AD203B41FA5}">
                      <a16:colId xmlns:a16="http://schemas.microsoft.com/office/drawing/2014/main" xmlns="" val="20002"/>
                    </a:ext>
                  </a:extLst>
                </a:gridCol>
              </a:tblGrid>
              <a:tr h="317393">
                <a:tc>
                  <a:txBody>
                    <a:bodyPr/>
                    <a:lstStyle/>
                    <a:p>
                      <a:endParaRPr lang="zh-CN" altLang="en-US" dirty="0"/>
                    </a:p>
                  </a:txBody>
                  <a:tcPr/>
                </a:tc>
                <a:tc>
                  <a:txBody>
                    <a:bodyPr/>
                    <a:lstStyle/>
                    <a:p>
                      <a:r>
                        <a:rPr lang="zh-CN" altLang="en-US" dirty="0" smtClean="0"/>
                        <a:t>得分</a:t>
                      </a:r>
                      <a:endParaRPr lang="zh-CN" altLang="en-US" dirty="0"/>
                    </a:p>
                  </a:txBody>
                  <a:tcPr/>
                </a:tc>
                <a:extLst>
                  <a:ext uri="{0D108BD9-81ED-4DB2-BD59-A6C34878D82A}">
                    <a16:rowId xmlns:a16="http://schemas.microsoft.com/office/drawing/2014/main" xmlns="" val="10000"/>
                  </a:ext>
                </a:extLst>
              </a:tr>
              <a:tr h="317393">
                <a:tc>
                  <a:txBody>
                    <a:bodyPr/>
                    <a:lstStyle/>
                    <a:p>
                      <a:r>
                        <a:rPr lang="en-US" altLang="zh-CN" dirty="0" smtClean="0"/>
                        <a:t>1</a:t>
                      </a:r>
                      <a:endParaRPr lang="zh-CN" altLang="en-US" dirty="0"/>
                    </a:p>
                  </a:txBody>
                  <a:tcPr>
                    <a:solidFill>
                      <a:srgbClr val="CFD5E7"/>
                    </a:solidFill>
                  </a:tcPr>
                </a:tc>
                <a:tc>
                  <a:txBody>
                    <a:bodyPr/>
                    <a:lstStyle/>
                    <a:p>
                      <a:pPr algn="r"/>
                      <a:r>
                        <a:rPr lang="en-US" altLang="zh-CN" dirty="0" smtClean="0"/>
                        <a:t>0.4808</a:t>
                      </a:r>
                      <a:endParaRPr lang="zh-CN" altLang="en-US" dirty="0"/>
                    </a:p>
                  </a:txBody>
                  <a:tcPr>
                    <a:solidFill>
                      <a:srgbClr val="CFD5E7"/>
                    </a:solidFill>
                  </a:tcPr>
                </a:tc>
                <a:extLst>
                  <a:ext uri="{0D108BD9-81ED-4DB2-BD59-A6C34878D82A}">
                    <a16:rowId xmlns:a16="http://schemas.microsoft.com/office/drawing/2014/main" xmlns="" val="10001"/>
                  </a:ext>
                </a:extLst>
              </a:tr>
              <a:tr h="317393">
                <a:tc>
                  <a:txBody>
                    <a:bodyPr/>
                    <a:lstStyle/>
                    <a:p>
                      <a:r>
                        <a:rPr lang="en-US" altLang="zh-CN" dirty="0" smtClean="0"/>
                        <a:t>2</a:t>
                      </a:r>
                      <a:endParaRPr lang="zh-CN" altLang="en-US" dirty="0"/>
                    </a:p>
                  </a:txBody>
                  <a:tcPr>
                    <a:solidFill>
                      <a:srgbClr val="9EC3E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dirty="0" smtClean="0"/>
                        <a:t>0.4801</a:t>
                      </a:r>
                      <a:endParaRPr lang="zh-CN" altLang="en-US" dirty="0" smtClean="0"/>
                    </a:p>
                  </a:txBody>
                  <a:tcPr>
                    <a:solidFill>
                      <a:srgbClr val="9EC3E1"/>
                    </a:solidFill>
                  </a:tcPr>
                </a:tc>
                <a:extLst>
                  <a:ext uri="{0D108BD9-81ED-4DB2-BD59-A6C34878D82A}">
                    <a16:rowId xmlns:a16="http://schemas.microsoft.com/office/drawing/2014/main" xmlns="" val="10002"/>
                  </a:ext>
                </a:extLst>
              </a:tr>
              <a:tr h="3173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endParaRPr lang="zh-CN" altLang="en-US" dirty="0" smtClean="0"/>
                    </a:p>
                  </a:txBody>
                  <a:tcPr>
                    <a:solidFill>
                      <a:srgbClr val="CFD5E8"/>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dirty="0" smtClean="0"/>
                        <a:t>0.4801</a:t>
                      </a:r>
                      <a:endParaRPr lang="zh-CN" altLang="en-US" dirty="0" smtClean="0"/>
                    </a:p>
                  </a:txBody>
                  <a:tcPr>
                    <a:solidFill>
                      <a:srgbClr val="CFD5E8"/>
                    </a:solidFill>
                  </a:tcPr>
                </a:tc>
                <a:extLst>
                  <a:ext uri="{0D108BD9-81ED-4DB2-BD59-A6C34878D82A}">
                    <a16:rowId xmlns:a16="http://schemas.microsoft.com/office/drawing/2014/main" xmlns="" val="10003"/>
                  </a:ext>
                </a:extLst>
              </a:tr>
              <a:tr h="3173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4</a:t>
                      </a:r>
                      <a:endParaRPr lang="zh-CN" altLang="en-US" dirty="0" smtClean="0"/>
                    </a:p>
                  </a:txBody>
                  <a:tcPr>
                    <a:solidFill>
                      <a:srgbClr val="CFD5E8"/>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dirty="0" smtClean="0"/>
                        <a:t>0.4800</a:t>
                      </a:r>
                      <a:endParaRPr lang="zh-CN" altLang="en-US" dirty="0" smtClean="0"/>
                    </a:p>
                  </a:txBody>
                  <a:tcPr>
                    <a:solidFill>
                      <a:srgbClr val="CFD5E8"/>
                    </a:solidFill>
                  </a:tcPr>
                </a:tc>
                <a:extLst>
                  <a:ext uri="{0D108BD9-81ED-4DB2-BD59-A6C34878D82A}">
                    <a16:rowId xmlns:a16="http://schemas.microsoft.com/office/drawing/2014/main" xmlns="" val="10004"/>
                  </a:ext>
                </a:extLst>
              </a:tr>
              <a:tr h="317393">
                <a:tc>
                  <a:txBody>
                    <a:bodyPr/>
                    <a:lstStyle/>
                    <a:p>
                      <a:r>
                        <a:rPr lang="en-US" altLang="zh-CN" dirty="0" smtClean="0"/>
                        <a:t>5</a:t>
                      </a:r>
                      <a:endParaRPr lang="zh-CN" altLang="en-US" dirty="0"/>
                    </a:p>
                  </a:txBody>
                  <a:tcPr>
                    <a:solidFill>
                      <a:srgbClr val="CFD5E8"/>
                    </a:solidFill>
                  </a:tcPr>
                </a:tc>
                <a:tc>
                  <a:txBody>
                    <a:bodyPr/>
                    <a:lstStyle/>
                    <a:p>
                      <a:pPr algn="r"/>
                      <a:r>
                        <a:rPr lang="en-US" altLang="zh-CN" dirty="0" smtClean="0">
                          <a:solidFill>
                            <a:schemeClr val="tx1"/>
                          </a:solidFill>
                        </a:rPr>
                        <a:t>0.4780</a:t>
                      </a:r>
                      <a:endParaRPr lang="zh-CN" altLang="en-US" dirty="0">
                        <a:solidFill>
                          <a:schemeClr val="tx1"/>
                        </a:solidFill>
                      </a:endParaRPr>
                    </a:p>
                  </a:txBody>
                  <a:tcPr>
                    <a:solidFill>
                      <a:srgbClr val="CFD5E8"/>
                    </a:solidFill>
                  </a:tcPr>
                </a:tc>
                <a:extLst>
                  <a:ext uri="{0D108BD9-81ED-4DB2-BD59-A6C34878D82A}">
                    <a16:rowId xmlns:a16="http://schemas.microsoft.com/office/drawing/2014/main" xmlns="" val="10005"/>
                  </a:ext>
                </a:extLst>
              </a:tr>
            </a:tbl>
          </a:graphicData>
        </a:graphic>
      </p:graphicFrame>
      <p:sp>
        <p:nvSpPr>
          <p:cNvPr id="4" name="文本框 3"/>
          <p:cNvSpPr txBox="1"/>
          <p:nvPr/>
        </p:nvSpPr>
        <p:spPr>
          <a:xfrm>
            <a:off x="528294" y="1242005"/>
            <a:ext cx="1415772" cy="461665"/>
          </a:xfrm>
          <a:prstGeom prst="rect">
            <a:avLst/>
          </a:prstGeom>
          <a:noFill/>
        </p:spPr>
        <p:txBody>
          <a:bodyPr wrap="none" rtlCol="0">
            <a:spAutoFit/>
          </a:bodyPr>
          <a:lstStyle/>
          <a:p>
            <a:r>
              <a:rPr lang="zh-CN" altLang="en-US" sz="2400" dirty="0" smtClean="0">
                <a:solidFill>
                  <a:srgbClr val="2080BD"/>
                </a:solidFill>
                <a:latin typeface="Microsoft YaHei" charset="-122"/>
                <a:ea typeface="Microsoft YaHei" charset="-122"/>
                <a:cs typeface="Microsoft YaHei" charset="-122"/>
              </a:rPr>
              <a:t>槽值分数</a:t>
            </a:r>
            <a:endParaRPr lang="en-US" altLang="zh-CN" sz="2400" dirty="0">
              <a:solidFill>
                <a:srgbClr val="2080BD"/>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641449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 23"/>
          <p:cNvGrpSpPr/>
          <p:nvPr/>
        </p:nvGrpSpPr>
        <p:grpSpPr>
          <a:xfrm>
            <a:off x="3968750" y="2854404"/>
            <a:ext cx="4254500" cy="1128594"/>
            <a:chOff x="3968750" y="2854404"/>
            <a:chExt cx="4254500" cy="1128594"/>
          </a:xfrm>
        </p:grpSpPr>
        <p:sp>
          <p:nvSpPr>
            <p:cNvPr id="13" name="文本框 12"/>
            <p:cNvSpPr txBox="1"/>
            <p:nvPr/>
          </p:nvSpPr>
          <p:spPr>
            <a:xfrm>
              <a:off x="4319297" y="2875002"/>
              <a:ext cx="3570208" cy="1107996"/>
            </a:xfrm>
            <a:prstGeom prst="rect">
              <a:avLst/>
            </a:prstGeom>
            <a:noFill/>
          </p:spPr>
          <p:txBody>
            <a:bodyPr wrap="none" rtlCol="0">
              <a:spAutoFit/>
            </a:bodyPr>
            <a:lstStyle/>
            <a:p>
              <a:pPr algn="ctr"/>
              <a:r>
                <a:rPr lang="zh-CN" altLang="en-US" sz="6600" dirty="0" smtClean="0">
                  <a:solidFill>
                    <a:srgbClr val="2080BD"/>
                  </a:solidFill>
                  <a:latin typeface="Microsoft YaHei" charset="-122"/>
                  <a:ea typeface="Microsoft YaHei" charset="-122"/>
                  <a:cs typeface="Microsoft YaHei" charset="-122"/>
                </a:rPr>
                <a:t>任务结构</a:t>
              </a:r>
              <a:endParaRPr lang="en-US" altLang="zh-CN" sz="6600" dirty="0">
                <a:solidFill>
                  <a:srgbClr val="2080BD"/>
                </a:solidFill>
                <a:latin typeface="Microsoft YaHei" charset="-122"/>
                <a:ea typeface="Microsoft YaHei" charset="-122"/>
                <a:cs typeface="Microsoft YaHei" charset="-122"/>
              </a:endParaRPr>
            </a:p>
          </p:txBody>
        </p:sp>
        <p:cxnSp>
          <p:nvCxnSpPr>
            <p:cNvPr id="16" name="直线连接符 15"/>
            <p:cNvCxnSpPr/>
            <p:nvPr/>
          </p:nvCxnSpPr>
          <p:spPr>
            <a:xfrm>
              <a:off x="3968750" y="2854404"/>
              <a:ext cx="4254500" cy="0"/>
            </a:xfrm>
            <a:prstGeom prst="line">
              <a:avLst/>
            </a:prstGeom>
            <a:ln>
              <a:solidFill>
                <a:srgbClr val="2381B9"/>
              </a:solidFill>
            </a:ln>
          </p:spPr>
          <p:style>
            <a:lnRef idx="3">
              <a:schemeClr val="dk1"/>
            </a:lnRef>
            <a:fillRef idx="0">
              <a:schemeClr val="dk1"/>
            </a:fillRef>
            <a:effectRef idx="2">
              <a:schemeClr val="dk1"/>
            </a:effectRef>
            <a:fontRef idx="minor">
              <a:schemeClr val="tx1"/>
            </a:fontRef>
          </p:style>
        </p:cxnSp>
        <p:cxnSp>
          <p:nvCxnSpPr>
            <p:cNvPr id="21" name="直线连接符 20"/>
            <p:cNvCxnSpPr/>
            <p:nvPr/>
          </p:nvCxnSpPr>
          <p:spPr>
            <a:xfrm>
              <a:off x="3968750" y="3982998"/>
              <a:ext cx="4254500" cy="0"/>
            </a:xfrm>
            <a:prstGeom prst="line">
              <a:avLst/>
            </a:prstGeom>
            <a:ln>
              <a:solidFill>
                <a:srgbClr val="2381B9"/>
              </a:solidFill>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529098909"/>
      </p:ext>
    </p:extLst>
  </p:cSld>
  <p:clrMapOvr>
    <a:masterClrMapping/>
  </p:clrMapOvr>
  <mc:AlternateContent xmlns:mc="http://schemas.openxmlformats.org/markup-compatibility/2006" xmlns:p14="http://schemas.microsoft.com/office/powerpoint/2010/main">
    <mc:Choice Requires="p14">
      <p:transition spd="slow" p14:dur="2000" advTm="1697"/>
    </mc:Choice>
    <mc:Fallback xmlns="">
      <p:transition spd="slow" advTm="169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 9"/>
          <p:cNvGrpSpPr/>
          <p:nvPr/>
        </p:nvGrpSpPr>
        <p:grpSpPr>
          <a:xfrm>
            <a:off x="3968750" y="2854404"/>
            <a:ext cx="4254500" cy="1128594"/>
            <a:chOff x="3968750" y="2854404"/>
            <a:chExt cx="4254500" cy="1128594"/>
          </a:xfrm>
        </p:grpSpPr>
        <p:sp>
          <p:nvSpPr>
            <p:cNvPr id="11" name="文本框 10"/>
            <p:cNvSpPr txBox="1"/>
            <p:nvPr/>
          </p:nvSpPr>
          <p:spPr>
            <a:xfrm>
              <a:off x="4319310" y="2875002"/>
              <a:ext cx="3570208" cy="1107996"/>
            </a:xfrm>
            <a:prstGeom prst="rect">
              <a:avLst/>
            </a:prstGeom>
            <a:noFill/>
          </p:spPr>
          <p:txBody>
            <a:bodyPr wrap="none" rtlCol="0">
              <a:spAutoFit/>
            </a:bodyPr>
            <a:lstStyle/>
            <a:p>
              <a:pPr algn="ctr"/>
              <a:r>
                <a:rPr lang="zh-CN" altLang="en-US" sz="6600" dirty="0" smtClean="0">
                  <a:solidFill>
                    <a:srgbClr val="2080BD"/>
                  </a:solidFill>
                  <a:latin typeface="Microsoft YaHei" charset="-122"/>
                  <a:ea typeface="Microsoft YaHei" charset="-122"/>
                  <a:cs typeface="Microsoft YaHei" charset="-122"/>
                </a:rPr>
                <a:t>最终结果</a:t>
              </a:r>
              <a:endParaRPr lang="en-US" altLang="zh-CN" sz="6600" dirty="0">
                <a:solidFill>
                  <a:srgbClr val="2080BD"/>
                </a:solidFill>
                <a:latin typeface="Microsoft YaHei" charset="-122"/>
                <a:ea typeface="Microsoft YaHei" charset="-122"/>
                <a:cs typeface="Microsoft YaHei" charset="-122"/>
              </a:endParaRPr>
            </a:p>
          </p:txBody>
        </p:sp>
        <p:cxnSp>
          <p:nvCxnSpPr>
            <p:cNvPr id="12" name="直线连接符 11"/>
            <p:cNvCxnSpPr/>
            <p:nvPr/>
          </p:nvCxnSpPr>
          <p:spPr>
            <a:xfrm>
              <a:off x="3968750" y="2854404"/>
              <a:ext cx="4254500" cy="0"/>
            </a:xfrm>
            <a:prstGeom prst="line">
              <a:avLst/>
            </a:prstGeom>
            <a:ln>
              <a:solidFill>
                <a:srgbClr val="2381B9"/>
              </a:solidFill>
            </a:ln>
          </p:spPr>
          <p:style>
            <a:lnRef idx="3">
              <a:schemeClr val="dk1"/>
            </a:lnRef>
            <a:fillRef idx="0">
              <a:schemeClr val="dk1"/>
            </a:fillRef>
            <a:effectRef idx="2">
              <a:schemeClr val="dk1"/>
            </a:effectRef>
            <a:fontRef idx="minor">
              <a:schemeClr val="tx1"/>
            </a:fontRef>
          </p:style>
        </p:cxnSp>
        <p:cxnSp>
          <p:nvCxnSpPr>
            <p:cNvPr id="14" name="直线连接符 13"/>
            <p:cNvCxnSpPr/>
            <p:nvPr/>
          </p:nvCxnSpPr>
          <p:spPr>
            <a:xfrm>
              <a:off x="3968750" y="3982998"/>
              <a:ext cx="4254500" cy="0"/>
            </a:xfrm>
            <a:prstGeom prst="line">
              <a:avLst/>
            </a:prstGeom>
            <a:ln>
              <a:solidFill>
                <a:srgbClr val="2381B9"/>
              </a:solidFill>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50271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solidFill>
                  <a:srgbClr val="2080BD"/>
                </a:solidFill>
                <a:latin typeface="Microsoft YaHei" charset="-122"/>
                <a:ea typeface="Microsoft YaHei" charset="-122"/>
                <a:cs typeface="Microsoft YaHei" charset="-122"/>
              </a:rPr>
              <a:t>最终结果</a:t>
            </a:r>
            <a:endParaRPr lang="zh-CN" altLang="en-US" b="0" dirty="0">
              <a:solidFill>
                <a:srgbClr val="2080BD"/>
              </a:solidFill>
              <a:latin typeface="Microsoft YaHei" charset="-122"/>
              <a:ea typeface="Microsoft YaHei" charset="-122"/>
              <a:cs typeface="Microsoft YaHei"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778544922"/>
              </p:ext>
            </p:extLst>
          </p:nvPr>
        </p:nvGraphicFramePr>
        <p:xfrm>
          <a:off x="3468473" y="2331720"/>
          <a:ext cx="5255055" cy="2194560"/>
        </p:xfrm>
        <a:graphic>
          <a:graphicData uri="http://schemas.openxmlformats.org/drawingml/2006/table">
            <a:tbl>
              <a:tblPr firstRow="1" bandRow="1">
                <a:tableStyleId>{5C22544A-7EE6-4342-B048-85BDC9FD1C3A}</a:tableStyleId>
              </a:tblPr>
              <a:tblGrid>
                <a:gridCol w="411678">
                  <a:extLst>
                    <a:ext uri="{9D8B030D-6E8A-4147-A177-3AD203B41FA5}">
                      <a16:colId xmlns:a16="http://schemas.microsoft.com/office/drawing/2014/main" xmlns="" val="20000"/>
                    </a:ext>
                  </a:extLst>
                </a:gridCol>
                <a:gridCol w="1614459">
                  <a:extLst>
                    <a:ext uri="{9D8B030D-6E8A-4147-A177-3AD203B41FA5}">
                      <a16:colId xmlns:a16="http://schemas.microsoft.com/office/drawing/2014/main" xmlns="" val="20002"/>
                    </a:ext>
                  </a:extLst>
                </a:gridCol>
                <a:gridCol w="1614459"/>
                <a:gridCol w="1614459"/>
              </a:tblGrid>
              <a:tr h="317393">
                <a:tc>
                  <a:txBody>
                    <a:bodyPr/>
                    <a:lstStyle/>
                    <a:p>
                      <a:pPr algn="ctr"/>
                      <a:endParaRPr lang="zh-CN" altLang="en-US" dirty="0"/>
                    </a:p>
                  </a:txBody>
                  <a:tcPr/>
                </a:tc>
                <a:tc>
                  <a:txBody>
                    <a:bodyPr/>
                    <a:lstStyle/>
                    <a:p>
                      <a:pPr algn="ctr"/>
                      <a:r>
                        <a:rPr lang="zh-CN" altLang="en-US" dirty="0" smtClean="0"/>
                        <a:t>来电得分</a:t>
                      </a:r>
                      <a:endParaRPr lang="zh-CN" altLang="en-US" dirty="0"/>
                    </a:p>
                  </a:txBody>
                  <a:tcPr/>
                </a:tc>
                <a:tc>
                  <a:txBody>
                    <a:bodyPr/>
                    <a:lstStyle/>
                    <a:p>
                      <a:pPr algn="ctr"/>
                      <a:r>
                        <a:rPr lang="zh-CN" altLang="en-US" dirty="0" smtClean="0"/>
                        <a:t>意图得分</a:t>
                      </a:r>
                      <a:endParaRPr lang="zh-CN" altLang="en-US" dirty="0"/>
                    </a:p>
                  </a:txBody>
                  <a:tcPr/>
                </a:tc>
                <a:tc>
                  <a:txBody>
                    <a:bodyPr/>
                    <a:lstStyle/>
                    <a:p>
                      <a:pPr algn="ctr"/>
                      <a:r>
                        <a:rPr lang="zh-CN" altLang="en-US" dirty="0" smtClean="0"/>
                        <a:t>总分</a:t>
                      </a:r>
                      <a:endParaRPr lang="zh-CN" altLang="en-US" dirty="0"/>
                    </a:p>
                  </a:txBody>
                  <a:tcPr/>
                </a:tc>
                <a:extLst>
                  <a:ext uri="{0D108BD9-81ED-4DB2-BD59-A6C34878D82A}">
                    <a16:rowId xmlns:a16="http://schemas.microsoft.com/office/drawing/2014/main" xmlns="" val="10000"/>
                  </a:ext>
                </a:extLst>
              </a:tr>
              <a:tr h="317393">
                <a:tc>
                  <a:txBody>
                    <a:bodyPr/>
                    <a:lstStyle/>
                    <a:p>
                      <a:pPr algn="ctr"/>
                      <a:r>
                        <a:rPr lang="en-US" altLang="zh-CN" dirty="0" smtClean="0"/>
                        <a:t>1</a:t>
                      </a:r>
                      <a:endParaRPr lang="zh-CN" altLang="en-US" dirty="0"/>
                    </a:p>
                  </a:txBody>
                  <a:tcPr>
                    <a:solidFill>
                      <a:srgbClr val="9EC3E1"/>
                    </a:solidFill>
                  </a:tcPr>
                </a:tc>
                <a:tc>
                  <a:txBody>
                    <a:bodyPr/>
                    <a:lstStyle/>
                    <a:p>
                      <a:pPr algn="ctr"/>
                      <a:r>
                        <a:rPr lang="en-US" altLang="zh-CN" dirty="0" smtClean="0"/>
                        <a:t>0.7020</a:t>
                      </a:r>
                      <a:endParaRPr lang="zh-CN" altLang="en-US" dirty="0"/>
                    </a:p>
                  </a:txBody>
                  <a:tcPr>
                    <a:solidFill>
                      <a:srgbClr val="9EC3E1"/>
                    </a:solidFill>
                  </a:tcPr>
                </a:tc>
                <a:tc>
                  <a:txBody>
                    <a:bodyPr/>
                    <a:lstStyle/>
                    <a:p>
                      <a:pPr algn="ctr"/>
                      <a:r>
                        <a:rPr lang="en-US" altLang="zh-CN" dirty="0" smtClean="0"/>
                        <a:t>0.8885</a:t>
                      </a:r>
                      <a:endParaRPr lang="zh-CN" altLang="en-US" dirty="0"/>
                    </a:p>
                  </a:txBody>
                  <a:tcPr>
                    <a:solidFill>
                      <a:srgbClr val="9EC3E1"/>
                    </a:solidFill>
                  </a:tcPr>
                </a:tc>
                <a:tc>
                  <a:txBody>
                    <a:bodyPr/>
                    <a:lstStyle/>
                    <a:p>
                      <a:pPr algn="ctr"/>
                      <a:r>
                        <a:rPr lang="en-US" altLang="zh-CN" dirty="0" smtClean="0"/>
                        <a:t>0.7952</a:t>
                      </a:r>
                      <a:endParaRPr lang="zh-CN" altLang="en-US" dirty="0"/>
                    </a:p>
                  </a:txBody>
                  <a:tcPr>
                    <a:solidFill>
                      <a:srgbClr val="9EC3E1"/>
                    </a:solidFill>
                  </a:tcPr>
                </a:tc>
                <a:extLst>
                  <a:ext uri="{0D108BD9-81ED-4DB2-BD59-A6C34878D82A}">
                    <a16:rowId xmlns:a16="http://schemas.microsoft.com/office/drawing/2014/main" xmlns="" val="10001"/>
                  </a:ext>
                </a:extLst>
              </a:tr>
              <a:tr h="317393">
                <a:tc>
                  <a:txBody>
                    <a:bodyPr/>
                    <a:lstStyle/>
                    <a:p>
                      <a:pPr algn="ctr"/>
                      <a:r>
                        <a:rPr lang="en-US" altLang="zh-CN" dirty="0" smtClean="0"/>
                        <a:t>2</a:t>
                      </a:r>
                      <a:endParaRPr lang="zh-CN" altLang="en-US" dirty="0"/>
                    </a:p>
                  </a:txBody>
                  <a:tcPr>
                    <a:solidFill>
                      <a:srgbClr val="CFD5E7"/>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0.7006</a:t>
                      </a:r>
                      <a:endParaRPr lang="zh-CN" altLang="en-US" dirty="0" smtClean="0"/>
                    </a:p>
                  </a:txBody>
                  <a:tcPr>
                    <a:solidFill>
                      <a:srgbClr val="CFD5E7"/>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0.8770</a:t>
                      </a:r>
                      <a:endParaRPr lang="zh-CN" altLang="en-US" dirty="0" smtClean="0"/>
                    </a:p>
                  </a:txBody>
                  <a:tcPr>
                    <a:solidFill>
                      <a:srgbClr val="CFD5E7"/>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0.7888</a:t>
                      </a:r>
                      <a:endParaRPr lang="zh-CN" altLang="en-US" dirty="0" smtClean="0"/>
                    </a:p>
                  </a:txBody>
                  <a:tcPr>
                    <a:solidFill>
                      <a:srgbClr val="CFD5E7"/>
                    </a:solidFill>
                  </a:tcPr>
                </a:tc>
                <a:extLst>
                  <a:ext uri="{0D108BD9-81ED-4DB2-BD59-A6C34878D82A}">
                    <a16:rowId xmlns:a16="http://schemas.microsoft.com/office/drawing/2014/main" xmlns="" val="10002"/>
                  </a:ext>
                </a:extLst>
              </a:tr>
              <a:tr h="31739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3</a:t>
                      </a:r>
                      <a:endParaRPr lang="zh-CN" altLang="en-US" dirty="0" smtClean="0"/>
                    </a:p>
                  </a:txBody>
                  <a:tcPr>
                    <a:solidFill>
                      <a:srgbClr val="CFD5E8"/>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0.6782</a:t>
                      </a:r>
                      <a:endParaRPr lang="zh-CN" altLang="en-US" dirty="0" smtClean="0"/>
                    </a:p>
                  </a:txBody>
                  <a:tcPr>
                    <a:solidFill>
                      <a:srgbClr val="CFD5E8"/>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0.8789</a:t>
                      </a:r>
                      <a:endParaRPr lang="zh-CN" altLang="en-US" dirty="0" smtClean="0"/>
                    </a:p>
                  </a:txBody>
                  <a:tcPr>
                    <a:solidFill>
                      <a:srgbClr val="CFD5E8"/>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0.7785</a:t>
                      </a:r>
                      <a:endParaRPr lang="zh-CN" altLang="en-US" dirty="0" smtClean="0"/>
                    </a:p>
                  </a:txBody>
                  <a:tcPr>
                    <a:solidFill>
                      <a:srgbClr val="CFD5E8"/>
                    </a:solidFill>
                  </a:tcPr>
                </a:tc>
                <a:extLst>
                  <a:ext uri="{0D108BD9-81ED-4DB2-BD59-A6C34878D82A}">
                    <a16:rowId xmlns:a16="http://schemas.microsoft.com/office/drawing/2014/main" xmlns="" val="10003"/>
                  </a:ext>
                </a:extLst>
              </a:tr>
              <a:tr h="31739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4</a:t>
                      </a:r>
                      <a:endParaRPr lang="zh-CN" altLang="en-US" dirty="0" smtClean="0"/>
                    </a:p>
                  </a:txBody>
                  <a:tcPr>
                    <a:solidFill>
                      <a:srgbClr val="CFD5E8"/>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0.6838</a:t>
                      </a:r>
                      <a:endParaRPr lang="zh-CN" altLang="en-US" dirty="0" smtClean="0"/>
                    </a:p>
                  </a:txBody>
                  <a:tcPr>
                    <a:solidFill>
                      <a:srgbClr val="CFD5E8"/>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0.8614</a:t>
                      </a:r>
                      <a:endParaRPr lang="zh-CN" altLang="en-US" dirty="0" smtClean="0"/>
                    </a:p>
                  </a:txBody>
                  <a:tcPr>
                    <a:solidFill>
                      <a:srgbClr val="CFD5E8"/>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0.7726</a:t>
                      </a:r>
                      <a:endParaRPr lang="zh-CN" altLang="en-US" dirty="0" smtClean="0"/>
                    </a:p>
                  </a:txBody>
                  <a:tcPr>
                    <a:solidFill>
                      <a:srgbClr val="CFD5E8"/>
                    </a:solidFill>
                  </a:tcPr>
                </a:tc>
                <a:extLst>
                  <a:ext uri="{0D108BD9-81ED-4DB2-BD59-A6C34878D82A}">
                    <a16:rowId xmlns:a16="http://schemas.microsoft.com/office/drawing/2014/main" xmlns="" val="10004"/>
                  </a:ext>
                </a:extLst>
              </a:tr>
              <a:tr h="317393">
                <a:tc>
                  <a:txBody>
                    <a:bodyPr/>
                    <a:lstStyle/>
                    <a:p>
                      <a:pPr algn="ctr"/>
                      <a:r>
                        <a:rPr lang="en-US" altLang="zh-CN" dirty="0" smtClean="0"/>
                        <a:t>5</a:t>
                      </a:r>
                      <a:endParaRPr lang="zh-CN" altLang="en-US" dirty="0"/>
                    </a:p>
                  </a:txBody>
                  <a:tcPr>
                    <a:solidFill>
                      <a:srgbClr val="CFD5E8"/>
                    </a:solidFill>
                  </a:tcPr>
                </a:tc>
                <a:tc>
                  <a:txBody>
                    <a:bodyPr/>
                    <a:lstStyle/>
                    <a:p>
                      <a:pPr algn="ctr"/>
                      <a:r>
                        <a:rPr lang="en-US" altLang="zh-CN" dirty="0" smtClean="0">
                          <a:solidFill>
                            <a:schemeClr val="tx1"/>
                          </a:solidFill>
                        </a:rPr>
                        <a:t>0.6807</a:t>
                      </a:r>
                      <a:endParaRPr lang="zh-CN" altLang="en-US" dirty="0">
                        <a:solidFill>
                          <a:schemeClr val="tx1"/>
                        </a:solidFill>
                      </a:endParaRPr>
                    </a:p>
                  </a:txBody>
                  <a:tcPr>
                    <a:solidFill>
                      <a:srgbClr val="CFD5E8"/>
                    </a:solidFill>
                  </a:tcPr>
                </a:tc>
                <a:tc>
                  <a:txBody>
                    <a:bodyPr/>
                    <a:lstStyle/>
                    <a:p>
                      <a:pPr algn="ctr"/>
                      <a:r>
                        <a:rPr lang="en-US" altLang="zh-CN" dirty="0" smtClean="0">
                          <a:solidFill>
                            <a:schemeClr val="tx1"/>
                          </a:solidFill>
                        </a:rPr>
                        <a:t>0.8629</a:t>
                      </a:r>
                      <a:endParaRPr lang="zh-CN" altLang="en-US" dirty="0">
                        <a:solidFill>
                          <a:schemeClr val="tx1"/>
                        </a:solidFill>
                      </a:endParaRPr>
                    </a:p>
                  </a:txBody>
                  <a:tcPr>
                    <a:solidFill>
                      <a:srgbClr val="CFD5E8"/>
                    </a:solidFill>
                  </a:tcPr>
                </a:tc>
                <a:tc>
                  <a:txBody>
                    <a:bodyPr/>
                    <a:lstStyle/>
                    <a:p>
                      <a:pPr algn="ctr"/>
                      <a:r>
                        <a:rPr lang="en-US" altLang="zh-CN" dirty="0" smtClean="0">
                          <a:solidFill>
                            <a:schemeClr val="tx1"/>
                          </a:solidFill>
                        </a:rPr>
                        <a:t>0.7718</a:t>
                      </a:r>
                      <a:endParaRPr lang="zh-CN" altLang="en-US" dirty="0">
                        <a:solidFill>
                          <a:schemeClr val="tx1"/>
                        </a:solidFill>
                      </a:endParaRPr>
                    </a:p>
                  </a:txBody>
                  <a:tcPr>
                    <a:solidFill>
                      <a:srgbClr val="CFD5E8"/>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860823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2">
            <a:extLst>
              <a:ext uri="{FF2B5EF4-FFF2-40B4-BE49-F238E27FC236}">
                <a16:creationId xmlns:a16="http://schemas.microsoft.com/office/drawing/2014/main" xmlns="" id="{57F5A262-18AE-4327-985B-FC6579062C87}"/>
              </a:ext>
            </a:extLst>
          </p:cNvPr>
          <p:cNvGrpSpPr/>
          <p:nvPr/>
        </p:nvGrpSpPr>
        <p:grpSpPr>
          <a:xfrm>
            <a:off x="4576990" y="2155699"/>
            <a:ext cx="5292724" cy="498549"/>
            <a:chOff x="4439022" y="1988840"/>
            <a:chExt cx="5292035" cy="498549"/>
          </a:xfrm>
        </p:grpSpPr>
        <p:sp>
          <p:nvSpPr>
            <p:cNvPr id="9" name="MH_Number_1">
              <a:hlinkClick r:id="" action="ppaction://noaction"/>
              <a:extLst>
                <a:ext uri="{FF2B5EF4-FFF2-40B4-BE49-F238E27FC236}">
                  <a16:creationId xmlns:a16="http://schemas.microsoft.com/office/drawing/2014/main" xmlns="" id="{02570D7F-340C-48C6-811F-0C2FE2D5039A}"/>
                </a:ext>
              </a:extLst>
            </p:cNvPr>
            <p:cNvSpPr/>
            <p:nvPr>
              <p:custDataLst>
                <p:tags r:id="rId7"/>
              </p:custDataLst>
            </p:nvPr>
          </p:nvSpPr>
          <p:spPr>
            <a:xfrm>
              <a:off x="4439022" y="1988840"/>
              <a:ext cx="498886" cy="498549"/>
            </a:xfrm>
            <a:prstGeom prst="roundRect">
              <a:avLst>
                <a:gd name="adj" fmla="val 7615"/>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01</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0" name="MH_Entry_1">
              <a:hlinkClick r:id="" action="ppaction://noaction"/>
              <a:extLst>
                <a:ext uri="{FF2B5EF4-FFF2-40B4-BE49-F238E27FC236}">
                  <a16:creationId xmlns:a16="http://schemas.microsoft.com/office/drawing/2014/main" xmlns="" id="{31E220BA-5C26-4BEE-80D8-7AF0AFFE1441}"/>
                </a:ext>
              </a:extLst>
            </p:cNvPr>
            <p:cNvSpPr/>
            <p:nvPr>
              <p:custDataLst>
                <p:tags r:id="rId8"/>
              </p:custDataLst>
            </p:nvPr>
          </p:nvSpPr>
          <p:spPr>
            <a:xfrm>
              <a:off x="5109485" y="1988840"/>
              <a:ext cx="4621572" cy="498549"/>
            </a:xfrm>
            <a:prstGeom prst="roundRect">
              <a:avLst>
                <a:gd name="adj" fmla="val 912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团队介绍</a:t>
              </a:r>
            </a:p>
          </p:txBody>
        </p:sp>
      </p:grpSp>
      <p:grpSp>
        <p:nvGrpSpPr>
          <p:cNvPr id="14" name="组合 9">
            <a:extLst>
              <a:ext uri="{FF2B5EF4-FFF2-40B4-BE49-F238E27FC236}">
                <a16:creationId xmlns:a16="http://schemas.microsoft.com/office/drawing/2014/main" xmlns="" id="{6774E5F2-A4BF-4F5D-AAF1-783BDECBBA4A}"/>
              </a:ext>
            </a:extLst>
          </p:cNvPr>
          <p:cNvGrpSpPr/>
          <p:nvPr/>
        </p:nvGrpSpPr>
        <p:grpSpPr>
          <a:xfrm>
            <a:off x="1779148" y="1730826"/>
            <a:ext cx="1699159" cy="3692951"/>
            <a:chOff x="1778913" y="1553277"/>
            <a:chExt cx="1698938" cy="3692951"/>
          </a:xfrm>
        </p:grpSpPr>
        <p:sp>
          <p:nvSpPr>
            <p:cNvPr id="15" name="MH_Others_3">
              <a:extLst>
                <a:ext uri="{FF2B5EF4-FFF2-40B4-BE49-F238E27FC236}">
                  <a16:creationId xmlns:a16="http://schemas.microsoft.com/office/drawing/2014/main" xmlns="" id="{040A9298-F211-4B0A-891F-94487AA92EEE}"/>
                </a:ext>
              </a:extLst>
            </p:cNvPr>
            <p:cNvSpPr txBox="1"/>
            <p:nvPr>
              <p:custDataLst>
                <p:tags r:id="rId5"/>
              </p:custDataLst>
            </p:nvPr>
          </p:nvSpPr>
          <p:spPr>
            <a:xfrm>
              <a:off x="2042938" y="2057580"/>
              <a:ext cx="1434913" cy="2755541"/>
            </a:xfrm>
            <a:prstGeom prst="rect">
              <a:avLst/>
            </a:prstGeom>
            <a:noFill/>
          </p:spPr>
          <p:txBody>
            <a:bodyPr wrap="square" lIns="0" tIns="0" rIns="0" bIns="0" rtlCol="0" anchor="ctr" anchorCtr="0">
              <a:noAutofit/>
            </a:bodyPr>
            <a:lstStyle/>
            <a:p>
              <a:pPr algn="ctr"/>
              <a:r>
                <a:rPr lang="zh-CN" altLang="en-US" sz="6599" dirty="0">
                  <a:solidFill>
                    <a:schemeClr val="accent1"/>
                  </a:solidFill>
                  <a:latin typeface="微软雅黑" panose="020B0503020204020204" pitchFamily="34" charset="-122"/>
                  <a:ea typeface="微软雅黑" panose="020B0503020204020204" pitchFamily="34" charset="-122"/>
                </a:rPr>
                <a:t>目</a:t>
              </a:r>
              <a:endParaRPr lang="en-US" altLang="zh-CN" sz="6599" dirty="0">
                <a:solidFill>
                  <a:schemeClr val="accent1"/>
                </a:solidFill>
                <a:latin typeface="微软雅黑" panose="020B0503020204020204" pitchFamily="34" charset="-122"/>
                <a:ea typeface="微软雅黑" panose="020B0503020204020204" pitchFamily="34" charset="-122"/>
              </a:endParaRPr>
            </a:p>
            <a:p>
              <a:pPr algn="ctr"/>
              <a:r>
                <a:rPr lang="zh-CN" altLang="en-US" sz="6599" dirty="0">
                  <a:solidFill>
                    <a:schemeClr val="accent1"/>
                  </a:solidFill>
                  <a:latin typeface="微软雅黑" panose="020B0503020204020204" pitchFamily="34" charset="-122"/>
                  <a:ea typeface="微软雅黑" panose="020B0503020204020204" pitchFamily="34" charset="-122"/>
                </a:rPr>
                <a:t>录</a:t>
              </a:r>
            </a:p>
          </p:txBody>
        </p:sp>
        <p:sp>
          <p:nvSpPr>
            <p:cNvPr id="16" name="MH_Others_4">
              <a:extLst>
                <a:ext uri="{FF2B5EF4-FFF2-40B4-BE49-F238E27FC236}">
                  <a16:creationId xmlns:a16="http://schemas.microsoft.com/office/drawing/2014/main" xmlns="" id="{92053784-E2EF-4359-B9BD-5DCF413A5478}"/>
                </a:ext>
              </a:extLst>
            </p:cNvPr>
            <p:cNvSpPr txBox="1"/>
            <p:nvPr>
              <p:custDataLst>
                <p:tags r:id="rId6"/>
              </p:custDataLst>
            </p:nvPr>
          </p:nvSpPr>
          <p:spPr>
            <a:xfrm rot="5400000">
              <a:off x="224787" y="3107403"/>
              <a:ext cx="3692951" cy="584699"/>
            </a:xfrm>
            <a:prstGeom prst="rect">
              <a:avLst/>
            </a:prstGeom>
            <a:noFill/>
          </p:spPr>
          <p:txBody>
            <a:bodyPr wrap="square">
              <a:spAutoFit/>
            </a:bodyPr>
            <a:lstStyle/>
            <a:p>
              <a:pPr algn="ctr">
                <a:defRPr/>
              </a:pPr>
              <a:r>
                <a:rPr lang="en-US" altLang="zh-CN" sz="3200" spc="400" dirty="0">
                  <a:solidFill>
                    <a:srgbClr val="DDDDDD"/>
                  </a:solidFill>
                  <a:latin typeface="微软雅黑" panose="020B0503020204020204" pitchFamily="34" charset="-122"/>
                  <a:ea typeface="微软雅黑" panose="020B0503020204020204" pitchFamily="34" charset="-122"/>
                </a:rPr>
                <a:t>CONTENTS</a:t>
              </a:r>
              <a:endParaRPr lang="zh-CN" altLang="en-US" sz="3200" spc="400" dirty="0">
                <a:solidFill>
                  <a:srgbClr val="DDDDDD"/>
                </a:solidFill>
                <a:latin typeface="微软雅黑" panose="020B0503020204020204" pitchFamily="34" charset="-122"/>
                <a:ea typeface="微软雅黑" panose="020B0503020204020204" pitchFamily="34" charset="-122"/>
              </a:endParaRPr>
            </a:p>
          </p:txBody>
        </p:sp>
      </p:grpSp>
      <p:grpSp>
        <p:nvGrpSpPr>
          <p:cNvPr id="17" name="组合 1">
            <a:extLst>
              <a:ext uri="{FF2B5EF4-FFF2-40B4-BE49-F238E27FC236}">
                <a16:creationId xmlns:a16="http://schemas.microsoft.com/office/drawing/2014/main" xmlns="" id="{B17B7D6D-F9E0-4885-B656-936A05E2C85B}"/>
              </a:ext>
            </a:extLst>
          </p:cNvPr>
          <p:cNvGrpSpPr/>
          <p:nvPr/>
        </p:nvGrpSpPr>
        <p:grpSpPr>
          <a:xfrm>
            <a:off x="4576990" y="2975028"/>
            <a:ext cx="5292724" cy="498549"/>
            <a:chOff x="4439022" y="3140968"/>
            <a:chExt cx="4697530" cy="498549"/>
          </a:xfrm>
        </p:grpSpPr>
        <p:sp>
          <p:nvSpPr>
            <p:cNvPr id="18" name="MH_Entry_2">
              <a:hlinkClick r:id="" action="ppaction://noaction"/>
              <a:extLst>
                <a:ext uri="{FF2B5EF4-FFF2-40B4-BE49-F238E27FC236}">
                  <a16:creationId xmlns:a16="http://schemas.microsoft.com/office/drawing/2014/main" xmlns="" id="{4A3C24F2-BA3A-40DD-9652-42A992408313}"/>
                </a:ext>
              </a:extLst>
            </p:cNvPr>
            <p:cNvSpPr/>
            <p:nvPr>
              <p:custDataLst>
                <p:tags r:id="rId3"/>
              </p:custDataLst>
            </p:nvPr>
          </p:nvSpPr>
          <p:spPr>
            <a:xfrm>
              <a:off x="5109485" y="3140968"/>
              <a:ext cx="4027067" cy="498549"/>
            </a:xfrm>
            <a:prstGeom prst="roundRect">
              <a:avLst>
                <a:gd name="adj" fmla="val 912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000" b="1" spc="200" dirty="0">
                  <a:solidFill>
                    <a:schemeClr val="bg1"/>
                  </a:solidFill>
                  <a:latin typeface="微软雅黑" panose="020B0503020204020204" pitchFamily="34" charset="-122"/>
                  <a:ea typeface="微软雅黑" panose="020B0503020204020204" pitchFamily="34" charset="-122"/>
                </a:rPr>
                <a:t>任务模型方案</a:t>
              </a:r>
            </a:p>
          </p:txBody>
        </p:sp>
        <p:sp>
          <p:nvSpPr>
            <p:cNvPr id="19" name="MH_Number_2">
              <a:hlinkClick r:id="" action="ppaction://noaction"/>
              <a:extLst>
                <a:ext uri="{FF2B5EF4-FFF2-40B4-BE49-F238E27FC236}">
                  <a16:creationId xmlns:a16="http://schemas.microsoft.com/office/drawing/2014/main" xmlns="" id="{0A40C43D-E4D6-40DC-87A5-D803E465FE6B}"/>
                </a:ext>
              </a:extLst>
            </p:cNvPr>
            <p:cNvSpPr/>
            <p:nvPr>
              <p:custDataLst>
                <p:tags r:id="rId4"/>
              </p:custDataLst>
            </p:nvPr>
          </p:nvSpPr>
          <p:spPr>
            <a:xfrm>
              <a:off x="4439022" y="3140968"/>
              <a:ext cx="498886" cy="498549"/>
            </a:xfrm>
            <a:prstGeom prst="roundRect">
              <a:avLst>
                <a:gd name="adj" fmla="val 7615"/>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20" name="组合 1">
            <a:extLst>
              <a:ext uri="{FF2B5EF4-FFF2-40B4-BE49-F238E27FC236}">
                <a16:creationId xmlns:a16="http://schemas.microsoft.com/office/drawing/2014/main" xmlns="" id="{B17B7D6D-F9E0-4885-B656-936A05E2C85B}"/>
              </a:ext>
            </a:extLst>
          </p:cNvPr>
          <p:cNvGrpSpPr/>
          <p:nvPr/>
        </p:nvGrpSpPr>
        <p:grpSpPr>
          <a:xfrm>
            <a:off x="4576990" y="3746249"/>
            <a:ext cx="5292724" cy="498549"/>
            <a:chOff x="4439022" y="3140968"/>
            <a:chExt cx="4697530" cy="498549"/>
          </a:xfrm>
        </p:grpSpPr>
        <p:sp>
          <p:nvSpPr>
            <p:cNvPr id="21" name="MH_Entry_2">
              <a:hlinkClick r:id="" action="ppaction://noaction"/>
              <a:extLst>
                <a:ext uri="{FF2B5EF4-FFF2-40B4-BE49-F238E27FC236}">
                  <a16:creationId xmlns:a16="http://schemas.microsoft.com/office/drawing/2014/main" xmlns="" id="{4A3C24F2-BA3A-40DD-9652-42A992408313}"/>
                </a:ext>
              </a:extLst>
            </p:cNvPr>
            <p:cNvSpPr/>
            <p:nvPr>
              <p:custDataLst>
                <p:tags r:id="rId1"/>
              </p:custDataLst>
            </p:nvPr>
          </p:nvSpPr>
          <p:spPr>
            <a:xfrm>
              <a:off x="5109485" y="3140968"/>
              <a:ext cx="4027067" cy="498549"/>
            </a:xfrm>
            <a:prstGeom prst="roundRect">
              <a:avLst>
                <a:gd name="adj" fmla="val 912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总结展望</a:t>
              </a:r>
            </a:p>
          </p:txBody>
        </p:sp>
        <p:sp>
          <p:nvSpPr>
            <p:cNvPr id="22" name="MH_Number_2">
              <a:hlinkClick r:id="" action="ppaction://noaction"/>
              <a:extLst>
                <a:ext uri="{FF2B5EF4-FFF2-40B4-BE49-F238E27FC236}">
                  <a16:creationId xmlns:a16="http://schemas.microsoft.com/office/drawing/2014/main" xmlns="" id="{0A40C43D-E4D6-40DC-87A5-D803E465FE6B}"/>
                </a:ext>
              </a:extLst>
            </p:cNvPr>
            <p:cNvSpPr/>
            <p:nvPr>
              <p:custDataLst>
                <p:tags r:id="rId2"/>
              </p:custDataLst>
            </p:nvPr>
          </p:nvSpPr>
          <p:spPr>
            <a:xfrm>
              <a:off x="4439022" y="3140968"/>
              <a:ext cx="498886" cy="498549"/>
            </a:xfrm>
            <a:prstGeom prst="roundRect">
              <a:avLst>
                <a:gd name="adj" fmla="val 76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000" spc="200" dirty="0">
                  <a:solidFill>
                    <a:schemeClr val="bg1"/>
                  </a:solidFill>
                  <a:latin typeface="微软雅黑" panose="020B0503020204020204" pitchFamily="34" charset="-122"/>
                  <a:ea typeface="微软雅黑" panose="020B0503020204020204" pitchFamily="34" charset="-122"/>
                </a:rPr>
                <a:t>03</a:t>
              </a:r>
              <a:endParaRPr lang="zh-CN" altLang="en-US" sz="2000" spc="2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5206441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354874" y="260623"/>
            <a:ext cx="10515600" cy="536212"/>
          </a:xfrm>
        </p:spPr>
        <p:txBody>
          <a:bodyPr/>
          <a:lstStyle/>
          <a:p>
            <a:r>
              <a:rPr lang="zh-CN" altLang="en-US" b="0" dirty="0" smtClean="0">
                <a:solidFill>
                  <a:srgbClr val="2080BD"/>
                </a:solidFill>
                <a:latin typeface="Microsoft YaHei" charset="-122"/>
                <a:ea typeface="Microsoft YaHei" charset="-122"/>
                <a:cs typeface="Microsoft YaHei" charset="-122"/>
              </a:rPr>
              <a:t>总结展望</a:t>
            </a:r>
            <a:endParaRPr lang="zh-CN" altLang="en-US" b="0" dirty="0">
              <a:solidFill>
                <a:srgbClr val="2080BD"/>
              </a:solidFill>
              <a:latin typeface="Microsoft YaHei" charset="-122"/>
              <a:ea typeface="Microsoft YaHei" charset="-122"/>
              <a:cs typeface="Microsoft YaHei" charset="-122"/>
            </a:endParaRPr>
          </a:p>
        </p:txBody>
      </p:sp>
      <p:sp>
        <p:nvSpPr>
          <p:cNvPr id="7" name="内容占位符 6"/>
          <p:cNvSpPr>
            <a:spLocks noGrp="1"/>
          </p:cNvSpPr>
          <p:nvPr>
            <p:ph idx="1"/>
          </p:nvPr>
        </p:nvSpPr>
        <p:spPr>
          <a:xfrm>
            <a:off x="367937" y="1067979"/>
            <a:ext cx="10515600" cy="1891121"/>
          </a:xfrm>
        </p:spPr>
        <p:txBody>
          <a:bodyPr>
            <a:normAutofit/>
          </a:bodyPr>
          <a:lstStyle/>
          <a:p>
            <a:r>
              <a:rPr lang="zh-CN" altLang="en-US" dirty="0">
                <a:solidFill>
                  <a:srgbClr val="2080BD"/>
                </a:solidFill>
                <a:latin typeface="Microsoft YaHei" charset="-122"/>
                <a:ea typeface="Microsoft YaHei" charset="-122"/>
                <a:cs typeface="Microsoft YaHei" charset="-122"/>
              </a:rPr>
              <a:t>从问题场景出发，理解问题并提出适合解决问题的</a:t>
            </a:r>
            <a:r>
              <a:rPr lang="zh-CN" altLang="en-US" dirty="0" smtClean="0">
                <a:solidFill>
                  <a:srgbClr val="2080BD"/>
                </a:solidFill>
                <a:latin typeface="Microsoft YaHei" charset="-122"/>
                <a:ea typeface="Microsoft YaHei" charset="-122"/>
                <a:cs typeface="Microsoft YaHei" charset="-122"/>
              </a:rPr>
              <a:t>方案</a:t>
            </a:r>
            <a:endParaRPr lang="en-US" altLang="zh-CN" dirty="0" smtClean="0">
              <a:solidFill>
                <a:srgbClr val="2080BD"/>
              </a:solidFill>
              <a:latin typeface="Microsoft YaHei" charset="-122"/>
              <a:ea typeface="Microsoft YaHei" charset="-122"/>
              <a:cs typeface="Microsoft YaHei" charset="-122"/>
            </a:endParaRPr>
          </a:p>
          <a:p>
            <a:r>
              <a:rPr lang="zh-CN" altLang="en-US" dirty="0" smtClean="0">
                <a:solidFill>
                  <a:srgbClr val="2080BD"/>
                </a:solidFill>
                <a:latin typeface="Microsoft YaHei" charset="-122"/>
                <a:ea typeface="Microsoft YaHei" charset="-122"/>
                <a:cs typeface="Microsoft YaHei" charset="-122"/>
              </a:rPr>
              <a:t>预训练的</a:t>
            </a:r>
            <a:r>
              <a:rPr lang="en-US" altLang="zh-CN" dirty="0" smtClean="0">
                <a:solidFill>
                  <a:srgbClr val="2080BD"/>
                </a:solidFill>
                <a:latin typeface="Microsoft YaHei" charset="-122"/>
                <a:ea typeface="Microsoft YaHei" charset="-122"/>
                <a:cs typeface="Microsoft YaHei" charset="-122"/>
              </a:rPr>
              <a:t>Embedding</a:t>
            </a:r>
            <a:r>
              <a:rPr lang="zh-CN" altLang="en-US" dirty="0" smtClean="0">
                <a:solidFill>
                  <a:srgbClr val="2080BD"/>
                </a:solidFill>
                <a:latin typeface="Microsoft YaHei" charset="-122"/>
                <a:ea typeface="Microsoft YaHei" charset="-122"/>
                <a:cs typeface="Microsoft YaHei" charset="-122"/>
              </a:rPr>
              <a:t>能加快网络的训练，并且效果俱佳</a:t>
            </a:r>
            <a:endParaRPr lang="en-US" altLang="zh-CN" dirty="0" smtClean="0">
              <a:solidFill>
                <a:srgbClr val="2080BD"/>
              </a:solidFill>
              <a:latin typeface="Microsoft YaHei" charset="-122"/>
              <a:ea typeface="Microsoft YaHei" charset="-122"/>
              <a:cs typeface="Microsoft YaHei" charset="-122"/>
            </a:endParaRPr>
          </a:p>
          <a:p>
            <a:r>
              <a:rPr lang="zh-CN" altLang="en-US" dirty="0" smtClean="0">
                <a:solidFill>
                  <a:srgbClr val="2080BD"/>
                </a:solidFill>
                <a:latin typeface="Microsoft YaHei" charset="-122"/>
                <a:ea typeface="Microsoft YaHei" charset="-122"/>
                <a:cs typeface="Microsoft YaHei" charset="-122"/>
              </a:rPr>
              <a:t>找寻好的特征提升传统模型，传统模型对于融合提升巨大</a:t>
            </a:r>
            <a:endParaRPr lang="en-US" altLang="zh-CN" dirty="0" smtClean="0">
              <a:solidFill>
                <a:srgbClr val="2080BD"/>
              </a:solidFill>
              <a:latin typeface="Microsoft YaHei" charset="-122"/>
              <a:ea typeface="Microsoft YaHei" charset="-122"/>
              <a:cs typeface="Microsoft YaHei" charset="-122"/>
            </a:endParaRPr>
          </a:p>
          <a:p>
            <a:r>
              <a:rPr lang="zh-CN" altLang="en-US" dirty="0" smtClean="0">
                <a:solidFill>
                  <a:srgbClr val="2080BD"/>
                </a:solidFill>
                <a:latin typeface="Microsoft YaHei" charset="-122"/>
                <a:ea typeface="Microsoft YaHei" charset="-122"/>
                <a:cs typeface="Microsoft YaHei" charset="-122"/>
              </a:rPr>
              <a:t>文本分类算法会逐渐走向基于语言模型的迁移学习方法，并成为一个基本被解决的领域</a:t>
            </a:r>
            <a:endParaRPr lang="en-US" altLang="zh-CN" dirty="0">
              <a:solidFill>
                <a:srgbClr val="2080BD"/>
              </a:solidFill>
              <a:latin typeface="Microsoft YaHei" charset="-122"/>
              <a:ea typeface="Microsoft YaHei" charset="-122"/>
              <a:cs typeface="Microsoft YaHei" charset="-122"/>
            </a:endParaRPr>
          </a:p>
        </p:txBody>
      </p:sp>
      <p:grpSp>
        <p:nvGrpSpPr>
          <p:cNvPr id="12" name="组 11"/>
          <p:cNvGrpSpPr/>
          <p:nvPr/>
        </p:nvGrpSpPr>
        <p:grpSpPr>
          <a:xfrm>
            <a:off x="457199" y="3183235"/>
            <a:ext cx="10515600" cy="3141365"/>
            <a:chOff x="457199" y="3183235"/>
            <a:chExt cx="10515600" cy="3141365"/>
          </a:xfrm>
        </p:grpSpPr>
        <p:sp>
          <p:nvSpPr>
            <p:cNvPr id="11" name="内容占位符 6"/>
            <p:cNvSpPr txBox="1">
              <a:spLocks/>
            </p:cNvSpPr>
            <p:nvPr/>
          </p:nvSpPr>
          <p:spPr>
            <a:xfrm>
              <a:off x="457199" y="3747679"/>
              <a:ext cx="10515600" cy="25769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微软雅黑" pitchFamily="34" charset="-122"/>
                  <a:ea typeface="微软雅黑"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solidFill>
                    <a:srgbClr val="2080BD"/>
                  </a:solidFill>
                  <a:latin typeface="Microsoft YaHei" charset="-122"/>
                  <a:ea typeface="Microsoft YaHei" charset="-122"/>
                  <a:cs typeface="Microsoft YaHei" charset="-122"/>
                </a:rPr>
                <a:t>感谢主办方</a:t>
              </a:r>
              <a:endParaRPr lang="en-US" altLang="zh-CN" dirty="0" smtClean="0">
                <a:solidFill>
                  <a:srgbClr val="2080BD"/>
                </a:solidFill>
                <a:latin typeface="Microsoft YaHei" charset="-122"/>
                <a:ea typeface="Microsoft YaHei" charset="-122"/>
                <a:cs typeface="Microsoft YaHei" charset="-122"/>
              </a:endParaRPr>
            </a:p>
            <a:p>
              <a:r>
                <a:rPr lang="zh-CN" altLang="en-US" dirty="0" smtClean="0">
                  <a:solidFill>
                    <a:srgbClr val="2080BD"/>
                  </a:solidFill>
                  <a:latin typeface="Microsoft YaHei" charset="-122"/>
                  <a:ea typeface="Microsoft YaHei" charset="-122"/>
                  <a:cs typeface="Microsoft YaHei" charset="-122"/>
                </a:rPr>
                <a:t>感谢队友、老师和同学朋友</a:t>
              </a:r>
              <a:endParaRPr lang="en-US" altLang="zh-CN" dirty="0" smtClean="0">
                <a:solidFill>
                  <a:srgbClr val="2080BD"/>
                </a:solidFill>
                <a:latin typeface="Microsoft YaHei" charset="-122"/>
                <a:ea typeface="Microsoft YaHei" charset="-122"/>
                <a:cs typeface="Microsoft YaHei" charset="-122"/>
              </a:endParaRPr>
            </a:p>
            <a:p>
              <a:r>
                <a:rPr lang="zh-CN" altLang="en-US" dirty="0" smtClean="0">
                  <a:solidFill>
                    <a:srgbClr val="2080BD"/>
                  </a:solidFill>
                  <a:latin typeface="Microsoft YaHei" charset="-122"/>
                  <a:ea typeface="Microsoft YaHei" charset="-122"/>
                  <a:cs typeface="Microsoft YaHei" charset="-122"/>
                </a:rPr>
                <a:t>感谢本次比赛的运营团队</a:t>
              </a:r>
              <a:endParaRPr lang="en-US" altLang="zh-CN" dirty="0">
                <a:solidFill>
                  <a:srgbClr val="2080BD"/>
                </a:solidFill>
                <a:latin typeface="Microsoft YaHei" charset="-122"/>
                <a:ea typeface="Microsoft YaHei" charset="-122"/>
                <a:cs typeface="Microsoft YaHei" charset="-122"/>
              </a:endParaRPr>
            </a:p>
          </p:txBody>
        </p:sp>
        <p:sp>
          <p:nvSpPr>
            <p:cNvPr id="10" name="文本框 9"/>
            <p:cNvSpPr txBox="1"/>
            <p:nvPr/>
          </p:nvSpPr>
          <p:spPr>
            <a:xfrm>
              <a:off x="457199" y="3183235"/>
              <a:ext cx="1107996" cy="461665"/>
            </a:xfrm>
            <a:prstGeom prst="rect">
              <a:avLst/>
            </a:prstGeom>
            <a:noFill/>
          </p:spPr>
          <p:txBody>
            <a:bodyPr wrap="none" rtlCol="0">
              <a:spAutoFit/>
            </a:bodyPr>
            <a:lstStyle/>
            <a:p>
              <a:r>
                <a:rPr lang="zh-CN" altLang="en-US" sz="2400" dirty="0" smtClean="0">
                  <a:solidFill>
                    <a:srgbClr val="2080BD"/>
                  </a:solidFill>
                  <a:latin typeface="Microsoft YaHei" charset="-122"/>
                  <a:ea typeface="Microsoft YaHei" charset="-122"/>
                  <a:cs typeface="Microsoft YaHei" charset="-122"/>
                </a:rPr>
                <a:t>致谢：</a:t>
              </a:r>
              <a:endParaRPr lang="en-US" altLang="zh-CN" sz="2400" dirty="0">
                <a:solidFill>
                  <a:srgbClr val="2080BD"/>
                </a:solidFill>
                <a:latin typeface="Microsoft YaHei" charset="-122"/>
                <a:ea typeface="Microsoft YaHei" charset="-122"/>
                <a:cs typeface="Microsoft YaHei" charset="-122"/>
              </a:endParaRPr>
            </a:p>
          </p:txBody>
        </p:sp>
      </p:grpSp>
      <p:pic>
        <p:nvPicPr>
          <p:cNvPr id="8" name="图片 7"/>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50973" y="842637"/>
            <a:ext cx="1862514" cy="1888949"/>
          </a:xfrm>
          <a:prstGeom prst="rect">
            <a:avLst/>
          </a:prstGeom>
        </p:spPr>
      </p:pic>
    </p:spTree>
    <p:extLst>
      <p:ext uri="{BB962C8B-B14F-4D97-AF65-F5344CB8AC3E}">
        <p14:creationId xmlns:p14="http://schemas.microsoft.com/office/powerpoint/2010/main" val="8218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linds(horizontal)">
                                      <p:cBhvr>
                                        <p:cTn id="10" dur="500"/>
                                        <p:tgtEl>
                                          <p:spTgt spid="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linds(horizontal)">
                                      <p:cBhvr>
                                        <p:cTn id="13" dur="500"/>
                                        <p:tgtEl>
                                          <p:spTgt spid="7">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blinds(horizontal)">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354874" y="260623"/>
            <a:ext cx="10515600" cy="536212"/>
          </a:xfrm>
        </p:spPr>
        <p:txBody>
          <a:bodyPr/>
          <a:lstStyle/>
          <a:p>
            <a:r>
              <a:rPr lang="zh-CN" altLang="en-US" b="0" dirty="0" smtClean="0">
                <a:solidFill>
                  <a:srgbClr val="2080BD"/>
                </a:solidFill>
                <a:latin typeface="Microsoft YaHei" charset="-122"/>
                <a:ea typeface="Microsoft YaHei" charset="-122"/>
                <a:cs typeface="Microsoft YaHei" charset="-122"/>
              </a:rPr>
              <a:t>参考文献</a:t>
            </a:r>
            <a:endParaRPr lang="zh-CN" altLang="en-US" b="0" dirty="0">
              <a:solidFill>
                <a:srgbClr val="2080BD"/>
              </a:solidFill>
              <a:latin typeface="Microsoft YaHei" charset="-122"/>
              <a:ea typeface="Microsoft YaHei" charset="-122"/>
              <a:cs typeface="Microsoft YaHei" charset="-122"/>
            </a:endParaRPr>
          </a:p>
        </p:txBody>
      </p:sp>
      <p:sp>
        <p:nvSpPr>
          <p:cNvPr id="7" name="内容占位符 6"/>
          <p:cNvSpPr>
            <a:spLocks noGrp="1"/>
          </p:cNvSpPr>
          <p:nvPr>
            <p:ph idx="1"/>
          </p:nvPr>
        </p:nvSpPr>
        <p:spPr>
          <a:xfrm>
            <a:off x="367937" y="1067979"/>
            <a:ext cx="10515600" cy="5167721"/>
          </a:xfrm>
        </p:spPr>
        <p:txBody>
          <a:bodyPr>
            <a:normAutofit/>
          </a:bodyPr>
          <a:lstStyle/>
          <a:p>
            <a:r>
              <a:rPr lang="en-US" altLang="zh-CN" dirty="0"/>
              <a:t>Peters M E, Neumann M, </a:t>
            </a:r>
            <a:r>
              <a:rPr lang="en-US" altLang="zh-CN" dirty="0" err="1"/>
              <a:t>Iyyer</a:t>
            </a:r>
            <a:r>
              <a:rPr lang="en-US" altLang="zh-CN" dirty="0"/>
              <a:t> M, et al. Deep contextualized word representations[J]. </a:t>
            </a:r>
            <a:r>
              <a:rPr lang="en-US" altLang="zh-CN" dirty="0" err="1"/>
              <a:t>arXiv</a:t>
            </a:r>
            <a:r>
              <a:rPr lang="en-US" altLang="zh-CN" dirty="0"/>
              <a:t> preprint arXiv:1802.05365, 2018</a:t>
            </a:r>
            <a:r>
              <a:rPr lang="en-US" altLang="zh-CN" dirty="0" smtClean="0"/>
              <a:t>.</a:t>
            </a:r>
          </a:p>
          <a:p>
            <a:r>
              <a:rPr lang="en-US" altLang="zh-CN" dirty="0"/>
              <a:t>Yang Z, Yang D, Dyer C, et al. Hierarchical attention networks for document classification[C]//Proceedings of the 2016 Conference of the North American Chapter of the Association for Computational Linguistics: Human Language Technologies. 2016: 1480-1489</a:t>
            </a:r>
            <a:r>
              <a:rPr lang="en-US" altLang="zh-CN" dirty="0" smtClean="0"/>
              <a:t>.</a:t>
            </a:r>
          </a:p>
          <a:p>
            <a:r>
              <a:rPr lang="en-US" altLang="zh-CN" dirty="0"/>
              <a:t>Huang G, Li Y, </a:t>
            </a:r>
            <a:r>
              <a:rPr lang="en-US" altLang="zh-CN" dirty="0" err="1"/>
              <a:t>Pleiss</a:t>
            </a:r>
            <a:r>
              <a:rPr lang="en-US" altLang="zh-CN" dirty="0"/>
              <a:t> G, et al. Snapshot ensembles: Train 1, get M for free[J]. </a:t>
            </a:r>
            <a:r>
              <a:rPr lang="en-US" altLang="zh-CN" dirty="0" err="1"/>
              <a:t>arXiv</a:t>
            </a:r>
            <a:r>
              <a:rPr lang="en-US" altLang="zh-CN" dirty="0"/>
              <a:t> preprint arXiv:1704.00109, 2017</a:t>
            </a:r>
            <a:r>
              <a:rPr lang="en-US" altLang="zh-CN" dirty="0" smtClean="0"/>
              <a:t>.</a:t>
            </a:r>
          </a:p>
          <a:p>
            <a:r>
              <a:rPr lang="en-US" altLang="zh-CN" dirty="0"/>
              <a:t>Lai S, Xu L, Liu K, et al. Recurrent Convolutional Neural Networks for Text Classification[C]//AAAI. 2015, 333: 2267-2273</a:t>
            </a:r>
            <a:r>
              <a:rPr lang="en-US" altLang="zh-CN" dirty="0" smtClean="0"/>
              <a:t>.</a:t>
            </a:r>
          </a:p>
          <a:p>
            <a:r>
              <a:rPr lang="en-US" altLang="zh-CN" dirty="0"/>
              <a:t>Kim Y. Convolutional neural networks for sentence classification[J]. </a:t>
            </a:r>
            <a:r>
              <a:rPr lang="en-US" altLang="zh-CN" dirty="0" err="1"/>
              <a:t>arXiv</a:t>
            </a:r>
            <a:r>
              <a:rPr lang="en-US" altLang="zh-CN" dirty="0"/>
              <a:t> preprint arXiv:1408.5882, 2014</a:t>
            </a:r>
            <a:r>
              <a:rPr lang="en-US" altLang="zh-CN" dirty="0" smtClean="0"/>
              <a:t>.</a:t>
            </a:r>
          </a:p>
          <a:p>
            <a:r>
              <a:rPr lang="en-US" altLang="zh-CN" dirty="0"/>
              <a:t>Zhou P, Shi W, Tian J, et al. Attention-based bidirectional long short-term memory networks for relation classification[C]//Proceedings of the 54th Annual Meeting of the Association for Computational Linguistics (Volume 2: Short Papers). 2016, 2: 207-212.</a:t>
            </a:r>
            <a:endParaRPr lang="en-US" altLang="zh-CN" dirty="0">
              <a:solidFill>
                <a:srgbClr val="2080BD"/>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49528044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180720中移在线副本\PPT模板-2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386"/>
            <a:ext cx="12192000" cy="685938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257425" y="2966643"/>
            <a:ext cx="7677150" cy="1107996"/>
          </a:xfrm>
          <a:prstGeom prst="rect">
            <a:avLst/>
          </a:prstGeom>
          <a:noFill/>
        </p:spPr>
        <p:txBody>
          <a:bodyPr wrap="square" rtlCol="0">
            <a:spAutoFit/>
          </a:bodyPr>
          <a:lstStyle/>
          <a:p>
            <a:pPr algn="ctr"/>
            <a:r>
              <a:rPr lang="en-US" altLang="zh-CN" sz="6600" dirty="0">
                <a:solidFill>
                  <a:srgbClr val="1C6CB9"/>
                </a:solidFill>
                <a:latin typeface="微软雅黑" pitchFamily="34" charset="-122"/>
                <a:ea typeface="微软雅黑" pitchFamily="34" charset="-122"/>
                <a:cs typeface="方正兰亭细黑_GBK_M" pitchFamily="2" charset="2"/>
              </a:rPr>
              <a:t>Thanks</a:t>
            </a:r>
            <a:endParaRPr lang="zh-CN" altLang="en-US" sz="6600" dirty="0">
              <a:solidFill>
                <a:srgbClr val="1C6CB9"/>
              </a:solidFill>
              <a:latin typeface="微软雅黑" pitchFamily="34" charset="-122"/>
              <a:ea typeface="微软雅黑" pitchFamily="34" charset="-122"/>
              <a:cs typeface="方正兰亭细黑_GBK_M" pitchFamily="2" charset="2"/>
            </a:endParaRPr>
          </a:p>
        </p:txBody>
      </p:sp>
    </p:spTree>
    <p:extLst>
      <p:ext uri="{BB962C8B-B14F-4D97-AF65-F5344CB8AC3E}">
        <p14:creationId xmlns:p14="http://schemas.microsoft.com/office/powerpoint/2010/main" val="22169434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solidFill>
                  <a:srgbClr val="2080BD"/>
                </a:solidFill>
                <a:latin typeface="Microsoft YaHei" charset="-122"/>
                <a:ea typeface="Microsoft YaHei" charset="-122"/>
                <a:cs typeface="Microsoft YaHei" charset="-122"/>
              </a:rPr>
              <a:t>任务结构</a:t>
            </a:r>
            <a:endParaRPr lang="zh-CN" altLang="en-US" b="0" dirty="0">
              <a:solidFill>
                <a:srgbClr val="2080BD"/>
              </a:solidFill>
              <a:latin typeface="Microsoft YaHei" charset="-122"/>
              <a:ea typeface="Microsoft YaHei" charset="-122"/>
              <a:cs typeface="Microsoft YaHei" charset="-122"/>
            </a:endParaRPr>
          </a:p>
        </p:txBody>
      </p:sp>
      <p:sp>
        <p:nvSpPr>
          <p:cNvPr id="3" name="圆角矩形 2"/>
          <p:cNvSpPr/>
          <p:nvPr/>
        </p:nvSpPr>
        <p:spPr>
          <a:xfrm>
            <a:off x="2462259" y="3871685"/>
            <a:ext cx="1727200" cy="508000"/>
          </a:xfrm>
          <a:prstGeom prst="roundRect">
            <a:avLst>
              <a:gd name="adj" fmla="val 3496"/>
            </a:avLst>
          </a:prstGeom>
          <a:solidFill>
            <a:srgbClr val="328AE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smtClean="0"/>
              <a:t>来电原因分类</a:t>
            </a:r>
            <a:endParaRPr kumimoji="1" lang="zh-CN" altLang="en-US" b="1" dirty="0"/>
          </a:p>
        </p:txBody>
      </p:sp>
      <p:sp>
        <p:nvSpPr>
          <p:cNvPr id="8" name="圆角矩形 7"/>
          <p:cNvSpPr/>
          <p:nvPr/>
        </p:nvSpPr>
        <p:spPr>
          <a:xfrm>
            <a:off x="8181885" y="3871685"/>
            <a:ext cx="1727200" cy="508000"/>
          </a:xfrm>
          <a:prstGeom prst="roundRect">
            <a:avLst>
              <a:gd name="adj" fmla="val 3496"/>
            </a:avLst>
          </a:prstGeom>
          <a:solidFill>
            <a:srgbClr val="328AE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smtClean="0"/>
              <a:t>用户意图识别</a:t>
            </a:r>
            <a:endParaRPr kumimoji="1" lang="zh-CN" altLang="en-US" b="1" dirty="0"/>
          </a:p>
        </p:txBody>
      </p:sp>
      <p:sp>
        <p:nvSpPr>
          <p:cNvPr id="9" name="圆角矩形 8"/>
          <p:cNvSpPr/>
          <p:nvPr/>
        </p:nvSpPr>
        <p:spPr>
          <a:xfrm>
            <a:off x="4429216" y="2080260"/>
            <a:ext cx="3333569" cy="508000"/>
          </a:xfrm>
          <a:prstGeom prst="roundRect">
            <a:avLst>
              <a:gd name="adj" fmla="val 3496"/>
            </a:avLst>
          </a:prstGeom>
          <a:solidFill>
            <a:srgbClr val="328AE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客服</a:t>
            </a:r>
            <a:r>
              <a:rPr lang="zh-CN" altLang="en-US" b="1" dirty="0"/>
              <a:t>领域用户意图分类</a:t>
            </a:r>
            <a:endParaRPr kumimoji="1" lang="zh-CN" altLang="en-US" dirty="0"/>
          </a:p>
        </p:txBody>
      </p:sp>
      <p:sp>
        <p:nvSpPr>
          <p:cNvPr id="10" name="圆角矩形 9"/>
          <p:cNvSpPr/>
          <p:nvPr/>
        </p:nvSpPr>
        <p:spPr>
          <a:xfrm>
            <a:off x="9667785" y="5663110"/>
            <a:ext cx="1727200" cy="508000"/>
          </a:xfrm>
          <a:prstGeom prst="roundRect">
            <a:avLst>
              <a:gd name="adj" fmla="val 3496"/>
            </a:avLst>
          </a:prstGeom>
          <a:solidFill>
            <a:srgbClr val="328AE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smtClean="0"/>
              <a:t>槽值填充</a:t>
            </a:r>
            <a:endParaRPr kumimoji="1" lang="zh-CN" altLang="en-US" b="1" dirty="0"/>
          </a:p>
        </p:txBody>
      </p:sp>
      <p:sp>
        <p:nvSpPr>
          <p:cNvPr id="11" name="圆角矩形 10"/>
          <p:cNvSpPr/>
          <p:nvPr/>
        </p:nvSpPr>
        <p:spPr>
          <a:xfrm>
            <a:off x="7007135" y="5663110"/>
            <a:ext cx="1727200" cy="508000"/>
          </a:xfrm>
          <a:prstGeom prst="roundRect">
            <a:avLst>
              <a:gd name="adj" fmla="val 3496"/>
            </a:avLst>
          </a:prstGeom>
          <a:solidFill>
            <a:srgbClr val="328AE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smtClean="0"/>
              <a:t>意图分类</a:t>
            </a:r>
            <a:endParaRPr kumimoji="1" lang="zh-CN" altLang="en-US" b="1" dirty="0"/>
          </a:p>
        </p:txBody>
      </p:sp>
      <p:cxnSp>
        <p:nvCxnSpPr>
          <p:cNvPr id="5" name="直线连接符 4"/>
          <p:cNvCxnSpPr>
            <a:stCxn id="9" idx="2"/>
            <a:endCxn id="3" idx="0"/>
          </p:cNvCxnSpPr>
          <p:nvPr/>
        </p:nvCxnSpPr>
        <p:spPr>
          <a:xfrm flipH="1">
            <a:off x="3325859" y="2588260"/>
            <a:ext cx="2770142" cy="1283425"/>
          </a:xfrm>
          <a:prstGeom prst="line">
            <a:avLst/>
          </a:prstGeom>
          <a:ln w="19050">
            <a:solidFill>
              <a:srgbClr val="328AE0"/>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a:stCxn id="9" idx="2"/>
            <a:endCxn id="8" idx="0"/>
          </p:cNvCxnSpPr>
          <p:nvPr/>
        </p:nvCxnSpPr>
        <p:spPr>
          <a:xfrm>
            <a:off x="6096001" y="2588260"/>
            <a:ext cx="2949484" cy="1283425"/>
          </a:xfrm>
          <a:prstGeom prst="line">
            <a:avLst/>
          </a:prstGeom>
          <a:ln w="19050">
            <a:solidFill>
              <a:srgbClr val="328AE0"/>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a:stCxn id="8" idx="2"/>
            <a:endCxn id="11" idx="0"/>
          </p:cNvCxnSpPr>
          <p:nvPr/>
        </p:nvCxnSpPr>
        <p:spPr>
          <a:xfrm flipH="1">
            <a:off x="7870735" y="4379685"/>
            <a:ext cx="1174750" cy="1283425"/>
          </a:xfrm>
          <a:prstGeom prst="line">
            <a:avLst/>
          </a:prstGeom>
          <a:ln w="19050">
            <a:solidFill>
              <a:srgbClr val="328AE0"/>
            </a:solidFill>
          </a:ln>
        </p:spPr>
        <p:style>
          <a:lnRef idx="1">
            <a:schemeClr val="accent1"/>
          </a:lnRef>
          <a:fillRef idx="0">
            <a:schemeClr val="accent1"/>
          </a:fillRef>
          <a:effectRef idx="0">
            <a:schemeClr val="accent1"/>
          </a:effectRef>
          <a:fontRef idx="minor">
            <a:schemeClr val="tx1"/>
          </a:fontRef>
        </p:style>
      </p:cxnSp>
      <p:cxnSp>
        <p:nvCxnSpPr>
          <p:cNvPr id="17" name="直线连接符 16"/>
          <p:cNvCxnSpPr>
            <a:stCxn id="8" idx="2"/>
            <a:endCxn id="10" idx="0"/>
          </p:cNvCxnSpPr>
          <p:nvPr/>
        </p:nvCxnSpPr>
        <p:spPr>
          <a:xfrm>
            <a:off x="9045485" y="4379685"/>
            <a:ext cx="1485900" cy="1283425"/>
          </a:xfrm>
          <a:prstGeom prst="line">
            <a:avLst/>
          </a:prstGeom>
          <a:ln w="19050">
            <a:solidFill>
              <a:srgbClr val="328AE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4365137"/>
      </p:ext>
    </p:extLst>
  </p:cSld>
  <p:clrMapOvr>
    <a:masterClrMapping/>
  </p:clrMapOvr>
  <mc:AlternateContent xmlns:mc="http://schemas.openxmlformats.org/markup-compatibility/2006" xmlns:p14="http://schemas.microsoft.com/office/powerpoint/2010/main">
    <mc:Choice Requires="p14">
      <p:transition spd="slow" p14:dur="2000" advTm="14621"/>
    </mc:Choice>
    <mc:Fallback xmlns="">
      <p:transition spd="slow" advTm="1462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par>
                                <p:cTn id="20" presetID="3" presetClass="entr" presetSubtype="1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par>
                                <p:cTn id="23" presetID="3" presetClass="entr" presetSubtype="1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par>
                                <p:cTn id="26" presetID="3" presetClass="entr" presetSubtype="1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linds(horizontal)">
                                      <p:cBhvr>
                                        <p:cTn id="28" dur="500"/>
                                        <p:tgtEl>
                                          <p:spTgt spid="15"/>
                                        </p:tgtEl>
                                      </p:cBhvr>
                                    </p:animEffect>
                                  </p:childTnLst>
                                </p:cTn>
                              </p:par>
                              <p:par>
                                <p:cTn id="29" presetID="3" presetClass="entr" presetSubtype="1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linds(horizontal)">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solidFill>
                  <a:srgbClr val="2080BD"/>
                </a:solidFill>
                <a:latin typeface="Microsoft YaHei" charset="-122"/>
                <a:ea typeface="Microsoft YaHei" charset="-122"/>
                <a:cs typeface="Microsoft YaHei" charset="-122"/>
              </a:rPr>
              <a:t>任务一：来电原因分类</a:t>
            </a:r>
            <a:endParaRPr lang="zh-CN" altLang="en-US" b="0" dirty="0">
              <a:solidFill>
                <a:srgbClr val="2080BD"/>
              </a:solidFill>
              <a:latin typeface="Microsoft YaHei" charset="-122"/>
              <a:ea typeface="Microsoft YaHei" charset="-122"/>
              <a:cs typeface="Microsoft YaHei" charset="-122"/>
            </a:endParaRPr>
          </a:p>
        </p:txBody>
      </p:sp>
      <p:grpSp>
        <p:nvGrpSpPr>
          <p:cNvPr id="24" name="组 23"/>
          <p:cNvGrpSpPr/>
          <p:nvPr/>
        </p:nvGrpSpPr>
        <p:grpSpPr>
          <a:xfrm>
            <a:off x="3968750" y="2854404"/>
            <a:ext cx="4254500" cy="1128594"/>
            <a:chOff x="3968750" y="2854404"/>
            <a:chExt cx="4254500" cy="1128594"/>
          </a:xfrm>
        </p:grpSpPr>
        <p:sp>
          <p:nvSpPr>
            <p:cNvPr id="13" name="文本框 12"/>
            <p:cNvSpPr txBox="1"/>
            <p:nvPr/>
          </p:nvSpPr>
          <p:spPr>
            <a:xfrm>
              <a:off x="4319299" y="2875002"/>
              <a:ext cx="3570208" cy="1107996"/>
            </a:xfrm>
            <a:prstGeom prst="rect">
              <a:avLst/>
            </a:prstGeom>
            <a:noFill/>
          </p:spPr>
          <p:txBody>
            <a:bodyPr wrap="none" rtlCol="0">
              <a:spAutoFit/>
            </a:bodyPr>
            <a:lstStyle/>
            <a:p>
              <a:pPr algn="ctr"/>
              <a:r>
                <a:rPr lang="zh-CN" altLang="en-US" sz="6600" dirty="0" smtClean="0">
                  <a:solidFill>
                    <a:srgbClr val="2080BD"/>
                  </a:solidFill>
                  <a:latin typeface="Microsoft YaHei" charset="-122"/>
                  <a:ea typeface="Microsoft YaHei" charset="-122"/>
                  <a:cs typeface="Microsoft YaHei" charset="-122"/>
                </a:rPr>
                <a:t>来电原因</a:t>
              </a:r>
              <a:endParaRPr lang="en-US" altLang="zh-CN" sz="6600" dirty="0">
                <a:solidFill>
                  <a:srgbClr val="2080BD"/>
                </a:solidFill>
                <a:latin typeface="Microsoft YaHei" charset="-122"/>
                <a:ea typeface="Microsoft YaHei" charset="-122"/>
                <a:cs typeface="Microsoft YaHei" charset="-122"/>
              </a:endParaRPr>
            </a:p>
          </p:txBody>
        </p:sp>
        <p:cxnSp>
          <p:nvCxnSpPr>
            <p:cNvPr id="16" name="直线连接符 15"/>
            <p:cNvCxnSpPr/>
            <p:nvPr/>
          </p:nvCxnSpPr>
          <p:spPr>
            <a:xfrm>
              <a:off x="3968750" y="2854404"/>
              <a:ext cx="4254500" cy="0"/>
            </a:xfrm>
            <a:prstGeom prst="line">
              <a:avLst/>
            </a:prstGeom>
            <a:ln>
              <a:solidFill>
                <a:srgbClr val="2381B9"/>
              </a:solidFill>
            </a:ln>
          </p:spPr>
          <p:style>
            <a:lnRef idx="3">
              <a:schemeClr val="dk1"/>
            </a:lnRef>
            <a:fillRef idx="0">
              <a:schemeClr val="dk1"/>
            </a:fillRef>
            <a:effectRef idx="2">
              <a:schemeClr val="dk1"/>
            </a:effectRef>
            <a:fontRef idx="minor">
              <a:schemeClr val="tx1"/>
            </a:fontRef>
          </p:style>
        </p:cxnSp>
        <p:cxnSp>
          <p:nvCxnSpPr>
            <p:cNvPr id="21" name="直线连接符 20"/>
            <p:cNvCxnSpPr/>
            <p:nvPr/>
          </p:nvCxnSpPr>
          <p:spPr>
            <a:xfrm>
              <a:off x="3968750" y="3982998"/>
              <a:ext cx="4254500" cy="0"/>
            </a:xfrm>
            <a:prstGeom prst="line">
              <a:avLst/>
            </a:prstGeom>
            <a:ln>
              <a:solidFill>
                <a:srgbClr val="2381B9"/>
              </a:solidFill>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705747269"/>
      </p:ext>
    </p:extLst>
  </p:cSld>
  <p:clrMapOvr>
    <a:masterClrMapping/>
  </p:clrMapOvr>
  <mc:AlternateContent xmlns:mc="http://schemas.openxmlformats.org/markup-compatibility/2006" xmlns:p14="http://schemas.microsoft.com/office/powerpoint/2010/main">
    <mc:Choice Requires="p14">
      <p:transition spd="slow" p14:dur="2000" advTm="1984"/>
    </mc:Choice>
    <mc:Fallback xmlns="">
      <p:transition spd="slow" advTm="198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solidFill>
                  <a:srgbClr val="2080BD"/>
                </a:solidFill>
                <a:latin typeface="Microsoft YaHei" charset="-122"/>
                <a:ea typeface="Microsoft YaHei" charset="-122"/>
                <a:cs typeface="Microsoft YaHei" charset="-122"/>
              </a:rPr>
              <a:t>任务一：来电原因分类</a:t>
            </a:r>
            <a:r>
              <a:rPr lang="en-US" altLang="zh-CN" b="0" dirty="0" smtClean="0">
                <a:solidFill>
                  <a:srgbClr val="2080BD"/>
                </a:solidFill>
                <a:latin typeface="Microsoft YaHei" charset="-122"/>
                <a:ea typeface="Microsoft YaHei" charset="-122"/>
                <a:cs typeface="Microsoft YaHei" charset="-122"/>
              </a:rPr>
              <a:t>-</a:t>
            </a:r>
            <a:r>
              <a:rPr lang="zh-CN" altLang="en-US" b="0" dirty="0" smtClean="0">
                <a:solidFill>
                  <a:srgbClr val="2080BD"/>
                </a:solidFill>
                <a:latin typeface="Microsoft YaHei" charset="-122"/>
                <a:ea typeface="Microsoft YaHei" charset="-122"/>
                <a:cs typeface="Microsoft YaHei" charset="-122"/>
              </a:rPr>
              <a:t>赛题分析</a:t>
            </a:r>
            <a:endParaRPr lang="zh-CN" altLang="en-US" b="0" dirty="0">
              <a:solidFill>
                <a:srgbClr val="2080BD"/>
              </a:solidFill>
              <a:latin typeface="Microsoft YaHei" charset="-122"/>
              <a:ea typeface="Microsoft YaHei" charset="-122"/>
              <a:cs typeface="Microsoft YaHei" charset="-122"/>
            </a:endParaRPr>
          </a:p>
        </p:txBody>
      </p:sp>
      <p:sp>
        <p:nvSpPr>
          <p:cNvPr id="5" name="文本框 4"/>
          <p:cNvSpPr txBox="1"/>
          <p:nvPr/>
        </p:nvSpPr>
        <p:spPr>
          <a:xfrm>
            <a:off x="558800" y="1003300"/>
            <a:ext cx="9998250" cy="461665"/>
          </a:xfrm>
          <a:prstGeom prst="rect">
            <a:avLst/>
          </a:prstGeom>
          <a:noFill/>
        </p:spPr>
        <p:txBody>
          <a:bodyPr wrap="none" rtlCol="0">
            <a:spAutoFit/>
          </a:bodyPr>
          <a:lstStyle/>
          <a:p>
            <a:r>
              <a:rPr lang="en-US" altLang="zh-CN" sz="2400" dirty="0" smtClean="0">
                <a:solidFill>
                  <a:srgbClr val="2080BD"/>
                </a:solidFill>
                <a:latin typeface="Microsoft YaHei" charset="-122"/>
                <a:ea typeface="Microsoft YaHei" charset="-122"/>
                <a:cs typeface="Microsoft YaHei" charset="-122"/>
              </a:rPr>
              <a:t>1</a:t>
            </a:r>
            <a:r>
              <a:rPr lang="zh-CN" altLang="en-US" sz="2400" dirty="0" smtClean="0">
                <a:solidFill>
                  <a:srgbClr val="2080BD"/>
                </a:solidFill>
                <a:latin typeface="Microsoft YaHei" charset="-122"/>
                <a:ea typeface="Microsoft YaHei" charset="-122"/>
                <a:cs typeface="Microsoft YaHei" charset="-122"/>
              </a:rPr>
              <a:t>、任务：通过客户的</a:t>
            </a:r>
            <a:r>
              <a:rPr lang="zh-CN" altLang="en-US" sz="2400" dirty="0" smtClean="0">
                <a:solidFill>
                  <a:srgbClr val="FF0000"/>
                </a:solidFill>
                <a:latin typeface="Microsoft YaHei" charset="-122"/>
                <a:ea typeface="Microsoft YaHei" charset="-122"/>
                <a:cs typeface="Microsoft YaHei" charset="-122"/>
              </a:rPr>
              <a:t>来话录音转写的文本数据</a:t>
            </a:r>
            <a:r>
              <a:rPr lang="zh-CN" altLang="en-US" sz="2400" dirty="0" smtClean="0">
                <a:solidFill>
                  <a:srgbClr val="2080BD"/>
                </a:solidFill>
                <a:latin typeface="Microsoft YaHei" charset="-122"/>
                <a:ea typeface="Microsoft YaHei" charset="-122"/>
                <a:cs typeface="Microsoft YaHei" charset="-122"/>
              </a:rPr>
              <a:t>，分析用户的来电意图。 </a:t>
            </a:r>
            <a:endParaRPr lang="en-US" altLang="zh-CN" sz="2400" dirty="0">
              <a:solidFill>
                <a:srgbClr val="2080BD"/>
              </a:solidFill>
              <a:latin typeface="Microsoft YaHei" charset="-122"/>
              <a:ea typeface="Microsoft YaHei" charset="-122"/>
              <a:cs typeface="Microsoft YaHei" charset="-122"/>
            </a:endParaRPr>
          </a:p>
        </p:txBody>
      </p:sp>
      <p:graphicFrame>
        <p:nvGraphicFramePr>
          <p:cNvPr id="18" name="表格 17"/>
          <p:cNvGraphicFramePr>
            <a:graphicFrameLocks noGrp="1"/>
          </p:cNvGraphicFramePr>
          <p:nvPr>
            <p:extLst>
              <p:ext uri="{D42A27DB-BD31-4B8C-83A1-F6EECF244321}">
                <p14:modId xmlns:p14="http://schemas.microsoft.com/office/powerpoint/2010/main" val="1171501678"/>
              </p:ext>
            </p:extLst>
          </p:nvPr>
        </p:nvGraphicFramePr>
        <p:xfrm>
          <a:off x="558800" y="1597105"/>
          <a:ext cx="11175999" cy="2926080"/>
        </p:xfrm>
        <a:graphic>
          <a:graphicData uri="http://schemas.openxmlformats.org/drawingml/2006/table">
            <a:tbl>
              <a:tblPr firstRow="1" bandRow="1">
                <a:tableStyleId>{5C22544A-7EE6-4342-B048-85BDC9FD1C3A}</a:tableStyleId>
              </a:tblPr>
              <a:tblGrid>
                <a:gridCol w="5892800">
                  <a:extLst>
                    <a:ext uri="{9D8B030D-6E8A-4147-A177-3AD203B41FA5}">
                      <a16:colId xmlns:a16="http://schemas.microsoft.com/office/drawing/2014/main" xmlns="" val="20000"/>
                    </a:ext>
                  </a:extLst>
                </a:gridCol>
                <a:gridCol w="1794933">
                  <a:extLst>
                    <a:ext uri="{9D8B030D-6E8A-4147-A177-3AD203B41FA5}">
                      <a16:colId xmlns:a16="http://schemas.microsoft.com/office/drawing/2014/main" xmlns="" val="20001"/>
                    </a:ext>
                  </a:extLst>
                </a:gridCol>
                <a:gridCol w="1557867">
                  <a:extLst>
                    <a:ext uri="{9D8B030D-6E8A-4147-A177-3AD203B41FA5}">
                      <a16:colId xmlns:a16="http://schemas.microsoft.com/office/drawing/2014/main" xmlns="" val="20002"/>
                    </a:ext>
                  </a:extLst>
                </a:gridCol>
                <a:gridCol w="1930399"/>
              </a:tblGrid>
              <a:tr h="336935">
                <a:tc>
                  <a:txBody>
                    <a:bodyPr/>
                    <a:lstStyle/>
                    <a:p>
                      <a:pPr algn="ctr"/>
                      <a:r>
                        <a:rPr lang="zh-CN" altLang="en-US" dirty="0" smtClean="0"/>
                        <a:t>对话</a:t>
                      </a:r>
                      <a:r>
                        <a:rPr lang="en-US" altLang="zh-CN" dirty="0" smtClean="0"/>
                        <a:t>(1</a:t>
                      </a:r>
                      <a:r>
                        <a:rPr lang="zh-CN" altLang="en-US" dirty="0" smtClean="0"/>
                        <a:t>为客服，</a:t>
                      </a:r>
                      <a:r>
                        <a:rPr lang="en-US" altLang="zh-CN" dirty="0" smtClean="0"/>
                        <a:t>2</a:t>
                      </a:r>
                      <a:r>
                        <a:rPr lang="zh-CN" altLang="en-US" dirty="0" smtClean="0"/>
                        <a:t>为客户</a:t>
                      </a:r>
                      <a:r>
                        <a:rPr lang="en-US" altLang="zh-CN" dirty="0" smtClean="0"/>
                        <a:t>)</a:t>
                      </a:r>
                      <a:endParaRPr lang="zh-CN" altLang="en-US" dirty="0"/>
                    </a:p>
                  </a:txBody>
                  <a:tcPr/>
                </a:tc>
                <a:tc>
                  <a:txBody>
                    <a:bodyPr/>
                    <a:lstStyle/>
                    <a:p>
                      <a:pPr algn="ctr"/>
                      <a:r>
                        <a:rPr lang="zh-CN" altLang="en-US" dirty="0" smtClean="0"/>
                        <a:t>一级标签</a:t>
                      </a:r>
                      <a:endParaRPr lang="zh-CN" altLang="en-US" dirty="0"/>
                    </a:p>
                  </a:txBody>
                  <a:tcPr/>
                </a:tc>
                <a:tc>
                  <a:txBody>
                    <a:bodyPr/>
                    <a:lstStyle/>
                    <a:p>
                      <a:pPr algn="ctr"/>
                      <a:r>
                        <a:rPr lang="zh-CN" altLang="en-US" dirty="0" smtClean="0"/>
                        <a:t>二级标签</a:t>
                      </a:r>
                      <a:endParaRPr lang="zh-CN" altLang="en-US" dirty="0"/>
                    </a:p>
                  </a:txBody>
                  <a:tcPr/>
                </a:tc>
                <a:tc>
                  <a:txBody>
                    <a:bodyPr/>
                    <a:lstStyle/>
                    <a:p>
                      <a:pPr algn="ctr"/>
                      <a:r>
                        <a:rPr lang="zh-CN" altLang="en-US" dirty="0" smtClean="0"/>
                        <a:t>标签合并</a:t>
                      </a:r>
                      <a:endParaRPr lang="zh-CN" altLang="en-US" dirty="0"/>
                    </a:p>
                  </a:txBody>
                  <a:tcPr/>
                </a:tc>
                <a:extLst>
                  <a:ext uri="{0D108BD9-81ED-4DB2-BD59-A6C34878D82A}">
                    <a16:rowId xmlns:a16="http://schemas.microsoft.com/office/drawing/2014/main" xmlns="" val="10000"/>
                  </a:ext>
                </a:extLst>
              </a:tr>
              <a:tr h="2310699">
                <a:tc>
                  <a:txBody>
                    <a:bodyPr/>
                    <a:lstStyle/>
                    <a:p>
                      <a:pPr marL="0" indent="0">
                        <a:buNone/>
                      </a:pPr>
                      <a:r>
                        <a:rPr lang="en-US" altLang="zh-CN" dirty="0" smtClean="0"/>
                        <a:t>1</a:t>
                      </a:r>
                      <a:r>
                        <a:rPr lang="zh-CN" altLang="en-US" dirty="0" smtClean="0"/>
                        <a:t>  您好请说</a:t>
                      </a:r>
                      <a:endParaRPr lang="en-US" altLang="zh-CN" dirty="0" smtClean="0"/>
                    </a:p>
                    <a:p>
                      <a:pPr marL="0" indent="0">
                        <a:buNone/>
                      </a:pPr>
                      <a:r>
                        <a:rPr lang="en-US" altLang="zh-CN" dirty="0" smtClean="0"/>
                        <a:t>2</a:t>
                      </a:r>
                      <a:r>
                        <a:rPr lang="zh-CN" altLang="en-US" baseline="0" dirty="0" smtClean="0"/>
                        <a:t>  </a:t>
                      </a:r>
                      <a:r>
                        <a:rPr lang="zh-CN" altLang="en-US" dirty="0" smtClean="0"/>
                        <a:t>哎那天只能提醒</a:t>
                      </a:r>
                      <a:endParaRPr lang="en-US" altLang="zh-CN" dirty="0" smtClean="0"/>
                    </a:p>
                    <a:p>
                      <a:pPr marL="0" indent="0">
                        <a:buNone/>
                      </a:pPr>
                      <a:r>
                        <a:rPr lang="en-US" altLang="zh-CN" dirty="0" smtClean="0"/>
                        <a:t>1</a:t>
                      </a:r>
                      <a:r>
                        <a:rPr lang="zh-CN" altLang="en-US" baseline="0" dirty="0" smtClean="0"/>
                        <a:t>  </a:t>
                      </a:r>
                      <a:r>
                        <a:rPr lang="zh-CN" altLang="en-US" dirty="0" smtClean="0"/>
                        <a:t>转来电提醒是吗</a:t>
                      </a:r>
                      <a:endParaRPr lang="en-US" altLang="zh-CN" dirty="0" smtClean="0"/>
                    </a:p>
                    <a:p>
                      <a:pPr marL="0" indent="0">
                        <a:buNone/>
                      </a:pPr>
                      <a:r>
                        <a:rPr lang="en-US" altLang="zh-CN" dirty="0" smtClean="0"/>
                        <a:t>2</a:t>
                      </a:r>
                      <a:r>
                        <a:rPr lang="zh-CN" altLang="en-US" baseline="0" dirty="0" smtClean="0"/>
                        <a:t>  </a:t>
                      </a:r>
                      <a:r>
                        <a:rPr lang="zh-CN" altLang="en-US" dirty="0" smtClean="0"/>
                        <a:t>行行好的哎</a:t>
                      </a:r>
                      <a:endParaRPr lang="en-US" altLang="zh-CN" dirty="0" smtClean="0"/>
                    </a:p>
                    <a:p>
                      <a:pPr marL="0" indent="0">
                        <a:buNone/>
                      </a:pPr>
                      <a:r>
                        <a:rPr lang="en-US" altLang="zh-CN" dirty="0" smtClean="0"/>
                        <a:t>1</a:t>
                      </a:r>
                      <a:r>
                        <a:rPr lang="zh-CN" altLang="en-US" baseline="0" dirty="0" smtClean="0"/>
                        <a:t>  </a:t>
                      </a:r>
                      <a:r>
                        <a:rPr lang="zh-CN" altLang="en-US" dirty="0" smtClean="0"/>
                        <a:t>就把所有的所有的电话都在来电提醒吗</a:t>
                      </a:r>
                      <a:endParaRPr lang="en-US" altLang="zh-CN" dirty="0" smtClean="0"/>
                    </a:p>
                    <a:p>
                      <a:pPr marL="0" indent="0">
                        <a:buNone/>
                      </a:pPr>
                      <a:r>
                        <a:rPr lang="en-US" altLang="zh-CN" dirty="0" smtClean="0"/>
                        <a:t>2</a:t>
                      </a:r>
                      <a:r>
                        <a:rPr lang="zh-CN" altLang="en-US" baseline="0" dirty="0" smtClean="0"/>
                        <a:t>  </a:t>
                      </a:r>
                      <a:r>
                        <a:rPr lang="zh-CN" altLang="en-US" dirty="0" smtClean="0"/>
                        <a:t>好的</a:t>
                      </a:r>
                      <a:endParaRPr lang="en-US" altLang="zh-CN" dirty="0" smtClean="0"/>
                    </a:p>
                    <a:p>
                      <a:pPr marL="0" indent="0">
                        <a:buNone/>
                      </a:pPr>
                      <a:r>
                        <a:rPr lang="en-US" altLang="zh-CN" dirty="0" smtClean="0"/>
                        <a:t>1</a:t>
                      </a:r>
                      <a:r>
                        <a:rPr lang="zh-CN" altLang="en-US" baseline="0" dirty="0" smtClean="0"/>
                        <a:t>  </a:t>
                      </a:r>
                      <a:r>
                        <a:rPr lang="zh-CN" altLang="en-US" dirty="0" smtClean="0"/>
                        <a:t>好可以请稍等那我帮您设置好了所有的电话都转来电提醒了还需要其他帮助吗</a:t>
                      </a:r>
                      <a:endParaRPr lang="en-US" altLang="zh-CN" dirty="0" smtClean="0"/>
                    </a:p>
                    <a:p>
                      <a:pPr marL="0" indent="0">
                        <a:buNone/>
                      </a:pPr>
                      <a:r>
                        <a:rPr lang="en-US" altLang="zh-CN" dirty="0" smtClean="0"/>
                        <a:t>2</a:t>
                      </a:r>
                      <a:r>
                        <a:rPr lang="zh-CN" altLang="en-US" baseline="0" dirty="0" smtClean="0"/>
                        <a:t>  </a:t>
                      </a:r>
                      <a:r>
                        <a:rPr lang="zh-CN" altLang="en-US" dirty="0" smtClean="0"/>
                        <a:t>不用</a:t>
                      </a:r>
                      <a:endParaRPr lang="zh-CN" altLang="en-US" dirty="0"/>
                    </a:p>
                  </a:txBody>
                  <a:tcPr/>
                </a:tc>
                <a:tc>
                  <a:txBody>
                    <a:bodyPr/>
                    <a:lstStyle/>
                    <a:p>
                      <a:pPr algn="ctr"/>
                      <a:r>
                        <a:rPr lang="zh-CN" altLang="en-US" dirty="0" smtClean="0"/>
                        <a:t>办理</a:t>
                      </a:r>
                      <a:endParaRPr lang="zh-CN" altLang="en-US" dirty="0"/>
                    </a:p>
                  </a:txBody>
                  <a:tcPr anchor="ctr"/>
                </a:tc>
                <a:tc>
                  <a:txBody>
                    <a:bodyPr/>
                    <a:lstStyle/>
                    <a:p>
                      <a:r>
                        <a:rPr lang="zh-CN" altLang="en-US" dirty="0" smtClean="0"/>
                        <a:t>下载</a:t>
                      </a:r>
                      <a:r>
                        <a:rPr lang="en-US" altLang="zh-CN" dirty="0" smtClean="0"/>
                        <a:t>/</a:t>
                      </a:r>
                      <a:r>
                        <a:rPr lang="zh-CN" altLang="en-US" dirty="0" smtClean="0"/>
                        <a:t>设置</a:t>
                      </a:r>
                      <a:endParaRPr lang="zh-CN" altLang="en-US" dirty="0"/>
                    </a:p>
                  </a:txBody>
                  <a:tcPr anchor="ctr"/>
                </a:tc>
                <a:tc>
                  <a:txBody>
                    <a:bodyPr/>
                    <a:lstStyle/>
                    <a:p>
                      <a:r>
                        <a:rPr lang="zh-CN" altLang="en-US" dirty="0" smtClean="0">
                          <a:solidFill>
                            <a:srgbClr val="FF0000"/>
                          </a:solidFill>
                        </a:rPr>
                        <a:t>办理</a:t>
                      </a:r>
                      <a:r>
                        <a:rPr lang="en-US" altLang="zh-CN" dirty="0" smtClean="0">
                          <a:solidFill>
                            <a:srgbClr val="FF0000"/>
                          </a:solidFill>
                        </a:rPr>
                        <a:t>-</a:t>
                      </a:r>
                      <a:r>
                        <a:rPr lang="zh-CN" altLang="en-US" dirty="0" smtClean="0">
                          <a:solidFill>
                            <a:srgbClr val="FF0000"/>
                          </a:solidFill>
                        </a:rPr>
                        <a:t>下载</a:t>
                      </a:r>
                      <a:r>
                        <a:rPr lang="en-US" altLang="zh-CN" dirty="0" smtClean="0">
                          <a:solidFill>
                            <a:srgbClr val="FF0000"/>
                          </a:solidFill>
                        </a:rPr>
                        <a:t>/</a:t>
                      </a:r>
                      <a:r>
                        <a:rPr lang="zh-CN" altLang="en-US" dirty="0" smtClean="0">
                          <a:solidFill>
                            <a:srgbClr val="FF0000"/>
                          </a:solidFill>
                        </a:rPr>
                        <a:t>设置</a:t>
                      </a:r>
                      <a:endParaRPr lang="zh-CN" altLang="en-US" dirty="0">
                        <a:solidFill>
                          <a:srgbClr val="FF0000"/>
                        </a:solidFill>
                      </a:endParaRPr>
                    </a:p>
                  </a:txBody>
                  <a:tcPr anchor="ctr"/>
                </a:tc>
                <a:extLst>
                  <a:ext uri="{0D108BD9-81ED-4DB2-BD59-A6C34878D82A}">
                    <a16:rowId xmlns:a16="http://schemas.microsoft.com/office/drawing/2014/main" xmlns="" val="10001"/>
                  </a:ext>
                </a:extLst>
              </a:tr>
            </a:tbl>
          </a:graphicData>
        </a:graphic>
      </p:graphicFrame>
      <p:sp>
        <p:nvSpPr>
          <p:cNvPr id="20" name="文本框 19"/>
          <p:cNvSpPr txBox="1"/>
          <p:nvPr/>
        </p:nvSpPr>
        <p:spPr>
          <a:xfrm>
            <a:off x="558799" y="4662349"/>
            <a:ext cx="2828018" cy="461665"/>
          </a:xfrm>
          <a:prstGeom prst="rect">
            <a:avLst/>
          </a:prstGeom>
          <a:noFill/>
        </p:spPr>
        <p:txBody>
          <a:bodyPr wrap="none" rtlCol="0">
            <a:spAutoFit/>
          </a:bodyPr>
          <a:lstStyle/>
          <a:p>
            <a:r>
              <a:rPr lang="en-US" altLang="zh-CN" sz="2400" dirty="0" smtClean="0">
                <a:solidFill>
                  <a:srgbClr val="2080BD"/>
                </a:solidFill>
                <a:latin typeface="Microsoft YaHei" charset="-122"/>
                <a:ea typeface="Microsoft YaHei" charset="-122"/>
                <a:cs typeface="Microsoft YaHei" charset="-122"/>
              </a:rPr>
              <a:t>2</a:t>
            </a:r>
            <a:r>
              <a:rPr lang="zh-CN" altLang="en-US" sz="2400" dirty="0" smtClean="0">
                <a:solidFill>
                  <a:srgbClr val="2080BD"/>
                </a:solidFill>
                <a:latin typeface="Microsoft YaHei" charset="-122"/>
                <a:ea typeface="Microsoft YaHei" charset="-122"/>
                <a:cs typeface="Microsoft YaHei" charset="-122"/>
              </a:rPr>
              <a:t>、官方评价指标：</a:t>
            </a:r>
            <a:endParaRPr lang="en-US" altLang="zh-CN" sz="2400" dirty="0">
              <a:solidFill>
                <a:srgbClr val="2080BD"/>
              </a:solidFill>
              <a:latin typeface="Microsoft YaHei" charset="-122"/>
              <a:ea typeface="Microsoft YaHei" charset="-122"/>
              <a:cs typeface="Microsoft YaHei" charset="-122"/>
            </a:endParaRPr>
          </a:p>
        </p:txBody>
      </p:sp>
      <p:sp>
        <p:nvSpPr>
          <p:cNvPr id="23" name="文本框 22"/>
          <p:cNvSpPr txBox="1"/>
          <p:nvPr/>
        </p:nvSpPr>
        <p:spPr>
          <a:xfrm>
            <a:off x="2370041" y="5209298"/>
            <a:ext cx="7045518" cy="646331"/>
          </a:xfrm>
          <a:prstGeom prst="rect">
            <a:avLst/>
          </a:prstGeom>
          <a:noFill/>
        </p:spPr>
        <p:txBody>
          <a:bodyPr wrap="none" rtlCol="0">
            <a:spAutoFit/>
          </a:bodyPr>
          <a:lstStyle/>
          <a:p>
            <a:r>
              <a:rPr lang="zh-CN" altLang="en-US" dirty="0" smtClean="0">
                <a:solidFill>
                  <a:srgbClr val="2080BD"/>
                </a:solidFill>
                <a:latin typeface="Microsoft YaHei" charset="-122"/>
                <a:ea typeface="Microsoft YaHei" charset="-122"/>
                <a:cs typeface="Microsoft YaHei" charset="-122"/>
              </a:rPr>
              <a:t>准确率</a:t>
            </a:r>
            <a:r>
              <a:rPr lang="zh-CN" altLang="en-US" dirty="0">
                <a:solidFill>
                  <a:srgbClr val="2080BD"/>
                </a:solidFill>
                <a:latin typeface="Microsoft YaHei" charset="-122"/>
                <a:ea typeface="Microsoft YaHei" charset="-122"/>
                <a:cs typeface="Microsoft YaHei" charset="-122"/>
              </a:rPr>
              <a:t>（</a:t>
            </a:r>
            <a:r>
              <a:rPr lang="en-US" altLang="zh-CN" dirty="0" smtClean="0">
                <a:solidFill>
                  <a:srgbClr val="2080BD"/>
                </a:solidFill>
                <a:latin typeface="Microsoft YaHei" charset="-122"/>
                <a:ea typeface="Microsoft YaHei" charset="-122"/>
                <a:cs typeface="Microsoft YaHei" charset="-122"/>
              </a:rPr>
              <a:t>P</a:t>
            </a:r>
            <a:r>
              <a:rPr lang="zh-CN" altLang="en-US" dirty="0" smtClean="0">
                <a:solidFill>
                  <a:srgbClr val="2080BD"/>
                </a:solidFill>
                <a:latin typeface="Microsoft YaHei" charset="-122"/>
                <a:ea typeface="Microsoft YaHei" charset="-122"/>
                <a:cs typeface="Microsoft YaHei" charset="-122"/>
              </a:rPr>
              <a:t>）</a:t>
            </a:r>
            <a:r>
              <a:rPr lang="en-US" altLang="zh-CN" dirty="0" smtClean="0">
                <a:solidFill>
                  <a:srgbClr val="2080BD"/>
                </a:solidFill>
                <a:latin typeface="Microsoft YaHei" charset="-122"/>
                <a:ea typeface="Microsoft YaHei" charset="-122"/>
                <a:cs typeface="Microsoft YaHei" charset="-122"/>
              </a:rPr>
              <a:t>=</a:t>
            </a:r>
            <a:r>
              <a:rPr lang="zh-CN" altLang="en-US" dirty="0" smtClean="0">
                <a:solidFill>
                  <a:srgbClr val="2080BD"/>
                </a:solidFill>
                <a:latin typeface="Microsoft YaHei" charset="-122"/>
                <a:ea typeface="Microsoft YaHei" charset="-122"/>
                <a:cs typeface="Microsoft YaHei" charset="-122"/>
              </a:rPr>
              <a:t>正确预测的文本标签数量 </a:t>
            </a:r>
            <a:r>
              <a:rPr lang="en-US" altLang="zh-CN" dirty="0" smtClean="0">
                <a:solidFill>
                  <a:srgbClr val="2080BD"/>
                </a:solidFill>
                <a:latin typeface="Microsoft YaHei" charset="-122"/>
                <a:ea typeface="Microsoft YaHei" charset="-122"/>
                <a:cs typeface="Microsoft YaHei" charset="-122"/>
              </a:rPr>
              <a:t>/</a:t>
            </a:r>
            <a:r>
              <a:rPr lang="zh-CN" altLang="en-US" dirty="0" smtClean="0">
                <a:solidFill>
                  <a:srgbClr val="2080BD"/>
                </a:solidFill>
                <a:latin typeface="Microsoft YaHei" charset="-122"/>
                <a:ea typeface="Microsoft YaHei" charset="-122"/>
                <a:cs typeface="Microsoft YaHei" charset="-122"/>
              </a:rPr>
              <a:t> 预测的文本标签总量</a:t>
            </a:r>
            <a:endParaRPr lang="en-US" altLang="zh-CN" dirty="0" smtClean="0">
              <a:solidFill>
                <a:srgbClr val="2080BD"/>
              </a:solidFill>
              <a:latin typeface="Microsoft YaHei" charset="-122"/>
              <a:ea typeface="Microsoft YaHei" charset="-122"/>
              <a:cs typeface="Microsoft YaHei" charset="-122"/>
            </a:endParaRPr>
          </a:p>
          <a:p>
            <a:r>
              <a:rPr lang="zh-CN" altLang="en-US" dirty="0" smtClean="0">
                <a:solidFill>
                  <a:srgbClr val="2080BD"/>
                </a:solidFill>
                <a:latin typeface="Microsoft YaHei" charset="-122"/>
                <a:ea typeface="Microsoft YaHei" charset="-122"/>
                <a:cs typeface="Microsoft YaHei" charset="-122"/>
              </a:rPr>
              <a:t>召回率（</a:t>
            </a:r>
            <a:r>
              <a:rPr lang="en-US" altLang="zh-CN" dirty="0" smtClean="0">
                <a:solidFill>
                  <a:srgbClr val="2080BD"/>
                </a:solidFill>
                <a:latin typeface="Microsoft YaHei" charset="-122"/>
                <a:ea typeface="Microsoft YaHei" charset="-122"/>
                <a:cs typeface="Microsoft YaHei" charset="-122"/>
              </a:rPr>
              <a:t>R</a:t>
            </a:r>
            <a:r>
              <a:rPr lang="zh-CN" altLang="en-US" dirty="0" smtClean="0">
                <a:solidFill>
                  <a:srgbClr val="2080BD"/>
                </a:solidFill>
                <a:latin typeface="Microsoft YaHei" charset="-122"/>
                <a:ea typeface="Microsoft YaHei" charset="-122"/>
                <a:cs typeface="Microsoft YaHei" charset="-122"/>
              </a:rPr>
              <a:t>）</a:t>
            </a:r>
            <a:r>
              <a:rPr lang="en-US" altLang="zh-CN" dirty="0">
                <a:solidFill>
                  <a:srgbClr val="2080BD"/>
                </a:solidFill>
                <a:latin typeface="Microsoft YaHei" charset="-122"/>
                <a:ea typeface="Microsoft YaHei" charset="-122"/>
                <a:cs typeface="Microsoft YaHei" charset="-122"/>
              </a:rPr>
              <a:t>=</a:t>
            </a:r>
            <a:r>
              <a:rPr lang="zh-CN" altLang="en-US" dirty="0">
                <a:solidFill>
                  <a:srgbClr val="2080BD"/>
                </a:solidFill>
                <a:latin typeface="Microsoft YaHei" charset="-122"/>
                <a:ea typeface="Microsoft YaHei" charset="-122"/>
                <a:cs typeface="Microsoft YaHei" charset="-122"/>
              </a:rPr>
              <a:t>正确预测的文本标签数量 </a:t>
            </a:r>
            <a:r>
              <a:rPr lang="en-US" altLang="zh-CN" dirty="0">
                <a:solidFill>
                  <a:srgbClr val="2080BD"/>
                </a:solidFill>
                <a:latin typeface="Microsoft YaHei" charset="-122"/>
                <a:ea typeface="Microsoft YaHei" charset="-122"/>
                <a:cs typeface="Microsoft YaHei" charset="-122"/>
              </a:rPr>
              <a:t>/</a:t>
            </a:r>
            <a:r>
              <a:rPr lang="zh-CN" altLang="en-US" dirty="0">
                <a:solidFill>
                  <a:srgbClr val="2080BD"/>
                </a:solidFill>
                <a:latin typeface="Microsoft YaHei" charset="-122"/>
                <a:ea typeface="Microsoft YaHei" charset="-122"/>
                <a:cs typeface="Microsoft YaHei" charset="-122"/>
              </a:rPr>
              <a:t> </a:t>
            </a:r>
            <a:r>
              <a:rPr lang="zh-CN" altLang="en-US" dirty="0" smtClean="0">
                <a:solidFill>
                  <a:srgbClr val="2080BD"/>
                </a:solidFill>
                <a:latin typeface="Microsoft YaHei" charset="-122"/>
                <a:ea typeface="Microsoft YaHei" charset="-122"/>
                <a:cs typeface="Microsoft YaHei" charset="-122"/>
              </a:rPr>
              <a:t>测试数据中文本</a:t>
            </a:r>
            <a:r>
              <a:rPr lang="zh-CN" altLang="en-US" dirty="0">
                <a:solidFill>
                  <a:srgbClr val="2080BD"/>
                </a:solidFill>
                <a:latin typeface="Microsoft YaHei" charset="-122"/>
                <a:ea typeface="Microsoft YaHei" charset="-122"/>
                <a:cs typeface="Microsoft YaHei" charset="-122"/>
              </a:rPr>
              <a:t>标签</a:t>
            </a:r>
            <a:r>
              <a:rPr lang="zh-CN" altLang="en-US" dirty="0" smtClean="0">
                <a:solidFill>
                  <a:srgbClr val="2080BD"/>
                </a:solidFill>
                <a:latin typeface="Microsoft YaHei" charset="-122"/>
                <a:ea typeface="Microsoft YaHei" charset="-122"/>
                <a:cs typeface="Microsoft YaHei" charset="-122"/>
              </a:rPr>
              <a:t>总量 </a:t>
            </a:r>
            <a:endParaRPr lang="en-US" altLang="zh-CN" dirty="0">
              <a:solidFill>
                <a:srgbClr val="2080BD"/>
              </a:solidFill>
              <a:latin typeface="Microsoft YaHei" charset="-122"/>
              <a:ea typeface="Microsoft YaHei" charset="-122"/>
              <a:cs typeface="Microsoft YaHei" charset="-122"/>
            </a:endParaRPr>
          </a:p>
        </p:txBody>
      </p:sp>
      <mc:AlternateContent xmlns:mc="http://schemas.openxmlformats.org/markup-compatibility/2006" xmlns:a14="http://schemas.microsoft.com/office/drawing/2010/main">
        <mc:Choice Requires="a14">
          <p:sp>
            <p:nvSpPr>
              <p:cNvPr id="25" name="文本框 24"/>
              <p:cNvSpPr txBox="1"/>
              <p:nvPr/>
            </p:nvSpPr>
            <p:spPr>
              <a:xfrm>
                <a:off x="3667351" y="5994287"/>
                <a:ext cx="4450898" cy="782009"/>
              </a:xfrm>
              <a:prstGeom prst="rect">
                <a:avLst/>
              </a:prstGeom>
              <a:noFill/>
            </p:spPr>
            <p:txBody>
              <a:bodyPr wrap="none" rtlCol="0">
                <a:spAutoFit/>
              </a:bodyPr>
              <a:lstStyle/>
              <a:p>
                <a:r>
                  <a:rPr lang="en-US" altLang="zh-CN" sz="2800" dirty="0" smtClean="0">
                    <a:solidFill>
                      <a:srgbClr val="2080BD"/>
                    </a:solidFill>
                    <a:latin typeface="Microsoft YaHei" charset="-122"/>
                    <a:ea typeface="Microsoft YaHei" charset="-122"/>
                    <a:cs typeface="Microsoft YaHei" charset="-122"/>
                  </a:rPr>
                  <a:t>F</a:t>
                </a:r>
                <a:r>
                  <a:rPr lang="zh-CN" altLang="en-US" sz="2800" dirty="0" smtClean="0">
                    <a:solidFill>
                      <a:srgbClr val="2080BD"/>
                    </a:solidFill>
                    <a:latin typeface="Microsoft YaHei" charset="-122"/>
                    <a:ea typeface="Microsoft YaHei" charset="-122"/>
                    <a:cs typeface="Microsoft YaHei" charset="-122"/>
                  </a:rPr>
                  <a:t> </a:t>
                </a:r>
                <a:r>
                  <a:rPr lang="en-US" altLang="zh-CN" sz="2800" dirty="0" smtClean="0">
                    <a:solidFill>
                      <a:srgbClr val="2080BD"/>
                    </a:solidFill>
                    <a:latin typeface="Microsoft YaHei" charset="-122"/>
                    <a:ea typeface="Microsoft YaHei" charset="-122"/>
                    <a:cs typeface="Microsoft YaHei" charset="-122"/>
                  </a:rPr>
                  <a:t>=</a:t>
                </a:r>
                <a:r>
                  <a:rPr lang="zh-CN" altLang="en-US" sz="2800" dirty="0" smtClean="0">
                    <a:solidFill>
                      <a:srgbClr val="2080BD"/>
                    </a:solidFill>
                    <a:latin typeface="Microsoft YaHei" charset="-122"/>
                    <a:ea typeface="Microsoft YaHei" charset="-122"/>
                    <a:cs typeface="Microsoft YaHei" charset="-122"/>
                  </a:rPr>
                  <a:t> </a:t>
                </a:r>
                <a14:m>
                  <m:oMath xmlns:m="http://schemas.openxmlformats.org/officeDocument/2006/math">
                    <m:f>
                      <m:fPr>
                        <m:ctrlPr>
                          <a:rPr lang="en-US" altLang="zh-CN" sz="2800" b="0" i="1" smtClean="0">
                            <a:solidFill>
                              <a:srgbClr val="2080BD"/>
                            </a:solidFill>
                            <a:latin typeface="Cambria Math" charset="0"/>
                            <a:ea typeface="Microsoft YaHei" charset="-122"/>
                            <a:cs typeface="Microsoft YaHei" charset="-122"/>
                          </a:rPr>
                        </m:ctrlPr>
                      </m:fPr>
                      <m:num>
                        <m:d>
                          <m:dPr>
                            <m:ctrlPr>
                              <a:rPr lang="en-US" altLang="zh-CN" sz="2800" b="0" i="1" smtClean="0">
                                <a:solidFill>
                                  <a:srgbClr val="2080BD"/>
                                </a:solidFill>
                                <a:latin typeface="Cambria Math" charset="0"/>
                                <a:ea typeface="Microsoft YaHei" charset="-122"/>
                                <a:cs typeface="Microsoft YaHei" charset="-122"/>
                              </a:rPr>
                            </m:ctrlPr>
                          </m:dPr>
                          <m:e>
                            <m:r>
                              <a:rPr lang="en-US" altLang="zh-CN" sz="2800" b="0" i="1" smtClean="0">
                                <a:solidFill>
                                  <a:srgbClr val="2080BD"/>
                                </a:solidFill>
                                <a:latin typeface="Cambria Math" charset="0"/>
                                <a:ea typeface="Microsoft YaHei" charset="-122"/>
                                <a:cs typeface="Microsoft YaHei" charset="-122"/>
                              </a:rPr>
                              <m:t>1+</m:t>
                            </m:r>
                            <m:sSup>
                              <m:sSupPr>
                                <m:ctrlPr>
                                  <a:rPr lang="en-US" altLang="zh-CN" sz="2800" b="0" i="1" smtClean="0">
                                    <a:solidFill>
                                      <a:srgbClr val="2080BD"/>
                                    </a:solidFill>
                                    <a:latin typeface="Cambria Math" charset="0"/>
                                    <a:ea typeface="Microsoft YaHei" charset="-122"/>
                                    <a:cs typeface="Microsoft YaHei" charset="-122"/>
                                  </a:rPr>
                                </m:ctrlPr>
                              </m:sSupPr>
                              <m:e>
                                <m:r>
                                  <a:rPr lang="en-US" altLang="zh-CN" sz="2800" b="0" i="1" smtClean="0">
                                    <a:solidFill>
                                      <a:srgbClr val="2080BD"/>
                                    </a:solidFill>
                                    <a:latin typeface="Cambria Math" charset="0"/>
                                    <a:ea typeface="Microsoft YaHei" charset="-122"/>
                                    <a:cs typeface="Microsoft YaHei" charset="-122"/>
                                  </a:rPr>
                                  <m:t>𝛼</m:t>
                                </m:r>
                              </m:e>
                              <m:sup>
                                <m:r>
                                  <a:rPr lang="en-US" altLang="zh-CN" sz="2800" b="0" i="1" smtClean="0">
                                    <a:solidFill>
                                      <a:srgbClr val="2080BD"/>
                                    </a:solidFill>
                                    <a:latin typeface="Cambria Math" charset="0"/>
                                    <a:ea typeface="Microsoft YaHei" charset="-122"/>
                                    <a:cs typeface="Microsoft YaHei" charset="-122"/>
                                  </a:rPr>
                                  <m:t>2</m:t>
                                </m:r>
                              </m:sup>
                            </m:sSup>
                          </m:e>
                        </m:d>
                        <m:r>
                          <a:rPr lang="zh-CN" altLang="en-US" sz="2800" b="0" i="1" smtClean="0">
                            <a:solidFill>
                              <a:srgbClr val="2080BD"/>
                            </a:solidFill>
                            <a:latin typeface="Cambria Math" charset="0"/>
                            <a:ea typeface="Microsoft YaHei" charset="-122"/>
                            <a:cs typeface="Microsoft YaHei" charset="-122"/>
                          </a:rPr>
                          <m:t>∗</m:t>
                        </m:r>
                        <m:r>
                          <a:rPr lang="en-US" altLang="zh-CN" sz="2800" b="0" i="1" smtClean="0">
                            <a:solidFill>
                              <a:srgbClr val="2080BD"/>
                            </a:solidFill>
                            <a:latin typeface="Cambria Math" charset="0"/>
                            <a:ea typeface="Microsoft YaHei" charset="-122"/>
                            <a:cs typeface="Microsoft YaHei" charset="-122"/>
                          </a:rPr>
                          <m:t>𝑃</m:t>
                        </m:r>
                        <m:r>
                          <a:rPr lang="zh-CN" altLang="en-US" sz="2800" b="0" i="1" smtClean="0">
                            <a:solidFill>
                              <a:srgbClr val="2080BD"/>
                            </a:solidFill>
                            <a:latin typeface="Cambria Math" charset="0"/>
                            <a:ea typeface="Microsoft YaHei" charset="-122"/>
                            <a:cs typeface="Microsoft YaHei" charset="-122"/>
                          </a:rPr>
                          <m:t>∗</m:t>
                        </m:r>
                        <m:r>
                          <a:rPr lang="en-US" altLang="zh-CN" sz="2800" b="0" i="1" smtClean="0">
                            <a:solidFill>
                              <a:srgbClr val="2080BD"/>
                            </a:solidFill>
                            <a:latin typeface="Cambria Math" charset="0"/>
                            <a:ea typeface="Microsoft YaHei" charset="-122"/>
                            <a:cs typeface="Microsoft YaHei" charset="-122"/>
                          </a:rPr>
                          <m:t>𝑅</m:t>
                        </m:r>
                      </m:num>
                      <m:den>
                        <m:sSup>
                          <m:sSupPr>
                            <m:ctrlPr>
                              <a:rPr lang="en-US" altLang="zh-CN" sz="2800" b="0" i="1" smtClean="0">
                                <a:solidFill>
                                  <a:srgbClr val="2080BD"/>
                                </a:solidFill>
                                <a:latin typeface="Cambria Math" charset="0"/>
                                <a:ea typeface="Microsoft YaHei" charset="-122"/>
                                <a:cs typeface="Microsoft YaHei" charset="-122"/>
                              </a:rPr>
                            </m:ctrlPr>
                          </m:sSupPr>
                          <m:e>
                            <m:r>
                              <a:rPr lang="en-US" altLang="zh-CN" sz="2800" b="0" i="1" smtClean="0">
                                <a:solidFill>
                                  <a:srgbClr val="2080BD"/>
                                </a:solidFill>
                                <a:latin typeface="Cambria Math" charset="0"/>
                                <a:ea typeface="Microsoft YaHei" charset="-122"/>
                                <a:cs typeface="Microsoft YaHei" charset="-122"/>
                              </a:rPr>
                              <m:t>𝑎</m:t>
                            </m:r>
                          </m:e>
                          <m:sup>
                            <m:r>
                              <a:rPr lang="en-US" altLang="zh-CN" sz="2800" b="0" i="1" smtClean="0">
                                <a:solidFill>
                                  <a:srgbClr val="2080BD"/>
                                </a:solidFill>
                                <a:latin typeface="Cambria Math" charset="0"/>
                                <a:ea typeface="Microsoft YaHei" charset="-122"/>
                                <a:cs typeface="Microsoft YaHei" charset="-122"/>
                              </a:rPr>
                              <m:t>2</m:t>
                            </m:r>
                          </m:sup>
                        </m:sSup>
                        <m:r>
                          <a:rPr lang="zh-CN" altLang="en-US" sz="2800" b="0" i="1" smtClean="0">
                            <a:solidFill>
                              <a:srgbClr val="2080BD"/>
                            </a:solidFill>
                            <a:latin typeface="Cambria Math" charset="0"/>
                            <a:ea typeface="Microsoft YaHei" charset="-122"/>
                            <a:cs typeface="Microsoft YaHei" charset="-122"/>
                          </a:rPr>
                          <m:t>∗</m:t>
                        </m:r>
                        <m:r>
                          <a:rPr lang="en-US" altLang="zh-CN" sz="2800" b="0" i="1" smtClean="0">
                            <a:solidFill>
                              <a:srgbClr val="2080BD"/>
                            </a:solidFill>
                            <a:latin typeface="Cambria Math" charset="0"/>
                            <a:ea typeface="Microsoft YaHei" charset="-122"/>
                            <a:cs typeface="Microsoft YaHei" charset="-122"/>
                          </a:rPr>
                          <m:t>𝑃</m:t>
                        </m:r>
                        <m:r>
                          <a:rPr lang="en-US" altLang="zh-CN" sz="2800" b="0" i="1" smtClean="0">
                            <a:solidFill>
                              <a:srgbClr val="2080BD"/>
                            </a:solidFill>
                            <a:latin typeface="Cambria Math" charset="0"/>
                            <a:ea typeface="Microsoft YaHei" charset="-122"/>
                            <a:cs typeface="Microsoft YaHei" charset="-122"/>
                          </a:rPr>
                          <m:t>+</m:t>
                        </m:r>
                        <m:r>
                          <a:rPr lang="en-US" altLang="zh-CN" sz="2800" b="0" i="1" smtClean="0">
                            <a:solidFill>
                              <a:srgbClr val="2080BD"/>
                            </a:solidFill>
                            <a:latin typeface="Cambria Math" charset="0"/>
                            <a:ea typeface="Microsoft YaHei" charset="-122"/>
                            <a:cs typeface="Microsoft YaHei" charset="-122"/>
                          </a:rPr>
                          <m:t>𝑅</m:t>
                        </m:r>
                      </m:den>
                    </m:f>
                  </m:oMath>
                </a14:m>
                <a:r>
                  <a:rPr lang="zh-CN" altLang="en-US" sz="2800" b="0" dirty="0" smtClean="0">
                    <a:solidFill>
                      <a:srgbClr val="2080BD"/>
                    </a:solidFill>
                    <a:latin typeface="Microsoft YaHei" charset="-122"/>
                    <a:ea typeface="Microsoft YaHei" charset="-122"/>
                    <a:cs typeface="Microsoft YaHei" charset="-122"/>
                  </a:rPr>
                  <a:t>，其中</a:t>
                </a:r>
                <a:r>
                  <a:rPr lang="en-US" altLang="zh-CN" sz="2800" b="0" dirty="0" smtClean="0">
                    <a:solidFill>
                      <a:srgbClr val="2080BD"/>
                    </a:solidFill>
                    <a:latin typeface="Microsoft YaHei" charset="-122"/>
                    <a:ea typeface="Microsoft YaHei" charset="-122"/>
                    <a:cs typeface="Microsoft YaHei" charset="-122"/>
                  </a:rPr>
                  <a:t>α=1.2</a:t>
                </a:r>
              </a:p>
            </p:txBody>
          </p:sp>
        </mc:Choice>
        <mc:Fallback xmlns="">
          <p:sp>
            <p:nvSpPr>
              <p:cNvPr id="25" name="文本框 24"/>
              <p:cNvSpPr txBox="1">
                <a:spLocks noRot="1" noChangeAspect="1" noMove="1" noResize="1" noEditPoints="1" noAdjustHandles="1" noChangeArrowheads="1" noChangeShapeType="1" noTextEdit="1"/>
              </p:cNvSpPr>
              <p:nvPr/>
            </p:nvSpPr>
            <p:spPr>
              <a:xfrm>
                <a:off x="3667351" y="5994287"/>
                <a:ext cx="4450898" cy="782009"/>
              </a:xfrm>
              <a:prstGeom prst="rect">
                <a:avLst/>
              </a:prstGeom>
              <a:blipFill rotWithShape="0">
                <a:blip r:embed="rId4"/>
                <a:stretch>
                  <a:fillRect l="-2877" r="-1644" b="-7752"/>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217661299"/>
      </p:ext>
    </p:extLst>
  </p:cSld>
  <p:clrMapOvr>
    <a:masterClrMapping/>
  </p:clrMapOvr>
  <mc:AlternateContent xmlns:mc="http://schemas.openxmlformats.org/markup-compatibility/2006" xmlns:p14="http://schemas.microsoft.com/office/powerpoint/2010/main">
    <mc:Choice Requires="p14">
      <p:transition spd="slow" p14:dur="2000" advTm="40137"/>
    </mc:Choice>
    <mc:Fallback xmlns="">
      <p:transition spd="slow" advTm="4013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linds(horizontal)">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linds(horizontal)">
                                      <p:cBhvr>
                                        <p:cTn id="15" dur="500"/>
                                        <p:tgtEl>
                                          <p:spTgt spid="2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blinds(horizontal)">
                                      <p:cBhvr>
                                        <p:cTn id="18" dur="500"/>
                                        <p:tgtEl>
                                          <p:spTgt spid="23"/>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blinds(horizontal)">
                                      <p:cBhvr>
                                        <p:cTn id="2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p:bldP spid="23"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1178722031"/>
              </p:ext>
            </p:extLst>
          </p:nvPr>
        </p:nvGraphicFramePr>
        <p:xfrm>
          <a:off x="1711489" y="1684316"/>
          <a:ext cx="9158984" cy="1849120"/>
        </p:xfrm>
        <a:graphic>
          <a:graphicData uri="http://schemas.openxmlformats.org/drawingml/2006/table">
            <a:tbl>
              <a:tblPr firstRow="1" bandRow="1">
                <a:tableStyleId>{5C22544A-7EE6-4342-B048-85BDC9FD1C3A}</a:tableStyleId>
              </a:tblPr>
              <a:tblGrid>
                <a:gridCol w="1595819">
                  <a:extLst>
                    <a:ext uri="{9D8B030D-6E8A-4147-A177-3AD203B41FA5}">
                      <a16:colId xmlns:a16="http://schemas.microsoft.com/office/drawing/2014/main" xmlns="" val="187435765"/>
                    </a:ext>
                  </a:extLst>
                </a:gridCol>
                <a:gridCol w="1573750">
                  <a:extLst>
                    <a:ext uri="{9D8B030D-6E8A-4147-A177-3AD203B41FA5}">
                      <a16:colId xmlns:a16="http://schemas.microsoft.com/office/drawing/2014/main" xmlns="" val="521673947"/>
                    </a:ext>
                  </a:extLst>
                </a:gridCol>
                <a:gridCol w="5989415">
                  <a:extLst>
                    <a:ext uri="{9D8B030D-6E8A-4147-A177-3AD203B41FA5}">
                      <a16:colId xmlns:a16="http://schemas.microsoft.com/office/drawing/2014/main" xmlns="" val="1482981292"/>
                    </a:ext>
                  </a:extLst>
                </a:gridCol>
              </a:tblGrid>
              <a:tr h="271066">
                <a:tc>
                  <a:txBody>
                    <a:bodyPr/>
                    <a:lstStyle/>
                    <a:p>
                      <a:r>
                        <a:rPr lang="zh-CN" altLang="en-US" dirty="0" smtClean="0"/>
                        <a:t>初赛数据集</a:t>
                      </a:r>
                      <a:endParaRPr lang="zh-CN" altLang="en-US" dirty="0"/>
                    </a:p>
                  </a:txBody>
                  <a:tcPr/>
                </a:tc>
                <a:tc>
                  <a:txBody>
                    <a:bodyPr/>
                    <a:lstStyle/>
                    <a:p>
                      <a:r>
                        <a:rPr lang="zh-CN" altLang="en-US" dirty="0" smtClean="0"/>
                        <a:t>类型</a:t>
                      </a:r>
                      <a:endParaRPr lang="zh-CN" altLang="en-US" dirty="0"/>
                    </a:p>
                  </a:txBody>
                  <a:tcPr/>
                </a:tc>
                <a:tc>
                  <a:txBody>
                    <a:bodyPr/>
                    <a:lstStyle/>
                    <a:p>
                      <a:r>
                        <a:rPr lang="zh-CN" altLang="en-US" dirty="0" smtClean="0"/>
                        <a:t>数量</a:t>
                      </a:r>
                      <a:endParaRPr lang="zh-CN" altLang="en-US" dirty="0"/>
                    </a:p>
                  </a:txBody>
                  <a:tcPr/>
                </a:tc>
                <a:extLst>
                  <a:ext uri="{0D108BD9-81ED-4DB2-BD59-A6C34878D82A}">
                    <a16:rowId xmlns:a16="http://schemas.microsoft.com/office/drawing/2014/main" xmlns="" val="302652284"/>
                  </a:ext>
                </a:extLst>
              </a:tr>
              <a:tr h="370840">
                <a:tc rowSpan="2">
                  <a:txBody>
                    <a:bodyPr/>
                    <a:lstStyle/>
                    <a:p>
                      <a:r>
                        <a:rPr lang="zh-CN" altLang="en-US" dirty="0" smtClean="0"/>
                        <a:t>训练集</a:t>
                      </a:r>
                      <a:endParaRPr lang="zh-CN" altLang="en-US" dirty="0"/>
                    </a:p>
                  </a:txBody>
                  <a:tcPr/>
                </a:tc>
                <a:tc>
                  <a:txBody>
                    <a:bodyPr/>
                    <a:lstStyle/>
                    <a:p>
                      <a:r>
                        <a:rPr lang="zh-CN" altLang="en-US" dirty="0" smtClean="0"/>
                        <a:t>已标注</a:t>
                      </a:r>
                      <a:endParaRPr lang="zh-CN" altLang="en-US" dirty="0"/>
                    </a:p>
                  </a:txBody>
                  <a:tcPr/>
                </a:tc>
                <a:tc>
                  <a:txBody>
                    <a:bodyPr/>
                    <a:lstStyle/>
                    <a:p>
                      <a:r>
                        <a:rPr lang="en-US" altLang="zh-CN" dirty="0" smtClean="0"/>
                        <a:t>20000 </a:t>
                      </a:r>
                      <a:r>
                        <a:rPr lang="zh-CN" altLang="en-US" dirty="0" smtClean="0"/>
                        <a:t>条（</a:t>
                      </a:r>
                      <a:r>
                        <a:rPr lang="en-US" altLang="zh-CN" dirty="0" smtClean="0"/>
                        <a:t>4</a:t>
                      </a:r>
                      <a:r>
                        <a:rPr lang="zh-CN" altLang="en-US" dirty="0" smtClean="0"/>
                        <a:t>个大类，</a:t>
                      </a:r>
                      <a:r>
                        <a:rPr lang="en-US" altLang="zh-CN" dirty="0" smtClean="0">
                          <a:solidFill>
                            <a:srgbClr val="FF0000"/>
                          </a:solidFill>
                        </a:rPr>
                        <a:t>37</a:t>
                      </a:r>
                      <a:r>
                        <a:rPr lang="zh-CN" altLang="en-US" dirty="0" smtClean="0"/>
                        <a:t>个小类）</a:t>
                      </a:r>
                      <a:endParaRPr lang="zh-CN" altLang="en-US" dirty="0"/>
                    </a:p>
                  </a:txBody>
                  <a:tcPr/>
                </a:tc>
                <a:extLst>
                  <a:ext uri="{0D108BD9-81ED-4DB2-BD59-A6C34878D82A}">
                    <a16:rowId xmlns:a16="http://schemas.microsoft.com/office/drawing/2014/main" xmlns="" val="2408874437"/>
                  </a:ext>
                </a:extLst>
              </a:tr>
              <a:tr h="370840">
                <a:tc vMerge="1">
                  <a:txBody>
                    <a:bodyPr/>
                    <a:lstStyle/>
                    <a:p>
                      <a:endParaRPr lang="zh-CN" altLang="en-US" dirty="0"/>
                    </a:p>
                  </a:txBody>
                  <a:tcPr/>
                </a:tc>
                <a:tc>
                  <a:txBody>
                    <a:bodyPr/>
                    <a:lstStyle/>
                    <a:p>
                      <a:r>
                        <a:rPr lang="zh-CN" altLang="en-US" dirty="0" smtClean="0"/>
                        <a:t>未标注</a:t>
                      </a:r>
                      <a:endParaRPr lang="zh-CN" altLang="en-US" dirty="0"/>
                    </a:p>
                  </a:txBody>
                  <a:tcPr/>
                </a:tc>
                <a:tc>
                  <a:txBody>
                    <a:bodyPr/>
                    <a:lstStyle/>
                    <a:p>
                      <a:r>
                        <a:rPr lang="en-US" altLang="zh-CN" dirty="0" smtClean="0"/>
                        <a:t>50000 </a:t>
                      </a:r>
                      <a:r>
                        <a:rPr lang="zh-CN" altLang="en-US" dirty="0" smtClean="0"/>
                        <a:t>条</a:t>
                      </a:r>
                      <a:endParaRPr lang="zh-CN" altLang="en-US" dirty="0"/>
                    </a:p>
                  </a:txBody>
                  <a:tcPr/>
                </a:tc>
                <a:extLst>
                  <a:ext uri="{0D108BD9-81ED-4DB2-BD59-A6C34878D82A}">
                    <a16:rowId xmlns:a16="http://schemas.microsoft.com/office/drawing/2014/main" xmlns="" val="3629324757"/>
                  </a:ext>
                </a:extLst>
              </a:tr>
              <a:tr h="370840">
                <a:tc rowSpan="2">
                  <a:txBody>
                    <a:bodyPr/>
                    <a:lstStyle/>
                    <a:p>
                      <a:r>
                        <a:rPr lang="zh-CN" altLang="en-US" dirty="0" smtClean="0"/>
                        <a:t>测试集</a:t>
                      </a:r>
                      <a:endParaRPr lang="zh-CN" altLang="en-US" dirty="0"/>
                    </a:p>
                  </a:txBody>
                  <a:tcPr/>
                </a:tc>
                <a:tc>
                  <a:txBody>
                    <a:bodyPr/>
                    <a:lstStyle/>
                    <a:p>
                      <a:r>
                        <a:rPr lang="en-US" altLang="zh-CN" dirty="0" err="1" smtClean="0"/>
                        <a:t>TestA</a:t>
                      </a:r>
                      <a:endParaRPr lang="zh-CN" altLang="en-US" dirty="0"/>
                    </a:p>
                  </a:txBody>
                  <a:tcPr/>
                </a:tc>
                <a:tc>
                  <a:txBody>
                    <a:bodyPr/>
                    <a:lstStyle/>
                    <a:p>
                      <a:r>
                        <a:rPr lang="en-US" altLang="zh-CN" dirty="0" smtClean="0"/>
                        <a:t>5000 </a:t>
                      </a:r>
                      <a:r>
                        <a:rPr lang="zh-CN" altLang="en-US" dirty="0" smtClean="0"/>
                        <a:t>条</a:t>
                      </a:r>
                      <a:endParaRPr lang="zh-CN" altLang="en-US" dirty="0"/>
                    </a:p>
                  </a:txBody>
                  <a:tcPr/>
                </a:tc>
                <a:extLst>
                  <a:ext uri="{0D108BD9-81ED-4DB2-BD59-A6C34878D82A}">
                    <a16:rowId xmlns:a16="http://schemas.microsoft.com/office/drawing/2014/main" xmlns="" val="1353903584"/>
                  </a:ext>
                </a:extLst>
              </a:tr>
              <a:tr h="370840">
                <a:tc vMerge="1">
                  <a:txBody>
                    <a:bodyPr/>
                    <a:lstStyle/>
                    <a:p>
                      <a:endParaRPr lang="zh-CN" altLang="en-US" dirty="0"/>
                    </a:p>
                  </a:txBody>
                  <a:tcPr/>
                </a:tc>
                <a:tc>
                  <a:txBody>
                    <a:bodyPr/>
                    <a:lstStyle/>
                    <a:p>
                      <a:r>
                        <a:rPr lang="en-US" altLang="zh-CN" dirty="0" err="1" smtClean="0"/>
                        <a:t>TestB</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5000 </a:t>
                      </a:r>
                      <a:r>
                        <a:rPr lang="zh-CN" altLang="en-US" dirty="0" smtClean="0"/>
                        <a:t>条</a:t>
                      </a:r>
                    </a:p>
                  </a:txBody>
                  <a:tcPr/>
                </a:tc>
                <a:extLst>
                  <a:ext uri="{0D108BD9-81ED-4DB2-BD59-A6C34878D82A}">
                    <a16:rowId xmlns:a16="http://schemas.microsoft.com/office/drawing/2014/main" xmlns="" val="3184770929"/>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244531442"/>
              </p:ext>
            </p:extLst>
          </p:nvPr>
        </p:nvGraphicFramePr>
        <p:xfrm>
          <a:off x="1711488" y="4206605"/>
          <a:ext cx="9158985" cy="1483360"/>
        </p:xfrm>
        <a:graphic>
          <a:graphicData uri="http://schemas.openxmlformats.org/drawingml/2006/table">
            <a:tbl>
              <a:tblPr firstRow="1" bandRow="1">
                <a:tableStyleId>{5C22544A-7EE6-4342-B048-85BDC9FD1C3A}</a:tableStyleId>
              </a:tblPr>
              <a:tblGrid>
                <a:gridCol w="1547401">
                  <a:extLst>
                    <a:ext uri="{9D8B030D-6E8A-4147-A177-3AD203B41FA5}">
                      <a16:colId xmlns:a16="http://schemas.microsoft.com/office/drawing/2014/main" xmlns="" val="187435765"/>
                    </a:ext>
                  </a:extLst>
                </a:gridCol>
                <a:gridCol w="1647396">
                  <a:extLst>
                    <a:ext uri="{9D8B030D-6E8A-4147-A177-3AD203B41FA5}">
                      <a16:colId xmlns:a16="http://schemas.microsoft.com/office/drawing/2014/main" xmlns="" val="521673947"/>
                    </a:ext>
                  </a:extLst>
                </a:gridCol>
                <a:gridCol w="5964188">
                  <a:extLst>
                    <a:ext uri="{9D8B030D-6E8A-4147-A177-3AD203B41FA5}">
                      <a16:colId xmlns:a16="http://schemas.microsoft.com/office/drawing/2014/main" xmlns="" val="1482981292"/>
                    </a:ext>
                  </a:extLst>
                </a:gridCol>
              </a:tblGrid>
              <a:tr h="370840">
                <a:tc>
                  <a:txBody>
                    <a:bodyPr/>
                    <a:lstStyle/>
                    <a:p>
                      <a:r>
                        <a:rPr lang="zh-CN" altLang="en-US" dirty="0" smtClean="0"/>
                        <a:t>复赛数据集</a:t>
                      </a:r>
                      <a:endParaRPr lang="zh-CN" altLang="en-US" dirty="0"/>
                    </a:p>
                  </a:txBody>
                  <a:tcPr/>
                </a:tc>
                <a:tc>
                  <a:txBody>
                    <a:bodyPr/>
                    <a:lstStyle/>
                    <a:p>
                      <a:r>
                        <a:rPr lang="zh-CN" altLang="en-US" dirty="0" smtClean="0"/>
                        <a:t>类型</a:t>
                      </a:r>
                      <a:endParaRPr lang="zh-CN" altLang="en-US" dirty="0"/>
                    </a:p>
                  </a:txBody>
                  <a:tcPr/>
                </a:tc>
                <a:tc>
                  <a:txBody>
                    <a:bodyPr/>
                    <a:lstStyle/>
                    <a:p>
                      <a:r>
                        <a:rPr lang="zh-CN" altLang="en-US" dirty="0" smtClean="0"/>
                        <a:t>数量</a:t>
                      </a:r>
                      <a:endParaRPr lang="zh-CN" altLang="en-US" dirty="0"/>
                    </a:p>
                  </a:txBody>
                  <a:tcPr/>
                </a:tc>
                <a:extLst>
                  <a:ext uri="{0D108BD9-81ED-4DB2-BD59-A6C34878D82A}">
                    <a16:rowId xmlns:a16="http://schemas.microsoft.com/office/drawing/2014/main" xmlns="" val="302652284"/>
                  </a:ext>
                </a:extLst>
              </a:tr>
              <a:tr h="370840">
                <a:tc>
                  <a:txBody>
                    <a:bodyPr/>
                    <a:lstStyle/>
                    <a:p>
                      <a:r>
                        <a:rPr lang="zh-CN" altLang="en-US" dirty="0" smtClean="0"/>
                        <a:t>训练集</a:t>
                      </a:r>
                      <a:endParaRPr lang="zh-CN" altLang="en-US" dirty="0"/>
                    </a:p>
                  </a:txBody>
                  <a:tcPr/>
                </a:tc>
                <a:tc>
                  <a:txBody>
                    <a:bodyPr/>
                    <a:lstStyle/>
                    <a:p>
                      <a:r>
                        <a:rPr lang="zh-CN" altLang="en-US" dirty="0" smtClean="0"/>
                        <a:t>已标注</a:t>
                      </a:r>
                      <a:endParaRPr lang="zh-CN" altLang="en-US" dirty="0"/>
                    </a:p>
                  </a:txBody>
                  <a:tcPr/>
                </a:tc>
                <a:tc>
                  <a:txBody>
                    <a:bodyPr/>
                    <a:lstStyle/>
                    <a:p>
                      <a:r>
                        <a:rPr lang="en-US" altLang="zh-CN" dirty="0" smtClean="0"/>
                        <a:t>20000 </a:t>
                      </a:r>
                      <a:r>
                        <a:rPr lang="zh-CN" altLang="en-US" dirty="0" smtClean="0"/>
                        <a:t>条（</a:t>
                      </a:r>
                      <a:r>
                        <a:rPr lang="en-US" altLang="zh-CN" dirty="0" smtClean="0"/>
                        <a:t>4</a:t>
                      </a:r>
                      <a:r>
                        <a:rPr lang="zh-CN" altLang="en-US" dirty="0" smtClean="0"/>
                        <a:t>个大类，</a:t>
                      </a:r>
                      <a:r>
                        <a:rPr lang="en-US" altLang="zh-CN" dirty="0" smtClean="0">
                          <a:solidFill>
                            <a:srgbClr val="FF0000"/>
                          </a:solidFill>
                        </a:rPr>
                        <a:t>35</a:t>
                      </a:r>
                      <a:r>
                        <a:rPr lang="zh-CN" altLang="en-US" dirty="0" smtClean="0"/>
                        <a:t>个小类）</a:t>
                      </a:r>
                      <a:endParaRPr lang="zh-CN" altLang="en-US" dirty="0"/>
                    </a:p>
                  </a:txBody>
                  <a:tcPr/>
                </a:tc>
                <a:extLst>
                  <a:ext uri="{0D108BD9-81ED-4DB2-BD59-A6C34878D82A}">
                    <a16:rowId xmlns:a16="http://schemas.microsoft.com/office/drawing/2014/main" xmlns="" val="2408874437"/>
                  </a:ext>
                </a:extLst>
              </a:tr>
              <a:tr h="370840">
                <a:tc rowSpan="2">
                  <a:txBody>
                    <a:bodyPr/>
                    <a:lstStyle/>
                    <a:p>
                      <a:r>
                        <a:rPr lang="zh-CN" altLang="en-US" dirty="0" smtClean="0"/>
                        <a:t>测试集</a:t>
                      </a:r>
                      <a:endParaRPr lang="zh-CN" altLang="en-US" dirty="0"/>
                    </a:p>
                  </a:txBody>
                  <a:tcPr/>
                </a:tc>
                <a:tc>
                  <a:txBody>
                    <a:bodyPr/>
                    <a:lstStyle/>
                    <a:p>
                      <a:r>
                        <a:rPr lang="en-US" altLang="zh-CN" dirty="0" err="1" smtClean="0"/>
                        <a:t>TestA</a:t>
                      </a:r>
                      <a:endParaRPr lang="zh-CN" altLang="en-US" dirty="0"/>
                    </a:p>
                  </a:txBody>
                  <a:tcPr/>
                </a:tc>
                <a:tc>
                  <a:txBody>
                    <a:bodyPr/>
                    <a:lstStyle/>
                    <a:p>
                      <a:r>
                        <a:rPr lang="en-US" altLang="zh-CN" dirty="0" smtClean="0"/>
                        <a:t>5000</a:t>
                      </a:r>
                      <a:r>
                        <a:rPr lang="zh-CN" altLang="en-US" dirty="0" smtClean="0"/>
                        <a:t>条</a:t>
                      </a:r>
                      <a:endParaRPr lang="zh-CN" altLang="en-US" dirty="0"/>
                    </a:p>
                  </a:txBody>
                  <a:tcPr/>
                </a:tc>
                <a:extLst>
                  <a:ext uri="{0D108BD9-81ED-4DB2-BD59-A6C34878D82A}">
                    <a16:rowId xmlns:a16="http://schemas.microsoft.com/office/drawing/2014/main" xmlns="" val="1353903584"/>
                  </a:ext>
                </a:extLst>
              </a:tr>
              <a:tr h="370840">
                <a:tc vMerge="1">
                  <a:txBody>
                    <a:bodyPr/>
                    <a:lstStyle/>
                    <a:p>
                      <a:endParaRPr lang="zh-CN" altLang="en-US" dirty="0"/>
                    </a:p>
                  </a:txBody>
                  <a:tcPr/>
                </a:tc>
                <a:tc>
                  <a:txBody>
                    <a:bodyPr/>
                    <a:lstStyle/>
                    <a:p>
                      <a:r>
                        <a:rPr lang="en-US" altLang="zh-CN" dirty="0" err="1" smtClean="0"/>
                        <a:t>TestB</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10000 </a:t>
                      </a:r>
                      <a:r>
                        <a:rPr lang="zh-CN" altLang="en-US" dirty="0" smtClean="0"/>
                        <a:t>条</a:t>
                      </a:r>
                    </a:p>
                  </a:txBody>
                  <a:tcPr/>
                </a:tc>
                <a:extLst>
                  <a:ext uri="{0D108BD9-81ED-4DB2-BD59-A6C34878D82A}">
                    <a16:rowId xmlns:a16="http://schemas.microsoft.com/office/drawing/2014/main" xmlns="" val="3184770929"/>
                  </a:ext>
                </a:extLst>
              </a:tr>
            </a:tbl>
          </a:graphicData>
        </a:graphic>
      </p:graphicFrame>
      <p:sp>
        <p:nvSpPr>
          <p:cNvPr id="11" name="标题 1"/>
          <p:cNvSpPr>
            <a:spLocks noGrp="1"/>
          </p:cNvSpPr>
          <p:nvPr>
            <p:ph type="title"/>
          </p:nvPr>
        </p:nvSpPr>
        <p:spPr>
          <a:xfrm>
            <a:off x="354874" y="260623"/>
            <a:ext cx="10515600" cy="536212"/>
          </a:xfrm>
        </p:spPr>
        <p:txBody>
          <a:bodyPr/>
          <a:lstStyle/>
          <a:p>
            <a:r>
              <a:rPr lang="zh-CN" altLang="en-US" b="0" dirty="0" smtClean="0">
                <a:solidFill>
                  <a:srgbClr val="2080BD"/>
                </a:solidFill>
                <a:latin typeface="Microsoft YaHei" charset="-122"/>
                <a:ea typeface="Microsoft YaHei" charset="-122"/>
                <a:cs typeface="Microsoft YaHei" charset="-122"/>
              </a:rPr>
              <a:t>任务一：来电原因分类</a:t>
            </a:r>
            <a:r>
              <a:rPr lang="en-US" altLang="zh-CN" b="0" dirty="0" smtClean="0">
                <a:solidFill>
                  <a:srgbClr val="2080BD"/>
                </a:solidFill>
                <a:latin typeface="Microsoft YaHei" charset="-122"/>
                <a:ea typeface="Microsoft YaHei" charset="-122"/>
                <a:cs typeface="Microsoft YaHei" charset="-122"/>
              </a:rPr>
              <a:t>-</a:t>
            </a:r>
            <a:r>
              <a:rPr lang="zh-CN" altLang="en-US" b="0" dirty="0" smtClean="0">
                <a:solidFill>
                  <a:srgbClr val="2080BD"/>
                </a:solidFill>
                <a:latin typeface="Microsoft YaHei" charset="-122"/>
                <a:ea typeface="Microsoft YaHei" charset="-122"/>
                <a:cs typeface="Microsoft YaHei" charset="-122"/>
              </a:rPr>
              <a:t>赛题分析</a:t>
            </a:r>
            <a:endParaRPr lang="zh-CN" altLang="en-US" b="0" dirty="0">
              <a:solidFill>
                <a:srgbClr val="2080BD"/>
              </a:solidFill>
              <a:latin typeface="Microsoft YaHei" charset="-122"/>
              <a:ea typeface="Microsoft YaHei" charset="-122"/>
              <a:cs typeface="Microsoft YaHei" charset="-122"/>
            </a:endParaRPr>
          </a:p>
        </p:txBody>
      </p:sp>
      <p:sp>
        <p:nvSpPr>
          <p:cNvPr id="12" name="文本框 11"/>
          <p:cNvSpPr txBox="1"/>
          <p:nvPr/>
        </p:nvSpPr>
        <p:spPr>
          <a:xfrm>
            <a:off x="558800" y="1003300"/>
            <a:ext cx="2520242" cy="461665"/>
          </a:xfrm>
          <a:prstGeom prst="rect">
            <a:avLst/>
          </a:prstGeom>
          <a:noFill/>
        </p:spPr>
        <p:txBody>
          <a:bodyPr wrap="none" rtlCol="0">
            <a:spAutoFit/>
          </a:bodyPr>
          <a:lstStyle/>
          <a:p>
            <a:r>
              <a:rPr lang="en-US" altLang="zh-CN" sz="2400" dirty="0">
                <a:solidFill>
                  <a:srgbClr val="2080BD"/>
                </a:solidFill>
                <a:latin typeface="Microsoft YaHei" charset="-122"/>
                <a:ea typeface="Microsoft YaHei" charset="-122"/>
                <a:cs typeface="Microsoft YaHei" charset="-122"/>
              </a:rPr>
              <a:t>3</a:t>
            </a:r>
            <a:r>
              <a:rPr lang="zh-CN" altLang="en-US" sz="2400" dirty="0" smtClean="0">
                <a:solidFill>
                  <a:srgbClr val="2080BD"/>
                </a:solidFill>
                <a:latin typeface="Microsoft YaHei" charset="-122"/>
                <a:ea typeface="Microsoft YaHei" charset="-122"/>
                <a:cs typeface="Microsoft YaHei" charset="-122"/>
              </a:rPr>
              <a:t>、任务数据规模</a:t>
            </a:r>
            <a:endParaRPr lang="en-US" altLang="zh-CN" sz="2400" dirty="0">
              <a:solidFill>
                <a:srgbClr val="2080BD"/>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698754371"/>
      </p:ext>
    </p:extLst>
  </p:cSld>
  <p:clrMapOvr>
    <a:masterClrMapping/>
  </p:clrMapOvr>
  <mc:AlternateContent xmlns:mc="http://schemas.openxmlformats.org/markup-compatibility/2006" xmlns:p14="http://schemas.microsoft.com/office/powerpoint/2010/main">
    <mc:Choice Requires="p14">
      <p:transition spd="slow" p14:dur="2000" advTm="5086"/>
    </mc:Choice>
    <mc:Fallback xmlns="">
      <p:transition spd="slow" advTm="508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ags/tag1.xml><?xml version="1.0" encoding="utf-8"?>
<p:tagLst xmlns:a="http://schemas.openxmlformats.org/drawingml/2006/main" xmlns:r="http://schemas.openxmlformats.org/officeDocument/2006/relationships" xmlns:p="http://schemas.openxmlformats.org/presentationml/2006/main">
  <p:tag name="MH" val="20161015123443"/>
  <p:tag name="MH_LIBRARY" val="CONTENTS"/>
  <p:tag name="MH_TYPE" val="ENTRY"/>
  <p:tag name="ID" val="547142"/>
  <p:tag name="MH_ORDER" val="2"/>
</p:tagLst>
</file>

<file path=ppt/tags/tag10.xml><?xml version="1.0" encoding="utf-8"?>
<p:tagLst xmlns:a="http://schemas.openxmlformats.org/drawingml/2006/main" xmlns:r="http://schemas.openxmlformats.org/officeDocument/2006/relationships" xmlns:p="http://schemas.openxmlformats.org/presentationml/2006/main">
  <p:tag name="MH" val="20161015123443"/>
  <p:tag name="MH_LIBRARY" val="CONTENTS"/>
  <p:tag name="MH_TYPE" val="NUMBER"/>
  <p:tag name="ID" val="547142"/>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 val="20161015123443"/>
  <p:tag name="MH_LIBRARY" val="CONTENTS"/>
  <p:tag name="MH_TYPE" val="ENTRY"/>
  <p:tag name="ID" val="547142"/>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61015123443"/>
  <p:tag name="MH_LIBRARY" val="CONTENTS"/>
  <p:tag name="MH_TYPE" val="NUMBER"/>
  <p:tag name="ID" val="547142"/>
  <p:tag name="MH_ORDER" val="2"/>
</p:tagLst>
</file>

<file path=ppt/tags/tag13.xml><?xml version="1.0" encoding="utf-8"?>
<p:tagLst xmlns:a="http://schemas.openxmlformats.org/drawingml/2006/main" xmlns:r="http://schemas.openxmlformats.org/officeDocument/2006/relationships" xmlns:p="http://schemas.openxmlformats.org/presentationml/2006/main">
  <p:tag name="MH" val="20161015130623"/>
  <p:tag name="MH_LIBRARY" val="CONTENTS"/>
  <p:tag name="MH_TYPE" val="OTHERS"/>
  <p:tag name="ID" val="553516"/>
</p:tagLst>
</file>

<file path=ppt/tags/tag14.xml><?xml version="1.0" encoding="utf-8"?>
<p:tagLst xmlns:a="http://schemas.openxmlformats.org/drawingml/2006/main" xmlns:r="http://schemas.openxmlformats.org/officeDocument/2006/relationships" xmlns:p="http://schemas.openxmlformats.org/presentationml/2006/main">
  <p:tag name="MH" val="20161015130623"/>
  <p:tag name="MH_LIBRARY" val="CONTENTS"/>
  <p:tag name="MH_TYPE" val="OTHERS"/>
  <p:tag name="ID" val="553516"/>
</p:tagLst>
</file>

<file path=ppt/tags/tag15.xml><?xml version="1.0" encoding="utf-8"?>
<p:tagLst xmlns:a="http://schemas.openxmlformats.org/drawingml/2006/main" xmlns:r="http://schemas.openxmlformats.org/officeDocument/2006/relationships" xmlns:p="http://schemas.openxmlformats.org/presentationml/2006/main">
  <p:tag name="MH" val="20161015123443"/>
  <p:tag name="MH_LIBRARY" val="CONTENTS"/>
  <p:tag name="MH_TYPE" val="NUMBER"/>
  <p:tag name="ID" val="547142"/>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61015123443"/>
  <p:tag name="MH_LIBRARY" val="CONTENTS"/>
  <p:tag name="MH_TYPE" val="ENTRY"/>
  <p:tag name="ID" val="547142"/>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TIMING" val="|35.5"/>
</p:tagLst>
</file>

<file path=ppt/tags/tag18.xml><?xml version="1.0" encoding="utf-8"?>
<p:tagLst xmlns:a="http://schemas.openxmlformats.org/drawingml/2006/main" xmlns:r="http://schemas.openxmlformats.org/officeDocument/2006/relationships" xmlns:p="http://schemas.openxmlformats.org/presentationml/2006/main">
  <p:tag name="TIMING" val="|44.7"/>
</p:tagLst>
</file>

<file path=ppt/tags/tag19.xml><?xml version="1.0" encoding="utf-8"?>
<p:tagLst xmlns:a="http://schemas.openxmlformats.org/drawingml/2006/main" xmlns:r="http://schemas.openxmlformats.org/officeDocument/2006/relationships" xmlns:p="http://schemas.openxmlformats.org/presentationml/2006/main">
  <p:tag name="TIMING" val="|21.3"/>
</p:tagLst>
</file>

<file path=ppt/tags/tag2.xml><?xml version="1.0" encoding="utf-8"?>
<p:tagLst xmlns:a="http://schemas.openxmlformats.org/drawingml/2006/main" xmlns:r="http://schemas.openxmlformats.org/officeDocument/2006/relationships" xmlns:p="http://schemas.openxmlformats.org/presentationml/2006/main">
  <p:tag name="MH" val="20161015123443"/>
  <p:tag name="MH_LIBRARY" val="CONTENTS"/>
  <p:tag name="MH_TYPE" val="NUMBER"/>
  <p:tag name="ID" val="547142"/>
  <p:tag name="MH_ORDER" val="2"/>
</p:tagLst>
</file>

<file path=ppt/tags/tag20.xml><?xml version="1.0" encoding="utf-8"?>
<p:tagLst xmlns:a="http://schemas.openxmlformats.org/drawingml/2006/main" xmlns:r="http://schemas.openxmlformats.org/officeDocument/2006/relationships" xmlns:p="http://schemas.openxmlformats.org/presentationml/2006/main">
  <p:tag name="TIMING" val="|16.1|4|3.1"/>
</p:tagLst>
</file>

<file path=ppt/tags/tag21.xml><?xml version="1.0" encoding="utf-8"?>
<p:tagLst xmlns:a="http://schemas.openxmlformats.org/drawingml/2006/main" xmlns:r="http://schemas.openxmlformats.org/officeDocument/2006/relationships" xmlns:p="http://schemas.openxmlformats.org/presentationml/2006/main">
  <p:tag name="TIMING" val="|1.6"/>
</p:tagLst>
</file>

<file path=ppt/tags/tag22.xml><?xml version="1.0" encoding="utf-8"?>
<p:tagLst xmlns:a="http://schemas.openxmlformats.org/drawingml/2006/main" xmlns:r="http://schemas.openxmlformats.org/officeDocument/2006/relationships" xmlns:p="http://schemas.openxmlformats.org/presentationml/2006/main">
  <p:tag name="TIMING" val="|1"/>
</p:tagLst>
</file>

<file path=ppt/tags/tag23.xml><?xml version="1.0" encoding="utf-8"?>
<p:tagLst xmlns:a="http://schemas.openxmlformats.org/drawingml/2006/main" xmlns:r="http://schemas.openxmlformats.org/officeDocument/2006/relationships" xmlns:p="http://schemas.openxmlformats.org/presentationml/2006/main">
  <p:tag name="MH" val="20161015123443"/>
  <p:tag name="MH_LIBRARY" val="CONTENTS"/>
  <p:tag name="MH_TYPE" val="ENTRY"/>
  <p:tag name="ID" val="547142"/>
  <p:tag name="MH_ORDER" val="2"/>
</p:tagLst>
</file>

<file path=ppt/tags/tag24.xml><?xml version="1.0" encoding="utf-8"?>
<p:tagLst xmlns:a="http://schemas.openxmlformats.org/drawingml/2006/main" xmlns:r="http://schemas.openxmlformats.org/officeDocument/2006/relationships" xmlns:p="http://schemas.openxmlformats.org/presentationml/2006/main">
  <p:tag name="MH" val="20161015123443"/>
  <p:tag name="MH_LIBRARY" val="CONTENTS"/>
  <p:tag name="MH_TYPE" val="NUMBER"/>
  <p:tag name="ID" val="547142"/>
  <p:tag name="MH_ORDER" val="2"/>
</p:tagLst>
</file>

<file path=ppt/tags/tag25.xml><?xml version="1.0" encoding="utf-8"?>
<p:tagLst xmlns:a="http://schemas.openxmlformats.org/drawingml/2006/main" xmlns:r="http://schemas.openxmlformats.org/officeDocument/2006/relationships" xmlns:p="http://schemas.openxmlformats.org/presentationml/2006/main">
  <p:tag name="MH" val="20161015123443"/>
  <p:tag name="MH_LIBRARY" val="CONTENTS"/>
  <p:tag name="MH_TYPE" val="ENTRY"/>
  <p:tag name="ID" val="547142"/>
  <p:tag name="MH_ORDER" val="2"/>
</p:tagLst>
</file>

<file path=ppt/tags/tag26.xml><?xml version="1.0" encoding="utf-8"?>
<p:tagLst xmlns:a="http://schemas.openxmlformats.org/drawingml/2006/main" xmlns:r="http://schemas.openxmlformats.org/officeDocument/2006/relationships" xmlns:p="http://schemas.openxmlformats.org/presentationml/2006/main">
  <p:tag name="MH" val="20161015123443"/>
  <p:tag name="MH_LIBRARY" val="CONTENTS"/>
  <p:tag name="MH_TYPE" val="NUMBER"/>
  <p:tag name="ID" val="547142"/>
  <p:tag name="MH_ORDER" val="2"/>
</p:tagLst>
</file>

<file path=ppt/tags/tag27.xml><?xml version="1.0" encoding="utf-8"?>
<p:tagLst xmlns:a="http://schemas.openxmlformats.org/drawingml/2006/main" xmlns:r="http://schemas.openxmlformats.org/officeDocument/2006/relationships" xmlns:p="http://schemas.openxmlformats.org/presentationml/2006/main">
  <p:tag name="MH" val="20161015130623"/>
  <p:tag name="MH_LIBRARY" val="CONTENTS"/>
  <p:tag name="MH_TYPE" val="OTHERS"/>
  <p:tag name="ID" val="553516"/>
</p:tagLst>
</file>

<file path=ppt/tags/tag28.xml><?xml version="1.0" encoding="utf-8"?>
<p:tagLst xmlns:a="http://schemas.openxmlformats.org/drawingml/2006/main" xmlns:r="http://schemas.openxmlformats.org/officeDocument/2006/relationships" xmlns:p="http://schemas.openxmlformats.org/presentationml/2006/main">
  <p:tag name="MH" val="20161015130623"/>
  <p:tag name="MH_LIBRARY" val="CONTENTS"/>
  <p:tag name="MH_TYPE" val="OTHERS"/>
  <p:tag name="ID" val="553516"/>
</p:tagLst>
</file>

<file path=ppt/tags/tag29.xml><?xml version="1.0" encoding="utf-8"?>
<p:tagLst xmlns:a="http://schemas.openxmlformats.org/drawingml/2006/main" xmlns:r="http://schemas.openxmlformats.org/officeDocument/2006/relationships" xmlns:p="http://schemas.openxmlformats.org/presentationml/2006/main">
  <p:tag name="MH" val="20161015123443"/>
  <p:tag name="MH_LIBRARY" val="CONTENTS"/>
  <p:tag name="MH_TYPE" val="NUMBER"/>
  <p:tag name="ID" val="547142"/>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1015123443"/>
  <p:tag name="MH_LIBRARY" val="CONTENTS"/>
  <p:tag name="MH_TYPE" val="ENTRY"/>
  <p:tag name="ID" val="547142"/>
  <p:tag name="MH_ORDER" val="2"/>
</p:tagLst>
</file>

<file path=ppt/tags/tag30.xml><?xml version="1.0" encoding="utf-8"?>
<p:tagLst xmlns:a="http://schemas.openxmlformats.org/drawingml/2006/main" xmlns:r="http://schemas.openxmlformats.org/officeDocument/2006/relationships" xmlns:p="http://schemas.openxmlformats.org/presentationml/2006/main">
  <p:tag name="MH" val="20161015123443"/>
  <p:tag name="MH_LIBRARY" val="CONTENTS"/>
  <p:tag name="MH_TYPE" val="ENTRY"/>
  <p:tag name="ID" val="547142"/>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1015123443"/>
  <p:tag name="MH_LIBRARY" val="CONTENTS"/>
  <p:tag name="MH_TYPE" val="NUMBER"/>
  <p:tag name="ID" val="547142"/>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61015130623"/>
  <p:tag name="MH_LIBRARY" val="CONTENTS"/>
  <p:tag name="MH_TYPE" val="OTHERS"/>
  <p:tag name="ID" val="553516"/>
</p:tagLst>
</file>

<file path=ppt/tags/tag6.xml><?xml version="1.0" encoding="utf-8"?>
<p:tagLst xmlns:a="http://schemas.openxmlformats.org/drawingml/2006/main" xmlns:r="http://schemas.openxmlformats.org/officeDocument/2006/relationships" xmlns:p="http://schemas.openxmlformats.org/presentationml/2006/main">
  <p:tag name="MH" val="20161015130623"/>
  <p:tag name="MH_LIBRARY" val="CONTENTS"/>
  <p:tag name="MH_TYPE" val="OTHERS"/>
  <p:tag name="ID" val="553516"/>
</p:tagLst>
</file>

<file path=ppt/tags/tag7.xml><?xml version="1.0" encoding="utf-8"?>
<p:tagLst xmlns:a="http://schemas.openxmlformats.org/drawingml/2006/main" xmlns:r="http://schemas.openxmlformats.org/officeDocument/2006/relationships" xmlns:p="http://schemas.openxmlformats.org/presentationml/2006/main">
  <p:tag name="MH" val="20161015123443"/>
  <p:tag name="MH_LIBRARY" val="CONTENTS"/>
  <p:tag name="MH_TYPE" val="NUMBER"/>
  <p:tag name="ID" val="547142"/>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61015123443"/>
  <p:tag name="MH_LIBRARY" val="CONTENTS"/>
  <p:tag name="MH_TYPE" val="ENTRY"/>
  <p:tag name="ID" val="547142"/>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61015123443"/>
  <p:tag name="MH_LIBRARY" val="CONTENTS"/>
  <p:tag name="MH_TYPE" val="ENTRY"/>
  <p:tag name="ID" val="547142"/>
  <p:tag name="MH_ORDER"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6705</TotalTime>
  <Words>3948</Words>
  <Application>Microsoft Macintosh PowerPoint</Application>
  <PresentationFormat>宽屏</PresentationFormat>
  <Paragraphs>863</Paragraphs>
  <Slides>55</Slides>
  <Notes>48</Notes>
  <HiddenSlides>9</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55</vt:i4>
      </vt:variant>
    </vt:vector>
  </HeadingPairs>
  <TitlesOfParts>
    <vt:vector size="67" baseType="lpstr">
      <vt:lpstr>Calibri</vt:lpstr>
      <vt:lpstr>Cambria Math</vt:lpstr>
      <vt:lpstr>Microsoft YaHei</vt:lpstr>
      <vt:lpstr>Times New Roman</vt:lpstr>
      <vt:lpstr>等线</vt:lpstr>
      <vt:lpstr>等线 Light</vt:lpstr>
      <vt:lpstr>方正兰亭细黑_GBK_M</vt:lpstr>
      <vt:lpstr>华文中宋</vt:lpstr>
      <vt:lpstr>宋体</vt:lpstr>
      <vt:lpstr>微软雅黑</vt:lpstr>
      <vt:lpstr>Arial</vt:lpstr>
      <vt:lpstr>Office 主题​​</vt:lpstr>
      <vt:lpstr>PowerPoint 演示文稿</vt:lpstr>
      <vt:lpstr>PowerPoint 演示文稿</vt:lpstr>
      <vt:lpstr>团队介绍</vt:lpstr>
      <vt:lpstr>PowerPoint 演示文稿</vt:lpstr>
      <vt:lpstr>PowerPoint 演示文稿</vt:lpstr>
      <vt:lpstr>任务结构</vt:lpstr>
      <vt:lpstr>任务一：来电原因分类</vt:lpstr>
      <vt:lpstr>任务一：来电原因分类-赛题分析</vt:lpstr>
      <vt:lpstr>任务一：来电原因分类-赛题分析</vt:lpstr>
      <vt:lpstr>任务一：来电原因分类</vt:lpstr>
      <vt:lpstr>任务一：来电原因分类-问题分析</vt:lpstr>
      <vt:lpstr>任务一：来电原因分类-问题分析</vt:lpstr>
      <vt:lpstr>任务一：来电原因分类</vt:lpstr>
      <vt:lpstr>任务一：来电原因分类</vt:lpstr>
      <vt:lpstr>任务一：来电原因分类-解决方案</vt:lpstr>
      <vt:lpstr>任务一：来电原因分类-解决方案</vt:lpstr>
      <vt:lpstr>任务一：来电原因分类-解决方案</vt:lpstr>
      <vt:lpstr>任务一：来电原因分类-解决方案</vt:lpstr>
      <vt:lpstr>任务一：来电原因分类-解决方案</vt:lpstr>
      <vt:lpstr>任务一：来电原因分类-解决方案</vt:lpstr>
      <vt:lpstr>任务一：来电原因分类-解决方案</vt:lpstr>
      <vt:lpstr>任务一：来电原因分类-解决方案</vt:lpstr>
      <vt:lpstr>任务一：来电原因分类-解决方案</vt:lpstr>
      <vt:lpstr>任务一：来电原因分类-解决方案</vt:lpstr>
      <vt:lpstr>任务一：来电原因分类</vt:lpstr>
      <vt:lpstr>任务一：来电原因分类-总体框架</vt:lpstr>
      <vt:lpstr>任务一：来电原因分类-总体框架</vt:lpstr>
      <vt:lpstr>任务一：来电原因分类-总体框架</vt:lpstr>
      <vt:lpstr>任务一：来电原因分类-总体框架</vt:lpstr>
      <vt:lpstr>任务一：来电原因分类</vt:lpstr>
      <vt:lpstr>任务一：来电原因分类-失败尝试</vt:lpstr>
      <vt:lpstr>任务一：来电原因分类</vt:lpstr>
      <vt:lpstr>任务一：来电原因分类-最终结果</vt:lpstr>
      <vt:lpstr>任务一：来电原因分类-失败尝试</vt:lpstr>
      <vt:lpstr>任务二：意图识别</vt:lpstr>
      <vt:lpstr>任务二：意图识别</vt:lpstr>
      <vt:lpstr>任务二：意图识别</vt:lpstr>
      <vt:lpstr>任务数据规模</vt:lpstr>
      <vt:lpstr>任务二：意图识别-意图分类总体框架</vt:lpstr>
      <vt:lpstr>任务二：意图识别</vt:lpstr>
      <vt:lpstr>任务二：意图识别</vt:lpstr>
      <vt:lpstr>任务二：意图识别</vt:lpstr>
      <vt:lpstr>任务二：意图识别</vt:lpstr>
      <vt:lpstr>任务二：意图识别-槽值填充</vt:lpstr>
      <vt:lpstr>任务二：意图识别-槽值填充-业务类型</vt:lpstr>
      <vt:lpstr>任务二：意图识别-槽值填充-数值类型</vt:lpstr>
      <vt:lpstr>任务二：意图识别-槽值填充</vt:lpstr>
      <vt:lpstr>任务二：意图识别-槽值填充</vt:lpstr>
      <vt:lpstr>任务二：意图识别-槽值填充</vt:lpstr>
      <vt:lpstr>PowerPoint 演示文稿</vt:lpstr>
      <vt:lpstr>最终结果</vt:lpstr>
      <vt:lpstr>PowerPoint 演示文稿</vt:lpstr>
      <vt:lpstr>总结展望</vt:lpstr>
      <vt:lpstr>参考文献</vt:lpstr>
      <vt:lpstr>PowerPoint 演示文稿</vt:lpstr>
    </vt:vector>
  </TitlesOfParts>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敏</dc:creator>
  <cp:lastModifiedBy>joezhow777@gmail.com</cp:lastModifiedBy>
  <cp:revision>784</cp:revision>
  <dcterms:created xsi:type="dcterms:W3CDTF">2018-07-20T06:13:40Z</dcterms:created>
  <dcterms:modified xsi:type="dcterms:W3CDTF">2018-10-19T05:01:18Z</dcterms:modified>
</cp:coreProperties>
</file>