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0"/>
  </p:notesMasterIdLst>
  <p:handoutMasterIdLst>
    <p:handoutMasterId r:id="rId11"/>
  </p:handoutMasterIdLst>
  <p:sldIdLst>
    <p:sldId id="524" r:id="rId2"/>
    <p:sldId id="525" r:id="rId3"/>
    <p:sldId id="526" r:id="rId4"/>
    <p:sldId id="527" r:id="rId5"/>
    <p:sldId id="769" r:id="rId6"/>
    <p:sldId id="768" r:id="rId7"/>
    <p:sldId id="528" r:id="rId8"/>
    <p:sldId id="803" r:id="rId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44" d="100"/>
          <a:sy n="44" d="100"/>
        </p:scale>
        <p:origin x="4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smtClean="0"/>
            <a:t>数据科学理论与实践</a:t>
          </a:r>
          <a:endParaRPr lang="zh-CN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smtClean="0"/>
            <a:t>数据科学理论与实践</a:t>
          </a:r>
          <a:endParaRPr lang="zh-C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20" indent="-247620">
              <a:buFont typeface="+mj-lt"/>
              <a:buAutoNum type="arabicPeriod"/>
            </a:pP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1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9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8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3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7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03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3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2017) 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29" r:id="rId59"/>
    <p:sldLayoutId id="2147484530" r:id="rId60"/>
    <p:sldLayoutId id="2147484531" r:id="rId61"/>
    <p:sldLayoutId id="2147484532" r:id="rId62"/>
    <p:sldLayoutId id="2147484534" r:id="rId63"/>
    <p:sldLayoutId id="2147484535" r:id="rId64"/>
    <p:sldLayoutId id="2147484537" r:id="rId65"/>
    <p:sldLayoutId id="2147484538" r:id="rId66"/>
    <p:sldLayoutId id="2147484539" r:id="rId67"/>
    <p:sldLayoutId id="2147484540" r:id="rId68"/>
    <p:sldLayoutId id="2147484542" r:id="rId69"/>
    <p:sldLayoutId id="2147484543" r:id="rId70"/>
    <p:sldLayoutId id="2147484544" r:id="rId71"/>
    <p:sldLayoutId id="2147484545" r:id="rId72"/>
    <p:sldLayoutId id="2147484546" r:id="rId73"/>
    <p:sldLayoutId id="2147484547" r:id="rId74"/>
    <p:sldLayoutId id="2147484548" r:id="rId75"/>
    <p:sldLayoutId id="2147484549" r:id="rId76"/>
    <p:sldLayoutId id="2147484550" r:id="rId77"/>
    <p:sldLayoutId id="2147484551" r:id="rId78"/>
    <p:sldLayoutId id="2147484552" r:id="rId79"/>
    <p:sldLayoutId id="2147484553" r:id="rId80"/>
    <p:sldLayoutId id="2147484554" r:id="rId81"/>
    <p:sldLayoutId id="2147484555" r:id="rId82"/>
    <p:sldLayoutId id="2147484556" r:id="rId83"/>
    <p:sldLayoutId id="2147484557" r:id="rId84"/>
    <p:sldLayoutId id="2147484558" r:id="rId85"/>
    <p:sldLayoutId id="2147484559" r:id="rId86"/>
    <p:sldLayoutId id="2147484560" r:id="rId87"/>
    <p:sldLayoutId id="2147484561" r:id="rId88"/>
    <p:sldLayoutId id="2147484563" r:id="rId89"/>
    <p:sldLayoutId id="2147484564" r:id="rId90"/>
    <p:sldLayoutId id="2147484565" r:id="rId91"/>
    <p:sldLayoutId id="2147484566" r:id="rId92"/>
    <p:sldLayoutId id="2147484567" r:id="rId93"/>
    <p:sldLayoutId id="2147484568" r:id="rId94"/>
    <p:sldLayoutId id="2147484569" r:id="rId95"/>
    <p:sldLayoutId id="2147484570" r:id="rId96"/>
    <p:sldLayoutId id="2147484573" r:id="rId97"/>
    <p:sldLayoutId id="2147484574" r:id="rId98"/>
    <p:sldLayoutId id="2147484575" r:id="rId99"/>
    <p:sldLayoutId id="2147484576" r:id="rId100"/>
    <p:sldLayoutId id="2147484578" r:id="rId101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3.</a:t>
            </a:r>
            <a:r>
              <a:rPr lang="zh-CN" altLang="en-US" dirty="0" smtClean="0">
                <a:solidFill>
                  <a:srgbClr val="C00000"/>
                </a:solidFill>
              </a:rPr>
              <a:t>数据科学的发展简史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▲2.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数据科学的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定义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数据科学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的理论体系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120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594611" cy="821913"/>
          </a:xfrm>
        </p:spPr>
        <p:txBody>
          <a:bodyPr/>
          <a:lstStyle/>
          <a:p>
            <a:r>
              <a:rPr lang="zh-CN" altLang="en-US" dirty="0" smtClean="0"/>
              <a:t>“数据科学”的主要里程碑（</a:t>
            </a:r>
            <a:r>
              <a:rPr lang="en-US" altLang="zh-CN" dirty="0" smtClean="0"/>
              <a:t>1/3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3.</a:t>
            </a:r>
            <a:r>
              <a:rPr lang="zh-CN" altLang="en-US" dirty="0"/>
              <a:t>数据科学的发展简史</a:t>
            </a:r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9696" y="10297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129654" y="3929851"/>
            <a:ext cx="9142810" cy="4571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62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grpSp>
        <p:nvGrpSpPr>
          <p:cNvPr id="41" name="组 6"/>
          <p:cNvGrpSpPr/>
          <p:nvPr/>
        </p:nvGrpSpPr>
        <p:grpSpPr>
          <a:xfrm>
            <a:off x="1807319" y="2229010"/>
            <a:ext cx="1953181" cy="1783958"/>
            <a:chOff x="919303" y="1335286"/>
            <a:chExt cx="2604580" cy="2378920"/>
          </a:xfrm>
        </p:grpSpPr>
        <p:sp>
          <p:nvSpPr>
            <p:cNvPr id="42" name="椭圆 41"/>
            <p:cNvSpPr/>
            <p:nvPr/>
          </p:nvSpPr>
          <p:spPr>
            <a:xfrm>
              <a:off x="1309942" y="3492533"/>
              <a:ext cx="221673" cy="221673"/>
            </a:xfrm>
            <a:prstGeom prst="ellipse">
              <a:avLst/>
            </a:prstGeom>
            <a:solidFill>
              <a:srgbClr val="0F6F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grpSp>
          <p:nvGrpSpPr>
            <p:cNvPr id="43" name="组 3"/>
            <p:cNvGrpSpPr/>
            <p:nvPr/>
          </p:nvGrpSpPr>
          <p:grpSpPr>
            <a:xfrm>
              <a:off x="919303" y="1335286"/>
              <a:ext cx="2604580" cy="1815145"/>
              <a:chOff x="919303" y="1335286"/>
              <a:chExt cx="2604580" cy="1815145"/>
            </a:xfrm>
          </p:grpSpPr>
          <p:sp>
            <p:nvSpPr>
              <p:cNvPr id="45" name="任意形状 37"/>
              <p:cNvSpPr/>
              <p:nvPr/>
            </p:nvSpPr>
            <p:spPr>
              <a:xfrm flipV="1">
                <a:off x="919303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rgbClr val="0F6FC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46" name="文本框 8"/>
              <p:cNvSpPr txBox="1"/>
              <p:nvPr/>
            </p:nvSpPr>
            <p:spPr>
              <a:xfrm>
                <a:off x="1031383" y="1829147"/>
                <a:ext cx="2408274" cy="92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128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《Concise Survey of Computer Methods》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中首次出现术语“数据科学”</a:t>
                </a: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31383" y="1467496"/>
                <a:ext cx="1474528" cy="410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Peter </a:t>
                </a:r>
                <a:r>
                  <a:rPr lang="en-US" altLang="zh-CN" sz="1400" dirty="0" err="1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Naur</a:t>
                </a:r>
                <a:endParaRPr lang="zh-CN" altLang="en-US" sz="1400" b="1" kern="0" dirty="0">
                  <a:solidFill>
                    <a:prstClr val="white"/>
                  </a:solidFill>
                  <a:latin typeface="Century Gothic"/>
                  <a:ea typeface="微软雅黑" charset="0"/>
                </a:endParaRPr>
              </a:p>
            </p:txBody>
          </p:sp>
        </p:grpSp>
        <p:cxnSp>
          <p:nvCxnSpPr>
            <p:cNvPr id="44" name="直线连接符 8"/>
            <p:cNvCxnSpPr>
              <a:stCxn id="45" idx="4"/>
              <a:endCxn id="42" idx="0"/>
            </p:cNvCxnSpPr>
            <p:nvPr/>
          </p:nvCxnSpPr>
          <p:spPr>
            <a:xfrm>
              <a:off x="1420778" y="3150431"/>
              <a:ext cx="1" cy="342101"/>
            </a:xfrm>
            <a:prstGeom prst="line">
              <a:avLst/>
            </a:prstGeom>
            <a:noFill/>
            <a:ln w="19050" cap="flat" cmpd="sng" algn="ctr">
              <a:solidFill>
                <a:srgbClr val="0F6FC6"/>
              </a:solidFill>
              <a:prstDash val="sysDot"/>
              <a:miter lim="800000"/>
            </a:ln>
            <a:effectLst/>
          </p:spPr>
        </p:cxnSp>
      </p:grpSp>
      <p:grpSp>
        <p:nvGrpSpPr>
          <p:cNvPr id="48" name="组 7"/>
          <p:cNvGrpSpPr/>
          <p:nvPr/>
        </p:nvGrpSpPr>
        <p:grpSpPr>
          <a:xfrm>
            <a:off x="3729938" y="3846737"/>
            <a:ext cx="1953181" cy="1824597"/>
            <a:chOff x="3483128" y="3492533"/>
            <a:chExt cx="2604580" cy="2386340"/>
          </a:xfrm>
        </p:grpSpPr>
        <p:sp>
          <p:nvSpPr>
            <p:cNvPr id="49" name="椭圆 48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solidFill>
              <a:srgbClr val="009D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0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rgbClr val="009D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1" name="文本框 8"/>
            <p:cNvSpPr txBox="1"/>
            <p:nvPr/>
          </p:nvSpPr>
          <p:spPr>
            <a:xfrm>
              <a:off x="3570189" y="4862572"/>
              <a:ext cx="2408274" cy="905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28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Data Science: an Action Plan for Expanding the Technical Areas of the Field of Statistics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70189" y="4500924"/>
              <a:ext cx="2408274" cy="362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Century Gothic"/>
                  <a:ea typeface="微软雅黑" charset="0"/>
                </a:rPr>
                <a:t>William S. Cleveland</a:t>
              </a:r>
              <a:endParaRPr lang="zh-CN" altLang="en-US" sz="1200" b="1" kern="0" dirty="0">
                <a:solidFill>
                  <a:prstClr val="white"/>
                </a:solidFill>
                <a:latin typeface="Century Gothic"/>
                <a:ea typeface="微软雅黑" charset="0"/>
              </a:endParaRPr>
            </a:p>
          </p:txBody>
        </p:sp>
        <p:cxnSp>
          <p:nvCxnSpPr>
            <p:cNvPr id="53" name="直线连接符 74"/>
            <p:cNvCxnSpPr>
              <a:stCxn id="49" idx="4"/>
              <a:endCxn id="50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noFill/>
            <a:ln w="19050" cap="flat" cmpd="sng" algn="ctr">
              <a:solidFill>
                <a:srgbClr val="009DD9"/>
              </a:solidFill>
              <a:prstDash val="sysDot"/>
              <a:miter lim="800000"/>
            </a:ln>
            <a:effectLst/>
          </p:spPr>
        </p:cxnSp>
      </p:grpSp>
      <p:grpSp>
        <p:nvGrpSpPr>
          <p:cNvPr id="54" name="组 5"/>
          <p:cNvGrpSpPr/>
          <p:nvPr/>
        </p:nvGrpSpPr>
        <p:grpSpPr>
          <a:xfrm>
            <a:off x="5654946" y="2229010"/>
            <a:ext cx="2483257" cy="1783958"/>
            <a:chOff x="6033171" y="1335286"/>
            <a:chExt cx="2604580" cy="2378920"/>
          </a:xfrm>
        </p:grpSpPr>
        <p:sp>
          <p:nvSpPr>
            <p:cNvPr id="55" name="椭圆 54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solidFill>
              <a:srgbClr val="0BD0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grpSp>
          <p:nvGrpSpPr>
            <p:cNvPr id="56" name="组 4"/>
            <p:cNvGrpSpPr/>
            <p:nvPr/>
          </p:nvGrpSpPr>
          <p:grpSpPr>
            <a:xfrm>
              <a:off x="6033171" y="1335286"/>
              <a:ext cx="2604580" cy="1815145"/>
              <a:chOff x="6033171" y="1335286"/>
              <a:chExt cx="2604580" cy="1815145"/>
            </a:xfrm>
          </p:grpSpPr>
          <p:sp>
            <p:nvSpPr>
              <p:cNvPr id="58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rgbClr val="0BD0D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59" name="文本框 8"/>
              <p:cNvSpPr txBox="1"/>
              <p:nvPr/>
            </p:nvSpPr>
            <p:spPr>
              <a:xfrm>
                <a:off x="6100050" y="1829147"/>
                <a:ext cx="2408274" cy="389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128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100050" y="1467496"/>
                <a:ext cx="2408274" cy="410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kern="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The Data Science Journal</a:t>
                </a:r>
                <a:endParaRPr lang="zh-CN" altLang="en-US" sz="1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直线连接符 75"/>
            <p:cNvCxnSpPr>
              <a:stCxn id="58" idx="4"/>
              <a:endCxn id="55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noFill/>
            <a:ln w="19050" cap="flat" cmpd="sng" algn="ctr">
              <a:solidFill>
                <a:srgbClr val="0BD0D9"/>
              </a:solidFill>
              <a:prstDash val="sysDot"/>
              <a:miter lim="800000"/>
            </a:ln>
            <a:effectLst/>
          </p:spPr>
        </p:cxnSp>
      </p:grpSp>
      <p:grpSp>
        <p:nvGrpSpPr>
          <p:cNvPr id="61" name="组 9"/>
          <p:cNvGrpSpPr/>
          <p:nvPr/>
        </p:nvGrpSpPr>
        <p:grpSpPr>
          <a:xfrm>
            <a:off x="7479268" y="3846735"/>
            <a:ext cx="2387129" cy="1824598"/>
            <a:chOff x="8482886" y="3492533"/>
            <a:chExt cx="3183253" cy="2433114"/>
          </a:xfrm>
        </p:grpSpPr>
        <p:sp>
          <p:nvSpPr>
            <p:cNvPr id="62" name="椭圆 61"/>
            <p:cNvSpPr/>
            <p:nvPr/>
          </p:nvSpPr>
          <p:spPr>
            <a:xfrm>
              <a:off x="8989210" y="3492533"/>
              <a:ext cx="221673" cy="221673"/>
            </a:xfrm>
            <a:prstGeom prst="ellipse">
              <a:avLst/>
            </a:prstGeom>
            <a:solidFill>
              <a:srgbClr val="1740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3" name="任意形状 44"/>
            <p:cNvSpPr/>
            <p:nvPr/>
          </p:nvSpPr>
          <p:spPr>
            <a:xfrm>
              <a:off x="8482886" y="4110501"/>
              <a:ext cx="3183253" cy="1815146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rgbClr val="1740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4" name="文本框 8"/>
            <p:cNvSpPr txBox="1"/>
            <p:nvPr/>
          </p:nvSpPr>
          <p:spPr>
            <a:xfrm>
              <a:off x="8709556" y="4862573"/>
              <a:ext cx="2408273" cy="92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28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Troy </a:t>
              </a:r>
              <a:r>
                <a:rPr lang="en-US" altLang="zh-CN" sz="1000" dirty="0" err="1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Sadkowsky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等在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LinkedIn 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上组建了第一个数据科学家群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8709555" y="4500923"/>
              <a:ext cx="2952474" cy="410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The Data Scientists Group</a:t>
              </a:r>
              <a:endParaRPr lang="zh-CN" altLang="en-US" sz="14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线连接符 76"/>
            <p:cNvCxnSpPr>
              <a:stCxn id="63" idx="4"/>
              <a:endCxn id="62" idx="4"/>
            </p:cNvCxnSpPr>
            <p:nvPr/>
          </p:nvCxnSpPr>
          <p:spPr>
            <a:xfrm flipV="1">
              <a:off x="9095776" y="3714206"/>
              <a:ext cx="4271" cy="396296"/>
            </a:xfrm>
            <a:prstGeom prst="line">
              <a:avLst/>
            </a:prstGeom>
            <a:noFill/>
            <a:ln w="19050" cap="flat" cmpd="sng" algn="ctr">
              <a:solidFill>
                <a:srgbClr val="17406D"/>
              </a:solidFill>
              <a:prstDash val="sysDot"/>
              <a:miter lim="800000"/>
            </a:ln>
            <a:effectLst/>
          </p:spPr>
        </p:cxnSp>
      </p:grpSp>
      <p:sp>
        <p:nvSpPr>
          <p:cNvPr id="67" name="矩形 66"/>
          <p:cNvSpPr/>
          <p:nvPr/>
        </p:nvSpPr>
        <p:spPr>
          <a:xfrm>
            <a:off x="2326376" y="3580556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6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/>
                <a:ea typeface="微软雅黑" charset="0"/>
              </a:rPr>
              <a:t>1974</a:t>
            </a:r>
            <a:endParaRPr lang="zh-CN" altLang="en-US" sz="1400" b="1" dirty="0">
              <a:solidFill>
                <a:prstClr val="black"/>
              </a:solidFill>
              <a:latin typeface="Century Gothic"/>
              <a:ea typeface="微软雅黑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241711" y="3580556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6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/>
                <a:ea typeface="微软雅黑" charset="0"/>
              </a:rPr>
              <a:t>2001</a:t>
            </a:r>
            <a:endParaRPr lang="zh-CN" altLang="en-US" sz="1400" b="1" dirty="0">
              <a:solidFill>
                <a:prstClr val="black"/>
              </a:solidFill>
              <a:latin typeface="Century Gothic"/>
              <a:ea typeface="微软雅黑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84512" y="3577110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6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/>
                <a:ea typeface="微软雅黑" charset="0"/>
              </a:rPr>
              <a:t>2003</a:t>
            </a:r>
            <a:endParaRPr lang="zh-CN" altLang="en-US" sz="1400" b="1" dirty="0">
              <a:solidFill>
                <a:prstClr val="black"/>
              </a:solidFill>
              <a:latin typeface="Century Gothic"/>
              <a:ea typeface="微软雅黑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066077" y="3599612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6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/>
                <a:ea typeface="微软雅黑" charset="0"/>
              </a:rPr>
              <a:t>2009</a:t>
            </a:r>
            <a:endParaRPr lang="zh-CN" altLang="en-US" sz="1400" b="1" dirty="0">
              <a:solidFill>
                <a:prstClr val="black"/>
              </a:solidFill>
              <a:latin typeface="Century Gothic"/>
              <a:ea typeface="微软雅黑" charset="0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5756169" y="2635933"/>
            <a:ext cx="18059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28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prstClr val="white"/>
                </a:solidFill>
                <a:latin typeface="微软雅黑" charset="0"/>
                <a:ea typeface="微软雅黑" charset="0"/>
              </a:rPr>
              <a:t>ICSU</a:t>
            </a:r>
            <a:r>
              <a:rPr lang="zh-CN" altLang="en-US" sz="1000" dirty="0">
                <a:solidFill>
                  <a:prstClr val="white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latin typeface="微软雅黑" charset="0"/>
                <a:ea typeface="微软雅黑" charset="0"/>
              </a:rPr>
              <a:t>CODATA</a:t>
            </a:r>
            <a:r>
              <a:rPr lang="zh-CN" altLang="en-US" sz="1000" dirty="0">
                <a:solidFill>
                  <a:prstClr val="white"/>
                </a:solidFill>
                <a:latin typeface="微软雅黑" charset="0"/>
                <a:ea typeface="微软雅黑" charset="0"/>
              </a:rPr>
              <a:t>第一本以“数据科学”为命名的学术期刊</a:t>
            </a:r>
          </a:p>
        </p:txBody>
      </p:sp>
      <p:pic>
        <p:nvPicPr>
          <p:cNvPr id="45058" name="Picture 2" descr="dsj_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3" y="2225209"/>
            <a:ext cx="880484" cy="12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41" y="4465760"/>
            <a:ext cx="855186" cy="1205573"/>
          </a:xfrm>
          <a:prstGeom prst="rect">
            <a:avLst/>
          </a:prstGeom>
        </p:spPr>
      </p:pic>
      <p:pic>
        <p:nvPicPr>
          <p:cNvPr id="96258" name="Picture 2" descr="“Concise Survey of Computer Methods”的图片搜索结果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61105" y="2225210"/>
            <a:ext cx="785818" cy="1214447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88" y="5704824"/>
            <a:ext cx="2374126" cy="8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19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306579" cy="821913"/>
          </a:xfrm>
        </p:spPr>
        <p:txBody>
          <a:bodyPr/>
          <a:lstStyle/>
          <a:p>
            <a:r>
              <a:rPr lang="zh-CN" altLang="en-US" dirty="0" smtClean="0"/>
              <a:t>“数据科学”的主要</a:t>
            </a:r>
            <a:r>
              <a:rPr lang="zh-CN" altLang="en-US" dirty="0"/>
              <a:t>里程碑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2/3</a:t>
            </a:r>
            <a:r>
              <a:rPr lang="zh-CN" altLang="en-US" dirty="0"/>
              <a:t>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3.</a:t>
            </a:r>
            <a:r>
              <a:rPr lang="zh-CN" altLang="en-US" dirty="0"/>
              <a:t>数据科学的发展简史</a:t>
            </a:r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9696" y="1173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13630" y="3703742"/>
            <a:ext cx="9142810" cy="4571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62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grpSp>
        <p:nvGrpSpPr>
          <p:cNvPr id="42" name="组 6"/>
          <p:cNvGrpSpPr/>
          <p:nvPr/>
        </p:nvGrpSpPr>
        <p:grpSpPr>
          <a:xfrm>
            <a:off x="1561160" y="2002901"/>
            <a:ext cx="2175967" cy="1783958"/>
            <a:chOff x="879118" y="1335286"/>
            <a:chExt cx="2901668" cy="2378920"/>
          </a:xfrm>
        </p:grpSpPr>
        <p:sp>
          <p:nvSpPr>
            <p:cNvPr id="43" name="椭圆 42"/>
            <p:cNvSpPr/>
            <p:nvPr/>
          </p:nvSpPr>
          <p:spPr>
            <a:xfrm>
              <a:off x="1309942" y="3492533"/>
              <a:ext cx="221673" cy="221673"/>
            </a:xfrm>
            <a:prstGeom prst="ellipse">
              <a:avLst/>
            </a:prstGeom>
            <a:solidFill>
              <a:srgbClr val="549E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grpSp>
          <p:nvGrpSpPr>
            <p:cNvPr id="44" name="组 3"/>
            <p:cNvGrpSpPr/>
            <p:nvPr/>
          </p:nvGrpSpPr>
          <p:grpSpPr>
            <a:xfrm>
              <a:off x="879118" y="1335286"/>
              <a:ext cx="2901668" cy="1815145"/>
              <a:chOff x="879118" y="1335286"/>
              <a:chExt cx="2901668" cy="1815145"/>
            </a:xfrm>
          </p:grpSpPr>
          <p:sp>
            <p:nvSpPr>
              <p:cNvPr id="46" name="任意形状 37"/>
              <p:cNvSpPr/>
              <p:nvPr/>
            </p:nvSpPr>
            <p:spPr>
              <a:xfrm flipV="1">
                <a:off x="879118" y="1335286"/>
                <a:ext cx="2817099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rgbClr val="549E3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47" name="文本框 8"/>
              <p:cNvSpPr txBox="1"/>
              <p:nvPr/>
            </p:nvSpPr>
            <p:spPr>
              <a:xfrm>
                <a:off x="1031383" y="1829147"/>
                <a:ext cx="2408274" cy="92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128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Drew Conway 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提出了第一个揭示数据科学理论基础的维恩图。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31383" y="1467496"/>
                <a:ext cx="2749403" cy="338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b="1" kern="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The Data Science Venn Diagram</a:t>
                </a:r>
                <a:endParaRPr lang="zh-CN" altLang="en-US" sz="105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" name="直线连接符 8"/>
            <p:cNvCxnSpPr>
              <a:stCxn id="46" idx="4"/>
              <a:endCxn id="43" idx="0"/>
            </p:cNvCxnSpPr>
            <p:nvPr/>
          </p:nvCxnSpPr>
          <p:spPr>
            <a:xfrm flipH="1">
              <a:off x="1420779" y="3150431"/>
              <a:ext cx="731" cy="342102"/>
            </a:xfrm>
            <a:prstGeom prst="line">
              <a:avLst/>
            </a:prstGeom>
            <a:noFill/>
            <a:ln w="19050" cap="flat" cmpd="sng" algn="ctr">
              <a:solidFill>
                <a:srgbClr val="549E39"/>
              </a:solidFill>
              <a:prstDash val="sysDot"/>
              <a:miter lim="800000"/>
            </a:ln>
            <a:effectLst/>
          </p:spPr>
        </p:cxnSp>
      </p:grpSp>
      <p:grpSp>
        <p:nvGrpSpPr>
          <p:cNvPr id="49" name="组 7"/>
          <p:cNvGrpSpPr/>
          <p:nvPr/>
        </p:nvGrpSpPr>
        <p:grpSpPr>
          <a:xfrm>
            <a:off x="3513913" y="3620625"/>
            <a:ext cx="1953181" cy="1789521"/>
            <a:chOff x="3483128" y="3492533"/>
            <a:chExt cx="2604580" cy="2386340"/>
          </a:xfrm>
          <a:solidFill>
            <a:schemeClr val="accent1">
              <a:lumMod val="10000"/>
            </a:schemeClr>
          </a:solidFill>
        </p:grpSpPr>
        <p:sp>
          <p:nvSpPr>
            <p:cNvPr id="50" name="椭圆 49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1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2" name="文本框 8"/>
            <p:cNvSpPr txBox="1"/>
            <p:nvPr/>
          </p:nvSpPr>
          <p:spPr>
            <a:xfrm>
              <a:off x="3570189" y="4862573"/>
              <a:ext cx="2408274" cy="6566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28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 err="1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Patil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 D J</a:t>
              </a:r>
              <a:r>
                <a:rPr lang="zh-CN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系统讨论了如何组建数据科学家团队问题</a:t>
              </a:r>
              <a:endParaRPr lang="zh-CN" altLang="en-US" sz="1000" dirty="0">
                <a:solidFill>
                  <a:prstClr val="white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70189" y="4500924"/>
              <a:ext cx="2460822" cy="34885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Building data science teams</a:t>
              </a:r>
              <a:endParaRPr lang="zh-CN" altLang="en-US" sz="11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线连接符 74"/>
            <p:cNvCxnSpPr>
              <a:stCxn id="50" idx="4"/>
              <a:endCxn id="51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grpFill/>
            <a:ln w="19050" cap="flat" cmpd="sng" algn="ctr">
              <a:solidFill>
                <a:srgbClr val="8AB833"/>
              </a:solidFill>
              <a:prstDash val="sysDot"/>
              <a:miter lim="800000"/>
            </a:ln>
            <a:effectLst/>
          </p:spPr>
        </p:cxnSp>
      </p:grpSp>
      <p:grpSp>
        <p:nvGrpSpPr>
          <p:cNvPr id="55" name="组 5"/>
          <p:cNvGrpSpPr/>
          <p:nvPr/>
        </p:nvGrpSpPr>
        <p:grpSpPr>
          <a:xfrm>
            <a:off x="5426197" y="2002901"/>
            <a:ext cx="3045795" cy="1783958"/>
            <a:chOff x="6033171" y="1335286"/>
            <a:chExt cx="2604580" cy="2378920"/>
          </a:xfrm>
          <a:solidFill>
            <a:schemeClr val="accent2">
              <a:lumMod val="50000"/>
            </a:schemeClr>
          </a:solidFill>
        </p:grpSpPr>
        <p:sp>
          <p:nvSpPr>
            <p:cNvPr id="56" name="椭圆 55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grpSp>
          <p:nvGrpSpPr>
            <p:cNvPr id="57" name="组 4"/>
            <p:cNvGrpSpPr/>
            <p:nvPr/>
          </p:nvGrpSpPr>
          <p:grpSpPr>
            <a:xfrm>
              <a:off x="6033171" y="1335286"/>
              <a:ext cx="2604580" cy="1880417"/>
              <a:chOff x="6033171" y="1335286"/>
              <a:chExt cx="2604580" cy="1880417"/>
            </a:xfrm>
            <a:grpFill/>
          </p:grpSpPr>
          <p:sp>
            <p:nvSpPr>
              <p:cNvPr id="59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60" name="文本框 8"/>
              <p:cNvSpPr txBox="1"/>
              <p:nvPr/>
            </p:nvSpPr>
            <p:spPr>
              <a:xfrm>
                <a:off x="6100050" y="1758704"/>
                <a:ext cx="2537701" cy="145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128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美国总统大选</a:t>
                </a:r>
                <a:endPara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endParaRPr>
              </a:p>
              <a:p>
                <a:pPr defTabSz="457128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 smtClean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Davenport T H</a:t>
                </a:r>
                <a:r>
                  <a:rPr lang="zh-CN" altLang="en-US" sz="1000" dirty="0" smtClean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和 </a:t>
                </a:r>
                <a:r>
                  <a:rPr lang="en-US" altLang="zh-CN" sz="1000" dirty="0" err="1" smtClean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Patil</a:t>
                </a:r>
                <a:r>
                  <a:rPr lang="en-US" altLang="zh-CN" sz="1000" dirty="0" smtClean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 D J</a:t>
                </a:r>
                <a:r>
                  <a:rPr lang="zh-CN" altLang="en-US" sz="1000" dirty="0" smtClean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在 </a:t>
                </a:r>
                <a:r>
                  <a:rPr lang="en-US" altLang="zh-CN" sz="1000" dirty="0" smtClean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Harvard Business Review </a:t>
                </a:r>
                <a:r>
                  <a:rPr lang="zh-CN" altLang="en-US" sz="1000" dirty="0" smtClean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上发表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Data Scientist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： 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the sexiest job of the 21st </a:t>
                </a:r>
                <a:r>
                  <a:rPr lang="en-US" altLang="zh-CN" sz="1000" dirty="0" err="1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centry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 </a:t>
                </a:r>
                <a:endParaRPr lang="en-US" altLang="zh-CN" sz="1000" dirty="0" smtClean="0">
                  <a:solidFill>
                    <a:prstClr val="white"/>
                  </a:solidFill>
                  <a:latin typeface="微软雅黑" charset="0"/>
                  <a:ea typeface="微软雅黑" charset="0"/>
                </a:endParaRPr>
              </a:p>
              <a:p>
                <a:pPr defTabSz="457128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 err="1" smtClean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Schutt</a:t>
                </a:r>
                <a:r>
                  <a:rPr lang="en-US" altLang="zh-CN" sz="1000" dirty="0" smtClean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 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R</a:t>
                </a:r>
                <a:r>
                  <a:rPr lang="zh-CN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在哥大学开设《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Intro to Data Science</a:t>
                </a:r>
                <a:r>
                  <a:rPr lang="zh-CN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》</a:t>
                </a:r>
                <a:endParaRPr lang="zh-CN" altLang="en-US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100050" y="1386228"/>
                <a:ext cx="618501" cy="410423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>
                    <a:solidFill>
                      <a:prstClr val="white"/>
                    </a:solidFill>
                    <a:latin typeface="Century Gothic"/>
                    <a:ea typeface="微软雅黑" charset="0"/>
                  </a:rPr>
                  <a:t>大转折</a:t>
                </a:r>
              </a:p>
            </p:txBody>
          </p:sp>
        </p:grpSp>
        <p:cxnSp>
          <p:nvCxnSpPr>
            <p:cNvPr id="58" name="直线连接符 75"/>
            <p:cNvCxnSpPr>
              <a:stCxn id="59" idx="4"/>
              <a:endCxn id="56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grpFill/>
            <a:ln w="19050" cap="flat" cmpd="sng" algn="ctr">
              <a:solidFill>
                <a:srgbClr val="C0CF3A"/>
              </a:solidFill>
              <a:prstDash val="sysDot"/>
              <a:miter lim="800000"/>
            </a:ln>
            <a:effectLst/>
          </p:spPr>
        </p:cxnSp>
      </p:grpSp>
      <p:grpSp>
        <p:nvGrpSpPr>
          <p:cNvPr id="62" name="组 9"/>
          <p:cNvGrpSpPr/>
          <p:nvPr/>
        </p:nvGrpSpPr>
        <p:grpSpPr>
          <a:xfrm>
            <a:off x="6193988" y="3645025"/>
            <a:ext cx="3860889" cy="2991675"/>
            <a:chOff x="7705182" y="3492533"/>
            <a:chExt cx="3439584" cy="4560234"/>
          </a:xfrm>
        </p:grpSpPr>
        <p:sp>
          <p:nvSpPr>
            <p:cNvPr id="63" name="椭圆 62"/>
            <p:cNvSpPr/>
            <p:nvPr/>
          </p:nvSpPr>
          <p:spPr>
            <a:xfrm>
              <a:off x="8247861" y="3492533"/>
              <a:ext cx="221673" cy="221673"/>
            </a:xfrm>
            <a:prstGeom prst="ellipse">
              <a:avLst/>
            </a:prstGeom>
            <a:solidFill>
              <a:srgbClr val="455F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4" name="任意形状 44"/>
            <p:cNvSpPr/>
            <p:nvPr/>
          </p:nvSpPr>
          <p:spPr>
            <a:xfrm>
              <a:off x="7705182" y="4110500"/>
              <a:ext cx="3439584" cy="3809718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rgbClr val="455F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5" name="文本框 8"/>
            <p:cNvSpPr txBox="1"/>
            <p:nvPr/>
          </p:nvSpPr>
          <p:spPr>
            <a:xfrm>
              <a:off x="7898997" y="4862572"/>
              <a:ext cx="3218832" cy="319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28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Mattmann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 C A 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在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Nature 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上发表题目为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A vision for data science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的论文；</a:t>
              </a:r>
            </a:p>
            <a:p>
              <a:pPr defTabSz="457128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Dhar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 V 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在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Communications of the ACM 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上发表论文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Data science and prediction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；</a:t>
              </a:r>
            </a:p>
            <a:p>
              <a:pPr defTabSz="457128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Provost F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Fawcett T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出版了专著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Data Science for Business: What you need to know about data mining and data-analytic thinking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；</a:t>
              </a:r>
            </a:p>
            <a:p>
              <a:pPr defTabSz="457128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Mayer- </a:t>
              </a:r>
              <a:r>
                <a:rPr lang="en-US" altLang="zh-CN" sz="100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Schönberger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 V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和 </a:t>
              </a:r>
              <a:r>
                <a:rPr lang="en-US" altLang="zh-CN" sz="100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Cukier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 K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出版了专著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Big data: A Revolution That Will Transform How We Live, Work, and Think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； </a:t>
              </a:r>
            </a:p>
            <a:p>
              <a:pPr defTabSz="457128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Schutt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 R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和 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O'Neil C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出版专著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Doing Data Science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；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7832574" y="4554992"/>
              <a:ext cx="644350" cy="469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white"/>
                  </a:solidFill>
                  <a:latin typeface="Century Gothic"/>
                  <a:ea typeface="微软雅黑" charset="0"/>
                </a:rPr>
                <a:t>大丰收</a:t>
              </a:r>
              <a:endParaRPr lang="zh-CN" altLang="en-US" sz="1400" b="1" kern="0" dirty="0">
                <a:solidFill>
                  <a:prstClr val="white"/>
                </a:solidFill>
                <a:latin typeface="Century Gothic"/>
                <a:ea typeface="微软雅黑" charset="0"/>
              </a:endParaRPr>
            </a:p>
          </p:txBody>
        </p:sp>
        <p:cxnSp>
          <p:nvCxnSpPr>
            <p:cNvPr id="67" name="直线连接符 76"/>
            <p:cNvCxnSpPr>
              <a:stCxn id="64" idx="4"/>
              <a:endCxn id="63" idx="4"/>
            </p:cNvCxnSpPr>
            <p:nvPr/>
          </p:nvCxnSpPr>
          <p:spPr>
            <a:xfrm flipH="1" flipV="1">
              <a:off x="8358698" y="3714206"/>
              <a:ext cx="8727" cy="396294"/>
            </a:xfrm>
            <a:prstGeom prst="line">
              <a:avLst/>
            </a:prstGeom>
            <a:noFill/>
            <a:ln w="19050" cap="flat" cmpd="sng" algn="ctr">
              <a:solidFill>
                <a:srgbClr val="455F51"/>
              </a:solidFill>
              <a:prstDash val="sysDot"/>
              <a:miter lim="800000"/>
            </a:ln>
            <a:effectLst/>
          </p:spPr>
        </p:cxnSp>
      </p:grpSp>
      <p:sp>
        <p:nvSpPr>
          <p:cNvPr id="68" name="矩形 67"/>
          <p:cNvSpPr/>
          <p:nvPr/>
        </p:nvSpPr>
        <p:spPr>
          <a:xfrm>
            <a:off x="2110352" y="3354447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6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/>
                <a:ea typeface="微软雅黑" charset="0"/>
              </a:rPr>
              <a:t>2010</a:t>
            </a:r>
            <a:endParaRPr lang="zh-CN" altLang="en-US" sz="1400" b="1" dirty="0">
              <a:solidFill>
                <a:prstClr val="black"/>
              </a:solidFill>
              <a:latin typeface="Century Gothic"/>
              <a:ea typeface="微软雅黑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25687" y="3354447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6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/>
                <a:ea typeface="微软雅黑" charset="0"/>
              </a:rPr>
              <a:t>2011</a:t>
            </a:r>
            <a:endParaRPr lang="zh-CN" altLang="en-US" sz="1400" b="1" dirty="0">
              <a:solidFill>
                <a:prstClr val="black"/>
              </a:solidFill>
              <a:latin typeface="Century Gothic"/>
              <a:ea typeface="微软雅黑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968488" y="3351001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6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/>
                <a:ea typeface="微软雅黑" charset="0"/>
              </a:rPr>
              <a:t>2012</a:t>
            </a:r>
            <a:endParaRPr lang="zh-CN" altLang="en-US" sz="1400" b="1" dirty="0">
              <a:solidFill>
                <a:prstClr val="black"/>
              </a:solidFill>
              <a:latin typeface="Century Gothic"/>
              <a:ea typeface="微软雅黑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58084" y="3373503"/>
            <a:ext cx="588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6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/>
                <a:ea typeface="微软雅黑" charset="0"/>
              </a:rPr>
              <a:t>2013</a:t>
            </a:r>
            <a:endParaRPr lang="zh-CN" altLang="en-US" sz="1400" b="1" dirty="0">
              <a:solidFill>
                <a:prstClr val="black"/>
              </a:solidFill>
              <a:latin typeface="Century Gothic"/>
              <a:ea typeface="微软雅黑" charset="0"/>
            </a:endParaRPr>
          </a:p>
        </p:txBody>
      </p:sp>
      <p:pic>
        <p:nvPicPr>
          <p:cNvPr id="37" name="图片 36" descr="http://i.huffpost.com/gadgets/slideshows/24700/slide_24700_278329_large.jpg"/>
          <p:cNvPicPr/>
          <p:nvPr/>
        </p:nvPicPr>
        <p:blipFill>
          <a:blip r:embed="rId3" cstate="print"/>
          <a:srcRect l="1818" t="7500" r="3455" b="8250"/>
          <a:stretch>
            <a:fillRect/>
          </a:stretch>
        </p:blipFill>
        <p:spPr bwMode="auto">
          <a:xfrm>
            <a:off x="8460506" y="2002902"/>
            <a:ext cx="1477897" cy="12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79" y="4152561"/>
            <a:ext cx="1436946" cy="13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6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658507" cy="821913"/>
          </a:xfrm>
        </p:spPr>
        <p:txBody>
          <a:bodyPr/>
          <a:lstStyle/>
          <a:p>
            <a:r>
              <a:rPr lang="zh-CN" altLang="en-US" dirty="0" smtClean="0"/>
              <a:t>“数据科学”的主要里程碑（</a:t>
            </a:r>
            <a:r>
              <a:rPr lang="en-US" altLang="zh-CN" dirty="0" smtClean="0"/>
              <a:t>3/3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3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34" y="5813884"/>
            <a:ext cx="698282" cy="639452"/>
          </a:xfrm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3.</a:t>
            </a:r>
            <a:r>
              <a:rPr lang="zh-CN" altLang="en-US" dirty="0"/>
              <a:t>数据科学的发展简史</a:t>
            </a:r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9696" y="1173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13630" y="3928420"/>
            <a:ext cx="9142810" cy="4571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62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grpSp>
        <p:nvGrpSpPr>
          <p:cNvPr id="103" name="组 6"/>
          <p:cNvGrpSpPr/>
          <p:nvPr/>
        </p:nvGrpSpPr>
        <p:grpSpPr>
          <a:xfrm>
            <a:off x="1585476" y="2227579"/>
            <a:ext cx="2946509" cy="1783958"/>
            <a:chOff x="919303" y="1335286"/>
            <a:chExt cx="3929190" cy="2378920"/>
          </a:xfrm>
          <a:solidFill>
            <a:srgbClr val="CC0000"/>
          </a:solidFill>
        </p:grpSpPr>
        <p:sp>
          <p:nvSpPr>
            <p:cNvPr id="104" name="椭圆 103"/>
            <p:cNvSpPr/>
            <p:nvPr/>
          </p:nvSpPr>
          <p:spPr>
            <a:xfrm>
              <a:off x="1583705" y="3492533"/>
              <a:ext cx="221673" cy="22167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grpSp>
          <p:nvGrpSpPr>
            <p:cNvPr id="105" name="组 3"/>
            <p:cNvGrpSpPr/>
            <p:nvPr/>
          </p:nvGrpSpPr>
          <p:grpSpPr>
            <a:xfrm>
              <a:off x="919303" y="1335286"/>
              <a:ext cx="3929190" cy="1815145"/>
              <a:chOff x="919303" y="1335286"/>
              <a:chExt cx="3929190" cy="1815145"/>
            </a:xfrm>
            <a:grpFill/>
          </p:grpSpPr>
          <p:sp>
            <p:nvSpPr>
              <p:cNvPr id="107" name="任意形状 37"/>
              <p:cNvSpPr/>
              <p:nvPr/>
            </p:nvSpPr>
            <p:spPr>
              <a:xfrm flipV="1">
                <a:off x="919303" y="1335286"/>
                <a:ext cx="392919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8"/>
              <p:cNvSpPr txBox="1"/>
              <p:nvPr/>
            </p:nvSpPr>
            <p:spPr>
              <a:xfrm>
                <a:off x="1031383" y="1700583"/>
                <a:ext cx="3817110" cy="119022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128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 err="1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Zumel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 N, Mount J, </a:t>
                </a:r>
                <a:r>
                  <a:rPr lang="en-US" altLang="zh-CN" sz="1000" dirty="0" err="1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Porzak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 J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等的专著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Practical data science with R</a:t>
                </a:r>
              </a:p>
              <a:p>
                <a:pPr defTabSz="457128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 err="1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Dj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dirty="0" err="1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Patil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出版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Data Jujitsu: The Art of Turning Data into Product</a:t>
                </a:r>
                <a:endPara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031383" y="1412513"/>
                <a:ext cx="3198300" cy="410423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kern="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charset="0"/>
                    <a:cs typeface="Times New Roman" panose="02020603050405020304" pitchFamily="18" charset="0"/>
                  </a:rPr>
                  <a:t>Practical data science with R</a:t>
                </a:r>
                <a:endParaRPr lang="zh-CN" altLang="en-US" sz="1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线连接符 8"/>
            <p:cNvCxnSpPr>
              <a:stCxn id="107" idx="4"/>
              <a:endCxn id="104" idx="0"/>
            </p:cNvCxnSpPr>
            <p:nvPr/>
          </p:nvCxnSpPr>
          <p:spPr>
            <a:xfrm>
              <a:off x="1675812" y="3150431"/>
              <a:ext cx="18730" cy="342102"/>
            </a:xfrm>
            <a:prstGeom prst="line">
              <a:avLst/>
            </a:prstGeom>
            <a:grpFill/>
            <a:ln w="19050" cap="flat" cmpd="sng" algn="ctr">
              <a:solidFill>
                <a:srgbClr val="FFCA08"/>
              </a:solidFill>
              <a:prstDash val="sysDot"/>
              <a:miter lim="800000"/>
            </a:ln>
            <a:effectLst/>
          </p:spPr>
        </p:cxnSp>
      </p:grpSp>
      <p:grpSp>
        <p:nvGrpSpPr>
          <p:cNvPr id="110" name="组 7"/>
          <p:cNvGrpSpPr/>
          <p:nvPr/>
        </p:nvGrpSpPr>
        <p:grpSpPr>
          <a:xfrm>
            <a:off x="4672855" y="3845304"/>
            <a:ext cx="3033301" cy="1853020"/>
            <a:chOff x="3483128" y="3492533"/>
            <a:chExt cx="2604580" cy="2471015"/>
          </a:xfrm>
        </p:grpSpPr>
        <p:sp>
          <p:nvSpPr>
            <p:cNvPr id="111" name="椭圆 110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solidFill>
              <a:srgbClr val="F893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2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rgbClr val="F893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3" name="文本框 8"/>
            <p:cNvSpPr txBox="1"/>
            <p:nvPr/>
          </p:nvSpPr>
          <p:spPr>
            <a:xfrm>
              <a:off x="3570189" y="4773324"/>
              <a:ext cx="2517519" cy="119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28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美国白宫任命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en-US" altLang="zh-CN" sz="1000" dirty="0" err="1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Patil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 DJ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作为首席数据科学家</a:t>
              </a:r>
              <a:endParaRPr lang="en-US" altLang="zh-CN" sz="1000" dirty="0">
                <a:solidFill>
                  <a:prstClr val="white"/>
                </a:solidFill>
                <a:latin typeface="微软雅黑" charset="0"/>
                <a:ea typeface="微软雅黑" charset="0"/>
              </a:endParaRPr>
            </a:p>
            <a:p>
              <a:pPr defTabSz="457128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Lillian Pierson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出版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Data science for dummies</a:t>
              </a:r>
            </a:p>
            <a:p>
              <a:pPr defTabSz="457128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 err="1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Monya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 Baker 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在 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Nature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上发表论文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《Data </a:t>
              </a:r>
              <a:r>
                <a:rPr lang="en-US" altLang="zh-CN" sz="1000" dirty="0" err="1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Science:Industry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rPr>
                <a:t> allure》</a:t>
              </a:r>
              <a:endParaRPr lang="zh-CN" altLang="en-US" sz="1000" dirty="0">
                <a:solidFill>
                  <a:prstClr val="white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570189" y="4389231"/>
              <a:ext cx="1546015" cy="410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Century Gothic"/>
                  <a:ea typeface="微软雅黑" charset="0"/>
                </a:rPr>
                <a:t>白宫首席数据科学家</a:t>
              </a:r>
            </a:p>
          </p:txBody>
        </p:sp>
        <p:cxnSp>
          <p:nvCxnSpPr>
            <p:cNvPr id="115" name="直线连接符 74"/>
            <p:cNvCxnSpPr>
              <a:stCxn id="111" idx="4"/>
              <a:endCxn id="112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noFill/>
            <a:ln w="19050" cap="flat" cmpd="sng" algn="ctr">
              <a:solidFill>
                <a:srgbClr val="F8931D"/>
              </a:solidFill>
              <a:prstDash val="sysDot"/>
              <a:miter lim="800000"/>
            </a:ln>
            <a:effectLst/>
          </p:spPr>
        </p:cxnSp>
      </p:grpSp>
      <p:grpSp>
        <p:nvGrpSpPr>
          <p:cNvPr id="116" name="组 5"/>
          <p:cNvGrpSpPr/>
          <p:nvPr/>
        </p:nvGrpSpPr>
        <p:grpSpPr>
          <a:xfrm>
            <a:off x="6905103" y="2227579"/>
            <a:ext cx="1953181" cy="1783958"/>
            <a:chOff x="6033171" y="1335286"/>
            <a:chExt cx="2604580" cy="237892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17" name="椭圆 116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6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grpSp>
          <p:nvGrpSpPr>
            <p:cNvPr id="118" name="组 4"/>
            <p:cNvGrpSpPr/>
            <p:nvPr/>
          </p:nvGrpSpPr>
          <p:grpSpPr>
            <a:xfrm>
              <a:off x="6033171" y="1335286"/>
              <a:ext cx="2604580" cy="1815145"/>
              <a:chOff x="6033171" y="1335286"/>
              <a:chExt cx="2604580" cy="1815145"/>
            </a:xfrm>
            <a:grpFill/>
          </p:grpSpPr>
          <p:sp>
            <p:nvSpPr>
              <p:cNvPr id="120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121" name="文本框 8"/>
              <p:cNvSpPr txBox="1"/>
              <p:nvPr/>
            </p:nvSpPr>
            <p:spPr>
              <a:xfrm>
                <a:off x="6100050" y="1700583"/>
                <a:ext cx="2537701" cy="119022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128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我国第一部专著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《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数据科学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》</a:t>
                </a:r>
              </a:p>
              <a:p>
                <a:pPr defTabSz="457128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朝乐门研发数据科学领域本体</a:t>
                </a:r>
                <a:endParaRPr lang="en-US" altLang="zh-CN" sz="1000" dirty="0">
                  <a:solidFill>
                    <a:prstClr val="white"/>
                  </a:solidFill>
                  <a:latin typeface="微软雅黑" charset="0"/>
                  <a:ea typeface="微软雅黑" charset="0"/>
                </a:endParaRPr>
              </a:p>
              <a:p>
                <a:pPr defTabSz="457128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Jerry Overton 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出版了专著 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charset="0"/>
                    <a:ea typeface="微软雅黑" charset="0"/>
                  </a:rPr>
                  <a:t>Going Pro in Data Science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6100050" y="1412513"/>
                <a:ext cx="1203905" cy="410423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45716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>
                    <a:solidFill>
                      <a:prstClr val="white"/>
                    </a:solidFill>
                    <a:latin typeface="Century Gothic"/>
                    <a:ea typeface="微软雅黑" charset="0"/>
                  </a:rPr>
                  <a:t>数据科学</a:t>
                </a:r>
              </a:p>
            </p:txBody>
          </p:sp>
        </p:grpSp>
        <p:cxnSp>
          <p:nvCxnSpPr>
            <p:cNvPr id="119" name="直线连接符 75"/>
            <p:cNvCxnSpPr>
              <a:stCxn id="120" idx="4"/>
              <a:endCxn id="117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grpFill/>
            <a:ln w="19050" cap="flat" cmpd="sng" algn="ctr">
              <a:solidFill>
                <a:srgbClr val="CE8D3E"/>
              </a:solidFill>
              <a:prstDash val="sysDot"/>
              <a:miter lim="800000"/>
            </a:ln>
            <a:effectLst/>
          </p:spPr>
        </p:cxnSp>
      </p:grpSp>
      <p:sp>
        <p:nvSpPr>
          <p:cNvPr id="129" name="矩形 128"/>
          <p:cNvSpPr/>
          <p:nvPr/>
        </p:nvSpPr>
        <p:spPr>
          <a:xfrm>
            <a:off x="2299793" y="3598161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6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/>
                <a:ea typeface="微软雅黑" charset="0"/>
              </a:rPr>
              <a:t>2014</a:t>
            </a:r>
            <a:endParaRPr lang="zh-CN" altLang="en-US" sz="1400" b="1" dirty="0">
              <a:solidFill>
                <a:prstClr val="black"/>
              </a:solidFill>
              <a:latin typeface="Century Gothic"/>
              <a:ea typeface="微软雅黑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184628" y="3579125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6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/>
                <a:ea typeface="微软雅黑" charset="0"/>
              </a:rPr>
              <a:t>2015</a:t>
            </a:r>
            <a:endParaRPr lang="zh-CN" altLang="en-US" sz="1400" b="1" dirty="0">
              <a:solidFill>
                <a:prstClr val="black"/>
              </a:solidFill>
              <a:latin typeface="Century Gothic"/>
              <a:ea typeface="微软雅黑" charset="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447394" y="3575679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6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/>
                <a:ea typeface="微软雅黑" charset="0"/>
              </a:rPr>
              <a:t>2016</a:t>
            </a:r>
            <a:endParaRPr lang="zh-CN" altLang="en-US" sz="1400" b="1" dirty="0">
              <a:solidFill>
                <a:prstClr val="black"/>
              </a:solidFill>
              <a:latin typeface="Century Gothic"/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89" y="2227579"/>
            <a:ext cx="988049" cy="1207562"/>
          </a:xfrm>
          <a:prstGeom prst="rect">
            <a:avLst/>
          </a:prstGeom>
        </p:spPr>
      </p:pic>
      <p:pic>
        <p:nvPicPr>
          <p:cNvPr id="43012" name="Picture 4" descr="https://ss0.baidu.com/73F1bjeh1BF3odCf/it/u=3935608011,3276799500&amp;fm=85&amp;s=6F208347EF02255750CC48BA0300E08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16" y="5738961"/>
            <a:ext cx="1143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5034" r="51707" b="5034"/>
          <a:stretch/>
        </p:blipFill>
        <p:spPr>
          <a:xfrm>
            <a:off x="8849156" y="2190177"/>
            <a:ext cx="971487" cy="1295315"/>
          </a:xfrm>
          <a:prstGeom prst="rect">
            <a:avLst/>
          </a:prstGeom>
        </p:spPr>
      </p:pic>
      <p:pic>
        <p:nvPicPr>
          <p:cNvPr id="34" name="Picture 3" descr="C:\Users\simab\AppData\Roaming\Tencent\Users\3108788385\QQ\WinTemp\RichOle\E%K0B2`TWMOGPC7$CAO)RP3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03808" y="4204381"/>
            <a:ext cx="1467951" cy="192922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953559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dirty="0"/>
              <a:t>Gartner </a:t>
            </a:r>
            <a:r>
              <a:rPr lang="zh-CN" altLang="en-US" dirty="0"/>
              <a:t>数据科学</a:t>
            </a:r>
            <a:r>
              <a:rPr lang="zh-CN" altLang="en-US" dirty="0" smtClean="0"/>
              <a:t>成熟度新技术曲线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3.</a:t>
            </a:r>
            <a:r>
              <a:rPr lang="zh-CN" altLang="en-US" dirty="0"/>
              <a:t>数据科学的发展简史</a:t>
            </a:r>
          </a:p>
          <a:p>
            <a:endParaRPr lang="zh-CN" altLang="en-US" dirty="0"/>
          </a:p>
        </p:txBody>
      </p:sp>
      <p:pic>
        <p:nvPicPr>
          <p:cNvPr id="36" name="Picture 4" descr="Hype Cycles Emerging Technologies 20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324866"/>
            <a:ext cx="8403224" cy="52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4061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Gartner </a:t>
            </a:r>
            <a:r>
              <a:rPr lang="zh-CN" altLang="en-US" dirty="0" smtClean="0"/>
              <a:t>数据科学成熟度曲线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3.</a:t>
            </a:r>
            <a:r>
              <a:rPr lang="zh-CN" altLang="en-US" dirty="0"/>
              <a:t>数据科学的发展简史</a:t>
            </a:r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9696" y="1173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33" y="1500188"/>
            <a:ext cx="6711708" cy="4762500"/>
          </a:xfrm>
        </p:spPr>
      </p:pic>
    </p:spTree>
    <p:extLst>
      <p:ext uri="{BB962C8B-B14F-4D97-AF65-F5344CB8AC3E}">
        <p14:creationId xmlns:p14="http://schemas.microsoft.com/office/powerpoint/2010/main" val="8794440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946539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数据科学的发展简史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351964"/>
            <a:ext cx="3918068" cy="2045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 </a:t>
            </a:r>
            <a:r>
              <a:rPr lang="en-US" altLang="zh-CN" dirty="0"/>
              <a:t>3.</a:t>
            </a:r>
            <a:r>
              <a:rPr lang="zh-CN" altLang="en-US" dirty="0"/>
              <a:t>数据科学的发展简史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1346285"/>
            <a:ext cx="3633442" cy="205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21" y="3933056"/>
            <a:ext cx="455295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0725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60899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13104</TotalTime>
  <Words>546</Words>
  <Application>Microsoft Office PowerPoint</Application>
  <PresentationFormat>宽屏</PresentationFormat>
  <Paragraphs>92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华文中宋</vt:lpstr>
      <vt:lpstr>宋体</vt:lpstr>
      <vt:lpstr>微软雅黑</vt:lpstr>
      <vt:lpstr>Arial</vt:lpstr>
      <vt:lpstr>Calibri</vt:lpstr>
      <vt:lpstr>Century Gothic</vt:lpstr>
      <vt:lpstr>Times New Roman</vt:lpstr>
      <vt:lpstr>Wingdings</vt:lpstr>
      <vt:lpstr>Wingdings 2</vt:lpstr>
      <vt:lpstr>吉祥如意</vt:lpstr>
      <vt:lpstr>3.数据科学的发展简史</vt:lpstr>
      <vt:lpstr>“数据科学”的主要里程碑（1/3）</vt:lpstr>
      <vt:lpstr>“数据科学”的主要里程碑（2/3）</vt:lpstr>
      <vt:lpstr>“数据科学”的主要里程碑（3/3）</vt:lpstr>
      <vt:lpstr>Gartner 数据科学成熟度新技术曲线</vt:lpstr>
      <vt:lpstr>Gartner 数据科学成熟度曲线</vt:lpstr>
      <vt:lpstr>【小结】数据科学的发展简史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1455</cp:revision>
  <cp:lastPrinted>2017-07-17T10:18:39Z</cp:lastPrinted>
  <dcterms:created xsi:type="dcterms:W3CDTF">2007-03-02T11:26:21Z</dcterms:created>
  <dcterms:modified xsi:type="dcterms:W3CDTF">2017-12-04T12:08:25Z</dcterms:modified>
</cp:coreProperties>
</file>