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855" r:id="rId2"/>
    <p:sldId id="848" r:id="rId3"/>
    <p:sldId id="849" r:id="rId4"/>
    <p:sldId id="850" r:id="rId5"/>
    <p:sldId id="874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A8E84-0B03-4AD4-9662-1C14BC8D2E13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9DD4B15-AC29-416D-A924-817A7E600DBC}">
      <dgm:prSet/>
      <dgm:spPr>
        <a:xfrm>
          <a:off x="1468705" y="452476"/>
          <a:ext cx="1857534" cy="1857534"/>
        </a:xfrm>
        <a:prstGeom prst="round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Data Science: an Action Plan for Expanding the Technical Areas of the Field of Statistics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6070D2EA-0A23-48C8-9FD8-82025E0E82D2}" type="parTrans" cxnId="{E00AEBA1-3BC1-475B-8046-7FCC00229A3D}">
      <dgm:prSet/>
      <dgm:spPr/>
      <dgm:t>
        <a:bodyPr/>
        <a:lstStyle/>
        <a:p>
          <a:endParaRPr lang="zh-CN" altLang="en-US"/>
        </a:p>
      </dgm:t>
    </dgm:pt>
    <dgm:pt modelId="{B23A0CC6-E1E4-4C0B-8C2B-FC8E5952137E}" type="sibTrans" cxnId="{E00AEBA1-3BC1-475B-8046-7FCC00229A3D}">
      <dgm:prSet/>
      <dgm:spPr/>
      <dgm:t>
        <a:bodyPr/>
        <a:lstStyle/>
        <a:p>
          <a:endParaRPr lang="zh-CN" altLang="en-US"/>
        </a:p>
      </dgm:t>
    </dgm:pt>
    <dgm:pt modelId="{30D9376B-BE73-463D-9304-31E5765710A7}">
      <dgm:prSet/>
      <dgm:spPr>
        <a:xfrm>
          <a:off x="3469127" y="452476"/>
          <a:ext cx="1857534" cy="1857534"/>
        </a:xfrm>
        <a:prstGeom prst="roundRect">
          <a:avLst/>
        </a:prstGeom>
        <a:gradFill rotWithShape="0">
          <a:gsLst>
            <a:gs pos="0">
              <a:srgbClr val="4472C4">
                <a:hueOff val="-2451115"/>
                <a:satOff val="-3409"/>
                <a:lumOff val="-1307"/>
                <a:alphaOff val="0"/>
                <a:shade val="47500"/>
                <a:satMod val="137000"/>
              </a:srgbClr>
            </a:gs>
            <a:gs pos="55000">
              <a:srgbClr val="4472C4">
                <a:hueOff val="-2451115"/>
                <a:satOff val="-3409"/>
                <a:lumOff val="-1307"/>
                <a:alphaOff val="0"/>
                <a:shade val="69000"/>
                <a:satMod val="137000"/>
              </a:srgbClr>
            </a:gs>
            <a:gs pos="100000">
              <a:srgbClr val="4472C4">
                <a:hueOff val="-2451115"/>
                <a:satOff val="-3409"/>
                <a:lumOff val="-1307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从</a:t>
          </a:r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S</a:t>
          </a:r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语言到</a:t>
          </a:r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R</a:t>
          </a:r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语言</a:t>
          </a:r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——</a:t>
          </a:r>
          <a:r>
            <a:rPr 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John Tukey</a:t>
          </a:r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等，</a:t>
          </a:r>
          <a:r>
            <a:rPr 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1979</a:t>
          </a:r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，</a:t>
          </a:r>
          <a:r>
            <a:rPr 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S</a:t>
          </a:r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语言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E711E662-CC94-4C94-8744-7282DCE31040}" type="parTrans" cxnId="{B288DA6E-BC45-4E53-BC06-C3B785585DB5}">
      <dgm:prSet/>
      <dgm:spPr/>
      <dgm:t>
        <a:bodyPr/>
        <a:lstStyle/>
        <a:p>
          <a:endParaRPr lang="zh-CN" altLang="en-US"/>
        </a:p>
      </dgm:t>
    </dgm:pt>
    <dgm:pt modelId="{AEAD1EBF-E214-4DB1-A438-643B092E172F}" type="sibTrans" cxnId="{B288DA6E-BC45-4E53-BC06-C3B785585DB5}">
      <dgm:prSet/>
      <dgm:spPr/>
      <dgm:t>
        <a:bodyPr/>
        <a:lstStyle/>
        <a:p>
          <a:endParaRPr lang="zh-CN" altLang="en-US"/>
        </a:p>
      </dgm:t>
    </dgm:pt>
    <dgm:pt modelId="{6B459A06-10E3-44A2-9002-5839FB00DE58}">
      <dgm:prSet/>
      <dgm:spPr>
        <a:xfrm>
          <a:off x="1468705" y="2452898"/>
          <a:ext cx="1857534" cy="1857534"/>
        </a:xfrm>
        <a:prstGeom prst="roundRect">
          <a:avLst/>
        </a:prstGeom>
        <a:gradFill rotWithShape="0">
          <a:gsLst>
            <a:gs pos="0">
              <a:srgbClr val="4472C4">
                <a:hueOff val="-4902230"/>
                <a:satOff val="-6819"/>
                <a:lumOff val="-2615"/>
                <a:alphaOff val="0"/>
                <a:shade val="47500"/>
                <a:satMod val="137000"/>
              </a:srgbClr>
            </a:gs>
            <a:gs pos="55000">
              <a:srgbClr val="4472C4">
                <a:hueOff val="-4902230"/>
                <a:satOff val="-6819"/>
                <a:lumOff val="-2615"/>
                <a:alphaOff val="0"/>
                <a:shade val="69000"/>
                <a:satMod val="137000"/>
              </a:srgbClr>
            </a:gs>
            <a:gs pos="100000">
              <a:srgbClr val="4472C4">
                <a:hueOff val="-4902230"/>
                <a:satOff val="-6819"/>
                <a:lumOff val="-2615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高维数据</a:t>
          </a:r>
          <a:r>
            <a:rPr lang="en-US" altLang="zh-CN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/>
          </a:r>
          <a:br>
            <a:rPr lang="en-US" altLang="zh-CN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</a:br>
          <a:r>
            <a:rPr lang="zh-CN" altLang="en-US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的可视化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3266BD3A-06C7-4828-A3CA-BBADDADE072A}" type="parTrans" cxnId="{DFCCC4DD-E558-4E55-BD23-2C4F7B708C0E}">
      <dgm:prSet/>
      <dgm:spPr/>
      <dgm:t>
        <a:bodyPr/>
        <a:lstStyle/>
        <a:p>
          <a:endParaRPr lang="zh-CN" altLang="en-US"/>
        </a:p>
      </dgm:t>
    </dgm:pt>
    <dgm:pt modelId="{10606E48-4946-4D25-84AA-452EB552158B}" type="sibTrans" cxnId="{DFCCC4DD-E558-4E55-BD23-2C4F7B708C0E}">
      <dgm:prSet/>
      <dgm:spPr/>
      <dgm:t>
        <a:bodyPr/>
        <a:lstStyle/>
        <a:p>
          <a:endParaRPr lang="zh-CN" altLang="en-US"/>
        </a:p>
      </dgm:t>
    </dgm:pt>
    <dgm:pt modelId="{8A28E000-0E2D-4751-8F0B-CFDEC508CE6C}">
      <dgm:prSet/>
      <dgm:spPr>
        <a:xfrm>
          <a:off x="3469127" y="2452898"/>
          <a:ext cx="1857534" cy="1857534"/>
        </a:xfrm>
        <a:prstGeom prst="roundRect">
          <a:avLst/>
        </a:prstGeom>
        <a:gradFill rotWithShape="0">
          <a:gsLst>
            <a:gs pos="0">
              <a:srgbClr val="4472C4">
                <a:hueOff val="-7353344"/>
                <a:satOff val="-10228"/>
                <a:lumOff val="-3922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8"/>
                <a:lumOff val="-3922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8"/>
                <a:lumOff val="-3922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探索性数据分析（</a:t>
          </a:r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Exploratory Data Analysis</a:t>
          </a:r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，</a:t>
          </a:r>
          <a:r>
            <a:rPr 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EDA</a:t>
          </a:r>
          <a:r>
            <a:rPr lang="zh-CN" altLang="en-US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）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8481367-F453-4666-A92A-CE42F7C1537B}" type="parTrans" cxnId="{48E3EC62-BC26-43CC-A94F-802A2C34FCF6}">
      <dgm:prSet/>
      <dgm:spPr/>
      <dgm:t>
        <a:bodyPr/>
        <a:lstStyle/>
        <a:p>
          <a:endParaRPr lang="zh-CN" altLang="en-US"/>
        </a:p>
      </dgm:t>
    </dgm:pt>
    <dgm:pt modelId="{A0AD4DC0-D571-4E88-8B9D-490F39451B22}" type="sibTrans" cxnId="{48E3EC62-BC26-43CC-A94F-802A2C34FCF6}">
      <dgm:prSet/>
      <dgm:spPr/>
      <dgm:t>
        <a:bodyPr/>
        <a:lstStyle/>
        <a:p>
          <a:endParaRPr lang="zh-CN" altLang="en-US"/>
        </a:p>
      </dgm:t>
    </dgm:pt>
    <dgm:pt modelId="{D84B31D5-9091-4FB8-B552-AFF13757DAF5}" type="pres">
      <dgm:prSet presAssocID="{1A3A8E84-0B03-4AD4-9662-1C14BC8D2E1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D553D4-8BE4-40E0-A758-0CDF3069F824}" type="pres">
      <dgm:prSet presAssocID="{1A3A8E84-0B03-4AD4-9662-1C14BC8D2E13}" presName="diamond" presStyleLbl="bgShp" presStyleIdx="0" presStyleCnt="1"/>
      <dgm:spPr>
        <a:xfrm>
          <a:off x="1016229" y="0"/>
          <a:ext cx="4762909" cy="4762909"/>
        </a:xfrm>
        <a:prstGeom prst="diamond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/>
        </a:p>
      </dgm:t>
    </dgm:pt>
    <dgm:pt modelId="{857EA199-7388-4AF9-9884-3F90F3367338}" type="pres">
      <dgm:prSet presAssocID="{1A3A8E84-0B03-4AD4-9662-1C14BC8D2E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048CB-792C-405D-9836-DFCB7A3233A1}" type="pres">
      <dgm:prSet presAssocID="{1A3A8E84-0B03-4AD4-9662-1C14BC8D2E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6A6AF-172F-4234-A421-F2B7417332E8}" type="pres">
      <dgm:prSet presAssocID="{1A3A8E84-0B03-4AD4-9662-1C14BC8D2E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E4F4FC-478D-40B3-A3BD-BD33EA244978}" type="pres">
      <dgm:prSet presAssocID="{1A3A8E84-0B03-4AD4-9662-1C14BC8D2E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E3EC62-BC26-43CC-A94F-802A2C34FCF6}" srcId="{1A3A8E84-0B03-4AD4-9662-1C14BC8D2E13}" destId="{8A28E000-0E2D-4751-8F0B-CFDEC508CE6C}" srcOrd="3" destOrd="0" parTransId="{98481367-F453-4666-A92A-CE42F7C1537B}" sibTransId="{A0AD4DC0-D571-4E88-8B9D-490F39451B22}"/>
    <dgm:cxn modelId="{482380B7-C8F9-4A21-A46E-16D5EE26D3F5}" type="presOf" srcId="{6B459A06-10E3-44A2-9002-5839FB00DE58}" destId="{F766A6AF-172F-4234-A421-F2B7417332E8}" srcOrd="0" destOrd="0" presId="urn:microsoft.com/office/officeart/2005/8/layout/matrix3"/>
    <dgm:cxn modelId="{E00AEBA1-3BC1-475B-8046-7FCC00229A3D}" srcId="{1A3A8E84-0B03-4AD4-9662-1C14BC8D2E13}" destId="{69DD4B15-AC29-416D-A924-817A7E600DBC}" srcOrd="0" destOrd="0" parTransId="{6070D2EA-0A23-48C8-9FD8-82025E0E82D2}" sibTransId="{B23A0CC6-E1E4-4C0B-8C2B-FC8E5952137E}"/>
    <dgm:cxn modelId="{B288DA6E-BC45-4E53-BC06-C3B785585DB5}" srcId="{1A3A8E84-0B03-4AD4-9662-1C14BC8D2E13}" destId="{30D9376B-BE73-463D-9304-31E5765710A7}" srcOrd="1" destOrd="0" parTransId="{E711E662-CC94-4C94-8744-7282DCE31040}" sibTransId="{AEAD1EBF-E214-4DB1-A438-643B092E172F}"/>
    <dgm:cxn modelId="{E8B8FF8A-3396-4962-A810-B1E8AE4DBFBC}" type="presOf" srcId="{8A28E000-0E2D-4751-8F0B-CFDEC508CE6C}" destId="{B9E4F4FC-478D-40B3-A3BD-BD33EA244978}" srcOrd="0" destOrd="0" presId="urn:microsoft.com/office/officeart/2005/8/layout/matrix3"/>
    <dgm:cxn modelId="{DFCCC4DD-E558-4E55-BD23-2C4F7B708C0E}" srcId="{1A3A8E84-0B03-4AD4-9662-1C14BC8D2E13}" destId="{6B459A06-10E3-44A2-9002-5839FB00DE58}" srcOrd="2" destOrd="0" parTransId="{3266BD3A-06C7-4828-A3CA-BBADDADE072A}" sibTransId="{10606E48-4946-4D25-84AA-452EB552158B}"/>
    <dgm:cxn modelId="{E3C61B8E-4662-4F25-8ECB-2096696F8A85}" type="presOf" srcId="{1A3A8E84-0B03-4AD4-9662-1C14BC8D2E13}" destId="{D84B31D5-9091-4FB8-B552-AFF13757DAF5}" srcOrd="0" destOrd="0" presId="urn:microsoft.com/office/officeart/2005/8/layout/matrix3"/>
    <dgm:cxn modelId="{D8E16C7A-2DAC-4ADF-9D72-4F3951E2C07D}" type="presOf" srcId="{30D9376B-BE73-463D-9304-31E5765710A7}" destId="{E74048CB-792C-405D-9836-DFCB7A3233A1}" srcOrd="0" destOrd="0" presId="urn:microsoft.com/office/officeart/2005/8/layout/matrix3"/>
    <dgm:cxn modelId="{B8BE6785-AD1A-450A-B70F-3F9DD6781497}" type="presOf" srcId="{69DD4B15-AC29-416D-A924-817A7E600DBC}" destId="{857EA199-7388-4AF9-9884-3F90F3367338}" srcOrd="0" destOrd="0" presId="urn:microsoft.com/office/officeart/2005/8/layout/matrix3"/>
    <dgm:cxn modelId="{4F34B9F5-ABF6-4F1D-B004-94305E424987}" type="presParOf" srcId="{D84B31D5-9091-4FB8-B552-AFF13757DAF5}" destId="{71D553D4-8BE4-40E0-A758-0CDF3069F824}" srcOrd="0" destOrd="0" presId="urn:microsoft.com/office/officeart/2005/8/layout/matrix3"/>
    <dgm:cxn modelId="{01E0008D-25E6-4CF8-BB5C-3EC06914F523}" type="presParOf" srcId="{D84B31D5-9091-4FB8-B552-AFF13757DAF5}" destId="{857EA199-7388-4AF9-9884-3F90F3367338}" srcOrd="1" destOrd="0" presId="urn:microsoft.com/office/officeart/2005/8/layout/matrix3"/>
    <dgm:cxn modelId="{40876B2D-A054-48EC-9DB0-D4515AD6B223}" type="presParOf" srcId="{D84B31D5-9091-4FB8-B552-AFF13757DAF5}" destId="{E74048CB-792C-405D-9836-DFCB7A3233A1}" srcOrd="2" destOrd="0" presId="urn:microsoft.com/office/officeart/2005/8/layout/matrix3"/>
    <dgm:cxn modelId="{2BACB3B3-405A-4269-8BCB-6C35FDE492BE}" type="presParOf" srcId="{D84B31D5-9091-4FB8-B552-AFF13757DAF5}" destId="{F766A6AF-172F-4234-A421-F2B7417332E8}" srcOrd="3" destOrd="0" presId="urn:microsoft.com/office/officeart/2005/8/layout/matrix3"/>
    <dgm:cxn modelId="{FE63EE38-5877-447E-AEA2-CF9C78CC4DAD}" type="presParOf" srcId="{D84B31D5-9091-4FB8-B552-AFF13757DAF5}" destId="{B9E4F4FC-478D-40B3-A3BD-BD33EA24497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r>
              <a:rPr lang="en-US" altLang="zh-CN" sz="1300" b="1" dirty="0"/>
              <a:t> </a:t>
            </a:r>
            <a:endParaRPr lang="zh-CN" altLang="zh-CN" sz="13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0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2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1.jpg"/><Relationship Id="rId4" Type="http://schemas.openxmlformats.org/officeDocument/2006/relationships/image" Target="../media/image8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125816" cy="1143000"/>
          </a:xfrm>
        </p:spPr>
        <p:txBody>
          <a:bodyPr/>
          <a:lstStyle/>
          <a:p>
            <a:r>
              <a:rPr lang="en-US" altLang="zh-CN" sz="4800" dirty="0"/>
              <a:t>3.</a:t>
            </a:r>
            <a:r>
              <a:rPr lang="zh-CN" altLang="en-US" sz="4800" dirty="0"/>
              <a:t>数据科学与贝尔实验室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▲2.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美国总统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大选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的数据可视化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735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593734" y="578608"/>
            <a:ext cx="9246682" cy="821913"/>
          </a:xfrm>
        </p:spPr>
        <p:txBody>
          <a:bodyPr/>
          <a:lstStyle/>
          <a:p>
            <a:r>
              <a:rPr lang="zh-CN" altLang="en-US" b="1" dirty="0" smtClean="0"/>
              <a:t>贝尔实验室</a:t>
            </a:r>
            <a:endParaRPr lang="en-US" altLang="zh-CN" b="1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812800" y="3789040"/>
            <a:ext cx="9027616" cy="2474044"/>
          </a:xfrm>
        </p:spPr>
        <p:txBody>
          <a:bodyPr/>
          <a:lstStyle/>
          <a:p>
            <a:r>
              <a:rPr lang="zh-CN" altLang="en-US" sz="2000" b="1" dirty="0" smtClean="0"/>
              <a:t>曾</a:t>
            </a:r>
            <a:r>
              <a:rPr lang="zh-CN" altLang="en-US" sz="2000" b="1" dirty="0"/>
              <a:t>荣获诺贝尔奖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项、图灵奖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项、美国国家科学奖（</a:t>
            </a:r>
            <a:r>
              <a:rPr lang="en-US" altLang="zh-CN" sz="2000" b="1" dirty="0"/>
              <a:t>U.S. National Medal of Science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项</a:t>
            </a:r>
          </a:p>
          <a:p>
            <a:r>
              <a:rPr lang="zh-CN" altLang="en-US" sz="2000" b="1" dirty="0" smtClean="0"/>
              <a:t>激光、晶体管、传真机、太阳能电池、按键</a:t>
            </a:r>
            <a:r>
              <a:rPr lang="zh-CN" altLang="en-US" sz="2000" b="1" dirty="0"/>
              <a:t>电话、数字调制解调器、蜂窝电话、通信卫星、高速无线数据系统</a:t>
            </a:r>
            <a:r>
              <a:rPr lang="zh-CN" altLang="en-US" sz="2000" b="1" dirty="0" smtClean="0"/>
              <a:t>、电荷耦合器件</a:t>
            </a:r>
            <a:r>
              <a:rPr lang="zh-CN" altLang="en-US" sz="2000" b="1" dirty="0"/>
              <a:t>、数字信号处理器、单芯片、激光器和光纤、光放大器、密集波分复用系统</a:t>
            </a:r>
            <a:r>
              <a:rPr lang="zh-CN" altLang="en-US" sz="2000" b="1" dirty="0" smtClean="0"/>
              <a:t>、长途</a:t>
            </a:r>
            <a:r>
              <a:rPr lang="zh-CN" altLang="en-US" sz="2000" b="1" dirty="0"/>
              <a:t>电视传输、</a:t>
            </a:r>
            <a:r>
              <a:rPr lang="zh-CN" altLang="en-US" sz="2000" b="1" dirty="0" smtClean="0"/>
              <a:t>高清晰度电视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UNIX,C/C++,S</a:t>
            </a:r>
            <a:endParaRPr lang="zh-CN" altLang="en-US" sz="2000" b="1" dirty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</p:txBody>
      </p:sp>
      <p:sp>
        <p:nvSpPr>
          <p:cNvPr id="8602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数据科学与贝尔实验室</a:t>
            </a:r>
          </a:p>
        </p:txBody>
      </p:sp>
      <p:pic>
        <p:nvPicPr>
          <p:cNvPr id="144386" name="Picture 2" descr="“AT&amp;T Bell Laboratories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81" y="1988840"/>
            <a:ext cx="2291773" cy="15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25" y="1988843"/>
            <a:ext cx="2317463" cy="1536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88" y="1988840"/>
            <a:ext cx="2315393" cy="15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30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贝尔实验室在数据科学的贡献</a:t>
            </a:r>
            <a:endParaRPr lang="zh-CN" altLang="en-US" dirty="0" smtClean="0"/>
          </a:p>
        </p:txBody>
      </p:sp>
      <p:sp>
        <p:nvSpPr>
          <p:cNvPr id="8704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数据科学与贝尔实验室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03" y="260648"/>
            <a:ext cx="4431813" cy="6247616"/>
          </a:xfrm>
          <a:prstGeom prst="rect">
            <a:avLst/>
          </a:prstGeom>
        </p:spPr>
      </p:pic>
      <p:graphicFrame>
        <p:nvGraphicFramePr>
          <p:cNvPr id="9" name="内容占位符 13"/>
          <p:cNvGraphicFramePr>
            <a:graphicFrameLocks/>
          </p:cNvGraphicFramePr>
          <p:nvPr>
            <p:extLst/>
          </p:nvPr>
        </p:nvGraphicFramePr>
        <p:xfrm>
          <a:off x="605366" y="134628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15514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数据科学与贝尔实验室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b="1" dirty="0" smtClean="0"/>
              <a:t>   贝尔实验室的招聘信息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93660"/>
              </p:ext>
            </p:extLst>
          </p:nvPr>
        </p:nvGraphicFramePr>
        <p:xfrm>
          <a:off x="623392" y="1370537"/>
          <a:ext cx="4591050" cy="51206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xmlns="" val="2264068967"/>
                    </a:ext>
                  </a:extLst>
                </a:gridCol>
              </a:tblGrid>
              <a:tr h="4320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招聘</a:t>
                      </a:r>
                      <a:r>
                        <a:rPr lang="zh-CN" sz="1600" kern="0" dirty="0">
                          <a:effectLst/>
                        </a:rPr>
                        <a:t>单位</a:t>
                      </a:r>
                      <a:r>
                        <a:rPr lang="en-US" sz="1600" kern="0" dirty="0">
                          <a:effectLst/>
                        </a:rPr>
                        <a:t>: Bell Labs, Alcatel-Lucent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办公地点</a:t>
                      </a:r>
                      <a:r>
                        <a:rPr lang="en-US" sz="1600" kern="0" dirty="0">
                          <a:effectLst/>
                        </a:rPr>
                        <a:t>: Murray Hill, NJ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单位网站</a:t>
                      </a:r>
                      <a:r>
                        <a:rPr lang="en-US" sz="1600" kern="0" dirty="0">
                          <a:effectLst/>
                        </a:rPr>
                        <a:t>: www.bell-labs.com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招聘岗位名称：数据科学家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招聘岗位任务：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536575" lvl="1" indent="-793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0" dirty="0">
                          <a:effectLst/>
                        </a:rPr>
                        <a:t>解决</a:t>
                      </a: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</a:rPr>
                        <a:t>富有挑战性</a:t>
                      </a:r>
                      <a:r>
                        <a:rPr lang="zh-CN" sz="1600" kern="0" dirty="0">
                          <a:effectLst/>
                        </a:rPr>
                        <a:t>的问题，并研发分析型产品；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536575" lvl="1" indent="-793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0" dirty="0">
                          <a:effectLst/>
                        </a:rPr>
                        <a:t>设计并实现适用于</a:t>
                      </a: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</a:rPr>
                        <a:t>大规模数据处理的、高效、高精度的算法； 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536575" lvl="1" indent="-793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0" dirty="0">
                          <a:effectLst/>
                        </a:rPr>
                        <a:t>进行面向问题解决的</a:t>
                      </a: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</a:rPr>
                        <a:t>原创性研究</a:t>
                      </a:r>
                      <a:r>
                        <a:rPr lang="zh-CN" sz="1600" kern="0" dirty="0">
                          <a:effectLst/>
                        </a:rPr>
                        <a:t>；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536575" lvl="1" indent="-793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0" dirty="0">
                          <a:effectLst/>
                        </a:rPr>
                        <a:t>参与研究工作的</a:t>
                      </a: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</a:rPr>
                        <a:t>全生命期</a:t>
                      </a:r>
                      <a:r>
                        <a:rPr lang="zh-CN" sz="1600" kern="0" dirty="0">
                          <a:effectLst/>
                        </a:rPr>
                        <a:t>，包括数据收集、大数据系统、数据预处理和数据后处理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536575" lvl="1" indent="-7937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0" dirty="0">
                          <a:effectLst/>
                        </a:rPr>
                        <a:t>作为团队成员，</a:t>
                      </a: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</a:rPr>
                        <a:t>与不同学科背景的同事一起合作</a:t>
                      </a:r>
                      <a:r>
                        <a:rPr lang="zh-CN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。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525647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36327"/>
              </p:ext>
            </p:extLst>
          </p:nvPr>
        </p:nvGraphicFramePr>
        <p:xfrm>
          <a:off x="5951984" y="1484784"/>
          <a:ext cx="4591050" cy="475252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xmlns="" val="2264068967"/>
                    </a:ext>
                  </a:extLst>
                </a:gridCol>
              </a:tblGrid>
              <a:tr h="47525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 smtClean="0">
                          <a:effectLst/>
                        </a:rPr>
                        <a:t>应聘</a:t>
                      </a:r>
                      <a:r>
                        <a:rPr lang="zh-CN" sz="1800" kern="0" dirty="0">
                          <a:effectLst/>
                        </a:rPr>
                        <a:t>者能力要求</a:t>
                      </a:r>
                      <a:r>
                        <a:rPr lang="en-US" sz="1800" kern="0" dirty="0" smtClean="0">
                          <a:effectLst/>
                        </a:rPr>
                        <a:t>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</a:endParaRPr>
                    </a:p>
                    <a:p>
                      <a:pPr marL="800100" lvl="1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800" kern="0" dirty="0">
                          <a:effectLst/>
                        </a:rPr>
                        <a:t>计算机科学、统计学或相关专业的博士，应参加过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机器学习和数据挖掘方面的培训；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800100" lvl="1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800" kern="0" dirty="0">
                          <a:effectLst/>
                        </a:rPr>
                        <a:t>在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统计理论方法</a:t>
                      </a:r>
                      <a:r>
                        <a:rPr lang="zh-CN" sz="1800" kern="0" dirty="0">
                          <a:effectLst/>
                        </a:rPr>
                        <a:t>有较深的理论功底；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800100" lvl="1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800" kern="0" dirty="0">
                          <a:effectLst/>
                        </a:rPr>
                        <a:t>熟悉统计学与机器学习领域的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传统工具和新兴工具；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800100" lvl="1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800" kern="0" dirty="0">
                          <a:effectLst/>
                        </a:rPr>
                        <a:t>优先考虑在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大规模数据分析</a:t>
                      </a:r>
                      <a:r>
                        <a:rPr lang="zh-CN" sz="1800" kern="0" dirty="0">
                          <a:effectLst/>
                        </a:rPr>
                        <a:t>方面有经验者；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800100" lvl="1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800" kern="0" dirty="0">
                          <a:effectLst/>
                        </a:rPr>
                        <a:t>在具有影响深远的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原创性研究方面有很大潜力；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800100" lvl="1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800" kern="0" dirty="0">
                          <a:effectLst/>
                        </a:rPr>
                        <a:t>具备</a:t>
                      </a:r>
                      <a:r>
                        <a:rPr lang="zh-CN" sz="1800" kern="0" dirty="0">
                          <a:solidFill>
                            <a:srgbClr val="FF0000"/>
                          </a:solidFill>
                          <a:effectLst/>
                        </a:rPr>
                        <a:t>团队精神</a:t>
                      </a:r>
                      <a:r>
                        <a:rPr lang="zh-CN" sz="1800" kern="0" dirty="0">
                          <a:effectLst/>
                        </a:rPr>
                        <a:t>、广泛的技术和应用领域的兴趣、较强的沟通技巧。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561975" indent="266700"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525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85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2575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13706</TotalTime>
  <Words>337</Words>
  <Application>Microsoft Office PowerPoint</Application>
  <PresentationFormat>宽屏</PresentationFormat>
  <Paragraphs>66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3.数据科学与贝尔实验室</vt:lpstr>
      <vt:lpstr>贝尔实验室</vt:lpstr>
      <vt:lpstr>贝尔实验室在数据科学的贡献</vt:lpstr>
      <vt:lpstr>   贝尔实验室的招聘信息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1553</cp:revision>
  <cp:lastPrinted>2017-07-17T10:21:59Z</cp:lastPrinted>
  <dcterms:created xsi:type="dcterms:W3CDTF">2007-03-02T11:26:21Z</dcterms:created>
  <dcterms:modified xsi:type="dcterms:W3CDTF">2017-12-04T11:31:12Z</dcterms:modified>
</cp:coreProperties>
</file>