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9"/>
  </p:notesMasterIdLst>
  <p:handoutMasterIdLst>
    <p:handoutMasterId r:id="rId10"/>
  </p:handoutMasterIdLst>
  <p:sldIdLst>
    <p:sldId id="857" r:id="rId2"/>
    <p:sldId id="804" r:id="rId3"/>
    <p:sldId id="805" r:id="rId4"/>
    <p:sldId id="806" r:id="rId5"/>
    <p:sldId id="807" r:id="rId6"/>
    <p:sldId id="808" r:id="rId7"/>
    <p:sldId id="873" r:id="rId8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65704" autoAdjust="0"/>
  </p:normalViewPr>
  <p:slideViewPr>
    <p:cSldViewPr>
      <p:cViewPr varScale="1">
        <p:scale>
          <a:sx n="44" d="100"/>
          <a:sy n="44" d="100"/>
        </p:scale>
        <p:origin x="4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4BF936-4EBB-4E29-8AC0-D6460DAB11BA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4843A8E-A8BC-4D4D-9089-248CC602F68E}">
      <dgm:prSet/>
      <dgm:spPr/>
      <dgm:t>
        <a:bodyPr/>
        <a:lstStyle/>
        <a:p>
          <a:pPr rtl="0"/>
          <a:r>
            <a:rPr lang="zh-CN" dirty="0" smtClean="0"/>
            <a:t>练习：</a:t>
          </a:r>
          <a:r>
            <a:rPr lang="en-US" dirty="0" smtClean="0"/>
            <a:t>ggplot2 </a:t>
          </a:r>
          <a:endParaRPr lang="zh-CN" dirty="0"/>
        </a:p>
      </dgm:t>
    </dgm:pt>
    <dgm:pt modelId="{62678704-FCFD-4D6E-AB20-56A66D932745}" type="parTrans" cxnId="{F20D66A4-65EC-400E-813A-7B92A8558735}">
      <dgm:prSet/>
      <dgm:spPr/>
      <dgm:t>
        <a:bodyPr/>
        <a:lstStyle/>
        <a:p>
          <a:endParaRPr lang="zh-CN" altLang="en-US"/>
        </a:p>
      </dgm:t>
    </dgm:pt>
    <dgm:pt modelId="{B5AB7E79-A551-416E-94C5-8520D9C8AA2F}" type="sibTrans" cxnId="{F20D66A4-65EC-400E-813A-7B92A8558735}">
      <dgm:prSet/>
      <dgm:spPr/>
      <dgm:t>
        <a:bodyPr/>
        <a:lstStyle/>
        <a:p>
          <a:endParaRPr lang="zh-CN" altLang="en-US"/>
        </a:p>
      </dgm:t>
    </dgm:pt>
    <dgm:pt modelId="{EB4953E8-7C75-4182-9912-1A4429BB7D49}" type="pres">
      <dgm:prSet presAssocID="{7A4BF936-4EBB-4E29-8AC0-D6460DAB11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D0DA130-21DB-4C30-9100-97AF34597EE0}" type="pres">
      <dgm:prSet presAssocID="{54843A8E-A8BC-4D4D-9089-248CC602F68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0D66A4-65EC-400E-813A-7B92A8558735}" srcId="{7A4BF936-4EBB-4E29-8AC0-D6460DAB11BA}" destId="{54843A8E-A8BC-4D4D-9089-248CC602F68E}" srcOrd="0" destOrd="0" parTransId="{62678704-FCFD-4D6E-AB20-56A66D932745}" sibTransId="{B5AB7E79-A551-416E-94C5-8520D9C8AA2F}"/>
    <dgm:cxn modelId="{5821AA85-28AC-425F-ACF9-1B5A0F94260D}" type="presOf" srcId="{7A4BF936-4EBB-4E29-8AC0-D6460DAB11BA}" destId="{EB4953E8-7C75-4182-9912-1A4429BB7D49}" srcOrd="0" destOrd="0" presId="urn:microsoft.com/office/officeart/2005/8/layout/vList2"/>
    <dgm:cxn modelId="{952DBBE2-7440-4804-85A4-C95CE8B5503D}" type="presOf" srcId="{54843A8E-A8BC-4D4D-9089-248CC602F68E}" destId="{3D0DA130-21DB-4C30-9100-97AF34597EE0}" srcOrd="0" destOrd="0" presId="urn:microsoft.com/office/officeart/2005/8/layout/vList2"/>
    <dgm:cxn modelId="{B96BBC97-E407-416F-AA9C-04C984C652E9}" type="presParOf" srcId="{EB4953E8-7C75-4182-9912-1A4429BB7D49}" destId="{3D0DA130-21DB-4C30-9100-97AF34597EE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5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2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1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6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30" r:id="rId59"/>
    <p:sldLayoutId id="2147484531" r:id="rId60"/>
    <p:sldLayoutId id="2147484532" r:id="rId61"/>
    <p:sldLayoutId id="2147484534" r:id="rId62"/>
    <p:sldLayoutId id="2147484535" r:id="rId63"/>
    <p:sldLayoutId id="2147484537" r:id="rId64"/>
    <p:sldLayoutId id="2147484538" r:id="rId65"/>
    <p:sldLayoutId id="2147484539" r:id="rId66"/>
    <p:sldLayoutId id="2147484540" r:id="rId67"/>
    <p:sldLayoutId id="2147484542" r:id="rId68"/>
    <p:sldLayoutId id="2147484543" r:id="rId69"/>
    <p:sldLayoutId id="2147484544" r:id="rId70"/>
    <p:sldLayoutId id="2147484545" r:id="rId71"/>
    <p:sldLayoutId id="2147484546" r:id="rId72"/>
    <p:sldLayoutId id="2147484547" r:id="rId73"/>
    <p:sldLayoutId id="2147484548" r:id="rId74"/>
    <p:sldLayoutId id="2147484549" r:id="rId75"/>
    <p:sldLayoutId id="2147484550" r:id="rId76"/>
    <p:sldLayoutId id="2147484551" r:id="rId77"/>
    <p:sldLayoutId id="2147484552" r:id="rId78"/>
    <p:sldLayoutId id="2147484553" r:id="rId79"/>
    <p:sldLayoutId id="2147484554" r:id="rId80"/>
    <p:sldLayoutId id="2147484555" r:id="rId81"/>
    <p:sldLayoutId id="2147484556" r:id="rId82"/>
    <p:sldLayoutId id="2147484557" r:id="rId83"/>
    <p:sldLayoutId id="2147484558" r:id="rId84"/>
    <p:sldLayoutId id="2147484559" r:id="rId85"/>
    <p:sldLayoutId id="2147484560" r:id="rId86"/>
    <p:sldLayoutId id="2147484561" r:id="rId87"/>
    <p:sldLayoutId id="2147484563" r:id="rId88"/>
    <p:sldLayoutId id="2147484564" r:id="rId89"/>
    <p:sldLayoutId id="2147484565" r:id="rId90"/>
    <p:sldLayoutId id="2147484566" r:id="rId91"/>
    <p:sldLayoutId id="2147484567" r:id="rId92"/>
    <p:sldLayoutId id="2147484568" r:id="rId93"/>
    <p:sldLayoutId id="2147484569" r:id="rId94"/>
    <p:sldLayoutId id="2147484570" r:id="rId95"/>
    <p:sldLayoutId id="2147484573" r:id="rId96"/>
    <p:sldLayoutId id="2147484574" r:id="rId97"/>
    <p:sldLayoutId id="2147484575" r:id="rId98"/>
    <p:sldLayoutId id="2147484576" r:id="rId99"/>
    <p:sldLayoutId id="2147484578" r:id="rId10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9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3.jpg"/><Relationship Id="rId4" Type="http://schemas.openxmlformats.org/officeDocument/2006/relationships/image" Target="../media/image10.jpe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6117704" cy="1143000"/>
          </a:xfrm>
        </p:spPr>
        <p:txBody>
          <a:bodyPr/>
          <a:lstStyle/>
          <a:p>
            <a:r>
              <a:rPr lang="en-US" altLang="zh-CN" sz="4800" dirty="0"/>
              <a:t>4.</a:t>
            </a:r>
            <a:r>
              <a:rPr lang="zh-CN" altLang="en-US" sz="4800" dirty="0"/>
              <a:t>基于</a:t>
            </a:r>
            <a:r>
              <a:rPr lang="en-US" altLang="zh-CN" sz="4800" dirty="0"/>
              <a:t>R</a:t>
            </a:r>
            <a:r>
              <a:rPr lang="zh-CN" altLang="en-US" sz="4800" dirty="0"/>
              <a:t>的数据可视化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215680" y="4038602"/>
            <a:ext cx="4320480" cy="17526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▲3.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数据科学与贝尔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实验室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基于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的统计分析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8924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842452" cy="821913"/>
          </a:xfrm>
        </p:spPr>
        <p:txBody>
          <a:bodyPr/>
          <a:lstStyle/>
          <a:p>
            <a:r>
              <a:rPr lang="zh-CN" altLang="en-US" b="1" dirty="0" smtClean="0"/>
              <a:t>基于</a:t>
            </a:r>
            <a:r>
              <a:rPr lang="en-US" altLang="zh-CN" b="1" dirty="0"/>
              <a:t>R</a:t>
            </a:r>
            <a:r>
              <a:rPr lang="zh-CN" altLang="en-US" b="1" dirty="0"/>
              <a:t>的数据</a:t>
            </a:r>
            <a:r>
              <a:rPr lang="zh-CN" altLang="en-US" b="1" dirty="0" smtClean="0"/>
              <a:t>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本例题主要采用</a:t>
            </a:r>
            <a:r>
              <a:rPr lang="en-US" dirty="0" smtClean="0"/>
              <a:t>R</a:t>
            </a:r>
            <a:r>
              <a:rPr lang="zh-CN" altLang="en-US" dirty="0" smtClean="0"/>
              <a:t>语言对车辆重量与油耗之间关系数据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进行可视化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4.</a:t>
            </a:r>
            <a:r>
              <a:rPr lang="zh-CN" altLang="en-US" dirty="0"/>
              <a:t>基于</a:t>
            </a:r>
            <a:r>
              <a:rPr lang="en-US" altLang="zh-CN" dirty="0"/>
              <a:t>R</a:t>
            </a:r>
            <a:r>
              <a:rPr lang="zh-CN" altLang="en-US" dirty="0"/>
              <a:t>的数据可视化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6" y="2492896"/>
            <a:ext cx="5286375" cy="3895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94113" y="5942714"/>
            <a:ext cx="4344143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Henderson and </a:t>
            </a:r>
            <a:r>
              <a:rPr lang="en-US" altLang="zh-CN" dirty="0" err="1"/>
              <a:t>Velleman</a:t>
            </a:r>
            <a:r>
              <a:rPr lang="en-US" altLang="zh-CN" dirty="0"/>
              <a:t> (1981), Building multiple regression models interactively. </a:t>
            </a:r>
            <a:r>
              <a:rPr lang="en-US" altLang="zh-CN" i="1" dirty="0"/>
              <a:t>Biometrics</a:t>
            </a:r>
            <a:r>
              <a:rPr lang="en-US" altLang="zh-CN" dirty="0"/>
              <a:t>, </a:t>
            </a:r>
            <a:r>
              <a:rPr lang="en-US" altLang="zh-CN" b="1" dirty="0"/>
              <a:t>37</a:t>
            </a:r>
            <a:r>
              <a:rPr lang="en-US" altLang="zh-CN" dirty="0"/>
              <a:t>, 391–411.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986" y="2288576"/>
            <a:ext cx="4548399" cy="352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73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基于</a:t>
            </a:r>
            <a:r>
              <a:rPr lang="en-US" altLang="zh-CN" b="1" dirty="0"/>
              <a:t>R</a:t>
            </a:r>
            <a:r>
              <a:rPr lang="zh-CN" altLang="en-US" b="1" dirty="0"/>
              <a:t>的数据可视化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4.</a:t>
            </a:r>
            <a:r>
              <a:rPr lang="zh-CN" altLang="en-US" dirty="0"/>
              <a:t>基于</a:t>
            </a:r>
            <a:r>
              <a:rPr lang="en-US" altLang="zh-CN" dirty="0"/>
              <a:t>R</a:t>
            </a:r>
            <a:r>
              <a:rPr lang="zh-CN" altLang="en-US" dirty="0"/>
              <a:t>的数据可视化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63" y="1356554"/>
            <a:ext cx="5865001" cy="551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317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基于</a:t>
            </a:r>
            <a:r>
              <a:rPr lang="en-US" altLang="zh-CN" b="1" dirty="0"/>
              <a:t>R</a:t>
            </a:r>
            <a:r>
              <a:rPr lang="zh-CN" altLang="en-US" b="1" dirty="0"/>
              <a:t>的数据可视化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4.</a:t>
            </a:r>
            <a:r>
              <a:rPr lang="zh-CN" altLang="en-US" dirty="0"/>
              <a:t>基于</a:t>
            </a:r>
            <a:r>
              <a:rPr lang="en-US" altLang="zh-CN" dirty="0"/>
              <a:t>R</a:t>
            </a:r>
            <a:r>
              <a:rPr lang="zh-CN" altLang="en-US" dirty="0"/>
              <a:t>的数据可视化</a:t>
            </a:r>
          </a:p>
        </p:txBody>
      </p:sp>
      <p:pic>
        <p:nvPicPr>
          <p:cNvPr id="6" name="图片 5" descr="C:\Users\clm\AppData\Roaming\Tencent\Users\527899385\QQ\WinTemp\RichOle\56A)L@1OY@TH401}R`6`I73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20" y="1346285"/>
            <a:ext cx="486243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877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基于</a:t>
            </a:r>
            <a:r>
              <a:rPr lang="en-US" altLang="zh-CN" b="1" dirty="0"/>
              <a:t>R</a:t>
            </a:r>
            <a:r>
              <a:rPr lang="zh-CN" altLang="en-US" b="1" dirty="0"/>
              <a:t>的数据可视化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4.</a:t>
            </a:r>
            <a:r>
              <a:rPr lang="zh-CN" altLang="en-US" dirty="0"/>
              <a:t>基于</a:t>
            </a:r>
            <a:r>
              <a:rPr lang="en-US" altLang="zh-CN" dirty="0"/>
              <a:t>R</a:t>
            </a:r>
            <a:r>
              <a:rPr lang="zh-CN" altLang="en-US" dirty="0"/>
              <a:t>的数据可视化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1665285"/>
            <a:ext cx="6032958" cy="5184576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608168" y="5429250"/>
          <a:ext cx="4476452" cy="91440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3365504142"/>
                    </a:ext>
                  </a:extLst>
                </a:gridCol>
                <a:gridCol w="3108300">
                  <a:extLst>
                    <a:ext uri="{9D8B030D-6E8A-4147-A177-3AD203B41FA5}">
                      <a16:colId xmlns:a16="http://schemas.microsoft.com/office/drawing/2014/main" xmlns="" val="3186666931"/>
                    </a:ext>
                  </a:extLst>
                </a:gridCol>
              </a:tblGrid>
              <a:tr h="7766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legend.plot</a:t>
                      </a:r>
                      <a:endParaRPr lang="en-US" sz="1800" dirty="0" smtClean="0"/>
                    </a:p>
                    <a:p>
                      <a:r>
                        <a:rPr lang="zh-CN" altLang="en-US" sz="1800" dirty="0" smtClean="0"/>
                        <a:t>图例</a:t>
                      </a:r>
                      <a:endParaRPr lang="en-US" sz="1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if TRUE then a legend for the groups is plotted in the upper margin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490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4555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基于</a:t>
            </a:r>
            <a:r>
              <a:rPr lang="en-US" altLang="zh-CN" b="1" dirty="0"/>
              <a:t>R</a:t>
            </a:r>
            <a:r>
              <a:rPr lang="zh-CN" altLang="en-US" b="1" dirty="0"/>
              <a:t>的数据可视化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基于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的数据可视化</a:t>
            </a:r>
            <a:endParaRPr lang="zh-CN" altLang="en-US" dirty="0"/>
          </a:p>
        </p:txBody>
      </p:sp>
      <p:pic>
        <p:nvPicPr>
          <p:cNvPr id="6" name="图片 5" descr="C:\Users\clm\AppData\Roaming\Tencent\Users\527899385\QQ\WinTemp\RichOle\}_CMB)L5B8V6%Z~SKCYG2HL.png"/>
          <p:cNvPicPr/>
          <p:nvPr/>
        </p:nvPicPr>
        <p:blipFill>
          <a:blip r:embed="rId2" cstate="print"/>
          <a:srcRect t="7512"/>
          <a:stretch>
            <a:fillRect/>
          </a:stretch>
        </p:blipFill>
        <p:spPr bwMode="auto">
          <a:xfrm>
            <a:off x="1343472" y="1916832"/>
            <a:ext cx="574706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255185142"/>
              </p:ext>
            </p:extLst>
          </p:nvPr>
        </p:nvGraphicFramePr>
        <p:xfrm>
          <a:off x="8040216" y="845091"/>
          <a:ext cx="169790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7962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pic>
        <p:nvPicPr>
          <p:cNvPr id="12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24" name="文本框 23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6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33453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13706</TotalTime>
  <Words>219</Words>
  <Application>Microsoft Office PowerPoint</Application>
  <PresentationFormat>宽屏</PresentationFormat>
  <Paragraphs>49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4.基于R的数据可视化</vt:lpstr>
      <vt:lpstr>基于R的数据可视化</vt:lpstr>
      <vt:lpstr>基于R的数据可视化</vt:lpstr>
      <vt:lpstr>基于R的数据可视化</vt:lpstr>
      <vt:lpstr>基于R的数据可视化</vt:lpstr>
      <vt:lpstr>基于R的数据可视化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1553</cp:revision>
  <cp:lastPrinted>2017-07-17T10:21:59Z</cp:lastPrinted>
  <dcterms:created xsi:type="dcterms:W3CDTF">2007-03-02T11:26:21Z</dcterms:created>
  <dcterms:modified xsi:type="dcterms:W3CDTF">2017-12-04T11:31:46Z</dcterms:modified>
</cp:coreProperties>
</file>