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6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4" r:id="rId17"/>
    <p:sldId id="271" r:id="rId18"/>
    <p:sldId id="272" r:id="rId19"/>
    <p:sldId id="268" r:id="rId20"/>
    <p:sldId id="275" r:id="rId21"/>
    <p:sldId id="273" r:id="rId22"/>
    <p:sldId id="277" r:id="rId23"/>
    <p:sldId id="279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942774" y="5617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E1D077-29B7-4063-AFB3-910F2D8AEE9D}"/>
              </a:ext>
            </a:extLst>
          </p:cNvPr>
          <p:cNvSpPr txBox="1"/>
          <p:nvPr/>
        </p:nvSpPr>
        <p:spPr>
          <a:xfrm>
            <a:off x="763398" y="1501629"/>
            <a:ext cx="1038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char</a:t>
            </a:r>
            <a:r>
              <a:rPr lang="zh-CN" altLang="en-US" sz="2400" dirty="0">
                <a:solidFill>
                  <a:schemeClr val="bg1"/>
                </a:solidFill>
              </a:rPr>
              <a:t>虽为字符类型，但计算机内存中无法存储字符，其本质是存储的整数，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在需要显示出来的时候通过</a:t>
            </a:r>
            <a:r>
              <a:rPr lang="en-US" altLang="zh-CN" sz="2400" dirty="0">
                <a:solidFill>
                  <a:schemeClr val="bg1"/>
                </a:solidFill>
              </a:rPr>
              <a:t>ASCII</a:t>
            </a:r>
            <a:r>
              <a:rPr lang="zh-CN" altLang="en-US" sz="2400" dirty="0">
                <a:solidFill>
                  <a:schemeClr val="bg1"/>
                </a:solidFill>
              </a:rPr>
              <a:t>码表将</a:t>
            </a:r>
            <a:r>
              <a:rPr lang="en-US" altLang="zh-CN" sz="2400" dirty="0">
                <a:solidFill>
                  <a:schemeClr val="bg1"/>
                </a:solidFill>
              </a:rPr>
              <a:t>ASC</a:t>
            </a:r>
            <a:r>
              <a:rPr lang="zh-CN" altLang="en-US" sz="2400" dirty="0">
                <a:solidFill>
                  <a:schemeClr val="bg1"/>
                </a:solidFill>
              </a:rPr>
              <a:t>码对应的字符显示出来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19EE65-A806-4F39-A8B6-C6FBABBC23C0}"/>
              </a:ext>
            </a:extLst>
          </p:cNvPr>
          <p:cNvSpPr txBox="1"/>
          <p:nvPr/>
        </p:nvSpPr>
        <p:spPr>
          <a:xfrm>
            <a:off x="763398" y="2985211"/>
            <a:ext cx="112773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ASCII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American Standard Code for Information Interchange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美国信息交换标准代码）是基于拉丁字母的一套电脑编码系统，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主要用于显示现代英语和其他西欧语言。它是现今最通用的单字节编码系统，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并等同于国际标准</a:t>
            </a:r>
            <a:r>
              <a:rPr lang="en-US" altLang="zh-CN" sz="2400" dirty="0">
                <a:solidFill>
                  <a:schemeClr val="bg1"/>
                </a:solidFill>
              </a:rPr>
              <a:t>ISO/IEC 646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请注意，</a:t>
            </a:r>
            <a:r>
              <a:rPr lang="en-US" altLang="zh-CN" sz="2400" dirty="0">
                <a:solidFill>
                  <a:schemeClr val="bg1"/>
                </a:solidFill>
              </a:rPr>
              <a:t>ASCII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</a:rPr>
              <a:t>American Standard Code for Information Interchange</a:t>
            </a:r>
            <a:r>
              <a:rPr lang="zh-CN" altLang="en-US" sz="2400" dirty="0">
                <a:solidFill>
                  <a:schemeClr val="bg1"/>
                </a:solidFill>
              </a:rPr>
              <a:t>缩写，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而不是</a:t>
            </a:r>
            <a:r>
              <a:rPr lang="en-US" altLang="zh-CN" sz="2400" dirty="0" err="1">
                <a:solidFill>
                  <a:schemeClr val="bg1"/>
                </a:solidFill>
              </a:rPr>
              <a:t>ASCⅡ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罗马数字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，有很多人在这个地方产生误解。</a:t>
            </a:r>
          </a:p>
        </p:txBody>
      </p:sp>
    </p:spTree>
    <p:extLst>
      <p:ext uri="{BB962C8B-B14F-4D97-AF65-F5344CB8AC3E}">
        <p14:creationId xmlns:p14="http://schemas.microsoft.com/office/powerpoint/2010/main" val="41933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3" name="Group 792">
            <a:extLst>
              <a:ext uri="{FF2B5EF4-FFF2-40B4-BE49-F238E27FC236}">
                <a16:creationId xmlns:a16="http://schemas.microsoft.com/office/drawing/2014/main" id="{614330AD-485E-4885-8627-F915FE800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014381"/>
              </p:ext>
            </p:extLst>
          </p:nvPr>
        </p:nvGraphicFramePr>
        <p:xfrm>
          <a:off x="2027237" y="924464"/>
          <a:ext cx="8137525" cy="517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符号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符号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符号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空字符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[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空格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\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!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.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"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^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#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48 ~ 57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0 ~ 9 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$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58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: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`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%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59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;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97 ~ 122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a ~ z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&amp;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&lt;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{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39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'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=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|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(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&gt;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}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?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~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@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127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DEL (Delete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键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43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+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65 ~ 90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A ~ Z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B8ABAB-CEC8-4546-8C41-8169FAB9351D}"/>
              </a:ext>
            </a:extLst>
          </p:cNvPr>
          <p:cNvSpPr txBox="1"/>
          <p:nvPr/>
        </p:nvSpPr>
        <p:spPr>
          <a:xfrm>
            <a:off x="4977745" y="103184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变量的声明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DC5CD-B6D8-4A12-A092-A672DB28D8A3}"/>
              </a:ext>
            </a:extLst>
          </p:cNvPr>
          <p:cNvSpPr txBox="1"/>
          <p:nvPr/>
        </p:nvSpPr>
        <p:spPr>
          <a:xfrm>
            <a:off x="4241967" y="2648457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变量类型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]	[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变量名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]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75CCBD-F54C-4CFB-8363-DE2A4696672D}"/>
              </a:ext>
            </a:extLst>
          </p:cNvPr>
          <p:cNvSpPr txBox="1"/>
          <p:nvPr/>
        </p:nvSpPr>
        <p:spPr>
          <a:xfrm>
            <a:off x="4303552" y="3803403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int a;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DDCFCC-FD6C-4BF4-8D73-F6494120A30E}"/>
              </a:ext>
            </a:extLst>
          </p:cNvPr>
          <p:cNvSpPr txBox="1"/>
          <p:nvPr/>
        </p:nvSpPr>
        <p:spPr>
          <a:xfrm>
            <a:off x="4303552" y="4553173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char b;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B9DDF1-15F0-4AB0-B8A7-E527C073E0A2}"/>
              </a:ext>
            </a:extLst>
          </p:cNvPr>
          <p:cNvSpPr txBox="1"/>
          <p:nvPr/>
        </p:nvSpPr>
        <p:spPr>
          <a:xfrm>
            <a:off x="4303552" y="5243921"/>
            <a:ext cx="116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float c;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0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200092-E15A-414E-8BF5-D91E35508341}"/>
              </a:ext>
            </a:extLst>
          </p:cNvPr>
          <p:cNvSpPr txBox="1"/>
          <p:nvPr/>
        </p:nvSpPr>
        <p:spPr>
          <a:xfrm>
            <a:off x="5272901" y="260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94D11D-9A45-4B67-83D1-2BEC00490AC1}"/>
              </a:ext>
            </a:extLst>
          </p:cNvPr>
          <p:cNvSpPr txBox="1"/>
          <p:nvPr/>
        </p:nvSpPr>
        <p:spPr>
          <a:xfrm>
            <a:off x="4746912" y="101351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变量的命名规则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009F95-1DAA-4EFD-9876-4B77E8AA0656}"/>
              </a:ext>
            </a:extLst>
          </p:cNvPr>
          <p:cNvSpPr txBox="1"/>
          <p:nvPr/>
        </p:nvSpPr>
        <p:spPr>
          <a:xfrm>
            <a:off x="1058627" y="2366608"/>
            <a:ext cx="100747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变量名可以由字母、数字和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_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（下划线）组合而成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变量名不能包含除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_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以外的任何特殊字符，如：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%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、逗号、空格等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变量名必须以字母或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_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（下划线）开头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变量名不能包含空白字符（换行符、空格和制表符称为空白字符）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语言中的某些词（例如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int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float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等）称为保留字，具有特殊意义，不能用作变量名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语言区分大小写，因此变量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price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与变量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PRICE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是两个不同的变量</a:t>
            </a:r>
          </a:p>
        </p:txBody>
      </p:sp>
    </p:spTree>
    <p:extLst>
      <p:ext uri="{BB962C8B-B14F-4D97-AF65-F5344CB8AC3E}">
        <p14:creationId xmlns:p14="http://schemas.microsoft.com/office/powerpoint/2010/main" val="27524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113159F-B5B3-4ABD-B0C5-FA82463401BF}"/>
              </a:ext>
            </a:extLst>
          </p:cNvPr>
          <p:cNvSpPr txBox="1"/>
          <p:nvPr/>
        </p:nvSpPr>
        <p:spPr>
          <a:xfrm>
            <a:off x="5182929" y="8976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输入输出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8BDE2-19E7-422E-AA2B-3FACA9371522}"/>
              </a:ext>
            </a:extLst>
          </p:cNvPr>
          <p:cNvSpPr txBox="1"/>
          <p:nvPr/>
        </p:nvSpPr>
        <p:spPr>
          <a:xfrm>
            <a:off x="2121193" y="2785203"/>
            <a:ext cx="79496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语言中的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I/O (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输入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输出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)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函数有很多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本章学习最常用的 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()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()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两个函数。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要使用这两个函数首先要导入头文件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stdio.h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8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CBF80A-C9BE-418E-B3CD-D1D229E19565}"/>
              </a:ext>
            </a:extLst>
          </p:cNvPr>
          <p:cNvSpPr txBox="1"/>
          <p:nvPr/>
        </p:nvSpPr>
        <p:spPr>
          <a:xfrm>
            <a:off x="2197916" y="1476462"/>
            <a:ext cx="538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输出字符串：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(“hello world”);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1F812-ABEF-402F-A883-86212D45BBD3}"/>
              </a:ext>
            </a:extLst>
          </p:cNvPr>
          <p:cNvSpPr txBox="1"/>
          <p:nvPr/>
        </p:nvSpPr>
        <p:spPr>
          <a:xfrm>
            <a:off x="2197915" y="2335014"/>
            <a:ext cx="580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输出字符变量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(“char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c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”,c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1B7772-AC3F-4348-861D-44D0F1025BFD}"/>
              </a:ext>
            </a:extLst>
          </p:cNvPr>
          <p:cNvSpPr txBox="1"/>
          <p:nvPr/>
        </p:nvSpPr>
        <p:spPr>
          <a:xfrm>
            <a:off x="2197916" y="3073166"/>
            <a:ext cx="560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输出整形变量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(“int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d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”,a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F45BE0-5812-4118-9DF0-CF35B10A6C3A}"/>
              </a:ext>
            </a:extLst>
          </p:cNvPr>
          <p:cNvSpPr txBox="1"/>
          <p:nvPr/>
        </p:nvSpPr>
        <p:spPr>
          <a:xfrm>
            <a:off x="2197915" y="3840060"/>
            <a:ext cx="616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输出浮点形变量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(“float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f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”,b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B1D2DA-6C2B-4216-9519-248AB6E343EE}"/>
              </a:ext>
            </a:extLst>
          </p:cNvPr>
          <p:cNvSpPr txBox="1"/>
          <p:nvPr/>
        </p:nvSpPr>
        <p:spPr>
          <a:xfrm>
            <a:off x="2197916" y="4705603"/>
            <a:ext cx="752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输出双精度浮点形变量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(“double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lf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”,d);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1F9954-48D5-458F-9E81-2BDC9B7E1CEC}"/>
              </a:ext>
            </a:extLst>
          </p:cNvPr>
          <p:cNvSpPr txBox="1"/>
          <p:nvPr/>
        </p:nvSpPr>
        <p:spPr>
          <a:xfrm>
            <a:off x="2197915" y="5571146"/>
            <a:ext cx="876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输出多个变量：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(“value: 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%c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\</a:t>
            </a:r>
            <a:r>
              <a:rPr lang="en-US" altLang="zh-CN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t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%d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\</a:t>
            </a:r>
            <a:r>
              <a:rPr lang="en-US" altLang="zh-CN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t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%f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\</a:t>
            </a:r>
            <a:r>
              <a:rPr lang="en-US" altLang="zh-CN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t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%lf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\n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c,a,b,d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C5A0C7-7F5F-452B-BD55-4A304696C98D}"/>
              </a:ext>
            </a:extLst>
          </p:cNvPr>
          <p:cNvSpPr txBox="1"/>
          <p:nvPr/>
        </p:nvSpPr>
        <p:spPr>
          <a:xfrm>
            <a:off x="4916831" y="549364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()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3399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17924E-C6D8-40E5-80A5-37E950936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52" y="357571"/>
            <a:ext cx="5238095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CD3584-A1E9-4980-B811-2F8E41A7B895}"/>
              </a:ext>
            </a:extLst>
          </p:cNvPr>
          <p:cNvSpPr txBox="1"/>
          <p:nvPr/>
        </p:nvSpPr>
        <p:spPr>
          <a:xfrm>
            <a:off x="4916831" y="549364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()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287F99-9514-4D3A-9AAA-9ADAB9A398D9}"/>
              </a:ext>
            </a:extLst>
          </p:cNvPr>
          <p:cNvSpPr txBox="1"/>
          <p:nvPr/>
        </p:nvSpPr>
        <p:spPr>
          <a:xfrm>
            <a:off x="2214693" y="1916338"/>
            <a:ext cx="505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输入字符变量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c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35BB9B-2FF9-480A-AB8E-6845CA18B3CA}"/>
              </a:ext>
            </a:extLst>
          </p:cNvPr>
          <p:cNvSpPr txBox="1"/>
          <p:nvPr/>
        </p:nvSpPr>
        <p:spPr>
          <a:xfrm>
            <a:off x="2214694" y="2654490"/>
            <a:ext cx="51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输入整形变量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d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E9879-A70E-428B-87ED-0134C46EC1A6}"/>
              </a:ext>
            </a:extLst>
          </p:cNvPr>
          <p:cNvSpPr txBox="1"/>
          <p:nvPr/>
        </p:nvSpPr>
        <p:spPr>
          <a:xfrm>
            <a:off x="2214693" y="342138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输入浮点形变量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f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45DD7C-7099-42AA-B899-1483F498A1EF}"/>
              </a:ext>
            </a:extLst>
          </p:cNvPr>
          <p:cNvSpPr txBox="1"/>
          <p:nvPr/>
        </p:nvSpPr>
        <p:spPr>
          <a:xfrm>
            <a:off x="2214694" y="4286927"/>
            <a:ext cx="642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输入双精度浮点形变量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lf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d);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1DEA9-5E4A-42DF-A32E-314025D992DD}"/>
              </a:ext>
            </a:extLst>
          </p:cNvPr>
          <p:cNvSpPr txBox="1"/>
          <p:nvPr/>
        </p:nvSpPr>
        <p:spPr>
          <a:xfrm>
            <a:off x="2214693" y="5152470"/>
            <a:ext cx="809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输入多个变量：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(“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%c %d %f %</a:t>
            </a:r>
            <a:r>
              <a:rPr lang="en-US" altLang="zh-CN" sz="2400" dirty="0" err="1">
                <a:solidFill>
                  <a:schemeClr val="accent2"/>
                </a:solidFill>
                <a:latin typeface="+mn-ea"/>
              </a:rPr>
              <a:t>lf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”,</a:t>
            </a: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a,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b,</a:t>
            </a:r>
            <a:r>
              <a:rPr lang="en-US" altLang="zh-CN" sz="2400" dirty="0" err="1">
                <a:solidFill>
                  <a:srgbClr val="FFFF00"/>
                </a:solidFill>
                <a:latin typeface="+mn-ea"/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8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63CBE4-BE1A-4FD0-A44E-F6B177E520FC}"/>
              </a:ext>
            </a:extLst>
          </p:cNvPr>
          <p:cNvSpPr txBox="1"/>
          <p:nvPr/>
        </p:nvSpPr>
        <p:spPr>
          <a:xfrm>
            <a:off x="1291983" y="638173"/>
            <a:ext cx="102066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zh-CN" altLang="zh-CN" sz="2400" dirty="0">
                <a:solidFill>
                  <a:schemeClr val="bg1"/>
                </a:solidFill>
              </a:rPr>
              <a:t>在输入单个数据时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输入数据后按回车确认输入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zh-CN" altLang="zh-CN" sz="2400" dirty="0">
                <a:solidFill>
                  <a:schemeClr val="bg1"/>
                </a:solidFill>
              </a:rPr>
              <a:t>在输入多个数据时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若每个读入数据都为数字类型且指令都之间以空格间隔或无间隔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</a:rPr>
              <a:t>("%d %d %d",</a:t>
            </a:r>
            <a:r>
              <a:rPr lang="en-US" altLang="zh-CN" sz="2400" dirty="0" err="1">
                <a:solidFill>
                  <a:schemeClr val="bg1"/>
                </a:solidFill>
              </a:rPr>
              <a:t>a,b,c</a:t>
            </a:r>
            <a:r>
              <a:rPr lang="en-US" altLang="zh-CN" sz="2400" dirty="0">
                <a:solidFill>
                  <a:schemeClr val="bg1"/>
                </a:solidFill>
              </a:rPr>
              <a:t>); </a:t>
            </a:r>
            <a:r>
              <a:rPr lang="zh-CN" altLang="zh-CN" sz="2400" dirty="0">
                <a:solidFill>
                  <a:schemeClr val="bg1"/>
                </a:solidFill>
              </a:rPr>
              <a:t>在输入数据时默认以空格隔开每个数据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若读入数字类型数据之间字符类型数据间隔且指令之间无间隔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</a:rPr>
              <a:t>("%</a:t>
            </a:r>
            <a:r>
              <a:rPr lang="en-US" altLang="zh-CN" sz="2400" dirty="0" err="1">
                <a:solidFill>
                  <a:schemeClr val="bg1"/>
                </a:solidFill>
              </a:rPr>
              <a:t>d%c%d</a:t>
            </a:r>
            <a:r>
              <a:rPr lang="en-US" altLang="zh-CN" sz="2400" dirty="0">
                <a:solidFill>
                  <a:schemeClr val="bg1"/>
                </a:solidFill>
              </a:rPr>
              <a:t>",</a:t>
            </a:r>
            <a:r>
              <a:rPr lang="en-US" altLang="zh-CN" sz="2400" dirty="0" err="1">
                <a:solidFill>
                  <a:schemeClr val="bg1"/>
                </a:solidFill>
              </a:rPr>
              <a:t>a,b,c</a:t>
            </a:r>
            <a:r>
              <a:rPr lang="en-US" altLang="zh-CN" sz="2400" dirty="0">
                <a:solidFill>
                  <a:schemeClr val="bg1"/>
                </a:solidFill>
              </a:rPr>
              <a:t>); </a:t>
            </a:r>
            <a:r>
              <a:rPr lang="zh-CN" altLang="zh-CN" sz="2400" dirty="0">
                <a:solidFill>
                  <a:schemeClr val="bg1"/>
                </a:solidFill>
              </a:rPr>
              <a:t>则在输入数据时每个数据可不需要间隔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若每个读入指令之间由特殊字符间隔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</a:rPr>
              <a:t>("%d</a:t>
            </a:r>
            <a:r>
              <a:rPr lang="zh-CN" altLang="zh-CN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%d</a:t>
            </a:r>
            <a:r>
              <a:rPr lang="zh-CN" altLang="zh-CN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%d",</a:t>
            </a:r>
            <a:r>
              <a:rPr lang="en-US" altLang="zh-CN" sz="2400" dirty="0" err="1">
                <a:solidFill>
                  <a:schemeClr val="bg1"/>
                </a:solidFill>
              </a:rPr>
              <a:t>a,b,c</a:t>
            </a:r>
            <a:r>
              <a:rPr lang="en-US" altLang="zh-CN" sz="2400" dirty="0">
                <a:solidFill>
                  <a:schemeClr val="bg1"/>
                </a:solidFill>
              </a:rPr>
              <a:t>); </a:t>
            </a:r>
            <a:r>
              <a:rPr lang="zh-CN" altLang="zh-CN" sz="2400" dirty="0">
                <a:solidFill>
                  <a:schemeClr val="bg1"/>
                </a:solidFill>
              </a:rPr>
              <a:t>在输入数据时应以相应字符隔开数据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zh-CN" sz="2400" dirty="0">
                <a:solidFill>
                  <a:schemeClr val="bg1"/>
                </a:solidFill>
              </a:rPr>
              <a:t>只需在最后一个数据输入后按回车确认输入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scanf</a:t>
            </a:r>
            <a:r>
              <a:rPr lang="zh-CN" altLang="zh-CN" sz="2400" dirty="0">
                <a:solidFill>
                  <a:schemeClr val="bg1"/>
                </a:solidFill>
              </a:rPr>
              <a:t>函数为C语言中唯一一个可一次性读取多个数据的函数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CD386D-F173-4960-9BA5-BBED274D63DF}"/>
              </a:ext>
            </a:extLst>
          </p:cNvPr>
          <p:cNvSpPr txBox="1"/>
          <p:nvPr/>
        </p:nvSpPr>
        <p:spPr>
          <a:xfrm>
            <a:off x="5388114" y="8137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467E37-FAEE-4643-9EAD-6095BB7C3CCF}"/>
              </a:ext>
            </a:extLst>
          </p:cNvPr>
          <p:cNvSpPr txBox="1"/>
          <p:nvPr/>
        </p:nvSpPr>
        <p:spPr>
          <a:xfrm>
            <a:off x="1156186" y="2111561"/>
            <a:ext cx="98796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运算符是一种告诉编译器执行特定的数学或逻辑操作的符号。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latinLnBrk="1"/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语言内置了丰富的运算符，并提供了以下类型的运算符：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latinLnBrk="1"/>
            <a:endParaRPr lang="zh-CN" altLang="en-US" sz="2800" dirty="0">
              <a:solidFill>
                <a:schemeClr val="bg1"/>
              </a:solidFill>
              <a:latin typeface="+mn-ea"/>
            </a:endParaRP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算术运算符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关系运算符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逻辑运算符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位运算符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赋值运算符</a:t>
            </a:r>
          </a:p>
          <a:p>
            <a:pPr algn="ctr" latinLnBrk="1"/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杂项运算符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6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2310348" y="282003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变量类型，输入输出及运算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BCE3BB-BA41-470C-8EFE-830703D19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77017"/>
              </p:ext>
            </p:extLst>
          </p:nvPr>
        </p:nvGraphicFramePr>
        <p:xfrm>
          <a:off x="2032000" y="1743123"/>
          <a:ext cx="8127999" cy="432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762868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35035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919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8018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把两个操作数相加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+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30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84751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从第一个操作数中减去第二个操作数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-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-10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4221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把两个操作数相乘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*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200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74688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分子除以分母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B /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2395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取模运算符，整除后的余数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B %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21110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自增运算符，整数值增加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A++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6661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自减运算符，整数值减少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A--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将得到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955879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1F9D56C-ABE8-44D9-8B3D-E21EE8A2469D}"/>
              </a:ext>
            </a:extLst>
          </p:cNvPr>
          <p:cNvSpPr txBox="1"/>
          <p:nvPr/>
        </p:nvSpPr>
        <p:spPr>
          <a:xfrm>
            <a:off x="3632432" y="120801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假设变量 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，变量 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D7D031A-AA52-4F8A-A042-775DEAF0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12670"/>
              </p:ext>
            </p:extLst>
          </p:nvPr>
        </p:nvGraphicFramePr>
        <p:xfrm>
          <a:off x="203666" y="805092"/>
          <a:ext cx="11784667" cy="595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464">
                  <a:extLst>
                    <a:ext uri="{9D8B030D-6E8A-4147-A177-3AD203B41FA5}">
                      <a16:colId xmlns:a16="http://schemas.microsoft.com/office/drawing/2014/main" val="2592947959"/>
                    </a:ext>
                  </a:extLst>
                </a:gridCol>
                <a:gridCol w="6442745">
                  <a:extLst>
                    <a:ext uri="{9D8B030D-6E8A-4147-A177-3AD203B41FA5}">
                      <a16:colId xmlns:a16="http://schemas.microsoft.com/office/drawing/2014/main" val="355917374"/>
                    </a:ext>
                  </a:extLst>
                </a:gridCol>
                <a:gridCol w="3968458">
                  <a:extLst>
                    <a:ext uri="{9D8B030D-6E8A-4147-A177-3AD203B41FA5}">
                      <a16:colId xmlns:a16="http://schemas.microsoft.com/office/drawing/2014/main" val="1902742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6624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简单的赋值运算符，把右边操作数的值赋给左边操作数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A +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将把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+ B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的值赋给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5841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加且赋值运算符，把右边操作数加上左边操作数的结果赋值给左边操作数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+=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+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20790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减且赋值运算符，把左边操作数减去右边操作数的结果赋值给左边操作数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-=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-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67146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乘且赋值运算符，把右边操作数乘以左边操作数的结果赋值给左边操作数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*=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*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86096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除且赋值运算符，把左边操作数除以右边操作数的结果赋值给左边操作数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/=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/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3600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求模且赋值运算符，求两个操作数的模赋值给左边操作数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%= 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相当于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% A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15698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左移且赋值运算符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&lt;&lt;= 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&lt;&lt;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02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右移且赋值运算符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&gt;&gt;= 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C = C &gt;&gt;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3825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按位与且赋值运算符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&amp;= 2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= C &amp;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58874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按位异或且赋值运算符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^= 2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= C ^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62370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按位或且赋值运算符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|= 2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等同于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 = C | 2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285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1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AB021C8-6466-47F3-9E93-2FFD4231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20713"/>
              </p:ext>
            </p:extLst>
          </p:nvPr>
        </p:nvGraphicFramePr>
        <p:xfrm>
          <a:off x="1929468" y="2212907"/>
          <a:ext cx="8155030" cy="323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029">
                  <a:extLst>
                    <a:ext uri="{9D8B030D-6E8A-4147-A177-3AD203B41FA5}">
                      <a16:colId xmlns:a16="http://schemas.microsoft.com/office/drawing/2014/main" val="3048470575"/>
                    </a:ext>
                  </a:extLst>
                </a:gridCol>
                <a:gridCol w="3204595">
                  <a:extLst>
                    <a:ext uri="{9D8B030D-6E8A-4147-A177-3AD203B41FA5}">
                      <a16:colId xmlns:a16="http://schemas.microsoft.com/office/drawing/2014/main" val="719200155"/>
                    </a:ext>
                  </a:extLst>
                </a:gridCol>
                <a:gridCol w="2534406">
                  <a:extLst>
                    <a:ext uri="{9D8B030D-6E8A-4147-A177-3AD203B41FA5}">
                      <a16:colId xmlns:a16="http://schemas.microsoft.com/office/drawing/2014/main" val="386928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66348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称为逻辑与运算符。如果两个操作数都非零，则条件为真。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&amp;&amp;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为假。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1799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称为逻辑或运算符。如果两个操作数中有任意一个非零，则条件为真。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||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25069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称为逻辑非运算符。用来逆转操作数的逻辑状态。如果条件为真则逻辑非运算符将使其为假。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!(A &amp;&amp; B)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638641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03B6180-754C-4F24-B569-0D9FE3FFA65F}"/>
              </a:ext>
            </a:extLst>
          </p:cNvPr>
          <p:cNvSpPr txBox="1"/>
          <p:nvPr/>
        </p:nvSpPr>
        <p:spPr>
          <a:xfrm>
            <a:off x="4015943" y="145129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假设变量 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，变量 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BBF551-4427-494E-9F5C-0F069762B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13278"/>
              </p:ext>
            </p:extLst>
          </p:nvPr>
        </p:nvGraphicFramePr>
        <p:xfrm>
          <a:off x="1797108" y="1374008"/>
          <a:ext cx="8127999" cy="501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17">
                  <a:extLst>
                    <a:ext uri="{9D8B030D-6E8A-4147-A177-3AD203B41FA5}">
                      <a16:colId xmlns:a16="http://schemas.microsoft.com/office/drawing/2014/main" val="3758952502"/>
                    </a:ext>
                  </a:extLst>
                </a:gridCol>
                <a:gridCol w="3348449">
                  <a:extLst>
                    <a:ext uri="{9D8B030D-6E8A-4147-A177-3AD203B41FA5}">
                      <a16:colId xmlns:a16="http://schemas.microsoft.com/office/drawing/2014/main" val="11873501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720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33513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检查两个操作数的值是否相等，如果相等则条件为真。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==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不为真。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96994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检查两个操作数的值是否相等，如果不相等则条件为真。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!=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0361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检查左操作数的值是否大于右操作数的值，如果是则条件为真。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&gt;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不为真。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9889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检查左操作数的值是否小于右操作数的值，如果是则条件为真。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(A &lt; B)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15801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检查左操作数的值是否大于或等于右操作数的值，如果是则条件为真。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(A &gt;= B)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不为真。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0158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检查左操作数的值是否小于或等于右操作数的值，如果是则条件为真。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(A &lt;= B)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24547798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F34E06B-111F-46D3-93A0-14AF8CF10D84}"/>
              </a:ext>
            </a:extLst>
          </p:cNvPr>
          <p:cNvSpPr txBox="1"/>
          <p:nvPr/>
        </p:nvSpPr>
        <p:spPr>
          <a:xfrm>
            <a:off x="3862055" y="780176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假设变量 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，变量 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 的值为 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E5300E-EE6C-40EB-9CB6-798C3F2E5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8006"/>
              </p:ext>
            </p:extLst>
          </p:nvPr>
        </p:nvGraphicFramePr>
        <p:xfrm>
          <a:off x="2030136" y="2016760"/>
          <a:ext cx="8129863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197">
                  <a:extLst>
                    <a:ext uri="{9D8B030D-6E8A-4147-A177-3AD203B41FA5}">
                      <a16:colId xmlns:a16="http://schemas.microsoft.com/office/drawing/2014/main" val="1309758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5016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57202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1160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</a:rPr>
                        <a:t>sizeof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返回变量的大小。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sizeof(a)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将返回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，其中 </a:t>
                      </a: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是整数。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63608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返回变量的地址。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&amp;a;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将给出变量的实际地址。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83376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指向一个变量。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a;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将指向一个变量。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7858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? :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条件表达式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如果条件为真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?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则值为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X :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否则值为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Y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73093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C949BE-5CFA-483E-AA5E-933226955CFF}"/>
              </a:ext>
            </a:extLst>
          </p:cNvPr>
          <p:cNvSpPr txBox="1"/>
          <p:nvPr/>
        </p:nvSpPr>
        <p:spPr>
          <a:xfrm>
            <a:off x="1542510" y="473118"/>
            <a:ext cx="9106980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中的左值（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Lvalues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）和右值（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Rvalues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中有两种类型的表达式：</a:t>
            </a:r>
          </a:p>
          <a:p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左值（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lvalue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）：指向内存位置的表达式被称为左值（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lvalue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）表达式。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左值可以出现在赋值号的左边或右边。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右值（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rvalue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）：术语右值（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rvalue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）指的是存储在内存中某些地址的数值。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右值是不能对其进行赋值的表达式，也就是说，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 	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右值可以出现在赋值号的右边，但不能出现在赋值号的左边。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变量是左值，因此可以出现在赋值号的左边。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数值型的字面值是右值，因此不能被赋值，不能出现在赋值号的左边。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下面是一个有效的语句：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int g = 20;</a:t>
            </a: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但是下面这个就不是一个有效的语句，会生成编译时错误：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10 = 20;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4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4D6D11-51D0-4F76-8B65-49A82D3E8C34}"/>
              </a:ext>
            </a:extLst>
          </p:cNvPr>
          <p:cNvSpPr txBox="1"/>
          <p:nvPr/>
        </p:nvSpPr>
        <p:spPr>
          <a:xfrm>
            <a:off x="5182929" y="10402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课堂练习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560C89-FA04-428E-AB55-BFC3291E86A2}"/>
              </a:ext>
            </a:extLst>
          </p:cNvPr>
          <p:cNvSpPr txBox="1"/>
          <p:nvPr/>
        </p:nvSpPr>
        <p:spPr>
          <a:xfrm>
            <a:off x="2734811" y="2558642"/>
            <a:ext cx="62889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声明两个整型变量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通过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scanf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对其赋值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编写代码实现交换两个变量数值的功能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通过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printf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输出交换后变量的值</a:t>
            </a:r>
          </a:p>
        </p:txBody>
      </p:sp>
    </p:spTree>
    <p:extLst>
      <p:ext uri="{BB962C8B-B14F-4D97-AF65-F5344CB8AC3E}">
        <p14:creationId xmlns:p14="http://schemas.microsoft.com/office/powerpoint/2010/main" val="31411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3F8139-A6B6-4D8C-8550-7ABE55F1EA71}"/>
              </a:ext>
            </a:extLst>
          </p:cNvPr>
          <p:cNvSpPr txBox="1"/>
          <p:nvPr/>
        </p:nvSpPr>
        <p:spPr>
          <a:xfrm>
            <a:off x="1317071" y="147646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分析如下代码的功能以及潜在的问题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7291A3-8816-4396-8828-BCA92FFB85A4}"/>
              </a:ext>
            </a:extLst>
          </p:cNvPr>
          <p:cNvSpPr txBox="1"/>
          <p:nvPr/>
        </p:nvSpPr>
        <p:spPr>
          <a:xfrm>
            <a:off x="3196206" y="3665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B7087-CE14-44FD-B581-A7224684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38" y="2256598"/>
            <a:ext cx="5376973" cy="43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2686778" y="161649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主要内容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C5103E-39B3-431A-8F0A-F7F227E0DD47}"/>
              </a:ext>
            </a:extLst>
          </p:cNvPr>
          <p:cNvSpPr txBox="1"/>
          <p:nvPr/>
        </p:nvSpPr>
        <p:spPr>
          <a:xfrm>
            <a:off x="3981202" y="280192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变量的数据类型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3E01DF-2D01-403C-A566-CA20D261605B}"/>
              </a:ext>
            </a:extLst>
          </p:cNvPr>
          <p:cNvSpPr txBox="1"/>
          <p:nvPr/>
        </p:nvSpPr>
        <p:spPr>
          <a:xfrm>
            <a:off x="3981201" y="363050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变量的命名规则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111D2D-6CA2-4AAD-9F1C-56F94539B308}"/>
              </a:ext>
            </a:extLst>
          </p:cNvPr>
          <p:cNvSpPr txBox="1"/>
          <p:nvPr/>
        </p:nvSpPr>
        <p:spPr>
          <a:xfrm>
            <a:off x="3981201" y="52628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变量的运算操作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A9940-D24B-4B5B-AC09-C1DFDC52E734}"/>
              </a:ext>
            </a:extLst>
          </p:cNvPr>
          <p:cNvSpPr txBox="1"/>
          <p:nvPr/>
        </p:nvSpPr>
        <p:spPr>
          <a:xfrm>
            <a:off x="3981200" y="445908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变量的输入输出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AA11CB-D7C1-4CBB-8768-C408D0B02A44}"/>
              </a:ext>
            </a:extLst>
          </p:cNvPr>
          <p:cNvSpPr txBox="1"/>
          <p:nvPr/>
        </p:nvSpPr>
        <p:spPr>
          <a:xfrm>
            <a:off x="4849505" y="64904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什么是变量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A0BDE0-1282-4967-9ECA-04283D15DDDB}"/>
              </a:ext>
            </a:extLst>
          </p:cNvPr>
          <p:cNvSpPr txBox="1"/>
          <p:nvPr/>
        </p:nvSpPr>
        <p:spPr>
          <a:xfrm>
            <a:off x="1258349" y="1912690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从逻辑上来讲，变量就是一个数值可变的量，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通过一个名字对其进行命名指代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C19955-DA9D-46BC-AC5F-903343F12D30}"/>
              </a:ext>
            </a:extLst>
          </p:cNvPr>
          <p:cNvSpPr txBox="1"/>
          <p:nvPr/>
        </p:nvSpPr>
        <p:spPr>
          <a:xfrm>
            <a:off x="1258348" y="3122103"/>
            <a:ext cx="880241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从物理上来讲，变量就是一个内存中的一块内存空间，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该内存空间的值可以被反复修改，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不同类型的变量分配到的内存空间大小不同，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并且每块内存空间都有一个</a:t>
            </a:r>
            <a:r>
              <a:rPr lang="zh-CN" altLang="en-US" sz="2800" dirty="0">
                <a:solidFill>
                  <a:schemeClr val="accent2"/>
                </a:solidFill>
              </a:rPr>
              <a:t>地址</a:t>
            </a:r>
            <a:r>
              <a:rPr lang="zh-CN" altLang="en-US" sz="2800" dirty="0">
                <a:solidFill>
                  <a:schemeClr val="bg1"/>
                </a:solidFill>
              </a:rPr>
              <a:t>编号与之对应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E1F4B-1A63-4E07-AC51-210D46D832C6}"/>
              </a:ext>
            </a:extLst>
          </p:cNvPr>
          <p:cNvSpPr txBox="1"/>
          <p:nvPr/>
        </p:nvSpPr>
        <p:spPr>
          <a:xfrm>
            <a:off x="1258349" y="5254846"/>
            <a:ext cx="9161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特别的，当被初次初始化赋值后，不再允许数值被改变的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变量被称为常量</a:t>
            </a:r>
          </a:p>
        </p:txBody>
      </p:sp>
    </p:spTree>
    <p:extLst>
      <p:ext uri="{BB962C8B-B14F-4D97-AF65-F5344CB8AC3E}">
        <p14:creationId xmlns:p14="http://schemas.microsoft.com/office/powerpoint/2010/main" val="32809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78C4845-C0D9-4EE1-BC9F-640DDEB8ECF6}"/>
              </a:ext>
            </a:extLst>
          </p:cNvPr>
          <p:cNvSpPr/>
          <p:nvPr/>
        </p:nvSpPr>
        <p:spPr>
          <a:xfrm>
            <a:off x="2195115" y="1317072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CE9066-DD1F-4AAB-B08C-EA9E5C8889D2}"/>
              </a:ext>
            </a:extLst>
          </p:cNvPr>
          <p:cNvSpPr/>
          <p:nvPr/>
        </p:nvSpPr>
        <p:spPr>
          <a:xfrm>
            <a:off x="2975292" y="1317071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E9D48A-C05C-4265-B9F0-3794830ED1EA}"/>
              </a:ext>
            </a:extLst>
          </p:cNvPr>
          <p:cNvSpPr/>
          <p:nvPr/>
        </p:nvSpPr>
        <p:spPr>
          <a:xfrm>
            <a:off x="3755469" y="1317072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CC8A5E-1631-4E27-A5D5-2B303E568F4F}"/>
              </a:ext>
            </a:extLst>
          </p:cNvPr>
          <p:cNvSpPr/>
          <p:nvPr/>
        </p:nvSpPr>
        <p:spPr>
          <a:xfrm>
            <a:off x="4535646" y="1317071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15903-1346-4363-8A79-3CADE6D05A35}"/>
              </a:ext>
            </a:extLst>
          </p:cNvPr>
          <p:cNvSpPr/>
          <p:nvPr/>
        </p:nvSpPr>
        <p:spPr>
          <a:xfrm>
            <a:off x="5315823" y="1317071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41AB4A-5751-4E71-9B5F-C35EDB6F6F07}"/>
              </a:ext>
            </a:extLst>
          </p:cNvPr>
          <p:cNvSpPr/>
          <p:nvPr/>
        </p:nvSpPr>
        <p:spPr>
          <a:xfrm>
            <a:off x="6096000" y="1317070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FDC4D9-63CA-4202-9955-2D6CF9C1BB34}"/>
              </a:ext>
            </a:extLst>
          </p:cNvPr>
          <p:cNvSpPr/>
          <p:nvPr/>
        </p:nvSpPr>
        <p:spPr>
          <a:xfrm>
            <a:off x="6876177" y="1317070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58DCBA-513B-4710-AD6F-5AC033A0AB46}"/>
              </a:ext>
            </a:extLst>
          </p:cNvPr>
          <p:cNvSpPr/>
          <p:nvPr/>
        </p:nvSpPr>
        <p:spPr>
          <a:xfrm>
            <a:off x="7656354" y="1317069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E84450-CDDB-483D-89E8-D1C8CA2DAF23}"/>
              </a:ext>
            </a:extLst>
          </p:cNvPr>
          <p:cNvSpPr/>
          <p:nvPr/>
        </p:nvSpPr>
        <p:spPr>
          <a:xfrm>
            <a:off x="8436531" y="1317069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8816BD-5A0A-4809-9B88-5DE96326A305}"/>
              </a:ext>
            </a:extLst>
          </p:cNvPr>
          <p:cNvSpPr/>
          <p:nvPr/>
        </p:nvSpPr>
        <p:spPr>
          <a:xfrm>
            <a:off x="9216708" y="1317068"/>
            <a:ext cx="780177" cy="654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8CB45-8BB7-4952-8AF9-D20EFF45E937}"/>
              </a:ext>
            </a:extLst>
          </p:cNvPr>
          <p:cNvSpPr txBox="1"/>
          <p:nvPr/>
        </p:nvSpPr>
        <p:spPr>
          <a:xfrm>
            <a:off x="1121772" y="1409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。。。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346D3A-D8B9-482F-9767-AD564DAF5B2D}"/>
              </a:ext>
            </a:extLst>
          </p:cNvPr>
          <p:cNvSpPr txBox="1"/>
          <p:nvPr/>
        </p:nvSpPr>
        <p:spPr>
          <a:xfrm>
            <a:off x="10265772" y="1409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。。。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DDE526-BE75-46A7-8AB1-7783CE189C09}"/>
              </a:ext>
            </a:extLst>
          </p:cNvPr>
          <p:cNvSpPr txBox="1"/>
          <p:nvPr/>
        </p:nvSpPr>
        <p:spPr>
          <a:xfrm>
            <a:off x="5644594" y="6543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内存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FA8812-153C-4B0F-A9A1-280218BD6174}"/>
              </a:ext>
            </a:extLst>
          </p:cNvPr>
          <p:cNvSpPr/>
          <p:nvPr/>
        </p:nvSpPr>
        <p:spPr>
          <a:xfrm>
            <a:off x="3573907" y="3288473"/>
            <a:ext cx="2070687" cy="1736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2333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ABF14B-DB16-499C-B418-EC5A10146649}"/>
              </a:ext>
            </a:extLst>
          </p:cNvPr>
          <p:cNvCxnSpPr/>
          <p:nvPr/>
        </p:nvCxnSpPr>
        <p:spPr>
          <a:xfrm flipH="1">
            <a:off x="3573907" y="1971409"/>
            <a:ext cx="1741916" cy="131706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AE7706F-343D-420C-8C39-5F22106E1FF9}"/>
              </a:ext>
            </a:extLst>
          </p:cNvPr>
          <p:cNvCxnSpPr>
            <a:cxnSpLocks/>
          </p:cNvCxnSpPr>
          <p:nvPr/>
        </p:nvCxnSpPr>
        <p:spPr>
          <a:xfrm flipH="1">
            <a:off x="5644594" y="1971409"/>
            <a:ext cx="451407" cy="131706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FDBC28F-561D-4EC0-86F9-1D51844590BE}"/>
              </a:ext>
            </a:extLst>
          </p:cNvPr>
          <p:cNvSpPr txBox="1"/>
          <p:nvPr/>
        </p:nvSpPr>
        <p:spPr>
          <a:xfrm>
            <a:off x="4266047" y="291913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num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EF5E43-5268-4047-9A56-3F59000A0C45}"/>
              </a:ext>
            </a:extLst>
          </p:cNvPr>
          <p:cNvSpPr txBox="1"/>
          <p:nvPr/>
        </p:nvSpPr>
        <p:spPr>
          <a:xfrm>
            <a:off x="4190705" y="524731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0xfffff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6EE5428-411D-48B6-8EFC-FDA2942991F2}"/>
              </a:ext>
            </a:extLst>
          </p:cNvPr>
          <p:cNvSpPr txBox="1"/>
          <p:nvPr/>
        </p:nvSpPr>
        <p:spPr>
          <a:xfrm>
            <a:off x="1743709" y="38914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变量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AB150B6-DF8E-4FFD-B6E1-C16E6FDE3FA5}"/>
              </a:ext>
            </a:extLst>
          </p:cNvPr>
          <p:cNvCxnSpPr>
            <a:cxnSpLocks/>
          </p:cNvCxnSpPr>
          <p:nvPr/>
        </p:nvCxnSpPr>
        <p:spPr>
          <a:xfrm flipH="1">
            <a:off x="5027794" y="3103805"/>
            <a:ext cx="22384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C320A8B-E7A0-4267-B040-A9DA7059F93F}"/>
              </a:ext>
            </a:extLst>
          </p:cNvPr>
          <p:cNvSpPr txBox="1"/>
          <p:nvPr/>
        </p:nvSpPr>
        <p:spPr>
          <a:xfrm>
            <a:off x="7333188" y="2919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名字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B7BB843-FBDF-45A0-9741-F809A11C22CE}"/>
              </a:ext>
            </a:extLst>
          </p:cNvPr>
          <p:cNvCxnSpPr>
            <a:cxnSpLocks/>
          </p:cNvCxnSpPr>
          <p:nvPr/>
        </p:nvCxnSpPr>
        <p:spPr>
          <a:xfrm flipH="1">
            <a:off x="5104693" y="4230040"/>
            <a:ext cx="22384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8AAFE8C-F32E-4EFD-9AD9-3C32DF0084CB}"/>
              </a:ext>
            </a:extLst>
          </p:cNvPr>
          <p:cNvSpPr txBox="1"/>
          <p:nvPr/>
        </p:nvSpPr>
        <p:spPr>
          <a:xfrm>
            <a:off x="7410087" y="4045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数值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E0E3DF-576B-4C3B-9A17-5F86991F62CD}"/>
              </a:ext>
            </a:extLst>
          </p:cNvPr>
          <p:cNvCxnSpPr>
            <a:cxnSpLocks/>
          </p:cNvCxnSpPr>
          <p:nvPr/>
        </p:nvCxnSpPr>
        <p:spPr>
          <a:xfrm flipH="1">
            <a:off x="5106282" y="5451688"/>
            <a:ext cx="22384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F0FC73D-DBC1-44C7-9CE4-54F3D7878146}"/>
              </a:ext>
            </a:extLst>
          </p:cNvPr>
          <p:cNvSpPr txBox="1"/>
          <p:nvPr/>
        </p:nvSpPr>
        <p:spPr>
          <a:xfrm>
            <a:off x="7411676" y="5267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6413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390012-A179-4DBC-BC85-5A6CBF2EB5A8}"/>
              </a:ext>
            </a:extLst>
          </p:cNvPr>
          <p:cNvSpPr txBox="1"/>
          <p:nvPr/>
        </p:nvSpPr>
        <p:spPr>
          <a:xfrm>
            <a:off x="4208303" y="102653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变量的数据类型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B31F4C-2E54-457B-9505-18AAABB24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13471"/>
              </p:ext>
            </p:extLst>
          </p:nvPr>
        </p:nvGraphicFramePr>
        <p:xfrm>
          <a:off x="1242967" y="2607188"/>
          <a:ext cx="9706063" cy="308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53">
                  <a:extLst>
                    <a:ext uri="{9D8B030D-6E8A-4147-A177-3AD203B41FA5}">
                      <a16:colId xmlns:a16="http://schemas.microsoft.com/office/drawing/2014/main" val="2892385427"/>
                    </a:ext>
                  </a:extLst>
                </a:gridCol>
                <a:gridCol w="7998710">
                  <a:extLst>
                    <a:ext uri="{9D8B030D-6E8A-4147-A177-3AD203B41FA5}">
                      <a16:colId xmlns:a16="http://schemas.microsoft.com/office/drawing/2014/main" val="332719245"/>
                    </a:ext>
                  </a:extLst>
                </a:gridCol>
              </a:tblGrid>
              <a:tr h="6161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99665"/>
                  </a:ext>
                </a:extLst>
              </a:tr>
              <a:tr h="6161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基本类型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它们是算术类型，包括两种类型：整数类型和浮点类型。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342785"/>
                  </a:ext>
                </a:extLst>
              </a:tr>
              <a:tr h="6161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枚举类型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它们也是算术类型，被用来定义在程序中只能赋予其一定的离散整数值的变量。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082893"/>
                  </a:ext>
                </a:extLst>
              </a:tr>
              <a:tr h="616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类型说明符 </a:t>
                      </a:r>
                      <a:r>
                        <a:rPr lang="en-US" altLang="zh-CN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 表明没有可用的值。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73013"/>
                  </a:ext>
                </a:extLst>
              </a:tr>
              <a:tr h="616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派生类型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它们包括：指针类型、数组类型、结构类型、共用体类型和函数类型。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38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6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13F1A8-9DE1-4216-944A-EB9D08CA6645}"/>
              </a:ext>
            </a:extLst>
          </p:cNvPr>
          <p:cNvSpPr txBox="1"/>
          <p:nvPr/>
        </p:nvSpPr>
        <p:spPr>
          <a:xfrm>
            <a:off x="5182929" y="6375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整数类型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62A8D4-6A09-4DED-B80D-17E8F1F7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05512"/>
              </p:ext>
            </p:extLst>
          </p:nvPr>
        </p:nvGraphicFramePr>
        <p:xfrm>
          <a:off x="1420932" y="2086404"/>
          <a:ext cx="9686092" cy="403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43">
                  <a:extLst>
                    <a:ext uri="{9D8B030D-6E8A-4147-A177-3AD203B41FA5}">
                      <a16:colId xmlns:a16="http://schemas.microsoft.com/office/drawing/2014/main" val="172886066"/>
                    </a:ext>
                  </a:extLst>
                </a:gridCol>
                <a:gridCol w="1609535">
                  <a:extLst>
                    <a:ext uri="{9D8B030D-6E8A-4147-A177-3AD203B41FA5}">
                      <a16:colId xmlns:a16="http://schemas.microsoft.com/office/drawing/2014/main" val="3886709740"/>
                    </a:ext>
                  </a:extLst>
                </a:gridCol>
                <a:gridCol w="5821014">
                  <a:extLst>
                    <a:ext uri="{9D8B030D-6E8A-4147-A177-3AD203B41FA5}">
                      <a16:colId xmlns:a16="http://schemas.microsoft.com/office/drawing/2014/main" val="28310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取值范围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8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char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-128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127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255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72203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255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69756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signed char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-128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127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45889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或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-32,768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32,767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或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-2,147,483,648 ~2,147,483,647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5082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或 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65,535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或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4,294,967,295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0633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short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-32,768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32,767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51621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2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65,535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0561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long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-2,147,483,648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2,147,483,647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2369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unsigned long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0 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4,294,967,295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97339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-13705" y="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13F1A8-9DE1-4216-944A-EB9D08CA6645}"/>
              </a:ext>
            </a:extLst>
          </p:cNvPr>
          <p:cNvSpPr txBox="1"/>
          <p:nvPr/>
        </p:nvSpPr>
        <p:spPr>
          <a:xfrm>
            <a:off x="4977745" y="82368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浮点数类型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4D3621-E5E1-42D7-9A83-0769DBB4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59811"/>
              </p:ext>
            </p:extLst>
          </p:nvPr>
        </p:nvGraphicFramePr>
        <p:xfrm>
          <a:off x="2032000" y="2816914"/>
          <a:ext cx="8128000" cy="159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25582146"/>
                    </a:ext>
                  </a:extLst>
                </a:gridCol>
                <a:gridCol w="1204286">
                  <a:extLst>
                    <a:ext uri="{9D8B030D-6E8A-4147-A177-3AD203B41FA5}">
                      <a16:colId xmlns:a16="http://schemas.microsoft.com/office/drawing/2014/main" val="1610319799"/>
                    </a:ext>
                  </a:extLst>
                </a:gridCol>
                <a:gridCol w="2859714">
                  <a:extLst>
                    <a:ext uri="{9D8B030D-6E8A-4147-A177-3AD203B41FA5}">
                      <a16:colId xmlns:a16="http://schemas.microsoft.com/office/drawing/2014/main" val="2075376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3558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存储大小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值范围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精度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5261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float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4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1.2E-38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3.4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E+38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6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位小数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06876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8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2.3E-308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1.7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E+308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15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位小数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16260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long double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16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字节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3.4E-4932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~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1.1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E+4932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accent1"/>
                          </a:solidFill>
                          <a:effectLst/>
                        </a:rPr>
                        <a:t>19 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位小数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32904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D1549D8-E107-495B-84A1-A643CD5DB254}"/>
              </a:ext>
            </a:extLst>
          </p:cNvPr>
          <p:cNvSpPr txBox="1"/>
          <p:nvPr/>
        </p:nvSpPr>
        <p:spPr>
          <a:xfrm>
            <a:off x="3498209" y="17365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37B3A-2309-4944-A1D8-B8E2257C6843}"/>
              </a:ext>
            </a:extLst>
          </p:cNvPr>
          <p:cNvSpPr txBox="1"/>
          <p:nvPr/>
        </p:nvSpPr>
        <p:spPr>
          <a:xfrm>
            <a:off x="906874" y="1090190"/>
            <a:ext cx="10703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注意，各种类型的存储大小与系统位数有关，但目前通用的以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64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位系统为主。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以下列出了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32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位系统与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64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位系统的存储大小的差别（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windows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相同）：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3735AD-A32C-4E2E-B5CF-56B7D4514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09" y="2313143"/>
            <a:ext cx="513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1794</Words>
  <Application>Microsoft Office PowerPoint</Application>
  <PresentationFormat>宽屏</PresentationFormat>
  <Paragraphs>383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25</cp:revision>
  <dcterms:created xsi:type="dcterms:W3CDTF">2018-08-29T03:27:02Z</dcterms:created>
  <dcterms:modified xsi:type="dcterms:W3CDTF">2018-10-02T14:25:15Z</dcterms:modified>
</cp:coreProperties>
</file>