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8" r:id="rId10"/>
    <p:sldId id="264" r:id="rId11"/>
    <p:sldId id="27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408" autoAdjust="0"/>
  </p:normalViewPr>
  <p:slideViewPr>
    <p:cSldViewPr snapToGrid="0" showGuides="1">
      <p:cViewPr varScale="1">
        <p:scale>
          <a:sx n="63" d="100"/>
          <a:sy n="63" d="100"/>
        </p:scale>
        <p:origin x="14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26E6B-924D-4C98-BB9F-11F394210DAA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64540-905C-40C9-8A9E-E448E403A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9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4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前两个应该是</a:t>
            </a:r>
            <a:r>
              <a:rPr lang="en-US" altLang="zh-CN" dirty="0"/>
              <a:t>math</a:t>
            </a:r>
            <a:r>
              <a:rPr lang="zh-CN" altLang="en-US" dirty="0"/>
              <a:t>里最常用的函数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</a:t>
            </a:r>
            <a:r>
              <a:rPr lang="zh-CN" altLang="en-US" dirty="0"/>
              <a:t>是一样的，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代表参数类型和返回值类型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这些是对字符进行操作的函数，但是参数为</a:t>
            </a:r>
            <a:r>
              <a:rPr lang="en-US" altLang="zh-CN" dirty="0"/>
              <a:t>int</a:t>
            </a:r>
            <a:r>
              <a:rPr lang="zh-CN" altLang="en-US" dirty="0"/>
              <a:t>型，原理就是</a:t>
            </a:r>
            <a:r>
              <a:rPr lang="en-US" altLang="zh-CN" dirty="0"/>
              <a:t>ASII</a:t>
            </a:r>
            <a:r>
              <a:rPr lang="zh-CN" altLang="en-US" dirty="0"/>
              <a:t>码，字符型的本质也是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9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这些函数及功能都已经列出，大家有兴趣的课下可以再看一下，这里就不做详细介绍了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4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字符串操作函数，是学</a:t>
            </a:r>
            <a:r>
              <a:rPr lang="en-US" altLang="zh-CN" dirty="0"/>
              <a:t>C</a:t>
            </a:r>
            <a:r>
              <a:rPr lang="zh-CN" altLang="en-US" dirty="0"/>
              <a:t>语言的时候用的比较多的函数。</a:t>
            </a:r>
            <a:endParaRPr lang="en-US" altLang="zh-CN" dirty="0"/>
          </a:p>
          <a:p>
            <a:r>
              <a:rPr lang="zh-CN" altLang="en-US" dirty="0"/>
              <a:t>简单介绍一下函数功能和区别</a:t>
            </a:r>
            <a:endParaRPr lang="en-US" altLang="zh-CN" dirty="0"/>
          </a:p>
          <a:p>
            <a:r>
              <a:rPr lang="zh-CN" altLang="en-US" dirty="0"/>
              <a:t>你们后期会对这些函数进行专门的学习的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3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getchar</a:t>
            </a:r>
            <a:r>
              <a:rPr lang="zh-CN" altLang="en-US" dirty="0"/>
              <a:t>真正的功能是读取下一个字符，并不是真正的暂停，只是可以实现暂停效果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fgetc</a:t>
            </a:r>
            <a:r>
              <a:rPr lang="en-US" altLang="zh-CN" dirty="0"/>
              <a:t>	</a:t>
            </a:r>
            <a:r>
              <a:rPr lang="en-US" altLang="zh-CN" dirty="0" err="1"/>
              <a:t>fputc</a:t>
            </a:r>
            <a:endParaRPr lang="en-US" altLang="zh-CN" dirty="0"/>
          </a:p>
          <a:p>
            <a:r>
              <a:rPr lang="zh-CN" altLang="en-US" dirty="0"/>
              <a:t>是向文件中写入和读取，举个文件读取的例子</a:t>
            </a:r>
            <a:endParaRPr lang="en-US" altLang="zh-CN" dirty="0"/>
          </a:p>
          <a:p>
            <a:r>
              <a:rPr lang="zh-CN" altLang="en-US" dirty="0"/>
              <a:t>如果需要向鼠标键盘实现和</a:t>
            </a:r>
            <a:r>
              <a:rPr lang="en-US" altLang="zh-CN" dirty="0" err="1"/>
              <a:t>getchar</a:t>
            </a:r>
            <a:r>
              <a:rPr lang="zh-CN" altLang="en-US" dirty="0"/>
              <a:t>，</a:t>
            </a:r>
            <a:r>
              <a:rPr lang="en-US" altLang="zh-CN" dirty="0" err="1"/>
              <a:t>putchar</a:t>
            </a:r>
            <a:r>
              <a:rPr lang="zh-CN" altLang="en-US" dirty="0"/>
              <a:t>一样的操作就可以像最后一行那么写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1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为指针分配空间</a:t>
            </a:r>
            <a:endParaRPr lang="en-US" altLang="zh-CN" dirty="0"/>
          </a:p>
          <a:p>
            <a:r>
              <a:rPr lang="zh-CN" altLang="en-US"/>
              <a:t>了解一下，后续会进行学习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4540-905C-40C9-8A9E-E448E403AF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0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1215926" y="561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胡博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1115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，输入输出函数</a:t>
            </a:r>
            <a:r>
              <a:rPr lang="en-US" altLang="zh-CN" sz="4800" dirty="0">
                <a:solidFill>
                  <a:schemeClr val="bg1"/>
                </a:solidFill>
              </a:rPr>
              <a:t>	#include&lt;stdio.h&gt;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764958" y="1791986"/>
            <a:ext cx="109890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/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format , </a:t>
            </a:r>
            <a:r>
              <a:rPr lang="en-US" altLang="zh-CN" sz="2400" dirty="0" err="1">
                <a:solidFill>
                  <a:schemeClr val="bg1"/>
                </a:solidFill>
              </a:rPr>
              <a:t>args</a:t>
            </a:r>
            <a:r>
              <a:rPr lang="en-US" altLang="zh-CN" sz="2400" dirty="0">
                <a:solidFill>
                  <a:schemeClr val="bg1"/>
                </a:solidFill>
              </a:rPr>
              <a:t> , …);	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把数据</a:t>
            </a:r>
            <a:r>
              <a:rPr lang="en-US" altLang="zh-CN" sz="2400" dirty="0" err="1">
                <a:solidFill>
                  <a:schemeClr val="bg1"/>
                </a:solidFill>
              </a:rPr>
              <a:t>args</a:t>
            </a:r>
            <a:r>
              <a:rPr lang="zh-CN" altLang="en-US" sz="2400" dirty="0">
                <a:solidFill>
                  <a:schemeClr val="bg1"/>
                </a:solidFill>
              </a:rPr>
              <a:t>以</a:t>
            </a:r>
            <a:r>
              <a:rPr lang="en-US" altLang="zh-CN" sz="2400" dirty="0">
                <a:solidFill>
                  <a:schemeClr val="bg1"/>
                </a:solidFill>
              </a:rPr>
              <a:t>format(</a:t>
            </a:r>
            <a:r>
              <a:rPr lang="zh-CN" altLang="en-US" sz="2400" dirty="0">
                <a:solidFill>
                  <a:schemeClr val="bg1"/>
                </a:solidFill>
              </a:rPr>
              <a:t>格式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指定的格式输出到标准输出设备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屏幕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，返回值为成功输出的参数个数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/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format , </a:t>
            </a:r>
            <a:r>
              <a:rPr lang="en-US" altLang="zh-CN" sz="2400" dirty="0" err="1">
                <a:solidFill>
                  <a:schemeClr val="bg1"/>
                </a:solidFill>
              </a:rPr>
              <a:t>args</a:t>
            </a:r>
            <a:r>
              <a:rPr lang="en-US" altLang="zh-CN" sz="2400" dirty="0">
                <a:solidFill>
                  <a:schemeClr val="bg1"/>
                </a:solidFill>
              </a:rPr>
              <a:t> , …);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从标准输入设备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键盘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按</a:t>
            </a:r>
            <a:r>
              <a:rPr lang="en-US" altLang="zh-CN" sz="2400" dirty="0">
                <a:solidFill>
                  <a:schemeClr val="bg1"/>
                </a:solidFill>
              </a:rPr>
              <a:t>format</a:t>
            </a:r>
            <a:r>
              <a:rPr lang="zh-CN" altLang="en-US" sz="2400" dirty="0">
                <a:solidFill>
                  <a:schemeClr val="bg1"/>
                </a:solidFill>
              </a:rPr>
              <a:t>指定的格式把输入数据存入到</a:t>
            </a:r>
            <a:r>
              <a:rPr lang="en-US" altLang="zh-CN" sz="2400" dirty="0" err="1">
                <a:solidFill>
                  <a:schemeClr val="bg1"/>
                </a:solidFill>
              </a:rPr>
              <a:t>args</a:t>
            </a:r>
            <a:r>
              <a:rPr lang="en-US" altLang="zh-CN" sz="2400" dirty="0">
                <a:solidFill>
                  <a:schemeClr val="bg1"/>
                </a:solidFill>
              </a:rPr>
              <a:t>,…</a:t>
            </a:r>
            <a:r>
              <a:rPr lang="zh-CN" altLang="en-US" sz="2400" dirty="0">
                <a:solidFill>
                  <a:schemeClr val="bg1"/>
                </a:solidFill>
              </a:rPr>
              <a:t>的内存中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getchar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void</a:t>
            </a:r>
            <a:r>
              <a:rPr lang="en-US" altLang="zh-CN" sz="2400" dirty="0">
                <a:solidFill>
                  <a:schemeClr val="bg1"/>
                </a:solidFill>
              </a:rPr>
              <a:t>);		</a:t>
            </a:r>
            <a:r>
              <a:rPr lang="zh-CN" altLang="en-US" sz="2400" dirty="0">
                <a:solidFill>
                  <a:schemeClr val="bg1"/>
                </a:solidFill>
              </a:rPr>
              <a:t>从标准输入设备读取下一个字符，返回所读的字符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把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输出到标准输出设备，返回输出的字符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800127" y="1028343"/>
            <a:ext cx="10989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getchar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void</a:t>
            </a:r>
            <a:r>
              <a:rPr lang="en-US" altLang="zh-CN" sz="2400" dirty="0">
                <a:solidFill>
                  <a:schemeClr val="bg1"/>
                </a:solidFill>
              </a:rPr>
              <a:t>);		</a:t>
            </a:r>
            <a:r>
              <a:rPr lang="zh-CN" altLang="en-US" sz="2400" dirty="0">
                <a:solidFill>
                  <a:schemeClr val="bg1"/>
                </a:solidFill>
              </a:rPr>
              <a:t>从标准输入设备读取下一个字符，返回所读的字符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把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输出到标准输出设备，返回输出的字符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fgetc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FILE *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en-US" altLang="zh-CN" sz="2400" dirty="0">
                <a:solidFill>
                  <a:schemeClr val="bg1"/>
                </a:solidFill>
              </a:rPr>
              <a:t>);		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getc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FILE *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en-US" altLang="zh-CN" sz="2400" dirty="0">
                <a:solidFill>
                  <a:schemeClr val="bg1"/>
                </a:solidFill>
              </a:rPr>
              <a:t>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从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zh-CN" altLang="en-US" sz="2400" dirty="0">
                <a:solidFill>
                  <a:schemeClr val="bg1"/>
                </a:solidFill>
              </a:rPr>
              <a:t>所指的文件流中读取一个字符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fputc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c,</a:t>
            </a:r>
            <a:r>
              <a:rPr lang="en-US" altLang="zh-CN" sz="2400" dirty="0" err="1">
                <a:solidFill>
                  <a:srgbClr val="FFC000"/>
                </a:solidFill>
              </a:rPr>
              <a:t>FILE</a:t>
            </a:r>
            <a:r>
              <a:rPr lang="en-US" altLang="zh-CN" sz="2400" dirty="0">
                <a:solidFill>
                  <a:srgbClr val="FFC000"/>
                </a:solidFill>
              </a:rPr>
              <a:t> *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en-US" altLang="zh-CN" sz="2400" dirty="0">
                <a:solidFill>
                  <a:schemeClr val="bg1"/>
                </a:solidFill>
              </a:rPr>
              <a:t>);		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putc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c,</a:t>
            </a:r>
            <a:r>
              <a:rPr lang="en-US" altLang="zh-CN" sz="2400" dirty="0" err="1">
                <a:solidFill>
                  <a:srgbClr val="FFC000"/>
                </a:solidFill>
              </a:rPr>
              <a:t>FILE</a:t>
            </a:r>
            <a:r>
              <a:rPr lang="en-US" altLang="zh-CN" sz="2400" dirty="0">
                <a:solidFill>
                  <a:srgbClr val="FFC000"/>
                </a:solidFill>
              </a:rPr>
              <a:t> *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en-US" altLang="zh-CN" sz="2400" dirty="0">
                <a:solidFill>
                  <a:schemeClr val="bg1"/>
                </a:solidFill>
              </a:rPr>
              <a:t>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把字符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输出到</a:t>
            </a:r>
            <a:r>
              <a:rPr lang="en-US" altLang="zh-CN" sz="2400" dirty="0" err="1">
                <a:solidFill>
                  <a:schemeClr val="bg1"/>
                </a:solidFill>
              </a:rPr>
              <a:t>fp</a:t>
            </a:r>
            <a:r>
              <a:rPr lang="zh-CN" altLang="en-US" sz="2400" dirty="0">
                <a:solidFill>
                  <a:schemeClr val="bg1"/>
                </a:solidFill>
              </a:rPr>
              <a:t>指向的文件流中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800" b="1" dirty="0" err="1">
                <a:solidFill>
                  <a:srgbClr val="FFFF00"/>
                </a:solidFill>
              </a:rPr>
              <a:t>getc</a:t>
            </a:r>
            <a:r>
              <a:rPr lang="en-US" altLang="zh-CN" sz="2800" b="1" dirty="0">
                <a:solidFill>
                  <a:srgbClr val="FFFF00"/>
                </a:solidFill>
              </a:rPr>
              <a:t>(stdin);	</a:t>
            </a:r>
            <a:r>
              <a:rPr lang="en-US" altLang="zh-CN" sz="2800" b="1" dirty="0" err="1">
                <a:solidFill>
                  <a:srgbClr val="FFFF00"/>
                </a:solidFill>
              </a:rPr>
              <a:t>putc</a:t>
            </a:r>
            <a:r>
              <a:rPr lang="en-US" altLang="zh-CN" sz="2800" b="1" dirty="0">
                <a:solidFill>
                  <a:srgbClr val="FFFF00"/>
                </a:solidFill>
              </a:rPr>
              <a:t>(c , stout);</a:t>
            </a:r>
          </a:p>
          <a:p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6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  <a:r>
              <a:rPr lang="zh-CN" altLang="en-US" sz="4800" dirty="0">
                <a:solidFill>
                  <a:schemeClr val="bg1"/>
                </a:solidFill>
              </a:rPr>
              <a:t>，动态分配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1083504" y="2080586"/>
            <a:ext cx="10989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void *</a:t>
            </a:r>
            <a:r>
              <a:rPr lang="en-US" altLang="zh-CN" sz="2400" dirty="0">
                <a:solidFill>
                  <a:srgbClr val="FF0000"/>
                </a:solidFill>
              </a:rPr>
              <a:t>malloc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unsigned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size);	</a:t>
            </a:r>
            <a:r>
              <a:rPr lang="zh-CN" altLang="en-US" sz="2400" dirty="0">
                <a:solidFill>
                  <a:schemeClr val="bg1"/>
                </a:solidFill>
              </a:rPr>
              <a:t>分配</a:t>
            </a:r>
            <a:r>
              <a:rPr lang="en-US" altLang="zh-CN" sz="2400" dirty="0">
                <a:solidFill>
                  <a:schemeClr val="bg1"/>
                </a:solidFill>
              </a:rPr>
              <a:t>size</a:t>
            </a:r>
            <a:r>
              <a:rPr lang="zh-CN" altLang="en-US" sz="2400" dirty="0">
                <a:solidFill>
                  <a:schemeClr val="bg1"/>
                </a:solidFill>
              </a:rPr>
              <a:t>个字节的空间，并返回其首地址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void *</a:t>
            </a:r>
            <a:r>
              <a:rPr lang="en-US" altLang="zh-CN" sz="2400" dirty="0" err="1">
                <a:solidFill>
                  <a:srgbClr val="FF0000"/>
                </a:solidFill>
              </a:rPr>
              <a:t>calloc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unsigned</a:t>
            </a:r>
            <a:r>
              <a:rPr lang="en-US" altLang="zh-CN" sz="2400" dirty="0">
                <a:solidFill>
                  <a:schemeClr val="bg1"/>
                </a:solidFill>
              </a:rPr>
              <a:t> n , </a:t>
            </a:r>
            <a:r>
              <a:rPr lang="en-US" altLang="zh-CN" sz="2400" dirty="0">
                <a:solidFill>
                  <a:srgbClr val="FFC000"/>
                </a:solidFill>
              </a:rPr>
              <a:t>unsigned</a:t>
            </a:r>
            <a:r>
              <a:rPr lang="en-US" altLang="zh-CN" sz="2400" dirty="0">
                <a:solidFill>
                  <a:schemeClr val="bg1"/>
                </a:solidFill>
              </a:rPr>
              <a:t> size);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分配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</a:rPr>
              <a:t>size</a:t>
            </a:r>
            <a:r>
              <a:rPr lang="zh-CN" altLang="en-US" sz="2400" dirty="0">
                <a:solidFill>
                  <a:schemeClr val="bg1"/>
                </a:solidFill>
              </a:rPr>
              <a:t>字节共</a:t>
            </a:r>
            <a:r>
              <a:rPr lang="en-US" altLang="zh-CN" sz="2400" dirty="0">
                <a:solidFill>
                  <a:schemeClr val="bg1"/>
                </a:solidFill>
              </a:rPr>
              <a:t>n*size</a:t>
            </a:r>
            <a:r>
              <a:rPr lang="zh-CN" altLang="en-US" sz="2400" dirty="0">
                <a:solidFill>
                  <a:schemeClr val="bg1"/>
                </a:solidFill>
              </a:rPr>
              <a:t>个字节的空间，并返回其首地址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void *</a:t>
            </a:r>
            <a:r>
              <a:rPr lang="en-US" altLang="zh-CN" sz="2400" dirty="0" err="1">
                <a:solidFill>
                  <a:srgbClr val="FF0000"/>
                </a:solidFill>
              </a:rPr>
              <a:t>realloc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void *</a:t>
            </a:r>
            <a:r>
              <a:rPr lang="en-US" altLang="zh-CN" sz="2400" dirty="0">
                <a:solidFill>
                  <a:schemeClr val="bg1"/>
                </a:solidFill>
              </a:rPr>
              <a:t>p , </a:t>
            </a:r>
            <a:r>
              <a:rPr lang="en-US" altLang="zh-CN" sz="2400" dirty="0">
                <a:solidFill>
                  <a:srgbClr val="FFC000"/>
                </a:solidFill>
              </a:rPr>
              <a:t>unsigned</a:t>
            </a:r>
            <a:r>
              <a:rPr lang="en-US" altLang="zh-CN" sz="2400" dirty="0">
                <a:solidFill>
                  <a:schemeClr val="bg1"/>
                </a:solidFill>
              </a:rPr>
              <a:t> size);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把</a:t>
            </a:r>
            <a:r>
              <a:rPr lang="en-US" altLang="zh-CN" sz="2400" dirty="0">
                <a:solidFill>
                  <a:schemeClr val="bg1"/>
                </a:solidFill>
              </a:rPr>
              <a:t>p</a:t>
            </a:r>
            <a:r>
              <a:rPr lang="zh-CN" altLang="en-US" sz="2400" dirty="0">
                <a:solidFill>
                  <a:schemeClr val="bg1"/>
                </a:solidFill>
              </a:rPr>
              <a:t>所指向内存区的大小改为</a:t>
            </a:r>
            <a:r>
              <a:rPr lang="en-US" altLang="zh-CN" sz="2400" dirty="0">
                <a:solidFill>
                  <a:schemeClr val="bg1"/>
                </a:solidFill>
              </a:rPr>
              <a:t>size</a:t>
            </a:r>
            <a:r>
              <a:rPr lang="zh-CN" altLang="en-US" sz="2400" dirty="0">
                <a:solidFill>
                  <a:schemeClr val="bg1"/>
                </a:solidFill>
              </a:rPr>
              <a:t>个字节，返回修改后内存的首地址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void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free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void*</a:t>
            </a:r>
            <a:r>
              <a:rPr lang="en-US" altLang="zh-CN" sz="2400" dirty="0">
                <a:solidFill>
                  <a:schemeClr val="bg1"/>
                </a:solidFill>
              </a:rPr>
              <a:t> p);	</a:t>
            </a:r>
            <a:r>
              <a:rPr lang="zh-CN" altLang="en-US" sz="2400" dirty="0">
                <a:solidFill>
                  <a:schemeClr val="bg1"/>
                </a:solidFill>
              </a:rPr>
              <a:t>释放</a:t>
            </a:r>
            <a:r>
              <a:rPr lang="en-US" altLang="zh-CN" sz="2400" dirty="0">
                <a:solidFill>
                  <a:schemeClr val="bg1"/>
                </a:solidFill>
              </a:rPr>
              <a:t>p</a:t>
            </a:r>
            <a:r>
              <a:rPr lang="zh-CN" altLang="en-US" sz="2400" dirty="0">
                <a:solidFill>
                  <a:schemeClr val="bg1"/>
                </a:solidFill>
              </a:rPr>
              <a:t>所指向的内存区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void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exit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state);	</a:t>
            </a:r>
            <a:r>
              <a:rPr lang="zh-CN" altLang="en-US" sz="2400" dirty="0">
                <a:solidFill>
                  <a:schemeClr val="bg1"/>
                </a:solidFill>
              </a:rPr>
              <a:t>程序终止，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表示正常终止，非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为非正常终止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3669246" y="3013501"/>
            <a:ext cx="490551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C</a:t>
            </a:r>
            <a:r>
              <a:rPr lang="zh-CN" altLang="en-US" sz="4800" dirty="0">
                <a:solidFill>
                  <a:schemeClr val="bg1"/>
                </a:solidFill>
              </a:rPr>
              <a:t>语言常用库函数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7766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181158" y="1905506"/>
            <a:ext cx="42386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，数学函数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，字符函数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，字符串函数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，输入输出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  <a:r>
              <a:rPr lang="zh-CN" altLang="en-US" sz="4800" dirty="0">
                <a:solidFill>
                  <a:schemeClr val="bg1"/>
                </a:solidFill>
              </a:rPr>
              <a:t>，动态分配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79232" y="67805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，数学函数     </a:t>
            </a:r>
            <a:r>
              <a:rPr lang="en-US" altLang="zh-CN" sz="4800" dirty="0">
                <a:solidFill>
                  <a:schemeClr val="bg1"/>
                </a:solidFill>
              </a:rPr>
              <a:t>#include&lt;</a:t>
            </a:r>
            <a:r>
              <a:rPr lang="en-US" altLang="zh-CN" sz="4800" dirty="0" err="1">
                <a:solidFill>
                  <a:schemeClr val="bg1"/>
                </a:solidFill>
              </a:rPr>
              <a:t>math.h</a:t>
            </a:r>
            <a:r>
              <a:rPr lang="en-US" altLang="zh-CN" sz="4800" dirty="0">
                <a:solidFill>
                  <a:schemeClr val="bg1"/>
                </a:solidFill>
              </a:rPr>
              <a:t>&gt;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8FF77D-23D5-4AE4-B554-AA94E9EF0887}"/>
              </a:ext>
            </a:extLst>
          </p:cNvPr>
          <p:cNvSpPr txBox="1"/>
          <p:nvPr/>
        </p:nvSpPr>
        <p:spPr>
          <a:xfrm>
            <a:off x="936578" y="2187103"/>
            <a:ext cx="103188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pow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 , 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y);	</a:t>
            </a:r>
            <a:r>
              <a:rPr lang="zh-CN" altLang="en-US" sz="2800" dirty="0">
                <a:solidFill>
                  <a:schemeClr val="bg1"/>
                </a:solidFill>
              </a:rPr>
              <a:t>计算</a:t>
            </a:r>
            <a:r>
              <a:rPr lang="en-US" altLang="zh-CN" sz="2800" dirty="0" err="1">
                <a:solidFill>
                  <a:schemeClr val="bg1"/>
                </a:solidFill>
              </a:rPr>
              <a:t>x</a:t>
            </a:r>
            <a:r>
              <a:rPr lang="en-US" altLang="zh-CN" sz="2800" baseline="30000" dirty="0" err="1">
                <a:solidFill>
                  <a:schemeClr val="bg1"/>
                </a:solidFill>
              </a:rPr>
              <a:t>y</a:t>
            </a:r>
            <a:r>
              <a:rPr lang="zh-CN" altLang="en-US" sz="2800" dirty="0">
                <a:solidFill>
                  <a:schemeClr val="bg1"/>
                </a:solidFill>
              </a:rPr>
              <a:t>的值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sqrt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x);		</a:t>
            </a:r>
            <a:r>
              <a:rPr lang="zh-CN" altLang="en-US" sz="2800" dirty="0">
                <a:solidFill>
                  <a:schemeClr val="bg1"/>
                </a:solidFill>
              </a:rPr>
              <a:t>计算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的平方根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ceil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x);	</a:t>
            </a:r>
            <a:r>
              <a:rPr lang="zh-CN" altLang="en-US" sz="2800" dirty="0">
                <a:solidFill>
                  <a:schemeClr val="bg1"/>
                </a:solidFill>
              </a:rPr>
              <a:t>返回不小于参数</a:t>
            </a:r>
            <a:r>
              <a:rPr lang="en-US" altLang="zh-CN" sz="2800" dirty="0">
                <a:solidFill>
                  <a:schemeClr val="bg1"/>
                </a:solidFill>
              </a:rPr>
              <a:t>num</a:t>
            </a:r>
            <a:r>
              <a:rPr lang="zh-CN" altLang="en-US" sz="2800" dirty="0">
                <a:solidFill>
                  <a:schemeClr val="bg1"/>
                </a:solidFill>
              </a:rPr>
              <a:t>的最小整数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floor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x);	</a:t>
            </a:r>
            <a:r>
              <a:rPr lang="zh-CN" altLang="en-US" sz="2800" dirty="0">
                <a:solidFill>
                  <a:schemeClr val="bg1"/>
                </a:solidFill>
              </a:rPr>
              <a:t>返回不大于参数</a:t>
            </a:r>
            <a:r>
              <a:rPr lang="en-US" altLang="zh-CN" sz="2800" dirty="0">
                <a:solidFill>
                  <a:schemeClr val="bg1"/>
                </a:solidFill>
              </a:rPr>
              <a:t>num</a:t>
            </a:r>
            <a:r>
              <a:rPr lang="zh-CN" altLang="en-US" sz="2800" dirty="0">
                <a:solidFill>
                  <a:schemeClr val="bg1"/>
                </a:solidFill>
              </a:rPr>
              <a:t>的最大整数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8FF77D-23D5-4AE4-B554-AA94E9EF0887}"/>
              </a:ext>
            </a:extLst>
          </p:cNvPr>
          <p:cNvSpPr txBox="1"/>
          <p:nvPr/>
        </p:nvSpPr>
        <p:spPr>
          <a:xfrm>
            <a:off x="1932361" y="582067"/>
            <a:ext cx="83272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返回参数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的绝对值：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abs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x);	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long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labs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long</a:t>
            </a:r>
            <a:r>
              <a:rPr lang="en-US" altLang="zh-CN" sz="2800" dirty="0">
                <a:solidFill>
                  <a:schemeClr val="bg1"/>
                </a:solidFill>
              </a:rPr>
              <a:t> x);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fabs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x);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三角函数：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sin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x);		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cos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x);		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tan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</a:rPr>
              <a:t> x);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参数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是弧度制单位不能是角度制。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10379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，字符函数</a:t>
            </a:r>
            <a:r>
              <a:rPr lang="en-US" altLang="zh-CN" sz="4800" dirty="0">
                <a:solidFill>
                  <a:schemeClr val="bg1"/>
                </a:solidFill>
              </a:rPr>
              <a:t>		#include&lt;</a:t>
            </a:r>
            <a:r>
              <a:rPr lang="en-US" altLang="zh-CN" sz="4800" dirty="0" err="1">
                <a:solidFill>
                  <a:schemeClr val="bg1"/>
                </a:solidFill>
              </a:rPr>
              <a:t>ctype.h</a:t>
            </a:r>
            <a:r>
              <a:rPr lang="en-US" altLang="zh-CN" sz="4800" dirty="0">
                <a:solidFill>
                  <a:schemeClr val="bg1"/>
                </a:solidFill>
              </a:rPr>
              <a:t>&gt;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6E5503-9F68-4C2D-AF89-ECC368D6788A}"/>
              </a:ext>
            </a:extLst>
          </p:cNvPr>
          <p:cNvSpPr txBox="1"/>
          <p:nvPr/>
        </p:nvSpPr>
        <p:spPr>
          <a:xfrm>
            <a:off x="1083504" y="1711250"/>
            <a:ext cx="98180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isalnum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判断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是否为数字</a:t>
            </a:r>
            <a:r>
              <a:rPr lang="en-US" altLang="zh-CN" sz="2400" dirty="0">
                <a:solidFill>
                  <a:schemeClr val="bg1"/>
                </a:solidFill>
              </a:rPr>
              <a:t>0-9</a:t>
            </a:r>
            <a:r>
              <a:rPr lang="zh-CN" altLang="en-US" sz="2400" dirty="0">
                <a:solidFill>
                  <a:schemeClr val="bg1"/>
                </a:solidFill>
              </a:rPr>
              <a:t>或字母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isdigit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判断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是否是数字（包括浮点数）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isalpha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判断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是否是字母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islower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c);		</a:t>
            </a:r>
            <a:r>
              <a:rPr lang="zh-CN" altLang="en-US" sz="2400" dirty="0">
                <a:solidFill>
                  <a:schemeClr val="bg1"/>
                </a:solidFill>
              </a:rPr>
              <a:t>判断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是否是小写字母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supper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判断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是否是大写字母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 </a:t>
            </a:r>
            <a:r>
              <a:rPr lang="en-US" altLang="zh-CN" sz="2400" dirty="0" err="1">
                <a:solidFill>
                  <a:srgbClr val="FF0000"/>
                </a:solidFill>
              </a:rPr>
              <a:t>tolower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对应的小写字母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toupper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	</a:t>
            </a:r>
            <a:r>
              <a:rPr lang="zh-CN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对应的大写字母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B0D7ECB7-8A41-4E6C-97FA-3166B65B77DE}"/>
              </a:ext>
            </a:extLst>
          </p:cNvPr>
          <p:cNvSpPr/>
          <p:nvPr/>
        </p:nvSpPr>
        <p:spPr>
          <a:xfrm>
            <a:off x="9196657" y="1866524"/>
            <a:ext cx="692459" cy="3124941"/>
          </a:xfrm>
          <a:prstGeom prst="rightBrace">
            <a:avLst>
              <a:gd name="adj1" fmla="val 40384"/>
              <a:gd name="adj2" fmla="val 4843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84402-BCC8-4E72-A1E4-E38BA10E475B}"/>
              </a:ext>
            </a:extLst>
          </p:cNvPr>
          <p:cNvSpPr txBox="1"/>
          <p:nvPr/>
        </p:nvSpPr>
        <p:spPr>
          <a:xfrm>
            <a:off x="10105319" y="2736496"/>
            <a:ext cx="2006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是，返回非零值，否则返回零。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235FFE17-1AA5-43E0-BC37-C53669084F13}"/>
              </a:ext>
            </a:extLst>
          </p:cNvPr>
          <p:cNvSpPr/>
          <p:nvPr/>
        </p:nvSpPr>
        <p:spPr>
          <a:xfrm>
            <a:off x="9196657" y="5533038"/>
            <a:ext cx="488272" cy="967666"/>
          </a:xfrm>
          <a:prstGeom prst="rightBrace">
            <a:avLst>
              <a:gd name="adj1" fmla="val 11969"/>
              <a:gd name="adj2" fmla="val 509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04B095-9F63-4C22-AC25-3622BBCABA95}"/>
              </a:ext>
            </a:extLst>
          </p:cNvPr>
          <p:cNvSpPr txBox="1"/>
          <p:nvPr/>
        </p:nvSpPr>
        <p:spPr>
          <a:xfrm>
            <a:off x="10102999" y="5346448"/>
            <a:ext cx="1882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对于非字母参数返回原字符</a:t>
            </a:r>
          </a:p>
        </p:txBody>
      </p:sp>
    </p:spTree>
    <p:extLst>
      <p:ext uri="{BB962C8B-B14F-4D97-AF65-F5344CB8AC3E}">
        <p14:creationId xmlns:p14="http://schemas.microsoft.com/office/powerpoint/2010/main" val="37776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573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6E5503-9F68-4C2D-AF89-ECC368D6788A}"/>
              </a:ext>
            </a:extLst>
          </p:cNvPr>
          <p:cNvSpPr txBox="1"/>
          <p:nvPr/>
        </p:nvSpPr>
        <p:spPr>
          <a:xfrm>
            <a:off x="1186961" y="592635"/>
            <a:ext cx="98180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iscntrl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c);	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是否是控制字符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isgraph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c);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是否为打印字符（除空格外）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isprint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c);	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是否是打印字符（包括空格）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ispunct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c);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 err="1">
                <a:solidFill>
                  <a:schemeClr val="bg1"/>
                </a:solidFill>
              </a:rPr>
              <a:t>ch</a:t>
            </a:r>
            <a:r>
              <a:rPr lang="zh-CN" altLang="en-US" sz="2800" dirty="0">
                <a:solidFill>
                  <a:schemeClr val="bg1"/>
                </a:solidFill>
              </a:rPr>
              <a:t>是否为除了空格、字母、数字</a:t>
            </a:r>
            <a:r>
              <a:rPr lang="en-US" altLang="zh-CN" sz="2800" dirty="0">
                <a:solidFill>
                  <a:schemeClr val="bg1"/>
                </a:solidFill>
              </a:rPr>
              <a:t>				</a:t>
            </a:r>
            <a:r>
              <a:rPr lang="zh-CN" altLang="en-US" sz="2800" dirty="0">
                <a:solidFill>
                  <a:schemeClr val="bg1"/>
                </a:solidFill>
              </a:rPr>
              <a:t>之外的可打印字符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isspace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 </a:t>
            </a:r>
            <a:r>
              <a:rPr lang="en-US" altLang="zh-CN" sz="2800" dirty="0">
                <a:solidFill>
                  <a:schemeClr val="bg1"/>
                </a:solidFill>
              </a:rPr>
              <a:t>c);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是否空格类字符（单空格，</a:t>
            </a:r>
            <a:r>
              <a:rPr lang="en-US" altLang="zh-CN" sz="2800" dirty="0">
                <a:solidFill>
                  <a:schemeClr val="bg1"/>
                </a:solidFill>
              </a:rPr>
              <a:t>					</a:t>
            </a:r>
            <a:r>
              <a:rPr lang="zh-CN" altLang="en-US" sz="2800" dirty="0">
                <a:solidFill>
                  <a:schemeClr val="bg1"/>
                </a:solidFill>
              </a:rPr>
              <a:t>制表符，回车符，新行符等）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isxdigit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int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c);	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是否为</a:t>
            </a: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进制数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11384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，字符串函数</a:t>
            </a:r>
            <a:r>
              <a:rPr lang="en-US" altLang="zh-CN" sz="4800" dirty="0">
                <a:solidFill>
                  <a:schemeClr val="bg1"/>
                </a:solidFill>
              </a:rPr>
              <a:t>		#include&lt;</a:t>
            </a:r>
            <a:r>
              <a:rPr lang="en-US" altLang="zh-CN" sz="4800" dirty="0" err="1">
                <a:solidFill>
                  <a:schemeClr val="bg1"/>
                </a:solidFill>
              </a:rPr>
              <a:t>string.h</a:t>
            </a:r>
            <a:r>
              <a:rPr lang="en-US" altLang="zh-CN" sz="4800" dirty="0">
                <a:solidFill>
                  <a:schemeClr val="bg1"/>
                </a:solidFill>
              </a:rPr>
              <a:t>&gt;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1256550" y="2080586"/>
            <a:ext cx="9678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strcat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复制字符串</a:t>
            </a:r>
            <a:r>
              <a:rPr lang="en-US" altLang="zh-CN" sz="2400" dirty="0">
                <a:solidFill>
                  <a:schemeClr val="bg1"/>
                </a:solidFill>
              </a:rPr>
              <a:t>str2</a:t>
            </a:r>
            <a:r>
              <a:rPr lang="zh-CN" altLang="en-US" sz="2400" dirty="0">
                <a:solidFill>
                  <a:schemeClr val="bg1"/>
                </a:solidFill>
              </a:rPr>
              <a:t>的内容连接到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的末尾，并返回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的指针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strncat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 , </a:t>
            </a:r>
            <a:r>
              <a:rPr lang="en-US" altLang="zh-CN" sz="2400" dirty="0" err="1">
                <a:solidFill>
                  <a:srgbClr val="FFC000"/>
                </a:solidFill>
              </a:rPr>
              <a:t>size_t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n);	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同</a:t>
            </a:r>
            <a:r>
              <a:rPr lang="en-US" altLang="zh-CN" sz="2400" dirty="0" err="1">
                <a:solidFill>
                  <a:schemeClr val="bg1"/>
                </a:solidFill>
              </a:rPr>
              <a:t>strcat</a:t>
            </a:r>
            <a:r>
              <a:rPr lang="zh-CN" altLang="en-US" sz="2400" dirty="0">
                <a:solidFill>
                  <a:schemeClr val="bg1"/>
                </a:solidFill>
              </a:rPr>
              <a:t>，但最多复制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strcpy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复制</a:t>
            </a:r>
            <a:r>
              <a:rPr lang="en-US" altLang="zh-CN" sz="2400" dirty="0">
                <a:solidFill>
                  <a:schemeClr val="bg1"/>
                </a:solidFill>
              </a:rPr>
              <a:t>str2</a:t>
            </a:r>
            <a:r>
              <a:rPr lang="zh-CN" altLang="en-US" sz="2400" dirty="0">
                <a:solidFill>
                  <a:schemeClr val="bg1"/>
                </a:solidFill>
              </a:rPr>
              <a:t>中的内容到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中，返回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的指针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strncpy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 , </a:t>
            </a:r>
            <a:r>
              <a:rPr lang="en-US" altLang="zh-CN" sz="2400" dirty="0" err="1">
                <a:solidFill>
                  <a:srgbClr val="FFC000"/>
                </a:solidFill>
              </a:rPr>
              <a:t>size_t</a:t>
            </a:r>
            <a:r>
              <a:rPr lang="en-US" altLang="zh-CN" sz="2400" dirty="0">
                <a:solidFill>
                  <a:schemeClr val="bg1"/>
                </a:solidFill>
              </a:rPr>
              <a:t> count 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同</a:t>
            </a:r>
            <a:r>
              <a:rPr lang="en-US" altLang="zh-CN" sz="2400" dirty="0" err="1">
                <a:solidFill>
                  <a:schemeClr val="bg1"/>
                </a:solidFill>
              </a:rPr>
              <a:t>strcpy</a:t>
            </a:r>
            <a:r>
              <a:rPr lang="zh-CN" altLang="en-US" sz="2400" dirty="0">
                <a:solidFill>
                  <a:schemeClr val="bg1"/>
                </a:solidFill>
              </a:rPr>
              <a:t>，但最多复制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个字符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1160755" y="526082"/>
            <a:ext cx="102825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strchr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 , 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查找并返回</a:t>
            </a:r>
            <a:r>
              <a:rPr lang="en-US" altLang="zh-CN" sz="2400" dirty="0">
                <a:solidFill>
                  <a:schemeClr val="bg1"/>
                </a:solidFill>
              </a:rPr>
              <a:t>str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首次出现的位置，否则返回</a:t>
            </a:r>
            <a:r>
              <a:rPr lang="en-US" altLang="zh-CN" sz="2400" dirty="0">
                <a:solidFill>
                  <a:schemeClr val="bg1"/>
                </a:solidFill>
              </a:rPr>
              <a:t>NULL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strrchr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 , </a:t>
            </a:r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c);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查找并返回</a:t>
            </a:r>
            <a:r>
              <a:rPr lang="en-US" altLang="zh-CN" sz="2400" dirty="0">
                <a:solidFill>
                  <a:schemeClr val="bg1"/>
                </a:solidFill>
              </a:rPr>
              <a:t>str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最后出现的位置，否则返回</a:t>
            </a:r>
            <a:r>
              <a:rPr lang="en-US" altLang="zh-CN" sz="2400" dirty="0">
                <a:solidFill>
                  <a:schemeClr val="bg1"/>
                </a:solidFill>
              </a:rPr>
              <a:t>NULL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 err="1">
                <a:solidFill>
                  <a:srgbClr val="FF0000"/>
                </a:solidFill>
              </a:rPr>
              <a:t>strstr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查找并返回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str2</a:t>
            </a:r>
            <a:r>
              <a:rPr lang="zh-CN" altLang="en-US" sz="2400" dirty="0">
                <a:solidFill>
                  <a:schemeClr val="bg1"/>
                </a:solidFill>
              </a:rPr>
              <a:t>首次出现的位置，否则返回</a:t>
            </a:r>
            <a:r>
              <a:rPr lang="en-US" altLang="zh-CN" sz="2400" dirty="0">
                <a:solidFill>
                  <a:schemeClr val="bg1"/>
                </a:solidFill>
              </a:rPr>
              <a:t>NULL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 </a:t>
            </a:r>
            <a:r>
              <a:rPr lang="en-US" altLang="zh-CN" sz="2400" dirty="0" err="1">
                <a:solidFill>
                  <a:srgbClr val="FF0000"/>
                </a:solidFill>
              </a:rPr>
              <a:t>strcmp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 ,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str2);	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比较两个字符串，</a:t>
            </a:r>
            <a:r>
              <a:rPr lang="en-US" altLang="zh-CN" sz="2400" dirty="0">
                <a:solidFill>
                  <a:schemeClr val="bg1"/>
                </a:solidFill>
              </a:rPr>
              <a:t>str1</a:t>
            </a:r>
            <a:r>
              <a:rPr lang="zh-CN" altLang="en-US" sz="2400" dirty="0">
                <a:solidFill>
                  <a:schemeClr val="bg1"/>
                </a:solidFill>
              </a:rPr>
              <a:t>小于，等于，大于</a:t>
            </a:r>
            <a:r>
              <a:rPr lang="en-US" altLang="zh-CN" sz="2400" dirty="0">
                <a:solidFill>
                  <a:schemeClr val="bg1"/>
                </a:solidFill>
              </a:rPr>
              <a:t>str2</a:t>
            </a:r>
            <a:r>
              <a:rPr lang="zh-CN" altLang="en-US" sz="2400" dirty="0">
                <a:solidFill>
                  <a:schemeClr val="bg1"/>
                </a:solidFill>
              </a:rPr>
              <a:t>时分别返回负值，零，正值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strncmp</a:t>
            </a:r>
            <a:r>
              <a:rPr lang="en-US" altLang="zh-CN" sz="2400" dirty="0">
                <a:solidFill>
                  <a:schemeClr val="bg1"/>
                </a:solidFill>
              </a:rPr>
              <a:t>(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str1,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str2, </a:t>
            </a:r>
            <a:r>
              <a:rPr lang="en-US" altLang="zh-CN" sz="2400" dirty="0" err="1">
                <a:solidFill>
                  <a:srgbClr val="FFC000"/>
                </a:solidFill>
              </a:rPr>
              <a:t>size_t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n);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同</a:t>
            </a:r>
            <a:r>
              <a:rPr lang="en-US" altLang="zh-CN" sz="2400" dirty="0" err="1">
                <a:solidFill>
                  <a:schemeClr val="bg1"/>
                </a:solidFill>
              </a:rPr>
              <a:t>strcmp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但是最多比较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个字符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size_t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strlen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rgbClr val="FFC000"/>
                </a:solidFill>
              </a:rPr>
              <a:t>char *</a:t>
            </a:r>
            <a:r>
              <a:rPr lang="en-US" altLang="zh-CN" sz="2400" dirty="0">
                <a:solidFill>
                  <a:schemeClr val="bg1"/>
                </a:solidFill>
              </a:rPr>
              <a:t>str);		</a:t>
            </a:r>
            <a:r>
              <a:rPr lang="zh-CN" altLang="en-US" sz="2400" dirty="0">
                <a:solidFill>
                  <a:schemeClr val="bg1"/>
                </a:solidFill>
              </a:rPr>
              <a:t>返回字符串</a:t>
            </a:r>
            <a:r>
              <a:rPr lang="en-US" altLang="zh-CN" sz="2400" dirty="0">
                <a:solidFill>
                  <a:schemeClr val="bg1"/>
                </a:solidFill>
              </a:rPr>
              <a:t>str</a:t>
            </a:r>
            <a:r>
              <a:rPr lang="zh-CN" altLang="en-US" sz="2400" dirty="0">
                <a:solidFill>
                  <a:schemeClr val="bg1"/>
                </a:solidFill>
              </a:rPr>
              <a:t>的长度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350</Words>
  <Application>Microsoft Office PowerPoint</Application>
  <PresentationFormat>宽屏</PresentationFormat>
  <Paragraphs>145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胡 小博</cp:lastModifiedBy>
  <cp:revision>49</cp:revision>
  <dcterms:created xsi:type="dcterms:W3CDTF">2018-08-29T03:27:02Z</dcterms:created>
  <dcterms:modified xsi:type="dcterms:W3CDTF">2018-10-28T10:00:31Z</dcterms:modified>
</cp:coreProperties>
</file>