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1215926" y="5617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胡博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3669246" y="3013501"/>
            <a:ext cx="387798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字符集和编码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181158" y="1905506"/>
            <a:ext cx="48542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1</a:t>
            </a:r>
            <a:r>
              <a:rPr lang="zh-CN" altLang="en-US" sz="4800" dirty="0">
                <a:solidFill>
                  <a:schemeClr val="bg1"/>
                </a:solidFill>
              </a:rPr>
              <a:t>，什么是字符集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  <a:r>
              <a:rPr lang="zh-CN" altLang="en-US" sz="4800" dirty="0">
                <a:solidFill>
                  <a:schemeClr val="bg1"/>
                </a:solidFill>
              </a:rPr>
              <a:t>，</a:t>
            </a:r>
            <a:r>
              <a:rPr lang="en-US" altLang="zh-CN" sz="4800" dirty="0">
                <a:solidFill>
                  <a:schemeClr val="bg1"/>
                </a:solidFill>
              </a:rPr>
              <a:t>ASCII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  <a:r>
              <a:rPr lang="zh-CN" altLang="en-US" sz="4800" dirty="0">
                <a:solidFill>
                  <a:schemeClr val="bg1"/>
                </a:solidFill>
              </a:rPr>
              <a:t>，</a:t>
            </a:r>
            <a:r>
              <a:rPr lang="en-US" altLang="zh-CN" sz="4800" dirty="0">
                <a:solidFill>
                  <a:schemeClr val="bg1"/>
                </a:solidFill>
              </a:rPr>
              <a:t>Unicode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  <a:r>
              <a:rPr lang="zh-CN" altLang="en-US" sz="4800" dirty="0">
                <a:solidFill>
                  <a:schemeClr val="bg1"/>
                </a:solidFill>
              </a:rPr>
              <a:t>，其他字符集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4854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1</a:t>
            </a:r>
            <a:r>
              <a:rPr lang="zh-CN" altLang="en-US" sz="4800" dirty="0">
                <a:solidFill>
                  <a:schemeClr val="bg1"/>
                </a:solidFill>
              </a:rPr>
              <a:t>，什么是字符集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8FF77D-23D5-4AE4-B554-AA94E9EF0887}"/>
              </a:ext>
            </a:extLst>
          </p:cNvPr>
          <p:cNvSpPr txBox="1"/>
          <p:nvPr/>
        </p:nvSpPr>
        <p:spPr>
          <a:xfrm>
            <a:off x="1819920" y="1993610"/>
            <a:ext cx="83272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字符</a:t>
            </a:r>
            <a:r>
              <a:rPr lang="en-US" altLang="zh-CN" sz="2800" dirty="0">
                <a:solidFill>
                  <a:schemeClr val="bg1"/>
                </a:solidFill>
              </a:rPr>
              <a:t>(Character)</a:t>
            </a:r>
            <a:r>
              <a:rPr lang="zh-CN" altLang="en-US" sz="2800" dirty="0">
                <a:solidFill>
                  <a:schemeClr val="bg1"/>
                </a:solidFill>
              </a:rPr>
              <a:t>是各种文字和符号的总称，包括各国家文字、标点符号、图形符号、数字等。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字符集</a:t>
            </a:r>
            <a:r>
              <a:rPr lang="en-US" altLang="zh-CN" sz="2800" dirty="0">
                <a:solidFill>
                  <a:schemeClr val="bg1"/>
                </a:solidFill>
              </a:rPr>
              <a:t>(Character set)</a:t>
            </a:r>
            <a:r>
              <a:rPr lang="zh-CN" altLang="en-US" sz="2800" dirty="0">
                <a:solidFill>
                  <a:schemeClr val="bg1"/>
                </a:solidFill>
              </a:rPr>
              <a:t>是多个字符的集合，字符集种类较多，每个字符集包含的字符个数不同，常见字符集名称：</a:t>
            </a:r>
            <a:r>
              <a:rPr lang="en-US" altLang="zh-CN" sz="2800" dirty="0">
                <a:solidFill>
                  <a:schemeClr val="bg1"/>
                </a:solidFill>
              </a:rPr>
              <a:t>ASCII</a:t>
            </a:r>
            <a:r>
              <a:rPr lang="zh-CN" altLang="en-US" sz="2800" dirty="0">
                <a:solidFill>
                  <a:schemeClr val="bg1"/>
                </a:solidFill>
              </a:rPr>
              <a:t>字符集、</a:t>
            </a:r>
            <a:r>
              <a:rPr lang="en-US" altLang="zh-CN" sz="2800" dirty="0">
                <a:solidFill>
                  <a:schemeClr val="bg1"/>
                </a:solidFill>
              </a:rPr>
              <a:t>GB2312</a:t>
            </a:r>
            <a:r>
              <a:rPr lang="zh-CN" altLang="en-US" sz="2800" dirty="0">
                <a:solidFill>
                  <a:schemeClr val="bg1"/>
                </a:solidFill>
              </a:rPr>
              <a:t>字符集、</a:t>
            </a:r>
            <a:r>
              <a:rPr lang="en-US" altLang="zh-CN" sz="2800" dirty="0">
                <a:solidFill>
                  <a:schemeClr val="bg1"/>
                </a:solidFill>
              </a:rPr>
              <a:t>BIG5</a:t>
            </a:r>
            <a:r>
              <a:rPr lang="zh-CN" altLang="en-US" sz="2800" dirty="0">
                <a:solidFill>
                  <a:schemeClr val="bg1"/>
                </a:solidFill>
              </a:rPr>
              <a:t>字符集、 </a:t>
            </a:r>
            <a:r>
              <a:rPr lang="en-US" altLang="zh-CN" sz="2800" dirty="0">
                <a:solidFill>
                  <a:schemeClr val="bg1"/>
                </a:solidFill>
              </a:rPr>
              <a:t>GB18030</a:t>
            </a:r>
            <a:r>
              <a:rPr lang="zh-CN" altLang="en-US" sz="2800" dirty="0">
                <a:solidFill>
                  <a:schemeClr val="bg1"/>
                </a:solidFill>
              </a:rPr>
              <a:t>字符集、</a:t>
            </a:r>
            <a:r>
              <a:rPr lang="en-US" altLang="zh-CN" sz="2800" dirty="0">
                <a:solidFill>
                  <a:schemeClr val="bg1"/>
                </a:solidFill>
              </a:rPr>
              <a:t>Unicode</a:t>
            </a:r>
            <a:r>
              <a:rPr lang="zh-CN" altLang="en-US" sz="2800" dirty="0">
                <a:solidFill>
                  <a:schemeClr val="bg1"/>
                </a:solidFill>
              </a:rPr>
              <a:t>字符集等。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2723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  <a:r>
              <a:rPr lang="zh-CN" altLang="en-US" sz="4800" dirty="0">
                <a:solidFill>
                  <a:schemeClr val="bg1"/>
                </a:solidFill>
              </a:rPr>
              <a:t>，</a:t>
            </a:r>
            <a:r>
              <a:rPr lang="en-US" altLang="zh-CN" sz="4800" dirty="0">
                <a:solidFill>
                  <a:schemeClr val="bg1"/>
                </a:solidFill>
              </a:rPr>
              <a:t>ASCII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0E2E78-5E61-4273-AEA9-4E3AED55EA9D}"/>
              </a:ext>
            </a:extLst>
          </p:cNvPr>
          <p:cNvSpPr txBox="1"/>
          <p:nvPr/>
        </p:nvSpPr>
        <p:spPr>
          <a:xfrm>
            <a:off x="3009530" y="2281561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char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001B33-4359-4E03-94E2-1217F9F1F094}"/>
              </a:ext>
            </a:extLst>
          </p:cNvPr>
          <p:cNvSpPr/>
          <p:nvPr/>
        </p:nvSpPr>
        <p:spPr>
          <a:xfrm>
            <a:off x="3807327" y="2281561"/>
            <a:ext cx="39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9350B7-26AC-4D93-92AC-DAA1948A6FBE}"/>
              </a:ext>
            </a:extLst>
          </p:cNvPr>
          <p:cNvSpPr/>
          <p:nvPr/>
        </p:nvSpPr>
        <p:spPr>
          <a:xfrm>
            <a:off x="4197944" y="2281561"/>
            <a:ext cx="39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B0F5FF-02B0-4FBB-A27F-1C093E48AFE4}"/>
              </a:ext>
            </a:extLst>
          </p:cNvPr>
          <p:cNvSpPr/>
          <p:nvPr/>
        </p:nvSpPr>
        <p:spPr>
          <a:xfrm>
            <a:off x="4588561" y="2281561"/>
            <a:ext cx="39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138162-37E0-4C49-9F92-CEB8C92B7263}"/>
              </a:ext>
            </a:extLst>
          </p:cNvPr>
          <p:cNvSpPr/>
          <p:nvPr/>
        </p:nvSpPr>
        <p:spPr>
          <a:xfrm>
            <a:off x="4984214" y="2281561"/>
            <a:ext cx="39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382002-54F4-4010-9F13-721912256D4C}"/>
              </a:ext>
            </a:extLst>
          </p:cNvPr>
          <p:cNvSpPr/>
          <p:nvPr/>
        </p:nvSpPr>
        <p:spPr>
          <a:xfrm>
            <a:off x="5369795" y="2281561"/>
            <a:ext cx="39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460F76-4BD0-425E-A102-B5E1E2E7D286}"/>
              </a:ext>
            </a:extLst>
          </p:cNvPr>
          <p:cNvSpPr/>
          <p:nvPr/>
        </p:nvSpPr>
        <p:spPr>
          <a:xfrm>
            <a:off x="5765448" y="2281561"/>
            <a:ext cx="39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E581DB-FD94-46FC-A42D-5A1EB7BB2E68}"/>
              </a:ext>
            </a:extLst>
          </p:cNvPr>
          <p:cNvSpPr/>
          <p:nvPr/>
        </p:nvSpPr>
        <p:spPr>
          <a:xfrm>
            <a:off x="6145993" y="2281561"/>
            <a:ext cx="39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4BD750-91D7-4370-BC95-E026F91226BA}"/>
              </a:ext>
            </a:extLst>
          </p:cNvPr>
          <p:cNvSpPr/>
          <p:nvPr/>
        </p:nvSpPr>
        <p:spPr>
          <a:xfrm>
            <a:off x="6526538" y="2281561"/>
            <a:ext cx="39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44D0A9-1E75-4025-B979-97B038399917}"/>
              </a:ext>
            </a:extLst>
          </p:cNvPr>
          <p:cNvSpPr txBox="1"/>
          <p:nvPr/>
        </p:nvSpPr>
        <p:spPr>
          <a:xfrm>
            <a:off x="1997476" y="3070236"/>
            <a:ext cx="7306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>
                <a:solidFill>
                  <a:schemeClr val="bg1"/>
                </a:solidFill>
              </a:rPr>
              <a:t>标准</a:t>
            </a:r>
            <a:r>
              <a:rPr lang="en-US" altLang="zh-CN" dirty="0">
                <a:solidFill>
                  <a:schemeClr val="bg1"/>
                </a:solidFill>
              </a:rPr>
              <a:t>ASCII </a:t>
            </a:r>
            <a:r>
              <a:rPr lang="zh-CN" altLang="en-US" dirty="0">
                <a:solidFill>
                  <a:schemeClr val="bg1"/>
                </a:solidFill>
              </a:rPr>
              <a:t>码也叫基础</a:t>
            </a:r>
            <a:r>
              <a:rPr lang="en-US" altLang="zh-CN" dirty="0">
                <a:solidFill>
                  <a:schemeClr val="bg1"/>
                </a:solidFill>
              </a:rPr>
              <a:t>ASCII</a:t>
            </a:r>
            <a:r>
              <a:rPr lang="zh-CN" altLang="en-US" dirty="0">
                <a:solidFill>
                  <a:schemeClr val="bg1"/>
                </a:solidFill>
              </a:rPr>
              <a:t>码，使用</a:t>
            </a:r>
            <a:r>
              <a:rPr lang="en-US" altLang="zh-CN" dirty="0">
                <a:solidFill>
                  <a:schemeClr val="bg1"/>
                </a:solidFill>
              </a:rPr>
              <a:t>7 </a:t>
            </a:r>
            <a:r>
              <a:rPr lang="zh-CN" altLang="en-US" dirty="0">
                <a:solidFill>
                  <a:schemeClr val="bg1"/>
                </a:solidFill>
              </a:rPr>
              <a:t>位二进制数（剩下的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位二进制为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）来表示所有的大写和小写字母，数字</a:t>
            </a:r>
            <a:r>
              <a:rPr lang="en-US" altLang="zh-CN" dirty="0">
                <a:solidFill>
                  <a:schemeClr val="bg1"/>
                </a:solidFill>
              </a:rPr>
              <a:t>0 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、标点符号， 以及在美式英语中使用的特殊控制字符。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～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及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127(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共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个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是控制字符。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32</a:t>
            </a:r>
            <a:r>
              <a:rPr lang="zh-CN" altLang="en-US" dirty="0">
                <a:solidFill>
                  <a:schemeClr val="bg1"/>
                </a:solidFill>
              </a:rPr>
              <a:t>～</a:t>
            </a:r>
            <a:r>
              <a:rPr lang="en-US" altLang="zh-CN" dirty="0">
                <a:solidFill>
                  <a:schemeClr val="bg1"/>
                </a:solidFill>
              </a:rPr>
              <a:t>126(</a:t>
            </a:r>
            <a:r>
              <a:rPr lang="zh-CN" altLang="en-US" dirty="0">
                <a:solidFill>
                  <a:schemeClr val="bg1"/>
                </a:solidFill>
              </a:rPr>
              <a:t>共</a:t>
            </a:r>
            <a:r>
              <a:rPr lang="en-US" altLang="zh-CN" dirty="0">
                <a:solidFill>
                  <a:schemeClr val="bg1"/>
                </a:solidFill>
              </a:rPr>
              <a:t>95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是字符</a:t>
            </a:r>
            <a:r>
              <a:rPr lang="en-US" altLang="zh-CN" dirty="0">
                <a:solidFill>
                  <a:schemeClr val="bg1"/>
                </a:solidFill>
              </a:rPr>
              <a:t>(32</a:t>
            </a:r>
            <a:r>
              <a:rPr lang="zh-CN" altLang="en-US" dirty="0">
                <a:solidFill>
                  <a:schemeClr val="bg1"/>
                </a:solidFill>
              </a:rPr>
              <a:t>是空格），其中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～</a:t>
            </a:r>
            <a:r>
              <a:rPr lang="en-US" altLang="zh-CN" dirty="0">
                <a:solidFill>
                  <a:schemeClr val="bg1"/>
                </a:solidFill>
              </a:rPr>
              <a:t>57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十个阿拉伯数字。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65</a:t>
            </a:r>
            <a:r>
              <a:rPr lang="zh-CN" altLang="en-US" dirty="0">
                <a:solidFill>
                  <a:schemeClr val="bg1"/>
                </a:solidFill>
              </a:rPr>
              <a:t>～</a:t>
            </a:r>
            <a:r>
              <a:rPr lang="en-US" altLang="zh-CN" dirty="0">
                <a:solidFill>
                  <a:schemeClr val="bg1"/>
                </a:solidFill>
              </a:rPr>
              <a:t>90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26</a:t>
            </a:r>
            <a:r>
              <a:rPr lang="zh-CN" altLang="en-US" dirty="0">
                <a:solidFill>
                  <a:schemeClr val="bg1"/>
                </a:solidFill>
              </a:rPr>
              <a:t>个大写英文字母，</a:t>
            </a:r>
            <a:r>
              <a:rPr lang="en-US" altLang="zh-CN" dirty="0">
                <a:solidFill>
                  <a:schemeClr val="bg1"/>
                </a:solidFill>
              </a:rPr>
              <a:t>97</a:t>
            </a:r>
            <a:r>
              <a:rPr lang="zh-CN" altLang="en-US" dirty="0">
                <a:solidFill>
                  <a:schemeClr val="bg1"/>
                </a:solidFill>
              </a:rPr>
              <a:t>～</a:t>
            </a:r>
            <a:r>
              <a:rPr lang="en-US" altLang="zh-CN" dirty="0">
                <a:solidFill>
                  <a:schemeClr val="bg1"/>
                </a:solidFill>
              </a:rPr>
              <a:t>122</a:t>
            </a:r>
            <a:r>
              <a:rPr lang="zh-CN" altLang="en-US" dirty="0">
                <a:solidFill>
                  <a:schemeClr val="bg1"/>
                </a:solidFill>
              </a:rPr>
              <a:t>号为</a:t>
            </a:r>
            <a:r>
              <a:rPr lang="en-US" altLang="zh-CN" dirty="0">
                <a:solidFill>
                  <a:schemeClr val="bg1"/>
                </a:solidFill>
              </a:rPr>
              <a:t>26</a:t>
            </a:r>
            <a:r>
              <a:rPr lang="zh-CN" altLang="en-US" dirty="0">
                <a:solidFill>
                  <a:schemeClr val="bg1"/>
                </a:solidFill>
              </a:rPr>
              <a:t>个小写英文字母，其余为一些标点符号、运算符号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6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9096A-E112-4D7A-87D9-E5ABE9F6848D}"/>
              </a:ext>
            </a:extLst>
          </p:cNvPr>
          <p:cNvSpPr txBox="1"/>
          <p:nvPr/>
        </p:nvSpPr>
        <p:spPr>
          <a:xfrm>
            <a:off x="1724543" y="2085307"/>
            <a:ext cx="894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B6F9B2-123B-49AF-84B5-4E3B057E2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97" y="0"/>
            <a:ext cx="9719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  <a:r>
              <a:rPr lang="zh-CN" altLang="en-US" sz="4800" dirty="0">
                <a:solidFill>
                  <a:schemeClr val="bg1"/>
                </a:solidFill>
              </a:rPr>
              <a:t>，</a:t>
            </a:r>
            <a:r>
              <a:rPr lang="en-US" altLang="zh-CN" sz="4800" dirty="0">
                <a:solidFill>
                  <a:schemeClr val="bg1"/>
                </a:solidFill>
              </a:rPr>
              <a:t>Unicode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045418-F227-413C-BA4C-065A60F9595C}"/>
              </a:ext>
            </a:extLst>
          </p:cNvPr>
          <p:cNvSpPr txBox="1"/>
          <p:nvPr/>
        </p:nvSpPr>
        <p:spPr>
          <a:xfrm>
            <a:off x="1963445" y="2085307"/>
            <a:ext cx="82651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	Unicode</a:t>
            </a:r>
            <a:r>
              <a:rPr lang="zh-CN" altLang="en-US" sz="2800" dirty="0">
                <a:solidFill>
                  <a:schemeClr val="bg1"/>
                </a:solidFill>
              </a:rPr>
              <a:t>字符集是针对各国文字、符号进行的统一性编码。它为每种语言中的每个字符设定了统一并且唯一的二进制编码，以满足跨语言、跨平台进行文本转换、处理的要求。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UTF-8 </a:t>
            </a:r>
            <a:r>
              <a:rPr lang="zh-CN" altLang="en-US" sz="2800" dirty="0">
                <a:solidFill>
                  <a:schemeClr val="bg1"/>
                </a:solidFill>
              </a:rPr>
              <a:t>编码</a:t>
            </a:r>
            <a:r>
              <a:rPr lang="en-US" altLang="zh-CN" sz="2800" dirty="0">
                <a:solidFill>
                  <a:schemeClr val="bg1"/>
                </a:solidFill>
              </a:rPr>
              <a:t>	UTF-16 </a:t>
            </a:r>
            <a:r>
              <a:rPr lang="zh-CN" altLang="en-US" sz="2800" dirty="0">
                <a:solidFill>
                  <a:schemeClr val="bg1"/>
                </a:solidFill>
              </a:rPr>
              <a:t>编码</a:t>
            </a:r>
            <a:r>
              <a:rPr lang="en-US" altLang="zh-CN" sz="2800" dirty="0">
                <a:solidFill>
                  <a:schemeClr val="bg1"/>
                </a:solidFill>
              </a:rPr>
              <a:t>	UTF-32 </a:t>
            </a:r>
            <a:r>
              <a:rPr lang="zh-CN" altLang="en-US" sz="2800" dirty="0">
                <a:solidFill>
                  <a:schemeClr val="bg1"/>
                </a:solidFill>
              </a:rPr>
              <a:t>编码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4238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  <a:r>
              <a:rPr lang="zh-CN" altLang="en-US" sz="4800" dirty="0">
                <a:solidFill>
                  <a:schemeClr val="bg1"/>
                </a:solidFill>
              </a:rPr>
              <a:t>，其他字符集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045418-F227-413C-BA4C-065A60F9595C}"/>
              </a:ext>
            </a:extLst>
          </p:cNvPr>
          <p:cNvSpPr txBox="1"/>
          <p:nvPr/>
        </p:nvSpPr>
        <p:spPr>
          <a:xfrm>
            <a:off x="1963445" y="2085307"/>
            <a:ext cx="826511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bg1"/>
                </a:solidFill>
              </a:rPr>
              <a:t>GB2312		</a:t>
            </a:r>
            <a:r>
              <a:rPr lang="zh-CN" altLang="en-US" sz="2800" dirty="0">
                <a:solidFill>
                  <a:schemeClr val="bg1"/>
                </a:solidFill>
              </a:rPr>
              <a:t>主要是简体汉字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BIG5			</a:t>
            </a:r>
            <a:r>
              <a:rPr lang="zh-CN" altLang="en-US" sz="2800" dirty="0">
                <a:solidFill>
                  <a:schemeClr val="bg1"/>
                </a:solidFill>
              </a:rPr>
              <a:t>主要是繁体汉字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GB18030		</a:t>
            </a:r>
            <a:r>
              <a:rPr lang="zh-CN" altLang="en-US" sz="2800" dirty="0">
                <a:solidFill>
                  <a:schemeClr val="bg1"/>
                </a:solidFill>
              </a:rPr>
              <a:t>中文、日文、朝鲜语和中国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少数民族文字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6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63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胡 小博</cp:lastModifiedBy>
  <cp:revision>21</cp:revision>
  <dcterms:created xsi:type="dcterms:W3CDTF">2018-08-29T03:27:02Z</dcterms:created>
  <dcterms:modified xsi:type="dcterms:W3CDTF">2018-10-20T13:15:06Z</dcterms:modified>
</cp:coreProperties>
</file>