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4" r:id="rId13"/>
    <p:sldId id="261" r:id="rId14"/>
    <p:sldId id="262" r:id="rId15"/>
    <p:sldId id="264" r:id="rId16"/>
    <p:sldId id="263" r:id="rId17"/>
    <p:sldId id="265" r:id="rId18"/>
    <p:sldId id="266" r:id="rId19"/>
    <p:sldId id="271" r:id="rId20"/>
    <p:sldId id="276" r:id="rId21"/>
    <p:sldId id="275" r:id="rId22"/>
    <p:sldId id="270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9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08915-9B09-4D45-AB9E-47EA672AF9AB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72CC-C519-4847-BCF5-EB0B5CF35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6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C%8D%E5%8A%A1%E5%99%A8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aike.baidu.com/item/%E8%B7%A8%E5%B9%B3%E5%8F%B0/8558902" TargetMode="External"/><Relationship Id="rId4" Type="http://schemas.openxmlformats.org/officeDocument/2006/relationships/hyperlink" Target="https://baike.baidu.com/item/%E8%AE%A1%E7%AE%97%E6%9C%BA%E5%B9%B3%E5%8F%B0/2606037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https://blog.csdn.net/xllily_11/article/details/51330252</a:t>
            </a:r>
          </a:p>
          <a:p>
            <a:r>
              <a:rPr lang="en-US" altLang="zh-CN" dirty="0"/>
              <a:t>https://blog.csdn.net/xc_zhou/article/details/80637759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6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Fork </a:t>
            </a:r>
            <a:r>
              <a:rPr lang="zh-CN" altLang="en-US" dirty="0"/>
              <a:t>你开源了一个项目，别人想在你这个项目的基础上做些改进，然后应用到自己的项目中，这个时候他就可以 </a:t>
            </a:r>
            <a:r>
              <a:rPr lang="en-US" altLang="zh-CN" dirty="0"/>
              <a:t>Fork </a:t>
            </a:r>
            <a:r>
              <a:rPr lang="zh-CN" altLang="en-US" dirty="0"/>
              <a:t>你的项目，他的 </a:t>
            </a:r>
            <a:r>
              <a:rPr lang="en-US" altLang="zh-CN" dirty="0"/>
              <a:t>GitHub </a:t>
            </a:r>
            <a:r>
              <a:rPr lang="zh-CN" altLang="en-US" dirty="0"/>
              <a:t>主页上就多了一个项目，只不过这个项目是基于你的项目基础（本质上是在原有项目的基础上新建了一个分支），他就可以随心所欲的去改进，但是丝毫不会影响原有项目的代码与结构。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7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https://blog.csdn.net/xllily_11/article/details/51330252</a:t>
            </a:r>
          </a:p>
          <a:p>
            <a:r>
              <a:rPr lang="en-US" altLang="zh-CN" dirty="0"/>
              <a:t>https://blog.csdn.net/xc_zhou/article/details/80637759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源社区一直有一句流行的话叫「不要重复发明轮子」，某种意义上正是因为开源社区的贡献，我们的软件开发才能变得越来越容易，越来越快速。己写的好不好是一回事，时间与资源是很大的成本。对于大公司可能会有人力与资源去发明一套自己的轮子，但是对于大部分互联网创业公司来说时间就是一切。而且你在使用开源项目的过程也可以学习他们优秀的设计思想、实现方式，这是最好的学习资料</a:t>
            </a:r>
            <a:endParaRPr lang="en-US" altLang="zh-CN" dirty="0"/>
          </a:p>
          <a:p>
            <a:r>
              <a:rPr lang="zh-CN" altLang="en-US" dirty="0"/>
              <a:t>现在越来越多的博客都是基于 </a:t>
            </a:r>
            <a:r>
              <a:rPr lang="en-US" altLang="zh-CN" dirty="0"/>
              <a:t>GitHub Pages </a:t>
            </a:r>
            <a:r>
              <a:rPr lang="zh-CN" altLang="en-US" dirty="0"/>
              <a:t>来搭建的了，你可以随心所欲的定制自己的样式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2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如果你喜欢写作，而且基于 </a:t>
            </a:r>
            <a:r>
              <a:rPr lang="en-US" altLang="zh-CN" dirty="0"/>
              <a:t>Markdown</a:t>
            </a:r>
            <a:r>
              <a:rPr lang="zh-CN" altLang="en-US" dirty="0"/>
              <a:t>， 并准备出版书籍，那么推荐你用 </a:t>
            </a:r>
            <a:r>
              <a:rPr lang="en-US" altLang="zh-CN" dirty="0" err="1"/>
              <a:t>Gitbook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5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是世界使用排名第一的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服务器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软件。它可以运行在几乎所有广泛使用的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计算机平台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上，由于其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跨平台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和安全性被广泛使用，是最流行的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服务器端软件之一。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Fork </a:t>
            </a:r>
            <a:r>
              <a:rPr lang="zh-CN" altLang="en-US" dirty="0"/>
              <a:t>分叉，什么意思呢？你开源了一个项目，别人想在你这个项目的基础上做些改进，然后应用到自己的项目中，这个时候他就可以 </a:t>
            </a:r>
            <a:r>
              <a:rPr lang="en-US" altLang="zh-CN" dirty="0"/>
              <a:t>Fork </a:t>
            </a:r>
            <a:r>
              <a:rPr lang="zh-CN" altLang="en-US" dirty="0"/>
              <a:t>你的项目，这个时候他的 </a:t>
            </a:r>
            <a:r>
              <a:rPr lang="en-US" altLang="zh-CN" dirty="0"/>
              <a:t>GitHub </a:t>
            </a:r>
            <a:r>
              <a:rPr lang="zh-CN" altLang="en-US" dirty="0"/>
              <a:t>主页上就多了一个项目，只不过这个项目是基于你的项目基础（本质上是在原有项目的基础上新建了一个分支），他就可以随心所欲的去改进，但是丝毫不会影响原有项目的代码与结构。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22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发起请求，这个其实是基于 </a:t>
            </a:r>
            <a:r>
              <a:rPr lang="en-US" altLang="zh-CN" dirty="0"/>
              <a:t>Fork </a:t>
            </a:r>
            <a:r>
              <a:rPr lang="zh-CN" altLang="en-US" dirty="0"/>
              <a:t>的，还是上面那个例子，如果别人在你基础上做了改进，后</a:t>
            </a:r>
          </a:p>
          <a:p>
            <a:r>
              <a:rPr lang="zh-CN" altLang="en-US" dirty="0"/>
              <a:t>来觉得改进的很不错，应该要把这些改进让更多的人收益，于是就想把自己的改进合并到原</a:t>
            </a:r>
          </a:p>
          <a:p>
            <a:r>
              <a:rPr lang="zh-CN" altLang="en-US" dirty="0"/>
              <a:t>有项目里，这个时候他就可以发起一个 </a:t>
            </a:r>
            <a:r>
              <a:rPr lang="en-US" altLang="zh-CN" dirty="0"/>
              <a:t>Pull Request</a:t>
            </a:r>
            <a:r>
              <a:rPr lang="zh-CN" altLang="en-US" dirty="0"/>
              <a:t>（简称</a:t>
            </a:r>
            <a:r>
              <a:rPr lang="en-US" altLang="zh-CN" dirty="0"/>
              <a:t>PR</a:t>
            </a:r>
            <a:r>
              <a:rPr lang="zh-CN" altLang="en-US" dirty="0"/>
              <a:t>） ，原有项目创建人就可以收到这个请求，这个时候他会仔细</a:t>
            </a:r>
            <a:r>
              <a:rPr lang="en-US" altLang="zh-CN" dirty="0"/>
              <a:t>review</a:t>
            </a:r>
            <a:r>
              <a:rPr lang="zh-CN" altLang="en-US" dirty="0"/>
              <a:t>你的代码，并且测试觉得</a:t>
            </a:r>
            <a:r>
              <a:rPr lang="en-US" altLang="zh-CN" dirty="0"/>
              <a:t>OK</a:t>
            </a:r>
            <a:r>
              <a:rPr lang="zh-CN" altLang="en-US" dirty="0"/>
              <a:t>了，就会接受你的</a:t>
            </a:r>
            <a:r>
              <a:rPr lang="en-US" altLang="zh-CN" dirty="0"/>
              <a:t>PR</a:t>
            </a:r>
            <a:r>
              <a:rPr lang="zh-CN" altLang="en-US" dirty="0"/>
              <a:t>，这个时候你做的改进原有项目就会拥有了。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972CC-C519-4847-BCF5-EB0B5CF3579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9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-osx-installe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-for-windows.github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9589842" y="59885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6CBB88-7CC9-43B9-A113-36B7B2CAF93F}"/>
              </a:ext>
            </a:extLst>
          </p:cNvPr>
          <p:cNvSpPr txBox="1"/>
          <p:nvPr/>
        </p:nvSpPr>
        <p:spPr>
          <a:xfrm>
            <a:off x="10255667" y="5619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罗伊宁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53" y="2228671"/>
            <a:ext cx="83272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nb-NO" altLang="zh-CN" sz="4000" dirty="0">
                <a:solidFill>
                  <a:schemeClr val="bg1"/>
                </a:solidFill>
                <a:latin typeface="微软雅黑"/>
              </a:rPr>
              <a:t>Mac</a:t>
            </a:r>
            <a:r>
              <a:rPr lang="zh-CN" altLang="nb-NO" sz="4000" dirty="0">
                <a:solidFill>
                  <a:schemeClr val="bg1"/>
                </a:solidFill>
                <a:latin typeface="微软雅黑"/>
              </a:rPr>
              <a:t>：</a:t>
            </a:r>
            <a:r>
              <a:rPr lang="nb-NO" altLang="zh-CN" sz="4000" dirty="0">
                <a:solidFill>
                  <a:schemeClr val="bg1"/>
                </a:solidFill>
                <a:latin typeface="微软雅黑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https://sourceforge.net/projects/git-osx-installer/</a:t>
            </a:r>
            <a:endParaRPr lang="nb-NO" altLang="zh-CN" sz="4000" dirty="0">
              <a:solidFill>
                <a:schemeClr val="bg1"/>
              </a:solidFill>
              <a:latin typeface="微软雅黑"/>
            </a:endParaRPr>
          </a:p>
          <a:p>
            <a:pPr lvl="0">
              <a:defRPr/>
            </a:pPr>
            <a:r>
              <a:rPr lang="nb-NO" altLang="zh-CN" sz="4000" dirty="0">
                <a:solidFill>
                  <a:schemeClr val="bg1"/>
                </a:solidFill>
                <a:latin typeface="微软雅黑"/>
              </a:rPr>
              <a:t>Windows</a:t>
            </a:r>
            <a:r>
              <a:rPr lang="zh-CN" altLang="nb-NO" sz="4000" dirty="0">
                <a:solidFill>
                  <a:schemeClr val="bg1"/>
                </a:solidFill>
                <a:latin typeface="微软雅黑"/>
              </a:rPr>
              <a:t>：</a:t>
            </a:r>
            <a:endParaRPr lang="en-US" altLang="zh-CN" sz="4000" dirty="0">
              <a:solidFill>
                <a:schemeClr val="bg1"/>
              </a:solidFill>
              <a:latin typeface="微软雅黑"/>
            </a:endParaRPr>
          </a:p>
          <a:p>
            <a:pPr lvl="0">
              <a:defRPr/>
            </a:pPr>
            <a:r>
              <a:rPr lang="nb-NO" altLang="zh-CN" sz="4000" dirty="0">
                <a:solidFill>
                  <a:schemeClr val="bg1"/>
                </a:solidFill>
                <a:latin typeface="微软雅黑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https://git-forwindows.github.io/</a:t>
            </a:r>
            <a:endParaRPr lang="nb-NO" altLang="zh-CN" sz="4000" dirty="0">
              <a:solidFill>
                <a:schemeClr val="bg1"/>
              </a:solidFill>
              <a:latin typeface="微软雅黑"/>
            </a:endParaRPr>
          </a:p>
          <a:p>
            <a:pPr lvl="0">
              <a:defRPr/>
            </a:pPr>
            <a:r>
              <a:rPr lang="nb-NO" altLang="zh-CN" sz="4000" dirty="0">
                <a:solidFill>
                  <a:schemeClr val="bg1"/>
                </a:solidFill>
                <a:latin typeface="微软雅黑"/>
              </a:rPr>
              <a:t>Linux</a:t>
            </a:r>
            <a:r>
              <a:rPr lang="zh-CN" altLang="nb-NO" sz="4000" dirty="0">
                <a:solidFill>
                  <a:schemeClr val="bg1"/>
                </a:solidFill>
                <a:latin typeface="微软雅黑"/>
              </a:rPr>
              <a:t>：</a:t>
            </a:r>
            <a:r>
              <a:rPr lang="nb-NO" altLang="zh-CN" sz="4000" dirty="0">
                <a:solidFill>
                  <a:schemeClr val="bg1"/>
                </a:solidFill>
                <a:latin typeface="微软雅黑"/>
              </a:rPr>
              <a:t>apt-get install git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E4473-0DDE-4882-BB37-ED44E2CD9224}"/>
              </a:ext>
            </a:extLst>
          </p:cNvPr>
          <p:cNvSpPr txBox="1"/>
          <p:nvPr/>
        </p:nvSpPr>
        <p:spPr>
          <a:xfrm>
            <a:off x="1859260" y="843677"/>
            <a:ext cx="8400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Git </a:t>
            </a:r>
            <a:r>
              <a:rPr lang="zh-CN" altLang="en-US" sz="4400" dirty="0">
                <a:solidFill>
                  <a:schemeClr val="bg1"/>
                </a:solidFill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272480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73" y="2228671"/>
            <a:ext cx="8327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dirty="0">
                <a:solidFill>
                  <a:prstClr val="white"/>
                </a:solidFill>
                <a:latin typeface="微软雅黑"/>
                <a:ea typeface="微软雅黑"/>
              </a:rPr>
              <a:t>感兴趣的自己去了解</a:t>
            </a:r>
            <a:r>
              <a:rPr lang="en-US" altLang="zh-CN" sz="7200" dirty="0">
                <a:solidFill>
                  <a:prstClr val="white"/>
                </a:solidFill>
                <a:latin typeface="微软雅黑"/>
                <a:ea typeface="微软雅黑"/>
              </a:rPr>
              <a:t>git</a:t>
            </a:r>
            <a:r>
              <a:rPr lang="zh-CN" altLang="en-US" sz="7200" dirty="0">
                <a:solidFill>
                  <a:prstClr val="white"/>
                </a:solidFill>
                <a:latin typeface="微软雅黑"/>
                <a:ea typeface="微软雅黑"/>
              </a:rPr>
              <a:t>命令行操作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-967581" y="282305"/>
            <a:ext cx="8327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dirty="0" err="1">
                <a:solidFill>
                  <a:prstClr val="white"/>
                </a:solidFill>
                <a:latin typeface="微软雅黑"/>
              </a:rPr>
              <a:t>Github</a:t>
            </a:r>
            <a:r>
              <a:rPr lang="en-US" altLang="zh-CN" sz="6000" dirty="0">
                <a:solidFill>
                  <a:prstClr val="white"/>
                </a:solidFill>
                <a:latin typeface="微软雅黑"/>
              </a:rPr>
              <a:t> desktop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CCBDAE-5AFE-4C33-98AC-90DFFB450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" y="1297968"/>
            <a:ext cx="10776857" cy="50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73" y="2228671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如何创建新项目</a:t>
            </a:r>
          </a:p>
        </p:txBody>
      </p:sp>
    </p:spTree>
    <p:extLst>
      <p:ext uri="{BB962C8B-B14F-4D97-AF65-F5344CB8AC3E}">
        <p14:creationId xmlns:p14="http://schemas.microsoft.com/office/powerpoint/2010/main" val="968926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767DF8-A842-4EBC-9CCF-B679A0B87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9" y="658890"/>
            <a:ext cx="11316681" cy="5540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71B52C-225E-425B-854D-953A2E73B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1" y="447675"/>
            <a:ext cx="11610975" cy="5962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D43760-6B81-4BE1-AD8F-D08369271B5A}"/>
              </a:ext>
            </a:extLst>
          </p:cNvPr>
          <p:cNvSpPr txBox="1"/>
          <p:nvPr/>
        </p:nvSpPr>
        <p:spPr>
          <a:xfrm>
            <a:off x="2390503" y="1994132"/>
            <a:ext cx="6923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Repository </a:t>
            </a:r>
            <a:r>
              <a:rPr lang="zh-CN" altLang="en-US" sz="6000" dirty="0">
                <a:solidFill>
                  <a:schemeClr val="bg1"/>
                </a:solidFill>
              </a:rPr>
              <a:t>是个放项目的地方</a:t>
            </a:r>
          </a:p>
        </p:txBody>
      </p:sp>
    </p:spTree>
    <p:extLst>
      <p:ext uri="{BB962C8B-B14F-4D97-AF65-F5344CB8AC3E}">
        <p14:creationId xmlns:p14="http://schemas.microsoft.com/office/powerpoint/2010/main" val="34376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749493" y="1170580"/>
            <a:ext cx="8327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schemeClr val="bg1"/>
                </a:solidFill>
              </a:rPr>
              <a:t>如果你不想新建一个项目，看到有大佬之前写过一个贼牛批的项目，想把他的直接全部拿过来用，修改修改就成你自己的了，这应该怎么办呢？</a:t>
            </a:r>
            <a:br>
              <a:rPr lang="zh-CN" altLang="en-US" sz="11500" dirty="0">
                <a:solidFill>
                  <a:schemeClr val="bg1"/>
                </a:solidFill>
              </a:rPr>
            </a:br>
            <a:r>
              <a:rPr lang="en-US" altLang="zh-CN" sz="3200" dirty="0" err="1">
                <a:solidFill>
                  <a:schemeClr val="bg1"/>
                </a:solidFill>
              </a:rPr>
              <a:t>Github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zh-CN" altLang="en-US" sz="3200" dirty="0">
                <a:solidFill>
                  <a:schemeClr val="bg1"/>
                </a:solidFill>
              </a:rPr>
              <a:t>还提供了一个很赞的功能叫做 </a:t>
            </a:r>
            <a:r>
              <a:rPr lang="en-US" altLang="zh-CN" sz="3200" dirty="0">
                <a:solidFill>
                  <a:schemeClr val="bg1"/>
                </a:solidFill>
              </a:rPr>
              <a:t>fork </a:t>
            </a:r>
            <a:r>
              <a:rPr lang="zh-CN" altLang="en-US" sz="3200" dirty="0">
                <a:solidFill>
                  <a:schemeClr val="bg1"/>
                </a:solidFill>
              </a:rPr>
              <a:t>，你只需要点击这个神奇的按钮，就可以把他的项目变成你自己的啦！任意修改都可以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BE994C-30BC-43C0-BA24-F02CD8B3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65" y="532166"/>
            <a:ext cx="9708721" cy="48162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473994-06B4-4612-A94E-813F5ADF0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23" y="314854"/>
            <a:ext cx="9723963" cy="5372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729AB5-4535-40C3-8249-346F48DB2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515" y="314854"/>
            <a:ext cx="9449619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-2548187" y="230054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TIPS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7CBF57-73C1-4276-83C5-819F1501466B}"/>
              </a:ext>
            </a:extLst>
          </p:cNvPr>
          <p:cNvSpPr txBox="1"/>
          <p:nvPr/>
        </p:nvSpPr>
        <p:spPr>
          <a:xfrm>
            <a:off x="1053737" y="1430383"/>
            <a:ext cx="1008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一定要从自己的账号下</a:t>
            </a:r>
            <a:r>
              <a:rPr lang="en-US" altLang="zh-CN" sz="4000" dirty="0">
                <a:solidFill>
                  <a:schemeClr val="bg1"/>
                </a:solidFill>
              </a:rPr>
              <a:t>clone</a:t>
            </a:r>
            <a:r>
              <a:rPr lang="zh-CN" altLang="en-US" sz="4000" dirty="0">
                <a:solidFill>
                  <a:schemeClr val="bg1"/>
                </a:solidFill>
              </a:rPr>
              <a:t>仓库，这样你才能推送修改。如果从原作者的仓库地址克隆，因为没有权限，你将不能推送修改。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81B726-BB7C-4135-B0ED-F2016931F01D}"/>
              </a:ext>
            </a:extLst>
          </p:cNvPr>
          <p:cNvSpPr txBox="1"/>
          <p:nvPr/>
        </p:nvSpPr>
        <p:spPr>
          <a:xfrm>
            <a:off x="5090160" y="4144191"/>
            <a:ext cx="65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所以上一张图是错误示范哟</a:t>
            </a:r>
          </a:p>
        </p:txBody>
      </p:sp>
    </p:spTree>
    <p:extLst>
      <p:ext uri="{BB962C8B-B14F-4D97-AF65-F5344CB8AC3E}">
        <p14:creationId xmlns:p14="http://schemas.microsoft.com/office/powerpoint/2010/main" val="29868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DF0974-5D17-4071-8E0E-5CB237369036}"/>
              </a:ext>
            </a:extLst>
          </p:cNvPr>
          <p:cNvSpPr txBox="1"/>
          <p:nvPr/>
        </p:nvSpPr>
        <p:spPr>
          <a:xfrm>
            <a:off x="753291" y="758489"/>
            <a:ext cx="1014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如果你想修复</a:t>
            </a:r>
            <a:r>
              <a:rPr lang="en-US" altLang="zh-CN" sz="3600" dirty="0">
                <a:solidFill>
                  <a:schemeClr val="bg1"/>
                </a:solidFill>
              </a:rPr>
              <a:t>clone</a:t>
            </a:r>
            <a:r>
              <a:rPr lang="zh-CN" altLang="en-US" sz="3600" dirty="0">
                <a:solidFill>
                  <a:schemeClr val="bg1"/>
                </a:solidFill>
              </a:rPr>
              <a:t>下来的东西的一个</a:t>
            </a:r>
            <a:r>
              <a:rPr lang="en-US" altLang="zh-CN" sz="3600" dirty="0">
                <a:solidFill>
                  <a:schemeClr val="bg1"/>
                </a:solidFill>
              </a:rPr>
              <a:t>bug</a:t>
            </a:r>
            <a:r>
              <a:rPr lang="zh-CN" altLang="en-US" sz="3600" dirty="0">
                <a:solidFill>
                  <a:schemeClr val="bg1"/>
                </a:solidFill>
              </a:rPr>
              <a:t>，或者新增一个功能，立刻就可以开始干活，干完后，往自己的仓库推送。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E5A898-DF03-4326-9278-8941CF7473D4}"/>
              </a:ext>
            </a:extLst>
          </p:cNvPr>
          <p:cNvSpPr txBox="1"/>
          <p:nvPr/>
        </p:nvSpPr>
        <p:spPr>
          <a:xfrm>
            <a:off x="753291" y="2931081"/>
            <a:ext cx="1014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如果你希望原作者能接受你的修改，你就可以在</a:t>
            </a:r>
            <a:r>
              <a:rPr lang="en-US" altLang="zh-CN" sz="3600" dirty="0">
                <a:solidFill>
                  <a:schemeClr val="bg1"/>
                </a:solidFill>
              </a:rPr>
              <a:t>GitHub</a:t>
            </a:r>
            <a:r>
              <a:rPr lang="zh-CN" altLang="en-US" sz="3600" dirty="0">
                <a:solidFill>
                  <a:schemeClr val="bg1"/>
                </a:solidFill>
              </a:rPr>
              <a:t>上发起一个</a:t>
            </a:r>
            <a:r>
              <a:rPr lang="en-US" altLang="zh-CN" sz="3600" dirty="0">
                <a:solidFill>
                  <a:schemeClr val="bg1"/>
                </a:solidFill>
              </a:rPr>
              <a:t>pull request</a:t>
            </a:r>
            <a:r>
              <a:rPr lang="zh-CN" altLang="en-US" sz="3600" dirty="0">
                <a:solidFill>
                  <a:schemeClr val="bg1"/>
                </a:solidFill>
              </a:rPr>
              <a:t>。当然，对方是否接受你的</a:t>
            </a:r>
            <a:r>
              <a:rPr lang="en-US" altLang="zh-CN" sz="3600" dirty="0">
                <a:solidFill>
                  <a:schemeClr val="bg1"/>
                </a:solidFill>
              </a:rPr>
              <a:t>pull request</a:t>
            </a:r>
            <a:r>
              <a:rPr lang="zh-CN" altLang="en-US" sz="3600" dirty="0">
                <a:solidFill>
                  <a:schemeClr val="bg1"/>
                </a:solidFill>
              </a:rPr>
              <a:t>就不一定了。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73" y="2228671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试试</a:t>
            </a: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pull request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87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2FCC2B-8C73-449A-8649-517D4DF7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5" y="1502925"/>
            <a:ext cx="9571549" cy="36655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720562-F5EF-4A64-9A2B-06E0D621B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260" y="1401904"/>
            <a:ext cx="9693480" cy="4054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0E94AA-6234-4DE3-B7C3-138EAA365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260" y="1632476"/>
            <a:ext cx="9723963" cy="34064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2490FA-5E41-47C8-B9A3-69A633A497A6}"/>
              </a:ext>
            </a:extLst>
          </p:cNvPr>
          <p:cNvSpPr txBox="1"/>
          <p:nvPr/>
        </p:nvSpPr>
        <p:spPr>
          <a:xfrm>
            <a:off x="2771192" y="3640474"/>
            <a:ext cx="7697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2"/>
                </a:solidFill>
              </a:rPr>
              <a:t>自己的←目标的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252D1F-5F03-4BAB-A409-CBF76BFBD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310" y="2156349"/>
            <a:ext cx="8771380" cy="2545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A875CB-C078-446B-93EE-C86D673CB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929" y="1455249"/>
            <a:ext cx="7872142" cy="39475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C21AB0-C289-4A68-93DF-569EA88EB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68" y="1632476"/>
            <a:ext cx="11275364" cy="34541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707296F-0350-478A-A480-CC1E58AF30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8926" y="2228671"/>
            <a:ext cx="8502285" cy="22690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97DC4E-AB35-4B4F-A60F-B40F12A161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2506" y="2194406"/>
            <a:ext cx="9841463" cy="21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73" y="2228671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73" y="2782669"/>
            <a:ext cx="8327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err="1">
                <a:solidFill>
                  <a:schemeClr val="bg1"/>
                </a:solidFill>
              </a:rPr>
              <a:t>Github</a:t>
            </a:r>
            <a:r>
              <a:rPr lang="zh-CN" altLang="en-US" sz="6000" b="1" dirty="0">
                <a:solidFill>
                  <a:schemeClr val="bg1"/>
                </a:solidFill>
              </a:rPr>
              <a:t>桌面版使用方式</a:t>
            </a:r>
          </a:p>
        </p:txBody>
      </p:sp>
    </p:spTree>
    <p:extLst>
      <p:ext uri="{BB962C8B-B14F-4D97-AF65-F5344CB8AC3E}">
        <p14:creationId xmlns:p14="http://schemas.microsoft.com/office/powerpoint/2010/main" val="197556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2007019" y="1864777"/>
            <a:ext cx="8327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6000" dirty="0">
                <a:solidFill>
                  <a:prstClr val="white"/>
                </a:solidFill>
                <a:latin typeface="微软雅黑"/>
              </a:rPr>
              <a:t>https://blog.csdn.net/qq_32690999/article/details/77504033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437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-1450907" y="648066"/>
            <a:ext cx="832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bg1"/>
                </a:solidFill>
              </a:rPr>
              <a:t>回退到之前的版本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F5DA09-C9AC-47D5-873D-21A05EAEC332}"/>
              </a:ext>
            </a:extLst>
          </p:cNvPr>
          <p:cNvSpPr txBox="1"/>
          <p:nvPr/>
        </p:nvSpPr>
        <p:spPr>
          <a:xfrm>
            <a:off x="992777" y="1880897"/>
            <a:ext cx="76678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目前不能在网页上直接操作，</a:t>
            </a:r>
            <a:br>
              <a:rPr lang="zh-CN" altLang="en-US" sz="3200" dirty="0">
                <a:solidFill>
                  <a:schemeClr val="bg1"/>
                </a:solidFill>
                <a:latin typeface="+mn-ea"/>
              </a:rPr>
            </a:b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要是电脑没有</a:t>
            </a:r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git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？ 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那你就下一个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</a:rPr>
              <a:t>git</a:t>
            </a:r>
            <a:br>
              <a:rPr lang="zh-CN" altLang="en-US" sz="3200" dirty="0">
                <a:solidFill>
                  <a:schemeClr val="bg1"/>
                </a:solidFill>
                <a:latin typeface="+mn-ea"/>
              </a:rPr>
            </a:br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git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操作是每一个程序员必备的技能，必须去掌握，不要有畏难情绪</a:t>
            </a:r>
          </a:p>
        </p:txBody>
      </p:sp>
    </p:spTree>
    <p:extLst>
      <p:ext uri="{BB962C8B-B14F-4D97-AF65-F5344CB8AC3E}">
        <p14:creationId xmlns:p14="http://schemas.microsoft.com/office/powerpoint/2010/main" val="1172866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456270" y="360683"/>
            <a:ext cx="8327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要先推送到自己本地仓库，直接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new pull request…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A0CFE5-8491-4F3E-84C8-EB6CBE45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98" y="1684122"/>
            <a:ext cx="9739204" cy="44657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1DCEB2-5B0A-47AD-983B-E80FAF2C9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344" y="2868859"/>
            <a:ext cx="8893311" cy="14022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0F88E2-0001-4D6D-8717-582244256029}"/>
              </a:ext>
            </a:extLst>
          </p:cNvPr>
          <p:cNvSpPr txBox="1"/>
          <p:nvPr/>
        </p:nvSpPr>
        <p:spPr>
          <a:xfrm>
            <a:off x="2588621" y="4611189"/>
            <a:ext cx="701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</a:rPr>
              <a:t>会这样</a:t>
            </a:r>
          </a:p>
        </p:txBody>
      </p:sp>
    </p:spTree>
    <p:extLst>
      <p:ext uri="{BB962C8B-B14F-4D97-AF65-F5344CB8AC3E}">
        <p14:creationId xmlns:p14="http://schemas.microsoft.com/office/powerpoint/2010/main" val="38621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BE72B7-C5B4-4728-BF93-4F8AA8F3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415" y="1297947"/>
            <a:ext cx="9579170" cy="40008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D10D6A-B801-4398-8AAC-083AAEC1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415" y="1057896"/>
            <a:ext cx="9434378" cy="44809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8E7334-E700-4702-9370-BCDC4C466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967" y="1140210"/>
            <a:ext cx="9617273" cy="3292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428401-8D23-46A1-89DD-17CA35034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449" y="1057896"/>
            <a:ext cx="9701101" cy="44352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760A5A7-FFF7-4D1A-9DAE-126497A73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1689" y="2031827"/>
            <a:ext cx="9083827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73" y="2228671"/>
            <a:ext cx="8327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以上就可以完成作业啦</a:t>
            </a:r>
          </a:p>
        </p:txBody>
      </p:sp>
    </p:spTree>
    <p:extLst>
      <p:ext uri="{BB962C8B-B14F-4D97-AF65-F5344CB8AC3E}">
        <p14:creationId xmlns:p14="http://schemas.microsoft.com/office/powerpoint/2010/main" val="91708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98C5C1-ABBF-477A-B63B-431087BB6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93" y="390926"/>
            <a:ext cx="8524413" cy="58534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51674D-5A27-43BC-8B8D-14E3C1D0D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970" y="613645"/>
            <a:ext cx="8806054" cy="36358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35DC8B-5648-45F6-AD38-B29027693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970" y="613644"/>
            <a:ext cx="8806054" cy="21922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394CA6-BBE5-4846-8F9D-9915D9A49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972" y="613644"/>
            <a:ext cx="8806054" cy="20482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E2FE01-6E01-471F-B39F-04EB31CB8C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2973" y="613644"/>
            <a:ext cx="8806054" cy="42188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DB8C07-4D19-4A23-8B27-66D425F051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13" y="390926"/>
            <a:ext cx="10178367" cy="57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682692" y="907871"/>
            <a:ext cx="9355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Git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是由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Linux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之父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Linus 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Tovalds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为了更好地管理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linux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内核开发而创立的分布式版本控制／软件配置管理软件。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D5050C-9A7E-4CA8-86EF-FDFD31CC3AB5}"/>
              </a:ext>
            </a:extLst>
          </p:cNvPr>
          <p:cNvSpPr txBox="1"/>
          <p:nvPr/>
        </p:nvSpPr>
        <p:spPr>
          <a:xfrm>
            <a:off x="840636" y="2384492"/>
            <a:ext cx="9039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简单来说，</a:t>
            </a:r>
            <a:r>
              <a:rPr lang="en-US" altLang="zh-CN" sz="3600" b="1" dirty="0">
                <a:solidFill>
                  <a:schemeClr val="bg1"/>
                </a:solidFill>
                <a:latin typeface="+mn-ea"/>
              </a:rPr>
              <a:t>Git </a:t>
            </a:r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是一个管理你的「代码的历史记录」的工具。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05B30A-E3DC-4347-B907-231D09908D01}"/>
              </a:ext>
            </a:extLst>
          </p:cNvPr>
          <p:cNvSpPr txBox="1"/>
          <p:nvPr/>
        </p:nvSpPr>
        <p:spPr>
          <a:xfrm>
            <a:off x="840635" y="4180114"/>
            <a:ext cx="959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GitHub</a:t>
            </a:r>
            <a:r>
              <a:rPr lang="zh-CN" altLang="en-US" sz="2800" dirty="0">
                <a:solidFill>
                  <a:schemeClr val="bg1"/>
                </a:solidFill>
              </a:rPr>
              <a:t>上，利用</a:t>
            </a:r>
            <a:r>
              <a:rPr lang="en-US" altLang="zh-CN" sz="2800" dirty="0">
                <a:solidFill>
                  <a:schemeClr val="bg1"/>
                </a:solidFill>
              </a:rPr>
              <a:t>Git</a:t>
            </a:r>
            <a:r>
              <a:rPr lang="zh-CN" altLang="en-US" sz="2800" dirty="0">
                <a:solidFill>
                  <a:schemeClr val="bg1"/>
                </a:solidFill>
              </a:rPr>
              <a:t>极其强大的克隆和分支功能，广大人民群众真正可以第一次自由参与各种开源项目了。</a:t>
            </a:r>
          </a:p>
        </p:txBody>
      </p:sp>
    </p:spTree>
    <p:extLst>
      <p:ext uri="{BB962C8B-B14F-4D97-AF65-F5344CB8AC3E}">
        <p14:creationId xmlns:p14="http://schemas.microsoft.com/office/powerpoint/2010/main" val="55245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119673" y="1603520"/>
            <a:ext cx="10440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很多人以为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GitHub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就是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，其实这是一个理解误区。</a:t>
            </a:r>
            <a:endParaRPr lang="en-US" altLang="zh-CN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而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GitHub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上面说了，主要提供基于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的版本托管服务。也就是说现在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GitHub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上托管的所有项目代码都是基于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来进行版本控制的，所以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只是 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GitHub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上用来管理项目的一个工具而已，</a:t>
            </a:r>
            <a:r>
              <a:rPr lang="en-US" altLang="zh-CN" sz="3200" dirty="0">
                <a:solidFill>
                  <a:schemeClr val="bg1"/>
                </a:solidFill>
                <a:latin typeface="+mj-ea"/>
                <a:ea typeface="+mj-ea"/>
              </a:rPr>
              <a:t>GitHub </a:t>
            </a:r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的功能可远不止于此！</a:t>
            </a:r>
          </a:p>
        </p:txBody>
      </p:sp>
    </p:spTree>
    <p:extLst>
      <p:ext uri="{BB962C8B-B14F-4D97-AF65-F5344CB8AC3E}">
        <p14:creationId xmlns:p14="http://schemas.microsoft.com/office/powerpoint/2010/main" val="20304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932373" y="2228671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+mj-ea"/>
                <a:ea typeface="+mj-ea"/>
              </a:rPr>
              <a:t>GitHub </a:t>
            </a:r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有什么用</a:t>
            </a:r>
          </a:p>
        </p:txBody>
      </p:sp>
    </p:spTree>
    <p:extLst>
      <p:ext uri="{BB962C8B-B14F-4D97-AF65-F5344CB8AC3E}">
        <p14:creationId xmlns:p14="http://schemas.microsoft.com/office/powerpoint/2010/main" val="198084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486128" y="1120676"/>
            <a:ext cx="8327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学习优秀的开源项目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3B1A2-4AA5-457C-A7C1-88A3380F1F46}"/>
              </a:ext>
            </a:extLst>
          </p:cNvPr>
          <p:cNvSpPr txBox="1"/>
          <p:nvPr/>
        </p:nvSpPr>
        <p:spPr>
          <a:xfrm>
            <a:off x="-773505" y="2843166"/>
            <a:ext cx="8327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多人协作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94A79-0F3E-4C4F-834D-5531AE9ED381}"/>
              </a:ext>
            </a:extLst>
          </p:cNvPr>
          <p:cNvSpPr txBox="1"/>
          <p:nvPr/>
        </p:nvSpPr>
        <p:spPr>
          <a:xfrm>
            <a:off x="2075442" y="4565656"/>
            <a:ext cx="8327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搭建博客、个人网站或者公司官网</a:t>
            </a:r>
          </a:p>
        </p:txBody>
      </p:sp>
    </p:spTree>
    <p:extLst>
      <p:ext uri="{BB962C8B-B14F-4D97-AF65-F5344CB8AC3E}">
        <p14:creationId xmlns:p14="http://schemas.microsoft.com/office/powerpoint/2010/main" val="416689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1297891" y="567822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写作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F35409-E734-48F2-B13B-B3204D5CBBF4}"/>
              </a:ext>
            </a:extLst>
          </p:cNvPr>
          <p:cNvSpPr txBox="1"/>
          <p:nvPr/>
        </p:nvSpPr>
        <p:spPr>
          <a:xfrm>
            <a:off x="1297891" y="2692490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个人简历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78EA41-1BB2-440D-8551-11CD8816A794}"/>
              </a:ext>
            </a:extLst>
          </p:cNvPr>
          <p:cNvSpPr txBox="1"/>
          <p:nvPr/>
        </p:nvSpPr>
        <p:spPr>
          <a:xfrm>
            <a:off x="3844212" y="1530916"/>
            <a:ext cx="6587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如果你喜欢写作，而且基于 </a:t>
            </a:r>
            <a:r>
              <a:rPr lang="en-US" altLang="zh-CN" sz="2400" dirty="0">
                <a:solidFill>
                  <a:schemeClr val="bg1"/>
                </a:solidFill>
              </a:rPr>
              <a:t>Markdown</a:t>
            </a:r>
            <a:r>
              <a:rPr lang="zh-CN" altLang="en-US" sz="2400" dirty="0">
                <a:solidFill>
                  <a:schemeClr val="bg1"/>
                </a:solidFill>
              </a:rPr>
              <a:t>， 并准备出版书籍，那么推荐你用 </a:t>
            </a:r>
            <a:r>
              <a:rPr lang="en-US" altLang="zh-CN" sz="2400" dirty="0" err="1">
                <a:solidFill>
                  <a:schemeClr val="bg1"/>
                </a:solidFill>
              </a:rPr>
              <a:t>Gitbook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BB2F85-3123-4424-822B-D1EC33B53B58}"/>
              </a:ext>
            </a:extLst>
          </p:cNvPr>
          <p:cNvSpPr txBox="1"/>
          <p:nvPr/>
        </p:nvSpPr>
        <p:spPr>
          <a:xfrm>
            <a:off x="3949959" y="4080589"/>
            <a:ext cx="658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如果你有一个活跃的 </a:t>
            </a:r>
            <a:r>
              <a:rPr lang="en-US" altLang="zh-CN" sz="2400" dirty="0">
                <a:solidFill>
                  <a:schemeClr val="bg1"/>
                </a:solidFill>
              </a:rPr>
              <a:t>GitHub </a:t>
            </a:r>
            <a:r>
              <a:rPr lang="zh-CN" altLang="en-US" sz="2400" dirty="0">
                <a:solidFill>
                  <a:schemeClr val="bg1"/>
                </a:solidFill>
              </a:rPr>
              <a:t>账号，上面有自己不错的开源项目，还经常给别的开源项目提问题，</a:t>
            </a:r>
            <a:r>
              <a:rPr lang="en-US" altLang="zh-CN" sz="2400" dirty="0">
                <a:solidFill>
                  <a:schemeClr val="bg1"/>
                </a:solidFill>
              </a:rPr>
              <a:t>push </a:t>
            </a:r>
            <a:r>
              <a:rPr lang="zh-CN" altLang="en-US" sz="2400" dirty="0">
                <a:solidFill>
                  <a:schemeClr val="bg1"/>
                </a:solidFill>
              </a:rPr>
              <a:t>代码，那么你找工作将是一个非常大的优势</a:t>
            </a:r>
          </a:p>
        </p:txBody>
      </p:sp>
    </p:spTree>
    <p:extLst>
      <p:ext uri="{BB962C8B-B14F-4D97-AF65-F5344CB8AC3E}">
        <p14:creationId xmlns:p14="http://schemas.microsoft.com/office/powerpoint/2010/main" val="16648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83D18-0CD3-4D0D-9A5B-412D57A03FA1}"/>
              </a:ext>
            </a:extLst>
          </p:cNvPr>
          <p:cNvSpPr txBox="1"/>
          <p:nvPr/>
        </p:nvSpPr>
        <p:spPr>
          <a:xfrm>
            <a:off x="-1074987" y="216991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先介绍</a:t>
            </a: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5A4A6-16D2-477E-9CA8-D6C84EA84159}"/>
              </a:ext>
            </a:extLst>
          </p:cNvPr>
          <p:cNvSpPr txBox="1"/>
          <p:nvPr/>
        </p:nvSpPr>
        <p:spPr>
          <a:xfrm>
            <a:off x="1463040" y="1706880"/>
            <a:ext cx="9316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GitHub </a:t>
            </a:r>
            <a:r>
              <a:rPr lang="zh-CN" altLang="en-US" sz="3200" dirty="0">
                <a:solidFill>
                  <a:schemeClr val="bg1"/>
                </a:solidFill>
              </a:rPr>
              <a:t>是基于 </a:t>
            </a:r>
            <a:r>
              <a:rPr lang="en-US" altLang="zh-CN" sz="3200" dirty="0">
                <a:solidFill>
                  <a:schemeClr val="bg1"/>
                </a:solidFill>
              </a:rPr>
              <a:t>Git </a:t>
            </a:r>
            <a:r>
              <a:rPr lang="zh-CN" altLang="en-US" sz="3200" dirty="0">
                <a:solidFill>
                  <a:schemeClr val="bg1"/>
                </a:solidFill>
              </a:rPr>
              <a:t>的，所以也就意味着 </a:t>
            </a:r>
            <a:r>
              <a:rPr lang="en-US" altLang="zh-CN" sz="3200" dirty="0">
                <a:solidFill>
                  <a:schemeClr val="bg1"/>
                </a:solidFill>
              </a:rPr>
              <a:t>Git </a:t>
            </a:r>
            <a:r>
              <a:rPr lang="zh-CN" altLang="en-US" sz="3200" dirty="0">
                <a:solidFill>
                  <a:schemeClr val="bg1"/>
                </a:solidFill>
              </a:rPr>
              <a:t>是基础，如果你不会 </a:t>
            </a:r>
            <a:r>
              <a:rPr lang="en-US" altLang="zh-CN" sz="3200" dirty="0">
                <a:solidFill>
                  <a:schemeClr val="bg1"/>
                </a:solidFill>
              </a:rPr>
              <a:t>Git </a:t>
            </a:r>
            <a:r>
              <a:rPr lang="zh-CN" altLang="en-US" sz="3200" dirty="0">
                <a:solidFill>
                  <a:schemeClr val="bg1"/>
                </a:solidFill>
              </a:rPr>
              <a:t>，那么接下来你完全继续不下去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DD2EB4-7ED0-43C7-A3DD-5CE6AC5D21CD}"/>
              </a:ext>
            </a:extLst>
          </p:cNvPr>
          <p:cNvSpPr txBox="1"/>
          <p:nvPr/>
        </p:nvSpPr>
        <p:spPr>
          <a:xfrm>
            <a:off x="1463040" y="3073658"/>
            <a:ext cx="9763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我们在软件开发中源代码其实是最重要的，那么对源代码的管理变得异常重要：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比如为了防止代码的丢失，肯定本地机器与远程服务器都要存放一份，而且还需要有一套机制让本地可以跟远程同步；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又比如我们经常是好几个人做同一个项目，都要对一份代码做更改，这个时候需要大家互不影响，又需要各自可以同步别人的代码；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又比如我们开发的时候免不了有</a:t>
            </a:r>
            <a:r>
              <a:rPr lang="en-US" altLang="zh-CN" sz="2400" dirty="0">
                <a:solidFill>
                  <a:schemeClr val="bg1"/>
                </a:solidFill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</a:rPr>
              <a:t>，有时候刚发布的功能就出现了严重的</a:t>
            </a:r>
            <a:r>
              <a:rPr lang="en-US" altLang="zh-CN" sz="2400" dirty="0">
                <a:solidFill>
                  <a:schemeClr val="bg1"/>
                </a:solidFill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</a:rPr>
              <a:t>，这个时候需要紧急对代码进行还原；</a:t>
            </a:r>
          </a:p>
        </p:txBody>
      </p:sp>
    </p:spTree>
    <p:extLst>
      <p:ext uri="{BB962C8B-B14F-4D97-AF65-F5344CB8AC3E}">
        <p14:creationId xmlns:p14="http://schemas.microsoft.com/office/powerpoint/2010/main" val="267039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1117</Words>
  <Application>Microsoft Office PowerPoint</Application>
  <PresentationFormat>宽屏</PresentationFormat>
  <Paragraphs>71</Paragraphs>
  <Slides>25</Slides>
  <Notes>8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1642614120@qq.com</cp:lastModifiedBy>
  <cp:revision>38</cp:revision>
  <dcterms:created xsi:type="dcterms:W3CDTF">2018-08-29T03:27:02Z</dcterms:created>
  <dcterms:modified xsi:type="dcterms:W3CDTF">2018-10-21T08:09:56Z</dcterms:modified>
</cp:coreProperties>
</file>