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2" r:id="rId5"/>
    <p:sldId id="258" r:id="rId6"/>
    <p:sldId id="263" r:id="rId7"/>
    <p:sldId id="260" r:id="rId8"/>
    <p:sldId id="264" r:id="rId9"/>
    <p:sldId id="261" r:id="rId10"/>
    <p:sldId id="267" r:id="rId11"/>
    <p:sldId id="268" r:id="rId12"/>
    <p:sldId id="265" r:id="rId13"/>
    <p:sldId id="270" r:id="rId14"/>
    <p:sldId id="266" r:id="rId15"/>
    <p:sldId id="269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642614120@qq.com" initials="1" lastIdx="1" clrIdx="0">
    <p:extLst>
      <p:ext uri="{19B8F6BF-5375-455C-9EA6-DF929625EA0E}">
        <p15:presenceInfo xmlns:p15="http://schemas.microsoft.com/office/powerpoint/2012/main" userId="a04bc218b30233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19951-AD01-4252-AE5B-E248D69F2408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7CF14-F012-4893-A2BE-1430A8D8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chemeClr val="bg1"/>
                </a:solidFill>
                <a:cs typeface="+mn-ea"/>
              </a:rPr>
              <a:t>sprintf</a:t>
            </a:r>
            <a:r>
              <a:rPr lang="zh-CN" altLang="en-US" sz="1200" dirty="0">
                <a:solidFill>
                  <a:schemeClr val="bg1"/>
                </a:solidFill>
                <a:cs typeface="+mn-ea"/>
              </a:rPr>
              <a:t>当你要按某种规则构造一个字符串的时候用</a:t>
            </a:r>
            <a:endParaRPr lang="en-US" altLang="zh-CN" sz="1200" dirty="0">
              <a:solidFill>
                <a:schemeClr val="bg1"/>
              </a:solidFill>
              <a:cs typeface="+mn-ea"/>
            </a:endParaRPr>
          </a:p>
          <a:p>
            <a:r>
              <a:rPr lang="en-US" altLang="zh-CN" sz="1200" dirty="0">
                <a:solidFill>
                  <a:schemeClr val="bg1"/>
                </a:solidFill>
                <a:cs typeface="+mn-ea"/>
              </a:rPr>
              <a:t>Gets</a:t>
            </a:r>
            <a:r>
              <a:rPr lang="zh-CN" altLang="en-US" sz="1200" dirty="0">
                <a:solidFill>
                  <a:schemeClr val="bg1"/>
                </a:solidFill>
                <a:cs typeface="+mn-ea"/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  <a:cs typeface="+mn-ea"/>
              </a:rPr>
              <a:t>C11</a:t>
            </a:r>
            <a:r>
              <a:rPr lang="zh-CN" altLang="en-US" sz="1200" dirty="0">
                <a:solidFill>
                  <a:schemeClr val="bg1"/>
                </a:solidFill>
                <a:cs typeface="+mn-ea"/>
              </a:rPr>
              <a:t>中被弃用，</a:t>
            </a:r>
            <a:r>
              <a:rPr lang="en-US" altLang="zh-CN" sz="1200" dirty="0">
                <a:solidFill>
                  <a:schemeClr val="bg1"/>
                </a:solidFill>
                <a:cs typeface="+mn-ea"/>
              </a:rPr>
              <a:t>VS2017</a:t>
            </a:r>
            <a:r>
              <a:rPr lang="zh-CN" altLang="en-US" sz="1200" dirty="0">
                <a:solidFill>
                  <a:schemeClr val="bg1"/>
                </a:solidFill>
                <a:cs typeface="+mn-ea"/>
              </a:rPr>
              <a:t>中使用要写</a:t>
            </a:r>
            <a:r>
              <a:rPr lang="en-US" altLang="zh-CN" sz="1200" dirty="0" err="1">
                <a:solidFill>
                  <a:schemeClr val="bg1"/>
                </a:solidFill>
                <a:cs typeface="+mn-ea"/>
              </a:rPr>
              <a:t>gets_s</a:t>
            </a:r>
            <a:r>
              <a:rPr lang="en-US" altLang="zh-CN" sz="12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指针名，字符串长度</a:t>
            </a:r>
            <a:r>
              <a:rPr lang="en-US" altLang="zh-CN" sz="1200" dirty="0">
                <a:solidFill>
                  <a:schemeClr val="bg1"/>
                </a:solidFill>
                <a:cs typeface="+mn-ea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7CF14-F012-4893-A2BE-1430A8D8D0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洛谷试炼场字符串题目（有些难）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7CF14-F012-4893-A2BE-1430A8D8D0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3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洛谷试炼场字符串题目（有些难）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7CF14-F012-4893-A2BE-1430A8D8D0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中间的着重强调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7CF14-F012-4893-A2BE-1430A8D8D0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7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在程序的执行期间分配内存时，内存区域中的这个空间称为堆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(heap)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。还有另一个内存区域，称为栈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(stack)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的空间分配给函数的参数和本地变量。在执行完该函数后，存储参数和本地变量的内存空间就会释放。堆中的内存是由程序员控制的。在分配堆上的内存时，由程序员跟踪所分配的内存何时不再需要，并释放这些空间，以便于以后重用它们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函数库中的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分别用于执行动态内存分配和释放。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函数调用过程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把所有的参数压入栈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）把当前指令的下一条指令的地址压入栈中（函数的返回地址）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可以实现堆栈溢出攻击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）跳转到函数体执行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Ｃ语言函数参数采用自右向左的入栈顺序，主要原因是可以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动态变化参数个数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7CF14-F012-4893-A2BE-1430A8D8D0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82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E69DA5-549E-44E7-91FE-00CAD61B8A01}"/>
              </a:ext>
            </a:extLst>
          </p:cNvPr>
          <p:cNvSpPr txBox="1"/>
          <p:nvPr/>
        </p:nvSpPr>
        <p:spPr>
          <a:xfrm>
            <a:off x="10369541" y="56162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罗伊宁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0914A6-B013-4B32-9134-1BE688209B43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1931358" y="2680412"/>
            <a:ext cx="8559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ea"/>
              </a:rPr>
              <a:t>常见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ea"/>
              </a:rPr>
              <a:t>语言头文件</a:t>
            </a:r>
          </a:p>
        </p:txBody>
      </p:sp>
    </p:spTree>
    <p:extLst>
      <p:ext uri="{BB962C8B-B14F-4D97-AF65-F5344CB8AC3E}">
        <p14:creationId xmlns:p14="http://schemas.microsoft.com/office/powerpoint/2010/main" val="420766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391349" y="325255"/>
            <a:ext cx="855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常用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语言头文件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B8008-763A-43B1-BBDA-9864C3199011}"/>
              </a:ext>
            </a:extLst>
          </p:cNvPr>
          <p:cNvSpPr txBox="1"/>
          <p:nvPr/>
        </p:nvSpPr>
        <p:spPr>
          <a:xfrm>
            <a:off x="1265503" y="1173720"/>
            <a:ext cx="85595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#include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stdio.h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&gt;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  <a:t>	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输入输出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  <a:p>
            <a:pPr lvl="0" latinLnBrk="1"/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输入输出函数</a:t>
            </a:r>
            <a:r>
              <a:rPr lang="en-US" altLang="zh-CN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:</a:t>
            </a:r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该分类用于处理包括文件、控制台等各种输入输出设备，各种函数以“流”的方式实现。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60EB5C-9EB4-4EAA-B247-976204DCC774}"/>
              </a:ext>
            </a:extLst>
          </p:cNvPr>
          <p:cNvSpPr txBox="1"/>
          <p:nvPr/>
        </p:nvSpPr>
        <p:spPr>
          <a:xfrm>
            <a:off x="1265503" y="3051157"/>
            <a:ext cx="4541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文件访问 关闭文件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fclose</a:t>
            </a:r>
            <a:br>
              <a:rPr lang="zh-CN" altLang="en-US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刷新缓冲区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fflush</a:t>
            </a:r>
            <a:br>
              <a:rPr lang="zh-CN" altLang="en-US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打开文件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fopen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</a:endParaRPr>
          </a:p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格式输出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控制台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)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printf</a:t>
            </a:r>
            <a:br>
              <a:rPr lang="zh-CN" altLang="en-US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格式输入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控制台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)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scanf</a:t>
            </a:r>
            <a:br>
              <a:rPr lang="zh-CN" altLang="en-US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格式输出到缓冲区 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sprint</a:t>
            </a:r>
            <a:br>
              <a:rPr lang="zh-CN" altLang="en-US" sz="2800" dirty="0">
                <a:solidFill>
                  <a:schemeClr val="bg1"/>
                </a:solidFill>
                <a:cs typeface="+mn-ea"/>
              </a:rPr>
            </a:br>
            <a:endParaRPr lang="zh-CN" altLang="en-US" sz="28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10684-DFA7-45F1-BABC-B31649431386}"/>
              </a:ext>
            </a:extLst>
          </p:cNvPr>
          <p:cNvSpPr txBox="1"/>
          <p:nvPr/>
        </p:nvSpPr>
        <p:spPr>
          <a:xfrm>
            <a:off x="5769861" y="3051156"/>
            <a:ext cx="4541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字符输入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控制台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)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getchar</a:t>
            </a:r>
            <a:br>
              <a:rPr lang="en-US" altLang="zh-CN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字符串输入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控制台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) gets</a:t>
            </a:r>
            <a:br>
              <a:rPr lang="en-US" altLang="zh-CN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字符输出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控制台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)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</a:rPr>
              <a:t>putchar</a:t>
            </a:r>
            <a:br>
              <a:rPr lang="en-US" altLang="zh-CN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字符串输出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控制台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) puts</a:t>
            </a:r>
            <a:endParaRPr lang="zh-CN" altLang="en-US" sz="2800" dirty="0">
              <a:solidFill>
                <a:schemeClr val="bg1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00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391349" y="325255"/>
            <a:ext cx="855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常用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语言头文件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B8008-763A-43B1-BBDA-9864C3199011}"/>
              </a:ext>
            </a:extLst>
          </p:cNvPr>
          <p:cNvSpPr txBox="1"/>
          <p:nvPr/>
        </p:nvSpPr>
        <p:spPr>
          <a:xfrm>
            <a:off x="1265503" y="1173720"/>
            <a:ext cx="85595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#include </a:t>
            </a:r>
            <a:r>
              <a:rPr lang="zh-CN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&lt;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ctype.h</a:t>
            </a:r>
            <a:r>
              <a:rPr lang="zh-CN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&gt;</a:t>
            </a:r>
            <a:r>
              <a:rPr lang="zh-CN" altLang="zh-C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CN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/>
              </a:rPr>
              <a:t>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/>
              </a:rPr>
              <a:t>//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/>
              </a:rPr>
              <a:t>字符处理</a:t>
            </a:r>
            <a:endParaRPr lang="zh-CN" altLang="zh-CN" sz="28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字符处理函数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: 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本类别函数用于对单个字符进行处理，包括字符的类别测试和字符的大小写转换。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60EB5C-9EB4-4EAA-B247-976204DCC774}"/>
              </a:ext>
            </a:extLst>
          </p:cNvPr>
          <p:cNvSpPr txBox="1"/>
          <p:nvPr/>
        </p:nvSpPr>
        <p:spPr>
          <a:xfrm>
            <a:off x="1265503" y="2991529"/>
            <a:ext cx="8559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是否字母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</a:rPr>
              <a:t>isalpha</a:t>
            </a:r>
            <a:br>
              <a:rPr lang="en-US" altLang="zh-CN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是否数字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</a:rPr>
              <a:t>isdigit</a:t>
            </a:r>
            <a:br>
              <a:rPr lang="en-US" altLang="zh-CN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是否空格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</a:rPr>
              <a:t>isspace</a:t>
            </a:r>
            <a:br>
              <a:rPr lang="en-US" altLang="zh-CN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是否大写字母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</a:rPr>
              <a:t>isupper</a:t>
            </a:r>
            <a:br>
              <a:rPr lang="en-US" altLang="zh-CN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字符大小写转换函数 转换为大写字母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</a:rPr>
              <a:t>toupper</a:t>
            </a:r>
            <a:br>
              <a:rPr lang="en-US" altLang="zh-CN" sz="2800" dirty="0">
                <a:solidFill>
                  <a:schemeClr val="bg1"/>
                </a:solidFill>
                <a:cs typeface="+mn-ea"/>
              </a:rPr>
            </a:b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转换为</a:t>
            </a:r>
            <a:r>
              <a:rPr lang="zh-CN" altLang="en-US" sz="2800" dirty="0">
                <a:solidFill>
                  <a:schemeClr val="bg1"/>
                </a:solidFill>
                <a:latin typeface="Arial Unicode MS"/>
              </a:rPr>
              <a:t>小写字母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</a:rPr>
              <a:t>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</a:rPr>
              <a:t>tolower</a:t>
            </a:r>
            <a:endParaRPr lang="zh-CN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3007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391349" y="325255"/>
            <a:ext cx="855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常用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语言头文件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B8008-763A-43B1-BBDA-9864C3199011}"/>
              </a:ext>
            </a:extLst>
          </p:cNvPr>
          <p:cNvSpPr txBox="1"/>
          <p:nvPr/>
        </p:nvSpPr>
        <p:spPr>
          <a:xfrm>
            <a:off x="1265503" y="1173720"/>
            <a:ext cx="85595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#include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string.h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&gt;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  <a:t>	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字符处理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  <a:p>
            <a:pPr lvl="0" latinLnBrk="1"/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字符串处理</a:t>
            </a:r>
            <a:r>
              <a:rPr lang="en-US" altLang="zh-CN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: </a:t>
            </a:r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本分类的函数用于对字符串进行合并、比较等操作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60EB5C-9EB4-4EAA-B247-976204DCC774}"/>
              </a:ext>
            </a:extLst>
          </p:cNvPr>
          <p:cNvSpPr txBox="1"/>
          <p:nvPr/>
        </p:nvSpPr>
        <p:spPr>
          <a:xfrm>
            <a:off x="1265502" y="2991529"/>
            <a:ext cx="58259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串拷贝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F0502020204030204"/>
                <a:ea typeface="微软雅黑"/>
                <a:cs typeface="+mn-ea"/>
              </a:rPr>
              <a:t>strcpy</a:t>
            </a:r>
            <a:b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按长度的串拷贝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F0502020204030204"/>
                <a:ea typeface="微软雅黑"/>
                <a:cs typeface="+mn-ea"/>
              </a:rPr>
              <a:t>strncpy</a:t>
            </a:r>
            <a:b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字符串连接函数 串连接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F0502020204030204"/>
                <a:ea typeface="微软雅黑"/>
                <a:cs typeface="+mn-ea"/>
              </a:rPr>
              <a:t>strcat</a:t>
            </a:r>
            <a:b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按长度连接字符串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F0502020204030204"/>
                <a:ea typeface="微软雅黑"/>
                <a:cs typeface="+mn-ea"/>
              </a:rPr>
              <a:t>strncat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F0502020204030204"/>
              <a:ea typeface="微软雅黑"/>
              <a:cs typeface="+mn-ea"/>
            </a:endParaRPr>
          </a:p>
          <a:p>
            <a:pPr lvl="0" latinLnBrk="1"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字符串比较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F0502020204030204"/>
                <a:ea typeface="微软雅黑"/>
                <a:cs typeface="+mn-ea"/>
              </a:rPr>
              <a:t>strcmp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F0502020204030204"/>
              <a:ea typeface="微软雅黑"/>
              <a:cs typeface="+mn-ea"/>
            </a:endParaRPr>
          </a:p>
          <a:p>
            <a:pPr latinLnBrk="1">
              <a:defRPr/>
            </a:pP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按长度对字符串比较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strncmp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</a:endParaRPr>
          </a:p>
          <a:p>
            <a:pPr lvl="0" latinLnBrk="1">
              <a:defRPr/>
            </a:pPr>
            <a:b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</a:br>
            <a:b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</a:b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Arial Unicode MS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006182-5A7D-438B-9342-401AA4C5E831}"/>
              </a:ext>
            </a:extLst>
          </p:cNvPr>
          <p:cNvSpPr txBox="1"/>
          <p:nvPr/>
        </p:nvSpPr>
        <p:spPr>
          <a:xfrm>
            <a:off x="7348004" y="2991529"/>
            <a:ext cx="3897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defRPr/>
            </a:pP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字符查找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strchr</a:t>
            </a: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字符串查找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strstr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</a:endParaRPr>
          </a:p>
          <a:p>
            <a:pPr lvl="0" latinLnBrk="1">
              <a:defRPr/>
            </a:pP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求字符串长度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strlen</a:t>
            </a:r>
            <a:b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Arial Unicode MS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2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391349" y="325255"/>
            <a:ext cx="855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常用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语言头文件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B8008-763A-43B1-BBDA-9864C3199011}"/>
              </a:ext>
            </a:extLst>
          </p:cNvPr>
          <p:cNvSpPr txBox="1"/>
          <p:nvPr/>
        </p:nvSpPr>
        <p:spPr>
          <a:xfrm>
            <a:off x="1265503" y="1173720"/>
            <a:ext cx="85595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#include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math.h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&gt;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  <a:t>	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数学计算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  <a:p>
            <a:pPr lvl="0" latinLnBrk="1"/>
            <a:r>
              <a:rPr lang="zh-CN" altLang="en-US" sz="2800" dirty="0">
                <a:solidFill>
                  <a:prstClr val="white"/>
                </a:solidFill>
                <a:cs typeface="+mn-ea"/>
              </a:rPr>
              <a:t>数学函数</a:t>
            </a:r>
            <a:r>
              <a:rPr lang="en-US" altLang="zh-CN" sz="2800" dirty="0">
                <a:solidFill>
                  <a:prstClr val="white"/>
                </a:solidFill>
                <a:cs typeface="+mn-ea"/>
              </a:rPr>
              <a:t>: </a:t>
            </a: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本分类给出了各种数学计算函数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60EB5C-9EB4-4EAA-B247-976204DCC774}"/>
              </a:ext>
            </a:extLst>
          </p:cNvPr>
          <p:cNvSpPr txBox="1"/>
          <p:nvPr/>
        </p:nvSpPr>
        <p:spPr>
          <a:xfrm>
            <a:off x="1246586" y="2945515"/>
            <a:ext cx="28573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prstClr val="white"/>
                </a:solidFill>
                <a:cs typeface="+mn-ea"/>
              </a:rPr>
              <a:t>反余弦 </a:t>
            </a:r>
            <a:r>
              <a:rPr lang="en-US" altLang="zh-CN" sz="2800" dirty="0" err="1">
                <a:solidFill>
                  <a:prstClr val="white"/>
                </a:solidFill>
                <a:cs typeface="+mn-ea"/>
              </a:rPr>
              <a:t>acos</a:t>
            </a: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反正弦 </a:t>
            </a:r>
            <a:r>
              <a:rPr lang="en-US" altLang="zh-CN" sz="2800" dirty="0" err="1">
                <a:solidFill>
                  <a:prstClr val="white"/>
                </a:solidFill>
                <a:cs typeface="+mn-ea"/>
              </a:rPr>
              <a:t>asin</a:t>
            </a: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反正切 </a:t>
            </a:r>
            <a:r>
              <a:rPr lang="en-US" altLang="zh-CN" sz="2800" dirty="0" err="1">
                <a:solidFill>
                  <a:prstClr val="white"/>
                </a:solidFill>
                <a:cs typeface="+mn-ea"/>
              </a:rPr>
              <a:t>atan</a:t>
            </a: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反正切</a:t>
            </a:r>
            <a:r>
              <a:rPr lang="en-US" altLang="zh-CN" sz="2800" dirty="0">
                <a:solidFill>
                  <a:prstClr val="white"/>
                </a:solidFill>
                <a:cs typeface="+mn-ea"/>
              </a:rPr>
              <a:t>2 atan2</a:t>
            </a: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余弦 </a:t>
            </a:r>
            <a:r>
              <a:rPr lang="en-US" altLang="zh-CN" sz="2800" dirty="0">
                <a:solidFill>
                  <a:prstClr val="white"/>
                </a:solidFill>
                <a:cs typeface="+mn-ea"/>
              </a:rPr>
              <a:t>cos</a:t>
            </a: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正弦 </a:t>
            </a:r>
            <a:r>
              <a:rPr lang="en-US" altLang="zh-CN" sz="2800" dirty="0">
                <a:solidFill>
                  <a:prstClr val="white"/>
                </a:solidFill>
                <a:cs typeface="+mn-ea"/>
              </a:rPr>
              <a:t>sin</a:t>
            </a: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正切 </a:t>
            </a:r>
            <a:r>
              <a:rPr lang="en-US" altLang="zh-CN" sz="2800" dirty="0">
                <a:solidFill>
                  <a:prstClr val="white"/>
                </a:solidFill>
                <a:cs typeface="+mn-ea"/>
              </a:rPr>
              <a:t>tan</a:t>
            </a:r>
            <a:endParaRPr lang="zh-CN" altLang="en-US" sz="2800" dirty="0">
              <a:solidFill>
                <a:prstClr val="white"/>
              </a:solidFill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C624BD-EB05-417C-A16A-2558CFCE629C}"/>
              </a:ext>
            </a:extLst>
          </p:cNvPr>
          <p:cNvSpPr txBox="1"/>
          <p:nvPr/>
        </p:nvSpPr>
        <p:spPr>
          <a:xfrm>
            <a:off x="4671118" y="2945515"/>
            <a:ext cx="4845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accent2"/>
                </a:solidFill>
              </a:rPr>
              <a:t>求余数 </a:t>
            </a:r>
            <a:r>
              <a:rPr lang="en-US" altLang="zh-CN" sz="2800" dirty="0">
                <a:solidFill>
                  <a:schemeClr val="accent2"/>
                </a:solidFill>
              </a:rPr>
              <a:t>mod</a:t>
            </a:r>
          </a:p>
          <a:p>
            <a:pPr lvl="0" latinLnBrk="1"/>
            <a:r>
              <a:rPr lang="zh-CN" altLang="en-US" sz="2800" dirty="0">
                <a:solidFill>
                  <a:schemeClr val="accent2"/>
                </a:solidFill>
              </a:rPr>
              <a:t>幂函数 </a:t>
            </a:r>
            <a:r>
              <a:rPr lang="en-US" altLang="zh-CN" sz="2800" dirty="0">
                <a:solidFill>
                  <a:schemeClr val="accent2"/>
                </a:solidFill>
              </a:rPr>
              <a:t>pow</a:t>
            </a:r>
            <a:br>
              <a:rPr lang="zh-CN" altLang="en-US" sz="2800" dirty="0">
                <a:solidFill>
                  <a:schemeClr val="accent2"/>
                </a:solidFill>
              </a:rPr>
            </a:br>
            <a:r>
              <a:rPr lang="zh-CN" altLang="en-US" sz="2800" dirty="0">
                <a:solidFill>
                  <a:schemeClr val="accent2"/>
                </a:solidFill>
              </a:rPr>
              <a:t>平方根函数 </a:t>
            </a:r>
            <a:r>
              <a:rPr lang="en-US" altLang="zh-CN" sz="2800" dirty="0">
                <a:solidFill>
                  <a:schemeClr val="accent2"/>
                </a:solidFill>
              </a:rPr>
              <a:t>sqrt</a:t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accent2"/>
                </a:solidFill>
              </a:rPr>
              <a:t>绝对值 </a:t>
            </a:r>
            <a:r>
              <a:rPr lang="en-US" altLang="zh-CN" sz="2800" dirty="0">
                <a:solidFill>
                  <a:schemeClr val="accent2"/>
                </a:solidFill>
              </a:rPr>
              <a:t>abs</a:t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求上限接近整数 </a:t>
            </a:r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floor</a:t>
            </a:r>
          </a:p>
          <a:p>
            <a:pPr lvl="0" latinLnBrk="1"/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求下限接近整数 </a:t>
            </a:r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ceil</a:t>
            </a:r>
            <a:br>
              <a:rPr lang="zh-CN" altLang="en-US" sz="2800" dirty="0">
                <a:solidFill>
                  <a:schemeClr val="bg1"/>
                </a:solidFill>
              </a:rPr>
            </a:br>
            <a:endParaRPr lang="zh-CN" altLang="en-US" sz="2800" dirty="0">
              <a:solidFill>
                <a:schemeClr val="accent2"/>
              </a:solidFill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6F736-9B13-47BF-8B71-981F577411A1}"/>
              </a:ext>
            </a:extLst>
          </p:cNvPr>
          <p:cNvSpPr txBox="1"/>
          <p:nvPr/>
        </p:nvSpPr>
        <p:spPr>
          <a:xfrm>
            <a:off x="8712344" y="2945296"/>
            <a:ext cx="3763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bg1"/>
                </a:solidFill>
              </a:rPr>
              <a:t>指数函数 </a:t>
            </a:r>
            <a:r>
              <a:rPr lang="en-US" altLang="zh-CN" sz="2800" dirty="0">
                <a:solidFill>
                  <a:schemeClr val="bg1"/>
                </a:solidFill>
              </a:rPr>
              <a:t>exp</a:t>
            </a:r>
            <a:br>
              <a:rPr lang="zh-CN" altLang="en-US" sz="40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自然对数 </a:t>
            </a:r>
            <a:r>
              <a:rPr lang="en-US" altLang="zh-CN" sz="2800" dirty="0">
                <a:solidFill>
                  <a:schemeClr val="bg1"/>
                </a:solidFill>
              </a:rPr>
              <a:t>log</a:t>
            </a:r>
            <a:br>
              <a:rPr lang="zh-CN" altLang="en-US" sz="40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以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>
                <a:solidFill>
                  <a:schemeClr val="bg1"/>
                </a:solidFill>
              </a:rPr>
              <a:t>为底的对数 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latinLnBrk="1"/>
            <a:r>
              <a:rPr lang="en-US" altLang="zh-CN" sz="2800" dirty="0">
                <a:solidFill>
                  <a:schemeClr val="bg1"/>
                </a:solidFill>
              </a:rPr>
              <a:t>log10</a:t>
            </a:r>
          </a:p>
        </p:txBody>
      </p:sp>
    </p:spTree>
    <p:extLst>
      <p:ext uri="{BB962C8B-B14F-4D97-AF65-F5344CB8AC3E}">
        <p14:creationId xmlns:p14="http://schemas.microsoft.com/office/powerpoint/2010/main" val="421365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391349" y="325255"/>
            <a:ext cx="855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常用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语言头文件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B8008-763A-43B1-BBDA-9864C3199011}"/>
              </a:ext>
            </a:extLst>
          </p:cNvPr>
          <p:cNvSpPr txBox="1"/>
          <p:nvPr/>
        </p:nvSpPr>
        <p:spPr>
          <a:xfrm>
            <a:off x="1265503" y="1173720"/>
            <a:ext cx="85595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#include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stdlib.h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Unicode MS"/>
                <a:ea typeface="Menlo"/>
                <a:cs typeface="+mn-cs"/>
              </a:rPr>
              <a:t>&gt;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  <a:t>	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Unicode MS"/>
                <a:ea typeface="微软雅黑"/>
                <a:cs typeface="+mn-cs"/>
              </a:rPr>
              <a:t>实用工具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  <a:p>
            <a:pPr lvl="0" latinLnBrk="1"/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实用工具函数</a:t>
            </a:r>
            <a:r>
              <a:rPr lang="en-US" altLang="zh-CN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: </a:t>
            </a:r>
            <a:r>
              <a:rPr lang="zh-CN" altLang="en-US" sz="2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本分类给出了一些函数无法按以上分类，但又是编程所必须要的。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60EB5C-9EB4-4EAA-B247-976204DCC774}"/>
              </a:ext>
            </a:extLst>
          </p:cNvPr>
          <p:cNvSpPr txBox="1"/>
          <p:nvPr/>
        </p:nvSpPr>
        <p:spPr>
          <a:xfrm>
            <a:off x="1265503" y="2991529"/>
            <a:ext cx="8559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cs typeface="+mn-ea"/>
              </a:rPr>
              <a:t>伪随机序列产生函数</a:t>
            </a:r>
            <a:br>
              <a:rPr lang="zh-CN" altLang="en-US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产生随机数 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rand</a:t>
            </a:r>
            <a:br>
              <a:rPr lang="zh-CN" altLang="en-US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设置随机函数的起动数值 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srand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</a:endParaRPr>
          </a:p>
          <a:p>
            <a:pPr lvl="0" latinLnBrk="1"/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cs typeface="+mn-ea"/>
              </a:rPr>
              <a:t>存储管理函数</a:t>
            </a:r>
            <a:br>
              <a:rPr lang="zh-CN" altLang="en-US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释放存储器 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free</a:t>
            </a: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r>
              <a:rPr lang="zh-CN" altLang="en-US" sz="2800" dirty="0">
                <a:solidFill>
                  <a:prstClr val="white"/>
                </a:solidFill>
                <a:cs typeface="+mn-ea"/>
              </a:rPr>
              <a:t>存储器分配 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malloc</a:t>
            </a:r>
          </a:p>
          <a:p>
            <a:pPr lvl="0" latinLnBrk="1"/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cs typeface="+mn-ea"/>
            </a:endParaRPr>
          </a:p>
          <a:p>
            <a:pPr lvl="0" latinLnBrk="1"/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system("pause");</a:t>
            </a: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br>
              <a:rPr lang="en-US" altLang="zh-CN" sz="2800" dirty="0">
                <a:solidFill>
                  <a:prstClr val="white"/>
                </a:solidFill>
                <a:cs typeface="+mn-ea"/>
              </a:rPr>
            </a:br>
            <a:endParaRPr lang="zh-CN" altLang="en-US" sz="2800" dirty="0">
              <a:solidFill>
                <a:prstClr val="white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922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1931358" y="2680412"/>
            <a:ext cx="8559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dirty="0">
                <a:solidFill>
                  <a:prstClr val="white"/>
                </a:solidFill>
                <a:latin typeface="微软雅黑"/>
                <a:ea typeface="微软雅黑"/>
                <a:cs typeface="+mn-ea"/>
              </a:rPr>
              <a:t>Are you clear now?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68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5A9F0-5CC8-435D-9D2D-86BCDF62B649}"/>
              </a:ext>
            </a:extLst>
          </p:cNvPr>
          <p:cNvSpPr txBox="1"/>
          <p:nvPr/>
        </p:nvSpPr>
        <p:spPr>
          <a:xfrm>
            <a:off x="3627205" y="2598003"/>
            <a:ext cx="4937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>
              <a:defRPr/>
            </a:pP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什么是</a:t>
            </a:r>
            <a:r>
              <a:rPr lang="en-US" altLang="zh-CN" sz="4800" dirty="0">
                <a:solidFill>
                  <a:prstClr val="white"/>
                </a:solidFill>
                <a:cs typeface="+mn-ea"/>
              </a:rPr>
              <a:t>C</a:t>
            </a: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头文件？</a:t>
            </a:r>
          </a:p>
        </p:txBody>
      </p:sp>
    </p:spTree>
    <p:extLst>
      <p:ext uri="{BB962C8B-B14F-4D97-AF65-F5344CB8AC3E}">
        <p14:creationId xmlns:p14="http://schemas.microsoft.com/office/powerpoint/2010/main" val="256591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1816231" y="1228397"/>
            <a:ext cx="8559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头文件是扩展名为</a:t>
            </a:r>
            <a:r>
              <a:rPr lang="zh-CN" altLang="en-US" sz="2800" dirty="0">
                <a:solidFill>
                  <a:schemeClr val="accent2"/>
                </a:solidFill>
                <a:cs typeface="+mn-ea"/>
              </a:rPr>
              <a:t> 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.h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 的文件，包含了 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函数声明和宏定义，被多个源文件中引用共享。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有两种类型的头文件：</a:t>
            </a:r>
            <a:r>
              <a:rPr lang="zh-CN" altLang="en-US" sz="2800" dirty="0">
                <a:solidFill>
                  <a:schemeClr val="accent2"/>
                </a:solidFill>
                <a:cs typeface="+mn-ea"/>
              </a:rPr>
              <a:t>程序员编写的头文件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和</a:t>
            </a:r>
            <a:r>
              <a:rPr lang="zh-CN" altLang="en-US" sz="2800" dirty="0">
                <a:solidFill>
                  <a:schemeClr val="accent2"/>
                </a:solidFill>
                <a:cs typeface="+mn-ea"/>
              </a:rPr>
              <a:t>编译器自带的头文件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。</a:t>
            </a:r>
          </a:p>
          <a:p>
            <a:pPr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在程序中要使用头文件，需要使用 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预处理指令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 </a:t>
            </a:r>
            <a:r>
              <a:rPr lang="en-US" altLang="zh-CN" sz="2800" dirty="0">
                <a:solidFill>
                  <a:schemeClr val="accent2"/>
                </a:solidFill>
                <a:cs typeface="+mn-ea"/>
              </a:rPr>
              <a:t>#include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 来引用它。我们已经看过 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stdio.h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 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头文件，它是编译器自带的头文件。</a:t>
            </a:r>
          </a:p>
          <a:p>
            <a:pPr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引用头文件相当于复制头文件的内容，但是我们不会直接在源文件中复制头文件的内容，因为这么做很容易出错，特别在程序是由多个源文件组成的时候。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1816221" y="2598003"/>
            <a:ext cx="8559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如何用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575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391349" y="325255"/>
            <a:ext cx="855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使用预处理指令 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#include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 可以引用用户和系统头文件。它的形式有以下两种：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B8008-763A-43B1-BBDA-9864C3199011}"/>
              </a:ext>
            </a:extLst>
          </p:cNvPr>
          <p:cNvSpPr txBox="1"/>
          <p:nvPr/>
        </p:nvSpPr>
        <p:spPr>
          <a:xfrm>
            <a:off x="1265503" y="1404568"/>
            <a:ext cx="8559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#include </a:t>
            </a:r>
            <a:r>
              <a:rPr lang="zh-CN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&lt;file&gt;</a:t>
            </a:r>
            <a:r>
              <a:rPr lang="zh-CN" altLang="zh-C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zh-CN" altLang="zh-CN" sz="6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这种形式用于引用系统头文件。它在系统目录的标准列表中搜索名为 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file 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的文件。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60EB5C-9EB4-4EAA-B247-976204DCC774}"/>
              </a:ext>
            </a:extLst>
          </p:cNvPr>
          <p:cNvSpPr txBox="1"/>
          <p:nvPr/>
        </p:nvSpPr>
        <p:spPr>
          <a:xfrm>
            <a:off x="1265503" y="2991529"/>
            <a:ext cx="8559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#include 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“</a:t>
            </a:r>
            <a:r>
              <a:rPr lang="zh-CN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file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”</a:t>
            </a:r>
            <a:r>
              <a:rPr lang="zh-CN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 </a:t>
            </a:r>
            <a:endParaRPr lang="zh-CN" altLang="zh-CN" sz="6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这种形式用于引用用户头文件。它在包含当前文件的目录中搜索名为 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file 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的文件。</a:t>
            </a:r>
          </a:p>
        </p:txBody>
      </p:sp>
    </p:spTree>
    <p:extLst>
      <p:ext uri="{BB962C8B-B14F-4D97-AF65-F5344CB8AC3E}">
        <p14:creationId xmlns:p14="http://schemas.microsoft.com/office/powerpoint/2010/main" val="137721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1816221" y="2598003"/>
            <a:ext cx="8559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prstClr val="white"/>
                </a:solidFill>
                <a:latin typeface="Arial" panose="020F0502020204030204"/>
                <a:ea typeface="微软雅黑"/>
                <a:cs typeface="+mn-ea"/>
              </a:rPr>
              <a:t>头文件保护符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998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766431" y="615733"/>
            <a:ext cx="10277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如果一个头文件被引用两次，编译器会处理两次头文件的内容，这将产生错误。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DFBD85-E817-4F7A-9088-A9D2F9C28938}"/>
              </a:ext>
            </a:extLst>
          </p:cNvPr>
          <p:cNvSpPr txBox="1"/>
          <p:nvPr/>
        </p:nvSpPr>
        <p:spPr>
          <a:xfrm>
            <a:off x="766430" y="1569840"/>
            <a:ext cx="10073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为了防止这种情况，标准的做法是把文件的整个内容放在</a:t>
            </a:r>
            <a:r>
              <a:rPr lang="zh-CN" altLang="en-US" sz="2800" dirty="0">
                <a:solidFill>
                  <a:schemeClr val="accent2"/>
                </a:solidFill>
                <a:cs typeface="+mn-ea"/>
              </a:rPr>
              <a:t>条件编译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语句中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:</a:t>
            </a:r>
            <a:endParaRPr lang="zh-CN" altLang="en-US" sz="28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2FE0FE-1404-4FDB-BDF5-42747109AEDD}"/>
              </a:ext>
            </a:extLst>
          </p:cNvPr>
          <p:cNvSpPr txBox="1"/>
          <p:nvPr/>
        </p:nvSpPr>
        <p:spPr>
          <a:xfrm>
            <a:off x="2421495" y="2623196"/>
            <a:ext cx="85595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#ifndef </a:t>
            </a:r>
            <a:r>
              <a:rPr lang="zh-CN" altLang="zh-CN" sz="2800" dirty="0">
                <a:solidFill>
                  <a:schemeClr val="bg2"/>
                </a:solidFill>
                <a:latin typeface="Arial Unicode MS"/>
                <a:ea typeface="Menlo"/>
              </a:rPr>
              <a:t>HEADER_FILE</a:t>
            </a:r>
            <a:r>
              <a:rPr lang="en-US" altLang="zh-CN" sz="2800" dirty="0">
                <a:solidFill>
                  <a:schemeClr val="bg2"/>
                </a:solidFill>
                <a:latin typeface="Arial Unicode MS"/>
                <a:ea typeface="Menlo"/>
              </a:rPr>
              <a:t>		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/>
              </a:rPr>
              <a:t>//if not defined</a:t>
            </a:r>
            <a:r>
              <a:rPr lang="zh-CN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/>
              </a:rPr>
              <a:t> </a:t>
            </a:r>
            <a:endPara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#define </a:t>
            </a:r>
            <a:r>
              <a:rPr lang="zh-CN" altLang="zh-CN" sz="2800" dirty="0">
                <a:solidFill>
                  <a:schemeClr val="bg2"/>
                </a:solidFill>
                <a:latin typeface="Arial Unicode MS"/>
                <a:ea typeface="Menlo"/>
              </a:rPr>
              <a:t>HEADER_FILE </a:t>
            </a:r>
            <a:endParaRPr lang="en-US" altLang="zh-CN" sz="2800" dirty="0">
              <a:solidFill>
                <a:schemeClr val="bg2"/>
              </a:solidFill>
              <a:latin typeface="Arial Unicode MS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latin typeface="Arial Unicode MS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schemeClr val="bg1"/>
              </a:solidFill>
              <a:latin typeface="Arial Unicode MS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#endif</a:t>
            </a:r>
            <a:r>
              <a:rPr lang="zh-CN" altLang="zh-CN" sz="2400" dirty="0">
                <a:solidFill>
                  <a:schemeClr val="accent2"/>
                </a:solidFill>
              </a:rPr>
              <a:t> 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0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8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1931358" y="2680412"/>
            <a:ext cx="8559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ea"/>
              </a:rPr>
              <a:t>Tips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783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AA32B7-FF75-4CF9-BFE4-B210D804BFA3}"/>
              </a:ext>
            </a:extLst>
          </p:cNvPr>
          <p:cNvSpPr txBox="1"/>
          <p:nvPr/>
        </p:nvSpPr>
        <p:spPr>
          <a:xfrm>
            <a:off x="766431" y="615733"/>
            <a:ext cx="10490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在有多个 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.h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 文件和多个 </a:t>
            </a:r>
            <a:r>
              <a:rPr lang="en-US" altLang="zh-CN" sz="2800" dirty="0">
                <a:solidFill>
                  <a:schemeClr val="bg1"/>
                </a:solidFill>
                <a:cs typeface="+mn-ea"/>
              </a:rPr>
              <a:t>.c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 文件的时候，往往我们会用一个 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lvl="0" latinLnBrk="1"/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global.h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 的头文件来包括所有的 </a:t>
            </a:r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.h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 文件。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然后在除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 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global.h</a:t>
            </a: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 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文件外的头文件中，包含 </a:t>
            </a:r>
            <a:r>
              <a:rPr lang="en-US" altLang="zh-CN" sz="2800" dirty="0" err="1">
                <a:solidFill>
                  <a:schemeClr val="accent6">
                    <a:lumMod val="40000"/>
                    <a:lumOff val="60000"/>
                  </a:schemeClr>
                </a:solidFill>
                <a:cs typeface="+mn-ea"/>
              </a:rPr>
              <a:t>global.h</a:t>
            </a:r>
            <a:r>
              <a:rPr lang="zh-CN" altLang="en-US" sz="2800" dirty="0">
                <a:solidFill>
                  <a:schemeClr val="bg1"/>
                </a:solidFill>
                <a:cs typeface="+mn-ea"/>
              </a:rPr>
              <a:t> 就可以实现所有头文件的包含，同时不会乱。</a:t>
            </a:r>
            <a:endParaRPr lang="en-US" altLang="zh-CN" sz="2800" dirty="0">
              <a:solidFill>
                <a:schemeClr val="bg1"/>
              </a:solidFill>
              <a:cs typeface="+mn-ea"/>
            </a:endParaRPr>
          </a:p>
          <a:p>
            <a:pPr lvl="0" latinLnBrk="1"/>
            <a:r>
              <a:rPr lang="zh-CN" altLang="en-US" sz="2800" dirty="0">
                <a:solidFill>
                  <a:schemeClr val="bg1"/>
                </a:solidFill>
                <a:cs typeface="+mn-ea"/>
              </a:rPr>
              <a:t>方便在各个文件里面调用其他文件的函数或者变量。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97834A-0D52-40BB-A221-0095842C4149}"/>
              </a:ext>
            </a:extLst>
          </p:cNvPr>
          <p:cNvSpPr txBox="1"/>
          <p:nvPr/>
        </p:nvSpPr>
        <p:spPr>
          <a:xfrm>
            <a:off x="-210114" y="3094081"/>
            <a:ext cx="10490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   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#ifndef </a:t>
            </a:r>
            <a:r>
              <a:rPr lang="zh-CN" altLang="zh-CN" sz="2800" dirty="0">
                <a:solidFill>
                  <a:schemeClr val="bg2"/>
                </a:solidFill>
                <a:latin typeface="Arial Unicode MS"/>
                <a:ea typeface="Menlo"/>
              </a:rPr>
              <a:t>_GLOBAL_H </a:t>
            </a:r>
            <a:endParaRPr lang="en-US" altLang="zh-CN" sz="2800" dirty="0">
              <a:solidFill>
                <a:schemeClr val="bg2"/>
              </a:solidFill>
              <a:latin typeface="Arial Unicode MS"/>
              <a:ea typeface="Menlo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    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#define </a:t>
            </a:r>
            <a:r>
              <a:rPr lang="zh-CN" altLang="zh-CN" sz="2800" dirty="0">
                <a:solidFill>
                  <a:schemeClr val="bg2"/>
                </a:solidFill>
                <a:latin typeface="Arial Unicode MS"/>
                <a:ea typeface="Menlo"/>
              </a:rPr>
              <a:t>_GLOBAL_H</a:t>
            </a:r>
            <a:endParaRPr lang="en-US" altLang="zh-CN" sz="2800" dirty="0">
              <a:solidFill>
                <a:schemeClr val="bg2"/>
              </a:solidFill>
              <a:latin typeface="Arial Unicode MS"/>
              <a:ea typeface="Menlo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 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#include </a:t>
            </a:r>
            <a:r>
              <a:rPr lang="zh-CN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&lt;fstream&gt; 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latin typeface="Arial Unicode MS"/>
              <a:ea typeface="Menlo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   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#include </a:t>
            </a:r>
            <a:r>
              <a:rPr lang="zh-CN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&lt;iostream&gt;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latin typeface="Arial Unicode MS"/>
              <a:ea typeface="Menlo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#include </a:t>
            </a:r>
            <a:r>
              <a:rPr lang="zh-CN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&lt;math.h&gt; 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latin typeface="Arial Unicode MS"/>
              <a:ea typeface="Menlo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   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Menlo"/>
              </a:rPr>
              <a:t>#include </a:t>
            </a:r>
            <a:r>
              <a:rPr lang="zh-CN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Unicode MS"/>
                <a:ea typeface="Menlo"/>
              </a:rPr>
              <a:t>&lt;Config.h&gt;</a:t>
            </a:r>
            <a:r>
              <a:rPr lang="zh-CN" altLang="zh-C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zh-CN" altLang="zh-CN" sz="6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1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479</Words>
  <Application>Microsoft Office PowerPoint</Application>
  <PresentationFormat>宽屏</PresentationFormat>
  <Paragraphs>90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 Unicode MS</vt:lpstr>
      <vt:lpstr>Menlo</vt:lpstr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1642614120@qq.com</cp:lastModifiedBy>
  <cp:revision>26</cp:revision>
  <dcterms:created xsi:type="dcterms:W3CDTF">2018-08-29T03:27:02Z</dcterms:created>
  <dcterms:modified xsi:type="dcterms:W3CDTF">2018-10-07T06:29:38Z</dcterms:modified>
</cp:coreProperties>
</file>