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8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F235-CCEA-466A-9B5F-963BA3FF6D5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803E7-C7EA-4967-A988-44E9B3260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9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文件后缀名为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是一种编辑博客的语言。不过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支持的语法在标准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语法的基础上做了修改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803E7-C7EA-4967-A988-44E9B3260D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8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文件后缀名为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是一种编辑博客的语言。不过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支持的语法在标准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语法的基础上做了修改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803E7-C7EA-4967-A988-44E9B3260D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6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803E7-C7EA-4967-A988-44E9B3260D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文件后缀名为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是一种编辑博客的语言。不过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支持的语法在标准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语法的基础上做了修改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803E7-C7EA-4967-A988-44E9B3260D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补空行：是很常用的用法，当你不想上下两个不同的布局方式交错到一起的时候，就要在两种布局之间补一个空行。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803E7-C7EA-4967-A988-44E9B3260D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9589842" y="5988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504B04-F726-4C7D-93E9-4725EA272E80}"/>
              </a:ext>
            </a:extLst>
          </p:cNvPr>
          <p:cNvSpPr txBox="1"/>
          <p:nvPr/>
        </p:nvSpPr>
        <p:spPr>
          <a:xfrm>
            <a:off x="10177163" y="5619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罗伊宁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8B69BE-EDF1-4040-8E0F-CB3684D74F1E}"/>
              </a:ext>
            </a:extLst>
          </p:cNvPr>
          <p:cNvSpPr txBox="1"/>
          <p:nvPr/>
        </p:nvSpPr>
        <p:spPr>
          <a:xfrm>
            <a:off x="-546261" y="87682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部分文字的高亮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894300-5520-4DA7-A237-EF897EAC0E02}"/>
              </a:ext>
            </a:extLst>
          </p:cNvPr>
          <p:cNvSpPr txBox="1"/>
          <p:nvPr/>
        </p:nvSpPr>
        <p:spPr>
          <a:xfrm>
            <a:off x="1039660" y="1177447"/>
            <a:ext cx="9832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如果你想使一段话中部分文字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高亮</a:t>
            </a:r>
            <a:r>
              <a:rPr lang="zh-CN" altLang="en-US" sz="3200" dirty="0">
                <a:solidFill>
                  <a:schemeClr val="bg1"/>
                </a:solidFill>
              </a:rPr>
              <a:t>显示，来起到突出强调的作用，那么可以把它用 </a:t>
            </a:r>
            <a:r>
              <a:rPr lang="en-US" altLang="zh-CN" sz="3200" dirty="0">
                <a:solidFill>
                  <a:schemeClr val="bg1"/>
                </a:solidFill>
              </a:rPr>
              <a:t>`  ` </a:t>
            </a:r>
            <a:r>
              <a:rPr lang="zh-CN" altLang="en-US" sz="3200" dirty="0">
                <a:solidFill>
                  <a:schemeClr val="bg1"/>
                </a:solidFill>
              </a:rPr>
              <a:t>包围起来。注意这不是单引号，而是</a:t>
            </a:r>
            <a:r>
              <a:rPr lang="en-US" altLang="zh-CN" sz="3200" dirty="0">
                <a:solidFill>
                  <a:schemeClr val="bg1"/>
                </a:solidFill>
              </a:rPr>
              <a:t>Tab</a:t>
            </a:r>
            <a:r>
              <a:rPr lang="zh-CN" altLang="en-US" sz="3200" dirty="0">
                <a:solidFill>
                  <a:schemeClr val="bg1"/>
                </a:solidFill>
              </a:rPr>
              <a:t>上方，数字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en-US" sz="3200" dirty="0">
                <a:solidFill>
                  <a:schemeClr val="bg1"/>
                </a:solidFill>
              </a:rPr>
              <a:t>左边的按键（注意使用英文输入法）。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2A6695-8940-4D61-8F3D-E4344368E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91" y="3618451"/>
            <a:ext cx="5550001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B39CBE-2955-46AC-BBD3-A54726E079B4}"/>
              </a:ext>
            </a:extLst>
          </p:cNvPr>
          <p:cNvSpPr txBox="1"/>
          <p:nvPr/>
        </p:nvSpPr>
        <p:spPr>
          <a:xfrm>
            <a:off x="-846886" y="85542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文字超链接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8A072D-A320-445B-ACFC-9FFA7873EA3A}"/>
              </a:ext>
            </a:extLst>
          </p:cNvPr>
          <p:cNvSpPr txBox="1"/>
          <p:nvPr/>
        </p:nvSpPr>
        <p:spPr>
          <a:xfrm>
            <a:off x="1139868" y="1002082"/>
            <a:ext cx="101586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给一段文字加入超链接的格式是这样的 </a:t>
            </a:r>
            <a:r>
              <a:rPr lang="en-US" altLang="zh-CN" sz="2800" b="1" dirty="0">
                <a:solidFill>
                  <a:schemeClr val="bg1"/>
                </a:solidFill>
              </a:rPr>
              <a:t>[ </a:t>
            </a:r>
            <a:r>
              <a:rPr lang="zh-CN" altLang="en-US" sz="2800" i="1" dirty="0">
                <a:solidFill>
                  <a:schemeClr val="bg1"/>
                </a:solidFill>
              </a:rPr>
              <a:t>要显示的文字</a:t>
            </a:r>
            <a:r>
              <a:rPr lang="zh-CN" altLang="en-US" sz="2800" dirty="0">
                <a:solidFill>
                  <a:schemeClr val="bg1"/>
                </a:solidFill>
              </a:rPr>
              <a:t> </a:t>
            </a:r>
            <a:r>
              <a:rPr lang="en-US" altLang="zh-CN" sz="2800" b="1" dirty="0">
                <a:solidFill>
                  <a:schemeClr val="bg1"/>
                </a:solidFill>
              </a:rPr>
              <a:t>]( </a:t>
            </a:r>
            <a:r>
              <a:rPr lang="zh-CN" altLang="en-US" sz="2800" i="1" dirty="0">
                <a:solidFill>
                  <a:schemeClr val="bg1"/>
                </a:solidFill>
              </a:rPr>
              <a:t>链接的地址</a:t>
            </a:r>
            <a:r>
              <a:rPr lang="zh-CN" altLang="en-US" sz="2800" dirty="0">
                <a:solidFill>
                  <a:schemeClr val="bg1"/>
                </a:solidFill>
              </a:rPr>
              <a:t> 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</a:rPr>
              <a:t>。比如：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[</a:t>
            </a:r>
            <a:r>
              <a:rPr lang="zh-CN" altLang="en-US" sz="2800" dirty="0">
                <a:solidFill>
                  <a:schemeClr val="bg1"/>
                </a:solidFill>
              </a:rPr>
              <a:t>我的博客</a:t>
            </a:r>
            <a:r>
              <a:rPr lang="en-US" altLang="zh-CN" sz="2800" dirty="0">
                <a:solidFill>
                  <a:schemeClr val="bg1"/>
                </a:solidFill>
              </a:rPr>
              <a:t>](http://blog.csdn.net/guodongxiaren)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显示效果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你还可以给他加上一个鼠标悬停显示的文本。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[</a:t>
            </a:r>
            <a:r>
              <a:rPr lang="zh-CN" altLang="en-US" sz="2800" dirty="0">
                <a:solidFill>
                  <a:schemeClr val="bg1"/>
                </a:solidFill>
              </a:rPr>
              <a:t>我的博客</a:t>
            </a:r>
            <a:r>
              <a:rPr lang="en-US" altLang="zh-CN" sz="2800" dirty="0">
                <a:solidFill>
                  <a:schemeClr val="bg1"/>
                </a:solidFill>
              </a:rPr>
              <a:t>](http://blog.csdn.net/guodongxiaren "</a:t>
            </a:r>
            <a:r>
              <a:rPr lang="zh-CN" altLang="en-US" sz="2800" dirty="0">
                <a:solidFill>
                  <a:schemeClr val="bg1"/>
                </a:solidFill>
              </a:rPr>
              <a:t>悬停显示</a:t>
            </a:r>
            <a:r>
              <a:rPr lang="en-US" altLang="zh-CN" sz="2800" dirty="0">
                <a:solidFill>
                  <a:schemeClr val="bg1"/>
                </a:solidFill>
              </a:rPr>
              <a:t>")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即在</a:t>
            </a:r>
            <a:r>
              <a:rPr lang="en-US" altLang="zh-CN" sz="2800" dirty="0">
                <a:solidFill>
                  <a:schemeClr val="bg1"/>
                </a:solidFill>
              </a:rPr>
              <a:t>URL</a:t>
            </a:r>
            <a:r>
              <a:rPr lang="zh-CN" altLang="en-US" sz="2800" dirty="0">
                <a:solidFill>
                  <a:schemeClr val="bg1"/>
                </a:solidFill>
              </a:rPr>
              <a:t>之后 用双引号括起来一个字符串。同样要注意这里是英文双引号。</a:t>
            </a:r>
            <a:br>
              <a:rPr lang="zh-CN" altLang="en-US" sz="2800" dirty="0">
                <a:solidFill>
                  <a:schemeClr val="bg1"/>
                </a:solidFill>
              </a:rPr>
            </a:br>
            <a:br>
              <a:rPr lang="zh-CN" altLang="en-US" sz="2800" dirty="0">
                <a:solidFill>
                  <a:schemeClr val="bg1"/>
                </a:solidFill>
              </a:rPr>
            </a:b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img-blog.csdn.net/20140415194927687">
            <a:extLst>
              <a:ext uri="{FF2B5EF4-FFF2-40B4-BE49-F238E27FC236}">
                <a16:creationId xmlns:a16="http://schemas.microsoft.com/office/drawing/2014/main" id="{CE617599-D1B4-43AB-86F4-722E437B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68" y="2466959"/>
            <a:ext cx="3344450" cy="9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4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05585E2-CF54-4AB2-B96C-D58C0AF99993}"/>
              </a:ext>
            </a:extLst>
          </p:cNvPr>
          <p:cNvSpPr txBox="1"/>
          <p:nvPr/>
        </p:nvSpPr>
        <p:spPr>
          <a:xfrm>
            <a:off x="-1210141" y="110594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插入符号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F64F5A-413A-4A50-BDCE-A584CCCD1B0C}"/>
              </a:ext>
            </a:extLst>
          </p:cNvPr>
          <p:cNvSpPr txBox="1"/>
          <p:nvPr/>
        </p:nvSpPr>
        <p:spPr>
          <a:xfrm>
            <a:off x="1202499" y="1177447"/>
            <a:ext cx="99331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圆点符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编辑的时候使用的是星号 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比如：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要注意的是星号* 后面要有一个空格。否则显示为普通星号。上文的显示效果如图：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50AB71-3D21-4B32-B00C-67F2B3975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01" y="2356876"/>
            <a:ext cx="2802970" cy="1542919"/>
          </a:xfrm>
          <a:prstGeom prst="rect">
            <a:avLst/>
          </a:prstGeom>
        </p:spPr>
      </p:pic>
      <p:pic>
        <p:nvPicPr>
          <p:cNvPr id="8194" name="Picture 2" descr="https://img-blog.csdn.net/20140415211024531">
            <a:extLst>
              <a:ext uri="{FF2B5EF4-FFF2-40B4-BE49-F238E27FC236}">
                <a16:creationId xmlns:a16="http://schemas.microsoft.com/office/drawing/2014/main" id="{1BA587FA-BD9C-468F-BBED-7D538FD6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91" y="4681521"/>
            <a:ext cx="3205228" cy="19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01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253CC6-7ECF-4834-9591-E2A28CF6BDAF}"/>
              </a:ext>
            </a:extLst>
          </p:cNvPr>
          <p:cNvSpPr txBox="1"/>
          <p:nvPr/>
        </p:nvSpPr>
        <p:spPr>
          <a:xfrm>
            <a:off x="-1210141" y="110594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插入符号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0BFA4-92E3-40C1-80A5-0444EAE2FB6B}"/>
              </a:ext>
            </a:extLst>
          </p:cNvPr>
          <p:cNvSpPr txBox="1"/>
          <p:nvPr/>
        </p:nvSpPr>
        <p:spPr>
          <a:xfrm>
            <a:off x="413394" y="1072587"/>
            <a:ext cx="10997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此外还有二级圆点和三级圆点。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就是多加一个</a:t>
            </a:r>
            <a:r>
              <a:rPr lang="en-US" altLang="zh-CN" sz="3600" dirty="0">
                <a:solidFill>
                  <a:schemeClr val="bg1"/>
                </a:solidFill>
              </a:rPr>
              <a:t>Tab</a:t>
            </a:r>
            <a:r>
              <a:rPr lang="zh-CN" altLang="en-US" sz="3600" dirty="0">
                <a:solidFill>
                  <a:schemeClr val="bg1"/>
                </a:solidFill>
              </a:rPr>
              <a:t>。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第二行一个</a:t>
            </a:r>
            <a:r>
              <a:rPr lang="en-US" altLang="zh-CN" sz="3600" dirty="0">
                <a:solidFill>
                  <a:schemeClr val="bg1"/>
                </a:solidFill>
              </a:rPr>
              <a:t>Tab</a:t>
            </a:r>
            <a:r>
              <a:rPr lang="zh-CN" altLang="en-US" sz="3600" dirty="0">
                <a:solidFill>
                  <a:schemeClr val="bg1"/>
                </a:solidFill>
              </a:rPr>
              <a:t>，第三行两个</a:t>
            </a:r>
            <a:r>
              <a:rPr lang="en-US" altLang="zh-CN" sz="3600" dirty="0">
                <a:solidFill>
                  <a:schemeClr val="bg1"/>
                </a:solidFill>
              </a:rPr>
              <a:t>Tab</a:t>
            </a:r>
            <a:r>
              <a:rPr lang="zh-CN" altLang="en-US" sz="3600" dirty="0">
                <a:solidFill>
                  <a:schemeClr val="bg1"/>
                </a:solidFill>
              </a:rPr>
              <a:t>。这样用来表示层级结构就更清晰了吧，看效果：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7AB016-A70C-4A4D-B6F0-7638687C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943" y="663620"/>
            <a:ext cx="3752956" cy="1941683"/>
          </a:xfrm>
          <a:prstGeom prst="rect">
            <a:avLst/>
          </a:prstGeom>
        </p:spPr>
      </p:pic>
      <p:pic>
        <p:nvPicPr>
          <p:cNvPr id="9218" name="Picture 2" descr="https://img-blog.csdn.net/20140415210959703">
            <a:extLst>
              <a:ext uri="{FF2B5EF4-FFF2-40B4-BE49-F238E27FC236}">
                <a16:creationId xmlns:a16="http://schemas.microsoft.com/office/drawing/2014/main" id="{5A9819C4-9958-4FF7-938E-C4C1C145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43" y="3649595"/>
            <a:ext cx="3574226" cy="213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2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646976-EE4C-4073-AB20-F50A94609B2C}"/>
              </a:ext>
            </a:extLst>
          </p:cNvPr>
          <p:cNvSpPr txBox="1"/>
          <p:nvPr/>
        </p:nvSpPr>
        <p:spPr>
          <a:xfrm>
            <a:off x="-1861494" y="160698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缩进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AA75DB-1127-4884-AB0A-3A8DDCC5ED4B}"/>
              </a:ext>
            </a:extLst>
          </p:cNvPr>
          <p:cNvSpPr txBox="1"/>
          <p:nvPr/>
        </p:nvSpPr>
        <p:spPr>
          <a:xfrm>
            <a:off x="1114816" y="991695"/>
            <a:ext cx="98454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显示效果：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E4C24-FC0E-4969-957A-8EC5152C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28" y="930035"/>
            <a:ext cx="8304757" cy="2293575"/>
          </a:xfrm>
          <a:prstGeom prst="rect">
            <a:avLst/>
          </a:prstGeom>
        </p:spPr>
      </p:pic>
      <p:pic>
        <p:nvPicPr>
          <p:cNvPr id="10242" name="Picture 2" descr="https://img-blog.csdn.net/20140415210938296">
            <a:extLst>
              <a:ext uri="{FF2B5EF4-FFF2-40B4-BE49-F238E27FC236}">
                <a16:creationId xmlns:a16="http://schemas.microsoft.com/office/drawing/2014/main" id="{B9A226D1-A93B-40BE-86F0-493EDDEC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86" y="3347872"/>
            <a:ext cx="3290039" cy="338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4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743921" y="1152393"/>
            <a:ext cx="10955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当然比这个更一般的用法是这样。常常能在书籍里面看到的效果，比如引用别人的文章。直接看效果。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215C0C-180A-47EA-8E38-D593C92A8D15}"/>
              </a:ext>
            </a:extLst>
          </p:cNvPr>
          <p:cNvSpPr txBox="1"/>
          <p:nvPr/>
        </p:nvSpPr>
        <p:spPr>
          <a:xfrm>
            <a:off x="-1861494" y="160698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缩进</a:t>
            </a:r>
          </a:p>
        </p:txBody>
      </p:sp>
      <p:pic>
        <p:nvPicPr>
          <p:cNvPr id="11266" name="Picture 2" descr="https://img-blog.csdn.net/20140418163033265">
            <a:extLst>
              <a:ext uri="{FF2B5EF4-FFF2-40B4-BE49-F238E27FC236}">
                <a16:creationId xmlns:a16="http://schemas.microsoft.com/office/drawing/2014/main" id="{ABCD6204-79AB-4A7F-AF42-3C143C349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4" y="2437160"/>
            <a:ext cx="11245945" cy="264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1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493399" y="1153615"/>
            <a:ext cx="113812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最简单，最基本的语法是：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b="1" dirty="0">
                <a:solidFill>
                  <a:schemeClr val="bg1"/>
                </a:solidFill>
              </a:rPr>
              <a:t>![](http://www.baidu.com/img/bdlogo.gif)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即 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叹号</a:t>
            </a:r>
            <a:r>
              <a:rPr lang="en-US" altLang="zh-C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! + 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方括号</a:t>
            </a:r>
            <a:r>
              <a:rPr lang="en-US" altLang="zh-C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 ] + 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括号</a:t>
            </a:r>
            <a:r>
              <a:rPr lang="en-US" altLang="zh-C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 ) </a:t>
            </a:r>
            <a:r>
              <a:rPr lang="zh-CN" altLang="en-US" sz="3200" dirty="0">
                <a:solidFill>
                  <a:schemeClr val="bg1"/>
                </a:solidFill>
              </a:rPr>
              <a:t>其中叹号里是图片的</a:t>
            </a:r>
            <a:r>
              <a:rPr lang="en-US" altLang="zh-CN" sz="3200" dirty="0">
                <a:solidFill>
                  <a:schemeClr val="bg1"/>
                </a:solidFill>
              </a:rPr>
              <a:t>URL</a:t>
            </a:r>
            <a:r>
              <a:rPr lang="zh-CN" altLang="en-US" sz="3200" dirty="0">
                <a:solidFill>
                  <a:schemeClr val="bg1"/>
                </a:solidFill>
              </a:rPr>
              <a:t>。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在方括号里可以加入一些 标识性的信息，比如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b="1" dirty="0">
                <a:solidFill>
                  <a:schemeClr val="bg1"/>
                </a:solidFill>
              </a:rPr>
              <a:t>![</a:t>
            </a:r>
            <a:r>
              <a:rPr lang="en-US" altLang="zh-CN" sz="3200" b="1" dirty="0" err="1">
                <a:solidFill>
                  <a:schemeClr val="bg1"/>
                </a:solidFill>
              </a:rPr>
              <a:t>baidu</a:t>
            </a:r>
            <a:r>
              <a:rPr lang="en-US" altLang="zh-CN" sz="3200" b="1" dirty="0">
                <a:solidFill>
                  <a:schemeClr val="bg1"/>
                </a:solidFill>
              </a:rPr>
              <a:t>](http://www.baidu.com/img/bdlogo.gif)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这个方括号里的</a:t>
            </a:r>
            <a:r>
              <a:rPr lang="en-US" altLang="zh-CN" sz="3200" dirty="0" err="1">
                <a:solidFill>
                  <a:schemeClr val="bg1"/>
                </a:solidFill>
              </a:rPr>
              <a:t>baidu</a:t>
            </a:r>
            <a:r>
              <a:rPr lang="zh-CN" altLang="en-US" sz="3200" dirty="0">
                <a:solidFill>
                  <a:schemeClr val="bg1"/>
                </a:solidFill>
              </a:rPr>
              <a:t>并不会对图像显示造成任何改动，如果你想达到 </a:t>
            </a:r>
            <a:r>
              <a:rPr lang="zh-CN" altLang="en-US" sz="3200" b="1" i="1" dirty="0">
                <a:solidFill>
                  <a:schemeClr val="bg1"/>
                </a:solidFill>
              </a:rPr>
              <a:t>鼠标悬停 </a:t>
            </a:r>
            <a:r>
              <a:rPr lang="zh-CN" altLang="en-US" sz="3200" dirty="0">
                <a:solidFill>
                  <a:schemeClr val="bg1"/>
                </a:solidFill>
              </a:rPr>
              <a:t>显示提示信息，那么可以仿照前面介绍的文本中的方法，就是这样：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b="1" dirty="0">
                <a:solidFill>
                  <a:schemeClr val="bg1"/>
                </a:solidFill>
              </a:rPr>
              <a:t>![</a:t>
            </a:r>
            <a:r>
              <a:rPr lang="en-US" altLang="zh-CN" sz="3200" b="1" dirty="0" err="1">
                <a:solidFill>
                  <a:schemeClr val="bg1"/>
                </a:solidFill>
              </a:rPr>
              <a:t>baidu</a:t>
            </a:r>
            <a:r>
              <a:rPr lang="en-US" altLang="zh-CN" sz="3200" b="1" dirty="0">
                <a:solidFill>
                  <a:schemeClr val="bg1"/>
                </a:solidFill>
              </a:rPr>
              <a:t>](http://www.baidu.com/img/bdlogo.gif "</a:t>
            </a:r>
            <a:r>
              <a:rPr lang="zh-CN" altLang="en-US" sz="3200" b="1" dirty="0">
                <a:solidFill>
                  <a:schemeClr val="bg1"/>
                </a:solidFill>
              </a:rPr>
              <a:t>百度</a:t>
            </a:r>
            <a:r>
              <a:rPr lang="en-US" altLang="zh-CN" sz="3200" b="1" dirty="0">
                <a:solidFill>
                  <a:schemeClr val="bg1"/>
                </a:solidFill>
              </a:rPr>
              <a:t>logo")</a:t>
            </a: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607A1B-B755-43DA-9FDB-37DBD714319B}"/>
              </a:ext>
            </a:extLst>
          </p:cNvPr>
          <p:cNvSpPr txBox="1"/>
          <p:nvPr/>
        </p:nvSpPr>
        <p:spPr>
          <a:xfrm>
            <a:off x="-1210141" y="110594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插入图片</a:t>
            </a:r>
          </a:p>
        </p:txBody>
      </p:sp>
    </p:spTree>
    <p:extLst>
      <p:ext uri="{BB962C8B-B14F-4D97-AF65-F5344CB8AC3E}">
        <p14:creationId xmlns:p14="http://schemas.microsoft.com/office/powerpoint/2010/main" val="114995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380665" y="1052175"/>
            <a:ext cx="10516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GitHub</a:t>
            </a:r>
            <a:r>
              <a:rPr lang="zh-CN" altLang="en-US" sz="3600" b="1" dirty="0">
                <a:solidFill>
                  <a:schemeClr val="bg1"/>
                </a:solidFill>
              </a:rPr>
              <a:t>仓库里的图片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其实与上面的格式基本一致的，所不同的就是括号里的</a:t>
            </a:r>
            <a:r>
              <a:rPr lang="en-US" altLang="zh-CN" sz="3600" dirty="0">
                <a:solidFill>
                  <a:schemeClr val="bg1"/>
                </a:solidFill>
              </a:rPr>
              <a:t>URL</a:t>
            </a:r>
            <a:r>
              <a:rPr lang="zh-CN" altLang="en-US" sz="3600" dirty="0">
                <a:solidFill>
                  <a:schemeClr val="bg1"/>
                </a:solidFill>
              </a:rPr>
              <a:t>该怎么写。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b="1" dirty="0">
                <a:solidFill>
                  <a:schemeClr val="bg1"/>
                </a:solidFill>
              </a:rPr>
              <a:t>https://github.com</a:t>
            </a:r>
            <a:r>
              <a:rPr lang="en-US" altLang="zh-CN" sz="3600" b="1" i="1" dirty="0">
                <a:solidFill>
                  <a:schemeClr val="bg1"/>
                </a:solidFill>
              </a:rPr>
              <a:t>/ </a:t>
            </a:r>
            <a:r>
              <a:rPr lang="zh-CN" altLang="en-US" sz="3600" i="1" dirty="0">
                <a:solidFill>
                  <a:schemeClr val="bg1"/>
                </a:solidFill>
              </a:rPr>
              <a:t>你的用户名</a:t>
            </a:r>
            <a:r>
              <a:rPr lang="zh-CN" altLang="en-US" sz="3600" b="1" i="1" dirty="0">
                <a:solidFill>
                  <a:schemeClr val="bg1"/>
                </a:solidFill>
              </a:rPr>
              <a:t> </a:t>
            </a:r>
            <a:r>
              <a:rPr lang="en-US" altLang="zh-CN" sz="3600" b="1" i="1" dirty="0">
                <a:solidFill>
                  <a:schemeClr val="bg1"/>
                </a:solidFill>
              </a:rPr>
              <a:t>/</a:t>
            </a:r>
            <a:r>
              <a:rPr lang="zh-CN" altLang="en-US" sz="3600" i="1" dirty="0">
                <a:solidFill>
                  <a:schemeClr val="bg1"/>
                </a:solidFill>
              </a:rPr>
              <a:t> 你的项目名</a:t>
            </a:r>
            <a:r>
              <a:rPr lang="zh-CN" altLang="en-US" sz="3600" b="1" i="1" dirty="0">
                <a:solidFill>
                  <a:schemeClr val="bg1"/>
                </a:solidFill>
              </a:rPr>
              <a:t> </a:t>
            </a:r>
            <a:r>
              <a:rPr lang="en-US" altLang="zh-CN" sz="3600" b="1" i="1" dirty="0">
                <a:solidFill>
                  <a:schemeClr val="bg1"/>
                </a:solidFill>
              </a:rPr>
              <a:t>/ raw /</a:t>
            </a:r>
            <a:r>
              <a:rPr lang="zh-CN" altLang="en-US" sz="3600" i="1" dirty="0">
                <a:solidFill>
                  <a:schemeClr val="bg1"/>
                </a:solidFill>
              </a:rPr>
              <a:t> 分支名</a:t>
            </a:r>
            <a:r>
              <a:rPr lang="zh-CN" altLang="en-US" sz="3600" b="1" i="1" dirty="0">
                <a:solidFill>
                  <a:schemeClr val="bg1"/>
                </a:solidFill>
              </a:rPr>
              <a:t> </a:t>
            </a:r>
            <a:r>
              <a:rPr lang="en-US" altLang="zh-CN" sz="3600" b="1" i="1" dirty="0">
                <a:solidFill>
                  <a:schemeClr val="bg1"/>
                </a:solidFill>
              </a:rPr>
              <a:t>/</a:t>
            </a:r>
            <a:r>
              <a:rPr lang="zh-CN" altLang="en-US" sz="3600" i="1" dirty="0">
                <a:solidFill>
                  <a:schemeClr val="bg1"/>
                </a:solidFill>
              </a:rPr>
              <a:t> 存放图片的文件夹</a:t>
            </a:r>
            <a:r>
              <a:rPr lang="zh-CN" altLang="en-US" sz="3600" b="1" i="1" dirty="0">
                <a:solidFill>
                  <a:schemeClr val="bg1"/>
                </a:solidFill>
              </a:rPr>
              <a:t> </a:t>
            </a:r>
            <a:r>
              <a:rPr lang="en-US" altLang="zh-CN" sz="3600" b="1" i="1" dirty="0">
                <a:solidFill>
                  <a:schemeClr val="bg1"/>
                </a:solidFill>
              </a:rPr>
              <a:t>/</a:t>
            </a:r>
            <a:r>
              <a:rPr lang="zh-CN" altLang="en-US" sz="3600" i="1" dirty="0">
                <a:solidFill>
                  <a:schemeClr val="bg1"/>
                </a:solidFill>
              </a:rPr>
              <a:t> 该文件夹下的图片</a:t>
            </a:r>
            <a:endParaRPr lang="en-US" altLang="zh-CN" sz="3600" i="1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比如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b="1" dirty="0">
                <a:solidFill>
                  <a:schemeClr val="bg1"/>
                </a:solidFill>
              </a:rPr>
              <a:t>![](https://github.com/guodongxiaren/ImageCache/raw/master/Logo/foryou.gif)</a:t>
            </a:r>
          </a:p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FEDE7F-E6B8-4F44-8805-FB4EF2B25345}"/>
              </a:ext>
            </a:extLst>
          </p:cNvPr>
          <p:cNvSpPr txBox="1"/>
          <p:nvPr/>
        </p:nvSpPr>
        <p:spPr>
          <a:xfrm>
            <a:off x="-1210141" y="110594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插入图片</a:t>
            </a:r>
          </a:p>
        </p:txBody>
      </p:sp>
    </p:spTree>
    <p:extLst>
      <p:ext uri="{BB962C8B-B14F-4D97-AF65-F5344CB8AC3E}">
        <p14:creationId xmlns:p14="http://schemas.microsoft.com/office/powerpoint/2010/main" val="69859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292983" y="1052175"/>
            <a:ext cx="12020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[![</a:t>
            </a:r>
            <a:r>
              <a:rPr lang="en-US" altLang="zh-CN" sz="3600" dirty="0" err="1">
                <a:solidFill>
                  <a:schemeClr val="bg1"/>
                </a:solidFill>
              </a:rPr>
              <a:t>baidu</a:t>
            </a:r>
            <a:r>
              <a:rPr lang="en-US" altLang="zh-CN" sz="3600" dirty="0">
                <a:solidFill>
                  <a:schemeClr val="bg1"/>
                </a:solidFill>
              </a:rPr>
              <a:t>]](http://baidu.com)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</a:rPr>
              <a:t>baidu</a:t>
            </a:r>
            <a:r>
              <a:rPr lang="en-US" altLang="zh-CN" sz="3600" dirty="0">
                <a:solidFill>
                  <a:schemeClr val="bg1"/>
                </a:solidFill>
              </a:rPr>
              <a:t>]:http://www.baidu.com/img/bdlogo.gif "</a:t>
            </a:r>
            <a:r>
              <a:rPr lang="zh-CN" altLang="en-US" sz="3600" dirty="0">
                <a:solidFill>
                  <a:schemeClr val="bg1"/>
                </a:solidFill>
              </a:rPr>
              <a:t>百度</a:t>
            </a:r>
            <a:r>
              <a:rPr lang="en-US" altLang="zh-CN" sz="3600" dirty="0">
                <a:solidFill>
                  <a:schemeClr val="bg1"/>
                </a:solidFill>
              </a:rPr>
              <a:t>Logo“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注意上下文中的 </a:t>
            </a:r>
            <a:r>
              <a:rPr lang="en-US" altLang="zh-CN" sz="3600" dirty="0" err="1">
                <a:solidFill>
                  <a:schemeClr val="bg1"/>
                </a:solidFill>
              </a:rPr>
              <a:t>baidu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zh-CN" altLang="en-US" sz="3600" dirty="0">
                <a:solidFill>
                  <a:schemeClr val="bg1"/>
                </a:solidFill>
              </a:rPr>
              <a:t>是你自己起的标识的名称，可以随意，但是一定要保证上下两行的 标识 是一致的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BB5443-171E-4965-936A-6399FAA9B62A}"/>
              </a:ext>
            </a:extLst>
          </p:cNvPr>
          <p:cNvSpPr txBox="1"/>
          <p:nvPr/>
        </p:nvSpPr>
        <p:spPr>
          <a:xfrm>
            <a:off x="-370897" y="110594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给图片加超链接</a:t>
            </a:r>
          </a:p>
        </p:txBody>
      </p:sp>
    </p:spTree>
    <p:extLst>
      <p:ext uri="{BB962C8B-B14F-4D97-AF65-F5344CB8AC3E}">
        <p14:creationId xmlns:p14="http://schemas.microsoft.com/office/powerpoint/2010/main" val="75978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444803" y="991683"/>
            <a:ext cx="957683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我们需要在代码的上一行和下一行用</a:t>
            </a:r>
            <a:r>
              <a:rPr lang="en-US" altLang="zh-CN" sz="2800" dirty="0">
                <a:solidFill>
                  <a:schemeClr val="bg1"/>
                </a:solidFill>
              </a:rPr>
              <a:t>` `` </a:t>
            </a:r>
            <a:r>
              <a:rPr lang="zh-CN" altLang="en-US" sz="2800" dirty="0">
                <a:solidFill>
                  <a:schemeClr val="bg1"/>
                </a:solidFill>
              </a:rPr>
              <a:t>标记。</a:t>
            </a:r>
            <a:r>
              <a:rPr lang="en-US" altLang="zh-CN" sz="2800" dirty="0">
                <a:solidFill>
                  <a:schemeClr val="bg1"/>
                </a:solidFill>
              </a:rPr>
              <a:t>``` </a:t>
            </a:r>
            <a:r>
              <a:rPr lang="zh-CN" altLang="en-US" sz="2800" dirty="0">
                <a:solidFill>
                  <a:schemeClr val="bg1"/>
                </a:solidFill>
              </a:rPr>
              <a:t>不是三个单引号，而是数字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左边，</a:t>
            </a:r>
            <a:r>
              <a:rPr lang="en-US" altLang="zh-CN" sz="2800" dirty="0">
                <a:solidFill>
                  <a:schemeClr val="bg1"/>
                </a:solidFill>
              </a:rPr>
              <a:t>Tab</a:t>
            </a:r>
            <a:r>
              <a:rPr lang="zh-CN" altLang="en-US" sz="2800" dirty="0">
                <a:solidFill>
                  <a:schemeClr val="bg1"/>
                </a:solidFill>
              </a:rPr>
              <a:t>键上面的键。要实现语法高亮那么只要在 </a:t>
            </a:r>
            <a:r>
              <a:rPr lang="en-US" altLang="zh-CN" sz="2800" dirty="0">
                <a:solidFill>
                  <a:schemeClr val="bg1"/>
                </a:solidFill>
              </a:rPr>
              <a:t>``` </a:t>
            </a:r>
            <a:r>
              <a:rPr lang="zh-CN" altLang="en-US" sz="2800" dirty="0">
                <a:solidFill>
                  <a:schemeClr val="bg1"/>
                </a:solidFill>
              </a:rPr>
              <a:t>之后加上你的编程语言即可（忽略大小写）。</a:t>
            </a:r>
            <a:r>
              <a:rPr lang="en-US" altLang="zh-CN" sz="2800" dirty="0" err="1">
                <a:solidFill>
                  <a:schemeClr val="bg1"/>
                </a:solidFill>
              </a:rPr>
              <a:t>c++</a:t>
            </a:r>
            <a:r>
              <a:rPr lang="zh-CN" altLang="en-US" sz="2800" dirty="0">
                <a:solidFill>
                  <a:schemeClr val="bg1"/>
                </a:solidFill>
              </a:rPr>
              <a:t>语言可以写成</a:t>
            </a:r>
            <a:r>
              <a:rPr lang="en-US" altLang="zh-CN" sz="2800" dirty="0" err="1">
                <a:solidFill>
                  <a:schemeClr val="bg1"/>
                </a:solidFill>
              </a:rPr>
              <a:t>c++</a:t>
            </a:r>
            <a:r>
              <a:rPr lang="zh-CN" altLang="en-US" sz="2800" dirty="0">
                <a:solidFill>
                  <a:schemeClr val="bg1"/>
                </a:solidFill>
              </a:rPr>
              <a:t>也可以是</a:t>
            </a:r>
            <a:r>
              <a:rPr lang="en-US" altLang="zh-CN" sz="2800" dirty="0" err="1">
                <a:solidFill>
                  <a:schemeClr val="bg1"/>
                </a:solidFill>
              </a:rPr>
              <a:t>cpp</a:t>
            </a:r>
            <a:r>
              <a:rPr lang="zh-CN" altLang="en-US" sz="2800" dirty="0">
                <a:solidFill>
                  <a:schemeClr val="bg1"/>
                </a:solidFill>
              </a:rPr>
              <a:t>。看代码：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8FD05C-5ACB-40FA-AB7E-DE262F4F0157}"/>
              </a:ext>
            </a:extLst>
          </p:cNvPr>
          <p:cNvSpPr txBox="1"/>
          <p:nvPr/>
        </p:nvSpPr>
        <p:spPr>
          <a:xfrm>
            <a:off x="-608892" y="160698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插入代码片段</a:t>
            </a:r>
          </a:p>
        </p:txBody>
      </p:sp>
      <p:pic>
        <p:nvPicPr>
          <p:cNvPr id="13314" name="Picture 2" descr="https://img-blog.csdn.net/20140414175605265">
            <a:extLst>
              <a:ext uri="{FF2B5EF4-FFF2-40B4-BE49-F238E27FC236}">
                <a16:creationId xmlns:a16="http://schemas.microsoft.com/office/drawing/2014/main" id="{BA229891-65D8-4401-8453-E76E59CF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3" y="2761545"/>
            <a:ext cx="10809171" cy="41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img-blog.csdn.net/20140414175637890">
            <a:extLst>
              <a:ext uri="{FF2B5EF4-FFF2-40B4-BE49-F238E27FC236}">
                <a16:creationId xmlns:a16="http://schemas.microsoft.com/office/drawing/2014/main" id="{98D54156-7D41-4356-B4E9-D7FB4B0D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02" y="2761545"/>
            <a:ext cx="7938755" cy="39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7D2790-6757-4AA0-AAC5-5D0096A830D6}"/>
              </a:ext>
            </a:extLst>
          </p:cNvPr>
          <p:cNvSpPr txBox="1"/>
          <p:nvPr/>
        </p:nvSpPr>
        <p:spPr>
          <a:xfrm>
            <a:off x="9449342" y="2846096"/>
            <a:ext cx="1954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实际显示效果</a:t>
            </a:r>
          </a:p>
        </p:txBody>
      </p:sp>
    </p:spTree>
    <p:extLst>
      <p:ext uri="{BB962C8B-B14F-4D97-AF65-F5344CB8AC3E}">
        <p14:creationId xmlns:p14="http://schemas.microsoft.com/office/powerpoint/2010/main" val="24235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3224073" y="2368640"/>
            <a:ext cx="5743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GitHub</a:t>
            </a: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README.md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794023" y="389528"/>
            <a:ext cx="574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开始编辑</a:t>
            </a:r>
            <a:r>
              <a:rPr lang="en-US" altLang="zh-CN" sz="2800" b="1" dirty="0">
                <a:solidFill>
                  <a:schemeClr val="bg1"/>
                </a:solidFill>
              </a:rPr>
              <a:t>README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70694-1E0E-4F91-BE91-29777A57352D}"/>
              </a:ext>
            </a:extLst>
          </p:cNvPr>
          <p:cNvSpPr txBox="1"/>
          <p:nvPr/>
        </p:nvSpPr>
        <p:spPr>
          <a:xfrm>
            <a:off x="1114816" y="1453019"/>
            <a:ext cx="9657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打开你的</a:t>
            </a:r>
            <a:r>
              <a:rPr lang="en-US" altLang="zh-CN" sz="3200" dirty="0">
                <a:solidFill>
                  <a:schemeClr val="bg1"/>
                </a:solidFill>
              </a:rPr>
              <a:t>GitHub</a:t>
            </a:r>
            <a:r>
              <a:rPr lang="zh-CN" altLang="en-US" sz="3200" dirty="0">
                <a:solidFill>
                  <a:schemeClr val="bg1"/>
                </a:solidFill>
              </a:rPr>
              <a:t>的某个项目，我们可以直接在线编辑你的</a:t>
            </a:r>
            <a:r>
              <a:rPr lang="en-US" altLang="zh-CN" sz="3200" dirty="0">
                <a:solidFill>
                  <a:schemeClr val="bg1"/>
                </a:solidFill>
              </a:rPr>
              <a:t>README</a:t>
            </a:r>
            <a:r>
              <a:rPr lang="zh-CN" altLang="en-US" sz="3200" dirty="0">
                <a:solidFill>
                  <a:schemeClr val="bg1"/>
                </a:solidFill>
              </a:rPr>
              <a:t>文件，如果你已经有了这个文件，则在文件目录中直接点击它，如果你还没有这个文件那么点击项目名称右边的一个按钮，来添加新文件：</a:t>
            </a:r>
          </a:p>
        </p:txBody>
      </p:sp>
      <p:pic>
        <p:nvPicPr>
          <p:cNvPr id="1026" name="Picture 2" descr="https://img-blog.csdn.net/20140415150456937">
            <a:extLst>
              <a:ext uri="{FF2B5EF4-FFF2-40B4-BE49-F238E27FC236}">
                <a16:creationId xmlns:a16="http://schemas.microsoft.com/office/drawing/2014/main" id="{5D7E7DD6-1C02-410C-A040-88ED6C79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45" y="3822521"/>
            <a:ext cx="8047910" cy="114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0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-1632012" y="202488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TIPS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CBE44D-9A80-4508-8362-76A5C9E3EAB8}"/>
              </a:ext>
            </a:extLst>
          </p:cNvPr>
          <p:cNvSpPr txBox="1"/>
          <p:nvPr/>
        </p:nvSpPr>
        <p:spPr>
          <a:xfrm>
            <a:off x="171140" y="2394189"/>
            <a:ext cx="118497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ReadMe</a:t>
            </a:r>
            <a:r>
              <a:rPr lang="zh-CN" alt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文件必须放在项目的根目录</a:t>
            </a:r>
            <a:endParaRPr lang="en-US" altLang="zh-CN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且命名必须为</a:t>
            </a:r>
            <a:r>
              <a:rPr lang="en-US" altLang="zh-CN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README.md</a:t>
            </a:r>
          </a:p>
          <a:p>
            <a:pPr algn="ctr"/>
            <a:r>
              <a:rPr lang="zh-CN" alt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这样</a:t>
            </a:r>
            <a:r>
              <a:rPr lang="en-US" altLang="zh-CN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Github</a:t>
            </a:r>
            <a:r>
              <a:rPr lang="zh-CN" alt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才会自动查找到并显示在网页上</a:t>
            </a:r>
          </a:p>
        </p:txBody>
      </p:sp>
    </p:spTree>
    <p:extLst>
      <p:ext uri="{BB962C8B-B14F-4D97-AF65-F5344CB8AC3E}">
        <p14:creationId xmlns:p14="http://schemas.microsoft.com/office/powerpoint/2010/main" val="32977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981914" y="208443"/>
            <a:ext cx="10980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然后你就打开了编辑页面，编辑区的左上角有填写文件名的区域，注意加上后缀</a:t>
            </a:r>
            <a:r>
              <a:rPr lang="en-US" altLang="zh-CN" sz="3200" b="1" dirty="0">
                <a:solidFill>
                  <a:schemeClr val="bg1"/>
                </a:solidFill>
              </a:rPr>
              <a:t>.md</a:t>
            </a: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mg-blog.csdn.net/20140415150803687">
            <a:extLst>
              <a:ext uri="{FF2B5EF4-FFF2-40B4-BE49-F238E27FC236}">
                <a16:creationId xmlns:a16="http://schemas.microsoft.com/office/drawing/2014/main" id="{19CF4826-D76E-4893-85FA-4C230831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569" y="969667"/>
            <a:ext cx="4507526" cy="80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404B6E-C85A-454D-8C85-6127D5BD688B}"/>
              </a:ext>
            </a:extLst>
          </p:cNvPr>
          <p:cNvSpPr txBox="1"/>
          <p:nvPr/>
        </p:nvSpPr>
        <p:spPr>
          <a:xfrm>
            <a:off x="923833" y="2110259"/>
            <a:ext cx="11268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如果你本来就有这个文件要重新编辑它的话，那么在点击了文件目录中的该文件后，在上方有工具栏，选择</a:t>
            </a:r>
            <a:r>
              <a:rPr lang="en-US" altLang="zh-CN" sz="3200" dirty="0">
                <a:solidFill>
                  <a:schemeClr val="bg1"/>
                </a:solidFill>
              </a:rPr>
              <a:t>Edit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img-blog.csdn.net/20140415151503093">
            <a:extLst>
              <a:ext uri="{FF2B5EF4-FFF2-40B4-BE49-F238E27FC236}">
                <a16:creationId xmlns:a16="http://schemas.microsoft.com/office/drawing/2014/main" id="{48D2BBE2-5068-4BC4-8C4C-C6E08590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74" y="3363442"/>
            <a:ext cx="8248221" cy="79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72C042-C8BD-4352-9780-C31EC85C7BD4}"/>
              </a:ext>
            </a:extLst>
          </p:cNvPr>
          <p:cNvSpPr txBox="1"/>
          <p:nvPr/>
        </p:nvSpPr>
        <p:spPr>
          <a:xfrm>
            <a:off x="838052" y="4427640"/>
            <a:ext cx="1126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然后滚动屏幕到下面，如果是新文件会有一个</a:t>
            </a:r>
            <a:r>
              <a:rPr lang="en-US" altLang="zh-CN" sz="3200" dirty="0">
                <a:solidFill>
                  <a:schemeClr val="bg1"/>
                </a:solidFill>
              </a:rPr>
              <a:t>Commit new file</a:t>
            </a:r>
            <a:r>
              <a:rPr lang="zh-CN" altLang="en-US" sz="3200" dirty="0">
                <a:solidFill>
                  <a:schemeClr val="bg1"/>
                </a:solidFill>
              </a:rPr>
              <a:t>的按钮，若没有内容是不能点击的。如果是旧文件重修编辑，那么这个按钮显示的是 </a:t>
            </a:r>
            <a:r>
              <a:rPr lang="en-US" altLang="zh-CN" sz="3200" dirty="0">
                <a:solidFill>
                  <a:schemeClr val="bg1"/>
                </a:solidFill>
              </a:rPr>
              <a:t>Commit changes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054" name="Picture 6" descr="https://img-blog.csdn.net/20140415151653515">
            <a:extLst>
              <a:ext uri="{FF2B5EF4-FFF2-40B4-BE49-F238E27FC236}">
                <a16:creationId xmlns:a16="http://schemas.microsoft.com/office/drawing/2014/main" id="{D5337910-9B7A-439C-AE65-1D131334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611" y="5713291"/>
            <a:ext cx="3140484" cy="6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7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8A22FE-66DE-40C3-B15E-4FDF6E1CC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3" y="590905"/>
            <a:ext cx="10133333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292983" y="502262"/>
            <a:ext cx="115816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先随便写的东西把这个新文件提交，然后再点击 </a:t>
            </a:r>
            <a:r>
              <a:rPr lang="en-US" altLang="zh-CN" sz="2800" dirty="0">
                <a:solidFill>
                  <a:schemeClr val="bg1"/>
                </a:solidFill>
              </a:rPr>
              <a:t>Edit </a:t>
            </a:r>
            <a:r>
              <a:rPr lang="zh-CN" altLang="en-US" sz="2800" dirty="0">
                <a:solidFill>
                  <a:schemeClr val="bg1"/>
                </a:solidFill>
              </a:rPr>
              <a:t>重新打开它。你会发现编辑区左上角有了变化。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默认选中</a:t>
            </a:r>
            <a:r>
              <a:rPr lang="en-US" altLang="zh-CN" sz="2800" dirty="0">
                <a:solidFill>
                  <a:schemeClr val="bg1"/>
                </a:solidFill>
              </a:rPr>
              <a:t>Code</a:t>
            </a:r>
            <a:r>
              <a:rPr lang="zh-CN" altLang="en-US" sz="2800" dirty="0">
                <a:solidFill>
                  <a:schemeClr val="bg1"/>
                </a:solidFill>
              </a:rPr>
              <a:t>，即我们的编辑模式。若点击 </a:t>
            </a:r>
            <a:r>
              <a:rPr lang="en-US" altLang="zh-CN" sz="2800" dirty="0">
                <a:solidFill>
                  <a:schemeClr val="bg1"/>
                </a:solidFill>
              </a:rPr>
              <a:t>Preview</a:t>
            </a:r>
            <a:r>
              <a:rPr lang="zh-CN" altLang="en-US" sz="2800" dirty="0">
                <a:solidFill>
                  <a:schemeClr val="bg1"/>
                </a:solidFill>
              </a:rPr>
              <a:t>（预览）就能实时显示当前的显示效果了。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下面正式开始编辑这个文件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img-blog.csdn.net/20140415152607656">
            <a:extLst>
              <a:ext uri="{FF2B5EF4-FFF2-40B4-BE49-F238E27FC236}">
                <a16:creationId xmlns:a16="http://schemas.microsoft.com/office/drawing/2014/main" id="{B34F5607-AB5A-45AF-864F-2D52AC1C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9" y="1048207"/>
            <a:ext cx="2805112" cy="7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7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07463-C310-4E0B-A0A2-0D5BAD2D1A4B}"/>
              </a:ext>
            </a:extLst>
          </p:cNvPr>
          <p:cNvSpPr txBox="1"/>
          <p:nvPr/>
        </p:nvSpPr>
        <p:spPr>
          <a:xfrm>
            <a:off x="-1197614" y="112734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关于标题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CAF82-E76F-4D45-9987-E75E119EF758}"/>
              </a:ext>
            </a:extLst>
          </p:cNvPr>
          <p:cNvSpPr txBox="1"/>
          <p:nvPr/>
        </p:nvSpPr>
        <p:spPr>
          <a:xfrm>
            <a:off x="926926" y="943731"/>
            <a:ext cx="1068470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在文本下面加上 等于号 </a:t>
            </a:r>
            <a:r>
              <a:rPr lang="en-US" altLang="zh-CN" sz="2800" dirty="0">
                <a:solidFill>
                  <a:schemeClr val="bg1"/>
                </a:solidFill>
              </a:rPr>
              <a:t>= </a:t>
            </a:r>
            <a:r>
              <a:rPr lang="zh-CN" altLang="en-US" sz="2800" dirty="0">
                <a:solidFill>
                  <a:schemeClr val="bg1"/>
                </a:solidFill>
              </a:rPr>
              <a:t>，那么上方的文本就变成了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大标题</a:t>
            </a:r>
            <a:r>
              <a:rPr lang="zh-CN" altLang="en-US" sz="2800" dirty="0">
                <a:solidFill>
                  <a:schemeClr val="bg1"/>
                </a:solidFill>
              </a:rPr>
              <a:t>。等于号的个数无限制，但一定要大于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r>
              <a:rPr lang="zh-CN" altLang="en-US" sz="2800" dirty="0">
                <a:solidFill>
                  <a:schemeClr val="bg1"/>
                </a:solidFill>
              </a:rPr>
              <a:t>个。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在文本下面加上 下划线 </a:t>
            </a:r>
            <a:r>
              <a:rPr lang="en-US" altLang="zh-CN" sz="2800" dirty="0">
                <a:solidFill>
                  <a:schemeClr val="bg1"/>
                </a:solidFill>
              </a:rPr>
              <a:t>- </a:t>
            </a:r>
            <a:r>
              <a:rPr lang="zh-CN" altLang="en-US" sz="2800" dirty="0">
                <a:solidFill>
                  <a:schemeClr val="bg1"/>
                </a:solidFill>
              </a:rPr>
              <a:t>，那么上方的文本就变成了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中标题</a:t>
            </a:r>
            <a:r>
              <a:rPr lang="zh-CN" altLang="en-US" sz="2800" dirty="0">
                <a:solidFill>
                  <a:schemeClr val="bg1"/>
                </a:solidFill>
              </a:rPr>
              <a:t>，同样的 下划线个数无限制。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如果你只输入了等于号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zh-CN" altLang="en-US" sz="2800" dirty="0">
                <a:solidFill>
                  <a:schemeClr val="bg1"/>
                </a:solidFill>
              </a:rPr>
              <a:t>，但其上方无文字，那么就只会显示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一条直线</a:t>
            </a:r>
            <a:r>
              <a:rPr lang="zh-CN" altLang="en-US" sz="2800" dirty="0">
                <a:solidFill>
                  <a:schemeClr val="bg1"/>
                </a:solidFill>
              </a:rPr>
              <a:t>。如果上方有了文字，但你又只想显示一条横线，而不想把上方的文字转义成大标题的话，那么你就要在等于号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zh-CN" altLang="en-US" sz="2800" dirty="0">
                <a:solidFill>
                  <a:schemeClr val="bg1"/>
                </a:solidFill>
              </a:rPr>
              <a:t>和文字直接补一个空行。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除此以外，关于标题还有等级表示法，分为六个等级，显示的文本大小依次减小。不同等级之间是以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井号  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  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的个数</a:t>
            </a:r>
            <a:r>
              <a:rPr lang="zh-CN" altLang="en-US" sz="2800" dirty="0">
                <a:solidFill>
                  <a:schemeClr val="bg1"/>
                </a:solidFill>
              </a:rPr>
              <a:t>来标识的。一级标题有一个 </a:t>
            </a:r>
            <a:r>
              <a:rPr lang="en-US" altLang="zh-CN" sz="2800" dirty="0">
                <a:solidFill>
                  <a:schemeClr val="bg1"/>
                </a:solidFill>
              </a:rPr>
              <a:t>#</a:t>
            </a:r>
            <a:r>
              <a:rPr lang="zh-CN" altLang="en-US" sz="2800" dirty="0">
                <a:solidFill>
                  <a:schemeClr val="bg1"/>
                </a:solidFill>
              </a:rPr>
              <a:t>，二级标题有两个</a:t>
            </a:r>
            <a:r>
              <a:rPr lang="en-US" altLang="zh-CN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，以此类推。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5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CFEE35-F27F-4DFC-BBA9-1DB4B4968850}"/>
              </a:ext>
            </a:extLst>
          </p:cNvPr>
          <p:cNvSpPr txBox="1"/>
          <p:nvPr/>
        </p:nvSpPr>
        <p:spPr>
          <a:xfrm>
            <a:off x="-1197614" y="112734"/>
            <a:ext cx="574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关于文本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D7F96C-8553-4B9D-94FC-C80DB692144A}"/>
              </a:ext>
            </a:extLst>
          </p:cNvPr>
          <p:cNvSpPr txBox="1"/>
          <p:nvPr/>
        </p:nvSpPr>
        <p:spPr>
          <a:xfrm>
            <a:off x="626301" y="1114816"/>
            <a:ext cx="11073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直接输入的文字就是普通文本。需要注意的是要换行的时候不能直接通过回车来换行，需要使用</a:t>
            </a:r>
            <a:r>
              <a:rPr lang="en-US" altLang="zh-CN" sz="2800" dirty="0">
                <a:solidFill>
                  <a:schemeClr val="bg1"/>
                </a:solidFill>
              </a:rPr>
              <a:t>&lt;</a:t>
            </a:r>
            <a:r>
              <a:rPr lang="en-US" altLang="zh-CN" sz="2800" dirty="0" err="1">
                <a:solidFill>
                  <a:schemeClr val="bg1"/>
                </a:solidFill>
              </a:rPr>
              <a:t>br</a:t>
            </a:r>
            <a:r>
              <a:rPr lang="en-US" altLang="zh-CN" sz="2800" dirty="0">
                <a:solidFill>
                  <a:schemeClr val="bg1"/>
                </a:solidFill>
              </a:rPr>
              <a:t>&gt;(</a:t>
            </a:r>
            <a:r>
              <a:rPr lang="zh-CN" altLang="en-US" sz="2800" dirty="0">
                <a:solidFill>
                  <a:schemeClr val="bg1"/>
                </a:solidFill>
              </a:rPr>
              <a:t>或者</a:t>
            </a:r>
            <a:r>
              <a:rPr lang="en-US" altLang="zh-CN" sz="2800" dirty="0">
                <a:solidFill>
                  <a:schemeClr val="bg1"/>
                </a:solidFill>
              </a:rPr>
              <a:t>&lt;</a:t>
            </a:r>
            <a:r>
              <a:rPr lang="en-US" altLang="zh-CN" sz="2800" dirty="0" err="1">
                <a:solidFill>
                  <a:schemeClr val="bg1"/>
                </a:solidFill>
              </a:rPr>
              <a:t>br</a:t>
            </a:r>
            <a:r>
              <a:rPr lang="en-US" altLang="zh-CN" sz="2800" dirty="0">
                <a:solidFill>
                  <a:schemeClr val="bg1"/>
                </a:solidFill>
              </a:rPr>
              <a:t>/&gt;)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显示空格的小</a:t>
            </a:r>
            <a:r>
              <a:rPr lang="en-US" altLang="zh-CN" sz="2800" b="1" dirty="0">
                <a:solidFill>
                  <a:schemeClr val="bg1"/>
                </a:solidFill>
              </a:rPr>
              <a:t>Tip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默认的文本行首空格都会被忽略的，但是如果你想用空格来排一下版的话怎么办呢，有个小技巧，那就是把你的输入法由半角改成全角就</a:t>
            </a:r>
            <a:r>
              <a:rPr lang="en-US" altLang="zh-CN" sz="2800" dirty="0">
                <a:solidFill>
                  <a:schemeClr val="bg1"/>
                </a:solidFill>
              </a:rPr>
              <a:t>OK</a:t>
            </a:r>
            <a:r>
              <a:rPr lang="zh-CN" altLang="en-US" sz="2800" dirty="0">
                <a:solidFill>
                  <a:schemeClr val="bg1"/>
                </a:solidFill>
              </a:rPr>
              <a:t>啦。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使用两个</a:t>
            </a:r>
            <a:r>
              <a:rPr lang="en-US" altLang="zh-CN" sz="2800" dirty="0">
                <a:solidFill>
                  <a:schemeClr val="bg1"/>
                </a:solidFill>
              </a:rPr>
              <a:t>Tab</a:t>
            </a:r>
            <a:r>
              <a:rPr lang="zh-CN" altLang="en-US" sz="2800" dirty="0">
                <a:solidFill>
                  <a:schemeClr val="bg1"/>
                </a:solidFill>
              </a:rPr>
              <a:t>符实现单行文本。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多行文本和单行文本异曲同工，只要在每行行首加两个</a:t>
            </a:r>
            <a:r>
              <a:rPr lang="en-US" altLang="zh-CN" sz="2800" dirty="0">
                <a:solidFill>
                  <a:schemeClr val="bg1"/>
                </a:solidFill>
              </a:rPr>
              <a:t>Tab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img-blog.csdn.net/20140415195443515">
            <a:extLst>
              <a:ext uri="{FF2B5EF4-FFF2-40B4-BE49-F238E27FC236}">
                <a16:creationId xmlns:a16="http://schemas.microsoft.com/office/drawing/2014/main" id="{A8200780-24CF-4922-94BC-DCB8EAAC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00" y="4998353"/>
            <a:ext cx="5740980" cy="19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3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1143</Words>
  <Application>Microsoft Office PowerPoint</Application>
  <PresentationFormat>宽屏</PresentationFormat>
  <Paragraphs>101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16</cp:revision>
  <dcterms:created xsi:type="dcterms:W3CDTF">2018-08-29T03:27:02Z</dcterms:created>
  <dcterms:modified xsi:type="dcterms:W3CDTF">2018-11-01T14:06:42Z</dcterms:modified>
</cp:coreProperties>
</file>