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5"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806E5-D217-449A-9A4A-84D727A2A0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7F43DE-6659-4CA4-9250-E0E190F59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C13949-7925-403B-AF67-BB73B73D3C00}"/>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009C2AF7-CEF2-4026-9CCF-2FA9912C7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09C94-4177-41BE-9EE9-D0BBC59CB3D1}"/>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58692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07805-6BD9-43A2-AAF2-F71769CEE6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56501A-461C-4526-9170-0BEA849A73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B47BB4-CA02-4F26-92D9-E6DDCB363E70}"/>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498D80D3-AC65-4570-AB6D-AF6BA5322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0CFE7-2480-48C2-96A5-127F293D46C3}"/>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22947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58C8E7-0CE5-406B-B0EA-379041507A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432402-964F-46F8-B24E-D656C8E394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841D99-EA65-4DA7-B374-228D24E5D567}"/>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3A8199D6-CF24-4708-ADD2-D925D84108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4C89C-2BB4-4FCF-8A50-70DA6B4B4998}"/>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86002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CA222-802A-46BF-BA22-61762C91C0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E93702-EE29-4A49-B221-23EE46C472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CAAC21-C282-4B99-913B-D170DA8E4895}"/>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93046D2C-05C7-45C8-A4F5-604F56C0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7E7AF7-8963-4DEB-AA1E-E235EA7962B9}"/>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401793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C54B-EC01-40C0-B31A-B83D421905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F0AAD9-B728-4847-A4F8-779468183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3C5CD0F-2152-4C07-BADF-A065AA272A86}"/>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2B75F1B6-2BD0-48F4-B8A9-C76DE78B4E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A93ECC-F395-4543-A4C9-EDB30F208484}"/>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02145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C9534-AA0B-4AAA-B6E7-E60DE00AC5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0882B1-F0A8-4803-BA6F-73752F56A6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B6E086-568D-4F8A-B1A7-B77EF734922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6BCB4F-5F84-4D1D-AA93-2EC2D33221C1}"/>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6" name="页脚占位符 5">
            <a:extLst>
              <a:ext uri="{FF2B5EF4-FFF2-40B4-BE49-F238E27FC236}">
                <a16:creationId xmlns:a16="http://schemas.microsoft.com/office/drawing/2014/main" id="{E8B8B36A-FFAF-4F57-9B5A-CFCF899D63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FE8D83-799C-4251-B242-283AF9FFA4BE}"/>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80307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713F6-A20B-4DDB-8086-22B0E982F8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729325-BCFF-438C-BAB2-F9DC4066A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B551A8-F572-4D66-B95B-804D292B73D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34A7B52-ED30-4AD4-93AC-7F29EBAC2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5BE20C0-25F6-4CAD-B524-DD3518D975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7114887-B26F-44DC-83DC-FF6CF9BD729C}"/>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8" name="页脚占位符 7">
            <a:extLst>
              <a:ext uri="{FF2B5EF4-FFF2-40B4-BE49-F238E27FC236}">
                <a16:creationId xmlns:a16="http://schemas.microsoft.com/office/drawing/2014/main" id="{A3225058-EDC4-4541-BBC3-1DE4C80F15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C5D83B-53B6-4C59-8AA1-2EC85B867A6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34308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B95B2-96A5-4146-BC06-54F715586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85C0C2-CE75-4852-B2AC-7954242A79D7}"/>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4" name="页脚占位符 3">
            <a:extLst>
              <a:ext uri="{FF2B5EF4-FFF2-40B4-BE49-F238E27FC236}">
                <a16:creationId xmlns:a16="http://schemas.microsoft.com/office/drawing/2014/main" id="{3EEF5C76-E05A-4BDF-880F-010F1C5F2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7A7D5A-2BEF-4F09-85BD-B243DD28805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3900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172E44-1648-4888-9F6B-F39FD033AB31}"/>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3" name="页脚占位符 2">
            <a:extLst>
              <a:ext uri="{FF2B5EF4-FFF2-40B4-BE49-F238E27FC236}">
                <a16:creationId xmlns:a16="http://schemas.microsoft.com/office/drawing/2014/main" id="{6277DED8-B1C0-41C3-A4B6-39DD30422A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9C4E12-A2C5-42D0-BEA0-7C2A2167DEB0}"/>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57504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4D63-BD31-4F98-9E5E-5ED783848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33DE16-C79A-445E-86A5-09A598941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F73BB2-D6EF-4793-8675-BC3A13DCD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8D28B5-7AFA-4FCA-A635-47F8C1E77019}"/>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6" name="页脚占位符 5">
            <a:extLst>
              <a:ext uri="{FF2B5EF4-FFF2-40B4-BE49-F238E27FC236}">
                <a16:creationId xmlns:a16="http://schemas.microsoft.com/office/drawing/2014/main" id="{94F5FDC9-8198-4B88-B484-B0C5980724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3F0B5-0A3A-444F-8283-D1BECA8BC65D}"/>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6721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A73C4-16FD-4765-95DC-7660559A4B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980156-C62A-48E2-8030-B23B32580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AD3C7-FAA0-4C6C-A01E-FE440767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647C43-76F2-4DEB-A145-397A20524DBE}"/>
              </a:ext>
            </a:extLst>
          </p:cNvPr>
          <p:cNvSpPr>
            <a:spLocks noGrp="1"/>
          </p:cNvSpPr>
          <p:nvPr>
            <p:ph type="dt" sz="half" idx="10"/>
          </p:nvPr>
        </p:nvSpPr>
        <p:spPr/>
        <p:txBody>
          <a:bodyPr/>
          <a:lstStyle/>
          <a:p>
            <a:fld id="{F65B811B-E3B4-42AF-946D-EBB340E40D27}" type="datetimeFigureOut">
              <a:rPr lang="zh-CN" altLang="en-US" smtClean="0"/>
              <a:t>2018/10/26</a:t>
            </a:fld>
            <a:endParaRPr lang="zh-CN" altLang="en-US"/>
          </a:p>
        </p:txBody>
      </p:sp>
      <p:sp>
        <p:nvSpPr>
          <p:cNvPr id="6" name="页脚占位符 5">
            <a:extLst>
              <a:ext uri="{FF2B5EF4-FFF2-40B4-BE49-F238E27FC236}">
                <a16:creationId xmlns:a16="http://schemas.microsoft.com/office/drawing/2014/main" id="{62435783-0719-47A9-8B48-A2BD6761A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D4FFD-A6FE-4DBE-B113-FD85B66664F5}"/>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68179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EE2A02-5E8F-4474-A46D-AF7BDFA52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D63C93-8B48-470C-8B69-EFC02B922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AA11F-E722-42B4-8C76-6A6E583D1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B811B-E3B4-42AF-946D-EBB340E40D27}"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2FA0201B-0ABF-416E-BDBB-00D3D68CC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3F7B5F-BAC3-4947-858F-01912FF01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99955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mg.net/img/icon.jp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www.img.net/img/icon.jp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F72E1314-EC5C-47E1-980F-2D9F57A883EC}"/>
              </a:ext>
            </a:extLst>
          </p:cNvPr>
          <p:cNvSpPr txBox="1"/>
          <p:nvPr/>
        </p:nvSpPr>
        <p:spPr>
          <a:xfrm>
            <a:off x="3951823" y="2386833"/>
            <a:ext cx="4288353" cy="1323439"/>
          </a:xfrm>
          <a:prstGeom prst="rect">
            <a:avLst/>
          </a:prstGeom>
          <a:noFill/>
        </p:spPr>
        <p:txBody>
          <a:bodyPr wrap="none" rtlCol="0">
            <a:spAutoFit/>
          </a:bodyPr>
          <a:lstStyle/>
          <a:p>
            <a:r>
              <a:rPr lang="zh-CN" altLang="en-US" sz="8000" dirty="0">
                <a:solidFill>
                  <a:schemeClr val="bg1"/>
                </a:solidFill>
                <a:cs typeface="+mn-ea"/>
                <a:sym typeface="+mn-lt"/>
              </a:rPr>
              <a:t>学长课堂</a:t>
            </a:r>
          </a:p>
        </p:txBody>
      </p:sp>
      <p:sp>
        <p:nvSpPr>
          <p:cNvPr id="3" name="文本框 2">
            <a:extLst>
              <a:ext uri="{FF2B5EF4-FFF2-40B4-BE49-F238E27FC236}">
                <a16:creationId xmlns:a16="http://schemas.microsoft.com/office/drawing/2014/main" id="{D579A50A-FEB6-4192-86A0-3FBBC4CCD7CB}"/>
              </a:ext>
            </a:extLst>
          </p:cNvPr>
          <p:cNvSpPr txBox="1"/>
          <p:nvPr/>
        </p:nvSpPr>
        <p:spPr>
          <a:xfrm>
            <a:off x="7130737" y="3710272"/>
            <a:ext cx="2218877" cy="584775"/>
          </a:xfrm>
          <a:prstGeom prst="rect">
            <a:avLst/>
          </a:prstGeom>
          <a:noFill/>
        </p:spPr>
        <p:txBody>
          <a:bodyPr wrap="none" rtlCol="0">
            <a:spAutoFit/>
          </a:bodyPr>
          <a:lstStyle/>
          <a:p>
            <a:r>
              <a:rPr lang="en-US" altLang="zh-CN" sz="3200" dirty="0">
                <a:solidFill>
                  <a:schemeClr val="bg1"/>
                </a:solidFill>
                <a:cs typeface="+mn-ea"/>
                <a:sym typeface="+mn-lt"/>
              </a:rPr>
              <a:t>C/C++</a:t>
            </a:r>
            <a:r>
              <a:rPr lang="zh-CN" altLang="en-US" sz="3200" dirty="0">
                <a:solidFill>
                  <a:schemeClr val="bg1"/>
                </a:solidFill>
                <a:cs typeface="+mn-ea"/>
                <a:sym typeface="+mn-lt"/>
              </a:rPr>
              <a:t>方向</a:t>
            </a:r>
          </a:p>
        </p:txBody>
      </p:sp>
      <p:sp>
        <p:nvSpPr>
          <p:cNvPr id="4" name="文本框 3">
            <a:extLst>
              <a:ext uri="{FF2B5EF4-FFF2-40B4-BE49-F238E27FC236}">
                <a16:creationId xmlns:a16="http://schemas.microsoft.com/office/drawing/2014/main" id="{A99CF550-EE33-4C79-8328-7BD2CD93FEA8}"/>
              </a:ext>
            </a:extLst>
          </p:cNvPr>
          <p:cNvSpPr txBox="1"/>
          <p:nvPr/>
        </p:nvSpPr>
        <p:spPr>
          <a:xfrm>
            <a:off x="9589842" y="5988532"/>
            <a:ext cx="1813317" cy="369332"/>
          </a:xfrm>
          <a:prstGeom prst="rect">
            <a:avLst/>
          </a:prstGeom>
          <a:noFill/>
        </p:spPr>
        <p:txBody>
          <a:bodyPr wrap="none" rtlCol="0">
            <a:spAutoFit/>
          </a:bodyPr>
          <a:lstStyle/>
          <a:p>
            <a:r>
              <a:rPr lang="en-US" altLang="zh-CN" dirty="0">
                <a:solidFill>
                  <a:schemeClr val="bg1"/>
                </a:solidFill>
                <a:cs typeface="+mn-ea"/>
                <a:sym typeface="+mn-lt"/>
              </a:rPr>
              <a:t>18</a:t>
            </a:r>
            <a:r>
              <a:rPr lang="zh-CN" altLang="en-US" dirty="0">
                <a:solidFill>
                  <a:schemeClr val="bg1"/>
                </a:solidFill>
                <a:cs typeface="+mn-ea"/>
                <a:sym typeface="+mn-lt"/>
              </a:rPr>
              <a:t>级大一上学期</a:t>
            </a:r>
          </a:p>
        </p:txBody>
      </p:sp>
      <p:sp>
        <p:nvSpPr>
          <p:cNvPr id="6" name="文本框 5">
            <a:extLst>
              <a:ext uri="{FF2B5EF4-FFF2-40B4-BE49-F238E27FC236}">
                <a16:creationId xmlns:a16="http://schemas.microsoft.com/office/drawing/2014/main" id="{C79343A9-1E66-49A6-A70F-5571875E7B9B}"/>
              </a:ext>
            </a:extLst>
          </p:cNvPr>
          <p:cNvSpPr txBox="1"/>
          <p:nvPr/>
        </p:nvSpPr>
        <p:spPr>
          <a:xfrm>
            <a:off x="9051234" y="6357864"/>
            <a:ext cx="2890535" cy="369332"/>
          </a:xfrm>
          <a:prstGeom prst="rect">
            <a:avLst/>
          </a:prstGeom>
          <a:noFill/>
        </p:spPr>
        <p:txBody>
          <a:bodyPr wrap="none" rtlCol="0">
            <a:spAutoFit/>
          </a:bodyPr>
          <a:lstStyle/>
          <a:p>
            <a:r>
              <a:rPr lang="zh-CN" altLang="en-US" dirty="0">
                <a:solidFill>
                  <a:schemeClr val="bg1"/>
                </a:solidFill>
                <a:cs typeface="+mn-ea"/>
                <a:sym typeface="+mn-lt"/>
              </a:rPr>
              <a:t>成都大学 信工学院 科创室</a:t>
            </a:r>
          </a:p>
        </p:txBody>
      </p:sp>
      <p:sp>
        <p:nvSpPr>
          <p:cNvPr id="7" name="文本框 6">
            <a:extLst>
              <a:ext uri="{FF2B5EF4-FFF2-40B4-BE49-F238E27FC236}">
                <a16:creationId xmlns:a16="http://schemas.microsoft.com/office/drawing/2014/main" id="{814C8130-B12C-44E7-AD68-DC37FDCF19A0}"/>
              </a:ext>
            </a:extLst>
          </p:cNvPr>
          <p:cNvSpPr txBox="1"/>
          <p:nvPr/>
        </p:nvSpPr>
        <p:spPr>
          <a:xfrm>
            <a:off x="10292314" y="5601080"/>
            <a:ext cx="1340528" cy="369332"/>
          </a:xfrm>
          <a:prstGeom prst="rect">
            <a:avLst/>
          </a:prstGeom>
          <a:noFill/>
        </p:spPr>
        <p:txBody>
          <a:bodyPr wrap="square" rtlCol="0">
            <a:spAutoFit/>
          </a:bodyPr>
          <a:lstStyle/>
          <a:p>
            <a:r>
              <a:rPr lang="zh-CN" altLang="en-US" dirty="0">
                <a:solidFill>
                  <a:schemeClr val="bg1"/>
                </a:solidFill>
                <a:cs typeface="+mn-ea"/>
              </a:rPr>
              <a:t>罗伊宁</a:t>
            </a:r>
          </a:p>
        </p:txBody>
      </p:sp>
    </p:spTree>
    <p:extLst>
      <p:ext uri="{BB962C8B-B14F-4D97-AF65-F5344CB8AC3E}">
        <p14:creationId xmlns:p14="http://schemas.microsoft.com/office/powerpoint/2010/main" val="226351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3EE104E-B17C-46AE-B4BA-6D3509BA87DF}"/>
              </a:ext>
            </a:extLst>
          </p:cNvPr>
          <p:cNvSpPr txBox="1"/>
          <p:nvPr/>
        </p:nvSpPr>
        <p:spPr>
          <a:xfrm>
            <a:off x="711693" y="408372"/>
            <a:ext cx="9906000" cy="954107"/>
          </a:xfrm>
          <a:prstGeom prst="rect">
            <a:avLst/>
          </a:prstGeom>
          <a:noFill/>
        </p:spPr>
        <p:txBody>
          <a:bodyPr wrap="square" rtlCol="0">
            <a:spAutoFit/>
          </a:bodyPr>
          <a:lstStyle/>
          <a:p>
            <a:r>
              <a:rPr lang="zh-CN" altLang="en-US" sz="2800" b="1" dirty="0">
                <a:solidFill>
                  <a:schemeClr val="bg1"/>
                </a:solidFill>
              </a:rPr>
              <a:t>网址路径：任何</a:t>
            </a:r>
            <a:r>
              <a:rPr lang="en-US" altLang="zh-CN" sz="2800" b="1" dirty="0">
                <a:solidFill>
                  <a:schemeClr val="bg1"/>
                </a:solidFill>
              </a:rPr>
              <a:t>OS</a:t>
            </a:r>
            <a:r>
              <a:rPr lang="zh-CN" altLang="en-US" sz="2800" dirty="0">
                <a:solidFill>
                  <a:schemeClr val="bg1"/>
                </a:solidFill>
              </a:rPr>
              <a:t> ：均使用</a:t>
            </a:r>
            <a:r>
              <a:rPr lang="en-US" altLang="zh-CN" sz="2800" dirty="0">
                <a:solidFill>
                  <a:schemeClr val="bg1"/>
                </a:solidFill>
              </a:rPr>
              <a:t>”/”</a:t>
            </a:r>
          </a:p>
          <a:p>
            <a:r>
              <a:rPr lang="en-US" altLang="zh-CN" sz="2800" u="sng"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http://www.img.net/img/icon.jpg</a:t>
            </a:r>
            <a:endParaRPr lang="zh-CN" altLang="en-US" sz="2800" dirty="0">
              <a:solidFill>
                <a:schemeClr val="bg1"/>
              </a:solidFill>
            </a:endParaRPr>
          </a:p>
        </p:txBody>
      </p:sp>
      <p:sp>
        <p:nvSpPr>
          <p:cNvPr id="3" name="文本框 2">
            <a:extLst>
              <a:ext uri="{FF2B5EF4-FFF2-40B4-BE49-F238E27FC236}">
                <a16:creationId xmlns:a16="http://schemas.microsoft.com/office/drawing/2014/main" id="{FDD7ED05-F5B8-4A5C-AA63-82E6D7C588A4}"/>
              </a:ext>
            </a:extLst>
          </p:cNvPr>
          <p:cNvSpPr txBox="1"/>
          <p:nvPr/>
        </p:nvSpPr>
        <p:spPr>
          <a:xfrm>
            <a:off x="711693" y="1362479"/>
            <a:ext cx="10209320" cy="3970318"/>
          </a:xfrm>
          <a:prstGeom prst="rect">
            <a:avLst/>
          </a:prstGeom>
          <a:noFill/>
        </p:spPr>
        <p:txBody>
          <a:bodyPr wrap="square" rtlCol="0">
            <a:spAutoFit/>
          </a:bodyPr>
          <a:lstStyle/>
          <a:p>
            <a:r>
              <a:rPr lang="zh-CN" altLang="en-US" sz="2800" b="1" dirty="0">
                <a:solidFill>
                  <a:schemeClr val="bg1"/>
                </a:solidFill>
              </a:rPr>
              <a:t>文件路径：</a:t>
            </a:r>
            <a:endParaRPr lang="zh-CN" altLang="en-US" sz="2800" dirty="0">
              <a:solidFill>
                <a:schemeClr val="bg1"/>
              </a:solidFill>
            </a:endParaRPr>
          </a:p>
          <a:p>
            <a:r>
              <a:rPr lang="en-US" altLang="zh-CN" sz="2800" b="1" dirty="0" err="1">
                <a:solidFill>
                  <a:schemeClr val="bg1"/>
                </a:solidFill>
              </a:rPr>
              <a:t>linux</a:t>
            </a:r>
            <a:r>
              <a:rPr lang="en-US" altLang="zh-CN" sz="2800" b="1" dirty="0">
                <a:solidFill>
                  <a:schemeClr val="bg1"/>
                </a:solidFill>
              </a:rPr>
              <a:t> OS: </a:t>
            </a:r>
            <a:r>
              <a:rPr lang="zh-CN" altLang="en-US" sz="2800" dirty="0">
                <a:solidFill>
                  <a:schemeClr val="bg1"/>
                </a:solidFill>
              </a:rPr>
              <a:t>使用</a:t>
            </a:r>
            <a:r>
              <a:rPr lang="en-US" altLang="zh-CN" sz="2800" dirty="0">
                <a:solidFill>
                  <a:schemeClr val="bg1"/>
                </a:solidFill>
              </a:rPr>
              <a:t>”/” </a:t>
            </a:r>
            <a:r>
              <a:rPr lang="zh-CN" altLang="en-US" sz="2800" dirty="0">
                <a:solidFill>
                  <a:schemeClr val="bg1"/>
                </a:solidFill>
              </a:rPr>
              <a:t>例子：</a:t>
            </a:r>
            <a:r>
              <a:rPr lang="en-US" altLang="zh-CN" sz="2800" dirty="0">
                <a:solidFill>
                  <a:schemeClr val="bg1"/>
                </a:solidFill>
              </a:rPr>
              <a:t>/home/user/XXX</a:t>
            </a:r>
          </a:p>
          <a:p>
            <a:r>
              <a:rPr lang="en-US" altLang="zh-CN" sz="2800" dirty="0">
                <a:solidFill>
                  <a:schemeClr val="bg1"/>
                </a:solidFill>
              </a:rPr>
              <a:t>    </a:t>
            </a:r>
            <a:r>
              <a:rPr lang="zh-CN" altLang="en-US" sz="2800" dirty="0">
                <a:solidFill>
                  <a:schemeClr val="bg1"/>
                </a:solidFill>
              </a:rPr>
              <a:t>特例：路径中某目录名包含空格，在命令行中使用</a:t>
            </a:r>
            <a:r>
              <a:rPr lang="en-US" altLang="zh-CN" sz="2800" dirty="0">
                <a:solidFill>
                  <a:schemeClr val="bg1"/>
                </a:solidFill>
              </a:rPr>
              <a:t>cd</a:t>
            </a:r>
            <a:r>
              <a:rPr lang="zh-CN" altLang="en-US" sz="2800" dirty="0">
                <a:solidFill>
                  <a:schemeClr val="bg1"/>
                </a:solidFill>
              </a:rPr>
              <a:t>等命令书写路径时，则要在空格前加</a:t>
            </a:r>
            <a:r>
              <a:rPr lang="en-US" altLang="zh-CN" sz="2800" dirty="0">
                <a:solidFill>
                  <a:schemeClr val="bg1"/>
                </a:solidFill>
              </a:rPr>
              <a:t>”\”</a:t>
            </a:r>
          </a:p>
          <a:p>
            <a:r>
              <a:rPr lang="zh-CN" altLang="en-US" sz="2800" dirty="0">
                <a:solidFill>
                  <a:schemeClr val="bg1"/>
                </a:solidFill>
              </a:rPr>
              <a:t>    例子：主目录（</a:t>
            </a:r>
            <a:r>
              <a:rPr lang="en-US" altLang="zh-CN" sz="2800" dirty="0">
                <a:solidFill>
                  <a:schemeClr val="bg1"/>
                </a:solidFill>
              </a:rPr>
              <a:t>/home/student</a:t>
            </a:r>
            <a:r>
              <a:rPr lang="zh-CN" altLang="en-US" sz="2800" dirty="0">
                <a:solidFill>
                  <a:schemeClr val="bg1"/>
                </a:solidFill>
              </a:rPr>
              <a:t>）下有一个文件夹叫</a:t>
            </a:r>
            <a:endParaRPr lang="en-US" altLang="zh-CN" sz="2800" dirty="0">
              <a:solidFill>
                <a:schemeClr val="bg1"/>
              </a:solidFill>
            </a:endParaRPr>
          </a:p>
          <a:p>
            <a:r>
              <a:rPr lang="en-US" altLang="zh-CN" sz="2800" dirty="0">
                <a:solidFill>
                  <a:schemeClr val="bg1"/>
                </a:solidFill>
              </a:rPr>
              <a:t>"student 01"</a:t>
            </a:r>
          </a:p>
          <a:p>
            <a:r>
              <a:rPr lang="en-US" altLang="zh-CN" sz="2800" dirty="0">
                <a:solidFill>
                  <a:schemeClr val="bg1"/>
                </a:solidFill>
              </a:rPr>
              <a:t>               cd </a:t>
            </a:r>
            <a:r>
              <a:rPr lang="zh-CN" altLang="en-US" sz="2800" dirty="0">
                <a:solidFill>
                  <a:schemeClr val="bg1"/>
                </a:solidFill>
              </a:rPr>
              <a:t>命令可以用</a:t>
            </a:r>
            <a:r>
              <a:rPr lang="en-US" altLang="zh-CN" sz="2800" dirty="0">
                <a:solidFill>
                  <a:schemeClr val="bg1"/>
                </a:solidFill>
              </a:rPr>
              <a:t>\</a:t>
            </a:r>
            <a:r>
              <a:rPr lang="zh-CN" altLang="en-US" sz="2800" dirty="0">
                <a:solidFill>
                  <a:schemeClr val="bg1"/>
                </a:solidFill>
              </a:rPr>
              <a:t>转义空格  </a:t>
            </a:r>
          </a:p>
          <a:p>
            <a:r>
              <a:rPr lang="zh-CN" altLang="en-US" sz="2800" dirty="0">
                <a:solidFill>
                  <a:schemeClr val="bg1"/>
                </a:solidFill>
              </a:rPr>
              <a:t>                    </a:t>
            </a:r>
            <a:r>
              <a:rPr lang="en-US" altLang="zh-CN" sz="2800" dirty="0">
                <a:solidFill>
                  <a:schemeClr val="bg1"/>
                </a:solidFill>
              </a:rPr>
              <a:t>$ cd /home/student/student\ 01</a:t>
            </a:r>
          </a:p>
          <a:p>
            <a:endParaRPr lang="zh-CN" altLang="en-US" sz="2800" dirty="0">
              <a:solidFill>
                <a:schemeClr val="bg1"/>
              </a:solidFill>
            </a:endParaRPr>
          </a:p>
        </p:txBody>
      </p:sp>
    </p:spTree>
    <p:extLst>
      <p:ext uri="{BB962C8B-B14F-4D97-AF65-F5344CB8AC3E}">
        <p14:creationId xmlns:p14="http://schemas.microsoft.com/office/powerpoint/2010/main" val="215565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3EE104E-B17C-46AE-B4BA-6D3509BA87DF}"/>
              </a:ext>
            </a:extLst>
          </p:cNvPr>
          <p:cNvSpPr txBox="1"/>
          <p:nvPr/>
        </p:nvSpPr>
        <p:spPr>
          <a:xfrm>
            <a:off x="2362940" y="1535837"/>
            <a:ext cx="7270811" cy="3970318"/>
          </a:xfrm>
          <a:prstGeom prst="rect">
            <a:avLst/>
          </a:prstGeom>
          <a:noFill/>
        </p:spPr>
        <p:txBody>
          <a:bodyPr wrap="square" rtlCol="0">
            <a:spAutoFit/>
          </a:bodyPr>
          <a:lstStyle/>
          <a:p>
            <a:r>
              <a:rPr lang="zh-CN" altLang="en-US" sz="2800" b="1" dirty="0">
                <a:solidFill>
                  <a:schemeClr val="bg1"/>
                </a:solidFill>
              </a:rPr>
              <a:t>共享路径：</a:t>
            </a:r>
            <a:endParaRPr lang="zh-CN" altLang="en-US" sz="2800" dirty="0">
              <a:solidFill>
                <a:schemeClr val="bg1"/>
              </a:solidFill>
            </a:endParaRPr>
          </a:p>
          <a:p>
            <a:r>
              <a:rPr lang="zh-CN" altLang="en-US" sz="2800" dirty="0">
                <a:solidFill>
                  <a:schemeClr val="bg1"/>
                </a:solidFill>
              </a:rPr>
              <a:t>在</a:t>
            </a:r>
            <a:r>
              <a:rPr lang="en-US" altLang="zh-CN" sz="2800" b="1" dirty="0">
                <a:solidFill>
                  <a:schemeClr val="bg1"/>
                </a:solidFill>
              </a:rPr>
              <a:t>windows OS</a:t>
            </a:r>
            <a:r>
              <a:rPr lang="zh-CN" altLang="en-US" sz="2800" dirty="0">
                <a:solidFill>
                  <a:schemeClr val="bg1"/>
                </a:solidFill>
              </a:rPr>
              <a:t>上访问其他</a:t>
            </a:r>
            <a:r>
              <a:rPr lang="en-US" altLang="zh-CN" sz="2800" dirty="0">
                <a:solidFill>
                  <a:schemeClr val="bg1"/>
                </a:solidFill>
              </a:rPr>
              <a:t>windows</a:t>
            </a:r>
            <a:r>
              <a:rPr lang="zh-CN" altLang="en-US" sz="2800" dirty="0">
                <a:solidFill>
                  <a:schemeClr val="bg1"/>
                </a:solidFill>
              </a:rPr>
              <a:t>或者</a:t>
            </a:r>
            <a:r>
              <a:rPr lang="en-US" altLang="zh-CN" sz="2800" dirty="0" err="1">
                <a:solidFill>
                  <a:schemeClr val="bg1"/>
                </a:solidFill>
              </a:rPr>
              <a:t>linux</a:t>
            </a:r>
            <a:r>
              <a:rPr lang="zh-CN" altLang="en-US" sz="2800" dirty="0">
                <a:solidFill>
                  <a:schemeClr val="bg1"/>
                </a:solidFill>
              </a:rPr>
              <a:t>终端：使用”</a:t>
            </a:r>
            <a:r>
              <a:rPr lang="en-US" altLang="zh-CN" sz="2800" dirty="0">
                <a:solidFill>
                  <a:schemeClr val="bg1"/>
                </a:solidFill>
              </a:rPr>
              <a:t>\“   </a:t>
            </a:r>
            <a:r>
              <a:rPr lang="zh-CN" altLang="en-US" sz="2800" dirty="0">
                <a:solidFill>
                  <a:schemeClr val="bg1"/>
                </a:solidFill>
              </a:rPr>
              <a:t>例子： </a:t>
            </a:r>
            <a:r>
              <a:rPr lang="en-US" altLang="zh-CN" sz="2800" dirty="0">
                <a:solidFill>
                  <a:schemeClr val="bg1"/>
                </a:solidFill>
              </a:rPr>
              <a:t>\\</a:t>
            </a:r>
            <a:r>
              <a:rPr lang="zh-CN" altLang="en-US" sz="2800" dirty="0">
                <a:solidFill>
                  <a:schemeClr val="bg1"/>
                </a:solidFill>
              </a:rPr>
              <a:t>电脑名</a:t>
            </a:r>
            <a:r>
              <a:rPr lang="en-US" altLang="zh-CN" sz="2800" dirty="0">
                <a:solidFill>
                  <a:schemeClr val="bg1"/>
                </a:solidFill>
              </a:rPr>
              <a:t>\</a:t>
            </a:r>
            <a:r>
              <a:rPr lang="zh-CN" altLang="en-US" sz="2800" dirty="0">
                <a:solidFill>
                  <a:schemeClr val="bg1"/>
                </a:solidFill>
              </a:rPr>
              <a:t>文件名</a:t>
            </a:r>
          </a:p>
          <a:p>
            <a:r>
              <a:rPr lang="zh-CN" altLang="en-US" sz="2800" dirty="0">
                <a:solidFill>
                  <a:schemeClr val="bg1"/>
                </a:solidFill>
              </a:rPr>
              <a:t>在</a:t>
            </a:r>
            <a:r>
              <a:rPr lang="en-US" altLang="zh-CN" sz="2800" b="1" dirty="0" err="1">
                <a:solidFill>
                  <a:schemeClr val="bg1"/>
                </a:solidFill>
              </a:rPr>
              <a:t>linux</a:t>
            </a:r>
            <a:r>
              <a:rPr lang="en-US" altLang="zh-CN" sz="2800" b="1" dirty="0">
                <a:solidFill>
                  <a:schemeClr val="bg1"/>
                </a:solidFill>
              </a:rPr>
              <a:t> OS</a:t>
            </a:r>
            <a:r>
              <a:rPr lang="zh-CN" altLang="en-US" sz="2800" dirty="0">
                <a:solidFill>
                  <a:schemeClr val="bg1"/>
                </a:solidFill>
              </a:rPr>
              <a:t>上访问其他</a:t>
            </a:r>
            <a:r>
              <a:rPr lang="en-US" altLang="zh-CN" sz="2800" dirty="0">
                <a:solidFill>
                  <a:schemeClr val="bg1"/>
                </a:solidFill>
              </a:rPr>
              <a:t>windows</a:t>
            </a:r>
            <a:r>
              <a:rPr lang="zh-CN" altLang="en-US" sz="2800" dirty="0">
                <a:solidFill>
                  <a:schemeClr val="bg1"/>
                </a:solidFill>
              </a:rPr>
              <a:t>或者</a:t>
            </a:r>
            <a:r>
              <a:rPr lang="en-US" altLang="zh-CN" sz="2800" dirty="0" err="1">
                <a:solidFill>
                  <a:schemeClr val="bg1"/>
                </a:solidFill>
              </a:rPr>
              <a:t>linux</a:t>
            </a:r>
            <a:r>
              <a:rPr lang="zh-CN" altLang="en-US" sz="2800" dirty="0">
                <a:solidFill>
                  <a:schemeClr val="bg1"/>
                </a:solidFill>
              </a:rPr>
              <a:t>终端：使用”</a:t>
            </a:r>
            <a:r>
              <a:rPr lang="en-US" altLang="zh-CN" sz="2800" dirty="0">
                <a:solidFill>
                  <a:schemeClr val="bg1"/>
                </a:solidFill>
              </a:rPr>
              <a:t>/“  </a:t>
            </a:r>
            <a:r>
              <a:rPr lang="zh-CN" altLang="en-US" sz="2800" dirty="0">
                <a:solidFill>
                  <a:schemeClr val="bg1"/>
                </a:solidFill>
              </a:rPr>
              <a:t>例子：</a:t>
            </a:r>
            <a:r>
              <a:rPr lang="en-US" altLang="zh-CN" sz="2800" dirty="0">
                <a:solidFill>
                  <a:schemeClr val="bg1"/>
                </a:solidFill>
              </a:rPr>
              <a:t>//</a:t>
            </a:r>
            <a:r>
              <a:rPr lang="zh-CN" altLang="en-US" sz="2800" dirty="0">
                <a:solidFill>
                  <a:schemeClr val="bg1"/>
                </a:solidFill>
              </a:rPr>
              <a:t>电脑名</a:t>
            </a:r>
            <a:r>
              <a:rPr lang="en-US" altLang="zh-CN" sz="2800" dirty="0">
                <a:solidFill>
                  <a:schemeClr val="bg1"/>
                </a:solidFill>
              </a:rPr>
              <a:t>/</a:t>
            </a:r>
            <a:r>
              <a:rPr lang="zh-CN" altLang="en-US" sz="2800" dirty="0">
                <a:solidFill>
                  <a:schemeClr val="bg1"/>
                </a:solidFill>
              </a:rPr>
              <a:t>文件名</a:t>
            </a:r>
          </a:p>
          <a:p>
            <a:r>
              <a:rPr lang="zh-CN" altLang="en-US" sz="2800" dirty="0">
                <a:solidFill>
                  <a:schemeClr val="bg1"/>
                </a:solidFill>
              </a:rPr>
              <a:t> </a:t>
            </a:r>
          </a:p>
          <a:p>
            <a:r>
              <a:rPr lang="zh-CN" altLang="en-US" sz="2800" dirty="0">
                <a:solidFill>
                  <a:schemeClr val="bg1"/>
                </a:solidFill>
              </a:rPr>
              <a:t>总结：</a:t>
            </a:r>
            <a:r>
              <a:rPr lang="en-US" altLang="zh-CN" sz="2800" dirty="0">
                <a:solidFill>
                  <a:schemeClr val="bg1"/>
                </a:solidFill>
              </a:rPr>
              <a:t>windows OS</a:t>
            </a:r>
            <a:r>
              <a:rPr lang="zh-CN" altLang="en-US" sz="2800" dirty="0">
                <a:solidFill>
                  <a:schemeClr val="bg1"/>
                </a:solidFill>
              </a:rPr>
              <a:t>中，用”</a:t>
            </a:r>
            <a:r>
              <a:rPr lang="en-US" altLang="zh-CN" sz="2800" dirty="0">
                <a:solidFill>
                  <a:schemeClr val="bg1"/>
                </a:solidFill>
              </a:rPr>
              <a:t>\“</a:t>
            </a:r>
            <a:r>
              <a:rPr lang="zh-CN" altLang="en-US" sz="2800" dirty="0">
                <a:solidFill>
                  <a:schemeClr val="bg1"/>
                </a:solidFill>
              </a:rPr>
              <a:t>隔开；</a:t>
            </a:r>
            <a:r>
              <a:rPr lang="en-US" altLang="zh-CN" sz="2800" dirty="0" err="1">
                <a:solidFill>
                  <a:schemeClr val="bg1"/>
                </a:solidFill>
              </a:rPr>
              <a:t>linux</a:t>
            </a:r>
            <a:r>
              <a:rPr lang="en-US" altLang="zh-CN" sz="2800" dirty="0">
                <a:solidFill>
                  <a:schemeClr val="bg1"/>
                </a:solidFill>
              </a:rPr>
              <a:t> OS</a:t>
            </a:r>
            <a:r>
              <a:rPr lang="zh-CN" altLang="en-US" sz="2800" dirty="0">
                <a:solidFill>
                  <a:schemeClr val="bg1"/>
                </a:solidFill>
              </a:rPr>
              <a:t>中，用”</a:t>
            </a:r>
            <a:r>
              <a:rPr lang="en-US" altLang="zh-CN" sz="2800" dirty="0">
                <a:solidFill>
                  <a:schemeClr val="bg1"/>
                </a:solidFill>
              </a:rPr>
              <a:t>/“</a:t>
            </a:r>
            <a:r>
              <a:rPr lang="zh-CN" altLang="en-US" sz="2800" dirty="0">
                <a:solidFill>
                  <a:schemeClr val="bg1"/>
                </a:solidFill>
              </a:rPr>
              <a:t>隔开；网址中，用”</a:t>
            </a:r>
            <a:r>
              <a:rPr lang="en-US" altLang="zh-CN" sz="2800" dirty="0">
                <a:solidFill>
                  <a:schemeClr val="bg1"/>
                </a:solidFill>
              </a:rPr>
              <a:t>/“</a:t>
            </a:r>
            <a:r>
              <a:rPr lang="zh-CN" altLang="en-US" sz="2800" dirty="0">
                <a:solidFill>
                  <a:schemeClr val="bg1"/>
                </a:solidFill>
              </a:rPr>
              <a:t>隔开</a:t>
            </a:r>
          </a:p>
          <a:p>
            <a:endParaRPr lang="en-US" altLang="zh-CN" sz="2800" dirty="0">
              <a:solidFill>
                <a:schemeClr val="bg1"/>
              </a:solidFill>
            </a:endParaRPr>
          </a:p>
        </p:txBody>
      </p:sp>
    </p:spTree>
    <p:extLst>
      <p:ext uri="{BB962C8B-B14F-4D97-AF65-F5344CB8AC3E}">
        <p14:creationId xmlns:p14="http://schemas.microsoft.com/office/powerpoint/2010/main" val="45908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3EE104E-B17C-46AE-B4BA-6D3509BA87DF}"/>
              </a:ext>
            </a:extLst>
          </p:cNvPr>
          <p:cNvSpPr txBox="1"/>
          <p:nvPr/>
        </p:nvSpPr>
        <p:spPr>
          <a:xfrm>
            <a:off x="2460594" y="2503503"/>
            <a:ext cx="7270811" cy="1015663"/>
          </a:xfrm>
          <a:prstGeom prst="rect">
            <a:avLst/>
          </a:prstGeom>
          <a:noFill/>
        </p:spPr>
        <p:txBody>
          <a:bodyPr wrap="square" rtlCol="0">
            <a:spAutoFit/>
          </a:bodyPr>
          <a:lstStyle/>
          <a:p>
            <a:r>
              <a:rPr lang="zh-CN" altLang="en-US" sz="6000" b="1" dirty="0">
                <a:solidFill>
                  <a:schemeClr val="bg1"/>
                </a:solidFill>
              </a:rPr>
              <a:t>相对路径、绝对路径</a:t>
            </a:r>
          </a:p>
        </p:txBody>
      </p:sp>
    </p:spTree>
    <p:extLst>
      <p:ext uri="{BB962C8B-B14F-4D97-AF65-F5344CB8AC3E}">
        <p14:creationId xmlns:p14="http://schemas.microsoft.com/office/powerpoint/2010/main" val="209232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pic>
        <p:nvPicPr>
          <p:cNvPr id="3" name="图片 2">
            <a:extLst>
              <a:ext uri="{FF2B5EF4-FFF2-40B4-BE49-F238E27FC236}">
                <a16:creationId xmlns:a16="http://schemas.microsoft.com/office/drawing/2014/main" id="{10045886-D18A-40FC-8A14-6B6A21B53079}"/>
              </a:ext>
            </a:extLst>
          </p:cNvPr>
          <p:cNvPicPr>
            <a:picLocks noChangeAspect="1"/>
          </p:cNvPicPr>
          <p:nvPr/>
        </p:nvPicPr>
        <p:blipFill>
          <a:blip r:embed="rId3"/>
          <a:stretch>
            <a:fillRect/>
          </a:stretch>
        </p:blipFill>
        <p:spPr>
          <a:xfrm>
            <a:off x="1621590" y="179301"/>
            <a:ext cx="8948817" cy="4460972"/>
          </a:xfrm>
          <a:prstGeom prst="rect">
            <a:avLst/>
          </a:prstGeom>
        </p:spPr>
      </p:pic>
      <p:pic>
        <p:nvPicPr>
          <p:cNvPr id="4" name="图片 3">
            <a:extLst>
              <a:ext uri="{FF2B5EF4-FFF2-40B4-BE49-F238E27FC236}">
                <a16:creationId xmlns:a16="http://schemas.microsoft.com/office/drawing/2014/main" id="{22E9C42B-70DB-43A6-B01E-6A18FF4438D7}"/>
              </a:ext>
            </a:extLst>
          </p:cNvPr>
          <p:cNvPicPr>
            <a:picLocks noChangeAspect="1"/>
          </p:cNvPicPr>
          <p:nvPr/>
        </p:nvPicPr>
        <p:blipFill>
          <a:blip r:embed="rId4"/>
          <a:stretch>
            <a:fillRect/>
          </a:stretch>
        </p:blipFill>
        <p:spPr>
          <a:xfrm>
            <a:off x="4423264" y="4640273"/>
            <a:ext cx="3345470" cy="1973751"/>
          </a:xfrm>
          <a:prstGeom prst="rect">
            <a:avLst/>
          </a:prstGeom>
        </p:spPr>
      </p:pic>
    </p:spTree>
    <p:extLst>
      <p:ext uri="{BB962C8B-B14F-4D97-AF65-F5344CB8AC3E}">
        <p14:creationId xmlns:p14="http://schemas.microsoft.com/office/powerpoint/2010/main" val="262238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3EE104E-B17C-46AE-B4BA-6D3509BA87DF}"/>
              </a:ext>
            </a:extLst>
          </p:cNvPr>
          <p:cNvSpPr txBox="1"/>
          <p:nvPr/>
        </p:nvSpPr>
        <p:spPr>
          <a:xfrm>
            <a:off x="861134" y="1251757"/>
            <a:ext cx="9515383" cy="4524315"/>
          </a:xfrm>
          <a:prstGeom prst="rect">
            <a:avLst/>
          </a:prstGeom>
          <a:noFill/>
        </p:spPr>
        <p:txBody>
          <a:bodyPr wrap="square" rtlCol="0">
            <a:spAutoFit/>
          </a:bodyPr>
          <a:lstStyle/>
          <a:p>
            <a:r>
              <a:rPr lang="zh-CN" altLang="en-US" sz="3200" dirty="0">
                <a:solidFill>
                  <a:schemeClr val="bg1"/>
                </a:solidFill>
              </a:rPr>
              <a:t>在本地计算机上，文件的绝对路径是指：文件在硬盘上真正存在的路径。</a:t>
            </a:r>
            <a:endParaRPr lang="en-US" altLang="zh-CN" sz="3200" dirty="0">
              <a:solidFill>
                <a:schemeClr val="bg1"/>
              </a:solidFill>
            </a:endParaRPr>
          </a:p>
          <a:p>
            <a:r>
              <a:rPr lang="en-US" altLang="zh-CN" sz="3200" b="1" dirty="0">
                <a:solidFill>
                  <a:schemeClr val="accent2">
                    <a:lumMod val="60000"/>
                    <a:lumOff val="40000"/>
                  </a:schemeClr>
                </a:solidFill>
              </a:rPr>
              <a:t>1.</a:t>
            </a:r>
            <a:r>
              <a:rPr lang="zh-CN" altLang="en-US" sz="3200" dirty="0">
                <a:solidFill>
                  <a:schemeClr val="accent2">
                    <a:lumMod val="60000"/>
                    <a:lumOff val="40000"/>
                  </a:schemeClr>
                </a:solidFill>
              </a:rPr>
              <a:t>从盘符开始的路径</a:t>
            </a:r>
            <a:endParaRPr lang="en-US" altLang="zh-CN" sz="3200" dirty="0">
              <a:solidFill>
                <a:schemeClr val="accent2">
                  <a:lumMod val="60000"/>
                  <a:lumOff val="40000"/>
                </a:schemeClr>
              </a:solidFill>
            </a:endParaRPr>
          </a:p>
          <a:p>
            <a:r>
              <a:rPr lang="zh-CN" altLang="en-US" sz="3200" dirty="0">
                <a:solidFill>
                  <a:schemeClr val="bg1"/>
                </a:solidFill>
              </a:rPr>
              <a:t>例如</a:t>
            </a:r>
            <a:r>
              <a:rPr lang="en-US" altLang="zh-CN" sz="3200" dirty="0">
                <a:solidFill>
                  <a:schemeClr val="accent2">
                    <a:lumMod val="40000"/>
                    <a:lumOff val="60000"/>
                  </a:schemeClr>
                </a:solidFill>
              </a:rPr>
              <a:t>D:\wamp\www\img\icon.jpg</a:t>
            </a:r>
          </a:p>
          <a:p>
            <a:r>
              <a:rPr lang="zh-CN" altLang="en-US" sz="3200" dirty="0">
                <a:solidFill>
                  <a:schemeClr val="bg1"/>
                </a:solidFill>
              </a:rPr>
              <a:t>告诉我们</a:t>
            </a:r>
            <a:r>
              <a:rPr lang="en-US" altLang="zh-CN" sz="3200" dirty="0">
                <a:solidFill>
                  <a:schemeClr val="accent2">
                    <a:lumMod val="40000"/>
                    <a:lumOff val="60000"/>
                  </a:schemeClr>
                </a:solidFill>
              </a:rPr>
              <a:t>icon.jpg</a:t>
            </a:r>
            <a:r>
              <a:rPr lang="zh-CN" altLang="en-US" sz="3200" dirty="0">
                <a:solidFill>
                  <a:schemeClr val="bg1"/>
                </a:solidFill>
              </a:rPr>
              <a:t>文件是在</a:t>
            </a:r>
            <a:r>
              <a:rPr lang="en-US" altLang="zh-CN" sz="3200" dirty="0">
                <a:solidFill>
                  <a:schemeClr val="bg1"/>
                </a:solidFill>
              </a:rPr>
              <a:t>D</a:t>
            </a:r>
            <a:r>
              <a:rPr lang="zh-CN" altLang="en-US" sz="3200" dirty="0">
                <a:solidFill>
                  <a:schemeClr val="bg1"/>
                </a:solidFill>
              </a:rPr>
              <a:t>盘的</a:t>
            </a:r>
            <a:r>
              <a:rPr lang="en-US" altLang="zh-CN" sz="3200" dirty="0" err="1">
                <a:solidFill>
                  <a:schemeClr val="accent2">
                    <a:lumMod val="40000"/>
                    <a:lumOff val="60000"/>
                  </a:schemeClr>
                </a:solidFill>
              </a:rPr>
              <a:t>wamp</a:t>
            </a:r>
            <a:r>
              <a:rPr lang="zh-CN" altLang="en-US" sz="3200" dirty="0">
                <a:solidFill>
                  <a:schemeClr val="bg1"/>
                </a:solidFill>
              </a:rPr>
              <a:t>目录下的</a:t>
            </a:r>
            <a:r>
              <a:rPr lang="en-US" altLang="zh-CN" sz="3200" dirty="0" err="1">
                <a:solidFill>
                  <a:schemeClr val="accent2">
                    <a:lumMod val="40000"/>
                    <a:lumOff val="60000"/>
                  </a:schemeClr>
                </a:solidFill>
              </a:rPr>
              <a:t>img</a:t>
            </a:r>
            <a:r>
              <a:rPr lang="zh-CN" altLang="en-US" sz="3200" dirty="0">
                <a:solidFill>
                  <a:schemeClr val="bg1"/>
                </a:solidFill>
              </a:rPr>
              <a:t>子目录中。我们不需要知道其他任何信息就可以根据绝对路径判断出文件的位置。</a:t>
            </a:r>
          </a:p>
          <a:p>
            <a:r>
              <a:rPr lang="en-US" altLang="zh-CN" sz="3200" dirty="0">
                <a:solidFill>
                  <a:schemeClr val="accent2">
                    <a:lumMod val="60000"/>
                    <a:lumOff val="40000"/>
                  </a:schemeClr>
                </a:solidFill>
              </a:rPr>
              <a:t>2.</a:t>
            </a:r>
            <a:r>
              <a:rPr lang="zh-CN" altLang="en-US" sz="3200" dirty="0">
                <a:solidFill>
                  <a:schemeClr val="accent2">
                    <a:lumMod val="60000"/>
                    <a:lumOff val="40000"/>
                  </a:schemeClr>
                </a:solidFill>
              </a:rPr>
              <a:t> 超链接文件位置</a:t>
            </a:r>
            <a:endParaRPr lang="en-US" altLang="zh-CN" sz="3200" dirty="0">
              <a:solidFill>
                <a:schemeClr val="accent2">
                  <a:lumMod val="60000"/>
                  <a:lumOff val="40000"/>
                </a:schemeClr>
              </a:solidFill>
            </a:endParaRPr>
          </a:p>
          <a:p>
            <a:r>
              <a:rPr lang="zh-CN" altLang="en-US" sz="3200" dirty="0">
                <a:solidFill>
                  <a:schemeClr val="bg1"/>
                </a:solidFill>
              </a:rPr>
              <a:t>例如</a:t>
            </a:r>
            <a:r>
              <a:rPr lang="en-US" altLang="zh-CN" sz="3200" u="sng"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http://www.img.net/img/icon.jpg</a:t>
            </a:r>
            <a:r>
              <a:rPr lang="zh-CN" altLang="en-US" sz="3200" dirty="0">
                <a:solidFill>
                  <a:schemeClr val="accent2">
                    <a:lumMod val="40000"/>
                    <a:lumOff val="60000"/>
                  </a:schemeClr>
                </a:solidFill>
              </a:rPr>
              <a:t> </a:t>
            </a:r>
            <a:endParaRPr lang="zh-CN" altLang="en-US" sz="3200" dirty="0">
              <a:solidFill>
                <a:schemeClr val="bg1"/>
              </a:solidFill>
            </a:endParaRPr>
          </a:p>
        </p:txBody>
      </p:sp>
      <p:sp>
        <p:nvSpPr>
          <p:cNvPr id="3" name="文本框 2">
            <a:extLst>
              <a:ext uri="{FF2B5EF4-FFF2-40B4-BE49-F238E27FC236}">
                <a16:creationId xmlns:a16="http://schemas.microsoft.com/office/drawing/2014/main" id="{5A128A6F-6C30-4F98-A3FE-8B86F6453FDB}"/>
              </a:ext>
            </a:extLst>
          </p:cNvPr>
          <p:cNvSpPr txBox="1"/>
          <p:nvPr/>
        </p:nvSpPr>
        <p:spPr>
          <a:xfrm>
            <a:off x="861134" y="543871"/>
            <a:ext cx="3932808" cy="707886"/>
          </a:xfrm>
          <a:prstGeom prst="rect">
            <a:avLst/>
          </a:prstGeom>
          <a:noFill/>
        </p:spPr>
        <p:txBody>
          <a:bodyPr wrap="square" rtlCol="0">
            <a:spAutoFit/>
          </a:bodyPr>
          <a:lstStyle/>
          <a:p>
            <a:r>
              <a:rPr lang="zh-CN" altLang="en-US" sz="4000" dirty="0">
                <a:solidFill>
                  <a:schemeClr val="bg1"/>
                </a:solidFill>
              </a:rPr>
              <a:t>绝对路径</a:t>
            </a:r>
          </a:p>
        </p:txBody>
      </p:sp>
    </p:spTree>
    <p:extLst>
      <p:ext uri="{BB962C8B-B14F-4D97-AF65-F5344CB8AC3E}">
        <p14:creationId xmlns:p14="http://schemas.microsoft.com/office/powerpoint/2010/main" val="105453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4" name="文本框 3">
            <a:extLst>
              <a:ext uri="{FF2B5EF4-FFF2-40B4-BE49-F238E27FC236}">
                <a16:creationId xmlns:a16="http://schemas.microsoft.com/office/drawing/2014/main" id="{96E90A6B-E4B1-410B-8A88-F7FCFBF43016}"/>
              </a:ext>
            </a:extLst>
          </p:cNvPr>
          <p:cNvSpPr txBox="1"/>
          <p:nvPr/>
        </p:nvSpPr>
        <p:spPr>
          <a:xfrm>
            <a:off x="861134" y="543871"/>
            <a:ext cx="3932808" cy="707886"/>
          </a:xfrm>
          <a:prstGeom prst="rect">
            <a:avLst/>
          </a:prstGeom>
          <a:noFill/>
        </p:spPr>
        <p:txBody>
          <a:bodyPr wrap="square" rtlCol="0">
            <a:spAutoFit/>
          </a:bodyPr>
          <a:lstStyle/>
          <a:p>
            <a:r>
              <a:rPr lang="zh-CN" altLang="en-US" sz="4000" dirty="0">
                <a:solidFill>
                  <a:schemeClr val="bg1"/>
                </a:solidFill>
              </a:rPr>
              <a:t>相对路径</a:t>
            </a:r>
          </a:p>
        </p:txBody>
      </p:sp>
      <p:sp>
        <p:nvSpPr>
          <p:cNvPr id="3" name="文本框 2">
            <a:extLst>
              <a:ext uri="{FF2B5EF4-FFF2-40B4-BE49-F238E27FC236}">
                <a16:creationId xmlns:a16="http://schemas.microsoft.com/office/drawing/2014/main" id="{4F00564C-18AA-4810-A313-D2AE7A13A5E4}"/>
              </a:ext>
            </a:extLst>
          </p:cNvPr>
          <p:cNvSpPr txBox="1"/>
          <p:nvPr/>
        </p:nvSpPr>
        <p:spPr>
          <a:xfrm>
            <a:off x="861134" y="1503230"/>
            <a:ext cx="9960745" cy="4124206"/>
          </a:xfrm>
          <a:prstGeom prst="rect">
            <a:avLst/>
          </a:prstGeom>
          <a:noFill/>
        </p:spPr>
        <p:txBody>
          <a:bodyPr wrap="square" rtlCol="0">
            <a:spAutoFit/>
          </a:bodyPr>
          <a:lstStyle/>
          <a:p>
            <a:r>
              <a:rPr lang="zh-CN" altLang="en-US" sz="3200" dirty="0">
                <a:solidFill>
                  <a:schemeClr val="bg1"/>
                </a:solidFill>
              </a:rPr>
              <a:t>相对路径，顾名思义就是自己相对与目标位置。</a:t>
            </a:r>
            <a:endParaRPr lang="en-US" altLang="zh-CN" sz="3200" dirty="0">
              <a:solidFill>
                <a:schemeClr val="bg1"/>
              </a:solidFill>
            </a:endParaRPr>
          </a:p>
          <a:p>
            <a:endParaRPr lang="en-US" altLang="zh-CN" sz="5400" dirty="0">
              <a:solidFill>
                <a:schemeClr val="bg1"/>
              </a:solidFill>
            </a:endParaRPr>
          </a:p>
          <a:p>
            <a:r>
              <a:rPr lang="en-US" altLang="zh-CN" sz="3600" b="1" dirty="0">
                <a:solidFill>
                  <a:schemeClr val="bg1"/>
                </a:solidFill>
              </a:rPr>
              <a:t>.\ </a:t>
            </a:r>
            <a:r>
              <a:rPr lang="zh-CN" altLang="en-US" sz="3600" b="1" dirty="0">
                <a:solidFill>
                  <a:schemeClr val="bg1"/>
                </a:solidFill>
              </a:rPr>
              <a:t>：代表文件所在的目录（可以省略不写）</a:t>
            </a:r>
            <a:endParaRPr lang="zh-CN" altLang="en-US" sz="3600" dirty="0">
              <a:solidFill>
                <a:schemeClr val="bg1"/>
              </a:solidFill>
            </a:endParaRPr>
          </a:p>
          <a:p>
            <a:r>
              <a:rPr lang="en-US" altLang="zh-CN" sz="3600" b="1" dirty="0">
                <a:solidFill>
                  <a:schemeClr val="bg1"/>
                </a:solidFill>
              </a:rPr>
              <a:t>..\</a:t>
            </a:r>
            <a:r>
              <a:rPr lang="zh-CN" altLang="en-US" sz="3600" b="1" dirty="0">
                <a:solidFill>
                  <a:schemeClr val="bg1"/>
                </a:solidFill>
              </a:rPr>
              <a:t>：代表文件所在的父级目录</a:t>
            </a:r>
            <a:endParaRPr lang="zh-CN" altLang="en-US" sz="3600" dirty="0">
              <a:solidFill>
                <a:schemeClr val="bg1"/>
              </a:solidFill>
            </a:endParaRPr>
          </a:p>
          <a:p>
            <a:r>
              <a:rPr lang="en-US" altLang="zh-CN" sz="3600" b="1" dirty="0">
                <a:solidFill>
                  <a:schemeClr val="bg1"/>
                </a:solidFill>
              </a:rPr>
              <a:t>..\..\ </a:t>
            </a:r>
            <a:r>
              <a:rPr lang="zh-CN" altLang="en-US" sz="3600" b="1" dirty="0">
                <a:solidFill>
                  <a:schemeClr val="bg1"/>
                </a:solidFill>
              </a:rPr>
              <a:t>：代表文件所在的父级目录的父级目录</a:t>
            </a:r>
            <a:endParaRPr lang="zh-CN" altLang="en-US" sz="3600" dirty="0">
              <a:solidFill>
                <a:schemeClr val="bg1"/>
              </a:solidFill>
            </a:endParaRPr>
          </a:p>
          <a:p>
            <a:r>
              <a:rPr lang="en-US" altLang="zh-CN" sz="3600" b="1" dirty="0">
                <a:solidFill>
                  <a:schemeClr val="bg1"/>
                </a:solidFill>
              </a:rPr>
              <a:t>\ </a:t>
            </a:r>
            <a:r>
              <a:rPr lang="zh-CN" altLang="en-US" sz="3600" b="1" dirty="0">
                <a:solidFill>
                  <a:schemeClr val="bg1"/>
                </a:solidFill>
              </a:rPr>
              <a:t>：代表文件所在的根目录</a:t>
            </a:r>
            <a:endParaRPr lang="zh-CN" altLang="en-US" sz="3600" dirty="0">
              <a:solidFill>
                <a:schemeClr val="bg1"/>
              </a:solidFill>
            </a:endParaRPr>
          </a:p>
          <a:p>
            <a:endParaRPr lang="zh-CN" altLang="en-US" sz="3200" dirty="0">
              <a:solidFill>
                <a:schemeClr val="bg1"/>
              </a:solidFill>
            </a:endParaRPr>
          </a:p>
        </p:txBody>
      </p:sp>
    </p:spTree>
    <p:extLst>
      <p:ext uri="{BB962C8B-B14F-4D97-AF65-F5344CB8AC3E}">
        <p14:creationId xmlns:p14="http://schemas.microsoft.com/office/powerpoint/2010/main" val="81852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6" name="文本框 5">
            <a:extLst>
              <a:ext uri="{FF2B5EF4-FFF2-40B4-BE49-F238E27FC236}">
                <a16:creationId xmlns:a16="http://schemas.microsoft.com/office/drawing/2014/main" id="{3D4552AC-4A5B-48B1-AE3F-512D4A550AA8}"/>
              </a:ext>
            </a:extLst>
          </p:cNvPr>
          <p:cNvSpPr txBox="1"/>
          <p:nvPr/>
        </p:nvSpPr>
        <p:spPr>
          <a:xfrm>
            <a:off x="506027" y="417251"/>
            <a:ext cx="11345662" cy="5797117"/>
          </a:xfrm>
          <a:prstGeom prst="rect">
            <a:avLst/>
          </a:prstGeom>
          <a:noFill/>
        </p:spPr>
        <p:txBody>
          <a:bodyPr wrap="square" rtlCol="0">
            <a:spAutoFit/>
          </a:bodyPr>
          <a:lstStyle/>
          <a:p>
            <a:r>
              <a:rPr lang="en-US" altLang="zh-CN" sz="4000" dirty="0">
                <a:solidFill>
                  <a:schemeClr val="bg1"/>
                </a:solidFill>
              </a:rPr>
              <a:t>C:\windows\system32\cmd.exe</a:t>
            </a:r>
            <a:endParaRPr lang="en-US" altLang="zh-CN" sz="5400" dirty="0">
              <a:solidFill>
                <a:schemeClr val="bg1"/>
              </a:solidFill>
            </a:endParaRPr>
          </a:p>
          <a:p>
            <a:r>
              <a:rPr lang="zh-CN" altLang="en-US" sz="3200" dirty="0">
                <a:solidFill>
                  <a:schemeClr val="accent2">
                    <a:lumMod val="60000"/>
                    <a:lumOff val="40000"/>
                  </a:schemeClr>
                </a:solidFill>
              </a:rPr>
              <a:t>假如当前路径为</a:t>
            </a:r>
            <a:r>
              <a:rPr lang="en-US" altLang="zh-CN" sz="3200" dirty="0">
                <a:solidFill>
                  <a:schemeClr val="accent2">
                    <a:lumMod val="60000"/>
                    <a:lumOff val="40000"/>
                  </a:schemeClr>
                </a:solidFill>
              </a:rPr>
              <a:t>C:\windows</a:t>
            </a:r>
            <a:br>
              <a:rPr lang="en-US" altLang="zh-CN" sz="3200" dirty="0">
                <a:solidFill>
                  <a:schemeClr val="bg1"/>
                </a:solidFill>
              </a:rPr>
            </a:br>
            <a:r>
              <a:rPr lang="zh-CN" altLang="en-US" sz="3200" dirty="0">
                <a:solidFill>
                  <a:schemeClr val="bg1"/>
                </a:solidFill>
              </a:rPr>
              <a:t>要描述上述路径，只需输入</a:t>
            </a:r>
            <a:r>
              <a:rPr lang="en-US" altLang="zh-CN" sz="3200" dirty="0">
                <a:solidFill>
                  <a:schemeClr val="accent6">
                    <a:lumMod val="20000"/>
                    <a:lumOff val="80000"/>
                  </a:schemeClr>
                </a:solidFill>
              </a:rPr>
              <a:t>system32\cmd.exe</a:t>
            </a:r>
            <a:br>
              <a:rPr lang="en-US" altLang="zh-CN" sz="3200" dirty="0">
                <a:solidFill>
                  <a:schemeClr val="bg1"/>
                </a:solidFill>
              </a:rPr>
            </a:br>
            <a:r>
              <a:rPr lang="zh-CN" altLang="en-US" sz="3200" dirty="0">
                <a:solidFill>
                  <a:schemeClr val="bg1"/>
                </a:solidFill>
              </a:rPr>
              <a:t>实际上，严格的相对路径写法应为</a:t>
            </a:r>
            <a:r>
              <a:rPr lang="en-US" altLang="zh-CN" sz="3200" dirty="0">
                <a:solidFill>
                  <a:schemeClr val="accent6">
                    <a:lumMod val="20000"/>
                    <a:lumOff val="80000"/>
                  </a:schemeClr>
                </a:solidFill>
              </a:rPr>
              <a:t>.\system32\cmd.exe</a:t>
            </a:r>
            <a:br>
              <a:rPr lang="en-US" altLang="zh-CN" sz="3200" dirty="0">
                <a:solidFill>
                  <a:schemeClr val="bg1"/>
                </a:solidFill>
              </a:rPr>
            </a:br>
            <a:r>
              <a:rPr lang="zh-CN" altLang="en-US" sz="3200" dirty="0">
                <a:solidFill>
                  <a:schemeClr val="bg1"/>
                </a:solidFill>
              </a:rPr>
              <a:t>其中，</a:t>
            </a:r>
            <a:r>
              <a:rPr lang="en-US" altLang="zh-CN" sz="3200" dirty="0">
                <a:solidFill>
                  <a:schemeClr val="accent6">
                    <a:lumMod val="20000"/>
                    <a:lumOff val="80000"/>
                  </a:schemeClr>
                </a:solidFill>
              </a:rPr>
              <a:t>.</a:t>
            </a:r>
            <a:r>
              <a:rPr lang="zh-CN" altLang="en-US" sz="3200" dirty="0">
                <a:solidFill>
                  <a:schemeClr val="bg1"/>
                </a:solidFill>
              </a:rPr>
              <a:t>表示当前路径，在通常情况下可以省略，只有在特殊的情况下不能省略。</a:t>
            </a:r>
            <a:br>
              <a:rPr lang="zh-CN" altLang="en-US" sz="3200" dirty="0">
                <a:solidFill>
                  <a:schemeClr val="bg1"/>
                </a:solidFill>
              </a:rPr>
            </a:br>
            <a:r>
              <a:rPr lang="zh-CN" altLang="en-US" sz="3200" dirty="0">
                <a:solidFill>
                  <a:schemeClr val="accent2">
                    <a:lumMod val="60000"/>
                    <a:lumOff val="40000"/>
                  </a:schemeClr>
                </a:solidFill>
              </a:rPr>
              <a:t>假如当前路径为</a:t>
            </a:r>
            <a:r>
              <a:rPr lang="en-US" altLang="zh-CN" sz="3200" dirty="0">
                <a:solidFill>
                  <a:schemeClr val="accent2">
                    <a:lumMod val="60000"/>
                    <a:lumOff val="40000"/>
                  </a:schemeClr>
                </a:solidFill>
              </a:rPr>
              <a:t>c:\program files</a:t>
            </a:r>
            <a:br>
              <a:rPr lang="en-US" altLang="zh-CN" sz="3200" dirty="0">
                <a:solidFill>
                  <a:schemeClr val="bg1"/>
                </a:solidFill>
              </a:rPr>
            </a:br>
            <a:r>
              <a:rPr lang="zh-CN" altLang="en-US" sz="3200" dirty="0">
                <a:solidFill>
                  <a:schemeClr val="bg1"/>
                </a:solidFill>
              </a:rPr>
              <a:t>要调用上述命令，则需要输入</a:t>
            </a:r>
            <a:r>
              <a:rPr lang="en-US" altLang="zh-CN" sz="3200" dirty="0">
                <a:solidFill>
                  <a:schemeClr val="accent6">
                    <a:lumMod val="20000"/>
                    <a:lumOff val="80000"/>
                  </a:schemeClr>
                </a:solidFill>
              </a:rPr>
              <a:t>..\windows\system32\cmd.exe</a:t>
            </a:r>
            <a:br>
              <a:rPr lang="en-US" altLang="zh-CN" sz="3200" dirty="0">
                <a:solidFill>
                  <a:schemeClr val="bg1"/>
                </a:solidFill>
              </a:rPr>
            </a:br>
            <a:r>
              <a:rPr lang="zh-CN" altLang="en-US" sz="3200" dirty="0">
                <a:solidFill>
                  <a:schemeClr val="bg1"/>
                </a:solidFill>
              </a:rPr>
              <a:t>其中，</a:t>
            </a:r>
            <a:r>
              <a:rPr lang="en-US" altLang="zh-CN" sz="3200" dirty="0">
                <a:solidFill>
                  <a:schemeClr val="accent6">
                    <a:lumMod val="20000"/>
                    <a:lumOff val="80000"/>
                  </a:schemeClr>
                </a:solidFill>
              </a:rPr>
              <a:t>..</a:t>
            </a:r>
            <a:r>
              <a:rPr lang="zh-CN" altLang="en-US" sz="3200" dirty="0">
                <a:solidFill>
                  <a:schemeClr val="bg1"/>
                </a:solidFill>
              </a:rPr>
              <a:t>为父目录。</a:t>
            </a:r>
            <a:br>
              <a:rPr lang="zh-CN" altLang="en-US" sz="3200" dirty="0">
                <a:solidFill>
                  <a:schemeClr val="bg1"/>
                </a:solidFill>
              </a:rPr>
            </a:br>
            <a:r>
              <a:rPr lang="zh-CN" altLang="en-US" sz="3200" dirty="0">
                <a:solidFill>
                  <a:schemeClr val="accent2">
                    <a:lumMod val="60000"/>
                    <a:lumOff val="40000"/>
                  </a:schemeClr>
                </a:solidFill>
              </a:rPr>
              <a:t>当前路径如果为</a:t>
            </a:r>
            <a:r>
              <a:rPr lang="en-US" altLang="zh-CN" sz="3200" dirty="0">
                <a:solidFill>
                  <a:schemeClr val="accent2">
                    <a:lumMod val="60000"/>
                    <a:lumOff val="40000"/>
                  </a:schemeClr>
                </a:solidFill>
              </a:rPr>
              <a:t>c:\program files\common files</a:t>
            </a:r>
            <a:br>
              <a:rPr lang="en-US" altLang="zh-CN" sz="3200" dirty="0">
                <a:solidFill>
                  <a:schemeClr val="bg1"/>
                </a:solidFill>
              </a:rPr>
            </a:br>
            <a:r>
              <a:rPr lang="zh-CN" altLang="en-US" sz="3200" dirty="0">
                <a:solidFill>
                  <a:schemeClr val="bg1"/>
                </a:solidFill>
              </a:rPr>
              <a:t>则需要输入</a:t>
            </a:r>
            <a:r>
              <a:rPr lang="en-US" altLang="zh-CN" sz="3200" dirty="0">
                <a:solidFill>
                  <a:schemeClr val="accent6">
                    <a:lumMod val="40000"/>
                    <a:lumOff val="60000"/>
                  </a:schemeClr>
                </a:solidFill>
              </a:rPr>
              <a:t>..\..\windows\system32\cmd.exe</a:t>
            </a:r>
            <a:endParaRPr lang="zh-CN" altLang="en-US" sz="3200" dirty="0">
              <a:solidFill>
                <a:schemeClr val="bg1"/>
              </a:solidFill>
            </a:endParaRPr>
          </a:p>
        </p:txBody>
      </p:sp>
      <p:sp>
        <p:nvSpPr>
          <p:cNvPr id="8" name="文本框 7">
            <a:extLst>
              <a:ext uri="{FF2B5EF4-FFF2-40B4-BE49-F238E27FC236}">
                <a16:creationId xmlns:a16="http://schemas.microsoft.com/office/drawing/2014/main" id="{01F6153F-64DD-46A2-AE23-B4B848ED9F60}"/>
              </a:ext>
            </a:extLst>
          </p:cNvPr>
          <p:cNvSpPr txBox="1"/>
          <p:nvPr/>
        </p:nvSpPr>
        <p:spPr>
          <a:xfrm>
            <a:off x="411332" y="149719"/>
            <a:ext cx="3932808" cy="338554"/>
          </a:xfrm>
          <a:prstGeom prst="rect">
            <a:avLst/>
          </a:prstGeom>
          <a:noFill/>
        </p:spPr>
        <p:txBody>
          <a:bodyPr wrap="square" rtlCol="0">
            <a:spAutoFit/>
          </a:bodyPr>
          <a:lstStyle/>
          <a:p>
            <a:r>
              <a:rPr lang="zh-CN" altLang="en-US" sz="1600" dirty="0">
                <a:solidFill>
                  <a:schemeClr val="bg1"/>
                </a:solidFill>
              </a:rPr>
              <a:t>相对路径</a:t>
            </a:r>
          </a:p>
        </p:txBody>
      </p:sp>
    </p:spTree>
    <p:extLst>
      <p:ext uri="{BB962C8B-B14F-4D97-AF65-F5344CB8AC3E}">
        <p14:creationId xmlns:p14="http://schemas.microsoft.com/office/powerpoint/2010/main" val="416085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3EE104E-B17C-46AE-B4BA-6D3509BA87DF}"/>
              </a:ext>
            </a:extLst>
          </p:cNvPr>
          <p:cNvSpPr txBox="1"/>
          <p:nvPr/>
        </p:nvSpPr>
        <p:spPr>
          <a:xfrm>
            <a:off x="2460594" y="1376038"/>
            <a:ext cx="7677705" cy="4154984"/>
          </a:xfrm>
          <a:prstGeom prst="rect">
            <a:avLst/>
          </a:prstGeom>
          <a:noFill/>
        </p:spPr>
        <p:txBody>
          <a:bodyPr wrap="square" rtlCol="0">
            <a:spAutoFit/>
          </a:bodyPr>
          <a:lstStyle/>
          <a:p>
            <a:r>
              <a:rPr lang="zh-CN" altLang="en-US" sz="4400" dirty="0">
                <a:solidFill>
                  <a:schemeClr val="bg1"/>
                </a:solidFill>
              </a:rPr>
              <a:t>另外，还有一种不包含盘符的特殊绝对路径，形如</a:t>
            </a:r>
            <a:br>
              <a:rPr lang="zh-CN" altLang="en-US" sz="4400" dirty="0">
                <a:solidFill>
                  <a:schemeClr val="bg1"/>
                </a:solidFill>
              </a:rPr>
            </a:br>
            <a:r>
              <a:rPr lang="en-US" altLang="zh-CN" sz="4400" dirty="0">
                <a:solidFill>
                  <a:schemeClr val="accent6">
                    <a:lumMod val="40000"/>
                    <a:lumOff val="60000"/>
                  </a:schemeClr>
                </a:solidFill>
              </a:rPr>
              <a:t>\windows\system32\cmd.exe</a:t>
            </a:r>
            <a:br>
              <a:rPr lang="en-US" altLang="zh-CN" sz="4400" dirty="0">
                <a:solidFill>
                  <a:schemeClr val="bg1"/>
                </a:solidFill>
              </a:rPr>
            </a:br>
            <a:r>
              <a:rPr lang="zh-CN" altLang="en-US" sz="4400" dirty="0">
                <a:solidFill>
                  <a:schemeClr val="bg1"/>
                </a:solidFill>
              </a:rPr>
              <a:t>无论当前路径是什么，会自动地从当前盘的根目录开始查找指定的程序。</a:t>
            </a:r>
          </a:p>
        </p:txBody>
      </p:sp>
      <p:sp>
        <p:nvSpPr>
          <p:cNvPr id="4" name="文本框 3">
            <a:extLst>
              <a:ext uri="{FF2B5EF4-FFF2-40B4-BE49-F238E27FC236}">
                <a16:creationId xmlns:a16="http://schemas.microsoft.com/office/drawing/2014/main" id="{4E36FA65-9520-4563-8F04-8DF728AB33CE}"/>
              </a:ext>
            </a:extLst>
          </p:cNvPr>
          <p:cNvSpPr txBox="1"/>
          <p:nvPr/>
        </p:nvSpPr>
        <p:spPr>
          <a:xfrm>
            <a:off x="861134" y="543871"/>
            <a:ext cx="3932808" cy="707886"/>
          </a:xfrm>
          <a:prstGeom prst="rect">
            <a:avLst/>
          </a:prstGeom>
          <a:noFill/>
        </p:spPr>
        <p:txBody>
          <a:bodyPr wrap="square" rtlCol="0">
            <a:spAutoFit/>
          </a:bodyPr>
          <a:lstStyle/>
          <a:p>
            <a:r>
              <a:rPr lang="zh-CN" altLang="en-US" sz="4000" dirty="0">
                <a:solidFill>
                  <a:schemeClr val="bg1"/>
                </a:solidFill>
              </a:rPr>
              <a:t>相对路径</a:t>
            </a:r>
          </a:p>
        </p:txBody>
      </p:sp>
    </p:spTree>
    <p:extLst>
      <p:ext uri="{BB962C8B-B14F-4D97-AF65-F5344CB8AC3E}">
        <p14:creationId xmlns:p14="http://schemas.microsoft.com/office/powerpoint/2010/main" val="152716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3EE104E-B17C-46AE-B4BA-6D3509BA87DF}"/>
              </a:ext>
            </a:extLst>
          </p:cNvPr>
          <p:cNvSpPr txBox="1"/>
          <p:nvPr/>
        </p:nvSpPr>
        <p:spPr>
          <a:xfrm>
            <a:off x="596283" y="275207"/>
            <a:ext cx="3416423" cy="1015663"/>
          </a:xfrm>
          <a:prstGeom prst="rect">
            <a:avLst/>
          </a:prstGeom>
          <a:noFill/>
        </p:spPr>
        <p:txBody>
          <a:bodyPr wrap="square" rtlCol="0">
            <a:spAutoFit/>
          </a:bodyPr>
          <a:lstStyle/>
          <a:p>
            <a:r>
              <a:rPr lang="en-US" altLang="zh-CN" sz="6000" b="1" dirty="0">
                <a:solidFill>
                  <a:schemeClr val="bg1"/>
                </a:solidFill>
              </a:rPr>
              <a:t>TIPS</a:t>
            </a:r>
            <a:endParaRPr lang="zh-CN" altLang="en-US" sz="6000" b="1" dirty="0">
              <a:solidFill>
                <a:schemeClr val="bg1"/>
              </a:solidFill>
            </a:endParaRPr>
          </a:p>
        </p:txBody>
      </p:sp>
      <p:sp>
        <p:nvSpPr>
          <p:cNvPr id="3" name="文本框 2">
            <a:extLst>
              <a:ext uri="{FF2B5EF4-FFF2-40B4-BE49-F238E27FC236}">
                <a16:creationId xmlns:a16="http://schemas.microsoft.com/office/drawing/2014/main" id="{33396A9E-25BE-476B-B6A9-B630217B1A09}"/>
              </a:ext>
            </a:extLst>
          </p:cNvPr>
          <p:cNvSpPr txBox="1"/>
          <p:nvPr/>
        </p:nvSpPr>
        <p:spPr>
          <a:xfrm>
            <a:off x="1509204" y="1580225"/>
            <a:ext cx="9525740" cy="4401205"/>
          </a:xfrm>
          <a:prstGeom prst="rect">
            <a:avLst/>
          </a:prstGeom>
          <a:noFill/>
        </p:spPr>
        <p:txBody>
          <a:bodyPr wrap="square" rtlCol="0">
            <a:spAutoFit/>
          </a:bodyPr>
          <a:lstStyle/>
          <a:p>
            <a:r>
              <a:rPr lang="en-US" altLang="zh-CN" sz="2800" dirty="0">
                <a:solidFill>
                  <a:schemeClr val="bg1"/>
                </a:solidFill>
              </a:rPr>
              <a:t>1.</a:t>
            </a:r>
            <a:r>
              <a:rPr lang="zh-CN" altLang="en-US" sz="2800" dirty="0">
                <a:solidFill>
                  <a:schemeClr val="bg1"/>
                </a:solidFill>
              </a:rPr>
              <a:t>我们通常使用相对路径。因为比起绝对路径，相对路径可移植性更好。</a:t>
            </a:r>
            <a:endParaRPr lang="en-US" altLang="zh-CN" sz="2800" dirty="0">
              <a:solidFill>
                <a:schemeClr val="bg1"/>
              </a:solidFill>
            </a:endParaRPr>
          </a:p>
          <a:p>
            <a:endParaRPr lang="en-US" altLang="zh-CN" sz="2800" dirty="0">
              <a:solidFill>
                <a:schemeClr val="bg1"/>
              </a:solidFill>
            </a:endParaRPr>
          </a:p>
          <a:p>
            <a:r>
              <a:rPr lang="en-US" altLang="zh-CN" sz="2800" dirty="0">
                <a:solidFill>
                  <a:schemeClr val="bg1"/>
                </a:solidFill>
              </a:rPr>
              <a:t>2.</a:t>
            </a:r>
            <a:r>
              <a:rPr lang="zh-CN" altLang="en-US" sz="2800" dirty="0">
                <a:solidFill>
                  <a:schemeClr val="bg1"/>
                </a:solidFill>
              </a:rPr>
              <a:t>我们在写代码时，常使用“</a:t>
            </a:r>
            <a:r>
              <a:rPr lang="en-US" altLang="zh-CN" sz="2800" dirty="0">
                <a:solidFill>
                  <a:schemeClr val="bg1"/>
                </a:solidFill>
              </a:rPr>
              <a:t>/</a:t>
            </a:r>
            <a:r>
              <a:rPr lang="zh-CN" altLang="en-US" sz="2800" dirty="0">
                <a:solidFill>
                  <a:schemeClr val="bg1"/>
                </a:solidFill>
              </a:rPr>
              <a:t>”。原因一：它是安全性最高的。若使用“</a:t>
            </a:r>
            <a:r>
              <a:rPr lang="en-US" altLang="zh-CN" sz="2800" dirty="0">
                <a:solidFill>
                  <a:schemeClr val="bg1"/>
                </a:solidFill>
              </a:rPr>
              <a:t>\</a:t>
            </a:r>
            <a:r>
              <a:rPr lang="zh-CN" altLang="en-US" sz="2800" dirty="0">
                <a:solidFill>
                  <a:schemeClr val="bg1"/>
                </a:solidFill>
              </a:rPr>
              <a:t>”，</a:t>
            </a:r>
            <a:endParaRPr lang="en-US" altLang="zh-CN" sz="2800" dirty="0">
              <a:solidFill>
                <a:schemeClr val="bg1"/>
              </a:solidFill>
            </a:endParaRPr>
          </a:p>
          <a:p>
            <a:r>
              <a:rPr lang="en-US" altLang="zh-CN" sz="2800" dirty="0">
                <a:solidFill>
                  <a:schemeClr val="bg1"/>
                </a:solidFill>
              </a:rPr>
              <a:t>   </a:t>
            </a:r>
            <a:r>
              <a:rPr lang="zh-CN" altLang="en-US" sz="2800" dirty="0">
                <a:solidFill>
                  <a:schemeClr val="bg1"/>
                </a:solidFill>
              </a:rPr>
              <a:t>编译器会认为你是在使用转义字符。因此如果你一定要在路径中使用“</a:t>
            </a:r>
            <a:r>
              <a:rPr lang="en-US" altLang="zh-CN" sz="2800" dirty="0">
                <a:solidFill>
                  <a:schemeClr val="bg1"/>
                </a:solidFill>
              </a:rPr>
              <a:t>\</a:t>
            </a:r>
            <a:r>
              <a:rPr lang="zh-CN" altLang="en-US" sz="2800" dirty="0">
                <a:solidFill>
                  <a:schemeClr val="bg1"/>
                </a:solidFill>
              </a:rPr>
              <a:t>”，请写“</a:t>
            </a:r>
            <a:r>
              <a:rPr lang="en-US" altLang="zh-CN" sz="2800" dirty="0">
                <a:solidFill>
                  <a:schemeClr val="bg1"/>
                </a:solidFill>
              </a:rPr>
              <a:t>\\</a:t>
            </a:r>
            <a:r>
              <a:rPr lang="zh-CN" altLang="en-US" sz="2800" dirty="0">
                <a:solidFill>
                  <a:schemeClr val="bg1"/>
                </a:solidFill>
              </a:rPr>
              <a:t>”。</a:t>
            </a:r>
            <a:endParaRPr lang="en-US" altLang="zh-CN" sz="2800" dirty="0">
              <a:solidFill>
                <a:schemeClr val="bg1"/>
              </a:solidFill>
            </a:endParaRPr>
          </a:p>
          <a:p>
            <a:r>
              <a:rPr lang="en-US" altLang="zh-CN" sz="2800" dirty="0">
                <a:solidFill>
                  <a:schemeClr val="bg1"/>
                </a:solidFill>
              </a:rPr>
              <a:t>   </a:t>
            </a:r>
            <a:r>
              <a:rPr lang="zh-CN" altLang="en-US" sz="2800" dirty="0">
                <a:solidFill>
                  <a:schemeClr val="bg1"/>
                </a:solidFill>
              </a:rPr>
              <a:t>原因二：“</a:t>
            </a:r>
            <a:r>
              <a:rPr lang="en-US" altLang="zh-CN" sz="2800" dirty="0">
                <a:solidFill>
                  <a:schemeClr val="bg1"/>
                </a:solidFill>
              </a:rPr>
              <a:t>/</a:t>
            </a:r>
            <a:r>
              <a:rPr lang="zh-CN" altLang="en-US" sz="2800" dirty="0">
                <a:solidFill>
                  <a:schemeClr val="bg1"/>
                </a:solidFill>
              </a:rPr>
              <a:t>”在</a:t>
            </a:r>
            <a:r>
              <a:rPr lang="en-US" altLang="zh-CN" sz="2800" dirty="0" err="1">
                <a:solidFill>
                  <a:schemeClr val="bg1"/>
                </a:solidFill>
              </a:rPr>
              <a:t>linux</a:t>
            </a:r>
            <a:r>
              <a:rPr lang="zh-CN" altLang="en-US" sz="2800" dirty="0">
                <a:solidFill>
                  <a:schemeClr val="bg1"/>
                </a:solidFill>
              </a:rPr>
              <a:t>和</a:t>
            </a:r>
            <a:r>
              <a:rPr lang="en-US" altLang="zh-CN" sz="2800" dirty="0">
                <a:solidFill>
                  <a:schemeClr val="bg1"/>
                </a:solidFill>
              </a:rPr>
              <a:t>windows</a:t>
            </a:r>
            <a:r>
              <a:rPr lang="zh-CN" altLang="en-US" sz="2800" dirty="0">
                <a:solidFill>
                  <a:schemeClr val="bg1"/>
                </a:solidFill>
              </a:rPr>
              <a:t>下通用，而“</a:t>
            </a:r>
            <a:r>
              <a:rPr lang="en-US" altLang="zh-CN" sz="2800" dirty="0">
                <a:solidFill>
                  <a:schemeClr val="bg1"/>
                </a:solidFill>
              </a:rPr>
              <a:t>\</a:t>
            </a:r>
            <a:r>
              <a:rPr lang="zh-CN" altLang="en-US" sz="2800" dirty="0">
                <a:solidFill>
                  <a:schemeClr val="bg1"/>
                </a:solidFill>
              </a:rPr>
              <a:t>”只用于</a:t>
            </a:r>
            <a:r>
              <a:rPr lang="en-US" altLang="zh-CN" sz="2800" dirty="0">
                <a:solidFill>
                  <a:schemeClr val="bg1"/>
                </a:solidFill>
              </a:rPr>
              <a:t>windows</a:t>
            </a:r>
            <a:r>
              <a:rPr lang="zh-CN" altLang="en-US" sz="2800" dirty="0">
                <a:solidFill>
                  <a:schemeClr val="bg1"/>
                </a:solidFill>
              </a:rPr>
              <a:t>文件目录下和</a:t>
            </a:r>
            <a:r>
              <a:rPr lang="en-US" altLang="zh-CN" sz="2800" dirty="0" err="1">
                <a:solidFill>
                  <a:schemeClr val="bg1"/>
                </a:solidFill>
              </a:rPr>
              <a:t>linux</a:t>
            </a:r>
            <a:r>
              <a:rPr lang="zh-CN" altLang="en-US" sz="2800" dirty="0">
                <a:solidFill>
                  <a:schemeClr val="bg1"/>
                </a:solidFill>
              </a:rPr>
              <a:t>特殊情况 </a:t>
            </a:r>
            <a:endParaRPr lang="en-US" altLang="zh-CN" sz="2800" dirty="0">
              <a:solidFill>
                <a:schemeClr val="bg1"/>
              </a:solidFill>
            </a:endParaRPr>
          </a:p>
          <a:p>
            <a:endParaRPr lang="en-US" altLang="zh-CN" sz="2800" dirty="0">
              <a:solidFill>
                <a:schemeClr val="bg1"/>
              </a:solidFill>
            </a:endParaRPr>
          </a:p>
        </p:txBody>
      </p:sp>
    </p:spTree>
    <p:extLst>
      <p:ext uri="{BB962C8B-B14F-4D97-AF65-F5344CB8AC3E}">
        <p14:creationId xmlns:p14="http://schemas.microsoft.com/office/powerpoint/2010/main" val="180031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A3EE104E-B17C-46AE-B4BA-6D3509BA87DF}"/>
              </a:ext>
            </a:extLst>
          </p:cNvPr>
          <p:cNvSpPr txBox="1"/>
          <p:nvPr/>
        </p:nvSpPr>
        <p:spPr>
          <a:xfrm>
            <a:off x="2718786" y="2050741"/>
            <a:ext cx="6754427" cy="2123658"/>
          </a:xfrm>
          <a:prstGeom prst="rect">
            <a:avLst/>
          </a:prstGeom>
          <a:noFill/>
        </p:spPr>
        <p:txBody>
          <a:bodyPr wrap="square" rtlCol="0">
            <a:spAutoFit/>
          </a:bodyPr>
          <a:lstStyle/>
          <a:p>
            <a:pPr algn="ctr"/>
            <a:r>
              <a:rPr lang="en-US" altLang="zh-CN" sz="6600" b="1" dirty="0">
                <a:solidFill>
                  <a:schemeClr val="bg1"/>
                </a:solidFill>
              </a:rPr>
              <a:t>windows</a:t>
            </a:r>
            <a:r>
              <a:rPr lang="zh-CN" altLang="en-US" sz="6600" b="1" dirty="0">
                <a:solidFill>
                  <a:schemeClr val="bg1"/>
                </a:solidFill>
              </a:rPr>
              <a:t>与</a:t>
            </a:r>
            <a:r>
              <a:rPr lang="en-US" altLang="zh-CN" sz="6600" b="1" dirty="0" err="1">
                <a:solidFill>
                  <a:schemeClr val="bg1"/>
                </a:solidFill>
              </a:rPr>
              <a:t>linux</a:t>
            </a:r>
            <a:r>
              <a:rPr lang="zh-CN" altLang="en-US" sz="6600" b="1" dirty="0">
                <a:solidFill>
                  <a:schemeClr val="bg1"/>
                </a:solidFill>
              </a:rPr>
              <a:t>下的路径区别</a:t>
            </a:r>
          </a:p>
        </p:txBody>
      </p:sp>
    </p:spTree>
    <p:extLst>
      <p:ext uri="{BB962C8B-B14F-4D97-AF65-F5344CB8AC3E}">
        <p14:creationId xmlns:p14="http://schemas.microsoft.com/office/powerpoint/2010/main" val="27210339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313</Words>
  <Application>Microsoft Office PowerPoint</Application>
  <PresentationFormat>宽屏</PresentationFormat>
  <Paragraphs>46</Paragraphs>
  <Slides>11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南宫大仙</dc:creator>
  <cp:lastModifiedBy>1642614120@qq.com</cp:lastModifiedBy>
  <cp:revision>17</cp:revision>
  <dcterms:created xsi:type="dcterms:W3CDTF">2018-08-29T03:27:02Z</dcterms:created>
  <dcterms:modified xsi:type="dcterms:W3CDTF">2018-10-26T14:28:26Z</dcterms:modified>
</cp:coreProperties>
</file>