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0" r:id="rId7"/>
    <p:sldId id="261" r:id="rId8"/>
    <p:sldId id="263" r:id="rId9"/>
    <p:sldId id="271" r:id="rId10"/>
    <p:sldId id="269" r:id="rId11"/>
    <p:sldId id="264" r:id="rId12"/>
    <p:sldId id="272" r:id="rId13"/>
    <p:sldId id="265" r:id="rId14"/>
    <p:sldId id="266" r:id="rId15"/>
    <p:sldId id="267" r:id="rId16"/>
    <p:sldId id="268" r:id="rId17"/>
    <p:sldId id="276" r:id="rId18"/>
    <p:sldId id="273" r:id="rId19"/>
    <p:sldId id="274" r:id="rId20"/>
    <p:sldId id="275" r:id="rId21"/>
    <p:sldId id="281" r:id="rId22"/>
    <p:sldId id="280" r:id="rId23"/>
    <p:sldId id="282" r:id="rId24"/>
    <p:sldId id="283" r:id="rId25"/>
    <p:sldId id="284" r:id="rId26"/>
    <p:sldId id="285" r:id="rId27"/>
    <p:sldId id="277" r:id="rId28"/>
    <p:sldId id="279"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showGuides="1">
      <p:cViewPr varScale="1">
        <p:scale>
          <a:sx n="89" d="100"/>
          <a:sy n="89" d="100"/>
        </p:scale>
        <p:origin x="114" y="5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E806E5-D217-449A-9A4A-84D727A2A01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27F43DE-6659-4CA4-9250-E0E190F59E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CC13949-7925-403B-AF67-BB73B73D3C00}"/>
              </a:ext>
            </a:extLst>
          </p:cNvPr>
          <p:cNvSpPr>
            <a:spLocks noGrp="1"/>
          </p:cNvSpPr>
          <p:nvPr>
            <p:ph type="dt" sz="half" idx="10"/>
          </p:nvPr>
        </p:nvSpPr>
        <p:spPr/>
        <p:txBody>
          <a:bodyPr/>
          <a:lstStyle/>
          <a:p>
            <a:fld id="{F65B811B-E3B4-42AF-946D-EBB340E40D27}" type="datetimeFigureOut">
              <a:rPr lang="zh-CN" altLang="en-US" smtClean="0"/>
              <a:t>2018/9/7</a:t>
            </a:fld>
            <a:endParaRPr lang="zh-CN" altLang="en-US"/>
          </a:p>
        </p:txBody>
      </p:sp>
      <p:sp>
        <p:nvSpPr>
          <p:cNvPr id="5" name="页脚占位符 4">
            <a:extLst>
              <a:ext uri="{FF2B5EF4-FFF2-40B4-BE49-F238E27FC236}">
                <a16:creationId xmlns:a16="http://schemas.microsoft.com/office/drawing/2014/main" id="{009C2AF7-CEF2-4026-9CCF-2FA9912C74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309C94-4177-41BE-9EE9-D0BBC59CB3D1}"/>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1586923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E07805-6BD9-43A2-AAF2-F71769CEE6A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456501A-461C-4526-9170-0BEA849A73C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DB47BB4-CA02-4F26-92D9-E6DDCB363E70}"/>
              </a:ext>
            </a:extLst>
          </p:cNvPr>
          <p:cNvSpPr>
            <a:spLocks noGrp="1"/>
          </p:cNvSpPr>
          <p:nvPr>
            <p:ph type="dt" sz="half" idx="10"/>
          </p:nvPr>
        </p:nvSpPr>
        <p:spPr/>
        <p:txBody>
          <a:bodyPr/>
          <a:lstStyle/>
          <a:p>
            <a:fld id="{F65B811B-E3B4-42AF-946D-EBB340E40D27}" type="datetimeFigureOut">
              <a:rPr lang="zh-CN" altLang="en-US" smtClean="0"/>
              <a:t>2018/9/7</a:t>
            </a:fld>
            <a:endParaRPr lang="zh-CN" altLang="en-US"/>
          </a:p>
        </p:txBody>
      </p:sp>
      <p:sp>
        <p:nvSpPr>
          <p:cNvPr id="5" name="页脚占位符 4">
            <a:extLst>
              <a:ext uri="{FF2B5EF4-FFF2-40B4-BE49-F238E27FC236}">
                <a16:creationId xmlns:a16="http://schemas.microsoft.com/office/drawing/2014/main" id="{498D80D3-AC65-4570-AB6D-AF6BA5322D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C0CFE7-2480-48C2-96A5-127F293D46C3}"/>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3229476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958C8E7-0CE5-406B-B0EA-379041507AB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C432402-964F-46F8-B24E-D656C8E3949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7841D99-EA65-4DA7-B374-228D24E5D567}"/>
              </a:ext>
            </a:extLst>
          </p:cNvPr>
          <p:cNvSpPr>
            <a:spLocks noGrp="1"/>
          </p:cNvSpPr>
          <p:nvPr>
            <p:ph type="dt" sz="half" idx="10"/>
          </p:nvPr>
        </p:nvSpPr>
        <p:spPr/>
        <p:txBody>
          <a:bodyPr/>
          <a:lstStyle/>
          <a:p>
            <a:fld id="{F65B811B-E3B4-42AF-946D-EBB340E40D27}" type="datetimeFigureOut">
              <a:rPr lang="zh-CN" altLang="en-US" smtClean="0"/>
              <a:t>2018/9/7</a:t>
            </a:fld>
            <a:endParaRPr lang="zh-CN" altLang="en-US"/>
          </a:p>
        </p:txBody>
      </p:sp>
      <p:sp>
        <p:nvSpPr>
          <p:cNvPr id="5" name="页脚占位符 4">
            <a:extLst>
              <a:ext uri="{FF2B5EF4-FFF2-40B4-BE49-F238E27FC236}">
                <a16:creationId xmlns:a16="http://schemas.microsoft.com/office/drawing/2014/main" id="{3A8199D6-CF24-4708-ADD2-D925D84108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04C89C-2BB4-4FCF-8A50-70DA6B4B4998}"/>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1860027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FCA222-802A-46BF-BA22-61762C91C0B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9E93702-EE29-4A49-B221-23EE46C472B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4CAAC21-C282-4B99-913B-D170DA8E4895}"/>
              </a:ext>
            </a:extLst>
          </p:cNvPr>
          <p:cNvSpPr>
            <a:spLocks noGrp="1"/>
          </p:cNvSpPr>
          <p:nvPr>
            <p:ph type="dt" sz="half" idx="10"/>
          </p:nvPr>
        </p:nvSpPr>
        <p:spPr/>
        <p:txBody>
          <a:bodyPr/>
          <a:lstStyle/>
          <a:p>
            <a:fld id="{F65B811B-E3B4-42AF-946D-EBB340E40D27}" type="datetimeFigureOut">
              <a:rPr lang="zh-CN" altLang="en-US" smtClean="0"/>
              <a:t>2018/9/7</a:t>
            </a:fld>
            <a:endParaRPr lang="zh-CN" altLang="en-US"/>
          </a:p>
        </p:txBody>
      </p:sp>
      <p:sp>
        <p:nvSpPr>
          <p:cNvPr id="5" name="页脚占位符 4">
            <a:extLst>
              <a:ext uri="{FF2B5EF4-FFF2-40B4-BE49-F238E27FC236}">
                <a16:creationId xmlns:a16="http://schemas.microsoft.com/office/drawing/2014/main" id="{93046D2C-05C7-45C8-A4F5-604F56C032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7E7AF7-8963-4DEB-AA1E-E235EA7962B9}"/>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4017939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F6C54B-EC01-40C0-B31A-B83D421905B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6F0AAD9-B728-4847-A4F8-779468183D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3C5CD0F-2152-4C07-BADF-A065AA272A86}"/>
              </a:ext>
            </a:extLst>
          </p:cNvPr>
          <p:cNvSpPr>
            <a:spLocks noGrp="1"/>
          </p:cNvSpPr>
          <p:nvPr>
            <p:ph type="dt" sz="half" idx="10"/>
          </p:nvPr>
        </p:nvSpPr>
        <p:spPr/>
        <p:txBody>
          <a:bodyPr/>
          <a:lstStyle/>
          <a:p>
            <a:fld id="{F65B811B-E3B4-42AF-946D-EBB340E40D27}" type="datetimeFigureOut">
              <a:rPr lang="zh-CN" altLang="en-US" smtClean="0"/>
              <a:t>2018/9/7</a:t>
            </a:fld>
            <a:endParaRPr lang="zh-CN" altLang="en-US"/>
          </a:p>
        </p:txBody>
      </p:sp>
      <p:sp>
        <p:nvSpPr>
          <p:cNvPr id="5" name="页脚占位符 4">
            <a:extLst>
              <a:ext uri="{FF2B5EF4-FFF2-40B4-BE49-F238E27FC236}">
                <a16:creationId xmlns:a16="http://schemas.microsoft.com/office/drawing/2014/main" id="{2B75F1B6-2BD0-48F4-B8A9-C76DE78B4E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3A93ECC-F395-4543-A4C9-EDB30F208484}"/>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2021458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7C9534-AA0B-4AAA-B6E7-E60DE00AC59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30882B1-F0A8-4803-BA6F-73752F56A66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DB6E086-568D-4F8A-B1A7-B77EF7349221}"/>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06BCB4F-5F84-4D1D-AA93-2EC2D33221C1}"/>
              </a:ext>
            </a:extLst>
          </p:cNvPr>
          <p:cNvSpPr>
            <a:spLocks noGrp="1"/>
          </p:cNvSpPr>
          <p:nvPr>
            <p:ph type="dt" sz="half" idx="10"/>
          </p:nvPr>
        </p:nvSpPr>
        <p:spPr/>
        <p:txBody>
          <a:bodyPr/>
          <a:lstStyle/>
          <a:p>
            <a:fld id="{F65B811B-E3B4-42AF-946D-EBB340E40D27}" type="datetimeFigureOut">
              <a:rPr lang="zh-CN" altLang="en-US" smtClean="0"/>
              <a:t>2018/9/7</a:t>
            </a:fld>
            <a:endParaRPr lang="zh-CN" altLang="en-US"/>
          </a:p>
        </p:txBody>
      </p:sp>
      <p:sp>
        <p:nvSpPr>
          <p:cNvPr id="6" name="页脚占位符 5">
            <a:extLst>
              <a:ext uri="{FF2B5EF4-FFF2-40B4-BE49-F238E27FC236}">
                <a16:creationId xmlns:a16="http://schemas.microsoft.com/office/drawing/2014/main" id="{E8B8B36A-FFAF-4F57-9B5A-CFCF899D630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3FE8D83-799C-4251-B242-283AF9FFA4BE}"/>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2803070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3713F6-A20B-4DDB-8086-22B0E982F87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C729325-BCFF-438C-BAB2-F9DC4066A8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6B551A8-F572-4D66-B95B-804D292B73DF}"/>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34A7B52-ED30-4AD4-93AC-7F29EBAC2C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5BE20C0-25F6-4CAD-B524-DD3518D9754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E7114887-B26F-44DC-83DC-FF6CF9BD729C}"/>
              </a:ext>
            </a:extLst>
          </p:cNvPr>
          <p:cNvSpPr>
            <a:spLocks noGrp="1"/>
          </p:cNvSpPr>
          <p:nvPr>
            <p:ph type="dt" sz="half" idx="10"/>
          </p:nvPr>
        </p:nvSpPr>
        <p:spPr/>
        <p:txBody>
          <a:bodyPr/>
          <a:lstStyle/>
          <a:p>
            <a:fld id="{F65B811B-E3B4-42AF-946D-EBB340E40D27}" type="datetimeFigureOut">
              <a:rPr lang="zh-CN" altLang="en-US" smtClean="0"/>
              <a:t>2018/9/7</a:t>
            </a:fld>
            <a:endParaRPr lang="zh-CN" altLang="en-US"/>
          </a:p>
        </p:txBody>
      </p:sp>
      <p:sp>
        <p:nvSpPr>
          <p:cNvPr id="8" name="页脚占位符 7">
            <a:extLst>
              <a:ext uri="{FF2B5EF4-FFF2-40B4-BE49-F238E27FC236}">
                <a16:creationId xmlns:a16="http://schemas.microsoft.com/office/drawing/2014/main" id="{A3225058-EDC4-4541-BBC3-1DE4C80F15D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7C5D83B-53B6-4C59-8AA1-2EC85B867A67}"/>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1343089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9B95B2-96A5-4146-BC06-54F715586BC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485C0C2-CE75-4852-B2AC-7954242A79D7}"/>
              </a:ext>
            </a:extLst>
          </p:cNvPr>
          <p:cNvSpPr>
            <a:spLocks noGrp="1"/>
          </p:cNvSpPr>
          <p:nvPr>
            <p:ph type="dt" sz="half" idx="10"/>
          </p:nvPr>
        </p:nvSpPr>
        <p:spPr/>
        <p:txBody>
          <a:bodyPr/>
          <a:lstStyle/>
          <a:p>
            <a:fld id="{F65B811B-E3B4-42AF-946D-EBB340E40D27}" type="datetimeFigureOut">
              <a:rPr lang="zh-CN" altLang="en-US" smtClean="0"/>
              <a:t>2018/9/7</a:t>
            </a:fld>
            <a:endParaRPr lang="zh-CN" altLang="en-US"/>
          </a:p>
        </p:txBody>
      </p:sp>
      <p:sp>
        <p:nvSpPr>
          <p:cNvPr id="4" name="页脚占位符 3">
            <a:extLst>
              <a:ext uri="{FF2B5EF4-FFF2-40B4-BE49-F238E27FC236}">
                <a16:creationId xmlns:a16="http://schemas.microsoft.com/office/drawing/2014/main" id="{3EEF5C76-E05A-4BDF-880F-010F1C5F2A9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17A7D5A-2BEF-4F09-85BD-B243DD288057}"/>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2390055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F172E44-1648-4888-9F6B-F39FD033AB31}"/>
              </a:ext>
            </a:extLst>
          </p:cNvPr>
          <p:cNvSpPr>
            <a:spLocks noGrp="1"/>
          </p:cNvSpPr>
          <p:nvPr>
            <p:ph type="dt" sz="half" idx="10"/>
          </p:nvPr>
        </p:nvSpPr>
        <p:spPr/>
        <p:txBody>
          <a:bodyPr/>
          <a:lstStyle/>
          <a:p>
            <a:fld id="{F65B811B-E3B4-42AF-946D-EBB340E40D27}" type="datetimeFigureOut">
              <a:rPr lang="zh-CN" altLang="en-US" smtClean="0"/>
              <a:t>2018/9/7</a:t>
            </a:fld>
            <a:endParaRPr lang="zh-CN" altLang="en-US"/>
          </a:p>
        </p:txBody>
      </p:sp>
      <p:sp>
        <p:nvSpPr>
          <p:cNvPr id="3" name="页脚占位符 2">
            <a:extLst>
              <a:ext uri="{FF2B5EF4-FFF2-40B4-BE49-F238E27FC236}">
                <a16:creationId xmlns:a16="http://schemas.microsoft.com/office/drawing/2014/main" id="{6277DED8-B1C0-41C3-A4B6-39DD30422A9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C9C4E12-A2C5-42D0-BEA0-7C2A2167DEB0}"/>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2575049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BF4D63-BD31-4F98-9E5E-5ED78384832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233DE16-C79A-445E-86A5-09A598941B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2F73BB2-D6EF-4793-8675-BC3A13DCD1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38D28B5-7AFA-4FCA-A635-47F8C1E77019}"/>
              </a:ext>
            </a:extLst>
          </p:cNvPr>
          <p:cNvSpPr>
            <a:spLocks noGrp="1"/>
          </p:cNvSpPr>
          <p:nvPr>
            <p:ph type="dt" sz="half" idx="10"/>
          </p:nvPr>
        </p:nvSpPr>
        <p:spPr/>
        <p:txBody>
          <a:bodyPr/>
          <a:lstStyle/>
          <a:p>
            <a:fld id="{F65B811B-E3B4-42AF-946D-EBB340E40D27}" type="datetimeFigureOut">
              <a:rPr lang="zh-CN" altLang="en-US" smtClean="0"/>
              <a:t>2018/9/7</a:t>
            </a:fld>
            <a:endParaRPr lang="zh-CN" altLang="en-US"/>
          </a:p>
        </p:txBody>
      </p:sp>
      <p:sp>
        <p:nvSpPr>
          <p:cNvPr id="6" name="页脚占位符 5">
            <a:extLst>
              <a:ext uri="{FF2B5EF4-FFF2-40B4-BE49-F238E27FC236}">
                <a16:creationId xmlns:a16="http://schemas.microsoft.com/office/drawing/2014/main" id="{94F5FDC9-8198-4B88-B484-B0C59807248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F3F0B5-0A3A-444F-8283-D1BECA8BC65D}"/>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167214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9A73C4-16FD-4765-95DC-7660559A4B2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3980156-C62A-48E2-8030-B23B325801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F7AD3C7-FAA0-4C6C-A01E-FE44076798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A647C43-76F2-4DEB-A145-397A20524DBE}"/>
              </a:ext>
            </a:extLst>
          </p:cNvPr>
          <p:cNvSpPr>
            <a:spLocks noGrp="1"/>
          </p:cNvSpPr>
          <p:nvPr>
            <p:ph type="dt" sz="half" idx="10"/>
          </p:nvPr>
        </p:nvSpPr>
        <p:spPr/>
        <p:txBody>
          <a:bodyPr/>
          <a:lstStyle/>
          <a:p>
            <a:fld id="{F65B811B-E3B4-42AF-946D-EBB340E40D27}" type="datetimeFigureOut">
              <a:rPr lang="zh-CN" altLang="en-US" smtClean="0"/>
              <a:t>2018/9/7</a:t>
            </a:fld>
            <a:endParaRPr lang="zh-CN" altLang="en-US"/>
          </a:p>
        </p:txBody>
      </p:sp>
      <p:sp>
        <p:nvSpPr>
          <p:cNvPr id="6" name="页脚占位符 5">
            <a:extLst>
              <a:ext uri="{FF2B5EF4-FFF2-40B4-BE49-F238E27FC236}">
                <a16:creationId xmlns:a16="http://schemas.microsoft.com/office/drawing/2014/main" id="{62435783-0719-47A9-8B48-A2BD6761A92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09D4FFD-A6FE-4DBE-B113-FD85B66664F5}"/>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681793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0EE2A02-5E8F-4474-A46D-AF7BDFA524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CD63C93-8B48-470C-8B69-EFC02B9225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F2AA11F-E722-42B4-8C76-6A6E583D10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5B811B-E3B4-42AF-946D-EBB340E40D27}" type="datetimeFigureOut">
              <a:rPr lang="zh-CN" altLang="en-US" smtClean="0"/>
              <a:t>2018/9/7</a:t>
            </a:fld>
            <a:endParaRPr lang="zh-CN" altLang="en-US"/>
          </a:p>
        </p:txBody>
      </p:sp>
      <p:sp>
        <p:nvSpPr>
          <p:cNvPr id="5" name="页脚占位符 4">
            <a:extLst>
              <a:ext uri="{FF2B5EF4-FFF2-40B4-BE49-F238E27FC236}">
                <a16:creationId xmlns:a16="http://schemas.microsoft.com/office/drawing/2014/main" id="{2FA0201B-0ABF-416E-BDBB-00D3D68CCD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13F7B5F-BAC3-4947-858F-01912FF010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3999559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F72E1314-EC5C-47E1-980F-2D9F57A883EC}"/>
              </a:ext>
            </a:extLst>
          </p:cNvPr>
          <p:cNvSpPr txBox="1"/>
          <p:nvPr/>
        </p:nvSpPr>
        <p:spPr>
          <a:xfrm>
            <a:off x="3951823" y="2386833"/>
            <a:ext cx="4288353" cy="1323439"/>
          </a:xfrm>
          <a:prstGeom prst="rect">
            <a:avLst/>
          </a:prstGeom>
          <a:noFill/>
        </p:spPr>
        <p:txBody>
          <a:bodyPr wrap="none" rtlCol="0">
            <a:spAutoFit/>
          </a:bodyPr>
          <a:lstStyle/>
          <a:p>
            <a:r>
              <a:rPr lang="zh-CN" altLang="en-US" sz="8000" dirty="0">
                <a:solidFill>
                  <a:schemeClr val="bg1"/>
                </a:solidFill>
                <a:cs typeface="+mn-ea"/>
                <a:sym typeface="+mn-lt"/>
              </a:rPr>
              <a:t>学长课堂</a:t>
            </a:r>
          </a:p>
        </p:txBody>
      </p:sp>
      <p:sp>
        <p:nvSpPr>
          <p:cNvPr id="3" name="文本框 2">
            <a:extLst>
              <a:ext uri="{FF2B5EF4-FFF2-40B4-BE49-F238E27FC236}">
                <a16:creationId xmlns:a16="http://schemas.microsoft.com/office/drawing/2014/main" id="{D579A50A-FEB6-4192-86A0-3FBBC4CCD7CB}"/>
              </a:ext>
            </a:extLst>
          </p:cNvPr>
          <p:cNvSpPr txBox="1"/>
          <p:nvPr/>
        </p:nvSpPr>
        <p:spPr>
          <a:xfrm>
            <a:off x="7130737" y="3710272"/>
            <a:ext cx="2337499" cy="584775"/>
          </a:xfrm>
          <a:prstGeom prst="rect">
            <a:avLst/>
          </a:prstGeom>
          <a:noFill/>
        </p:spPr>
        <p:txBody>
          <a:bodyPr wrap="none" rtlCol="0">
            <a:spAutoFit/>
          </a:bodyPr>
          <a:lstStyle/>
          <a:p>
            <a:r>
              <a:rPr lang="en-US" altLang="zh-CN" sz="3200" dirty="0">
                <a:solidFill>
                  <a:schemeClr val="bg1"/>
                </a:solidFill>
                <a:cs typeface="+mn-ea"/>
                <a:sym typeface="+mn-lt"/>
              </a:rPr>
              <a:t>C/C++</a:t>
            </a:r>
            <a:r>
              <a:rPr lang="zh-CN" altLang="en-US" sz="3200" dirty="0">
                <a:solidFill>
                  <a:schemeClr val="bg1"/>
                </a:solidFill>
                <a:cs typeface="+mn-ea"/>
                <a:sym typeface="+mn-lt"/>
              </a:rPr>
              <a:t>方向</a:t>
            </a:r>
          </a:p>
        </p:txBody>
      </p:sp>
      <p:sp>
        <p:nvSpPr>
          <p:cNvPr id="4" name="文本框 3">
            <a:extLst>
              <a:ext uri="{FF2B5EF4-FFF2-40B4-BE49-F238E27FC236}">
                <a16:creationId xmlns:a16="http://schemas.microsoft.com/office/drawing/2014/main" id="{A99CF550-EE33-4C79-8328-7BD2CD93FEA8}"/>
              </a:ext>
            </a:extLst>
          </p:cNvPr>
          <p:cNvSpPr txBox="1"/>
          <p:nvPr/>
        </p:nvSpPr>
        <p:spPr>
          <a:xfrm>
            <a:off x="10070742" y="5987081"/>
            <a:ext cx="1838965" cy="369332"/>
          </a:xfrm>
          <a:prstGeom prst="rect">
            <a:avLst/>
          </a:prstGeom>
          <a:noFill/>
        </p:spPr>
        <p:txBody>
          <a:bodyPr wrap="none" rtlCol="0">
            <a:spAutoFit/>
          </a:bodyPr>
          <a:lstStyle/>
          <a:p>
            <a:pPr algn="ctr"/>
            <a:r>
              <a:rPr lang="en-US" altLang="zh-CN" dirty="0">
                <a:solidFill>
                  <a:schemeClr val="bg1"/>
                </a:solidFill>
                <a:cs typeface="+mn-ea"/>
                <a:sym typeface="+mn-lt"/>
              </a:rPr>
              <a:t>18</a:t>
            </a:r>
            <a:r>
              <a:rPr lang="zh-CN" altLang="en-US" dirty="0">
                <a:solidFill>
                  <a:schemeClr val="bg1"/>
                </a:solidFill>
                <a:cs typeface="+mn-ea"/>
                <a:sym typeface="+mn-lt"/>
              </a:rPr>
              <a:t>级大一上学期</a:t>
            </a:r>
          </a:p>
        </p:txBody>
      </p:sp>
      <p:sp>
        <p:nvSpPr>
          <p:cNvPr id="6" name="文本框 5">
            <a:extLst>
              <a:ext uri="{FF2B5EF4-FFF2-40B4-BE49-F238E27FC236}">
                <a16:creationId xmlns:a16="http://schemas.microsoft.com/office/drawing/2014/main" id="{C79343A9-1E66-49A6-A70F-5571875E7B9B}"/>
              </a:ext>
            </a:extLst>
          </p:cNvPr>
          <p:cNvSpPr txBox="1"/>
          <p:nvPr/>
        </p:nvSpPr>
        <p:spPr>
          <a:xfrm>
            <a:off x="9051234" y="6357864"/>
            <a:ext cx="2890535" cy="369332"/>
          </a:xfrm>
          <a:prstGeom prst="rect">
            <a:avLst/>
          </a:prstGeom>
          <a:noFill/>
        </p:spPr>
        <p:txBody>
          <a:bodyPr wrap="none" rtlCol="0">
            <a:spAutoFit/>
          </a:bodyPr>
          <a:lstStyle/>
          <a:p>
            <a:pPr algn="ctr"/>
            <a:r>
              <a:rPr lang="zh-CN" altLang="en-US" dirty="0">
                <a:solidFill>
                  <a:schemeClr val="bg1"/>
                </a:solidFill>
                <a:cs typeface="+mn-ea"/>
                <a:sym typeface="+mn-lt"/>
              </a:rPr>
              <a:t>成都大学 信工学院 科创室</a:t>
            </a:r>
          </a:p>
        </p:txBody>
      </p:sp>
      <p:sp>
        <p:nvSpPr>
          <p:cNvPr id="7" name="文本框 6">
            <a:extLst>
              <a:ext uri="{FF2B5EF4-FFF2-40B4-BE49-F238E27FC236}">
                <a16:creationId xmlns:a16="http://schemas.microsoft.com/office/drawing/2014/main" id="{90B52241-5857-4D3F-B68F-5C776E63CDA9}"/>
              </a:ext>
            </a:extLst>
          </p:cNvPr>
          <p:cNvSpPr txBox="1"/>
          <p:nvPr/>
        </p:nvSpPr>
        <p:spPr>
          <a:xfrm>
            <a:off x="10990224" y="5616298"/>
            <a:ext cx="877163" cy="369332"/>
          </a:xfrm>
          <a:prstGeom prst="rect">
            <a:avLst/>
          </a:prstGeom>
          <a:noFill/>
        </p:spPr>
        <p:txBody>
          <a:bodyPr wrap="none" rtlCol="0">
            <a:spAutoFit/>
          </a:bodyPr>
          <a:lstStyle/>
          <a:p>
            <a:pPr algn="ctr"/>
            <a:r>
              <a:rPr lang="zh-CN" altLang="en-US" dirty="0">
                <a:solidFill>
                  <a:schemeClr val="bg1"/>
                </a:solidFill>
              </a:rPr>
              <a:t>杨新瑞</a:t>
            </a:r>
          </a:p>
        </p:txBody>
      </p:sp>
    </p:spTree>
    <p:extLst>
      <p:ext uri="{BB962C8B-B14F-4D97-AF65-F5344CB8AC3E}">
        <p14:creationId xmlns:p14="http://schemas.microsoft.com/office/powerpoint/2010/main" val="2263519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3" name="矩形 2">
            <a:extLst>
              <a:ext uri="{FF2B5EF4-FFF2-40B4-BE49-F238E27FC236}">
                <a16:creationId xmlns:a16="http://schemas.microsoft.com/office/drawing/2014/main" id="{840A7189-6E24-47C6-AFF1-2E39B2DA9AB7}"/>
              </a:ext>
            </a:extLst>
          </p:cNvPr>
          <p:cNvSpPr/>
          <p:nvPr/>
        </p:nvSpPr>
        <p:spPr>
          <a:xfrm>
            <a:off x="2294964" y="1182231"/>
            <a:ext cx="7290099" cy="2246769"/>
          </a:xfrm>
          <a:prstGeom prst="rect">
            <a:avLst/>
          </a:prstGeom>
        </p:spPr>
        <p:txBody>
          <a:bodyPr wrap="square">
            <a:spAutoFit/>
          </a:bodyPr>
          <a:lstStyle/>
          <a:p>
            <a:r>
              <a:rPr lang="en-US" altLang="zh-CN" sz="2800" dirty="0">
                <a:solidFill>
                  <a:schemeClr val="bg1"/>
                </a:solidFill>
                <a:latin typeface="+mn-ea"/>
              </a:rPr>
              <a:t>1971</a:t>
            </a:r>
            <a:r>
              <a:rPr lang="zh-CN" altLang="en-US" sz="2800" dirty="0">
                <a:solidFill>
                  <a:schemeClr val="bg1"/>
                </a:solidFill>
                <a:latin typeface="+mn-ea"/>
              </a:rPr>
              <a:t>年，同样酷爱</a:t>
            </a:r>
            <a:r>
              <a:rPr lang="en-US" altLang="zh-CN" sz="2800" dirty="0">
                <a:solidFill>
                  <a:schemeClr val="bg1"/>
                </a:solidFill>
                <a:latin typeface="+mn-ea"/>
              </a:rPr>
              <a:t>Space Travel</a:t>
            </a:r>
            <a:r>
              <a:rPr lang="zh-CN" altLang="en-US" sz="2800" dirty="0">
                <a:solidFill>
                  <a:schemeClr val="bg1"/>
                </a:solidFill>
                <a:latin typeface="+mn-ea"/>
              </a:rPr>
              <a:t>的</a:t>
            </a:r>
            <a:r>
              <a:rPr lang="zh-CN" altLang="en-US" sz="2800" dirty="0">
                <a:solidFill>
                  <a:schemeClr val="accent6">
                    <a:lumMod val="60000"/>
                    <a:lumOff val="40000"/>
                  </a:schemeClr>
                </a:solidFill>
              </a:rPr>
              <a:t>丹尼斯</a:t>
            </a:r>
            <a:r>
              <a:rPr lang="en-US" altLang="zh-CN" sz="2800" dirty="0">
                <a:solidFill>
                  <a:schemeClr val="accent6">
                    <a:lumMod val="60000"/>
                    <a:lumOff val="40000"/>
                  </a:schemeClr>
                </a:solidFill>
              </a:rPr>
              <a:t>·</a:t>
            </a:r>
            <a:r>
              <a:rPr lang="zh-CN" altLang="en-US" sz="2800" dirty="0">
                <a:solidFill>
                  <a:schemeClr val="accent6">
                    <a:lumMod val="60000"/>
                    <a:lumOff val="40000"/>
                  </a:schemeClr>
                </a:solidFill>
              </a:rPr>
              <a:t>里奇</a:t>
            </a:r>
            <a:r>
              <a:rPr lang="zh-CN" altLang="en-US" sz="2800" dirty="0">
                <a:solidFill>
                  <a:schemeClr val="bg1"/>
                </a:solidFill>
                <a:latin typeface="+mn-ea"/>
              </a:rPr>
              <a:t>为了能早点儿玩上游戏，加入了</a:t>
            </a:r>
            <a:r>
              <a:rPr lang="zh-CN" altLang="en-US" sz="2800" dirty="0">
                <a:solidFill>
                  <a:schemeClr val="accent6">
                    <a:lumMod val="60000"/>
                    <a:lumOff val="40000"/>
                  </a:schemeClr>
                </a:solidFill>
                <a:latin typeface="+mn-ea"/>
              </a:rPr>
              <a:t>汤普森</a:t>
            </a:r>
            <a:r>
              <a:rPr lang="zh-CN" altLang="en-US" sz="2800" dirty="0">
                <a:solidFill>
                  <a:schemeClr val="bg1"/>
                </a:solidFill>
                <a:latin typeface="+mn-ea"/>
              </a:rPr>
              <a:t>的开发项目，合作开发</a:t>
            </a:r>
            <a:r>
              <a:rPr lang="en-US" altLang="zh-CN" sz="2800" dirty="0">
                <a:solidFill>
                  <a:schemeClr val="bg1"/>
                </a:solidFill>
                <a:latin typeface="+mn-ea"/>
              </a:rPr>
              <a:t>UNIX</a:t>
            </a:r>
            <a:r>
              <a:rPr lang="zh-CN" altLang="en-US" sz="2800" dirty="0">
                <a:solidFill>
                  <a:schemeClr val="bg1"/>
                </a:solidFill>
                <a:latin typeface="+mn-ea"/>
              </a:rPr>
              <a:t>。他的主要工作是改造</a:t>
            </a:r>
            <a:r>
              <a:rPr lang="en-US" altLang="zh-CN" sz="2800" dirty="0">
                <a:solidFill>
                  <a:schemeClr val="bg1"/>
                </a:solidFill>
                <a:latin typeface="+mn-ea"/>
              </a:rPr>
              <a:t>B</a:t>
            </a:r>
            <a:r>
              <a:rPr lang="zh-CN" altLang="en-US" sz="2800" dirty="0">
                <a:solidFill>
                  <a:schemeClr val="bg1"/>
                </a:solidFill>
                <a:latin typeface="+mn-ea"/>
              </a:rPr>
              <a:t>语言（取</a:t>
            </a:r>
            <a:r>
              <a:rPr lang="en-US" altLang="zh-CN" sz="2800" dirty="0">
                <a:solidFill>
                  <a:schemeClr val="bg1"/>
                </a:solidFill>
                <a:latin typeface="+mn-ea"/>
              </a:rPr>
              <a:t>BCPL</a:t>
            </a:r>
            <a:r>
              <a:rPr lang="zh-CN" altLang="en-US" sz="2800" dirty="0">
                <a:solidFill>
                  <a:schemeClr val="bg1"/>
                </a:solidFill>
                <a:latin typeface="+mn-ea"/>
              </a:rPr>
              <a:t>的首字母），使其更成熟。</a:t>
            </a:r>
          </a:p>
        </p:txBody>
      </p:sp>
      <p:sp>
        <p:nvSpPr>
          <p:cNvPr id="4" name="矩形 3">
            <a:extLst>
              <a:ext uri="{FF2B5EF4-FFF2-40B4-BE49-F238E27FC236}">
                <a16:creationId xmlns:a16="http://schemas.microsoft.com/office/drawing/2014/main" id="{FBAA31D4-27AD-4865-A190-A0E0F9A1D7B4}"/>
              </a:ext>
            </a:extLst>
          </p:cNvPr>
          <p:cNvSpPr/>
          <p:nvPr/>
        </p:nvSpPr>
        <p:spPr>
          <a:xfrm>
            <a:off x="2294964" y="3859887"/>
            <a:ext cx="7150250" cy="1815882"/>
          </a:xfrm>
          <a:prstGeom prst="rect">
            <a:avLst/>
          </a:prstGeom>
        </p:spPr>
        <p:txBody>
          <a:bodyPr wrap="square">
            <a:spAutoFit/>
          </a:bodyPr>
          <a:lstStyle/>
          <a:p>
            <a:r>
              <a:rPr lang="en-US" altLang="zh-CN" sz="2800" dirty="0">
                <a:solidFill>
                  <a:schemeClr val="bg1"/>
                </a:solidFill>
                <a:latin typeface="+mn-ea"/>
              </a:rPr>
              <a:t>1972</a:t>
            </a:r>
            <a:r>
              <a:rPr lang="zh-CN" altLang="en-US" sz="2800" dirty="0">
                <a:solidFill>
                  <a:schemeClr val="bg1"/>
                </a:solidFill>
                <a:latin typeface="+mn-ea"/>
              </a:rPr>
              <a:t>年，美国贝尔实验室的</a:t>
            </a:r>
            <a:r>
              <a:rPr lang="zh-CN" altLang="en-US" sz="2800" dirty="0">
                <a:solidFill>
                  <a:schemeClr val="accent6">
                    <a:lumMod val="60000"/>
                    <a:lumOff val="40000"/>
                  </a:schemeClr>
                </a:solidFill>
              </a:rPr>
              <a:t>丹尼斯</a:t>
            </a:r>
            <a:r>
              <a:rPr lang="en-US" altLang="zh-CN" sz="2800" dirty="0">
                <a:solidFill>
                  <a:schemeClr val="accent6">
                    <a:lumMod val="60000"/>
                    <a:lumOff val="40000"/>
                  </a:schemeClr>
                </a:solidFill>
              </a:rPr>
              <a:t>·</a:t>
            </a:r>
            <a:r>
              <a:rPr lang="zh-CN" altLang="en-US" sz="2800" dirty="0">
                <a:solidFill>
                  <a:schemeClr val="accent6">
                    <a:lumMod val="60000"/>
                    <a:lumOff val="40000"/>
                  </a:schemeClr>
                </a:solidFill>
              </a:rPr>
              <a:t>里奇</a:t>
            </a:r>
            <a:r>
              <a:rPr lang="zh-CN" altLang="en-US" sz="2800" dirty="0">
                <a:solidFill>
                  <a:schemeClr val="bg1"/>
                </a:solidFill>
                <a:latin typeface="+mn-ea"/>
              </a:rPr>
              <a:t>在</a:t>
            </a:r>
            <a:r>
              <a:rPr lang="en-US" altLang="zh-CN" sz="2800" dirty="0">
                <a:solidFill>
                  <a:schemeClr val="bg1"/>
                </a:solidFill>
                <a:latin typeface="+mn-ea"/>
              </a:rPr>
              <a:t>B</a:t>
            </a:r>
            <a:r>
              <a:rPr lang="zh-CN" altLang="en-US" sz="2800" dirty="0">
                <a:solidFill>
                  <a:schemeClr val="bg1"/>
                </a:solidFill>
                <a:latin typeface="+mn-ea"/>
              </a:rPr>
              <a:t>语言的基础上最终设计出了一种新的语言，他取了</a:t>
            </a:r>
            <a:r>
              <a:rPr lang="en-US" altLang="zh-CN" sz="2800" dirty="0">
                <a:solidFill>
                  <a:schemeClr val="bg1"/>
                </a:solidFill>
                <a:latin typeface="+mn-ea"/>
              </a:rPr>
              <a:t>BCPL</a:t>
            </a:r>
            <a:r>
              <a:rPr lang="zh-CN" altLang="en-US" sz="2800" dirty="0">
                <a:solidFill>
                  <a:schemeClr val="bg1"/>
                </a:solidFill>
                <a:latin typeface="+mn-ea"/>
              </a:rPr>
              <a:t>的第二个字母作为这种语言的名字，这就是</a:t>
            </a:r>
            <a:r>
              <a:rPr lang="en-US" altLang="zh-CN" sz="2800" dirty="0">
                <a:solidFill>
                  <a:schemeClr val="accent6">
                    <a:lumMod val="60000"/>
                    <a:lumOff val="40000"/>
                  </a:schemeClr>
                </a:solidFill>
                <a:latin typeface="+mn-ea"/>
              </a:rPr>
              <a:t>C</a:t>
            </a:r>
            <a:r>
              <a:rPr lang="zh-CN" altLang="en-US" sz="2800" dirty="0">
                <a:solidFill>
                  <a:schemeClr val="accent6">
                    <a:lumMod val="60000"/>
                    <a:lumOff val="40000"/>
                  </a:schemeClr>
                </a:solidFill>
                <a:latin typeface="+mn-ea"/>
              </a:rPr>
              <a:t>语言</a:t>
            </a:r>
            <a:r>
              <a:rPr lang="zh-CN" altLang="en-US" sz="2800" dirty="0">
                <a:solidFill>
                  <a:schemeClr val="bg1"/>
                </a:solidFill>
                <a:latin typeface="+mn-ea"/>
              </a:rPr>
              <a:t>。</a:t>
            </a:r>
          </a:p>
        </p:txBody>
      </p:sp>
    </p:spTree>
    <p:extLst>
      <p:ext uri="{BB962C8B-B14F-4D97-AF65-F5344CB8AC3E}">
        <p14:creationId xmlns:p14="http://schemas.microsoft.com/office/powerpoint/2010/main" val="872044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3" name="文本框 2">
            <a:extLst>
              <a:ext uri="{FF2B5EF4-FFF2-40B4-BE49-F238E27FC236}">
                <a16:creationId xmlns:a16="http://schemas.microsoft.com/office/drawing/2014/main" id="{95790F8C-2189-438B-B402-06E03BE94F7C}"/>
              </a:ext>
            </a:extLst>
          </p:cNvPr>
          <p:cNvSpPr txBox="1"/>
          <p:nvPr/>
        </p:nvSpPr>
        <p:spPr>
          <a:xfrm>
            <a:off x="1294904" y="4834243"/>
            <a:ext cx="10238700" cy="1384995"/>
          </a:xfrm>
          <a:prstGeom prst="rect">
            <a:avLst/>
          </a:prstGeom>
          <a:noFill/>
        </p:spPr>
        <p:txBody>
          <a:bodyPr wrap="none" rtlCol="0">
            <a:spAutoFit/>
          </a:bodyPr>
          <a:lstStyle/>
          <a:p>
            <a:r>
              <a:rPr lang="zh-CN" altLang="en-US" sz="2800" dirty="0">
                <a:solidFill>
                  <a:schemeClr val="bg1"/>
                </a:solidFill>
              </a:rPr>
              <a:t>没有</a:t>
            </a:r>
            <a:r>
              <a:rPr lang="zh-CN" altLang="en-US" sz="2800" dirty="0">
                <a:solidFill>
                  <a:schemeClr val="accent6">
                    <a:lumMod val="60000"/>
                    <a:lumOff val="40000"/>
                  </a:schemeClr>
                </a:solidFill>
              </a:rPr>
              <a:t>丹尼斯</a:t>
            </a:r>
            <a:r>
              <a:rPr lang="en-US" altLang="zh-CN" sz="2800" dirty="0">
                <a:solidFill>
                  <a:schemeClr val="accent6">
                    <a:lumMod val="60000"/>
                    <a:lumOff val="40000"/>
                  </a:schemeClr>
                </a:solidFill>
              </a:rPr>
              <a:t>·</a:t>
            </a:r>
            <a:r>
              <a:rPr lang="zh-CN" altLang="en-US" sz="2800" dirty="0">
                <a:solidFill>
                  <a:schemeClr val="accent6">
                    <a:lumMod val="60000"/>
                    <a:lumOff val="40000"/>
                  </a:schemeClr>
                </a:solidFill>
              </a:rPr>
              <a:t>里奇</a:t>
            </a:r>
            <a:r>
              <a:rPr lang="zh-CN" altLang="en-US" sz="2800" dirty="0">
                <a:solidFill>
                  <a:schemeClr val="bg1"/>
                </a:solidFill>
              </a:rPr>
              <a:t>就没有</a:t>
            </a:r>
            <a:r>
              <a:rPr lang="en-US" altLang="zh-CN" sz="2800" dirty="0">
                <a:solidFill>
                  <a:schemeClr val="accent6">
                    <a:lumMod val="60000"/>
                    <a:lumOff val="40000"/>
                  </a:schemeClr>
                </a:solidFill>
              </a:rPr>
              <a:t>C</a:t>
            </a:r>
            <a:r>
              <a:rPr lang="zh-CN" altLang="en-US" sz="2800" dirty="0">
                <a:solidFill>
                  <a:schemeClr val="accent6">
                    <a:lumMod val="60000"/>
                    <a:lumOff val="40000"/>
                  </a:schemeClr>
                </a:solidFill>
              </a:rPr>
              <a:t>语言</a:t>
            </a:r>
            <a:r>
              <a:rPr lang="zh-CN" altLang="en-US" sz="2800" dirty="0">
                <a:solidFill>
                  <a:schemeClr val="bg1"/>
                </a:solidFill>
              </a:rPr>
              <a:t>和</a:t>
            </a:r>
            <a:r>
              <a:rPr lang="en-US" altLang="zh-CN" sz="2800" dirty="0">
                <a:solidFill>
                  <a:schemeClr val="accent6">
                    <a:lumMod val="60000"/>
                    <a:lumOff val="40000"/>
                  </a:schemeClr>
                </a:solidFill>
              </a:rPr>
              <a:t>UNIX</a:t>
            </a:r>
            <a:r>
              <a:rPr lang="zh-CN" altLang="en-US" sz="2800" dirty="0">
                <a:solidFill>
                  <a:schemeClr val="bg1"/>
                </a:solidFill>
              </a:rPr>
              <a:t>的诞生，</a:t>
            </a:r>
            <a:endParaRPr lang="en-US" altLang="zh-CN" sz="2800" dirty="0">
              <a:solidFill>
                <a:schemeClr val="bg1"/>
              </a:solidFill>
            </a:endParaRPr>
          </a:p>
          <a:p>
            <a:r>
              <a:rPr lang="zh-CN" altLang="en-US" sz="2800" dirty="0">
                <a:solidFill>
                  <a:schemeClr val="bg1"/>
                </a:solidFill>
              </a:rPr>
              <a:t>那我们现在将还会处在使用命令行界面操作计算机程序的时代，</a:t>
            </a:r>
            <a:endParaRPr lang="en-US" altLang="zh-CN" sz="2800" dirty="0">
              <a:solidFill>
                <a:schemeClr val="bg1"/>
              </a:solidFill>
            </a:endParaRPr>
          </a:p>
          <a:p>
            <a:r>
              <a:rPr lang="zh-CN" altLang="en-US" sz="2800" dirty="0">
                <a:solidFill>
                  <a:schemeClr val="bg1"/>
                </a:solidFill>
              </a:rPr>
              <a:t>而没有现在各种多姿多彩的操作系统。</a:t>
            </a:r>
          </a:p>
        </p:txBody>
      </p:sp>
      <p:pic>
        <p:nvPicPr>
          <p:cNvPr id="4" name="图片 3">
            <a:extLst>
              <a:ext uri="{FF2B5EF4-FFF2-40B4-BE49-F238E27FC236}">
                <a16:creationId xmlns:a16="http://schemas.microsoft.com/office/drawing/2014/main" id="{25A3C79D-61B4-44E9-B751-30A6B9421D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106" y="2065100"/>
            <a:ext cx="2138064" cy="2138064"/>
          </a:xfrm>
          <a:prstGeom prst="rect">
            <a:avLst/>
          </a:prstGeom>
        </p:spPr>
      </p:pic>
      <p:pic>
        <p:nvPicPr>
          <p:cNvPr id="7" name="图片 6">
            <a:extLst>
              <a:ext uri="{FF2B5EF4-FFF2-40B4-BE49-F238E27FC236}">
                <a16:creationId xmlns:a16="http://schemas.microsoft.com/office/drawing/2014/main" id="{F794A5F1-92A0-4DBC-9D4B-800DBBBBC6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7701" y="914032"/>
            <a:ext cx="2138065" cy="2138065"/>
          </a:xfrm>
          <a:prstGeom prst="rect">
            <a:avLst/>
          </a:prstGeom>
        </p:spPr>
      </p:pic>
      <p:pic>
        <p:nvPicPr>
          <p:cNvPr id="9" name="图片 8">
            <a:extLst>
              <a:ext uri="{FF2B5EF4-FFF2-40B4-BE49-F238E27FC236}">
                <a16:creationId xmlns:a16="http://schemas.microsoft.com/office/drawing/2014/main" id="{0A353D63-9FB3-4476-B62E-DEE1C3342C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7114" y="2430412"/>
            <a:ext cx="1765069" cy="1765069"/>
          </a:xfrm>
          <a:prstGeom prst="rect">
            <a:avLst/>
          </a:prstGeom>
        </p:spPr>
      </p:pic>
      <p:pic>
        <p:nvPicPr>
          <p:cNvPr id="11" name="图片 10">
            <a:extLst>
              <a:ext uri="{FF2B5EF4-FFF2-40B4-BE49-F238E27FC236}">
                <a16:creationId xmlns:a16="http://schemas.microsoft.com/office/drawing/2014/main" id="{72920464-A92D-4F80-B06B-EF542F1A59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90893" y="1141264"/>
            <a:ext cx="1581372" cy="1581372"/>
          </a:xfrm>
          <a:prstGeom prst="rect">
            <a:avLst/>
          </a:prstGeom>
        </p:spPr>
      </p:pic>
    </p:spTree>
    <p:extLst>
      <p:ext uri="{BB962C8B-B14F-4D97-AF65-F5344CB8AC3E}">
        <p14:creationId xmlns:p14="http://schemas.microsoft.com/office/powerpoint/2010/main" val="110387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ipe(left)">
                                      <p:cBhvr>
                                        <p:cTn id="14" dur="500"/>
                                        <p:tgtEl>
                                          <p:spTgt spid="3">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left)">
                                      <p:cBhvr>
                                        <p:cTn id="21" dur="500"/>
                                        <p:tgtEl>
                                          <p:spTgt spid="3">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a:extLst>
              <a:ext uri="{FF2B5EF4-FFF2-40B4-BE49-F238E27FC236}">
                <a16:creationId xmlns:a16="http://schemas.microsoft.com/office/drawing/2014/main" id="{C576A031-445A-4F16-A10B-43CC00DA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3" name="文本框 2">
            <a:extLst>
              <a:ext uri="{FF2B5EF4-FFF2-40B4-BE49-F238E27FC236}">
                <a16:creationId xmlns:a16="http://schemas.microsoft.com/office/drawing/2014/main" id="{BFA7D45E-4370-44EE-848C-F5BCC473D488}"/>
              </a:ext>
            </a:extLst>
          </p:cNvPr>
          <p:cNvSpPr txBox="1"/>
          <p:nvPr/>
        </p:nvSpPr>
        <p:spPr>
          <a:xfrm>
            <a:off x="1524000" y="1122362"/>
            <a:ext cx="9144000" cy="290051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altLang="zh-CN" sz="6000" dirty="0">
                <a:solidFill>
                  <a:srgbClr val="FFFFFF"/>
                </a:solidFill>
                <a:latin typeface="+mj-lt"/>
                <a:ea typeface="+mj-ea"/>
                <a:cs typeface="+mj-cs"/>
              </a:rPr>
              <a:t>C</a:t>
            </a:r>
            <a:r>
              <a:rPr lang="zh-CN" altLang="en-US" sz="6000" dirty="0">
                <a:solidFill>
                  <a:srgbClr val="FFFFFF"/>
                </a:solidFill>
                <a:latin typeface="+mj-lt"/>
                <a:ea typeface="+mj-ea"/>
                <a:cs typeface="+mj-cs"/>
              </a:rPr>
              <a:t>语言的应用场景</a:t>
            </a:r>
          </a:p>
        </p:txBody>
      </p:sp>
    </p:spTree>
    <p:extLst>
      <p:ext uri="{BB962C8B-B14F-4D97-AF65-F5344CB8AC3E}">
        <p14:creationId xmlns:p14="http://schemas.microsoft.com/office/powerpoint/2010/main" val="531326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53989080-686E-476F-A4B5-FFF5B2E4F95A}"/>
              </a:ext>
            </a:extLst>
          </p:cNvPr>
          <p:cNvSpPr txBox="1"/>
          <p:nvPr/>
        </p:nvSpPr>
        <p:spPr>
          <a:xfrm>
            <a:off x="438041" y="2926079"/>
            <a:ext cx="11315918" cy="1384995"/>
          </a:xfrm>
          <a:prstGeom prst="rect">
            <a:avLst/>
          </a:prstGeom>
          <a:noFill/>
        </p:spPr>
        <p:txBody>
          <a:bodyPr wrap="none" rtlCol="0">
            <a:spAutoFit/>
          </a:bodyPr>
          <a:lstStyle/>
          <a:p>
            <a:r>
              <a:rPr lang="en-US" altLang="zh-CN" sz="2800" dirty="0">
                <a:solidFill>
                  <a:schemeClr val="bg1"/>
                </a:solidFill>
              </a:rPr>
              <a:t>C</a:t>
            </a:r>
            <a:r>
              <a:rPr lang="zh-CN" altLang="en-US" sz="2800" dirty="0">
                <a:solidFill>
                  <a:schemeClr val="bg1"/>
                </a:solidFill>
              </a:rPr>
              <a:t>语言是一门通用计算机编程语言，广泛应用于底层开发。</a:t>
            </a:r>
            <a:endParaRPr lang="en-US" altLang="zh-CN" sz="2800" dirty="0">
              <a:solidFill>
                <a:schemeClr val="bg1"/>
              </a:solidFill>
            </a:endParaRPr>
          </a:p>
          <a:p>
            <a:r>
              <a:rPr lang="en-US" altLang="zh-CN" sz="2800" dirty="0">
                <a:solidFill>
                  <a:schemeClr val="bg1"/>
                </a:solidFill>
              </a:rPr>
              <a:t>C</a:t>
            </a:r>
            <a:r>
              <a:rPr lang="zh-CN" altLang="en-US" sz="2800" dirty="0">
                <a:solidFill>
                  <a:schemeClr val="bg1"/>
                </a:solidFill>
              </a:rPr>
              <a:t>语言的设计目标是提供一种能以简易的方式编译、处理低级存储器、</a:t>
            </a:r>
            <a:endParaRPr lang="en-US" altLang="zh-CN" sz="2800" dirty="0">
              <a:solidFill>
                <a:schemeClr val="bg1"/>
              </a:solidFill>
            </a:endParaRPr>
          </a:p>
          <a:p>
            <a:r>
              <a:rPr lang="zh-CN" altLang="en-US" sz="2800" dirty="0">
                <a:solidFill>
                  <a:schemeClr val="bg1"/>
                </a:solidFill>
              </a:rPr>
              <a:t>产生少量的机器码以及不需要任何运行环境支持便能运行的编程语言。</a:t>
            </a:r>
          </a:p>
        </p:txBody>
      </p:sp>
    </p:spTree>
    <p:extLst>
      <p:ext uri="{BB962C8B-B14F-4D97-AF65-F5344CB8AC3E}">
        <p14:creationId xmlns:p14="http://schemas.microsoft.com/office/powerpoint/2010/main" val="3743466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3" name="文本框 2">
            <a:extLst>
              <a:ext uri="{FF2B5EF4-FFF2-40B4-BE49-F238E27FC236}">
                <a16:creationId xmlns:a16="http://schemas.microsoft.com/office/drawing/2014/main" id="{43E5CF32-7F24-4498-8562-B08C2D16089A}"/>
              </a:ext>
            </a:extLst>
          </p:cNvPr>
          <p:cNvSpPr txBox="1"/>
          <p:nvPr/>
        </p:nvSpPr>
        <p:spPr>
          <a:xfrm>
            <a:off x="1006691" y="2449473"/>
            <a:ext cx="10479151" cy="2246769"/>
          </a:xfrm>
          <a:prstGeom prst="rect">
            <a:avLst/>
          </a:prstGeom>
          <a:noFill/>
        </p:spPr>
        <p:txBody>
          <a:bodyPr wrap="none" rtlCol="0">
            <a:spAutoFit/>
          </a:bodyPr>
          <a:lstStyle/>
          <a:p>
            <a:r>
              <a:rPr lang="zh-CN" altLang="en-US" sz="2800" dirty="0">
                <a:solidFill>
                  <a:schemeClr val="bg1"/>
                </a:solidFill>
              </a:rPr>
              <a:t>尽管</a:t>
            </a:r>
            <a:r>
              <a:rPr lang="en-US" altLang="zh-CN" sz="2800" dirty="0">
                <a:solidFill>
                  <a:schemeClr val="bg1"/>
                </a:solidFill>
              </a:rPr>
              <a:t>C</a:t>
            </a:r>
            <a:r>
              <a:rPr lang="zh-CN" altLang="en-US" sz="2800" dirty="0">
                <a:solidFill>
                  <a:schemeClr val="bg1"/>
                </a:solidFill>
              </a:rPr>
              <a:t>语言提供了许多低级处理的功能，</a:t>
            </a:r>
            <a:endParaRPr lang="en-US" altLang="zh-CN" sz="2800" dirty="0">
              <a:solidFill>
                <a:schemeClr val="bg1"/>
              </a:solidFill>
            </a:endParaRPr>
          </a:p>
          <a:p>
            <a:r>
              <a:rPr lang="zh-CN" altLang="en-US" sz="2800" dirty="0">
                <a:solidFill>
                  <a:schemeClr val="bg1"/>
                </a:solidFill>
              </a:rPr>
              <a:t>但仍然保持着良好跨平台的特性，</a:t>
            </a:r>
            <a:endParaRPr lang="en-US" altLang="zh-CN" sz="2800" dirty="0">
              <a:solidFill>
                <a:schemeClr val="bg1"/>
              </a:solidFill>
            </a:endParaRPr>
          </a:p>
          <a:p>
            <a:r>
              <a:rPr lang="zh-CN" altLang="en-US" sz="2800" dirty="0">
                <a:solidFill>
                  <a:schemeClr val="bg1"/>
                </a:solidFill>
              </a:rPr>
              <a:t>以一个标准规格写出的</a:t>
            </a:r>
            <a:r>
              <a:rPr lang="en-US" altLang="zh-CN" sz="2800" dirty="0">
                <a:solidFill>
                  <a:schemeClr val="bg1"/>
                </a:solidFill>
              </a:rPr>
              <a:t>C</a:t>
            </a:r>
            <a:r>
              <a:rPr lang="zh-CN" altLang="en-US" sz="2800" dirty="0">
                <a:solidFill>
                  <a:schemeClr val="bg1"/>
                </a:solidFill>
              </a:rPr>
              <a:t>语言程序可在许多电脑平台上进行编译，</a:t>
            </a:r>
            <a:endParaRPr lang="en-US" altLang="zh-CN" sz="2800" dirty="0">
              <a:solidFill>
                <a:schemeClr val="bg1"/>
              </a:solidFill>
            </a:endParaRPr>
          </a:p>
          <a:p>
            <a:r>
              <a:rPr lang="zh-CN" altLang="en-US" sz="2800" dirty="0">
                <a:solidFill>
                  <a:schemeClr val="bg1"/>
                </a:solidFill>
              </a:rPr>
              <a:t>甚至包含一些嵌入式处理器（单片机或称</a:t>
            </a:r>
            <a:r>
              <a:rPr lang="en-US" altLang="zh-CN" sz="2800" dirty="0" err="1">
                <a:solidFill>
                  <a:schemeClr val="bg1"/>
                </a:solidFill>
              </a:rPr>
              <a:t>MCU</a:t>
            </a:r>
            <a:r>
              <a:rPr lang="zh-CN" altLang="en-US" sz="2800" dirty="0">
                <a:solidFill>
                  <a:schemeClr val="bg1"/>
                </a:solidFill>
              </a:rPr>
              <a:t>）</a:t>
            </a:r>
            <a:endParaRPr lang="en-US" altLang="zh-CN" sz="2800" dirty="0">
              <a:solidFill>
                <a:schemeClr val="bg1"/>
              </a:solidFill>
            </a:endParaRPr>
          </a:p>
          <a:p>
            <a:r>
              <a:rPr lang="zh-CN" altLang="en-US" sz="2800" dirty="0">
                <a:solidFill>
                  <a:schemeClr val="bg1"/>
                </a:solidFill>
              </a:rPr>
              <a:t>以及超级电脑等作业平台。</a:t>
            </a:r>
          </a:p>
        </p:txBody>
      </p:sp>
    </p:spTree>
    <p:extLst>
      <p:ext uri="{BB962C8B-B14F-4D97-AF65-F5344CB8AC3E}">
        <p14:creationId xmlns:p14="http://schemas.microsoft.com/office/powerpoint/2010/main" val="314712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3" name="文本框 2">
            <a:extLst>
              <a:ext uri="{FF2B5EF4-FFF2-40B4-BE49-F238E27FC236}">
                <a16:creationId xmlns:a16="http://schemas.microsoft.com/office/drawing/2014/main" id="{7DC9AABB-A155-473D-AB4B-15CA0C214F84}"/>
              </a:ext>
            </a:extLst>
          </p:cNvPr>
          <p:cNvSpPr txBox="1"/>
          <p:nvPr/>
        </p:nvSpPr>
        <p:spPr>
          <a:xfrm>
            <a:off x="2831324" y="2736502"/>
            <a:ext cx="6529352" cy="1384995"/>
          </a:xfrm>
          <a:prstGeom prst="rect">
            <a:avLst/>
          </a:prstGeom>
          <a:noFill/>
        </p:spPr>
        <p:txBody>
          <a:bodyPr wrap="none" rtlCol="0">
            <a:spAutoFit/>
          </a:bodyPr>
          <a:lstStyle/>
          <a:p>
            <a:r>
              <a:rPr lang="zh-CN" altLang="en-US" sz="2800" dirty="0">
                <a:solidFill>
                  <a:schemeClr val="bg1"/>
                </a:solidFill>
              </a:rPr>
              <a:t>为了适应现如今大型项目的开发，</a:t>
            </a:r>
            <a:endParaRPr lang="en-US" altLang="zh-CN" sz="2800" dirty="0">
              <a:solidFill>
                <a:schemeClr val="bg1"/>
              </a:solidFill>
            </a:endParaRPr>
          </a:p>
          <a:p>
            <a:r>
              <a:rPr lang="zh-CN" altLang="en-US" sz="2800" dirty="0">
                <a:solidFill>
                  <a:schemeClr val="bg1"/>
                </a:solidFill>
              </a:rPr>
              <a:t>在</a:t>
            </a:r>
            <a:r>
              <a:rPr lang="en-US" altLang="zh-CN" sz="2800" dirty="0">
                <a:solidFill>
                  <a:schemeClr val="bg1"/>
                </a:solidFill>
              </a:rPr>
              <a:t>C</a:t>
            </a:r>
            <a:r>
              <a:rPr lang="zh-CN" altLang="en-US" sz="2800" dirty="0">
                <a:solidFill>
                  <a:schemeClr val="bg1"/>
                </a:solidFill>
              </a:rPr>
              <a:t>语言的基础上加入了面型对象特性，</a:t>
            </a:r>
            <a:endParaRPr lang="en-US" altLang="zh-CN" sz="2800" dirty="0">
              <a:solidFill>
                <a:schemeClr val="bg1"/>
              </a:solidFill>
            </a:endParaRPr>
          </a:p>
          <a:p>
            <a:r>
              <a:rPr lang="en-US" altLang="zh-CN" sz="2800" dirty="0">
                <a:solidFill>
                  <a:schemeClr val="bg1"/>
                </a:solidFill>
              </a:rPr>
              <a:t>C++</a:t>
            </a:r>
            <a:r>
              <a:rPr lang="zh-CN" altLang="en-US" sz="2800" dirty="0">
                <a:solidFill>
                  <a:schemeClr val="bg1"/>
                </a:solidFill>
              </a:rPr>
              <a:t>由此诞生</a:t>
            </a:r>
          </a:p>
        </p:txBody>
      </p:sp>
    </p:spTree>
    <p:extLst>
      <p:ext uri="{BB962C8B-B14F-4D97-AF65-F5344CB8AC3E}">
        <p14:creationId xmlns:p14="http://schemas.microsoft.com/office/powerpoint/2010/main" val="45540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0" y="0"/>
            <a:ext cx="12191980" cy="6857990"/>
          </a:xfrm>
          <a:prstGeom prst="rect">
            <a:avLst/>
          </a:prstGeom>
        </p:spPr>
      </p:pic>
      <p:pic>
        <p:nvPicPr>
          <p:cNvPr id="3" name="图片 2">
            <a:extLst>
              <a:ext uri="{FF2B5EF4-FFF2-40B4-BE49-F238E27FC236}">
                <a16:creationId xmlns:a16="http://schemas.microsoft.com/office/drawing/2014/main" id="{960C9A9C-20DB-49B2-9485-9EC88D4D2A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2002" y="598849"/>
            <a:ext cx="2533650" cy="1676400"/>
          </a:xfrm>
          <a:prstGeom prst="rect">
            <a:avLst/>
          </a:prstGeom>
        </p:spPr>
      </p:pic>
      <p:pic>
        <p:nvPicPr>
          <p:cNvPr id="6" name="图片 5">
            <a:extLst>
              <a:ext uri="{FF2B5EF4-FFF2-40B4-BE49-F238E27FC236}">
                <a16:creationId xmlns:a16="http://schemas.microsoft.com/office/drawing/2014/main" id="{42088FC3-250D-4A0A-9D2B-EE0B6BC5EA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417" y="3654064"/>
            <a:ext cx="2533650" cy="1857375"/>
          </a:xfrm>
          <a:prstGeom prst="rect">
            <a:avLst/>
          </a:prstGeom>
        </p:spPr>
      </p:pic>
      <p:pic>
        <p:nvPicPr>
          <p:cNvPr id="8" name="图片 7">
            <a:extLst>
              <a:ext uri="{FF2B5EF4-FFF2-40B4-BE49-F238E27FC236}">
                <a16:creationId xmlns:a16="http://schemas.microsoft.com/office/drawing/2014/main" id="{92B97D96-E411-4B98-AE1B-677870318C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82002" y="3679791"/>
            <a:ext cx="2792877" cy="1805920"/>
          </a:xfrm>
          <a:prstGeom prst="rect">
            <a:avLst/>
          </a:prstGeom>
        </p:spPr>
      </p:pic>
      <p:pic>
        <p:nvPicPr>
          <p:cNvPr id="10" name="图片 9">
            <a:extLst>
              <a:ext uri="{FF2B5EF4-FFF2-40B4-BE49-F238E27FC236}">
                <a16:creationId xmlns:a16="http://schemas.microsoft.com/office/drawing/2014/main" id="{32D7F922-E8DB-42E4-9E1C-65CD445D260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0417" y="598849"/>
            <a:ext cx="2965061" cy="1676400"/>
          </a:xfrm>
          <a:prstGeom prst="rect">
            <a:avLst/>
          </a:prstGeom>
        </p:spPr>
      </p:pic>
      <p:sp>
        <p:nvSpPr>
          <p:cNvPr id="11" name="文本框 10">
            <a:extLst>
              <a:ext uri="{FF2B5EF4-FFF2-40B4-BE49-F238E27FC236}">
                <a16:creationId xmlns:a16="http://schemas.microsoft.com/office/drawing/2014/main" id="{D89EE061-81E5-49A3-A50B-36BB988310D6}"/>
              </a:ext>
            </a:extLst>
          </p:cNvPr>
          <p:cNvSpPr txBox="1"/>
          <p:nvPr/>
        </p:nvSpPr>
        <p:spPr>
          <a:xfrm>
            <a:off x="5396930" y="3044279"/>
            <a:ext cx="1398140" cy="769441"/>
          </a:xfrm>
          <a:prstGeom prst="rect">
            <a:avLst/>
          </a:prstGeom>
          <a:noFill/>
        </p:spPr>
        <p:txBody>
          <a:bodyPr wrap="none" rtlCol="0">
            <a:spAutoFit/>
          </a:bodyPr>
          <a:lstStyle/>
          <a:p>
            <a:r>
              <a:rPr lang="en-US" altLang="zh-CN" sz="4400" dirty="0">
                <a:solidFill>
                  <a:schemeClr val="bg1"/>
                </a:solidFill>
              </a:rPr>
              <a:t>C++</a:t>
            </a:r>
            <a:endParaRPr lang="zh-CN" altLang="en-US" sz="4400" dirty="0">
              <a:solidFill>
                <a:schemeClr val="bg1"/>
              </a:solidFill>
            </a:endParaRPr>
          </a:p>
        </p:txBody>
      </p:sp>
      <p:sp>
        <p:nvSpPr>
          <p:cNvPr id="12" name="文本框 11">
            <a:extLst>
              <a:ext uri="{FF2B5EF4-FFF2-40B4-BE49-F238E27FC236}">
                <a16:creationId xmlns:a16="http://schemas.microsoft.com/office/drawing/2014/main" id="{DB236D4F-0C3E-4C13-A996-F94B95B740D7}"/>
              </a:ext>
            </a:extLst>
          </p:cNvPr>
          <p:cNvSpPr txBox="1"/>
          <p:nvPr/>
        </p:nvSpPr>
        <p:spPr>
          <a:xfrm>
            <a:off x="2104365" y="2410658"/>
            <a:ext cx="877163" cy="369332"/>
          </a:xfrm>
          <a:prstGeom prst="rect">
            <a:avLst/>
          </a:prstGeom>
          <a:noFill/>
        </p:spPr>
        <p:txBody>
          <a:bodyPr wrap="none" rtlCol="0">
            <a:spAutoFit/>
          </a:bodyPr>
          <a:lstStyle/>
          <a:p>
            <a:r>
              <a:rPr lang="zh-CN" altLang="en-US" dirty="0">
                <a:solidFill>
                  <a:schemeClr val="bg1"/>
                </a:solidFill>
              </a:rPr>
              <a:t>服务器</a:t>
            </a:r>
          </a:p>
        </p:txBody>
      </p:sp>
      <p:sp>
        <p:nvSpPr>
          <p:cNvPr id="13" name="文本框 12">
            <a:extLst>
              <a:ext uri="{FF2B5EF4-FFF2-40B4-BE49-F238E27FC236}">
                <a16:creationId xmlns:a16="http://schemas.microsoft.com/office/drawing/2014/main" id="{0EFC336F-F100-4DB2-868F-F5B516FC3323}"/>
              </a:ext>
            </a:extLst>
          </p:cNvPr>
          <p:cNvSpPr txBox="1"/>
          <p:nvPr/>
        </p:nvSpPr>
        <p:spPr>
          <a:xfrm>
            <a:off x="9198836" y="2423522"/>
            <a:ext cx="1099981" cy="369332"/>
          </a:xfrm>
          <a:prstGeom prst="rect">
            <a:avLst/>
          </a:prstGeom>
          <a:noFill/>
        </p:spPr>
        <p:txBody>
          <a:bodyPr wrap="none" rtlCol="0">
            <a:spAutoFit/>
          </a:bodyPr>
          <a:lstStyle/>
          <a:p>
            <a:r>
              <a:rPr lang="zh-CN" altLang="en-US" dirty="0">
                <a:solidFill>
                  <a:schemeClr val="bg1"/>
                </a:solidFill>
              </a:rPr>
              <a:t>游戏开发</a:t>
            </a:r>
          </a:p>
        </p:txBody>
      </p:sp>
      <p:sp>
        <p:nvSpPr>
          <p:cNvPr id="14" name="文本框 13">
            <a:extLst>
              <a:ext uri="{FF2B5EF4-FFF2-40B4-BE49-F238E27FC236}">
                <a16:creationId xmlns:a16="http://schemas.microsoft.com/office/drawing/2014/main" id="{C4156437-0E24-450C-9489-3048558CB18D}"/>
              </a:ext>
            </a:extLst>
          </p:cNvPr>
          <p:cNvSpPr txBox="1"/>
          <p:nvPr/>
        </p:nvSpPr>
        <p:spPr>
          <a:xfrm>
            <a:off x="1773244" y="5630721"/>
            <a:ext cx="1107996" cy="369332"/>
          </a:xfrm>
          <a:prstGeom prst="rect">
            <a:avLst/>
          </a:prstGeom>
          <a:noFill/>
        </p:spPr>
        <p:txBody>
          <a:bodyPr wrap="none" rtlCol="0">
            <a:spAutoFit/>
          </a:bodyPr>
          <a:lstStyle/>
          <a:p>
            <a:r>
              <a:rPr lang="zh-CN" altLang="en-US" dirty="0">
                <a:solidFill>
                  <a:schemeClr val="bg1"/>
                </a:solidFill>
              </a:rPr>
              <a:t>桌面应用</a:t>
            </a:r>
          </a:p>
        </p:txBody>
      </p:sp>
      <p:sp>
        <p:nvSpPr>
          <p:cNvPr id="15" name="文本框 14">
            <a:extLst>
              <a:ext uri="{FF2B5EF4-FFF2-40B4-BE49-F238E27FC236}">
                <a16:creationId xmlns:a16="http://schemas.microsoft.com/office/drawing/2014/main" id="{ECF70FA5-08F9-4066-9CD6-AD8597CED6B9}"/>
              </a:ext>
            </a:extLst>
          </p:cNvPr>
          <p:cNvSpPr txBox="1"/>
          <p:nvPr/>
        </p:nvSpPr>
        <p:spPr>
          <a:xfrm>
            <a:off x="9324754" y="5630721"/>
            <a:ext cx="1107996" cy="369332"/>
          </a:xfrm>
          <a:prstGeom prst="rect">
            <a:avLst/>
          </a:prstGeom>
          <a:noFill/>
        </p:spPr>
        <p:txBody>
          <a:bodyPr wrap="none" rtlCol="0">
            <a:spAutoFit/>
          </a:bodyPr>
          <a:lstStyle/>
          <a:p>
            <a:r>
              <a:rPr lang="zh-CN" altLang="en-US" dirty="0">
                <a:solidFill>
                  <a:schemeClr val="bg1"/>
                </a:solidFill>
              </a:rPr>
              <a:t>人工智能</a:t>
            </a:r>
          </a:p>
        </p:txBody>
      </p:sp>
      <p:cxnSp>
        <p:nvCxnSpPr>
          <p:cNvPr id="17" name="直接箭头连接符 16">
            <a:extLst>
              <a:ext uri="{FF2B5EF4-FFF2-40B4-BE49-F238E27FC236}">
                <a16:creationId xmlns:a16="http://schemas.microsoft.com/office/drawing/2014/main" id="{618F63BC-4B40-49AE-B0BC-F0C4DE1490F5}"/>
              </a:ext>
            </a:extLst>
          </p:cNvPr>
          <p:cNvCxnSpPr>
            <a:cxnSpLocks/>
          </p:cNvCxnSpPr>
          <p:nvPr/>
        </p:nvCxnSpPr>
        <p:spPr>
          <a:xfrm flipH="1" flipV="1">
            <a:off x="4181475" y="1704975"/>
            <a:ext cx="1061085" cy="1491071"/>
          </a:xfrm>
          <a:prstGeom prst="straightConnector1">
            <a:avLst/>
          </a:prstGeom>
          <a:ln w="66675">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18" name="直接箭头连接符 17">
            <a:extLst>
              <a:ext uri="{FF2B5EF4-FFF2-40B4-BE49-F238E27FC236}">
                <a16:creationId xmlns:a16="http://schemas.microsoft.com/office/drawing/2014/main" id="{48E97223-94EB-4EDD-9369-F71302E8D910}"/>
              </a:ext>
            </a:extLst>
          </p:cNvPr>
          <p:cNvCxnSpPr>
            <a:cxnSpLocks/>
          </p:cNvCxnSpPr>
          <p:nvPr/>
        </p:nvCxnSpPr>
        <p:spPr>
          <a:xfrm flipH="1">
            <a:off x="3709998" y="3813720"/>
            <a:ext cx="1593795" cy="769031"/>
          </a:xfrm>
          <a:prstGeom prst="straightConnector1">
            <a:avLst/>
          </a:prstGeom>
          <a:ln w="66675">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21" name="直接箭头连接符 20">
            <a:extLst>
              <a:ext uri="{FF2B5EF4-FFF2-40B4-BE49-F238E27FC236}">
                <a16:creationId xmlns:a16="http://schemas.microsoft.com/office/drawing/2014/main" id="{C496DC80-34F8-4337-AA1B-603A236BF358}"/>
              </a:ext>
            </a:extLst>
          </p:cNvPr>
          <p:cNvCxnSpPr>
            <a:cxnSpLocks/>
          </p:cNvCxnSpPr>
          <p:nvPr/>
        </p:nvCxnSpPr>
        <p:spPr>
          <a:xfrm flipV="1">
            <a:off x="6888207" y="1580289"/>
            <a:ext cx="1350918" cy="1705836"/>
          </a:xfrm>
          <a:prstGeom prst="straightConnector1">
            <a:avLst/>
          </a:prstGeom>
          <a:ln w="66675">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25" name="直接箭头连接符 24">
            <a:extLst>
              <a:ext uri="{FF2B5EF4-FFF2-40B4-BE49-F238E27FC236}">
                <a16:creationId xmlns:a16="http://schemas.microsoft.com/office/drawing/2014/main" id="{BECFF2E4-723F-4850-B8DC-4B18A58B8FF7}"/>
              </a:ext>
            </a:extLst>
          </p:cNvPr>
          <p:cNvCxnSpPr>
            <a:cxnSpLocks/>
          </p:cNvCxnSpPr>
          <p:nvPr/>
        </p:nvCxnSpPr>
        <p:spPr>
          <a:xfrm>
            <a:off x="6888207" y="3897762"/>
            <a:ext cx="1350918" cy="926834"/>
          </a:xfrm>
          <a:prstGeom prst="straightConnector1">
            <a:avLst/>
          </a:prstGeom>
          <a:ln w="66675">
            <a:solidFill>
              <a:schemeClr val="bg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62391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down)">
                                      <p:cBhvr>
                                        <p:cTn id="14" dur="500"/>
                                        <p:tgtEl>
                                          <p:spTgt spid="17"/>
                                        </p:tgtEl>
                                      </p:cBhvr>
                                    </p:animEffect>
                                  </p:childTnLst>
                                </p:cTn>
                              </p:par>
                            </p:childTnLst>
                          </p:cTn>
                        </p:par>
                        <p:par>
                          <p:cTn id="15" fill="hold">
                            <p:stCondLst>
                              <p:cond delay="500"/>
                            </p:stCondLst>
                            <p:childTnLst>
                              <p:par>
                                <p:cTn id="16" presetID="42" presetClass="entr" presetSubtype="0"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down)">
                                      <p:cBhvr>
                                        <p:cTn id="29" dur="500"/>
                                        <p:tgtEl>
                                          <p:spTgt spid="21"/>
                                        </p:tgtEl>
                                      </p:cBhvr>
                                    </p:animEffect>
                                  </p:childTnLst>
                                </p:cTn>
                              </p:par>
                            </p:childTnLst>
                          </p:cTn>
                        </p:par>
                        <p:par>
                          <p:cTn id="30" fill="hold">
                            <p:stCondLst>
                              <p:cond delay="500"/>
                            </p:stCondLst>
                            <p:childTnLst>
                              <p:par>
                                <p:cTn id="31" presetID="42" presetClass="entr" presetSubtype="0"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1000"/>
                                        <p:tgtEl>
                                          <p:spTgt spid="3"/>
                                        </p:tgtEl>
                                      </p:cBhvr>
                                    </p:animEffect>
                                    <p:anim calcmode="lin" valueType="num">
                                      <p:cBhvr>
                                        <p:cTn id="34" dur="1000" fill="hold"/>
                                        <p:tgtEl>
                                          <p:spTgt spid="3"/>
                                        </p:tgtEl>
                                        <p:attrNameLst>
                                          <p:attrName>ppt_x</p:attrName>
                                        </p:attrNameLst>
                                      </p:cBhvr>
                                      <p:tavLst>
                                        <p:tav tm="0">
                                          <p:val>
                                            <p:strVal val="#ppt_x"/>
                                          </p:val>
                                        </p:tav>
                                        <p:tav tm="100000">
                                          <p:val>
                                            <p:strVal val="#ppt_x"/>
                                          </p:val>
                                        </p:tav>
                                      </p:tavLst>
                                    </p:anim>
                                    <p:anim calcmode="lin" valueType="num">
                                      <p:cBhvr>
                                        <p:cTn id="35" dur="1000" fill="hold"/>
                                        <p:tgtEl>
                                          <p:spTgt spid="3"/>
                                        </p:tgtEl>
                                        <p:attrNameLst>
                                          <p:attrName>ppt_y</p:attrName>
                                        </p:attrNameLst>
                                      </p:cBhvr>
                                      <p:tavLst>
                                        <p:tav tm="0">
                                          <p:val>
                                            <p:strVal val="#ppt_y+.1"/>
                                          </p:val>
                                        </p:tav>
                                        <p:tav tm="100000">
                                          <p:val>
                                            <p:strVal val="#ppt_y"/>
                                          </p:val>
                                        </p:tav>
                                      </p:tavLst>
                                    </p:anim>
                                  </p:childTnLst>
                                </p:cTn>
                              </p:par>
                            </p:childTnLst>
                          </p:cTn>
                        </p:par>
                        <p:par>
                          <p:cTn id="36" fill="hold">
                            <p:stCondLst>
                              <p:cond delay="1500"/>
                            </p:stCondLst>
                            <p:childTnLst>
                              <p:par>
                                <p:cTn id="37" presetID="22" presetClass="entr" presetSubtype="8"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up)">
                                      <p:cBhvr>
                                        <p:cTn id="44" dur="500"/>
                                        <p:tgtEl>
                                          <p:spTgt spid="18"/>
                                        </p:tgtEl>
                                      </p:cBhvr>
                                    </p:animEffect>
                                  </p:childTnLst>
                                </p:cTn>
                              </p:par>
                            </p:childTnLst>
                          </p:cTn>
                        </p:par>
                        <p:par>
                          <p:cTn id="45" fill="hold">
                            <p:stCondLst>
                              <p:cond delay="500"/>
                            </p:stCondLst>
                            <p:childTnLst>
                              <p:par>
                                <p:cTn id="46" presetID="42" presetClass="entr" presetSubtype="0" fill="hold"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1000"/>
                                        <p:tgtEl>
                                          <p:spTgt spid="6"/>
                                        </p:tgtEl>
                                      </p:cBhvr>
                                    </p:animEffect>
                                    <p:anim calcmode="lin" valueType="num">
                                      <p:cBhvr>
                                        <p:cTn id="49" dur="1000" fill="hold"/>
                                        <p:tgtEl>
                                          <p:spTgt spid="6"/>
                                        </p:tgtEl>
                                        <p:attrNameLst>
                                          <p:attrName>ppt_x</p:attrName>
                                        </p:attrNameLst>
                                      </p:cBhvr>
                                      <p:tavLst>
                                        <p:tav tm="0">
                                          <p:val>
                                            <p:strVal val="#ppt_x"/>
                                          </p:val>
                                        </p:tav>
                                        <p:tav tm="100000">
                                          <p:val>
                                            <p:strVal val="#ppt_x"/>
                                          </p:val>
                                        </p:tav>
                                      </p:tavLst>
                                    </p:anim>
                                    <p:anim calcmode="lin" valueType="num">
                                      <p:cBhvr>
                                        <p:cTn id="50" dur="1000" fill="hold"/>
                                        <p:tgtEl>
                                          <p:spTgt spid="6"/>
                                        </p:tgtEl>
                                        <p:attrNameLst>
                                          <p:attrName>ppt_y</p:attrName>
                                        </p:attrNameLst>
                                      </p:cBhvr>
                                      <p:tavLst>
                                        <p:tav tm="0">
                                          <p:val>
                                            <p:strVal val="#ppt_y+.1"/>
                                          </p:val>
                                        </p:tav>
                                        <p:tav tm="100000">
                                          <p:val>
                                            <p:strVal val="#ppt_y"/>
                                          </p:val>
                                        </p:tav>
                                      </p:tavLst>
                                    </p:anim>
                                  </p:childTnLst>
                                </p:cTn>
                              </p:par>
                            </p:childTnLst>
                          </p:cTn>
                        </p:par>
                        <p:par>
                          <p:cTn id="51" fill="hold">
                            <p:stCondLst>
                              <p:cond delay="1500"/>
                            </p:stCondLst>
                            <p:childTnLst>
                              <p:par>
                                <p:cTn id="52" presetID="22" presetClass="entr" presetSubtype="8" fill="hold" grpId="0" nodeType="after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wipe(left)">
                                      <p:cBhvr>
                                        <p:cTn id="54" dur="500"/>
                                        <p:tgtEl>
                                          <p:spTgt spid="1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wipe(up)">
                                      <p:cBhvr>
                                        <p:cTn id="59" dur="500"/>
                                        <p:tgtEl>
                                          <p:spTgt spid="25"/>
                                        </p:tgtEl>
                                      </p:cBhvr>
                                    </p:animEffect>
                                  </p:childTnLst>
                                </p:cTn>
                              </p:par>
                            </p:childTnLst>
                          </p:cTn>
                        </p:par>
                        <p:par>
                          <p:cTn id="60" fill="hold">
                            <p:stCondLst>
                              <p:cond delay="500"/>
                            </p:stCondLst>
                            <p:childTnLst>
                              <p:par>
                                <p:cTn id="61" presetID="42" presetClass="entr" presetSubtype="0" fill="hold" nodeType="after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fade">
                                      <p:cBhvr>
                                        <p:cTn id="63" dur="1000"/>
                                        <p:tgtEl>
                                          <p:spTgt spid="8"/>
                                        </p:tgtEl>
                                      </p:cBhvr>
                                    </p:animEffect>
                                    <p:anim calcmode="lin" valueType="num">
                                      <p:cBhvr>
                                        <p:cTn id="64" dur="1000" fill="hold"/>
                                        <p:tgtEl>
                                          <p:spTgt spid="8"/>
                                        </p:tgtEl>
                                        <p:attrNameLst>
                                          <p:attrName>ppt_x</p:attrName>
                                        </p:attrNameLst>
                                      </p:cBhvr>
                                      <p:tavLst>
                                        <p:tav tm="0">
                                          <p:val>
                                            <p:strVal val="#ppt_x"/>
                                          </p:val>
                                        </p:tav>
                                        <p:tav tm="100000">
                                          <p:val>
                                            <p:strVal val="#ppt_x"/>
                                          </p:val>
                                        </p:tav>
                                      </p:tavLst>
                                    </p:anim>
                                    <p:anim calcmode="lin" valueType="num">
                                      <p:cBhvr>
                                        <p:cTn id="65" dur="1000" fill="hold"/>
                                        <p:tgtEl>
                                          <p:spTgt spid="8"/>
                                        </p:tgtEl>
                                        <p:attrNameLst>
                                          <p:attrName>ppt_y</p:attrName>
                                        </p:attrNameLst>
                                      </p:cBhvr>
                                      <p:tavLst>
                                        <p:tav tm="0">
                                          <p:val>
                                            <p:strVal val="#ppt_y+.1"/>
                                          </p:val>
                                        </p:tav>
                                        <p:tav tm="100000">
                                          <p:val>
                                            <p:strVal val="#ppt_y"/>
                                          </p:val>
                                        </p:tav>
                                      </p:tavLst>
                                    </p:anim>
                                  </p:childTnLst>
                                </p:cTn>
                              </p:par>
                            </p:childTnLst>
                          </p:cTn>
                        </p:par>
                        <p:par>
                          <p:cTn id="66" fill="hold">
                            <p:stCondLst>
                              <p:cond delay="1500"/>
                            </p:stCondLst>
                            <p:childTnLst>
                              <p:par>
                                <p:cTn id="67" presetID="22" presetClass="entr" presetSubtype="8" fill="hold" grpId="0" nodeType="after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wipe(left)">
                                      <p:cBhvr>
                                        <p:cTn id="6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a:extLst>
              <a:ext uri="{FF2B5EF4-FFF2-40B4-BE49-F238E27FC236}">
                <a16:creationId xmlns:a16="http://schemas.microsoft.com/office/drawing/2014/main" id="{C576A031-445A-4F16-A10B-43CC00DA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3" name="文本框 2">
            <a:extLst>
              <a:ext uri="{FF2B5EF4-FFF2-40B4-BE49-F238E27FC236}">
                <a16:creationId xmlns:a16="http://schemas.microsoft.com/office/drawing/2014/main" id="{BFA7D45E-4370-44EE-848C-F5BCC473D488}"/>
              </a:ext>
            </a:extLst>
          </p:cNvPr>
          <p:cNvSpPr txBox="1"/>
          <p:nvPr/>
        </p:nvSpPr>
        <p:spPr>
          <a:xfrm>
            <a:off x="1524000" y="1122362"/>
            <a:ext cx="9144000" cy="290051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altLang="zh-CN" sz="6000" dirty="0">
                <a:solidFill>
                  <a:schemeClr val="bg1"/>
                </a:solidFill>
              </a:rPr>
              <a:t>Hello World!</a:t>
            </a:r>
            <a:endParaRPr lang="zh-CN" altLang="en-US" sz="6000" dirty="0">
              <a:solidFill>
                <a:srgbClr val="FFFFFF"/>
              </a:solidFill>
              <a:latin typeface="+mj-lt"/>
              <a:ea typeface="+mj-ea"/>
              <a:cs typeface="+mj-cs"/>
            </a:endParaRPr>
          </a:p>
        </p:txBody>
      </p:sp>
    </p:spTree>
    <p:extLst>
      <p:ext uri="{BB962C8B-B14F-4D97-AF65-F5344CB8AC3E}">
        <p14:creationId xmlns:p14="http://schemas.microsoft.com/office/powerpoint/2010/main" val="32279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453EDCB3-CFAA-45B6-859A-242DFDD8F831}"/>
              </a:ext>
            </a:extLst>
          </p:cNvPr>
          <p:cNvSpPr txBox="1"/>
          <p:nvPr/>
        </p:nvSpPr>
        <p:spPr>
          <a:xfrm>
            <a:off x="3123583" y="1522206"/>
            <a:ext cx="6765570" cy="584775"/>
          </a:xfrm>
          <a:prstGeom prst="rect">
            <a:avLst/>
          </a:prstGeom>
          <a:noFill/>
        </p:spPr>
        <p:txBody>
          <a:bodyPr wrap="none" rtlCol="0">
            <a:spAutoFit/>
          </a:bodyPr>
          <a:lstStyle/>
          <a:p>
            <a:r>
              <a:rPr lang="zh-CN" altLang="en-US" sz="3200" dirty="0">
                <a:solidFill>
                  <a:schemeClr val="bg1"/>
                </a:solidFill>
              </a:rPr>
              <a:t>那么什么是“</a:t>
            </a:r>
            <a:r>
              <a:rPr lang="en-US" altLang="zh-CN" sz="3200" dirty="0">
                <a:solidFill>
                  <a:schemeClr val="bg1"/>
                </a:solidFill>
              </a:rPr>
              <a:t>Hello World</a:t>
            </a:r>
            <a:r>
              <a:rPr lang="zh-CN" altLang="en-US" sz="3200" dirty="0">
                <a:solidFill>
                  <a:schemeClr val="bg1"/>
                </a:solidFill>
              </a:rPr>
              <a:t>”程序？</a:t>
            </a:r>
          </a:p>
        </p:txBody>
      </p:sp>
      <p:pic>
        <p:nvPicPr>
          <p:cNvPr id="3" name="图片 2">
            <a:extLst>
              <a:ext uri="{FF2B5EF4-FFF2-40B4-BE49-F238E27FC236}">
                <a16:creationId xmlns:a16="http://schemas.microsoft.com/office/drawing/2014/main" id="{A1CB5198-CC6E-45B5-AD82-F58045CB3A8D}"/>
              </a:ext>
            </a:extLst>
          </p:cNvPr>
          <p:cNvPicPr>
            <a:picLocks noChangeAspect="1"/>
          </p:cNvPicPr>
          <p:nvPr/>
        </p:nvPicPr>
        <p:blipFill>
          <a:blip r:embed="rId3"/>
          <a:stretch>
            <a:fillRect/>
          </a:stretch>
        </p:blipFill>
        <p:spPr>
          <a:xfrm>
            <a:off x="4053979" y="2447660"/>
            <a:ext cx="4084041" cy="4069660"/>
          </a:xfrm>
          <a:prstGeom prst="rect">
            <a:avLst/>
          </a:prstGeom>
        </p:spPr>
      </p:pic>
    </p:spTree>
    <p:extLst>
      <p:ext uri="{BB962C8B-B14F-4D97-AF65-F5344CB8AC3E}">
        <p14:creationId xmlns:p14="http://schemas.microsoft.com/office/powerpoint/2010/main" val="1402243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4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4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40000">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14:presetBounceEnd="40000">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14:bounceEnd="40000">
                                          <p:cBhvr additive="base">
                                            <p:cTn id="11" dur="500" fill="hold"/>
                                            <p:tgtEl>
                                              <p:spTgt spid="2"/>
                                            </p:tgtEl>
                                            <p:attrNameLst>
                                              <p:attrName>ppt_x</p:attrName>
                                            </p:attrNameLst>
                                          </p:cBhvr>
                                          <p:tavLst>
                                            <p:tav tm="0">
                                              <p:val>
                                                <p:strVal val="#ppt_x"/>
                                              </p:val>
                                            </p:tav>
                                            <p:tav tm="100000">
                                              <p:val>
                                                <p:strVal val="#ppt_x"/>
                                              </p:val>
                                            </p:tav>
                                          </p:tavLst>
                                        </p:anim>
                                        <p:anim calcmode="lin" valueType="num" p14:bounceEnd="40000">
                                          <p:cBhvr additive="base">
                                            <p:cTn id="12"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14E83E32-F0C5-4541-BA51-C4E22FFCA0F6}"/>
              </a:ext>
            </a:extLst>
          </p:cNvPr>
          <p:cNvSpPr txBox="1"/>
          <p:nvPr/>
        </p:nvSpPr>
        <p:spPr>
          <a:xfrm>
            <a:off x="1106537" y="1140311"/>
            <a:ext cx="6750566" cy="584775"/>
          </a:xfrm>
          <a:prstGeom prst="rect">
            <a:avLst/>
          </a:prstGeom>
          <a:noFill/>
        </p:spPr>
        <p:txBody>
          <a:bodyPr wrap="none" rtlCol="0">
            <a:spAutoFit/>
          </a:bodyPr>
          <a:lstStyle/>
          <a:p>
            <a:r>
              <a:rPr lang="zh-CN" altLang="en-US" sz="3200" dirty="0">
                <a:solidFill>
                  <a:schemeClr val="bg1"/>
                </a:solidFill>
              </a:rPr>
              <a:t>在程序界有这么一个约定成俗的规矩</a:t>
            </a:r>
            <a:endParaRPr lang="en-US" altLang="zh-CN" sz="3200" dirty="0">
              <a:solidFill>
                <a:schemeClr val="bg1"/>
              </a:solidFill>
            </a:endParaRPr>
          </a:p>
        </p:txBody>
      </p:sp>
      <p:sp>
        <p:nvSpPr>
          <p:cNvPr id="3" name="文本框 2">
            <a:extLst>
              <a:ext uri="{FF2B5EF4-FFF2-40B4-BE49-F238E27FC236}">
                <a16:creationId xmlns:a16="http://schemas.microsoft.com/office/drawing/2014/main" id="{1EABF43E-61F9-4585-9992-795C00338194}"/>
              </a:ext>
            </a:extLst>
          </p:cNvPr>
          <p:cNvSpPr txBox="1"/>
          <p:nvPr/>
        </p:nvSpPr>
        <p:spPr>
          <a:xfrm>
            <a:off x="1106537" y="2067482"/>
            <a:ext cx="7160935" cy="1569660"/>
          </a:xfrm>
          <a:prstGeom prst="rect">
            <a:avLst/>
          </a:prstGeom>
          <a:noFill/>
        </p:spPr>
        <p:txBody>
          <a:bodyPr wrap="none" rtlCol="0">
            <a:spAutoFit/>
          </a:bodyPr>
          <a:lstStyle/>
          <a:p>
            <a:r>
              <a:rPr lang="zh-CN" altLang="en-US" sz="3200" dirty="0">
                <a:solidFill>
                  <a:schemeClr val="bg1"/>
                </a:solidFill>
              </a:rPr>
              <a:t>不管用什么语言，在什么平台，</a:t>
            </a:r>
            <a:endParaRPr lang="en-US" altLang="zh-CN" sz="3200" dirty="0">
              <a:solidFill>
                <a:schemeClr val="bg1"/>
              </a:solidFill>
            </a:endParaRPr>
          </a:p>
          <a:p>
            <a:r>
              <a:rPr lang="zh-CN" altLang="en-US" sz="3200" dirty="0">
                <a:solidFill>
                  <a:schemeClr val="bg1"/>
                </a:solidFill>
              </a:rPr>
              <a:t>所编写的第一个测试程序都是输出一段</a:t>
            </a:r>
            <a:endParaRPr lang="en-US" altLang="zh-CN" sz="3200" dirty="0">
              <a:solidFill>
                <a:schemeClr val="bg1"/>
              </a:solidFill>
            </a:endParaRPr>
          </a:p>
          <a:p>
            <a:r>
              <a:rPr lang="zh-CN" altLang="en-US" sz="3200" dirty="0">
                <a:solidFill>
                  <a:schemeClr val="bg1"/>
                </a:solidFill>
              </a:rPr>
              <a:t>“</a:t>
            </a:r>
            <a:r>
              <a:rPr lang="en-US" altLang="zh-CN" sz="3200" dirty="0">
                <a:solidFill>
                  <a:schemeClr val="bg1"/>
                </a:solidFill>
              </a:rPr>
              <a:t>Hello World</a:t>
            </a:r>
            <a:r>
              <a:rPr lang="zh-CN" altLang="en-US" sz="3200" dirty="0">
                <a:solidFill>
                  <a:schemeClr val="bg1"/>
                </a:solidFill>
              </a:rPr>
              <a:t>”字符串</a:t>
            </a:r>
          </a:p>
        </p:txBody>
      </p:sp>
      <p:sp>
        <p:nvSpPr>
          <p:cNvPr id="4" name="文本框 3">
            <a:extLst>
              <a:ext uri="{FF2B5EF4-FFF2-40B4-BE49-F238E27FC236}">
                <a16:creationId xmlns:a16="http://schemas.microsoft.com/office/drawing/2014/main" id="{B04CC950-8DD9-418A-B1B4-712410D84B56}"/>
              </a:ext>
            </a:extLst>
          </p:cNvPr>
          <p:cNvSpPr txBox="1"/>
          <p:nvPr/>
        </p:nvSpPr>
        <p:spPr>
          <a:xfrm>
            <a:off x="1106537" y="4000262"/>
            <a:ext cx="9920280" cy="1077218"/>
          </a:xfrm>
          <a:prstGeom prst="rect">
            <a:avLst/>
          </a:prstGeom>
          <a:noFill/>
        </p:spPr>
        <p:txBody>
          <a:bodyPr wrap="none" rtlCol="0">
            <a:spAutoFit/>
          </a:bodyPr>
          <a:lstStyle/>
          <a:p>
            <a:r>
              <a:rPr lang="zh-CN" altLang="en-US" sz="3200" dirty="0">
                <a:solidFill>
                  <a:schemeClr val="bg1"/>
                </a:solidFill>
              </a:rPr>
              <a:t>后来，“</a:t>
            </a:r>
            <a:r>
              <a:rPr lang="en-US" altLang="zh-CN" sz="3200" dirty="0">
                <a:solidFill>
                  <a:schemeClr val="bg1"/>
                </a:solidFill>
              </a:rPr>
              <a:t>Hello World</a:t>
            </a:r>
            <a:r>
              <a:rPr lang="zh-CN" altLang="en-US" sz="3200" dirty="0">
                <a:solidFill>
                  <a:schemeClr val="bg1"/>
                </a:solidFill>
              </a:rPr>
              <a:t>”也被用来指代新手程序员写的</a:t>
            </a:r>
            <a:endParaRPr lang="en-US" altLang="zh-CN" sz="3200" dirty="0">
              <a:solidFill>
                <a:schemeClr val="bg1"/>
              </a:solidFill>
            </a:endParaRPr>
          </a:p>
          <a:p>
            <a:r>
              <a:rPr lang="zh-CN" altLang="en-US" sz="3200" dirty="0">
                <a:solidFill>
                  <a:schemeClr val="bg1"/>
                </a:solidFill>
              </a:rPr>
              <a:t>特别简单的程序</a:t>
            </a:r>
          </a:p>
        </p:txBody>
      </p:sp>
    </p:spTree>
    <p:extLst>
      <p:ext uri="{BB962C8B-B14F-4D97-AF65-F5344CB8AC3E}">
        <p14:creationId xmlns:p14="http://schemas.microsoft.com/office/powerpoint/2010/main" val="3411568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65ED092F-0C78-4C4E-B903-66F2A54A8AAF}"/>
              </a:ext>
            </a:extLst>
          </p:cNvPr>
          <p:cNvSpPr txBox="1"/>
          <p:nvPr/>
        </p:nvSpPr>
        <p:spPr>
          <a:xfrm>
            <a:off x="3115590" y="2729947"/>
            <a:ext cx="4322145" cy="830997"/>
          </a:xfrm>
          <a:prstGeom prst="rect">
            <a:avLst/>
          </a:prstGeom>
          <a:noFill/>
        </p:spPr>
        <p:txBody>
          <a:bodyPr wrap="none" rtlCol="0">
            <a:spAutoFit/>
          </a:bodyPr>
          <a:lstStyle/>
          <a:p>
            <a:r>
              <a:rPr lang="en-US" altLang="zh-CN" sz="4800" dirty="0">
                <a:solidFill>
                  <a:schemeClr val="bg1"/>
                </a:solidFill>
              </a:rPr>
              <a:t>Hello World</a:t>
            </a:r>
            <a:r>
              <a:rPr lang="zh-CN" altLang="en-US" sz="4800" dirty="0">
                <a:solidFill>
                  <a:schemeClr val="bg1"/>
                </a:solidFill>
              </a:rPr>
              <a:t>！</a:t>
            </a:r>
          </a:p>
        </p:txBody>
      </p:sp>
      <p:sp>
        <p:nvSpPr>
          <p:cNvPr id="3" name="文本框 2">
            <a:extLst>
              <a:ext uri="{FF2B5EF4-FFF2-40B4-BE49-F238E27FC236}">
                <a16:creationId xmlns:a16="http://schemas.microsoft.com/office/drawing/2014/main" id="{9D57E35F-03C0-4494-9FBE-477768ED6C89}"/>
              </a:ext>
            </a:extLst>
          </p:cNvPr>
          <p:cNvSpPr txBox="1"/>
          <p:nvPr/>
        </p:nvSpPr>
        <p:spPr>
          <a:xfrm>
            <a:off x="4909358" y="3653709"/>
            <a:ext cx="4905510" cy="830997"/>
          </a:xfrm>
          <a:prstGeom prst="rect">
            <a:avLst/>
          </a:prstGeom>
          <a:noFill/>
        </p:spPr>
        <p:txBody>
          <a:bodyPr wrap="none" rtlCol="0">
            <a:spAutoFit/>
          </a:bodyPr>
          <a:lstStyle/>
          <a:p>
            <a:r>
              <a:rPr lang="zh-CN" altLang="en-US" sz="4800" dirty="0">
                <a:solidFill>
                  <a:schemeClr val="bg1"/>
                </a:solidFill>
              </a:rPr>
              <a:t>第一个</a:t>
            </a:r>
            <a:r>
              <a:rPr lang="en-US" altLang="zh-CN" sz="4800" dirty="0">
                <a:solidFill>
                  <a:schemeClr val="bg1"/>
                </a:solidFill>
              </a:rPr>
              <a:t>C</a:t>
            </a:r>
            <a:r>
              <a:rPr lang="zh-CN" altLang="en-US" sz="4800" dirty="0">
                <a:solidFill>
                  <a:schemeClr val="bg1"/>
                </a:solidFill>
              </a:rPr>
              <a:t>语言程序</a:t>
            </a:r>
          </a:p>
        </p:txBody>
      </p:sp>
    </p:spTree>
    <p:extLst>
      <p:ext uri="{BB962C8B-B14F-4D97-AF65-F5344CB8AC3E}">
        <p14:creationId xmlns:p14="http://schemas.microsoft.com/office/powerpoint/2010/main" val="2092321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6AE5805C-3478-4D8B-BB02-C95E65483B49}"/>
              </a:ext>
            </a:extLst>
          </p:cNvPr>
          <p:cNvSpPr txBox="1"/>
          <p:nvPr/>
        </p:nvSpPr>
        <p:spPr>
          <a:xfrm>
            <a:off x="1135859" y="1040678"/>
            <a:ext cx="9920280" cy="584775"/>
          </a:xfrm>
          <a:prstGeom prst="rect">
            <a:avLst/>
          </a:prstGeom>
          <a:noFill/>
        </p:spPr>
        <p:txBody>
          <a:bodyPr wrap="none" rtlCol="0">
            <a:spAutoFit/>
          </a:bodyPr>
          <a:lstStyle/>
          <a:p>
            <a:r>
              <a:rPr lang="zh-CN" altLang="en-US" sz="3200" dirty="0">
                <a:solidFill>
                  <a:schemeClr val="bg1"/>
                </a:solidFill>
                <a:latin typeface="+mj-ea"/>
                <a:ea typeface="+mj-ea"/>
              </a:rPr>
              <a:t>可以说“</a:t>
            </a:r>
            <a:r>
              <a:rPr lang="en-US" altLang="zh-CN" sz="3200" dirty="0">
                <a:solidFill>
                  <a:schemeClr val="bg1"/>
                </a:solidFill>
                <a:latin typeface="+mj-ea"/>
                <a:ea typeface="+mj-ea"/>
              </a:rPr>
              <a:t>Hello World</a:t>
            </a:r>
            <a:r>
              <a:rPr lang="zh-CN" altLang="en-US" sz="3200" dirty="0">
                <a:solidFill>
                  <a:schemeClr val="bg1"/>
                </a:solidFill>
                <a:latin typeface="+mj-ea"/>
                <a:ea typeface="+mj-ea"/>
              </a:rPr>
              <a:t>”已经成为了程序员的一种信仰</a:t>
            </a:r>
          </a:p>
        </p:txBody>
      </p:sp>
      <p:pic>
        <p:nvPicPr>
          <p:cNvPr id="3" name="图片 2">
            <a:extLst>
              <a:ext uri="{FF2B5EF4-FFF2-40B4-BE49-F238E27FC236}">
                <a16:creationId xmlns:a16="http://schemas.microsoft.com/office/drawing/2014/main" id="{38211379-4F9A-4205-8407-9FBEBE9C98C7}"/>
              </a:ext>
            </a:extLst>
          </p:cNvPr>
          <p:cNvPicPr>
            <a:picLocks noChangeAspect="1"/>
          </p:cNvPicPr>
          <p:nvPr/>
        </p:nvPicPr>
        <p:blipFill>
          <a:blip r:embed="rId3"/>
          <a:stretch>
            <a:fillRect/>
          </a:stretch>
        </p:blipFill>
        <p:spPr>
          <a:xfrm>
            <a:off x="3764981" y="1901249"/>
            <a:ext cx="4662037" cy="3971887"/>
          </a:xfrm>
          <a:prstGeom prst="rect">
            <a:avLst/>
          </a:prstGeom>
        </p:spPr>
      </p:pic>
      <p:sp>
        <p:nvSpPr>
          <p:cNvPr id="4" name="文本框 3">
            <a:extLst>
              <a:ext uri="{FF2B5EF4-FFF2-40B4-BE49-F238E27FC236}">
                <a16:creationId xmlns:a16="http://schemas.microsoft.com/office/drawing/2014/main" id="{916E1326-015F-4781-A210-231B54A8BB6F}"/>
              </a:ext>
            </a:extLst>
          </p:cNvPr>
          <p:cNvSpPr txBox="1"/>
          <p:nvPr/>
        </p:nvSpPr>
        <p:spPr>
          <a:xfrm>
            <a:off x="4618671" y="5996539"/>
            <a:ext cx="2954655" cy="461665"/>
          </a:xfrm>
          <a:prstGeom prst="rect">
            <a:avLst/>
          </a:prstGeom>
          <a:noFill/>
        </p:spPr>
        <p:txBody>
          <a:bodyPr wrap="none" rtlCol="0">
            <a:spAutoFit/>
          </a:bodyPr>
          <a:lstStyle/>
          <a:p>
            <a:r>
              <a:rPr lang="en-US" altLang="zh-CN" sz="2400" dirty="0">
                <a:solidFill>
                  <a:schemeClr val="bg1"/>
                </a:solidFill>
              </a:rPr>
              <a:t>“</a:t>
            </a:r>
            <a:r>
              <a:rPr lang="zh-CN" altLang="en-US" sz="2400" dirty="0">
                <a:solidFill>
                  <a:schemeClr val="bg1"/>
                </a:solidFill>
              </a:rPr>
              <a:t>大兄弟，传火不</a:t>
            </a:r>
            <a:r>
              <a:rPr lang="en-US" altLang="zh-CN" sz="2400" dirty="0">
                <a:solidFill>
                  <a:schemeClr val="bg1"/>
                </a:solidFill>
              </a:rPr>
              <a:t>”</a:t>
            </a:r>
            <a:endParaRPr lang="zh-CN" altLang="en-US" sz="2400" dirty="0">
              <a:solidFill>
                <a:schemeClr val="bg1"/>
              </a:solidFill>
            </a:endParaRPr>
          </a:p>
        </p:txBody>
      </p:sp>
    </p:spTree>
    <p:extLst>
      <p:ext uri="{BB962C8B-B14F-4D97-AF65-F5344CB8AC3E}">
        <p14:creationId xmlns:p14="http://schemas.microsoft.com/office/powerpoint/2010/main" val="1912810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28BDB8FF-E3CE-4A22-9541-B7DC72375567}"/>
              </a:ext>
            </a:extLst>
          </p:cNvPr>
          <p:cNvSpPr txBox="1"/>
          <p:nvPr/>
        </p:nvSpPr>
        <p:spPr>
          <a:xfrm>
            <a:off x="4772561" y="3013501"/>
            <a:ext cx="2646878" cy="830997"/>
          </a:xfrm>
          <a:prstGeom prst="rect">
            <a:avLst/>
          </a:prstGeom>
          <a:noFill/>
        </p:spPr>
        <p:txBody>
          <a:bodyPr wrap="none" rtlCol="0">
            <a:spAutoFit/>
          </a:bodyPr>
          <a:lstStyle/>
          <a:p>
            <a:r>
              <a:rPr lang="zh-CN" altLang="en-US" sz="4800" dirty="0">
                <a:solidFill>
                  <a:schemeClr val="bg1"/>
                </a:solidFill>
              </a:rPr>
              <a:t>创建项目</a:t>
            </a:r>
          </a:p>
        </p:txBody>
      </p:sp>
    </p:spTree>
    <p:extLst>
      <p:ext uri="{BB962C8B-B14F-4D97-AF65-F5344CB8AC3E}">
        <p14:creationId xmlns:p14="http://schemas.microsoft.com/office/powerpoint/2010/main" val="3546905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3" name="文本框 2">
            <a:extLst>
              <a:ext uri="{FF2B5EF4-FFF2-40B4-BE49-F238E27FC236}">
                <a16:creationId xmlns:a16="http://schemas.microsoft.com/office/drawing/2014/main" id="{2EAED75D-B13E-4DFC-BACD-BA08D1AB51A1}"/>
              </a:ext>
            </a:extLst>
          </p:cNvPr>
          <p:cNvSpPr txBox="1"/>
          <p:nvPr/>
        </p:nvSpPr>
        <p:spPr>
          <a:xfrm>
            <a:off x="827314" y="1054982"/>
            <a:ext cx="3057247" cy="523220"/>
          </a:xfrm>
          <a:prstGeom prst="rect">
            <a:avLst/>
          </a:prstGeom>
          <a:noFill/>
        </p:spPr>
        <p:txBody>
          <a:bodyPr wrap="none" rtlCol="0">
            <a:spAutoFit/>
          </a:bodyPr>
          <a:lstStyle/>
          <a:p>
            <a:r>
              <a:rPr lang="zh-CN" altLang="en-US" sz="2800" dirty="0">
                <a:solidFill>
                  <a:schemeClr val="bg1"/>
                </a:solidFill>
              </a:rPr>
              <a:t>第一步：新建项目</a:t>
            </a:r>
          </a:p>
        </p:txBody>
      </p:sp>
      <p:sp>
        <p:nvSpPr>
          <p:cNvPr id="8" name="文本框 7">
            <a:extLst>
              <a:ext uri="{FF2B5EF4-FFF2-40B4-BE49-F238E27FC236}">
                <a16:creationId xmlns:a16="http://schemas.microsoft.com/office/drawing/2014/main" id="{4E65E748-A25E-41D4-973B-8D8EB7132D23}"/>
              </a:ext>
            </a:extLst>
          </p:cNvPr>
          <p:cNvSpPr txBox="1"/>
          <p:nvPr/>
        </p:nvSpPr>
        <p:spPr>
          <a:xfrm>
            <a:off x="1595534" y="2109954"/>
            <a:ext cx="6139822" cy="523220"/>
          </a:xfrm>
          <a:prstGeom prst="rect">
            <a:avLst/>
          </a:prstGeom>
          <a:noFill/>
        </p:spPr>
        <p:txBody>
          <a:bodyPr wrap="none" rtlCol="0">
            <a:spAutoFit/>
          </a:bodyPr>
          <a:lstStyle/>
          <a:p>
            <a:r>
              <a:rPr lang="zh-CN" altLang="en-US" sz="2800" dirty="0">
                <a:solidFill>
                  <a:schemeClr val="bg1"/>
                </a:solidFill>
              </a:rPr>
              <a:t>方法</a:t>
            </a:r>
            <a:r>
              <a:rPr lang="en-US" altLang="zh-CN" sz="2800" dirty="0">
                <a:solidFill>
                  <a:schemeClr val="bg1"/>
                </a:solidFill>
              </a:rPr>
              <a:t>1</a:t>
            </a:r>
            <a:r>
              <a:rPr lang="zh-CN" altLang="en-US" sz="2800" dirty="0">
                <a:solidFill>
                  <a:schemeClr val="bg1"/>
                </a:solidFill>
              </a:rPr>
              <a:t>：在导航页点击“创建新项目”</a:t>
            </a:r>
          </a:p>
        </p:txBody>
      </p:sp>
      <p:sp>
        <p:nvSpPr>
          <p:cNvPr id="9" name="文本框 8">
            <a:extLst>
              <a:ext uri="{FF2B5EF4-FFF2-40B4-BE49-F238E27FC236}">
                <a16:creationId xmlns:a16="http://schemas.microsoft.com/office/drawing/2014/main" id="{DE069908-A054-43F4-91D3-1FE9DD9E44DE}"/>
              </a:ext>
            </a:extLst>
          </p:cNvPr>
          <p:cNvSpPr txBox="1"/>
          <p:nvPr/>
        </p:nvSpPr>
        <p:spPr>
          <a:xfrm>
            <a:off x="1595534" y="2756876"/>
            <a:ext cx="9496510" cy="523220"/>
          </a:xfrm>
          <a:prstGeom prst="rect">
            <a:avLst/>
          </a:prstGeom>
          <a:noFill/>
        </p:spPr>
        <p:txBody>
          <a:bodyPr wrap="none" rtlCol="0">
            <a:spAutoFit/>
          </a:bodyPr>
          <a:lstStyle/>
          <a:p>
            <a:r>
              <a:rPr lang="zh-CN" altLang="en-US" sz="2800" dirty="0">
                <a:solidFill>
                  <a:schemeClr val="bg1"/>
                </a:solidFill>
              </a:rPr>
              <a:t>方法</a:t>
            </a:r>
            <a:r>
              <a:rPr lang="en-US" altLang="zh-CN" sz="2800" dirty="0">
                <a:solidFill>
                  <a:schemeClr val="bg1"/>
                </a:solidFill>
              </a:rPr>
              <a:t>2</a:t>
            </a:r>
            <a:r>
              <a:rPr lang="zh-CN" altLang="en-US" sz="2800" dirty="0">
                <a:solidFill>
                  <a:schemeClr val="bg1"/>
                </a:solidFill>
              </a:rPr>
              <a:t>：在菜单栏依次选择“文件”</a:t>
            </a:r>
            <a:r>
              <a:rPr lang="en-US" altLang="zh-CN" sz="2800" dirty="0">
                <a:solidFill>
                  <a:schemeClr val="bg1"/>
                </a:solidFill>
              </a:rPr>
              <a:t>-&gt;</a:t>
            </a:r>
            <a:r>
              <a:rPr lang="zh-CN" altLang="en-US" sz="2800" dirty="0">
                <a:solidFill>
                  <a:schemeClr val="bg1"/>
                </a:solidFill>
              </a:rPr>
              <a:t>“新建”</a:t>
            </a:r>
            <a:r>
              <a:rPr lang="en-US" altLang="zh-CN" sz="2800" dirty="0">
                <a:solidFill>
                  <a:schemeClr val="bg1"/>
                </a:solidFill>
              </a:rPr>
              <a:t>-&gt;</a:t>
            </a:r>
            <a:r>
              <a:rPr lang="zh-CN" altLang="en-US" sz="2800" dirty="0">
                <a:solidFill>
                  <a:schemeClr val="bg1"/>
                </a:solidFill>
              </a:rPr>
              <a:t>“项目”</a:t>
            </a:r>
          </a:p>
        </p:txBody>
      </p:sp>
      <p:sp>
        <p:nvSpPr>
          <p:cNvPr id="10" name="文本框 9">
            <a:extLst>
              <a:ext uri="{FF2B5EF4-FFF2-40B4-BE49-F238E27FC236}">
                <a16:creationId xmlns:a16="http://schemas.microsoft.com/office/drawing/2014/main" id="{A200EFA8-DC87-4A7B-8CC1-36712DB418CC}"/>
              </a:ext>
            </a:extLst>
          </p:cNvPr>
          <p:cNvSpPr txBox="1"/>
          <p:nvPr/>
        </p:nvSpPr>
        <p:spPr>
          <a:xfrm>
            <a:off x="1595534" y="4073458"/>
            <a:ext cx="4134465" cy="523220"/>
          </a:xfrm>
          <a:prstGeom prst="rect">
            <a:avLst/>
          </a:prstGeom>
          <a:noFill/>
        </p:spPr>
        <p:txBody>
          <a:bodyPr wrap="none" rtlCol="0">
            <a:spAutoFit/>
          </a:bodyPr>
          <a:lstStyle/>
          <a:p>
            <a:r>
              <a:rPr lang="zh-CN" altLang="en-US" sz="2800" dirty="0">
                <a:solidFill>
                  <a:schemeClr val="bg1"/>
                </a:solidFill>
              </a:rPr>
              <a:t>完成后将会弹出如下界面</a:t>
            </a:r>
          </a:p>
        </p:txBody>
      </p:sp>
      <p:sp>
        <p:nvSpPr>
          <p:cNvPr id="14" name="文本框 13">
            <a:extLst>
              <a:ext uri="{FF2B5EF4-FFF2-40B4-BE49-F238E27FC236}">
                <a16:creationId xmlns:a16="http://schemas.microsoft.com/office/drawing/2014/main" id="{9A7AF659-0822-41B2-9195-FC594457FCFA}"/>
              </a:ext>
            </a:extLst>
          </p:cNvPr>
          <p:cNvSpPr txBox="1"/>
          <p:nvPr/>
        </p:nvSpPr>
        <p:spPr>
          <a:xfrm>
            <a:off x="1595534" y="3403798"/>
            <a:ext cx="10330072" cy="523220"/>
          </a:xfrm>
          <a:prstGeom prst="rect">
            <a:avLst/>
          </a:prstGeom>
          <a:noFill/>
        </p:spPr>
        <p:txBody>
          <a:bodyPr wrap="none" rtlCol="0">
            <a:spAutoFit/>
          </a:bodyPr>
          <a:lstStyle/>
          <a:p>
            <a:r>
              <a:rPr lang="zh-CN" altLang="en-US" sz="2800" dirty="0">
                <a:solidFill>
                  <a:schemeClr val="bg1"/>
                </a:solidFill>
              </a:rPr>
              <a:t>方法</a:t>
            </a:r>
            <a:r>
              <a:rPr lang="en-US" altLang="zh-CN" sz="2800" dirty="0">
                <a:solidFill>
                  <a:schemeClr val="bg1"/>
                </a:solidFill>
              </a:rPr>
              <a:t>3</a:t>
            </a:r>
            <a:r>
              <a:rPr lang="zh-CN" altLang="en-US" sz="2800" dirty="0">
                <a:solidFill>
                  <a:schemeClr val="bg1"/>
                </a:solidFill>
              </a:rPr>
              <a:t>：在导航页点击“空项目</a:t>
            </a:r>
            <a:r>
              <a:rPr lang="en-US" altLang="zh-CN" sz="2800" dirty="0">
                <a:solidFill>
                  <a:schemeClr val="bg1"/>
                </a:solidFill>
              </a:rPr>
              <a:t>”(</a:t>
            </a:r>
            <a:r>
              <a:rPr lang="zh-CN" altLang="en-US" sz="2800" dirty="0">
                <a:solidFill>
                  <a:schemeClr val="accent2"/>
                </a:solidFill>
              </a:rPr>
              <a:t>前提是近期创建过该类型项目</a:t>
            </a:r>
            <a:r>
              <a:rPr lang="en-US" altLang="zh-CN" sz="2800" dirty="0">
                <a:solidFill>
                  <a:schemeClr val="bg1"/>
                </a:solidFill>
              </a:rPr>
              <a:t>)</a:t>
            </a:r>
            <a:endParaRPr lang="zh-CN" altLang="en-US" sz="2800" dirty="0">
              <a:solidFill>
                <a:schemeClr val="bg1"/>
              </a:solidFill>
            </a:endParaRPr>
          </a:p>
        </p:txBody>
      </p:sp>
      <p:pic>
        <p:nvPicPr>
          <p:cNvPr id="7" name="图片 6">
            <a:extLst>
              <a:ext uri="{FF2B5EF4-FFF2-40B4-BE49-F238E27FC236}">
                <a16:creationId xmlns:a16="http://schemas.microsoft.com/office/drawing/2014/main" id="{2CA6628E-FFCB-47EE-A241-9385C78A634F}"/>
              </a:ext>
            </a:extLst>
          </p:cNvPr>
          <p:cNvPicPr>
            <a:picLocks noChangeAspect="1"/>
          </p:cNvPicPr>
          <p:nvPr/>
        </p:nvPicPr>
        <p:blipFill>
          <a:blip r:embed="rId3"/>
          <a:stretch>
            <a:fillRect/>
          </a:stretch>
        </p:blipFill>
        <p:spPr>
          <a:xfrm>
            <a:off x="1595534" y="389172"/>
            <a:ext cx="8262517" cy="5914950"/>
          </a:xfrm>
          <a:prstGeom prst="rect">
            <a:avLst/>
          </a:prstGeom>
        </p:spPr>
      </p:pic>
      <p:pic>
        <p:nvPicPr>
          <p:cNvPr id="12" name="图片 11">
            <a:extLst>
              <a:ext uri="{FF2B5EF4-FFF2-40B4-BE49-F238E27FC236}">
                <a16:creationId xmlns:a16="http://schemas.microsoft.com/office/drawing/2014/main" id="{62B0BBE3-42E2-4908-9040-3B86BD5C23BC}"/>
              </a:ext>
            </a:extLst>
          </p:cNvPr>
          <p:cNvPicPr>
            <a:picLocks noChangeAspect="1"/>
          </p:cNvPicPr>
          <p:nvPr/>
        </p:nvPicPr>
        <p:blipFill>
          <a:blip r:embed="rId4"/>
          <a:stretch>
            <a:fillRect/>
          </a:stretch>
        </p:blipFill>
        <p:spPr>
          <a:xfrm>
            <a:off x="1674884" y="389172"/>
            <a:ext cx="8183167" cy="5937243"/>
          </a:xfrm>
          <a:prstGeom prst="rect">
            <a:avLst/>
          </a:prstGeom>
        </p:spPr>
      </p:pic>
      <p:pic>
        <p:nvPicPr>
          <p:cNvPr id="13" name="图片 12">
            <a:extLst>
              <a:ext uri="{FF2B5EF4-FFF2-40B4-BE49-F238E27FC236}">
                <a16:creationId xmlns:a16="http://schemas.microsoft.com/office/drawing/2014/main" id="{AE2A8B99-A867-4F3D-BFEA-B7B92709D58B}"/>
              </a:ext>
            </a:extLst>
          </p:cNvPr>
          <p:cNvPicPr>
            <a:picLocks noChangeAspect="1"/>
          </p:cNvPicPr>
          <p:nvPr/>
        </p:nvPicPr>
        <p:blipFill>
          <a:blip r:embed="rId5"/>
          <a:stretch>
            <a:fillRect/>
          </a:stretch>
        </p:blipFill>
        <p:spPr>
          <a:xfrm>
            <a:off x="1678011" y="384759"/>
            <a:ext cx="8209464" cy="5982090"/>
          </a:xfrm>
          <a:prstGeom prst="rect">
            <a:avLst/>
          </a:prstGeom>
        </p:spPr>
      </p:pic>
      <p:pic>
        <p:nvPicPr>
          <p:cNvPr id="15" name="图片 14">
            <a:extLst>
              <a:ext uri="{FF2B5EF4-FFF2-40B4-BE49-F238E27FC236}">
                <a16:creationId xmlns:a16="http://schemas.microsoft.com/office/drawing/2014/main" id="{742B44EA-7630-4F80-B375-4EDEB65E8B0B}"/>
              </a:ext>
            </a:extLst>
          </p:cNvPr>
          <p:cNvPicPr>
            <a:picLocks noChangeAspect="1"/>
          </p:cNvPicPr>
          <p:nvPr/>
        </p:nvPicPr>
        <p:blipFill>
          <a:blip r:embed="rId6"/>
          <a:stretch>
            <a:fillRect/>
          </a:stretch>
        </p:blipFill>
        <p:spPr>
          <a:xfrm>
            <a:off x="1301790" y="319476"/>
            <a:ext cx="8961905" cy="6219048"/>
          </a:xfrm>
          <a:prstGeom prst="rect">
            <a:avLst/>
          </a:prstGeom>
        </p:spPr>
      </p:pic>
    </p:spTree>
    <p:extLst>
      <p:ext uri="{BB962C8B-B14F-4D97-AF65-F5344CB8AC3E}">
        <p14:creationId xmlns:p14="http://schemas.microsoft.com/office/powerpoint/2010/main" val="2475291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xit" presetSubtype="8" fill="hold" nodeType="clickEffect">
                                  <p:stCondLst>
                                    <p:cond delay="0"/>
                                  </p:stCondLst>
                                  <p:childTnLst>
                                    <p:anim calcmode="lin" valueType="num">
                                      <p:cBhvr additive="base">
                                        <p:cTn id="17" dur="500"/>
                                        <p:tgtEl>
                                          <p:spTgt spid="7"/>
                                        </p:tgtEl>
                                        <p:attrNameLst>
                                          <p:attrName>ppt_x</p:attrName>
                                        </p:attrNameLst>
                                      </p:cBhvr>
                                      <p:tavLst>
                                        <p:tav tm="0">
                                          <p:val>
                                            <p:strVal val="ppt_x"/>
                                          </p:val>
                                        </p:tav>
                                        <p:tav tm="100000">
                                          <p:val>
                                            <p:strVal val="0-ppt_w/2"/>
                                          </p:val>
                                        </p:tav>
                                      </p:tavLst>
                                    </p:anim>
                                    <p:anim calcmode="lin" valueType="num">
                                      <p:cBhvr additive="base">
                                        <p:cTn id="18" dur="500"/>
                                        <p:tgtEl>
                                          <p:spTgt spid="7"/>
                                        </p:tgtEl>
                                        <p:attrNameLst>
                                          <p:attrName>ppt_y</p:attrName>
                                        </p:attrNameLst>
                                      </p:cBhvr>
                                      <p:tavLst>
                                        <p:tav tm="0">
                                          <p:val>
                                            <p:strVal val="ppt_y"/>
                                          </p:val>
                                        </p:tav>
                                        <p:tav tm="100000">
                                          <p:val>
                                            <p:strVal val="ppt_y"/>
                                          </p:val>
                                        </p:tav>
                                      </p:tavLst>
                                    </p:anim>
                                    <p:set>
                                      <p:cBhvr>
                                        <p:cTn id="19" dur="1" fill="hold">
                                          <p:stCondLst>
                                            <p:cond delay="499"/>
                                          </p:stCondLst>
                                        </p:cTn>
                                        <p:tgtEl>
                                          <p:spTgt spid="7"/>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1+#ppt_w/2"/>
                                          </p:val>
                                        </p:tav>
                                        <p:tav tm="100000">
                                          <p:val>
                                            <p:strVal val="#ppt_x"/>
                                          </p:val>
                                        </p:tav>
                                      </p:tavLst>
                                    </p:anim>
                                    <p:anim calcmode="lin" valueType="num">
                                      <p:cBhvr additive="base">
                                        <p:cTn id="30"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xit" presetSubtype="8" fill="hold" nodeType="clickEffect">
                                  <p:stCondLst>
                                    <p:cond delay="0"/>
                                  </p:stCondLst>
                                  <p:childTnLst>
                                    <p:anim calcmode="lin" valueType="num">
                                      <p:cBhvr additive="base">
                                        <p:cTn id="34" dur="500"/>
                                        <p:tgtEl>
                                          <p:spTgt spid="12"/>
                                        </p:tgtEl>
                                        <p:attrNameLst>
                                          <p:attrName>ppt_x</p:attrName>
                                        </p:attrNameLst>
                                      </p:cBhvr>
                                      <p:tavLst>
                                        <p:tav tm="0">
                                          <p:val>
                                            <p:strVal val="ppt_x"/>
                                          </p:val>
                                        </p:tav>
                                        <p:tav tm="100000">
                                          <p:val>
                                            <p:strVal val="0-ppt_w/2"/>
                                          </p:val>
                                        </p:tav>
                                      </p:tavLst>
                                    </p:anim>
                                    <p:anim calcmode="lin" valueType="num">
                                      <p:cBhvr additive="base">
                                        <p:cTn id="35" dur="500"/>
                                        <p:tgtEl>
                                          <p:spTgt spid="12"/>
                                        </p:tgtEl>
                                        <p:attrNameLst>
                                          <p:attrName>ppt_y</p:attrName>
                                        </p:attrNameLst>
                                      </p:cBhvr>
                                      <p:tavLst>
                                        <p:tav tm="0">
                                          <p:val>
                                            <p:strVal val="ppt_y"/>
                                          </p:val>
                                        </p:tav>
                                        <p:tav tm="100000">
                                          <p:val>
                                            <p:strVal val="ppt_y"/>
                                          </p:val>
                                        </p:tav>
                                      </p:tavLst>
                                    </p:anim>
                                    <p:set>
                                      <p:cBhvr>
                                        <p:cTn id="36" dur="1" fill="hold">
                                          <p:stCondLst>
                                            <p:cond delay="499"/>
                                          </p:stCondLst>
                                        </p:cTn>
                                        <p:tgtEl>
                                          <p:spTgt spid="1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nodeType="click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1+#ppt_w/2"/>
                                          </p:val>
                                        </p:tav>
                                        <p:tav tm="100000">
                                          <p:val>
                                            <p:strVal val="#ppt_x"/>
                                          </p:val>
                                        </p:tav>
                                      </p:tavLst>
                                    </p:anim>
                                    <p:anim calcmode="lin" valueType="num">
                                      <p:cBhvr additive="base">
                                        <p:cTn id="47"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xit" presetSubtype="8" fill="hold" nodeType="clickEffect">
                                  <p:stCondLst>
                                    <p:cond delay="0"/>
                                  </p:stCondLst>
                                  <p:childTnLst>
                                    <p:anim calcmode="lin" valueType="num">
                                      <p:cBhvr additive="base">
                                        <p:cTn id="51" dur="500"/>
                                        <p:tgtEl>
                                          <p:spTgt spid="13"/>
                                        </p:tgtEl>
                                        <p:attrNameLst>
                                          <p:attrName>ppt_x</p:attrName>
                                        </p:attrNameLst>
                                      </p:cBhvr>
                                      <p:tavLst>
                                        <p:tav tm="0">
                                          <p:val>
                                            <p:strVal val="ppt_x"/>
                                          </p:val>
                                        </p:tav>
                                        <p:tav tm="100000">
                                          <p:val>
                                            <p:strVal val="0-ppt_w/2"/>
                                          </p:val>
                                        </p:tav>
                                      </p:tavLst>
                                    </p:anim>
                                    <p:anim calcmode="lin" valueType="num">
                                      <p:cBhvr additive="base">
                                        <p:cTn id="52" dur="500"/>
                                        <p:tgtEl>
                                          <p:spTgt spid="13"/>
                                        </p:tgtEl>
                                        <p:attrNameLst>
                                          <p:attrName>ppt_y</p:attrName>
                                        </p:attrNameLst>
                                      </p:cBhvr>
                                      <p:tavLst>
                                        <p:tav tm="0">
                                          <p:val>
                                            <p:strVal val="ppt_y"/>
                                          </p:val>
                                        </p:tav>
                                        <p:tav tm="100000">
                                          <p:val>
                                            <p:strVal val="ppt_y"/>
                                          </p:val>
                                        </p:tav>
                                      </p:tavLst>
                                    </p:anim>
                                    <p:set>
                                      <p:cBhvr>
                                        <p:cTn id="53" dur="1" fill="hold">
                                          <p:stCondLst>
                                            <p:cond delay="499"/>
                                          </p:stCondLst>
                                        </p:cTn>
                                        <p:tgtEl>
                                          <p:spTgt spid="13"/>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fade">
                                      <p:cBhvr>
                                        <p:cTn id="58" dur="500"/>
                                        <p:tgtEl>
                                          <p:spTgt spid="10"/>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500"/>
                                        <p:tgtEl>
                                          <p:spTgt spid="15"/>
                                        </p:tgtEl>
                                      </p:cBhvr>
                                    </p:animEffect>
                                    <p:anim calcmode="lin" valueType="num">
                                      <p:cBhvr>
                                        <p:cTn id="64" dur="500" fill="hold"/>
                                        <p:tgtEl>
                                          <p:spTgt spid="15"/>
                                        </p:tgtEl>
                                        <p:attrNameLst>
                                          <p:attrName>ppt_x</p:attrName>
                                        </p:attrNameLst>
                                      </p:cBhvr>
                                      <p:tavLst>
                                        <p:tav tm="0">
                                          <p:val>
                                            <p:strVal val="#ppt_x"/>
                                          </p:val>
                                        </p:tav>
                                        <p:tav tm="100000">
                                          <p:val>
                                            <p:strVal val="#ppt_x"/>
                                          </p:val>
                                        </p:tav>
                                      </p:tavLst>
                                    </p:anim>
                                    <p:anim calcmode="lin" valueType="num">
                                      <p:cBhvr>
                                        <p:cTn id="65"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4" name="文本框 3">
            <a:extLst>
              <a:ext uri="{FF2B5EF4-FFF2-40B4-BE49-F238E27FC236}">
                <a16:creationId xmlns:a16="http://schemas.microsoft.com/office/drawing/2014/main" id="{15DD3049-81B2-4619-BB69-89E9B4FEAC25}"/>
              </a:ext>
            </a:extLst>
          </p:cNvPr>
          <p:cNvSpPr txBox="1"/>
          <p:nvPr/>
        </p:nvSpPr>
        <p:spPr>
          <a:xfrm>
            <a:off x="1215614" y="1194099"/>
            <a:ext cx="2698175" cy="523220"/>
          </a:xfrm>
          <a:prstGeom prst="rect">
            <a:avLst/>
          </a:prstGeom>
          <a:noFill/>
        </p:spPr>
        <p:txBody>
          <a:bodyPr wrap="none" rtlCol="0">
            <a:spAutoFit/>
          </a:bodyPr>
          <a:lstStyle/>
          <a:p>
            <a:r>
              <a:rPr lang="zh-CN" altLang="en-US" sz="2800" dirty="0">
                <a:solidFill>
                  <a:schemeClr val="bg1"/>
                </a:solidFill>
              </a:rPr>
              <a:t>关于解决方案：</a:t>
            </a:r>
          </a:p>
        </p:txBody>
      </p:sp>
      <p:sp>
        <p:nvSpPr>
          <p:cNvPr id="6" name="文本框 5">
            <a:extLst>
              <a:ext uri="{FF2B5EF4-FFF2-40B4-BE49-F238E27FC236}">
                <a16:creationId xmlns:a16="http://schemas.microsoft.com/office/drawing/2014/main" id="{D9500361-CE63-4FA2-896C-F93936CD7B89}"/>
              </a:ext>
            </a:extLst>
          </p:cNvPr>
          <p:cNvSpPr txBox="1"/>
          <p:nvPr/>
        </p:nvSpPr>
        <p:spPr>
          <a:xfrm>
            <a:off x="2818504" y="2462474"/>
            <a:ext cx="6288901" cy="523220"/>
          </a:xfrm>
          <a:prstGeom prst="rect">
            <a:avLst/>
          </a:prstGeom>
          <a:noFill/>
        </p:spPr>
        <p:txBody>
          <a:bodyPr wrap="none" rtlCol="0">
            <a:spAutoFit/>
          </a:bodyPr>
          <a:lstStyle/>
          <a:p>
            <a:r>
              <a:rPr lang="zh-CN" altLang="en-US" sz="2800" dirty="0">
                <a:solidFill>
                  <a:schemeClr val="bg1"/>
                </a:solidFill>
              </a:rPr>
              <a:t>一般默认解决方案与第一个项目名同名</a:t>
            </a:r>
          </a:p>
        </p:txBody>
      </p:sp>
      <p:sp>
        <p:nvSpPr>
          <p:cNvPr id="7" name="文本框 6">
            <a:extLst>
              <a:ext uri="{FF2B5EF4-FFF2-40B4-BE49-F238E27FC236}">
                <a16:creationId xmlns:a16="http://schemas.microsoft.com/office/drawing/2014/main" id="{72760E9B-D406-45EC-98F1-037F08B6CF35}"/>
              </a:ext>
            </a:extLst>
          </p:cNvPr>
          <p:cNvSpPr txBox="1"/>
          <p:nvPr/>
        </p:nvSpPr>
        <p:spPr>
          <a:xfrm>
            <a:off x="2818504" y="3367143"/>
            <a:ext cx="5570756" cy="954107"/>
          </a:xfrm>
          <a:prstGeom prst="rect">
            <a:avLst/>
          </a:prstGeom>
          <a:noFill/>
        </p:spPr>
        <p:txBody>
          <a:bodyPr wrap="none" rtlCol="0">
            <a:spAutoFit/>
          </a:bodyPr>
          <a:lstStyle/>
          <a:p>
            <a:r>
              <a:rPr lang="zh-CN" altLang="en-US" sz="2800" dirty="0">
                <a:solidFill>
                  <a:schemeClr val="bg1"/>
                </a:solidFill>
              </a:rPr>
              <a:t>一个解决方案下可以有多个项目，</a:t>
            </a:r>
            <a:endParaRPr lang="en-US" altLang="zh-CN" sz="2800" dirty="0">
              <a:solidFill>
                <a:schemeClr val="bg1"/>
              </a:solidFill>
            </a:endParaRPr>
          </a:p>
          <a:p>
            <a:r>
              <a:rPr lang="zh-CN" altLang="en-US" sz="2800" dirty="0">
                <a:solidFill>
                  <a:schemeClr val="bg1"/>
                </a:solidFill>
              </a:rPr>
              <a:t>如我们所用的</a:t>
            </a:r>
            <a:r>
              <a:rPr lang="en-US" altLang="zh-CN" sz="2800" dirty="0" err="1">
                <a:solidFill>
                  <a:schemeClr val="bg1"/>
                </a:solidFill>
              </a:rPr>
              <a:t>SeniorCourse</a:t>
            </a:r>
            <a:endParaRPr lang="zh-CN" altLang="en-US" sz="2800" dirty="0">
              <a:solidFill>
                <a:schemeClr val="bg1"/>
              </a:solidFill>
            </a:endParaRPr>
          </a:p>
        </p:txBody>
      </p:sp>
      <p:sp>
        <p:nvSpPr>
          <p:cNvPr id="8" name="文本框 7">
            <a:extLst>
              <a:ext uri="{FF2B5EF4-FFF2-40B4-BE49-F238E27FC236}">
                <a16:creationId xmlns:a16="http://schemas.microsoft.com/office/drawing/2014/main" id="{B84D3FA3-D50F-4197-BAE1-E7669082548A}"/>
              </a:ext>
            </a:extLst>
          </p:cNvPr>
          <p:cNvSpPr txBox="1"/>
          <p:nvPr/>
        </p:nvSpPr>
        <p:spPr>
          <a:xfrm>
            <a:off x="797113" y="5140681"/>
            <a:ext cx="10597773" cy="523220"/>
          </a:xfrm>
          <a:prstGeom prst="rect">
            <a:avLst/>
          </a:prstGeom>
          <a:noFill/>
        </p:spPr>
        <p:txBody>
          <a:bodyPr wrap="none" rtlCol="0">
            <a:spAutoFit/>
          </a:bodyPr>
          <a:lstStyle/>
          <a:p>
            <a:r>
              <a:rPr lang="zh-CN" altLang="en-US" sz="2800" dirty="0">
                <a:solidFill>
                  <a:schemeClr val="bg1"/>
                </a:solidFill>
              </a:rPr>
              <a:t>不过我们学习阶段大多数形况下一个解决方案下一个项目就够用了</a:t>
            </a:r>
          </a:p>
        </p:txBody>
      </p:sp>
    </p:spTree>
    <p:extLst>
      <p:ext uri="{BB962C8B-B14F-4D97-AF65-F5344CB8AC3E}">
        <p14:creationId xmlns:p14="http://schemas.microsoft.com/office/powerpoint/2010/main" val="960513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30F3EF41-0360-4183-96DE-66EA740F5FCD}"/>
              </a:ext>
            </a:extLst>
          </p:cNvPr>
          <p:cNvSpPr txBox="1"/>
          <p:nvPr/>
        </p:nvSpPr>
        <p:spPr>
          <a:xfrm>
            <a:off x="1108038" y="1075764"/>
            <a:ext cx="3057247" cy="523220"/>
          </a:xfrm>
          <a:prstGeom prst="rect">
            <a:avLst/>
          </a:prstGeom>
          <a:noFill/>
        </p:spPr>
        <p:txBody>
          <a:bodyPr wrap="none" rtlCol="0">
            <a:spAutoFit/>
          </a:bodyPr>
          <a:lstStyle/>
          <a:p>
            <a:r>
              <a:rPr lang="zh-CN" altLang="en-US" sz="2800" dirty="0">
                <a:solidFill>
                  <a:schemeClr val="bg1"/>
                </a:solidFill>
              </a:rPr>
              <a:t>第二步：代码文件</a:t>
            </a:r>
          </a:p>
        </p:txBody>
      </p:sp>
      <p:sp>
        <p:nvSpPr>
          <p:cNvPr id="3" name="文本框 2">
            <a:extLst>
              <a:ext uri="{FF2B5EF4-FFF2-40B4-BE49-F238E27FC236}">
                <a16:creationId xmlns:a16="http://schemas.microsoft.com/office/drawing/2014/main" id="{8A9ED34A-807C-4580-81B9-3CC34D4C03C2}"/>
              </a:ext>
            </a:extLst>
          </p:cNvPr>
          <p:cNvSpPr txBox="1"/>
          <p:nvPr/>
        </p:nvSpPr>
        <p:spPr>
          <a:xfrm>
            <a:off x="2053868" y="2528654"/>
            <a:ext cx="8084264" cy="523220"/>
          </a:xfrm>
          <a:prstGeom prst="rect">
            <a:avLst/>
          </a:prstGeom>
          <a:noFill/>
        </p:spPr>
        <p:txBody>
          <a:bodyPr wrap="none" rtlCol="0">
            <a:spAutoFit/>
          </a:bodyPr>
          <a:lstStyle/>
          <a:p>
            <a:r>
              <a:rPr lang="zh-CN" altLang="en-US" sz="2800" dirty="0">
                <a:solidFill>
                  <a:schemeClr val="bg1"/>
                </a:solidFill>
              </a:rPr>
              <a:t>右键单击</a:t>
            </a:r>
            <a:r>
              <a:rPr lang="en-US" altLang="zh-CN" sz="2800" dirty="0">
                <a:solidFill>
                  <a:schemeClr val="bg1"/>
                </a:solidFill>
              </a:rPr>
              <a:t>”</a:t>
            </a:r>
            <a:r>
              <a:rPr lang="zh-CN" altLang="en-US" sz="2800" dirty="0">
                <a:solidFill>
                  <a:schemeClr val="bg1"/>
                </a:solidFill>
              </a:rPr>
              <a:t>解决方案资源管理器</a:t>
            </a:r>
            <a:r>
              <a:rPr lang="en-US" altLang="zh-CN" sz="2800" dirty="0">
                <a:solidFill>
                  <a:schemeClr val="bg1"/>
                </a:solidFill>
              </a:rPr>
              <a:t>”</a:t>
            </a:r>
            <a:r>
              <a:rPr lang="zh-CN" altLang="en-US" sz="2800" dirty="0">
                <a:solidFill>
                  <a:schemeClr val="bg1"/>
                </a:solidFill>
              </a:rPr>
              <a:t>中的“源文件”</a:t>
            </a:r>
          </a:p>
        </p:txBody>
      </p:sp>
      <p:sp>
        <p:nvSpPr>
          <p:cNvPr id="9" name="文本框 8">
            <a:extLst>
              <a:ext uri="{FF2B5EF4-FFF2-40B4-BE49-F238E27FC236}">
                <a16:creationId xmlns:a16="http://schemas.microsoft.com/office/drawing/2014/main" id="{7BE55C0D-7160-4618-B305-7228F5A45507}"/>
              </a:ext>
            </a:extLst>
          </p:cNvPr>
          <p:cNvSpPr txBox="1"/>
          <p:nvPr/>
        </p:nvSpPr>
        <p:spPr>
          <a:xfrm>
            <a:off x="2053868" y="3466392"/>
            <a:ext cx="4634602" cy="523220"/>
          </a:xfrm>
          <a:prstGeom prst="rect">
            <a:avLst/>
          </a:prstGeom>
          <a:noFill/>
        </p:spPr>
        <p:txBody>
          <a:bodyPr wrap="none" rtlCol="0">
            <a:spAutoFit/>
          </a:bodyPr>
          <a:lstStyle/>
          <a:p>
            <a:r>
              <a:rPr lang="zh-CN" altLang="en-US" sz="2800" dirty="0">
                <a:solidFill>
                  <a:schemeClr val="bg1"/>
                </a:solidFill>
              </a:rPr>
              <a:t>创建“</a:t>
            </a:r>
            <a:r>
              <a:rPr lang="en-US" altLang="zh-CN" sz="2800" dirty="0">
                <a:solidFill>
                  <a:schemeClr val="bg1"/>
                </a:solidFill>
              </a:rPr>
              <a:t>main.cpp</a:t>
            </a:r>
            <a:r>
              <a:rPr lang="zh-CN" altLang="en-US" sz="2800" dirty="0">
                <a:solidFill>
                  <a:schemeClr val="bg1"/>
                </a:solidFill>
              </a:rPr>
              <a:t>”代码文件</a:t>
            </a:r>
          </a:p>
        </p:txBody>
      </p:sp>
      <p:pic>
        <p:nvPicPr>
          <p:cNvPr id="6" name="图片 5">
            <a:extLst>
              <a:ext uri="{FF2B5EF4-FFF2-40B4-BE49-F238E27FC236}">
                <a16:creationId xmlns:a16="http://schemas.microsoft.com/office/drawing/2014/main" id="{A79A432D-EF67-4A57-9936-8E02D685C1D5}"/>
              </a:ext>
            </a:extLst>
          </p:cNvPr>
          <p:cNvPicPr>
            <a:picLocks noChangeAspect="1"/>
          </p:cNvPicPr>
          <p:nvPr/>
        </p:nvPicPr>
        <p:blipFill>
          <a:blip r:embed="rId3"/>
          <a:stretch>
            <a:fillRect/>
          </a:stretch>
        </p:blipFill>
        <p:spPr>
          <a:xfrm>
            <a:off x="819374" y="616860"/>
            <a:ext cx="10553252" cy="5624280"/>
          </a:xfrm>
          <a:prstGeom prst="rect">
            <a:avLst/>
          </a:prstGeom>
        </p:spPr>
      </p:pic>
      <p:pic>
        <p:nvPicPr>
          <p:cNvPr id="7" name="图片 6">
            <a:extLst>
              <a:ext uri="{FF2B5EF4-FFF2-40B4-BE49-F238E27FC236}">
                <a16:creationId xmlns:a16="http://schemas.microsoft.com/office/drawing/2014/main" id="{25FB90A8-6E29-47A1-A015-B9A91D02BF51}"/>
              </a:ext>
            </a:extLst>
          </p:cNvPr>
          <p:cNvPicPr>
            <a:picLocks noChangeAspect="1"/>
          </p:cNvPicPr>
          <p:nvPr/>
        </p:nvPicPr>
        <p:blipFill>
          <a:blip r:embed="rId4"/>
          <a:stretch>
            <a:fillRect/>
          </a:stretch>
        </p:blipFill>
        <p:spPr>
          <a:xfrm>
            <a:off x="1256493" y="1245619"/>
            <a:ext cx="9679013" cy="4047144"/>
          </a:xfrm>
          <a:prstGeom prst="rect">
            <a:avLst/>
          </a:prstGeom>
        </p:spPr>
      </p:pic>
      <p:pic>
        <p:nvPicPr>
          <p:cNvPr id="8" name="图片 7">
            <a:extLst>
              <a:ext uri="{FF2B5EF4-FFF2-40B4-BE49-F238E27FC236}">
                <a16:creationId xmlns:a16="http://schemas.microsoft.com/office/drawing/2014/main" id="{6A6189EF-FDF1-444D-A139-F2F863D90EA3}"/>
              </a:ext>
            </a:extLst>
          </p:cNvPr>
          <p:cNvPicPr>
            <a:picLocks noChangeAspect="1"/>
          </p:cNvPicPr>
          <p:nvPr/>
        </p:nvPicPr>
        <p:blipFill>
          <a:blip r:embed="rId5"/>
          <a:stretch>
            <a:fillRect/>
          </a:stretch>
        </p:blipFill>
        <p:spPr>
          <a:xfrm>
            <a:off x="1610286" y="324238"/>
            <a:ext cx="8971428" cy="6209524"/>
          </a:xfrm>
          <a:prstGeom prst="rect">
            <a:avLst/>
          </a:prstGeom>
        </p:spPr>
      </p:pic>
    </p:spTree>
    <p:extLst>
      <p:ext uri="{BB962C8B-B14F-4D97-AF65-F5344CB8AC3E}">
        <p14:creationId xmlns:p14="http://schemas.microsoft.com/office/powerpoint/2010/main" val="3151992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xit" presetSubtype="8" fill="hold" nodeType="clickEffect">
                                  <p:stCondLst>
                                    <p:cond delay="0"/>
                                  </p:stCondLst>
                                  <p:childTnLst>
                                    <p:anim calcmode="lin" valueType="num">
                                      <p:cBhvr additive="base">
                                        <p:cTn id="17" dur="500"/>
                                        <p:tgtEl>
                                          <p:spTgt spid="6"/>
                                        </p:tgtEl>
                                        <p:attrNameLst>
                                          <p:attrName>ppt_x</p:attrName>
                                        </p:attrNameLst>
                                      </p:cBhvr>
                                      <p:tavLst>
                                        <p:tav tm="0">
                                          <p:val>
                                            <p:strVal val="ppt_x"/>
                                          </p:val>
                                        </p:tav>
                                        <p:tav tm="100000">
                                          <p:val>
                                            <p:strVal val="0-ppt_w/2"/>
                                          </p:val>
                                        </p:tav>
                                      </p:tavLst>
                                    </p:anim>
                                    <p:anim calcmode="lin" valueType="num">
                                      <p:cBhvr additive="base">
                                        <p:cTn id="18" dur="500"/>
                                        <p:tgtEl>
                                          <p:spTgt spid="6"/>
                                        </p:tgtEl>
                                        <p:attrNameLst>
                                          <p:attrName>ppt_y</p:attrName>
                                        </p:attrNameLst>
                                      </p:cBhvr>
                                      <p:tavLst>
                                        <p:tav tm="0">
                                          <p:val>
                                            <p:strVal val="ppt_y"/>
                                          </p:val>
                                        </p:tav>
                                        <p:tav tm="100000">
                                          <p:val>
                                            <p:strVal val="ppt_y"/>
                                          </p:val>
                                        </p:tav>
                                      </p:tavLst>
                                    </p:anim>
                                    <p:set>
                                      <p:cBhvr>
                                        <p:cTn id="19" dur="1" fill="hold">
                                          <p:stCondLst>
                                            <p:cond delay="499"/>
                                          </p:stCondLst>
                                        </p:cTn>
                                        <p:tgtEl>
                                          <p:spTgt spid="6"/>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1+#ppt_w/2"/>
                                          </p:val>
                                        </p:tav>
                                        <p:tav tm="100000">
                                          <p:val>
                                            <p:strVal val="#ppt_x"/>
                                          </p:val>
                                        </p:tav>
                                      </p:tavLst>
                                    </p:anim>
                                    <p:anim calcmode="lin" valueType="num">
                                      <p:cBhvr additive="base">
                                        <p:cTn id="3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xit" presetSubtype="8" fill="hold" nodeType="clickEffect">
                                  <p:stCondLst>
                                    <p:cond delay="0"/>
                                  </p:stCondLst>
                                  <p:childTnLst>
                                    <p:anim calcmode="lin" valueType="num">
                                      <p:cBhvr additive="base">
                                        <p:cTn id="34" dur="500"/>
                                        <p:tgtEl>
                                          <p:spTgt spid="7"/>
                                        </p:tgtEl>
                                        <p:attrNameLst>
                                          <p:attrName>ppt_x</p:attrName>
                                        </p:attrNameLst>
                                      </p:cBhvr>
                                      <p:tavLst>
                                        <p:tav tm="0">
                                          <p:val>
                                            <p:strVal val="ppt_x"/>
                                          </p:val>
                                        </p:tav>
                                        <p:tav tm="100000">
                                          <p:val>
                                            <p:strVal val="0-ppt_w/2"/>
                                          </p:val>
                                        </p:tav>
                                      </p:tavLst>
                                    </p:anim>
                                    <p:anim calcmode="lin" valueType="num">
                                      <p:cBhvr additive="base">
                                        <p:cTn id="35" dur="500"/>
                                        <p:tgtEl>
                                          <p:spTgt spid="7"/>
                                        </p:tgtEl>
                                        <p:attrNameLst>
                                          <p:attrName>ppt_y</p:attrName>
                                        </p:attrNameLst>
                                      </p:cBhvr>
                                      <p:tavLst>
                                        <p:tav tm="0">
                                          <p:val>
                                            <p:strVal val="ppt_y"/>
                                          </p:val>
                                        </p:tav>
                                        <p:tav tm="100000">
                                          <p:val>
                                            <p:strVal val="ppt_y"/>
                                          </p:val>
                                        </p:tav>
                                      </p:tavLst>
                                    </p:anim>
                                    <p:set>
                                      <p:cBhvr>
                                        <p:cTn id="36" dur="1" fill="hold">
                                          <p:stCondLst>
                                            <p:cond delay="499"/>
                                          </p:stCondLst>
                                        </p:cTn>
                                        <p:tgtEl>
                                          <p:spTgt spid="7"/>
                                        </p:tgtEl>
                                        <p:attrNameLst>
                                          <p:attrName>style.visibility</p:attrName>
                                        </p:attrNameLst>
                                      </p:cBhvr>
                                      <p:to>
                                        <p:strVal val="hidden"/>
                                      </p:to>
                                    </p:set>
                                  </p:childTnLst>
                                </p:cTn>
                              </p:par>
                              <p:par>
                                <p:cTn id="37" presetID="2" presetClass="entr" presetSubtype="2"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1+#ppt_w/2"/>
                                          </p:val>
                                        </p:tav>
                                        <p:tav tm="100000">
                                          <p:val>
                                            <p:strVal val="#ppt_x"/>
                                          </p:val>
                                        </p:tav>
                                      </p:tavLst>
                                    </p:anim>
                                    <p:anim calcmode="lin" valueType="num">
                                      <p:cBhvr additive="base">
                                        <p:cTn id="4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xit" presetSubtype="8" fill="hold" nodeType="clickEffect">
                                  <p:stCondLst>
                                    <p:cond delay="0"/>
                                  </p:stCondLst>
                                  <p:childTnLst>
                                    <p:anim calcmode="lin" valueType="num">
                                      <p:cBhvr additive="base">
                                        <p:cTn id="44" dur="500"/>
                                        <p:tgtEl>
                                          <p:spTgt spid="8"/>
                                        </p:tgtEl>
                                        <p:attrNameLst>
                                          <p:attrName>ppt_x</p:attrName>
                                        </p:attrNameLst>
                                      </p:cBhvr>
                                      <p:tavLst>
                                        <p:tav tm="0">
                                          <p:val>
                                            <p:strVal val="ppt_x"/>
                                          </p:val>
                                        </p:tav>
                                        <p:tav tm="100000">
                                          <p:val>
                                            <p:strVal val="0-ppt_w/2"/>
                                          </p:val>
                                        </p:tav>
                                      </p:tavLst>
                                    </p:anim>
                                    <p:anim calcmode="lin" valueType="num">
                                      <p:cBhvr additive="base">
                                        <p:cTn id="45" dur="500"/>
                                        <p:tgtEl>
                                          <p:spTgt spid="8"/>
                                        </p:tgtEl>
                                        <p:attrNameLst>
                                          <p:attrName>ppt_y</p:attrName>
                                        </p:attrNameLst>
                                      </p:cBhvr>
                                      <p:tavLst>
                                        <p:tav tm="0">
                                          <p:val>
                                            <p:strVal val="ppt_y"/>
                                          </p:val>
                                        </p:tav>
                                        <p:tav tm="100000">
                                          <p:val>
                                            <p:strVal val="ppt_y"/>
                                          </p:val>
                                        </p:tav>
                                      </p:tavLst>
                                    </p:anim>
                                    <p:set>
                                      <p:cBhvr>
                                        <p:cTn id="4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AC9A64AA-7AE9-4BAD-A6AC-CAA8551020C2}"/>
              </a:ext>
            </a:extLst>
          </p:cNvPr>
          <p:cNvSpPr txBox="1"/>
          <p:nvPr/>
        </p:nvSpPr>
        <p:spPr>
          <a:xfrm>
            <a:off x="1021976" y="1011218"/>
            <a:ext cx="3148619" cy="523220"/>
          </a:xfrm>
          <a:prstGeom prst="rect">
            <a:avLst/>
          </a:prstGeom>
          <a:noFill/>
        </p:spPr>
        <p:txBody>
          <a:bodyPr wrap="none" rtlCol="0">
            <a:spAutoFit/>
          </a:bodyPr>
          <a:lstStyle/>
          <a:p>
            <a:r>
              <a:rPr lang="zh-CN" altLang="en-US" sz="2800" dirty="0">
                <a:solidFill>
                  <a:schemeClr val="bg1"/>
                </a:solidFill>
              </a:rPr>
              <a:t>第三步：编写代码</a:t>
            </a:r>
          </a:p>
        </p:txBody>
      </p:sp>
      <p:pic>
        <p:nvPicPr>
          <p:cNvPr id="3" name="图片 2">
            <a:extLst>
              <a:ext uri="{FF2B5EF4-FFF2-40B4-BE49-F238E27FC236}">
                <a16:creationId xmlns:a16="http://schemas.microsoft.com/office/drawing/2014/main" id="{B65DC1B0-BA8E-4B66-8D91-327F70DA7534}"/>
              </a:ext>
            </a:extLst>
          </p:cNvPr>
          <p:cNvPicPr>
            <a:picLocks noChangeAspect="1"/>
          </p:cNvPicPr>
          <p:nvPr/>
        </p:nvPicPr>
        <p:blipFill>
          <a:blip r:embed="rId3"/>
          <a:stretch>
            <a:fillRect/>
          </a:stretch>
        </p:blipFill>
        <p:spPr>
          <a:xfrm>
            <a:off x="1699709" y="1769019"/>
            <a:ext cx="9108667" cy="4854399"/>
          </a:xfrm>
          <a:prstGeom prst="rect">
            <a:avLst/>
          </a:prstGeom>
        </p:spPr>
      </p:pic>
    </p:spTree>
    <p:extLst>
      <p:ext uri="{BB962C8B-B14F-4D97-AF65-F5344CB8AC3E}">
        <p14:creationId xmlns:p14="http://schemas.microsoft.com/office/powerpoint/2010/main" val="146116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3" name="文本框 2">
            <a:extLst>
              <a:ext uri="{FF2B5EF4-FFF2-40B4-BE49-F238E27FC236}">
                <a16:creationId xmlns:a16="http://schemas.microsoft.com/office/drawing/2014/main" id="{C04F5934-6A89-433B-9500-04782FABCAAA}"/>
              </a:ext>
            </a:extLst>
          </p:cNvPr>
          <p:cNvSpPr txBox="1"/>
          <p:nvPr/>
        </p:nvSpPr>
        <p:spPr>
          <a:xfrm>
            <a:off x="688488" y="548645"/>
            <a:ext cx="3057247" cy="523220"/>
          </a:xfrm>
          <a:prstGeom prst="rect">
            <a:avLst/>
          </a:prstGeom>
          <a:noFill/>
        </p:spPr>
        <p:txBody>
          <a:bodyPr wrap="none" rtlCol="0">
            <a:spAutoFit/>
          </a:bodyPr>
          <a:lstStyle/>
          <a:p>
            <a:r>
              <a:rPr lang="zh-CN" altLang="en-US" sz="2800" dirty="0">
                <a:solidFill>
                  <a:schemeClr val="bg1"/>
                </a:solidFill>
              </a:rPr>
              <a:t>第四步：运行程序</a:t>
            </a:r>
          </a:p>
        </p:txBody>
      </p:sp>
      <p:pic>
        <p:nvPicPr>
          <p:cNvPr id="4" name="图片 3">
            <a:extLst>
              <a:ext uri="{FF2B5EF4-FFF2-40B4-BE49-F238E27FC236}">
                <a16:creationId xmlns:a16="http://schemas.microsoft.com/office/drawing/2014/main" id="{21751552-5703-4AF9-AD72-66DD900E6542}"/>
              </a:ext>
            </a:extLst>
          </p:cNvPr>
          <p:cNvPicPr>
            <a:picLocks noChangeAspect="1"/>
          </p:cNvPicPr>
          <p:nvPr/>
        </p:nvPicPr>
        <p:blipFill>
          <a:blip r:embed="rId3"/>
          <a:stretch>
            <a:fillRect/>
          </a:stretch>
        </p:blipFill>
        <p:spPr>
          <a:xfrm>
            <a:off x="1190512" y="1229235"/>
            <a:ext cx="10266382" cy="5471395"/>
          </a:xfrm>
          <a:prstGeom prst="rect">
            <a:avLst/>
          </a:prstGeom>
        </p:spPr>
      </p:pic>
    </p:spTree>
    <p:extLst>
      <p:ext uri="{BB962C8B-B14F-4D97-AF65-F5344CB8AC3E}">
        <p14:creationId xmlns:p14="http://schemas.microsoft.com/office/powerpoint/2010/main" val="1842493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0" y="0"/>
            <a:ext cx="12191980" cy="6857990"/>
          </a:xfrm>
          <a:prstGeom prst="rect">
            <a:avLst/>
          </a:prstGeom>
        </p:spPr>
      </p:pic>
      <p:sp>
        <p:nvSpPr>
          <p:cNvPr id="16" name="矩形 15">
            <a:extLst>
              <a:ext uri="{FF2B5EF4-FFF2-40B4-BE49-F238E27FC236}">
                <a16:creationId xmlns:a16="http://schemas.microsoft.com/office/drawing/2014/main" id="{91740237-9AD0-4451-8AA7-AD4E557D4DC2}"/>
              </a:ext>
            </a:extLst>
          </p:cNvPr>
          <p:cNvSpPr/>
          <p:nvPr/>
        </p:nvSpPr>
        <p:spPr>
          <a:xfrm>
            <a:off x="3084646" y="2493001"/>
            <a:ext cx="7347473" cy="38862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0F19E21B-15B5-4E84-BEEF-BB0FF0214A7C}"/>
              </a:ext>
            </a:extLst>
          </p:cNvPr>
          <p:cNvSpPr txBox="1"/>
          <p:nvPr/>
        </p:nvSpPr>
        <p:spPr>
          <a:xfrm>
            <a:off x="1818041" y="1770828"/>
            <a:ext cx="1691489" cy="523220"/>
          </a:xfrm>
          <a:prstGeom prst="rect">
            <a:avLst/>
          </a:prstGeom>
          <a:noFill/>
        </p:spPr>
        <p:txBody>
          <a:bodyPr wrap="none" rtlCol="0">
            <a:spAutoFit/>
          </a:bodyPr>
          <a:lstStyle/>
          <a:p>
            <a:r>
              <a:rPr lang="en-US" altLang="zh-CN" sz="2800" dirty="0">
                <a:solidFill>
                  <a:schemeClr val="bg1"/>
                </a:solidFill>
              </a:rPr>
              <a:t>code1_1:</a:t>
            </a:r>
            <a:endParaRPr lang="zh-CN" altLang="en-US" sz="2800" dirty="0">
              <a:solidFill>
                <a:schemeClr val="bg1"/>
              </a:solidFill>
            </a:endParaRPr>
          </a:p>
        </p:txBody>
      </p:sp>
      <p:sp>
        <p:nvSpPr>
          <p:cNvPr id="8" name="文本框 7">
            <a:extLst>
              <a:ext uri="{FF2B5EF4-FFF2-40B4-BE49-F238E27FC236}">
                <a16:creationId xmlns:a16="http://schemas.microsoft.com/office/drawing/2014/main" id="{379B3E8B-7AE3-4DD8-B2BA-0AD59C38E07C}"/>
              </a:ext>
            </a:extLst>
          </p:cNvPr>
          <p:cNvSpPr txBox="1"/>
          <p:nvPr/>
        </p:nvSpPr>
        <p:spPr>
          <a:xfrm>
            <a:off x="3514096" y="2631709"/>
            <a:ext cx="4253087" cy="584775"/>
          </a:xfrm>
          <a:prstGeom prst="rect">
            <a:avLst/>
          </a:prstGeom>
          <a:noFill/>
        </p:spPr>
        <p:txBody>
          <a:bodyPr wrap="none" rtlCol="0">
            <a:spAutoFit/>
          </a:bodyPr>
          <a:lstStyle/>
          <a:p>
            <a:r>
              <a:rPr lang="en-US" altLang="zh-CN" sz="3200" dirty="0">
                <a:solidFill>
                  <a:schemeClr val="bg1"/>
                </a:solidFill>
                <a:latin typeface="Consolas" panose="020B0609020204030204" pitchFamily="49" charset="0"/>
              </a:rPr>
              <a:t>#include &lt;</a:t>
            </a:r>
            <a:r>
              <a:rPr lang="en-US" altLang="zh-CN" sz="3200" dirty="0" err="1">
                <a:solidFill>
                  <a:schemeClr val="bg1"/>
                </a:solidFill>
                <a:latin typeface="Consolas" panose="020B0609020204030204" pitchFamily="49" charset="0"/>
              </a:rPr>
              <a:t>stdio.h</a:t>
            </a:r>
            <a:r>
              <a:rPr lang="en-US" altLang="zh-CN" sz="3200" dirty="0">
                <a:solidFill>
                  <a:schemeClr val="bg1"/>
                </a:solidFill>
                <a:latin typeface="Consolas" panose="020B0609020204030204" pitchFamily="49" charset="0"/>
              </a:rPr>
              <a:t>&gt;</a:t>
            </a:r>
            <a:endParaRPr lang="zh-CN" altLang="en-US" sz="3200" dirty="0">
              <a:solidFill>
                <a:schemeClr val="bg1"/>
              </a:solidFill>
              <a:latin typeface="Consolas" panose="020B0609020204030204" pitchFamily="49" charset="0"/>
            </a:endParaRPr>
          </a:p>
        </p:txBody>
      </p:sp>
      <p:sp>
        <p:nvSpPr>
          <p:cNvPr id="9" name="文本框 8">
            <a:extLst>
              <a:ext uri="{FF2B5EF4-FFF2-40B4-BE49-F238E27FC236}">
                <a16:creationId xmlns:a16="http://schemas.microsoft.com/office/drawing/2014/main" id="{17A8A17E-C2EC-459F-8ABB-6C604EA56ED1}"/>
              </a:ext>
            </a:extLst>
          </p:cNvPr>
          <p:cNvSpPr txBox="1"/>
          <p:nvPr/>
        </p:nvSpPr>
        <p:spPr>
          <a:xfrm>
            <a:off x="3509530" y="3262837"/>
            <a:ext cx="2896947" cy="584775"/>
          </a:xfrm>
          <a:prstGeom prst="rect">
            <a:avLst/>
          </a:prstGeom>
          <a:noFill/>
        </p:spPr>
        <p:txBody>
          <a:bodyPr wrap="none" rtlCol="0">
            <a:spAutoFit/>
          </a:bodyPr>
          <a:lstStyle/>
          <a:p>
            <a:r>
              <a:rPr lang="en-US" altLang="zh-CN" sz="3200" dirty="0">
                <a:solidFill>
                  <a:schemeClr val="bg1"/>
                </a:solidFill>
                <a:latin typeface="Consolas" panose="020B0609020204030204" pitchFamily="49" charset="0"/>
              </a:rPr>
              <a:t>int main() {</a:t>
            </a:r>
            <a:endParaRPr lang="zh-CN" altLang="en-US" sz="3200" dirty="0">
              <a:solidFill>
                <a:schemeClr val="bg1"/>
              </a:solidFill>
              <a:latin typeface="Consolas" panose="020B0609020204030204" pitchFamily="49" charset="0"/>
            </a:endParaRPr>
          </a:p>
        </p:txBody>
      </p:sp>
      <p:sp>
        <p:nvSpPr>
          <p:cNvPr id="10" name="文本框 9">
            <a:extLst>
              <a:ext uri="{FF2B5EF4-FFF2-40B4-BE49-F238E27FC236}">
                <a16:creationId xmlns:a16="http://schemas.microsoft.com/office/drawing/2014/main" id="{EC41B069-23A7-4023-8406-BAE912C1E38F}"/>
              </a:ext>
            </a:extLst>
          </p:cNvPr>
          <p:cNvSpPr txBox="1"/>
          <p:nvPr/>
        </p:nvSpPr>
        <p:spPr>
          <a:xfrm>
            <a:off x="3840757" y="3937559"/>
            <a:ext cx="5383205" cy="584775"/>
          </a:xfrm>
          <a:prstGeom prst="rect">
            <a:avLst/>
          </a:prstGeom>
          <a:noFill/>
        </p:spPr>
        <p:txBody>
          <a:bodyPr wrap="none" rtlCol="0">
            <a:spAutoFit/>
          </a:bodyPr>
          <a:lstStyle/>
          <a:p>
            <a:r>
              <a:rPr lang="en-US" altLang="zh-CN" sz="3200" dirty="0" err="1">
                <a:solidFill>
                  <a:schemeClr val="bg1"/>
                </a:solidFill>
                <a:latin typeface="Consolas" panose="020B0609020204030204" pitchFamily="49" charset="0"/>
              </a:rPr>
              <a:t>printf</a:t>
            </a:r>
            <a:r>
              <a:rPr lang="en-US" altLang="zh-CN" sz="3200" dirty="0">
                <a:solidFill>
                  <a:schemeClr val="bg1"/>
                </a:solidFill>
                <a:latin typeface="Consolas" panose="020B0609020204030204" pitchFamily="49" charset="0"/>
              </a:rPr>
              <a:t>("Hello world!");</a:t>
            </a:r>
            <a:endParaRPr lang="zh-CN" altLang="en-US" sz="3200" dirty="0">
              <a:solidFill>
                <a:schemeClr val="bg1"/>
              </a:solidFill>
              <a:latin typeface="Consolas" panose="020B0609020204030204" pitchFamily="49" charset="0"/>
            </a:endParaRPr>
          </a:p>
        </p:txBody>
      </p:sp>
      <p:sp>
        <p:nvSpPr>
          <p:cNvPr id="11" name="文本框 10">
            <a:extLst>
              <a:ext uri="{FF2B5EF4-FFF2-40B4-BE49-F238E27FC236}">
                <a16:creationId xmlns:a16="http://schemas.microsoft.com/office/drawing/2014/main" id="{ECAC4B9B-6C10-4F33-BFCD-D69D8A19A99D}"/>
              </a:ext>
            </a:extLst>
          </p:cNvPr>
          <p:cNvSpPr txBox="1"/>
          <p:nvPr/>
        </p:nvSpPr>
        <p:spPr>
          <a:xfrm>
            <a:off x="3840757" y="4522334"/>
            <a:ext cx="3801041" cy="584775"/>
          </a:xfrm>
          <a:prstGeom prst="rect">
            <a:avLst/>
          </a:prstGeom>
          <a:noFill/>
        </p:spPr>
        <p:txBody>
          <a:bodyPr wrap="none" rtlCol="0">
            <a:spAutoFit/>
          </a:bodyPr>
          <a:lstStyle/>
          <a:p>
            <a:r>
              <a:rPr lang="en-US" altLang="zh-CN" sz="3200" dirty="0">
                <a:solidFill>
                  <a:schemeClr val="bg1"/>
                </a:solidFill>
                <a:latin typeface="Consolas" panose="020B0609020204030204" pitchFamily="49" charset="0"/>
              </a:rPr>
              <a:t>system("pause");</a:t>
            </a:r>
            <a:endParaRPr lang="zh-CN" altLang="en-US" sz="3200" dirty="0">
              <a:solidFill>
                <a:schemeClr val="bg1"/>
              </a:solidFill>
              <a:latin typeface="Consolas" panose="020B0609020204030204" pitchFamily="49" charset="0"/>
            </a:endParaRPr>
          </a:p>
        </p:txBody>
      </p:sp>
      <p:sp>
        <p:nvSpPr>
          <p:cNvPr id="12" name="文本框 11">
            <a:extLst>
              <a:ext uri="{FF2B5EF4-FFF2-40B4-BE49-F238E27FC236}">
                <a16:creationId xmlns:a16="http://schemas.microsoft.com/office/drawing/2014/main" id="{9DEDD11E-69E3-4BB5-9953-923BEBE92332}"/>
              </a:ext>
            </a:extLst>
          </p:cNvPr>
          <p:cNvSpPr txBox="1"/>
          <p:nvPr/>
        </p:nvSpPr>
        <p:spPr>
          <a:xfrm>
            <a:off x="3840757" y="4515730"/>
            <a:ext cx="2218877" cy="584775"/>
          </a:xfrm>
          <a:prstGeom prst="rect">
            <a:avLst/>
          </a:prstGeom>
          <a:noFill/>
        </p:spPr>
        <p:txBody>
          <a:bodyPr wrap="none" rtlCol="0">
            <a:spAutoFit/>
          </a:bodyPr>
          <a:lstStyle/>
          <a:p>
            <a:r>
              <a:rPr lang="en-US" altLang="zh-CN" sz="3200" dirty="0">
                <a:solidFill>
                  <a:schemeClr val="bg1"/>
                </a:solidFill>
                <a:latin typeface="Consolas" panose="020B0609020204030204" pitchFamily="49" charset="0"/>
              </a:rPr>
              <a:t>return 0;</a:t>
            </a:r>
            <a:endParaRPr lang="zh-CN" altLang="en-US" sz="3200" dirty="0">
              <a:solidFill>
                <a:schemeClr val="bg1"/>
              </a:solidFill>
              <a:latin typeface="Consolas" panose="020B0609020204030204" pitchFamily="49" charset="0"/>
            </a:endParaRPr>
          </a:p>
        </p:txBody>
      </p:sp>
      <p:sp>
        <p:nvSpPr>
          <p:cNvPr id="13" name="文本框 12">
            <a:extLst>
              <a:ext uri="{FF2B5EF4-FFF2-40B4-BE49-F238E27FC236}">
                <a16:creationId xmlns:a16="http://schemas.microsoft.com/office/drawing/2014/main" id="{A0398F69-4A44-48A7-9CF4-9AB454999C3A}"/>
              </a:ext>
            </a:extLst>
          </p:cNvPr>
          <p:cNvSpPr txBox="1"/>
          <p:nvPr/>
        </p:nvSpPr>
        <p:spPr>
          <a:xfrm>
            <a:off x="3509530" y="5059780"/>
            <a:ext cx="410690" cy="584775"/>
          </a:xfrm>
          <a:prstGeom prst="rect">
            <a:avLst/>
          </a:prstGeom>
          <a:noFill/>
        </p:spPr>
        <p:txBody>
          <a:bodyPr wrap="none" rtlCol="0">
            <a:spAutoFit/>
          </a:bodyPr>
          <a:lstStyle/>
          <a:p>
            <a:r>
              <a:rPr lang="en-US" altLang="zh-CN" sz="3200" dirty="0">
                <a:solidFill>
                  <a:schemeClr val="bg1"/>
                </a:solidFill>
                <a:latin typeface="Consolas" panose="020B0609020204030204" pitchFamily="49" charset="0"/>
              </a:rPr>
              <a:t>}</a:t>
            </a:r>
            <a:endParaRPr lang="zh-CN" altLang="en-US" sz="3200" dirty="0">
              <a:solidFill>
                <a:schemeClr val="bg1"/>
              </a:solidFill>
              <a:latin typeface="Consolas" panose="020B0609020204030204" pitchFamily="49" charset="0"/>
            </a:endParaRPr>
          </a:p>
        </p:txBody>
      </p:sp>
      <p:sp>
        <p:nvSpPr>
          <p:cNvPr id="14" name="文本框 13">
            <a:extLst>
              <a:ext uri="{FF2B5EF4-FFF2-40B4-BE49-F238E27FC236}">
                <a16:creationId xmlns:a16="http://schemas.microsoft.com/office/drawing/2014/main" id="{36C34344-9791-4221-81D7-7F8FEA3C95A0}"/>
              </a:ext>
            </a:extLst>
          </p:cNvPr>
          <p:cNvSpPr txBox="1"/>
          <p:nvPr/>
        </p:nvSpPr>
        <p:spPr>
          <a:xfrm>
            <a:off x="4221480" y="686132"/>
            <a:ext cx="3749040" cy="646331"/>
          </a:xfrm>
          <a:prstGeom prst="rect">
            <a:avLst/>
          </a:prstGeom>
          <a:noFill/>
        </p:spPr>
        <p:txBody>
          <a:bodyPr wrap="none" rtlCol="0">
            <a:spAutoFit/>
          </a:bodyPr>
          <a:lstStyle/>
          <a:p>
            <a:r>
              <a:rPr lang="en-US" altLang="zh-CN" sz="3600" dirty="0">
                <a:solidFill>
                  <a:schemeClr val="bg1"/>
                </a:solidFill>
                <a:latin typeface="+mn-ea"/>
              </a:rPr>
              <a:t>Hello World</a:t>
            </a:r>
            <a:r>
              <a:rPr lang="zh-CN" altLang="en-US" sz="3600" dirty="0">
                <a:solidFill>
                  <a:schemeClr val="bg1"/>
                </a:solidFill>
                <a:latin typeface="+mn-ea"/>
              </a:rPr>
              <a:t>程序</a:t>
            </a:r>
          </a:p>
        </p:txBody>
      </p:sp>
      <p:sp>
        <p:nvSpPr>
          <p:cNvPr id="15" name="文本框 14">
            <a:extLst>
              <a:ext uri="{FF2B5EF4-FFF2-40B4-BE49-F238E27FC236}">
                <a16:creationId xmlns:a16="http://schemas.microsoft.com/office/drawing/2014/main" id="{FCEBDEC7-74BD-4261-8DC0-418A5EF51ABF}"/>
              </a:ext>
            </a:extLst>
          </p:cNvPr>
          <p:cNvSpPr txBox="1"/>
          <p:nvPr/>
        </p:nvSpPr>
        <p:spPr>
          <a:xfrm>
            <a:off x="3840757" y="3916779"/>
            <a:ext cx="5835252" cy="584775"/>
          </a:xfrm>
          <a:prstGeom prst="rect">
            <a:avLst/>
          </a:prstGeom>
          <a:noFill/>
        </p:spPr>
        <p:txBody>
          <a:bodyPr wrap="none" rtlCol="0">
            <a:spAutoFit/>
          </a:bodyPr>
          <a:lstStyle/>
          <a:p>
            <a:r>
              <a:rPr lang="en-US" altLang="zh-CN" sz="3200" dirty="0" err="1">
                <a:solidFill>
                  <a:schemeClr val="bg1"/>
                </a:solidFill>
                <a:latin typeface="Consolas" panose="020B0609020204030204" pitchFamily="49" charset="0"/>
              </a:rPr>
              <a:t>printf</a:t>
            </a:r>
            <a:r>
              <a:rPr lang="en-US" altLang="zh-CN" sz="3200" dirty="0">
                <a:solidFill>
                  <a:schemeClr val="bg1"/>
                </a:solidFill>
                <a:latin typeface="Consolas" panose="020B0609020204030204" pitchFamily="49" charset="0"/>
              </a:rPr>
              <a:t>("Hello world!\n");</a:t>
            </a:r>
            <a:endParaRPr lang="zh-CN" altLang="en-US" sz="3200" dirty="0">
              <a:solidFill>
                <a:schemeClr val="bg1"/>
              </a:solidFill>
              <a:latin typeface="Consolas" panose="020B0609020204030204" pitchFamily="49" charset="0"/>
            </a:endParaRPr>
          </a:p>
        </p:txBody>
      </p:sp>
      <p:pic>
        <p:nvPicPr>
          <p:cNvPr id="17" name="图片 16">
            <a:extLst>
              <a:ext uri="{FF2B5EF4-FFF2-40B4-BE49-F238E27FC236}">
                <a16:creationId xmlns:a16="http://schemas.microsoft.com/office/drawing/2014/main" id="{02A2A3DE-C3DC-4730-B127-4514D860E0CF}"/>
              </a:ext>
            </a:extLst>
          </p:cNvPr>
          <p:cNvPicPr>
            <a:picLocks noChangeAspect="1"/>
          </p:cNvPicPr>
          <p:nvPr/>
        </p:nvPicPr>
        <p:blipFill>
          <a:blip r:embed="rId3"/>
          <a:stretch>
            <a:fillRect/>
          </a:stretch>
        </p:blipFill>
        <p:spPr>
          <a:xfrm>
            <a:off x="2221616" y="2333768"/>
            <a:ext cx="7748768" cy="3462216"/>
          </a:xfrm>
          <a:prstGeom prst="rect">
            <a:avLst/>
          </a:prstGeom>
        </p:spPr>
      </p:pic>
      <p:pic>
        <p:nvPicPr>
          <p:cNvPr id="18" name="图片 17">
            <a:extLst>
              <a:ext uri="{FF2B5EF4-FFF2-40B4-BE49-F238E27FC236}">
                <a16:creationId xmlns:a16="http://schemas.microsoft.com/office/drawing/2014/main" id="{D1B5D6B2-5B29-4E66-A37E-51783D701DC1}"/>
              </a:ext>
            </a:extLst>
          </p:cNvPr>
          <p:cNvPicPr>
            <a:picLocks noChangeAspect="1"/>
          </p:cNvPicPr>
          <p:nvPr/>
        </p:nvPicPr>
        <p:blipFill>
          <a:blip r:embed="rId4"/>
          <a:stretch>
            <a:fillRect/>
          </a:stretch>
        </p:blipFill>
        <p:spPr>
          <a:xfrm>
            <a:off x="2809541" y="2296759"/>
            <a:ext cx="6572918" cy="3457790"/>
          </a:xfrm>
          <a:prstGeom prst="rect">
            <a:avLst/>
          </a:prstGeom>
        </p:spPr>
      </p:pic>
      <p:pic>
        <p:nvPicPr>
          <p:cNvPr id="19" name="图片 18">
            <a:extLst>
              <a:ext uri="{FF2B5EF4-FFF2-40B4-BE49-F238E27FC236}">
                <a16:creationId xmlns:a16="http://schemas.microsoft.com/office/drawing/2014/main" id="{7380C24A-B570-495C-B9BC-DB9F1F2B07D5}"/>
              </a:ext>
            </a:extLst>
          </p:cNvPr>
          <p:cNvPicPr>
            <a:picLocks noChangeAspect="1"/>
          </p:cNvPicPr>
          <p:nvPr/>
        </p:nvPicPr>
        <p:blipFill>
          <a:blip r:embed="rId5"/>
          <a:stretch>
            <a:fillRect/>
          </a:stretch>
        </p:blipFill>
        <p:spPr>
          <a:xfrm>
            <a:off x="2890498" y="2306643"/>
            <a:ext cx="6411004" cy="3476389"/>
          </a:xfrm>
          <a:prstGeom prst="rect">
            <a:avLst/>
          </a:prstGeom>
        </p:spPr>
      </p:pic>
    </p:spTree>
    <p:extLst>
      <p:ext uri="{BB962C8B-B14F-4D97-AF65-F5344CB8AC3E}">
        <p14:creationId xmlns:p14="http://schemas.microsoft.com/office/powerpoint/2010/main" val="880989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up)">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1+#ppt_w/2"/>
                                          </p:val>
                                        </p:tav>
                                        <p:tav tm="100000">
                                          <p:val>
                                            <p:strVal val="#ppt_x"/>
                                          </p:val>
                                        </p:tav>
                                      </p:tavLst>
                                    </p:anim>
                                    <p:anim calcmode="lin" valueType="num">
                                      <p:cBhvr additive="base">
                                        <p:cTn id="3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xit" presetSubtype="8" fill="hold" nodeType="clickEffect">
                                  <p:stCondLst>
                                    <p:cond delay="0"/>
                                  </p:stCondLst>
                                  <p:childTnLst>
                                    <p:anim calcmode="lin" valueType="num">
                                      <p:cBhvr additive="base">
                                        <p:cTn id="42" dur="500"/>
                                        <p:tgtEl>
                                          <p:spTgt spid="17"/>
                                        </p:tgtEl>
                                        <p:attrNameLst>
                                          <p:attrName>ppt_x</p:attrName>
                                        </p:attrNameLst>
                                      </p:cBhvr>
                                      <p:tavLst>
                                        <p:tav tm="0">
                                          <p:val>
                                            <p:strVal val="ppt_x"/>
                                          </p:val>
                                        </p:tav>
                                        <p:tav tm="100000">
                                          <p:val>
                                            <p:strVal val="0-ppt_w/2"/>
                                          </p:val>
                                        </p:tav>
                                      </p:tavLst>
                                    </p:anim>
                                    <p:anim calcmode="lin" valueType="num">
                                      <p:cBhvr additive="base">
                                        <p:cTn id="43" dur="500"/>
                                        <p:tgtEl>
                                          <p:spTgt spid="17"/>
                                        </p:tgtEl>
                                        <p:attrNameLst>
                                          <p:attrName>ppt_y</p:attrName>
                                        </p:attrNameLst>
                                      </p:cBhvr>
                                      <p:tavLst>
                                        <p:tav tm="0">
                                          <p:val>
                                            <p:strVal val="ppt_y"/>
                                          </p:val>
                                        </p:tav>
                                        <p:tav tm="100000">
                                          <p:val>
                                            <p:strVal val="ppt_y"/>
                                          </p:val>
                                        </p:tav>
                                      </p:tavLst>
                                    </p:anim>
                                    <p:set>
                                      <p:cBhvr>
                                        <p:cTn id="44" dur="1" fill="hold">
                                          <p:stCondLst>
                                            <p:cond delay="499"/>
                                          </p:stCondLst>
                                        </p:cTn>
                                        <p:tgtEl>
                                          <p:spTgt spid="1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1" nodeType="clickEffect">
                                  <p:stCondLst>
                                    <p:cond delay="0"/>
                                  </p:stCondLst>
                                  <p:childTnLst>
                                    <p:animMotion origin="layout" path="M 4.16667E-7 2.59259E-6 L -0.00013 0.08518 " pathEditMode="relative" rAng="0" ptsTypes="AA">
                                      <p:cBhvr>
                                        <p:cTn id="48" dur="1000" fill="hold"/>
                                        <p:tgtEl>
                                          <p:spTgt spid="12"/>
                                        </p:tgtEl>
                                        <p:attrNameLst>
                                          <p:attrName>ppt_x</p:attrName>
                                          <p:attrName>ppt_y</p:attrName>
                                        </p:attrNameLst>
                                      </p:cBhvr>
                                      <p:rCtr x="-13" y="4259"/>
                                    </p:animMotion>
                                  </p:childTnLst>
                                </p:cTn>
                              </p:par>
                              <p:par>
                                <p:cTn id="49" presetID="42" presetClass="path" presetSubtype="0" accel="50000" decel="50000" fill="hold" grpId="1" nodeType="withEffect">
                                  <p:stCondLst>
                                    <p:cond delay="0"/>
                                  </p:stCondLst>
                                  <p:childTnLst>
                                    <p:animMotion origin="layout" path="M 2.5E-6 -4.07407E-6 L -0.00026 0.08519 " pathEditMode="relative" rAng="0" ptsTypes="AA">
                                      <p:cBhvr>
                                        <p:cTn id="50" dur="1000" fill="hold"/>
                                        <p:tgtEl>
                                          <p:spTgt spid="13"/>
                                        </p:tgtEl>
                                        <p:attrNameLst>
                                          <p:attrName>ppt_x</p:attrName>
                                          <p:attrName>ppt_y</p:attrName>
                                        </p:attrNameLst>
                                      </p:cBhvr>
                                      <p:rCtr x="-13" y="4259"/>
                                    </p:animMotion>
                                  </p:childTnLst>
                                </p:cTn>
                              </p:par>
                            </p:childTnLst>
                          </p:cTn>
                        </p:par>
                        <p:par>
                          <p:cTn id="51" fill="hold">
                            <p:stCondLst>
                              <p:cond delay="1000"/>
                            </p:stCondLst>
                            <p:childTnLst>
                              <p:par>
                                <p:cTn id="52" presetID="22" presetClass="entr" presetSubtype="8" fill="hold" grpId="0" nodeType="after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wipe(left)">
                                      <p:cBhvr>
                                        <p:cTn id="54" dur="500"/>
                                        <p:tgtEl>
                                          <p:spTgt spid="11"/>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nodeType="click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additive="base">
                                        <p:cTn id="59" dur="500" fill="hold"/>
                                        <p:tgtEl>
                                          <p:spTgt spid="18"/>
                                        </p:tgtEl>
                                        <p:attrNameLst>
                                          <p:attrName>ppt_x</p:attrName>
                                        </p:attrNameLst>
                                      </p:cBhvr>
                                      <p:tavLst>
                                        <p:tav tm="0">
                                          <p:val>
                                            <p:strVal val="1+#ppt_w/2"/>
                                          </p:val>
                                        </p:tav>
                                        <p:tav tm="100000">
                                          <p:val>
                                            <p:strVal val="#ppt_x"/>
                                          </p:val>
                                        </p:tav>
                                      </p:tavLst>
                                    </p:anim>
                                    <p:anim calcmode="lin" valueType="num">
                                      <p:cBhvr additive="base">
                                        <p:cTn id="60"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xit" presetSubtype="8" fill="hold" nodeType="clickEffect">
                                  <p:stCondLst>
                                    <p:cond delay="0"/>
                                  </p:stCondLst>
                                  <p:childTnLst>
                                    <p:anim calcmode="lin" valueType="num">
                                      <p:cBhvr additive="base">
                                        <p:cTn id="64" dur="500"/>
                                        <p:tgtEl>
                                          <p:spTgt spid="18"/>
                                        </p:tgtEl>
                                        <p:attrNameLst>
                                          <p:attrName>ppt_x</p:attrName>
                                        </p:attrNameLst>
                                      </p:cBhvr>
                                      <p:tavLst>
                                        <p:tav tm="0">
                                          <p:val>
                                            <p:strVal val="ppt_x"/>
                                          </p:val>
                                        </p:tav>
                                        <p:tav tm="100000">
                                          <p:val>
                                            <p:strVal val="0-ppt_w/2"/>
                                          </p:val>
                                        </p:tav>
                                      </p:tavLst>
                                    </p:anim>
                                    <p:anim calcmode="lin" valueType="num">
                                      <p:cBhvr additive="base">
                                        <p:cTn id="65" dur="500"/>
                                        <p:tgtEl>
                                          <p:spTgt spid="18"/>
                                        </p:tgtEl>
                                        <p:attrNameLst>
                                          <p:attrName>ppt_y</p:attrName>
                                        </p:attrNameLst>
                                      </p:cBhvr>
                                      <p:tavLst>
                                        <p:tav tm="0">
                                          <p:val>
                                            <p:strVal val="ppt_y"/>
                                          </p:val>
                                        </p:tav>
                                        <p:tav tm="100000">
                                          <p:val>
                                            <p:strVal val="ppt_y"/>
                                          </p:val>
                                        </p:tav>
                                      </p:tavLst>
                                    </p:anim>
                                    <p:set>
                                      <p:cBhvr>
                                        <p:cTn id="66" dur="1" fill="hold">
                                          <p:stCondLst>
                                            <p:cond delay="499"/>
                                          </p:stCondLst>
                                        </p:cTn>
                                        <p:tgtEl>
                                          <p:spTgt spid="18"/>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wipe(left)">
                                      <p:cBhvr>
                                        <p:cTn id="71" dur="500"/>
                                        <p:tgtEl>
                                          <p:spTgt spid="15"/>
                                        </p:tgtEl>
                                      </p:cBhvr>
                                    </p:animEffect>
                                  </p:childTnLst>
                                </p:cTn>
                              </p:par>
                            </p:childTnLst>
                          </p:cTn>
                        </p:par>
                        <p:par>
                          <p:cTn id="72" fill="hold">
                            <p:stCondLst>
                              <p:cond delay="500"/>
                            </p:stCondLst>
                            <p:childTnLst>
                              <p:par>
                                <p:cTn id="73" presetID="1" presetClass="exit" presetSubtype="0" fill="hold" grpId="1" nodeType="afterEffect">
                                  <p:stCondLst>
                                    <p:cond delay="0"/>
                                  </p:stCondLst>
                                  <p:childTnLst>
                                    <p:set>
                                      <p:cBhvr>
                                        <p:cTn id="74" dur="1" fill="hold">
                                          <p:stCondLst>
                                            <p:cond delay="0"/>
                                          </p:stCondLst>
                                        </p:cTn>
                                        <p:tgtEl>
                                          <p:spTgt spid="1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nodeType="clickEffect">
                                  <p:stCondLst>
                                    <p:cond delay="0"/>
                                  </p:stCondLst>
                                  <p:childTnLst>
                                    <p:set>
                                      <p:cBhvr>
                                        <p:cTn id="78" dur="1" fill="hold">
                                          <p:stCondLst>
                                            <p:cond delay="0"/>
                                          </p:stCondLst>
                                        </p:cTn>
                                        <p:tgtEl>
                                          <p:spTgt spid="19"/>
                                        </p:tgtEl>
                                        <p:attrNameLst>
                                          <p:attrName>style.visibility</p:attrName>
                                        </p:attrNameLst>
                                      </p:cBhvr>
                                      <p:to>
                                        <p:strVal val="visible"/>
                                      </p:to>
                                    </p:set>
                                    <p:anim calcmode="lin" valueType="num">
                                      <p:cBhvr additive="base">
                                        <p:cTn id="79" dur="500" fill="hold"/>
                                        <p:tgtEl>
                                          <p:spTgt spid="19"/>
                                        </p:tgtEl>
                                        <p:attrNameLst>
                                          <p:attrName>ppt_x</p:attrName>
                                        </p:attrNameLst>
                                      </p:cBhvr>
                                      <p:tavLst>
                                        <p:tav tm="0">
                                          <p:val>
                                            <p:strVal val="1+#ppt_w/2"/>
                                          </p:val>
                                        </p:tav>
                                        <p:tav tm="100000">
                                          <p:val>
                                            <p:strVal val="#ppt_x"/>
                                          </p:val>
                                        </p:tav>
                                      </p:tavLst>
                                    </p:anim>
                                    <p:anim calcmode="lin" valueType="num">
                                      <p:cBhvr additive="base">
                                        <p:cTn id="80"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xit" presetSubtype="8" fill="hold" nodeType="clickEffect">
                                  <p:stCondLst>
                                    <p:cond delay="0"/>
                                  </p:stCondLst>
                                  <p:childTnLst>
                                    <p:anim calcmode="lin" valueType="num">
                                      <p:cBhvr additive="base">
                                        <p:cTn id="84" dur="500"/>
                                        <p:tgtEl>
                                          <p:spTgt spid="19"/>
                                        </p:tgtEl>
                                        <p:attrNameLst>
                                          <p:attrName>ppt_x</p:attrName>
                                        </p:attrNameLst>
                                      </p:cBhvr>
                                      <p:tavLst>
                                        <p:tav tm="0">
                                          <p:val>
                                            <p:strVal val="ppt_x"/>
                                          </p:val>
                                        </p:tav>
                                        <p:tav tm="100000">
                                          <p:val>
                                            <p:strVal val="0-ppt_w/2"/>
                                          </p:val>
                                        </p:tav>
                                      </p:tavLst>
                                    </p:anim>
                                    <p:anim calcmode="lin" valueType="num">
                                      <p:cBhvr additive="base">
                                        <p:cTn id="85" dur="500"/>
                                        <p:tgtEl>
                                          <p:spTgt spid="19"/>
                                        </p:tgtEl>
                                        <p:attrNameLst>
                                          <p:attrName>ppt_y</p:attrName>
                                        </p:attrNameLst>
                                      </p:cBhvr>
                                      <p:tavLst>
                                        <p:tav tm="0">
                                          <p:val>
                                            <p:strVal val="ppt_y"/>
                                          </p:val>
                                        </p:tav>
                                        <p:tav tm="100000">
                                          <p:val>
                                            <p:strVal val="ppt_y"/>
                                          </p:val>
                                        </p:tav>
                                      </p:tavLst>
                                    </p:anim>
                                    <p:set>
                                      <p:cBhvr>
                                        <p:cTn id="86"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6" grpId="0"/>
      <p:bldP spid="8" grpId="0"/>
      <p:bldP spid="9" grpId="0"/>
      <p:bldP spid="10" grpId="0"/>
      <p:bldP spid="10" grpId="1"/>
      <p:bldP spid="11" grpId="0"/>
      <p:bldP spid="12" grpId="0"/>
      <p:bldP spid="12" grpId="1"/>
      <p:bldP spid="13" grpId="0"/>
      <p:bldP spid="13" grpId="1"/>
      <p:bldP spid="14" grpId="0"/>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9F5D268E-8D03-4F11-8C56-0235831C0356}"/>
              </a:ext>
            </a:extLst>
          </p:cNvPr>
          <p:cNvSpPr txBox="1"/>
          <p:nvPr/>
        </p:nvSpPr>
        <p:spPr>
          <a:xfrm>
            <a:off x="4772561" y="3013501"/>
            <a:ext cx="2646878" cy="830997"/>
          </a:xfrm>
          <a:prstGeom prst="rect">
            <a:avLst/>
          </a:prstGeom>
          <a:noFill/>
        </p:spPr>
        <p:txBody>
          <a:bodyPr wrap="none" rtlCol="0">
            <a:spAutoFit/>
          </a:bodyPr>
          <a:lstStyle/>
          <a:p>
            <a:r>
              <a:rPr lang="zh-CN" altLang="en-US" sz="4800" dirty="0">
                <a:solidFill>
                  <a:schemeClr val="bg1"/>
                </a:solidFill>
              </a:rPr>
              <a:t>谢谢观看</a:t>
            </a:r>
          </a:p>
        </p:txBody>
      </p:sp>
    </p:spTree>
    <p:extLst>
      <p:ext uri="{BB962C8B-B14F-4D97-AF65-F5344CB8AC3E}">
        <p14:creationId xmlns:p14="http://schemas.microsoft.com/office/powerpoint/2010/main" val="1402658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65ED092F-0C78-4C4E-B903-66F2A54A8AAF}"/>
              </a:ext>
            </a:extLst>
          </p:cNvPr>
          <p:cNvSpPr txBox="1"/>
          <p:nvPr/>
        </p:nvSpPr>
        <p:spPr>
          <a:xfrm>
            <a:off x="1869885" y="1643847"/>
            <a:ext cx="2852063" cy="830997"/>
          </a:xfrm>
          <a:prstGeom prst="rect">
            <a:avLst/>
          </a:prstGeom>
          <a:noFill/>
        </p:spPr>
        <p:txBody>
          <a:bodyPr wrap="none" rtlCol="0">
            <a:spAutoFit/>
          </a:bodyPr>
          <a:lstStyle/>
          <a:p>
            <a:r>
              <a:rPr lang="zh-CN" altLang="en-US" sz="4000" dirty="0">
                <a:solidFill>
                  <a:schemeClr val="bg1"/>
                </a:solidFill>
              </a:rPr>
              <a:t>主要内容</a:t>
            </a:r>
            <a:r>
              <a:rPr lang="zh-CN" altLang="en-US" sz="4800" dirty="0">
                <a:solidFill>
                  <a:schemeClr val="bg1"/>
                </a:solidFill>
              </a:rPr>
              <a:t>：</a:t>
            </a:r>
          </a:p>
        </p:txBody>
      </p:sp>
      <p:sp>
        <p:nvSpPr>
          <p:cNvPr id="3" name="文本框 2">
            <a:extLst>
              <a:ext uri="{FF2B5EF4-FFF2-40B4-BE49-F238E27FC236}">
                <a16:creationId xmlns:a16="http://schemas.microsoft.com/office/drawing/2014/main" id="{DB330E21-6F3D-43AD-A3BB-13D650542CF0}"/>
              </a:ext>
            </a:extLst>
          </p:cNvPr>
          <p:cNvSpPr txBox="1"/>
          <p:nvPr/>
        </p:nvSpPr>
        <p:spPr>
          <a:xfrm>
            <a:off x="3697356" y="2716696"/>
            <a:ext cx="2220480" cy="523220"/>
          </a:xfrm>
          <a:prstGeom prst="rect">
            <a:avLst/>
          </a:prstGeom>
          <a:noFill/>
        </p:spPr>
        <p:txBody>
          <a:bodyPr wrap="none" rtlCol="0">
            <a:spAutoFit/>
          </a:bodyPr>
          <a:lstStyle/>
          <a:p>
            <a:r>
              <a:rPr lang="en-US" altLang="zh-CN" sz="2800" dirty="0">
                <a:solidFill>
                  <a:schemeClr val="bg1"/>
                </a:solidFill>
              </a:rPr>
              <a:t>C</a:t>
            </a:r>
            <a:r>
              <a:rPr lang="zh-CN" altLang="en-US" sz="2800" dirty="0">
                <a:solidFill>
                  <a:schemeClr val="bg1"/>
                </a:solidFill>
              </a:rPr>
              <a:t>语言的起源</a:t>
            </a:r>
          </a:p>
        </p:txBody>
      </p:sp>
      <p:sp>
        <p:nvSpPr>
          <p:cNvPr id="4" name="文本框 3">
            <a:extLst>
              <a:ext uri="{FF2B5EF4-FFF2-40B4-BE49-F238E27FC236}">
                <a16:creationId xmlns:a16="http://schemas.microsoft.com/office/drawing/2014/main" id="{53B39861-2682-4B75-A711-600779554CCB}"/>
              </a:ext>
            </a:extLst>
          </p:cNvPr>
          <p:cNvSpPr txBox="1"/>
          <p:nvPr/>
        </p:nvSpPr>
        <p:spPr>
          <a:xfrm>
            <a:off x="3697355" y="3427799"/>
            <a:ext cx="2938625" cy="523220"/>
          </a:xfrm>
          <a:prstGeom prst="rect">
            <a:avLst/>
          </a:prstGeom>
          <a:noFill/>
        </p:spPr>
        <p:txBody>
          <a:bodyPr wrap="none" rtlCol="0">
            <a:spAutoFit/>
          </a:bodyPr>
          <a:lstStyle/>
          <a:p>
            <a:r>
              <a:rPr lang="en-US" altLang="zh-CN" sz="2800" dirty="0">
                <a:solidFill>
                  <a:schemeClr val="bg1"/>
                </a:solidFill>
              </a:rPr>
              <a:t>C</a:t>
            </a:r>
            <a:r>
              <a:rPr lang="zh-CN" altLang="en-US" sz="2800" dirty="0">
                <a:solidFill>
                  <a:schemeClr val="bg1"/>
                </a:solidFill>
              </a:rPr>
              <a:t>语言的应用场景</a:t>
            </a:r>
          </a:p>
        </p:txBody>
      </p:sp>
      <p:sp>
        <p:nvSpPr>
          <p:cNvPr id="7" name="文本框 6">
            <a:extLst>
              <a:ext uri="{FF2B5EF4-FFF2-40B4-BE49-F238E27FC236}">
                <a16:creationId xmlns:a16="http://schemas.microsoft.com/office/drawing/2014/main" id="{4F9EE885-08C2-41BD-B9B7-C7509A9F52A2}"/>
              </a:ext>
            </a:extLst>
          </p:cNvPr>
          <p:cNvSpPr txBox="1"/>
          <p:nvPr/>
        </p:nvSpPr>
        <p:spPr>
          <a:xfrm>
            <a:off x="2875722" y="4701208"/>
            <a:ext cx="184731" cy="369332"/>
          </a:xfrm>
          <a:prstGeom prst="rect">
            <a:avLst/>
          </a:prstGeom>
          <a:noFill/>
        </p:spPr>
        <p:txBody>
          <a:bodyPr wrap="none" rtlCol="0">
            <a:spAutoFit/>
          </a:bodyPr>
          <a:lstStyle/>
          <a:p>
            <a:endParaRPr lang="zh-CN" altLang="en-US" dirty="0"/>
          </a:p>
        </p:txBody>
      </p:sp>
      <p:sp>
        <p:nvSpPr>
          <p:cNvPr id="8" name="文本框 7">
            <a:extLst>
              <a:ext uri="{FF2B5EF4-FFF2-40B4-BE49-F238E27FC236}">
                <a16:creationId xmlns:a16="http://schemas.microsoft.com/office/drawing/2014/main" id="{3DB57CE5-4128-4418-A7C1-37A3F3724416}"/>
              </a:ext>
            </a:extLst>
          </p:cNvPr>
          <p:cNvSpPr txBox="1"/>
          <p:nvPr/>
        </p:nvSpPr>
        <p:spPr>
          <a:xfrm>
            <a:off x="3697355" y="4192871"/>
            <a:ext cx="6899966" cy="523220"/>
          </a:xfrm>
          <a:prstGeom prst="rect">
            <a:avLst/>
          </a:prstGeom>
          <a:noFill/>
        </p:spPr>
        <p:txBody>
          <a:bodyPr wrap="none" rtlCol="0">
            <a:spAutoFit/>
          </a:bodyPr>
          <a:lstStyle/>
          <a:p>
            <a:r>
              <a:rPr lang="zh-CN" altLang="en-US" sz="2800" dirty="0">
                <a:solidFill>
                  <a:schemeClr val="bg1"/>
                </a:solidFill>
              </a:rPr>
              <a:t>编写第一个</a:t>
            </a:r>
            <a:r>
              <a:rPr lang="en-US" altLang="zh-CN" sz="2800" dirty="0">
                <a:solidFill>
                  <a:schemeClr val="bg1"/>
                </a:solidFill>
              </a:rPr>
              <a:t>C</a:t>
            </a:r>
            <a:r>
              <a:rPr lang="zh-CN" altLang="en-US" sz="2800" dirty="0">
                <a:solidFill>
                  <a:schemeClr val="bg1"/>
                </a:solidFill>
              </a:rPr>
              <a:t>语言程程序“</a:t>
            </a:r>
            <a:r>
              <a:rPr lang="en-US" altLang="zh-CN" sz="2800" dirty="0">
                <a:solidFill>
                  <a:schemeClr val="bg1"/>
                </a:solidFill>
              </a:rPr>
              <a:t>Hello World!</a:t>
            </a:r>
            <a:r>
              <a:rPr lang="zh-CN" altLang="en-US" sz="2800" dirty="0">
                <a:solidFill>
                  <a:schemeClr val="bg1"/>
                </a:solidFill>
              </a:rPr>
              <a:t>”</a:t>
            </a:r>
          </a:p>
        </p:txBody>
      </p:sp>
    </p:spTree>
    <p:extLst>
      <p:ext uri="{BB962C8B-B14F-4D97-AF65-F5344CB8AC3E}">
        <p14:creationId xmlns:p14="http://schemas.microsoft.com/office/powerpoint/2010/main" val="886013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3" name="文本框 2">
            <a:extLst>
              <a:ext uri="{FF2B5EF4-FFF2-40B4-BE49-F238E27FC236}">
                <a16:creationId xmlns:a16="http://schemas.microsoft.com/office/drawing/2014/main" id="{BFA7D45E-4370-44EE-848C-F5BCC473D488}"/>
              </a:ext>
            </a:extLst>
          </p:cNvPr>
          <p:cNvSpPr txBox="1"/>
          <p:nvPr/>
        </p:nvSpPr>
        <p:spPr>
          <a:xfrm>
            <a:off x="1524000" y="1122362"/>
            <a:ext cx="9144000" cy="290051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altLang="zh-CN" sz="6000">
                <a:solidFill>
                  <a:srgbClr val="FFFFFF"/>
                </a:solidFill>
                <a:latin typeface="+mj-lt"/>
                <a:ea typeface="+mj-ea"/>
                <a:cs typeface="+mj-cs"/>
              </a:rPr>
              <a:t>C</a:t>
            </a:r>
            <a:r>
              <a:rPr lang="zh-CN" altLang="en-US" sz="6000">
                <a:solidFill>
                  <a:srgbClr val="FFFFFF"/>
                </a:solidFill>
                <a:latin typeface="+mj-lt"/>
                <a:ea typeface="+mj-ea"/>
                <a:cs typeface="+mj-cs"/>
              </a:rPr>
              <a:t>语言的起源</a:t>
            </a:r>
          </a:p>
        </p:txBody>
      </p:sp>
    </p:spTree>
    <p:extLst>
      <p:ext uri="{BB962C8B-B14F-4D97-AF65-F5344CB8AC3E}">
        <p14:creationId xmlns:p14="http://schemas.microsoft.com/office/powerpoint/2010/main" val="32809972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pic>
        <p:nvPicPr>
          <p:cNvPr id="2" name="图片 1">
            <a:extLst>
              <a:ext uri="{FF2B5EF4-FFF2-40B4-BE49-F238E27FC236}">
                <a16:creationId xmlns:a16="http://schemas.microsoft.com/office/drawing/2014/main" id="{6972D791-240B-418C-A393-0AC7ADD8F1E2}"/>
              </a:ext>
            </a:extLst>
          </p:cNvPr>
          <p:cNvPicPr>
            <a:picLocks noChangeAspect="1"/>
          </p:cNvPicPr>
          <p:nvPr/>
        </p:nvPicPr>
        <p:blipFill>
          <a:blip r:embed="rId3"/>
          <a:stretch>
            <a:fillRect/>
          </a:stretch>
        </p:blipFill>
        <p:spPr>
          <a:xfrm>
            <a:off x="834006" y="1314535"/>
            <a:ext cx="4390476" cy="3904762"/>
          </a:xfrm>
          <a:prstGeom prst="rect">
            <a:avLst/>
          </a:prstGeom>
        </p:spPr>
      </p:pic>
      <p:sp>
        <p:nvSpPr>
          <p:cNvPr id="3" name="文本框 2">
            <a:extLst>
              <a:ext uri="{FF2B5EF4-FFF2-40B4-BE49-F238E27FC236}">
                <a16:creationId xmlns:a16="http://schemas.microsoft.com/office/drawing/2014/main" id="{2257DA5C-C29D-440D-AB65-3D437D70A748}"/>
              </a:ext>
            </a:extLst>
          </p:cNvPr>
          <p:cNvSpPr txBox="1"/>
          <p:nvPr/>
        </p:nvSpPr>
        <p:spPr>
          <a:xfrm>
            <a:off x="2813490" y="2828835"/>
            <a:ext cx="7109639" cy="1200329"/>
          </a:xfrm>
          <a:prstGeom prst="rect">
            <a:avLst/>
          </a:prstGeom>
          <a:noFill/>
        </p:spPr>
        <p:txBody>
          <a:bodyPr wrap="none" rtlCol="0">
            <a:spAutoFit/>
          </a:bodyPr>
          <a:lstStyle/>
          <a:p>
            <a:r>
              <a:rPr lang="zh-CN" altLang="en-US" sz="3600" dirty="0">
                <a:solidFill>
                  <a:schemeClr val="bg1"/>
                </a:solidFill>
              </a:rPr>
              <a:t>我想看见这些照片</a:t>
            </a:r>
            <a:endParaRPr lang="en-US" altLang="zh-CN" sz="3600" dirty="0">
              <a:solidFill>
                <a:schemeClr val="bg1"/>
              </a:solidFill>
            </a:endParaRPr>
          </a:p>
          <a:p>
            <a:r>
              <a:rPr lang="zh-CN" altLang="en-US" sz="3600" dirty="0">
                <a:solidFill>
                  <a:schemeClr val="bg1"/>
                </a:solidFill>
              </a:rPr>
              <a:t>在座的各位没有不认识他们的吧！</a:t>
            </a:r>
          </a:p>
        </p:txBody>
      </p:sp>
      <p:sp>
        <p:nvSpPr>
          <p:cNvPr id="4" name="文本框 3">
            <a:extLst>
              <a:ext uri="{FF2B5EF4-FFF2-40B4-BE49-F238E27FC236}">
                <a16:creationId xmlns:a16="http://schemas.microsoft.com/office/drawing/2014/main" id="{ED39619A-65B8-44FC-B98F-8DA1F7FAC14A}"/>
              </a:ext>
            </a:extLst>
          </p:cNvPr>
          <p:cNvSpPr txBox="1"/>
          <p:nvPr/>
        </p:nvSpPr>
        <p:spPr>
          <a:xfrm>
            <a:off x="6967520" y="1960871"/>
            <a:ext cx="2698175" cy="523220"/>
          </a:xfrm>
          <a:prstGeom prst="rect">
            <a:avLst/>
          </a:prstGeom>
          <a:noFill/>
        </p:spPr>
        <p:txBody>
          <a:bodyPr wrap="none" rtlCol="0">
            <a:spAutoFit/>
          </a:bodyPr>
          <a:lstStyle/>
          <a:p>
            <a:r>
              <a:rPr lang="zh-CN" altLang="en-US" sz="2800" dirty="0">
                <a:solidFill>
                  <a:schemeClr val="bg1"/>
                </a:solidFill>
              </a:rPr>
              <a:t>苹果之父</a:t>
            </a:r>
            <a:r>
              <a:rPr lang="zh-CN" altLang="en-US" sz="2800" dirty="0">
                <a:solidFill>
                  <a:schemeClr val="accent6">
                    <a:lumMod val="60000"/>
                    <a:lumOff val="40000"/>
                  </a:schemeClr>
                </a:solidFill>
              </a:rPr>
              <a:t>乔布斯</a:t>
            </a:r>
          </a:p>
        </p:txBody>
      </p:sp>
      <p:sp>
        <p:nvSpPr>
          <p:cNvPr id="6" name="文本框 5">
            <a:extLst>
              <a:ext uri="{FF2B5EF4-FFF2-40B4-BE49-F238E27FC236}">
                <a16:creationId xmlns:a16="http://schemas.microsoft.com/office/drawing/2014/main" id="{028A9D69-5CF1-4875-B058-550582372D11}"/>
              </a:ext>
            </a:extLst>
          </p:cNvPr>
          <p:cNvSpPr txBox="1"/>
          <p:nvPr/>
        </p:nvSpPr>
        <p:spPr>
          <a:xfrm>
            <a:off x="6096000" y="3345141"/>
            <a:ext cx="5570756" cy="1384995"/>
          </a:xfrm>
          <a:prstGeom prst="rect">
            <a:avLst/>
          </a:prstGeom>
          <a:noFill/>
        </p:spPr>
        <p:txBody>
          <a:bodyPr wrap="none" rtlCol="0">
            <a:spAutoFit/>
          </a:bodyPr>
          <a:lstStyle/>
          <a:p>
            <a:r>
              <a:rPr lang="zh-CN" altLang="en-US" sz="2800" dirty="0">
                <a:solidFill>
                  <a:schemeClr val="bg1"/>
                </a:solidFill>
              </a:rPr>
              <a:t>开创了</a:t>
            </a:r>
            <a:r>
              <a:rPr lang="en-US" altLang="zh-CN" sz="2800" dirty="0">
                <a:solidFill>
                  <a:schemeClr val="bg1"/>
                </a:solidFill>
              </a:rPr>
              <a:t>IOS</a:t>
            </a:r>
            <a:r>
              <a:rPr lang="zh-CN" altLang="en-US" sz="2800" dirty="0">
                <a:solidFill>
                  <a:schemeClr val="bg1"/>
                </a:solidFill>
              </a:rPr>
              <a:t>和</a:t>
            </a:r>
            <a:r>
              <a:rPr lang="en-US" altLang="zh-CN" sz="2800" dirty="0">
                <a:solidFill>
                  <a:schemeClr val="bg1"/>
                </a:solidFill>
              </a:rPr>
              <a:t>Mac</a:t>
            </a:r>
            <a:r>
              <a:rPr lang="zh-CN" altLang="en-US" sz="2800" dirty="0">
                <a:solidFill>
                  <a:schemeClr val="bg1"/>
                </a:solidFill>
              </a:rPr>
              <a:t>操作系统</a:t>
            </a:r>
            <a:endParaRPr lang="en-US" altLang="zh-CN" sz="2800" dirty="0">
              <a:solidFill>
                <a:schemeClr val="bg1"/>
              </a:solidFill>
            </a:endParaRPr>
          </a:p>
          <a:p>
            <a:r>
              <a:rPr lang="zh-CN" altLang="en-US" sz="2800" dirty="0">
                <a:solidFill>
                  <a:schemeClr val="bg1"/>
                </a:solidFill>
              </a:rPr>
              <a:t>他的产品深刻地改变了现代通讯、</a:t>
            </a:r>
            <a:endParaRPr lang="en-US" altLang="zh-CN" sz="2800" dirty="0">
              <a:solidFill>
                <a:schemeClr val="bg1"/>
              </a:solidFill>
            </a:endParaRPr>
          </a:p>
          <a:p>
            <a:r>
              <a:rPr lang="zh-CN" altLang="en-US" sz="2800" dirty="0">
                <a:solidFill>
                  <a:schemeClr val="bg1"/>
                </a:solidFill>
              </a:rPr>
              <a:t>娱乐、生活方式</a:t>
            </a:r>
            <a:r>
              <a:rPr lang="zh-CN" altLang="en-US" dirty="0">
                <a:solidFill>
                  <a:schemeClr val="bg1"/>
                </a:solidFill>
              </a:rPr>
              <a:t>。</a:t>
            </a:r>
          </a:p>
        </p:txBody>
      </p:sp>
    </p:spTree>
    <p:extLst>
      <p:ext uri="{BB962C8B-B14F-4D97-AF65-F5344CB8AC3E}">
        <p14:creationId xmlns:p14="http://schemas.microsoft.com/office/powerpoint/2010/main" val="2140068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xit" presetSubtype="0" fill="hold" grpId="1" nodeType="clickEffect">
                                  <p:stCondLst>
                                    <p:cond delay="0"/>
                                  </p:stCondLst>
                                  <p:childTnLst>
                                    <p:animEffect transition="out" filter="fade">
                                      <p:cBhvr>
                                        <p:cTn id="11" dur="750"/>
                                        <p:tgtEl>
                                          <p:spTgt spid="3"/>
                                        </p:tgtEl>
                                      </p:cBhvr>
                                    </p:animEffect>
                                    <p:anim calcmode="lin" valueType="num">
                                      <p:cBhvr>
                                        <p:cTn id="12" dur="750"/>
                                        <p:tgtEl>
                                          <p:spTgt spid="3"/>
                                        </p:tgtEl>
                                        <p:attrNameLst>
                                          <p:attrName>ppt_x</p:attrName>
                                        </p:attrNameLst>
                                      </p:cBhvr>
                                      <p:tavLst>
                                        <p:tav tm="0">
                                          <p:val>
                                            <p:strVal val="ppt_x"/>
                                          </p:val>
                                        </p:tav>
                                        <p:tav tm="100000">
                                          <p:val>
                                            <p:strVal val="ppt_x"/>
                                          </p:val>
                                        </p:tav>
                                      </p:tavLst>
                                    </p:anim>
                                    <p:anim calcmode="lin" valueType="num">
                                      <p:cBhvr>
                                        <p:cTn id="13" dur="750"/>
                                        <p:tgtEl>
                                          <p:spTgt spid="3"/>
                                        </p:tgtEl>
                                        <p:attrNameLst>
                                          <p:attrName>ppt_y</p:attrName>
                                        </p:attrNameLst>
                                      </p:cBhvr>
                                      <p:tavLst>
                                        <p:tav tm="0">
                                          <p:val>
                                            <p:strVal val="ppt_y"/>
                                          </p:val>
                                        </p:tav>
                                        <p:tav tm="100000">
                                          <p:val>
                                            <p:strVal val="ppt_y+.1"/>
                                          </p:val>
                                        </p:tav>
                                      </p:tavLst>
                                    </p:anim>
                                    <p:set>
                                      <p:cBhvr>
                                        <p:cTn id="14" dur="1" fill="hold">
                                          <p:stCondLst>
                                            <p:cond delay="749"/>
                                          </p:stCondLst>
                                        </p:cTn>
                                        <p:tgtEl>
                                          <p:spTgt spid="3"/>
                                        </p:tgtEl>
                                        <p:attrNameLst>
                                          <p:attrName>style.visibility</p:attrName>
                                        </p:attrNameLst>
                                      </p:cBhvr>
                                      <p:to>
                                        <p:strVal val="hidden"/>
                                      </p:to>
                                    </p:set>
                                  </p:childTnLst>
                                </p:cTn>
                              </p:par>
                            </p:childTnLst>
                          </p:cTn>
                        </p:par>
                        <p:par>
                          <p:cTn id="15" fill="hold">
                            <p:stCondLst>
                              <p:cond delay="750"/>
                            </p:stCondLst>
                            <p:childTnLst>
                              <p:par>
                                <p:cTn id="16" presetID="10"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wipe(left)">
                                      <p:cBhvr>
                                        <p:cTn id="25" dur="1000"/>
                                        <p:tgtEl>
                                          <p:spTgt spid="6">
                                            <p:txEl>
                                              <p:pRg st="0" end="0"/>
                                            </p:txEl>
                                          </p:spTgt>
                                        </p:tgtEl>
                                      </p:cBhvr>
                                    </p:animEffect>
                                  </p:childTnLst>
                                </p:cTn>
                              </p:par>
                            </p:childTnLst>
                          </p:cTn>
                        </p:par>
                        <p:par>
                          <p:cTn id="26" fill="hold">
                            <p:stCondLst>
                              <p:cond delay="2250"/>
                            </p:stCondLst>
                            <p:childTnLst>
                              <p:par>
                                <p:cTn id="27" presetID="22" presetClass="entr" presetSubtype="8" fill="hold" grpId="0" nodeType="after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animEffect transition="in" filter="wipe(left)">
                                      <p:cBhvr>
                                        <p:cTn id="29" dur="1000"/>
                                        <p:tgtEl>
                                          <p:spTgt spid="6">
                                            <p:txEl>
                                              <p:pRg st="1" end="1"/>
                                            </p:txEl>
                                          </p:spTgt>
                                        </p:tgtEl>
                                      </p:cBhvr>
                                    </p:animEffect>
                                  </p:childTnLst>
                                </p:cTn>
                              </p:par>
                            </p:childTnLst>
                          </p:cTn>
                        </p:par>
                        <p:par>
                          <p:cTn id="30" fill="hold">
                            <p:stCondLst>
                              <p:cond delay="3250"/>
                            </p:stCondLst>
                            <p:childTnLst>
                              <p:par>
                                <p:cTn id="31" presetID="22" presetClass="entr" presetSubtype="8" fill="hold" grpId="0" nodeType="after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animEffect transition="in" filter="wipe(left)">
                                      <p:cBhvr>
                                        <p:cTn id="33"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6"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pic>
        <p:nvPicPr>
          <p:cNvPr id="3" name="图片 2">
            <a:extLst>
              <a:ext uri="{FF2B5EF4-FFF2-40B4-BE49-F238E27FC236}">
                <a16:creationId xmlns:a16="http://schemas.microsoft.com/office/drawing/2014/main" id="{A805B821-5BAF-429C-83C5-74FF0BB8AD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558" y="1247886"/>
            <a:ext cx="4654414" cy="4098663"/>
          </a:xfrm>
          <a:prstGeom prst="rect">
            <a:avLst/>
          </a:prstGeom>
        </p:spPr>
      </p:pic>
      <p:sp>
        <p:nvSpPr>
          <p:cNvPr id="6" name="文本框 5">
            <a:extLst>
              <a:ext uri="{FF2B5EF4-FFF2-40B4-BE49-F238E27FC236}">
                <a16:creationId xmlns:a16="http://schemas.microsoft.com/office/drawing/2014/main" id="{54FE7CA0-8936-4DB1-9672-6950D2EA7034}"/>
              </a:ext>
            </a:extLst>
          </p:cNvPr>
          <p:cNvSpPr txBox="1"/>
          <p:nvPr/>
        </p:nvSpPr>
        <p:spPr>
          <a:xfrm>
            <a:off x="6967520" y="1960871"/>
            <a:ext cx="3057247" cy="523220"/>
          </a:xfrm>
          <a:prstGeom prst="rect">
            <a:avLst/>
          </a:prstGeom>
          <a:noFill/>
        </p:spPr>
        <p:txBody>
          <a:bodyPr wrap="none" rtlCol="0">
            <a:spAutoFit/>
          </a:bodyPr>
          <a:lstStyle/>
          <a:p>
            <a:r>
              <a:rPr lang="zh-CN" altLang="en-US" sz="2800" dirty="0">
                <a:solidFill>
                  <a:schemeClr val="bg1"/>
                </a:solidFill>
              </a:rPr>
              <a:t>微软之父</a:t>
            </a:r>
            <a:r>
              <a:rPr lang="zh-CN" altLang="en-US" sz="2800" dirty="0">
                <a:solidFill>
                  <a:schemeClr val="accent6">
                    <a:lumMod val="60000"/>
                    <a:lumOff val="40000"/>
                  </a:schemeClr>
                </a:solidFill>
              </a:rPr>
              <a:t>比尔盖茨</a:t>
            </a:r>
          </a:p>
        </p:txBody>
      </p:sp>
      <p:sp>
        <p:nvSpPr>
          <p:cNvPr id="4" name="文本框 3">
            <a:extLst>
              <a:ext uri="{FF2B5EF4-FFF2-40B4-BE49-F238E27FC236}">
                <a16:creationId xmlns:a16="http://schemas.microsoft.com/office/drawing/2014/main" id="{4C1009EE-C68A-42AB-BA16-099C7F253FBA}"/>
              </a:ext>
            </a:extLst>
          </p:cNvPr>
          <p:cNvSpPr txBox="1"/>
          <p:nvPr/>
        </p:nvSpPr>
        <p:spPr>
          <a:xfrm>
            <a:off x="5783127" y="3419803"/>
            <a:ext cx="6083717" cy="954107"/>
          </a:xfrm>
          <a:prstGeom prst="rect">
            <a:avLst/>
          </a:prstGeom>
          <a:noFill/>
        </p:spPr>
        <p:txBody>
          <a:bodyPr wrap="none" rtlCol="0">
            <a:spAutoFit/>
          </a:bodyPr>
          <a:lstStyle/>
          <a:p>
            <a:r>
              <a:rPr lang="zh-CN" altLang="en-US" sz="2800" dirty="0">
                <a:solidFill>
                  <a:schemeClr val="bg1"/>
                </a:solidFill>
              </a:rPr>
              <a:t>其</a:t>
            </a:r>
            <a:r>
              <a:rPr lang="en-US" altLang="zh-CN" sz="2800" dirty="0">
                <a:solidFill>
                  <a:schemeClr val="bg1"/>
                </a:solidFill>
              </a:rPr>
              <a:t>Windows</a:t>
            </a:r>
            <a:r>
              <a:rPr lang="zh-CN" altLang="en-US" sz="2800" dirty="0">
                <a:solidFill>
                  <a:schemeClr val="bg1"/>
                </a:solidFill>
              </a:rPr>
              <a:t>操作系统现今仍是世界上</a:t>
            </a:r>
            <a:endParaRPr lang="en-US" altLang="zh-CN" sz="2800" dirty="0">
              <a:solidFill>
                <a:schemeClr val="bg1"/>
              </a:solidFill>
            </a:endParaRPr>
          </a:p>
          <a:p>
            <a:r>
              <a:rPr lang="zh-CN" altLang="en-US" sz="2800" dirty="0">
                <a:solidFill>
                  <a:schemeClr val="bg1"/>
                </a:solidFill>
              </a:rPr>
              <a:t>使用量最高的计算机操作系统</a:t>
            </a:r>
          </a:p>
        </p:txBody>
      </p:sp>
    </p:spTree>
    <p:extLst>
      <p:ext uri="{BB962C8B-B14F-4D97-AF65-F5344CB8AC3E}">
        <p14:creationId xmlns:p14="http://schemas.microsoft.com/office/powerpoint/2010/main" val="3442275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pic>
        <p:nvPicPr>
          <p:cNvPr id="9" name="图片 8">
            <a:extLst>
              <a:ext uri="{FF2B5EF4-FFF2-40B4-BE49-F238E27FC236}">
                <a16:creationId xmlns:a16="http://schemas.microsoft.com/office/drawing/2014/main" id="{0722E232-88AC-4AF8-9B48-42910E9120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606" y="887933"/>
            <a:ext cx="7544464" cy="3615055"/>
          </a:xfrm>
          <a:prstGeom prst="rect">
            <a:avLst/>
          </a:prstGeom>
        </p:spPr>
      </p:pic>
      <p:pic>
        <p:nvPicPr>
          <p:cNvPr id="7" name="图片 6">
            <a:extLst>
              <a:ext uri="{FF2B5EF4-FFF2-40B4-BE49-F238E27FC236}">
                <a16:creationId xmlns:a16="http://schemas.microsoft.com/office/drawing/2014/main" id="{2CD560C4-8E0B-4A82-BA3E-EAFCC8B0AA56}"/>
              </a:ext>
            </a:extLst>
          </p:cNvPr>
          <p:cNvPicPr>
            <a:picLocks noChangeAspect="1"/>
          </p:cNvPicPr>
          <p:nvPr/>
        </p:nvPicPr>
        <p:blipFill rotWithShape="1">
          <a:blip r:embed="rId3">
            <a:extLst>
              <a:ext uri="{28A0092B-C50C-407E-A947-70E740481C1C}">
                <a14:useLocalDpi xmlns:a14="http://schemas.microsoft.com/office/drawing/2010/main" val="0"/>
              </a:ext>
            </a:extLst>
          </a:blip>
          <a:srcRect l="1375" r="50626" b="2"/>
          <a:stretch/>
        </p:blipFill>
        <p:spPr>
          <a:xfrm>
            <a:off x="872629" y="887933"/>
            <a:ext cx="3615053" cy="3615055"/>
          </a:xfrm>
          <a:custGeom>
            <a:avLst/>
            <a:gdLst>
              <a:gd name="connsiteX0" fmla="*/ 2313823 w 4627646"/>
              <a:gd name="connsiteY0" fmla="*/ 0 h 4627648"/>
              <a:gd name="connsiteX1" fmla="*/ 4627646 w 4627646"/>
              <a:gd name="connsiteY1" fmla="*/ 2313824 h 4627648"/>
              <a:gd name="connsiteX2" fmla="*/ 2313823 w 4627646"/>
              <a:gd name="connsiteY2" fmla="*/ 4627648 h 4627648"/>
              <a:gd name="connsiteX3" fmla="*/ 0 w 4627646"/>
              <a:gd name="connsiteY3" fmla="*/ 2313824 h 4627648"/>
              <a:gd name="connsiteX4" fmla="*/ 2313823 w 4627646"/>
              <a:gd name="connsiteY4" fmla="*/ 0 h 46276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7646" h="4627648">
                <a:moveTo>
                  <a:pt x="2313823" y="0"/>
                </a:moveTo>
                <a:cubicBezTo>
                  <a:pt x="3591712" y="0"/>
                  <a:pt x="4627646" y="1035934"/>
                  <a:pt x="4627646" y="2313824"/>
                </a:cubicBezTo>
                <a:cubicBezTo>
                  <a:pt x="4627646" y="3591714"/>
                  <a:pt x="3591712" y="4627648"/>
                  <a:pt x="2313823" y="4627648"/>
                </a:cubicBezTo>
                <a:cubicBezTo>
                  <a:pt x="1035934" y="4627648"/>
                  <a:pt x="0" y="3591714"/>
                  <a:pt x="0" y="2313824"/>
                </a:cubicBezTo>
                <a:cubicBezTo>
                  <a:pt x="0" y="1035934"/>
                  <a:pt x="1035934" y="0"/>
                  <a:pt x="2313823" y="0"/>
                </a:cubicBezTo>
                <a:close/>
              </a:path>
            </a:pathLst>
          </a:custGeom>
        </p:spPr>
      </p:pic>
      <p:sp>
        <p:nvSpPr>
          <p:cNvPr id="10" name="文本框 9">
            <a:extLst>
              <a:ext uri="{FF2B5EF4-FFF2-40B4-BE49-F238E27FC236}">
                <a16:creationId xmlns:a16="http://schemas.microsoft.com/office/drawing/2014/main" id="{F0478258-8D72-48E0-A4EC-EA64E8A33C66}"/>
              </a:ext>
            </a:extLst>
          </p:cNvPr>
          <p:cNvSpPr txBox="1"/>
          <p:nvPr/>
        </p:nvSpPr>
        <p:spPr>
          <a:xfrm>
            <a:off x="5929709" y="1765629"/>
            <a:ext cx="4698722" cy="584775"/>
          </a:xfrm>
          <a:prstGeom prst="rect">
            <a:avLst/>
          </a:prstGeom>
          <a:noFill/>
        </p:spPr>
        <p:txBody>
          <a:bodyPr wrap="none" rtlCol="0">
            <a:spAutoFit/>
          </a:bodyPr>
          <a:lstStyle/>
          <a:p>
            <a:r>
              <a:rPr lang="zh-CN" altLang="en-US" sz="3200" dirty="0">
                <a:solidFill>
                  <a:schemeClr val="bg1"/>
                </a:solidFill>
              </a:rPr>
              <a:t>然而现在还有谁记得他呢</a:t>
            </a:r>
          </a:p>
        </p:txBody>
      </p:sp>
      <p:sp>
        <p:nvSpPr>
          <p:cNvPr id="12" name="文本框 11">
            <a:extLst>
              <a:ext uri="{FF2B5EF4-FFF2-40B4-BE49-F238E27FC236}">
                <a16:creationId xmlns:a16="http://schemas.microsoft.com/office/drawing/2014/main" id="{77F8379D-8308-43BA-9CBD-3962F3F82435}"/>
              </a:ext>
            </a:extLst>
          </p:cNvPr>
          <p:cNvSpPr txBox="1"/>
          <p:nvPr/>
        </p:nvSpPr>
        <p:spPr>
          <a:xfrm>
            <a:off x="1150792" y="4987996"/>
            <a:ext cx="8084264" cy="1384995"/>
          </a:xfrm>
          <a:prstGeom prst="rect">
            <a:avLst/>
          </a:prstGeom>
          <a:noFill/>
        </p:spPr>
        <p:txBody>
          <a:bodyPr wrap="none" rtlCol="0">
            <a:spAutoFit/>
          </a:bodyPr>
          <a:lstStyle/>
          <a:p>
            <a:r>
              <a:rPr lang="zh-CN" altLang="en-US" sz="2800" dirty="0">
                <a:solidFill>
                  <a:schemeClr val="accent6">
                    <a:lumMod val="60000"/>
                    <a:lumOff val="40000"/>
                  </a:schemeClr>
                </a:solidFill>
              </a:rPr>
              <a:t>丹尼斯</a:t>
            </a:r>
            <a:r>
              <a:rPr lang="en-US" altLang="zh-CN" sz="2800" dirty="0">
                <a:solidFill>
                  <a:schemeClr val="accent6">
                    <a:lumMod val="60000"/>
                    <a:lumOff val="40000"/>
                  </a:schemeClr>
                </a:solidFill>
              </a:rPr>
              <a:t>·</a:t>
            </a:r>
            <a:r>
              <a:rPr lang="zh-CN" altLang="en-US" sz="2800" dirty="0">
                <a:solidFill>
                  <a:schemeClr val="accent6">
                    <a:lumMod val="60000"/>
                    <a:lumOff val="40000"/>
                  </a:schemeClr>
                </a:solidFill>
              </a:rPr>
              <a:t>里奇</a:t>
            </a:r>
            <a:r>
              <a:rPr lang="zh-CN" altLang="en-US" sz="2800" dirty="0">
                <a:solidFill>
                  <a:schemeClr val="bg1"/>
                </a:solidFill>
              </a:rPr>
              <a:t>，</a:t>
            </a:r>
            <a:r>
              <a:rPr lang="en-US" altLang="zh-CN" sz="2800" dirty="0">
                <a:solidFill>
                  <a:schemeClr val="bg1"/>
                </a:solidFill>
              </a:rPr>
              <a:t>C</a:t>
            </a:r>
            <a:r>
              <a:rPr lang="zh-CN" altLang="en-US" sz="2800" dirty="0">
                <a:solidFill>
                  <a:schemeClr val="bg1"/>
                </a:solidFill>
              </a:rPr>
              <a:t>语言之父，</a:t>
            </a:r>
            <a:r>
              <a:rPr lang="en-US" altLang="zh-CN" sz="2800" dirty="0">
                <a:solidFill>
                  <a:schemeClr val="bg1"/>
                </a:solidFill>
              </a:rPr>
              <a:t>UNIX</a:t>
            </a:r>
            <a:r>
              <a:rPr lang="zh-CN" altLang="en-US" sz="2800" dirty="0">
                <a:solidFill>
                  <a:schemeClr val="bg1"/>
                </a:solidFill>
              </a:rPr>
              <a:t>之父。</a:t>
            </a:r>
            <a:endParaRPr lang="en-US" altLang="zh-CN" sz="2800" dirty="0">
              <a:solidFill>
                <a:schemeClr val="bg1"/>
              </a:solidFill>
            </a:endParaRPr>
          </a:p>
          <a:p>
            <a:r>
              <a:rPr lang="zh-CN" altLang="en-US" sz="2800" dirty="0">
                <a:solidFill>
                  <a:schemeClr val="bg1"/>
                </a:solidFill>
              </a:rPr>
              <a:t>曾担任朗讯科技公司贝尔实验室下属的</a:t>
            </a:r>
            <a:endParaRPr lang="en-US" altLang="zh-CN" sz="2800" dirty="0">
              <a:solidFill>
                <a:schemeClr val="bg1"/>
              </a:solidFill>
            </a:endParaRPr>
          </a:p>
          <a:p>
            <a:r>
              <a:rPr lang="zh-CN" altLang="en-US" sz="2800" dirty="0">
                <a:solidFill>
                  <a:schemeClr val="bg1"/>
                </a:solidFill>
              </a:rPr>
              <a:t>计算机科学研究中心系统软件研究部的主任一职。</a:t>
            </a:r>
            <a:endParaRPr lang="zh-CN" altLang="en-US" sz="2400" dirty="0">
              <a:solidFill>
                <a:schemeClr val="bg1"/>
              </a:solidFill>
            </a:endParaRPr>
          </a:p>
        </p:txBody>
      </p:sp>
      <p:sp>
        <p:nvSpPr>
          <p:cNvPr id="14" name="文本框 13">
            <a:extLst>
              <a:ext uri="{FF2B5EF4-FFF2-40B4-BE49-F238E27FC236}">
                <a16:creationId xmlns:a16="http://schemas.microsoft.com/office/drawing/2014/main" id="{4D053989-CB5C-47A6-AA87-743811B0E866}"/>
              </a:ext>
            </a:extLst>
          </p:cNvPr>
          <p:cNvSpPr txBox="1"/>
          <p:nvPr/>
        </p:nvSpPr>
        <p:spPr>
          <a:xfrm>
            <a:off x="1150792" y="5323736"/>
            <a:ext cx="6056466" cy="646331"/>
          </a:xfrm>
          <a:prstGeom prst="rect">
            <a:avLst/>
          </a:prstGeom>
          <a:noFill/>
        </p:spPr>
        <p:txBody>
          <a:bodyPr wrap="none" rtlCol="0">
            <a:spAutoFit/>
          </a:bodyPr>
          <a:lstStyle/>
          <a:p>
            <a:r>
              <a:rPr lang="zh-CN" altLang="en-US" sz="3600" dirty="0">
                <a:solidFill>
                  <a:schemeClr val="bg1"/>
                </a:solidFill>
              </a:rPr>
              <a:t>我们的故事将从他开始讲起</a:t>
            </a:r>
            <a:r>
              <a:rPr lang="en-US" altLang="zh-CN" sz="3600" dirty="0">
                <a:solidFill>
                  <a:schemeClr val="bg1"/>
                </a:solidFill>
              </a:rPr>
              <a:t>…</a:t>
            </a:r>
            <a:endParaRPr lang="zh-CN" altLang="en-US" sz="3600" dirty="0">
              <a:solidFill>
                <a:schemeClr val="bg1"/>
              </a:solidFill>
            </a:endParaRPr>
          </a:p>
        </p:txBody>
      </p:sp>
    </p:spTree>
    <p:extLst>
      <p:ext uri="{BB962C8B-B14F-4D97-AF65-F5344CB8AC3E}">
        <p14:creationId xmlns:p14="http://schemas.microsoft.com/office/powerpoint/2010/main" val="203801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par>
                                <p:cTn id="13" presetID="22" presetClass="exit" presetSubtype="8" fill="hold" grpId="1" nodeType="withEffect">
                                  <p:stCondLst>
                                    <p:cond delay="0"/>
                                  </p:stCondLst>
                                  <p:childTnLst>
                                    <p:animEffect transition="out" filter="wipe(left)">
                                      <p:cBhvr>
                                        <p:cTn id="14" dur="1000"/>
                                        <p:tgtEl>
                                          <p:spTgt spid="10"/>
                                        </p:tgtEl>
                                      </p:cBhvr>
                                    </p:animEffect>
                                    <p:set>
                                      <p:cBhvr>
                                        <p:cTn id="15" dur="1" fill="hold">
                                          <p:stCondLst>
                                            <p:cond delay="999"/>
                                          </p:stCondLst>
                                        </p:cTn>
                                        <p:tgtEl>
                                          <p:spTgt spid="10"/>
                                        </p:tgtEl>
                                        <p:attrNameLst>
                                          <p:attrName>style.visibility</p:attrName>
                                        </p:attrNameLst>
                                      </p:cBhvr>
                                      <p:to>
                                        <p:strVal val="hidden"/>
                                      </p:to>
                                    </p:se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wipe(left)">
                                      <p:cBhvr>
                                        <p:cTn id="19" dur="1000"/>
                                        <p:tgtEl>
                                          <p:spTgt spid="12">
                                            <p:txEl>
                                              <p:pRg st="0" end="0"/>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animEffect transition="in" filter="wipe(left)">
                                      <p:cBhvr>
                                        <p:cTn id="23" dur="1000"/>
                                        <p:tgtEl>
                                          <p:spTgt spid="12">
                                            <p:txEl>
                                              <p:pRg st="1" end="1"/>
                                            </p:txEl>
                                          </p:spTgt>
                                        </p:tgtEl>
                                      </p:cBhvr>
                                    </p:animEffect>
                                  </p:childTnLst>
                                </p:cTn>
                              </p:par>
                            </p:childTnLst>
                          </p:cTn>
                        </p:par>
                        <p:par>
                          <p:cTn id="24" fill="hold">
                            <p:stCondLst>
                              <p:cond delay="3000"/>
                            </p:stCondLst>
                            <p:childTnLst>
                              <p:par>
                                <p:cTn id="25" presetID="22" presetClass="entr" presetSubtype="8" fill="hold" nodeType="after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animEffect transition="in" filter="wipe(left)">
                                      <p:cBhvr>
                                        <p:cTn id="27" dur="1000"/>
                                        <p:tgtEl>
                                          <p:spTgt spid="12">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8" fill="hold" grpId="0" nodeType="clickEffect">
                                  <p:stCondLst>
                                    <p:cond delay="0"/>
                                  </p:stCondLst>
                                  <p:childTnLst>
                                    <p:animEffect transition="out" filter="wipe(left)">
                                      <p:cBhvr>
                                        <p:cTn id="31" dur="1000"/>
                                        <p:tgtEl>
                                          <p:spTgt spid="12">
                                            <p:txEl>
                                              <p:pRg st="0" end="0"/>
                                            </p:txEl>
                                          </p:spTgt>
                                        </p:tgtEl>
                                      </p:cBhvr>
                                    </p:animEffect>
                                    <p:set>
                                      <p:cBhvr>
                                        <p:cTn id="32" dur="1" fill="hold">
                                          <p:stCondLst>
                                            <p:cond delay="999"/>
                                          </p:stCondLst>
                                        </p:cTn>
                                        <p:tgtEl>
                                          <p:spTgt spid="12">
                                            <p:txEl>
                                              <p:pRg st="0" end="0"/>
                                            </p:txEl>
                                          </p:spTgt>
                                        </p:tgtEl>
                                        <p:attrNameLst>
                                          <p:attrName>style.visibility</p:attrName>
                                        </p:attrNameLst>
                                      </p:cBhvr>
                                      <p:to>
                                        <p:strVal val="hidden"/>
                                      </p:to>
                                    </p:set>
                                  </p:childTnLst>
                                </p:cTn>
                              </p:par>
                              <p:par>
                                <p:cTn id="33" presetID="22" presetClass="exit" presetSubtype="8" fill="hold" grpId="0" nodeType="withEffect">
                                  <p:stCondLst>
                                    <p:cond delay="0"/>
                                  </p:stCondLst>
                                  <p:childTnLst>
                                    <p:animEffect transition="out" filter="wipe(left)">
                                      <p:cBhvr>
                                        <p:cTn id="34" dur="1000"/>
                                        <p:tgtEl>
                                          <p:spTgt spid="12">
                                            <p:txEl>
                                              <p:pRg st="1" end="1"/>
                                            </p:txEl>
                                          </p:spTgt>
                                        </p:tgtEl>
                                      </p:cBhvr>
                                    </p:animEffect>
                                    <p:set>
                                      <p:cBhvr>
                                        <p:cTn id="35" dur="1" fill="hold">
                                          <p:stCondLst>
                                            <p:cond delay="999"/>
                                          </p:stCondLst>
                                        </p:cTn>
                                        <p:tgtEl>
                                          <p:spTgt spid="12">
                                            <p:txEl>
                                              <p:pRg st="1" end="1"/>
                                            </p:txEl>
                                          </p:spTgt>
                                        </p:tgtEl>
                                        <p:attrNameLst>
                                          <p:attrName>style.visibility</p:attrName>
                                        </p:attrNameLst>
                                      </p:cBhvr>
                                      <p:to>
                                        <p:strVal val="hidden"/>
                                      </p:to>
                                    </p:set>
                                  </p:childTnLst>
                                </p:cTn>
                              </p:par>
                              <p:par>
                                <p:cTn id="36" presetID="22" presetClass="exit" presetSubtype="8" fill="hold" grpId="0" nodeType="withEffect">
                                  <p:stCondLst>
                                    <p:cond delay="0"/>
                                  </p:stCondLst>
                                  <p:childTnLst>
                                    <p:animEffect transition="out" filter="wipe(left)">
                                      <p:cBhvr>
                                        <p:cTn id="37" dur="1000"/>
                                        <p:tgtEl>
                                          <p:spTgt spid="12">
                                            <p:txEl>
                                              <p:pRg st="2" end="2"/>
                                            </p:txEl>
                                          </p:spTgt>
                                        </p:tgtEl>
                                      </p:cBhvr>
                                    </p:animEffect>
                                    <p:set>
                                      <p:cBhvr>
                                        <p:cTn id="38" dur="1" fill="hold">
                                          <p:stCondLst>
                                            <p:cond delay="999"/>
                                          </p:stCondLst>
                                        </p:cTn>
                                        <p:tgtEl>
                                          <p:spTgt spid="12">
                                            <p:txEl>
                                              <p:pRg st="2" end="2"/>
                                            </p:txEl>
                                          </p:spTgt>
                                        </p:tgtEl>
                                        <p:attrNameLst>
                                          <p:attrName>style.visibility</p:attrName>
                                        </p:attrNameLst>
                                      </p:cBhvr>
                                      <p:to>
                                        <p:strVal val="hidden"/>
                                      </p:to>
                                    </p:set>
                                  </p:childTnLst>
                                </p:cTn>
                              </p:par>
                              <p:par>
                                <p:cTn id="39" presetID="22" presetClass="entr" presetSubtype="8"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2" grpId="0" build="allAtOnce"/>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3" name="矩形 2">
            <a:extLst>
              <a:ext uri="{FF2B5EF4-FFF2-40B4-BE49-F238E27FC236}">
                <a16:creationId xmlns:a16="http://schemas.microsoft.com/office/drawing/2014/main" id="{4DE3BAA4-3855-4ECC-86E0-E4E2C8D5A125}"/>
              </a:ext>
            </a:extLst>
          </p:cNvPr>
          <p:cNvSpPr/>
          <p:nvPr/>
        </p:nvSpPr>
        <p:spPr>
          <a:xfrm>
            <a:off x="2074433" y="2988851"/>
            <a:ext cx="8043134" cy="1384995"/>
          </a:xfrm>
          <a:prstGeom prst="rect">
            <a:avLst/>
          </a:prstGeom>
        </p:spPr>
        <p:txBody>
          <a:bodyPr wrap="square">
            <a:spAutoFit/>
          </a:bodyPr>
          <a:lstStyle/>
          <a:p>
            <a:r>
              <a:rPr lang="en-US" altLang="zh-CN" sz="2800" dirty="0">
                <a:solidFill>
                  <a:schemeClr val="bg1"/>
                </a:solidFill>
                <a:latin typeface="+mn-ea"/>
              </a:rPr>
              <a:t>1967</a:t>
            </a:r>
            <a:r>
              <a:rPr lang="zh-CN" altLang="en-US" sz="2800" dirty="0">
                <a:solidFill>
                  <a:schemeClr val="bg1"/>
                </a:solidFill>
                <a:latin typeface="+mn-ea"/>
              </a:rPr>
              <a:t>年，剑桥大学的</a:t>
            </a:r>
            <a:r>
              <a:rPr lang="zh-CN" altLang="en-US" sz="2800" dirty="0">
                <a:solidFill>
                  <a:schemeClr val="accent6">
                    <a:lumMod val="60000"/>
                    <a:lumOff val="40000"/>
                  </a:schemeClr>
                </a:solidFill>
                <a:latin typeface="+mn-ea"/>
              </a:rPr>
              <a:t>马丁</a:t>
            </a:r>
            <a:r>
              <a:rPr lang="en-US" altLang="zh-CN" sz="2800" dirty="0">
                <a:solidFill>
                  <a:schemeClr val="accent6">
                    <a:lumMod val="60000"/>
                    <a:lumOff val="40000"/>
                  </a:schemeClr>
                </a:solidFill>
                <a:latin typeface="+mn-ea"/>
              </a:rPr>
              <a:t>·</a:t>
            </a:r>
            <a:r>
              <a:rPr lang="zh-CN" altLang="en-US" sz="2800" dirty="0">
                <a:solidFill>
                  <a:schemeClr val="accent6">
                    <a:lumMod val="60000"/>
                    <a:lumOff val="40000"/>
                  </a:schemeClr>
                </a:solidFill>
                <a:latin typeface="+mn-ea"/>
              </a:rPr>
              <a:t>理查德</a:t>
            </a:r>
            <a:r>
              <a:rPr lang="zh-CN" altLang="en-US" sz="2800" dirty="0">
                <a:solidFill>
                  <a:schemeClr val="bg1"/>
                </a:solidFill>
                <a:latin typeface="+mn-ea"/>
              </a:rPr>
              <a:t>对</a:t>
            </a:r>
            <a:r>
              <a:rPr lang="en-US" altLang="zh-CN" sz="2800" dirty="0" err="1">
                <a:solidFill>
                  <a:schemeClr val="bg1"/>
                </a:solidFill>
                <a:latin typeface="+mn-ea"/>
              </a:rPr>
              <a:t>CPL</a:t>
            </a:r>
            <a:r>
              <a:rPr lang="zh-CN" altLang="en-US" sz="2800" dirty="0">
                <a:solidFill>
                  <a:schemeClr val="bg1"/>
                </a:solidFill>
                <a:latin typeface="+mn-ea"/>
              </a:rPr>
              <a:t>语言进行了简化，于是产生了</a:t>
            </a:r>
            <a:r>
              <a:rPr lang="en-US" altLang="zh-CN" sz="2800" dirty="0">
                <a:solidFill>
                  <a:schemeClr val="bg1"/>
                </a:solidFill>
                <a:latin typeface="+mn-ea"/>
              </a:rPr>
              <a:t>BCPL</a:t>
            </a:r>
            <a:r>
              <a:rPr lang="zh-CN" altLang="en-US" sz="2800" dirty="0">
                <a:solidFill>
                  <a:schemeClr val="bg1"/>
                </a:solidFill>
                <a:latin typeface="+mn-ea"/>
              </a:rPr>
              <a:t>（</a:t>
            </a:r>
            <a:r>
              <a:rPr lang="en-US" altLang="zh-CN" sz="2800" dirty="0">
                <a:solidFill>
                  <a:schemeClr val="bg1"/>
                </a:solidFill>
                <a:latin typeface="+mn-ea"/>
              </a:rPr>
              <a:t>Basic Combined Programming Language</a:t>
            </a:r>
            <a:r>
              <a:rPr lang="zh-CN" altLang="en-US" sz="2800" dirty="0">
                <a:solidFill>
                  <a:schemeClr val="bg1"/>
                </a:solidFill>
                <a:latin typeface="+mn-ea"/>
              </a:rPr>
              <a:t>）语言。</a:t>
            </a:r>
          </a:p>
        </p:txBody>
      </p:sp>
    </p:spTree>
    <p:extLst>
      <p:ext uri="{BB962C8B-B14F-4D97-AF65-F5344CB8AC3E}">
        <p14:creationId xmlns:p14="http://schemas.microsoft.com/office/powerpoint/2010/main" val="2879381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3" name="矩形 2">
            <a:extLst>
              <a:ext uri="{FF2B5EF4-FFF2-40B4-BE49-F238E27FC236}">
                <a16:creationId xmlns:a16="http://schemas.microsoft.com/office/drawing/2014/main" id="{4DE3BAA4-3855-4ECC-86E0-E4E2C8D5A125}"/>
              </a:ext>
            </a:extLst>
          </p:cNvPr>
          <p:cNvSpPr/>
          <p:nvPr/>
        </p:nvSpPr>
        <p:spPr>
          <a:xfrm>
            <a:off x="3791584" y="1859299"/>
            <a:ext cx="8043134" cy="3539430"/>
          </a:xfrm>
          <a:prstGeom prst="rect">
            <a:avLst/>
          </a:prstGeom>
        </p:spPr>
        <p:txBody>
          <a:bodyPr wrap="square">
            <a:spAutoFit/>
          </a:bodyPr>
          <a:lstStyle/>
          <a:p>
            <a:r>
              <a:rPr lang="en-US" altLang="zh-CN" sz="2800" dirty="0">
                <a:solidFill>
                  <a:schemeClr val="bg1"/>
                </a:solidFill>
                <a:latin typeface="+mn-ea"/>
              </a:rPr>
              <a:t>20</a:t>
            </a:r>
            <a:r>
              <a:rPr lang="zh-CN" altLang="en-US" sz="2800" dirty="0">
                <a:solidFill>
                  <a:schemeClr val="bg1"/>
                </a:solidFill>
                <a:latin typeface="+mn-ea"/>
              </a:rPr>
              <a:t>世纪</a:t>
            </a:r>
            <a:r>
              <a:rPr lang="en-US" altLang="zh-CN" sz="2800" dirty="0">
                <a:solidFill>
                  <a:schemeClr val="bg1"/>
                </a:solidFill>
                <a:latin typeface="+mn-ea"/>
              </a:rPr>
              <a:t>60</a:t>
            </a:r>
            <a:r>
              <a:rPr lang="zh-CN" altLang="en-US" sz="2800" dirty="0">
                <a:solidFill>
                  <a:schemeClr val="bg1"/>
                </a:solidFill>
                <a:latin typeface="+mn-ea"/>
              </a:rPr>
              <a:t>年代，美国</a:t>
            </a:r>
            <a:r>
              <a:rPr lang="en-US" altLang="zh-CN" sz="2800" dirty="0">
                <a:solidFill>
                  <a:schemeClr val="bg1"/>
                </a:solidFill>
                <a:latin typeface="+mn-ea"/>
              </a:rPr>
              <a:t>AT&amp;T</a:t>
            </a:r>
            <a:r>
              <a:rPr lang="zh-CN" altLang="en-US" sz="2800" dirty="0">
                <a:solidFill>
                  <a:schemeClr val="bg1"/>
                </a:solidFill>
                <a:latin typeface="+mn-ea"/>
              </a:rPr>
              <a:t>公司贝尔实验室（</a:t>
            </a:r>
            <a:r>
              <a:rPr lang="en-US" altLang="zh-CN" sz="2800" dirty="0">
                <a:solidFill>
                  <a:schemeClr val="bg1"/>
                </a:solidFill>
                <a:latin typeface="+mn-ea"/>
              </a:rPr>
              <a:t>AT&amp;T Bell Laboratory</a:t>
            </a:r>
            <a:r>
              <a:rPr lang="zh-CN" altLang="en-US" sz="2800" dirty="0">
                <a:solidFill>
                  <a:schemeClr val="bg1"/>
                </a:solidFill>
                <a:latin typeface="+mn-ea"/>
              </a:rPr>
              <a:t>）的研究员</a:t>
            </a:r>
            <a:r>
              <a:rPr lang="zh-CN" altLang="en-US" sz="2800" dirty="0">
                <a:solidFill>
                  <a:schemeClr val="accent6">
                    <a:lumMod val="60000"/>
                    <a:lumOff val="40000"/>
                  </a:schemeClr>
                </a:solidFill>
                <a:latin typeface="+mn-ea"/>
              </a:rPr>
              <a:t>肯</a:t>
            </a:r>
            <a:r>
              <a:rPr lang="en-US" altLang="zh-CN" sz="2800" dirty="0">
                <a:solidFill>
                  <a:schemeClr val="accent6">
                    <a:lumMod val="60000"/>
                    <a:lumOff val="40000"/>
                  </a:schemeClr>
                </a:solidFill>
                <a:latin typeface="+mn-ea"/>
              </a:rPr>
              <a:t>·</a:t>
            </a:r>
            <a:r>
              <a:rPr lang="zh-CN" altLang="en-US" sz="2800" dirty="0">
                <a:solidFill>
                  <a:schemeClr val="accent6">
                    <a:lumMod val="60000"/>
                    <a:lumOff val="40000"/>
                  </a:schemeClr>
                </a:solidFill>
                <a:latin typeface="+mn-ea"/>
              </a:rPr>
              <a:t>汤普森</a:t>
            </a:r>
            <a:r>
              <a:rPr lang="zh-CN" altLang="en-US" sz="2800" dirty="0">
                <a:solidFill>
                  <a:schemeClr val="bg1"/>
                </a:solidFill>
                <a:latin typeface="+mn-ea"/>
              </a:rPr>
              <a:t>闲来无事，手痒难耐，想玩一个他自己编的，模拟在太阳系航行的电子游戏</a:t>
            </a:r>
            <a:r>
              <a:rPr lang="en-US" altLang="zh-CN" sz="2800" dirty="0">
                <a:solidFill>
                  <a:schemeClr val="bg1"/>
                </a:solidFill>
                <a:latin typeface="+mn-ea"/>
              </a:rPr>
              <a:t>——Space Travel</a:t>
            </a:r>
            <a:r>
              <a:rPr lang="zh-CN" altLang="en-US" sz="2800" dirty="0">
                <a:solidFill>
                  <a:schemeClr val="bg1"/>
                </a:solidFill>
                <a:latin typeface="+mn-ea"/>
              </a:rPr>
              <a:t>。他背着老板，找到了台空闲的机器</a:t>
            </a:r>
            <a:r>
              <a:rPr lang="en-US" altLang="zh-CN" sz="2800" dirty="0">
                <a:solidFill>
                  <a:schemeClr val="bg1"/>
                </a:solidFill>
                <a:latin typeface="+mn-ea"/>
              </a:rPr>
              <a:t>——PDP-7</a:t>
            </a:r>
            <a:r>
              <a:rPr lang="zh-CN" altLang="en-US" sz="2800" dirty="0">
                <a:solidFill>
                  <a:schemeClr val="bg1"/>
                </a:solidFill>
                <a:latin typeface="+mn-ea"/>
              </a:rPr>
              <a:t>。但这台机器没有操作系统，而游戏必须使用操作系统的一些功能，于是他着手为</a:t>
            </a:r>
            <a:r>
              <a:rPr lang="en-US" altLang="zh-CN" sz="2800" dirty="0">
                <a:solidFill>
                  <a:schemeClr val="bg1"/>
                </a:solidFill>
                <a:latin typeface="+mn-ea"/>
              </a:rPr>
              <a:t>PDP-7</a:t>
            </a:r>
            <a:r>
              <a:rPr lang="zh-CN" altLang="en-US" sz="2800" dirty="0">
                <a:solidFill>
                  <a:schemeClr val="bg1"/>
                </a:solidFill>
                <a:latin typeface="+mn-ea"/>
              </a:rPr>
              <a:t>开发操作系统。后来，这个操作系统被命名为</a:t>
            </a:r>
            <a:r>
              <a:rPr lang="en-US" altLang="zh-CN" sz="2800" dirty="0">
                <a:solidFill>
                  <a:schemeClr val="bg1"/>
                </a:solidFill>
                <a:latin typeface="+mn-ea"/>
              </a:rPr>
              <a:t>——</a:t>
            </a:r>
            <a:r>
              <a:rPr lang="en-US" altLang="zh-CN" sz="2800" dirty="0">
                <a:solidFill>
                  <a:schemeClr val="accent6">
                    <a:lumMod val="60000"/>
                    <a:lumOff val="40000"/>
                  </a:schemeClr>
                </a:solidFill>
                <a:latin typeface="+mn-ea"/>
              </a:rPr>
              <a:t>UNIX</a:t>
            </a:r>
            <a:r>
              <a:rPr lang="zh-CN" altLang="en-US" sz="2800" dirty="0">
                <a:solidFill>
                  <a:schemeClr val="bg1"/>
                </a:solidFill>
                <a:latin typeface="+mn-ea"/>
              </a:rPr>
              <a:t>。</a:t>
            </a:r>
          </a:p>
        </p:txBody>
      </p:sp>
      <p:pic>
        <p:nvPicPr>
          <p:cNvPr id="4" name="图片 3">
            <a:extLst>
              <a:ext uri="{FF2B5EF4-FFF2-40B4-BE49-F238E27FC236}">
                <a16:creationId xmlns:a16="http://schemas.microsoft.com/office/drawing/2014/main" id="{182A3E6D-A5A9-46EB-9F12-57BFB21D38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282" y="1363532"/>
            <a:ext cx="2973688" cy="4130936"/>
          </a:xfrm>
          <a:prstGeom prst="rect">
            <a:avLst/>
          </a:prstGeom>
        </p:spPr>
      </p:pic>
    </p:spTree>
    <p:extLst>
      <p:ext uri="{BB962C8B-B14F-4D97-AF65-F5344CB8AC3E}">
        <p14:creationId xmlns:p14="http://schemas.microsoft.com/office/powerpoint/2010/main" val="1098949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p">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TotalTime>
  <Words>833</Words>
  <Application>Microsoft Office PowerPoint</Application>
  <PresentationFormat>宽屏</PresentationFormat>
  <Paragraphs>86</Paragraphs>
  <Slides>28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28</vt:i4>
      </vt:variant>
    </vt:vector>
  </HeadingPairs>
  <TitlesOfParts>
    <vt:vector size="32" baseType="lpstr">
      <vt:lpstr>微软雅黑</vt:lpstr>
      <vt:lpstr>Arial</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南宫大仙</dc:creator>
  <cp:lastModifiedBy>南宫大仙</cp:lastModifiedBy>
  <cp:revision>32</cp:revision>
  <dcterms:created xsi:type="dcterms:W3CDTF">2018-09-02T09:19:26Z</dcterms:created>
  <dcterms:modified xsi:type="dcterms:W3CDTF">2018-09-07T09:19:56Z</dcterms:modified>
</cp:coreProperties>
</file>