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3" r:id="rId9"/>
    <p:sldId id="271" r:id="rId10"/>
    <p:sldId id="269" r:id="rId11"/>
    <p:sldId id="264" r:id="rId12"/>
    <p:sldId id="272" r:id="rId13"/>
    <p:sldId id="265" r:id="rId14"/>
    <p:sldId id="266" r:id="rId15"/>
    <p:sldId id="267" r:id="rId16"/>
    <p:sldId id="268" r:id="rId17"/>
    <p:sldId id="276" r:id="rId18"/>
    <p:sldId id="273" r:id="rId19"/>
    <p:sldId id="274" r:id="rId20"/>
    <p:sldId id="275" r:id="rId21"/>
    <p:sldId id="277"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110" d="100"/>
          <a:sy n="110"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2018/9/6</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2018/9/6</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70742" y="5987081"/>
            <a:ext cx="1838965" cy="369332"/>
          </a:xfrm>
          <a:prstGeom prst="rect">
            <a:avLst/>
          </a:prstGeom>
          <a:noFill/>
        </p:spPr>
        <p:txBody>
          <a:bodyPr wrap="none" rtlCol="0">
            <a:spAutoFit/>
          </a:bodyPr>
          <a:lstStyle/>
          <a:p>
            <a:pPr algn="ctr"/>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pPr algn="ctr"/>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0990224" y="5616298"/>
            <a:ext cx="877163" cy="369332"/>
          </a:xfrm>
          <a:prstGeom prst="rect">
            <a:avLst/>
          </a:prstGeom>
          <a:noFill/>
        </p:spPr>
        <p:txBody>
          <a:bodyPr wrap="none" rtlCol="0">
            <a:spAutoFit/>
          </a:bodyPr>
          <a:lstStyle/>
          <a:p>
            <a:pPr algn="ctr"/>
            <a:r>
              <a:rPr lang="zh-CN" altLang="en-US" dirty="0">
                <a:solidFill>
                  <a:schemeClr val="bg1"/>
                </a:solidFill>
              </a:rPr>
              <a:t>杨新瑞</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840A7189-6E24-47C6-AFF1-2E39B2DA9AB7}"/>
              </a:ext>
            </a:extLst>
          </p:cNvPr>
          <p:cNvSpPr/>
          <p:nvPr/>
        </p:nvSpPr>
        <p:spPr>
          <a:xfrm>
            <a:off x="2294964" y="1182231"/>
            <a:ext cx="7290099" cy="2246769"/>
          </a:xfrm>
          <a:prstGeom prst="rect">
            <a:avLst/>
          </a:prstGeom>
        </p:spPr>
        <p:txBody>
          <a:bodyPr wrap="square">
            <a:spAutoFit/>
          </a:bodyPr>
          <a:lstStyle/>
          <a:p>
            <a:r>
              <a:rPr lang="en-US" altLang="zh-CN" sz="2800" dirty="0">
                <a:solidFill>
                  <a:schemeClr val="bg1"/>
                </a:solidFill>
                <a:latin typeface="+mn-ea"/>
              </a:rPr>
              <a:t>1971</a:t>
            </a:r>
            <a:r>
              <a:rPr lang="zh-CN" altLang="en-US" sz="2800" dirty="0">
                <a:solidFill>
                  <a:schemeClr val="bg1"/>
                </a:solidFill>
                <a:latin typeface="+mn-ea"/>
              </a:rPr>
              <a:t>年，同样酷爱</a:t>
            </a:r>
            <a:r>
              <a:rPr lang="en-US" altLang="zh-CN" sz="2800" dirty="0">
                <a:solidFill>
                  <a:schemeClr val="bg1"/>
                </a:solidFill>
                <a:latin typeface="+mn-ea"/>
              </a:rPr>
              <a:t>Space Travel</a:t>
            </a:r>
            <a:r>
              <a:rPr lang="zh-CN" altLang="en-US" sz="2800" dirty="0">
                <a:solidFill>
                  <a:schemeClr val="bg1"/>
                </a:solidFill>
                <a:latin typeface="+mn-ea"/>
              </a:rPr>
              <a:t>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为了能早点儿玩上游戏，加入了</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的开发项目，合作开发</a:t>
            </a:r>
            <a:r>
              <a:rPr lang="en-US" altLang="zh-CN" sz="2800" dirty="0">
                <a:solidFill>
                  <a:schemeClr val="bg1"/>
                </a:solidFill>
                <a:latin typeface="+mn-ea"/>
              </a:rPr>
              <a:t>UNIX</a:t>
            </a:r>
            <a:r>
              <a:rPr lang="zh-CN" altLang="en-US" sz="2800" dirty="0">
                <a:solidFill>
                  <a:schemeClr val="bg1"/>
                </a:solidFill>
                <a:latin typeface="+mn-ea"/>
              </a:rPr>
              <a:t>。他的主要工作是改造</a:t>
            </a:r>
            <a:r>
              <a:rPr lang="en-US" altLang="zh-CN" sz="2800" dirty="0">
                <a:solidFill>
                  <a:schemeClr val="bg1"/>
                </a:solidFill>
                <a:latin typeface="+mn-ea"/>
              </a:rPr>
              <a:t>B</a:t>
            </a:r>
            <a:r>
              <a:rPr lang="zh-CN" altLang="en-US" sz="2800" dirty="0">
                <a:solidFill>
                  <a:schemeClr val="bg1"/>
                </a:solidFill>
                <a:latin typeface="+mn-ea"/>
              </a:rPr>
              <a:t>语言（取</a:t>
            </a:r>
            <a:r>
              <a:rPr lang="en-US" altLang="zh-CN" sz="2800" dirty="0">
                <a:solidFill>
                  <a:schemeClr val="bg1"/>
                </a:solidFill>
                <a:latin typeface="+mn-ea"/>
              </a:rPr>
              <a:t>BCPL</a:t>
            </a:r>
            <a:r>
              <a:rPr lang="zh-CN" altLang="en-US" sz="2800" dirty="0">
                <a:solidFill>
                  <a:schemeClr val="bg1"/>
                </a:solidFill>
                <a:latin typeface="+mn-ea"/>
              </a:rPr>
              <a:t>的首字母），使其更成熟。</a:t>
            </a:r>
          </a:p>
        </p:txBody>
      </p:sp>
      <p:sp>
        <p:nvSpPr>
          <p:cNvPr id="4" name="矩形 3">
            <a:extLst>
              <a:ext uri="{FF2B5EF4-FFF2-40B4-BE49-F238E27FC236}">
                <a16:creationId xmlns:a16="http://schemas.microsoft.com/office/drawing/2014/main" id="{FBAA31D4-27AD-4865-A190-A0E0F9A1D7B4}"/>
              </a:ext>
            </a:extLst>
          </p:cNvPr>
          <p:cNvSpPr/>
          <p:nvPr/>
        </p:nvSpPr>
        <p:spPr>
          <a:xfrm>
            <a:off x="2294964" y="3859887"/>
            <a:ext cx="7150250" cy="1815882"/>
          </a:xfrm>
          <a:prstGeom prst="rect">
            <a:avLst/>
          </a:prstGeom>
        </p:spPr>
        <p:txBody>
          <a:bodyPr wrap="square">
            <a:spAutoFit/>
          </a:bodyPr>
          <a:lstStyle/>
          <a:p>
            <a:r>
              <a:rPr lang="en-US" altLang="zh-CN" sz="2800" dirty="0">
                <a:solidFill>
                  <a:schemeClr val="bg1"/>
                </a:solidFill>
                <a:latin typeface="+mn-ea"/>
              </a:rPr>
              <a:t>1972</a:t>
            </a:r>
            <a:r>
              <a:rPr lang="zh-CN" altLang="en-US" sz="2800" dirty="0">
                <a:solidFill>
                  <a:schemeClr val="bg1"/>
                </a:solidFill>
                <a:latin typeface="+mn-ea"/>
              </a:rPr>
              <a:t>年，美国贝尔实验室的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在</a:t>
            </a:r>
            <a:r>
              <a:rPr lang="en-US" altLang="zh-CN" sz="2800" dirty="0">
                <a:solidFill>
                  <a:schemeClr val="bg1"/>
                </a:solidFill>
                <a:latin typeface="+mn-ea"/>
              </a:rPr>
              <a:t>B</a:t>
            </a:r>
            <a:r>
              <a:rPr lang="zh-CN" altLang="en-US" sz="2800" dirty="0">
                <a:solidFill>
                  <a:schemeClr val="bg1"/>
                </a:solidFill>
                <a:latin typeface="+mn-ea"/>
              </a:rPr>
              <a:t>语言的基础上最终设计出了一种新的语言，他取了</a:t>
            </a:r>
            <a:r>
              <a:rPr lang="en-US" altLang="zh-CN" sz="2800" dirty="0">
                <a:solidFill>
                  <a:schemeClr val="bg1"/>
                </a:solidFill>
                <a:latin typeface="+mn-ea"/>
              </a:rPr>
              <a:t>BCPL</a:t>
            </a:r>
            <a:r>
              <a:rPr lang="zh-CN" altLang="en-US" sz="2800" dirty="0">
                <a:solidFill>
                  <a:schemeClr val="bg1"/>
                </a:solidFill>
                <a:latin typeface="+mn-ea"/>
              </a:rPr>
              <a:t>的第二个字母作为这种语言的名字，这就是</a:t>
            </a:r>
            <a:r>
              <a:rPr lang="en-US" altLang="zh-CN" sz="2800" dirty="0">
                <a:solidFill>
                  <a:schemeClr val="accent6">
                    <a:lumMod val="60000"/>
                    <a:lumOff val="40000"/>
                  </a:schemeClr>
                </a:solidFill>
                <a:latin typeface="+mn-ea"/>
              </a:rPr>
              <a:t>C</a:t>
            </a:r>
            <a:r>
              <a:rPr lang="zh-CN" altLang="en-US" sz="2800" dirty="0">
                <a:solidFill>
                  <a:schemeClr val="accent6">
                    <a:lumMod val="60000"/>
                    <a:lumOff val="40000"/>
                  </a:schemeClr>
                </a:solidFill>
                <a:latin typeface="+mn-ea"/>
              </a:rPr>
              <a:t>语言</a:t>
            </a:r>
            <a:r>
              <a:rPr lang="zh-CN" altLang="en-US" sz="2800" dirty="0">
                <a:solidFill>
                  <a:schemeClr val="bg1"/>
                </a:solidFill>
                <a:latin typeface="+mn-ea"/>
              </a:rPr>
              <a:t>。</a:t>
            </a:r>
          </a:p>
        </p:txBody>
      </p:sp>
    </p:spTree>
    <p:extLst>
      <p:ext uri="{BB962C8B-B14F-4D97-AF65-F5344CB8AC3E}">
        <p14:creationId xmlns:p14="http://schemas.microsoft.com/office/powerpoint/2010/main" val="87204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95790F8C-2189-438B-B402-06E03BE94F7C}"/>
              </a:ext>
            </a:extLst>
          </p:cNvPr>
          <p:cNvSpPr txBox="1"/>
          <p:nvPr/>
        </p:nvSpPr>
        <p:spPr>
          <a:xfrm>
            <a:off x="1294904" y="4834243"/>
            <a:ext cx="10238700" cy="1384995"/>
          </a:xfrm>
          <a:prstGeom prst="rect">
            <a:avLst/>
          </a:prstGeom>
          <a:noFill/>
        </p:spPr>
        <p:txBody>
          <a:bodyPr wrap="none" rtlCol="0">
            <a:spAutoFit/>
          </a:bodyPr>
          <a:lstStyle/>
          <a:p>
            <a:r>
              <a:rPr lang="zh-CN" altLang="en-US" sz="2800" dirty="0">
                <a:solidFill>
                  <a:schemeClr val="bg1"/>
                </a:solidFill>
              </a:rPr>
              <a:t>没有</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就没有</a:t>
            </a:r>
            <a:r>
              <a:rPr lang="en-US" altLang="zh-CN" sz="2800" dirty="0">
                <a:solidFill>
                  <a:schemeClr val="accent6">
                    <a:lumMod val="60000"/>
                    <a:lumOff val="40000"/>
                  </a:schemeClr>
                </a:solidFill>
              </a:rPr>
              <a:t>C</a:t>
            </a:r>
            <a:r>
              <a:rPr lang="zh-CN" altLang="en-US" sz="2800" dirty="0">
                <a:solidFill>
                  <a:schemeClr val="accent6">
                    <a:lumMod val="60000"/>
                    <a:lumOff val="40000"/>
                  </a:schemeClr>
                </a:solidFill>
              </a:rPr>
              <a:t>语言</a:t>
            </a:r>
            <a:r>
              <a:rPr lang="zh-CN" altLang="en-US" sz="2800" dirty="0">
                <a:solidFill>
                  <a:schemeClr val="bg1"/>
                </a:solidFill>
              </a:rPr>
              <a:t>和</a:t>
            </a:r>
            <a:r>
              <a:rPr lang="en-US" altLang="zh-CN" sz="2800" dirty="0">
                <a:solidFill>
                  <a:schemeClr val="accent6">
                    <a:lumMod val="60000"/>
                    <a:lumOff val="40000"/>
                  </a:schemeClr>
                </a:solidFill>
              </a:rPr>
              <a:t>UNIX</a:t>
            </a:r>
            <a:r>
              <a:rPr lang="zh-CN" altLang="en-US" sz="2800" dirty="0">
                <a:solidFill>
                  <a:schemeClr val="bg1"/>
                </a:solidFill>
              </a:rPr>
              <a:t>的诞生，</a:t>
            </a:r>
            <a:endParaRPr lang="en-US" altLang="zh-CN" sz="2800" dirty="0">
              <a:solidFill>
                <a:schemeClr val="bg1"/>
              </a:solidFill>
            </a:endParaRPr>
          </a:p>
          <a:p>
            <a:r>
              <a:rPr lang="zh-CN" altLang="en-US" sz="2800" dirty="0">
                <a:solidFill>
                  <a:schemeClr val="bg1"/>
                </a:solidFill>
              </a:rPr>
              <a:t>那我们现在将还会处在使用命令行界面操作计算机程序的时代，</a:t>
            </a:r>
            <a:endParaRPr lang="en-US" altLang="zh-CN" sz="2800" dirty="0">
              <a:solidFill>
                <a:schemeClr val="bg1"/>
              </a:solidFill>
            </a:endParaRPr>
          </a:p>
          <a:p>
            <a:r>
              <a:rPr lang="zh-CN" altLang="en-US" sz="2800" dirty="0">
                <a:solidFill>
                  <a:schemeClr val="bg1"/>
                </a:solidFill>
              </a:rPr>
              <a:t>而没有现在各种多姿多彩的操作系统。</a:t>
            </a:r>
          </a:p>
        </p:txBody>
      </p:sp>
      <p:pic>
        <p:nvPicPr>
          <p:cNvPr id="4" name="图片 3">
            <a:extLst>
              <a:ext uri="{FF2B5EF4-FFF2-40B4-BE49-F238E27FC236}">
                <a16:creationId xmlns:a16="http://schemas.microsoft.com/office/drawing/2014/main" id="{25A3C79D-61B4-44E9-B751-30A6B9421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06" y="2065100"/>
            <a:ext cx="2138064" cy="2138064"/>
          </a:xfrm>
          <a:prstGeom prst="rect">
            <a:avLst/>
          </a:prstGeom>
        </p:spPr>
      </p:pic>
      <p:pic>
        <p:nvPicPr>
          <p:cNvPr id="7" name="图片 6">
            <a:extLst>
              <a:ext uri="{FF2B5EF4-FFF2-40B4-BE49-F238E27FC236}">
                <a16:creationId xmlns:a16="http://schemas.microsoft.com/office/drawing/2014/main" id="{F794A5F1-92A0-4DBC-9D4B-800DBBBBC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701" y="914032"/>
            <a:ext cx="2138065" cy="2138065"/>
          </a:xfrm>
          <a:prstGeom prst="rect">
            <a:avLst/>
          </a:prstGeom>
        </p:spPr>
      </p:pic>
      <p:pic>
        <p:nvPicPr>
          <p:cNvPr id="9" name="图片 8">
            <a:extLst>
              <a:ext uri="{FF2B5EF4-FFF2-40B4-BE49-F238E27FC236}">
                <a16:creationId xmlns:a16="http://schemas.microsoft.com/office/drawing/2014/main" id="{0A353D63-9FB3-4476-B62E-DEE1C3342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114" y="2430412"/>
            <a:ext cx="1765069" cy="1765069"/>
          </a:xfrm>
          <a:prstGeom prst="rect">
            <a:avLst/>
          </a:prstGeom>
        </p:spPr>
      </p:pic>
      <p:pic>
        <p:nvPicPr>
          <p:cNvPr id="11" name="图片 10">
            <a:extLst>
              <a:ext uri="{FF2B5EF4-FFF2-40B4-BE49-F238E27FC236}">
                <a16:creationId xmlns:a16="http://schemas.microsoft.com/office/drawing/2014/main" id="{72920464-A92D-4F80-B06B-EF542F1A59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0893" y="1141264"/>
            <a:ext cx="1581372" cy="1581372"/>
          </a:xfrm>
          <a:prstGeom prst="rect">
            <a:avLst/>
          </a:prstGeom>
        </p:spPr>
      </p:pic>
    </p:spTree>
    <p:extLst>
      <p:ext uri="{BB962C8B-B14F-4D97-AF65-F5344CB8AC3E}">
        <p14:creationId xmlns:p14="http://schemas.microsoft.com/office/powerpoint/2010/main" val="11038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rgbClr val="FFFFFF"/>
                </a:solidFill>
                <a:latin typeface="+mj-lt"/>
                <a:ea typeface="+mj-ea"/>
                <a:cs typeface="+mj-cs"/>
              </a:rPr>
              <a:t>C</a:t>
            </a:r>
            <a:r>
              <a:rPr lang="zh-CN" altLang="en-US" sz="6000" dirty="0">
                <a:solidFill>
                  <a:srgbClr val="FFFFFF"/>
                </a:solidFill>
                <a:latin typeface="+mj-lt"/>
                <a:ea typeface="+mj-ea"/>
                <a:cs typeface="+mj-cs"/>
              </a:rPr>
              <a:t>语言的应用场景</a:t>
            </a:r>
          </a:p>
        </p:txBody>
      </p:sp>
    </p:spTree>
    <p:extLst>
      <p:ext uri="{BB962C8B-B14F-4D97-AF65-F5344CB8AC3E}">
        <p14:creationId xmlns:p14="http://schemas.microsoft.com/office/powerpoint/2010/main" val="531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53989080-686E-476F-A4B5-FFF5B2E4F95A}"/>
              </a:ext>
            </a:extLst>
          </p:cNvPr>
          <p:cNvSpPr txBox="1"/>
          <p:nvPr/>
        </p:nvSpPr>
        <p:spPr>
          <a:xfrm>
            <a:off x="438041" y="2926079"/>
            <a:ext cx="11315918" cy="1384995"/>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语言是一门通用计算机编程语言，广泛应用于底层开发。</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语言的设计目标是提供一种能以简易的方式编译、处理低级存储器、</a:t>
            </a:r>
            <a:endParaRPr lang="en-US" altLang="zh-CN" sz="2800" dirty="0">
              <a:solidFill>
                <a:schemeClr val="bg1"/>
              </a:solidFill>
            </a:endParaRPr>
          </a:p>
          <a:p>
            <a:r>
              <a:rPr lang="zh-CN" altLang="en-US" sz="2800" dirty="0">
                <a:solidFill>
                  <a:schemeClr val="bg1"/>
                </a:solidFill>
              </a:rPr>
              <a:t>产生少量的机器码以及不需要任何运行环境支持便能运行的编程语言。</a:t>
            </a:r>
          </a:p>
        </p:txBody>
      </p:sp>
    </p:spTree>
    <p:extLst>
      <p:ext uri="{BB962C8B-B14F-4D97-AF65-F5344CB8AC3E}">
        <p14:creationId xmlns:p14="http://schemas.microsoft.com/office/powerpoint/2010/main" val="37434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43E5CF32-7F24-4498-8562-B08C2D16089A}"/>
              </a:ext>
            </a:extLst>
          </p:cNvPr>
          <p:cNvSpPr txBox="1"/>
          <p:nvPr/>
        </p:nvSpPr>
        <p:spPr>
          <a:xfrm>
            <a:off x="1006691" y="2449473"/>
            <a:ext cx="10479151" cy="2246769"/>
          </a:xfrm>
          <a:prstGeom prst="rect">
            <a:avLst/>
          </a:prstGeom>
          <a:noFill/>
        </p:spPr>
        <p:txBody>
          <a:bodyPr wrap="none" rtlCol="0">
            <a:spAutoFit/>
          </a:bodyPr>
          <a:lstStyle/>
          <a:p>
            <a:r>
              <a:rPr lang="zh-CN" altLang="en-US" sz="2800" dirty="0">
                <a:solidFill>
                  <a:schemeClr val="bg1"/>
                </a:solidFill>
              </a:rPr>
              <a:t>尽管</a:t>
            </a:r>
            <a:r>
              <a:rPr lang="en-US" altLang="zh-CN" sz="2800" dirty="0">
                <a:solidFill>
                  <a:schemeClr val="bg1"/>
                </a:solidFill>
              </a:rPr>
              <a:t>C</a:t>
            </a:r>
            <a:r>
              <a:rPr lang="zh-CN" altLang="en-US" sz="2800" dirty="0">
                <a:solidFill>
                  <a:schemeClr val="bg1"/>
                </a:solidFill>
              </a:rPr>
              <a:t>语言提供了许多低级处理的功能，</a:t>
            </a:r>
            <a:endParaRPr lang="en-US" altLang="zh-CN" sz="2800" dirty="0">
              <a:solidFill>
                <a:schemeClr val="bg1"/>
              </a:solidFill>
            </a:endParaRPr>
          </a:p>
          <a:p>
            <a:r>
              <a:rPr lang="zh-CN" altLang="en-US" sz="2800" dirty="0">
                <a:solidFill>
                  <a:schemeClr val="bg1"/>
                </a:solidFill>
              </a:rPr>
              <a:t>但仍然保持着良好跨平台的特性，</a:t>
            </a:r>
            <a:endParaRPr lang="en-US" altLang="zh-CN" sz="2800" dirty="0">
              <a:solidFill>
                <a:schemeClr val="bg1"/>
              </a:solidFill>
            </a:endParaRPr>
          </a:p>
          <a:p>
            <a:r>
              <a:rPr lang="zh-CN" altLang="en-US" sz="2800" dirty="0">
                <a:solidFill>
                  <a:schemeClr val="bg1"/>
                </a:solidFill>
              </a:rPr>
              <a:t>以一个标准规格写出的</a:t>
            </a:r>
            <a:r>
              <a:rPr lang="en-US" altLang="zh-CN" sz="2800" dirty="0">
                <a:solidFill>
                  <a:schemeClr val="bg1"/>
                </a:solidFill>
              </a:rPr>
              <a:t>C</a:t>
            </a:r>
            <a:r>
              <a:rPr lang="zh-CN" altLang="en-US" sz="2800" dirty="0">
                <a:solidFill>
                  <a:schemeClr val="bg1"/>
                </a:solidFill>
              </a:rPr>
              <a:t>语言程序可在许多电脑平台上进行编译，</a:t>
            </a:r>
            <a:endParaRPr lang="en-US" altLang="zh-CN" sz="2800" dirty="0">
              <a:solidFill>
                <a:schemeClr val="bg1"/>
              </a:solidFill>
            </a:endParaRPr>
          </a:p>
          <a:p>
            <a:r>
              <a:rPr lang="zh-CN" altLang="en-US" sz="2800" dirty="0">
                <a:solidFill>
                  <a:schemeClr val="bg1"/>
                </a:solidFill>
              </a:rPr>
              <a:t>甚至包含一些嵌入式处理器（单片机或称</a:t>
            </a:r>
            <a:r>
              <a:rPr lang="en-US" altLang="zh-CN" sz="2800" dirty="0" err="1">
                <a:solidFill>
                  <a:schemeClr val="bg1"/>
                </a:solidFill>
              </a:rPr>
              <a:t>MCU</a:t>
            </a:r>
            <a:r>
              <a:rPr lang="zh-CN" altLang="en-US" sz="2800" dirty="0">
                <a:solidFill>
                  <a:schemeClr val="bg1"/>
                </a:solidFill>
              </a:rPr>
              <a:t>）</a:t>
            </a:r>
            <a:endParaRPr lang="en-US" altLang="zh-CN" sz="2800" dirty="0">
              <a:solidFill>
                <a:schemeClr val="bg1"/>
              </a:solidFill>
            </a:endParaRPr>
          </a:p>
          <a:p>
            <a:r>
              <a:rPr lang="zh-CN" altLang="en-US" sz="2800" dirty="0">
                <a:solidFill>
                  <a:schemeClr val="bg1"/>
                </a:solidFill>
              </a:rPr>
              <a:t>以及超级电脑等作业平台。</a:t>
            </a:r>
          </a:p>
        </p:txBody>
      </p:sp>
    </p:spTree>
    <p:extLst>
      <p:ext uri="{BB962C8B-B14F-4D97-AF65-F5344CB8AC3E}">
        <p14:creationId xmlns:p14="http://schemas.microsoft.com/office/powerpoint/2010/main" val="314712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7DC9AABB-A155-473D-AB4B-15CA0C214F84}"/>
              </a:ext>
            </a:extLst>
          </p:cNvPr>
          <p:cNvSpPr txBox="1"/>
          <p:nvPr/>
        </p:nvSpPr>
        <p:spPr>
          <a:xfrm>
            <a:off x="2831324" y="2736502"/>
            <a:ext cx="6529352" cy="1384995"/>
          </a:xfrm>
          <a:prstGeom prst="rect">
            <a:avLst/>
          </a:prstGeom>
          <a:noFill/>
        </p:spPr>
        <p:txBody>
          <a:bodyPr wrap="none" rtlCol="0">
            <a:spAutoFit/>
          </a:bodyPr>
          <a:lstStyle/>
          <a:p>
            <a:r>
              <a:rPr lang="zh-CN" altLang="en-US" sz="2800" dirty="0">
                <a:solidFill>
                  <a:schemeClr val="bg1"/>
                </a:solidFill>
              </a:rPr>
              <a:t>为了适应现如今大型项目的开发，</a:t>
            </a:r>
            <a:endParaRPr lang="en-US" altLang="zh-CN" sz="2800" dirty="0">
              <a:solidFill>
                <a:schemeClr val="bg1"/>
              </a:solidFill>
            </a:endParaRPr>
          </a:p>
          <a:p>
            <a:r>
              <a:rPr lang="zh-CN" altLang="en-US" sz="2800" dirty="0">
                <a:solidFill>
                  <a:schemeClr val="bg1"/>
                </a:solidFill>
              </a:rPr>
              <a:t>在</a:t>
            </a:r>
            <a:r>
              <a:rPr lang="en-US" altLang="zh-CN" sz="2800" dirty="0">
                <a:solidFill>
                  <a:schemeClr val="bg1"/>
                </a:solidFill>
              </a:rPr>
              <a:t>C</a:t>
            </a:r>
            <a:r>
              <a:rPr lang="zh-CN" altLang="en-US" sz="2800" dirty="0">
                <a:solidFill>
                  <a:schemeClr val="bg1"/>
                </a:solidFill>
              </a:rPr>
              <a:t>语言的基础上加入了面型对象特性，</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由此诞生</a:t>
            </a:r>
          </a:p>
        </p:txBody>
      </p:sp>
    </p:spTree>
    <p:extLst>
      <p:ext uri="{BB962C8B-B14F-4D97-AF65-F5344CB8AC3E}">
        <p14:creationId xmlns:p14="http://schemas.microsoft.com/office/powerpoint/2010/main" val="455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pic>
        <p:nvPicPr>
          <p:cNvPr id="3" name="图片 2">
            <a:extLst>
              <a:ext uri="{FF2B5EF4-FFF2-40B4-BE49-F238E27FC236}">
                <a16:creationId xmlns:a16="http://schemas.microsoft.com/office/drawing/2014/main" id="{960C9A9C-20DB-49B2-9485-9EC88D4D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002" y="598849"/>
            <a:ext cx="2533650" cy="1676400"/>
          </a:xfrm>
          <a:prstGeom prst="rect">
            <a:avLst/>
          </a:prstGeom>
        </p:spPr>
      </p:pic>
      <p:pic>
        <p:nvPicPr>
          <p:cNvPr id="6" name="图片 5">
            <a:extLst>
              <a:ext uri="{FF2B5EF4-FFF2-40B4-BE49-F238E27FC236}">
                <a16:creationId xmlns:a16="http://schemas.microsoft.com/office/drawing/2014/main" id="{42088FC3-250D-4A0A-9D2B-EE0B6BC5E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417" y="3654064"/>
            <a:ext cx="2533650" cy="1857375"/>
          </a:xfrm>
          <a:prstGeom prst="rect">
            <a:avLst/>
          </a:prstGeom>
        </p:spPr>
      </p:pic>
      <p:pic>
        <p:nvPicPr>
          <p:cNvPr id="8" name="图片 7">
            <a:extLst>
              <a:ext uri="{FF2B5EF4-FFF2-40B4-BE49-F238E27FC236}">
                <a16:creationId xmlns:a16="http://schemas.microsoft.com/office/drawing/2014/main" id="{92B97D96-E411-4B98-AE1B-677870318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2002" y="3679791"/>
            <a:ext cx="2792877" cy="1805920"/>
          </a:xfrm>
          <a:prstGeom prst="rect">
            <a:avLst/>
          </a:prstGeom>
        </p:spPr>
      </p:pic>
      <p:pic>
        <p:nvPicPr>
          <p:cNvPr id="10" name="图片 9">
            <a:extLst>
              <a:ext uri="{FF2B5EF4-FFF2-40B4-BE49-F238E27FC236}">
                <a16:creationId xmlns:a16="http://schemas.microsoft.com/office/drawing/2014/main" id="{32D7F922-E8DB-42E4-9E1C-65CD445D2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417" y="598849"/>
            <a:ext cx="2965061" cy="1676400"/>
          </a:xfrm>
          <a:prstGeom prst="rect">
            <a:avLst/>
          </a:prstGeom>
        </p:spPr>
      </p:pic>
      <p:sp>
        <p:nvSpPr>
          <p:cNvPr id="11" name="文本框 10">
            <a:extLst>
              <a:ext uri="{FF2B5EF4-FFF2-40B4-BE49-F238E27FC236}">
                <a16:creationId xmlns:a16="http://schemas.microsoft.com/office/drawing/2014/main" id="{D89EE061-81E5-49A3-A50B-36BB988310D6}"/>
              </a:ext>
            </a:extLst>
          </p:cNvPr>
          <p:cNvSpPr txBox="1"/>
          <p:nvPr/>
        </p:nvSpPr>
        <p:spPr>
          <a:xfrm>
            <a:off x="5396930" y="3044279"/>
            <a:ext cx="1398140" cy="769441"/>
          </a:xfrm>
          <a:prstGeom prst="rect">
            <a:avLst/>
          </a:prstGeom>
          <a:noFill/>
        </p:spPr>
        <p:txBody>
          <a:bodyPr wrap="none" rtlCol="0">
            <a:spAutoFit/>
          </a:bodyPr>
          <a:lstStyle/>
          <a:p>
            <a:r>
              <a:rPr lang="en-US" altLang="zh-CN" sz="4400" dirty="0">
                <a:solidFill>
                  <a:schemeClr val="bg1"/>
                </a:solidFill>
              </a:rPr>
              <a:t>C++</a:t>
            </a:r>
            <a:endParaRPr lang="zh-CN" altLang="en-US" sz="4400" dirty="0">
              <a:solidFill>
                <a:schemeClr val="bg1"/>
              </a:solidFill>
            </a:endParaRPr>
          </a:p>
        </p:txBody>
      </p:sp>
      <p:sp>
        <p:nvSpPr>
          <p:cNvPr id="12" name="文本框 11">
            <a:extLst>
              <a:ext uri="{FF2B5EF4-FFF2-40B4-BE49-F238E27FC236}">
                <a16:creationId xmlns:a16="http://schemas.microsoft.com/office/drawing/2014/main" id="{DB236D4F-0C3E-4C13-A996-F94B95B740D7}"/>
              </a:ext>
            </a:extLst>
          </p:cNvPr>
          <p:cNvSpPr txBox="1"/>
          <p:nvPr/>
        </p:nvSpPr>
        <p:spPr>
          <a:xfrm>
            <a:off x="2104365" y="2410658"/>
            <a:ext cx="877163" cy="369332"/>
          </a:xfrm>
          <a:prstGeom prst="rect">
            <a:avLst/>
          </a:prstGeom>
          <a:noFill/>
        </p:spPr>
        <p:txBody>
          <a:bodyPr wrap="none" rtlCol="0">
            <a:spAutoFit/>
          </a:bodyPr>
          <a:lstStyle/>
          <a:p>
            <a:r>
              <a:rPr lang="zh-CN" altLang="en-US" dirty="0">
                <a:solidFill>
                  <a:schemeClr val="bg1"/>
                </a:solidFill>
              </a:rPr>
              <a:t>服务器</a:t>
            </a:r>
          </a:p>
        </p:txBody>
      </p:sp>
      <p:sp>
        <p:nvSpPr>
          <p:cNvPr id="13" name="文本框 12">
            <a:extLst>
              <a:ext uri="{FF2B5EF4-FFF2-40B4-BE49-F238E27FC236}">
                <a16:creationId xmlns:a16="http://schemas.microsoft.com/office/drawing/2014/main" id="{0EFC336F-F100-4DB2-868F-F5B516FC3323}"/>
              </a:ext>
            </a:extLst>
          </p:cNvPr>
          <p:cNvSpPr txBox="1"/>
          <p:nvPr/>
        </p:nvSpPr>
        <p:spPr>
          <a:xfrm>
            <a:off x="9198836" y="2423522"/>
            <a:ext cx="1099981" cy="369332"/>
          </a:xfrm>
          <a:prstGeom prst="rect">
            <a:avLst/>
          </a:prstGeom>
          <a:noFill/>
        </p:spPr>
        <p:txBody>
          <a:bodyPr wrap="none" rtlCol="0">
            <a:spAutoFit/>
          </a:bodyPr>
          <a:lstStyle/>
          <a:p>
            <a:r>
              <a:rPr lang="zh-CN" altLang="en-US" dirty="0">
                <a:solidFill>
                  <a:schemeClr val="bg1"/>
                </a:solidFill>
              </a:rPr>
              <a:t>游戏开发</a:t>
            </a:r>
          </a:p>
        </p:txBody>
      </p:sp>
      <p:sp>
        <p:nvSpPr>
          <p:cNvPr id="14" name="文本框 13">
            <a:extLst>
              <a:ext uri="{FF2B5EF4-FFF2-40B4-BE49-F238E27FC236}">
                <a16:creationId xmlns:a16="http://schemas.microsoft.com/office/drawing/2014/main" id="{C4156437-0E24-450C-9489-3048558CB18D}"/>
              </a:ext>
            </a:extLst>
          </p:cNvPr>
          <p:cNvSpPr txBox="1"/>
          <p:nvPr/>
        </p:nvSpPr>
        <p:spPr>
          <a:xfrm>
            <a:off x="1773244" y="5630721"/>
            <a:ext cx="1107996" cy="369332"/>
          </a:xfrm>
          <a:prstGeom prst="rect">
            <a:avLst/>
          </a:prstGeom>
          <a:noFill/>
        </p:spPr>
        <p:txBody>
          <a:bodyPr wrap="none" rtlCol="0">
            <a:spAutoFit/>
          </a:bodyPr>
          <a:lstStyle/>
          <a:p>
            <a:r>
              <a:rPr lang="zh-CN" altLang="en-US" dirty="0">
                <a:solidFill>
                  <a:schemeClr val="bg1"/>
                </a:solidFill>
              </a:rPr>
              <a:t>桌面应用</a:t>
            </a:r>
          </a:p>
        </p:txBody>
      </p:sp>
      <p:sp>
        <p:nvSpPr>
          <p:cNvPr id="15" name="文本框 14">
            <a:extLst>
              <a:ext uri="{FF2B5EF4-FFF2-40B4-BE49-F238E27FC236}">
                <a16:creationId xmlns:a16="http://schemas.microsoft.com/office/drawing/2014/main" id="{ECF70FA5-08F9-4066-9CD6-AD8597CED6B9}"/>
              </a:ext>
            </a:extLst>
          </p:cNvPr>
          <p:cNvSpPr txBox="1"/>
          <p:nvPr/>
        </p:nvSpPr>
        <p:spPr>
          <a:xfrm>
            <a:off x="9324754" y="5630721"/>
            <a:ext cx="1107996" cy="369332"/>
          </a:xfrm>
          <a:prstGeom prst="rect">
            <a:avLst/>
          </a:prstGeom>
          <a:noFill/>
        </p:spPr>
        <p:txBody>
          <a:bodyPr wrap="none" rtlCol="0">
            <a:spAutoFit/>
          </a:bodyPr>
          <a:lstStyle/>
          <a:p>
            <a:r>
              <a:rPr lang="zh-CN" altLang="en-US" dirty="0">
                <a:solidFill>
                  <a:schemeClr val="bg1"/>
                </a:solidFill>
              </a:rPr>
              <a:t>人工智能</a:t>
            </a:r>
          </a:p>
        </p:txBody>
      </p:sp>
      <p:cxnSp>
        <p:nvCxnSpPr>
          <p:cNvPr id="17" name="直接箭头连接符 16">
            <a:extLst>
              <a:ext uri="{FF2B5EF4-FFF2-40B4-BE49-F238E27FC236}">
                <a16:creationId xmlns:a16="http://schemas.microsoft.com/office/drawing/2014/main" id="{618F63BC-4B40-49AE-B0BC-F0C4DE1490F5}"/>
              </a:ext>
            </a:extLst>
          </p:cNvPr>
          <p:cNvCxnSpPr>
            <a:cxnSpLocks/>
          </p:cNvCxnSpPr>
          <p:nvPr/>
        </p:nvCxnSpPr>
        <p:spPr>
          <a:xfrm flipH="1" flipV="1">
            <a:off x="4181475" y="1704975"/>
            <a:ext cx="1061085" cy="149107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8E97223-94EB-4EDD-9369-F71302E8D910}"/>
              </a:ext>
            </a:extLst>
          </p:cNvPr>
          <p:cNvCxnSpPr>
            <a:cxnSpLocks/>
          </p:cNvCxnSpPr>
          <p:nvPr/>
        </p:nvCxnSpPr>
        <p:spPr>
          <a:xfrm flipH="1">
            <a:off x="3709998" y="3813720"/>
            <a:ext cx="1593795" cy="76903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C496DC80-34F8-4337-AA1B-603A236BF358}"/>
              </a:ext>
            </a:extLst>
          </p:cNvPr>
          <p:cNvCxnSpPr>
            <a:cxnSpLocks/>
          </p:cNvCxnSpPr>
          <p:nvPr/>
        </p:nvCxnSpPr>
        <p:spPr>
          <a:xfrm flipV="1">
            <a:off x="6888207" y="1580289"/>
            <a:ext cx="1350918" cy="1705836"/>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BECFF2E4-723F-4850-B8DC-4B18A58B8FF7}"/>
              </a:ext>
            </a:extLst>
          </p:cNvPr>
          <p:cNvCxnSpPr>
            <a:cxnSpLocks/>
          </p:cNvCxnSpPr>
          <p:nvPr/>
        </p:nvCxnSpPr>
        <p:spPr>
          <a:xfrm>
            <a:off x="6888207" y="3897762"/>
            <a:ext cx="1350918" cy="926834"/>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23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chemeClr val="bg1"/>
                </a:solidFill>
              </a:rPr>
              <a:t>Hello World!</a:t>
            </a:r>
            <a:endParaRPr lang="zh-CN" altLang="en-US" sz="6000" dirty="0">
              <a:solidFill>
                <a:srgbClr val="FFFFFF"/>
              </a:solidFill>
              <a:latin typeface="+mj-lt"/>
              <a:ea typeface="+mj-ea"/>
              <a:cs typeface="+mj-cs"/>
            </a:endParaRPr>
          </a:p>
        </p:txBody>
      </p:sp>
    </p:spTree>
    <p:extLst>
      <p:ext uri="{BB962C8B-B14F-4D97-AF65-F5344CB8AC3E}">
        <p14:creationId xmlns:p14="http://schemas.microsoft.com/office/powerpoint/2010/main" val="322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453EDCB3-CFAA-45B6-859A-242DFDD8F831}"/>
              </a:ext>
            </a:extLst>
          </p:cNvPr>
          <p:cNvSpPr txBox="1"/>
          <p:nvPr/>
        </p:nvSpPr>
        <p:spPr>
          <a:xfrm>
            <a:off x="3123583" y="1522206"/>
            <a:ext cx="6765570" cy="584775"/>
          </a:xfrm>
          <a:prstGeom prst="rect">
            <a:avLst/>
          </a:prstGeom>
          <a:noFill/>
        </p:spPr>
        <p:txBody>
          <a:bodyPr wrap="none" rtlCol="0">
            <a:spAutoFit/>
          </a:bodyPr>
          <a:lstStyle/>
          <a:p>
            <a:r>
              <a:rPr lang="zh-CN" altLang="en-US" sz="3200" dirty="0">
                <a:solidFill>
                  <a:schemeClr val="bg1"/>
                </a:solidFill>
              </a:rPr>
              <a:t>那么什么是“</a:t>
            </a:r>
            <a:r>
              <a:rPr lang="en-US" altLang="zh-CN" sz="3200" dirty="0">
                <a:solidFill>
                  <a:schemeClr val="bg1"/>
                </a:solidFill>
              </a:rPr>
              <a:t>Hello World</a:t>
            </a:r>
            <a:r>
              <a:rPr lang="zh-CN" altLang="en-US" sz="3200" dirty="0">
                <a:solidFill>
                  <a:schemeClr val="bg1"/>
                </a:solidFill>
              </a:rPr>
              <a:t>”程序？</a:t>
            </a:r>
          </a:p>
        </p:txBody>
      </p:sp>
      <p:pic>
        <p:nvPicPr>
          <p:cNvPr id="3" name="图片 2">
            <a:extLst>
              <a:ext uri="{FF2B5EF4-FFF2-40B4-BE49-F238E27FC236}">
                <a16:creationId xmlns:a16="http://schemas.microsoft.com/office/drawing/2014/main" id="{A1CB5198-CC6E-45B5-AD82-F58045CB3A8D}"/>
              </a:ext>
            </a:extLst>
          </p:cNvPr>
          <p:cNvPicPr>
            <a:picLocks noChangeAspect="1"/>
          </p:cNvPicPr>
          <p:nvPr/>
        </p:nvPicPr>
        <p:blipFill>
          <a:blip r:embed="rId3"/>
          <a:stretch>
            <a:fillRect/>
          </a:stretch>
        </p:blipFill>
        <p:spPr>
          <a:xfrm>
            <a:off x="4053979" y="2447660"/>
            <a:ext cx="4084041" cy="4069660"/>
          </a:xfrm>
          <a:prstGeom prst="rect">
            <a:avLst/>
          </a:prstGeom>
        </p:spPr>
      </p:pic>
    </p:spTree>
    <p:extLst>
      <p:ext uri="{BB962C8B-B14F-4D97-AF65-F5344CB8AC3E}">
        <p14:creationId xmlns:p14="http://schemas.microsoft.com/office/powerpoint/2010/main" val="14022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4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14E83E32-F0C5-4541-BA51-C4E22FFCA0F6}"/>
              </a:ext>
            </a:extLst>
          </p:cNvPr>
          <p:cNvSpPr txBox="1"/>
          <p:nvPr/>
        </p:nvSpPr>
        <p:spPr>
          <a:xfrm>
            <a:off x="1106537" y="1140311"/>
            <a:ext cx="6750566" cy="584775"/>
          </a:xfrm>
          <a:prstGeom prst="rect">
            <a:avLst/>
          </a:prstGeom>
          <a:noFill/>
        </p:spPr>
        <p:txBody>
          <a:bodyPr wrap="none" rtlCol="0">
            <a:spAutoFit/>
          </a:bodyPr>
          <a:lstStyle/>
          <a:p>
            <a:r>
              <a:rPr lang="zh-CN" altLang="en-US" sz="3200" dirty="0">
                <a:solidFill>
                  <a:schemeClr val="bg1"/>
                </a:solidFill>
              </a:rPr>
              <a:t>在程序界有这么一个约定成俗的规矩</a:t>
            </a:r>
            <a:endParaRPr lang="en-US" altLang="zh-CN" sz="3200" dirty="0">
              <a:solidFill>
                <a:schemeClr val="bg1"/>
              </a:solidFill>
            </a:endParaRPr>
          </a:p>
        </p:txBody>
      </p:sp>
      <p:sp>
        <p:nvSpPr>
          <p:cNvPr id="3" name="文本框 2">
            <a:extLst>
              <a:ext uri="{FF2B5EF4-FFF2-40B4-BE49-F238E27FC236}">
                <a16:creationId xmlns:a16="http://schemas.microsoft.com/office/drawing/2014/main" id="{1EABF43E-61F9-4585-9992-795C00338194}"/>
              </a:ext>
            </a:extLst>
          </p:cNvPr>
          <p:cNvSpPr txBox="1"/>
          <p:nvPr/>
        </p:nvSpPr>
        <p:spPr>
          <a:xfrm>
            <a:off x="1106537" y="2067482"/>
            <a:ext cx="7160935" cy="1569660"/>
          </a:xfrm>
          <a:prstGeom prst="rect">
            <a:avLst/>
          </a:prstGeom>
          <a:noFill/>
        </p:spPr>
        <p:txBody>
          <a:bodyPr wrap="none" rtlCol="0">
            <a:spAutoFit/>
          </a:bodyPr>
          <a:lstStyle/>
          <a:p>
            <a:r>
              <a:rPr lang="zh-CN" altLang="en-US" sz="3200" dirty="0">
                <a:solidFill>
                  <a:schemeClr val="bg1"/>
                </a:solidFill>
              </a:rPr>
              <a:t>不管用什么语言，在什么平台，</a:t>
            </a:r>
            <a:endParaRPr lang="en-US" altLang="zh-CN" sz="3200" dirty="0">
              <a:solidFill>
                <a:schemeClr val="bg1"/>
              </a:solidFill>
            </a:endParaRPr>
          </a:p>
          <a:p>
            <a:r>
              <a:rPr lang="zh-CN" altLang="en-US" sz="3200" dirty="0">
                <a:solidFill>
                  <a:schemeClr val="bg1"/>
                </a:solidFill>
              </a:rPr>
              <a:t>所编写的第一个测试程序都是输出一段</a:t>
            </a:r>
            <a:endParaRPr lang="en-US" altLang="zh-CN" sz="3200" dirty="0">
              <a:solidFill>
                <a:schemeClr val="bg1"/>
              </a:solidFill>
            </a:endParaRPr>
          </a:p>
          <a:p>
            <a:r>
              <a:rPr lang="zh-CN" altLang="en-US" sz="3200" dirty="0">
                <a:solidFill>
                  <a:schemeClr val="bg1"/>
                </a:solidFill>
              </a:rPr>
              <a:t>“</a:t>
            </a:r>
            <a:r>
              <a:rPr lang="en-US" altLang="zh-CN" sz="3200" dirty="0">
                <a:solidFill>
                  <a:schemeClr val="bg1"/>
                </a:solidFill>
              </a:rPr>
              <a:t>Hello World</a:t>
            </a:r>
            <a:r>
              <a:rPr lang="zh-CN" altLang="en-US" sz="3200" dirty="0">
                <a:solidFill>
                  <a:schemeClr val="bg1"/>
                </a:solidFill>
              </a:rPr>
              <a:t>”字符串</a:t>
            </a:r>
          </a:p>
        </p:txBody>
      </p:sp>
      <p:sp>
        <p:nvSpPr>
          <p:cNvPr id="4" name="文本框 3">
            <a:extLst>
              <a:ext uri="{FF2B5EF4-FFF2-40B4-BE49-F238E27FC236}">
                <a16:creationId xmlns:a16="http://schemas.microsoft.com/office/drawing/2014/main" id="{B04CC950-8DD9-418A-B1B4-712410D84B56}"/>
              </a:ext>
            </a:extLst>
          </p:cNvPr>
          <p:cNvSpPr txBox="1"/>
          <p:nvPr/>
        </p:nvSpPr>
        <p:spPr>
          <a:xfrm>
            <a:off x="1106537" y="4000262"/>
            <a:ext cx="9920280" cy="1077218"/>
          </a:xfrm>
          <a:prstGeom prst="rect">
            <a:avLst/>
          </a:prstGeom>
          <a:noFill/>
        </p:spPr>
        <p:txBody>
          <a:bodyPr wrap="none" rtlCol="0">
            <a:spAutoFit/>
          </a:bodyPr>
          <a:lstStyle/>
          <a:p>
            <a:r>
              <a:rPr lang="zh-CN" altLang="en-US" sz="3200" dirty="0">
                <a:solidFill>
                  <a:schemeClr val="bg1"/>
                </a:solidFill>
              </a:rPr>
              <a:t>后来，“</a:t>
            </a:r>
            <a:r>
              <a:rPr lang="en-US" altLang="zh-CN" sz="3200" dirty="0">
                <a:solidFill>
                  <a:schemeClr val="bg1"/>
                </a:solidFill>
              </a:rPr>
              <a:t>Hello World</a:t>
            </a:r>
            <a:r>
              <a:rPr lang="zh-CN" altLang="en-US" sz="3200" dirty="0">
                <a:solidFill>
                  <a:schemeClr val="bg1"/>
                </a:solidFill>
              </a:rPr>
              <a:t>”也被用来指代新手程序员写的</a:t>
            </a:r>
            <a:endParaRPr lang="en-US" altLang="zh-CN" sz="3200" dirty="0">
              <a:solidFill>
                <a:schemeClr val="bg1"/>
              </a:solidFill>
            </a:endParaRPr>
          </a:p>
          <a:p>
            <a:r>
              <a:rPr lang="zh-CN" altLang="en-US" sz="3200" dirty="0">
                <a:solidFill>
                  <a:schemeClr val="bg1"/>
                </a:solidFill>
              </a:rPr>
              <a:t>特别简单的程序</a:t>
            </a:r>
          </a:p>
        </p:txBody>
      </p:sp>
    </p:spTree>
    <p:extLst>
      <p:ext uri="{BB962C8B-B14F-4D97-AF65-F5344CB8AC3E}">
        <p14:creationId xmlns:p14="http://schemas.microsoft.com/office/powerpoint/2010/main" val="341156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3115590" y="2729947"/>
            <a:ext cx="4322145" cy="830997"/>
          </a:xfrm>
          <a:prstGeom prst="rect">
            <a:avLst/>
          </a:prstGeom>
          <a:noFill/>
        </p:spPr>
        <p:txBody>
          <a:bodyPr wrap="none" rtlCol="0">
            <a:spAutoFit/>
          </a:bodyPr>
          <a:lstStyle/>
          <a:p>
            <a:r>
              <a:rPr lang="en-US" altLang="zh-CN" sz="4800" dirty="0">
                <a:solidFill>
                  <a:schemeClr val="bg1"/>
                </a:solidFill>
              </a:rPr>
              <a:t>Hello World</a:t>
            </a:r>
            <a:r>
              <a:rPr lang="zh-CN" altLang="en-US" sz="4800" dirty="0">
                <a:solidFill>
                  <a:schemeClr val="bg1"/>
                </a:solidFill>
              </a:rPr>
              <a:t>！</a:t>
            </a:r>
          </a:p>
        </p:txBody>
      </p:sp>
      <p:sp>
        <p:nvSpPr>
          <p:cNvPr id="3" name="文本框 2">
            <a:extLst>
              <a:ext uri="{FF2B5EF4-FFF2-40B4-BE49-F238E27FC236}">
                <a16:creationId xmlns:a16="http://schemas.microsoft.com/office/drawing/2014/main" id="{9D57E35F-03C0-4494-9FBE-477768ED6C89}"/>
              </a:ext>
            </a:extLst>
          </p:cNvPr>
          <p:cNvSpPr txBox="1"/>
          <p:nvPr/>
        </p:nvSpPr>
        <p:spPr>
          <a:xfrm>
            <a:off x="4909358" y="3653709"/>
            <a:ext cx="4905510" cy="830997"/>
          </a:xfrm>
          <a:prstGeom prst="rect">
            <a:avLst/>
          </a:prstGeom>
          <a:noFill/>
        </p:spPr>
        <p:txBody>
          <a:bodyPr wrap="none" rtlCol="0">
            <a:spAutoFit/>
          </a:bodyPr>
          <a:lstStyle/>
          <a:p>
            <a:r>
              <a:rPr lang="zh-CN" altLang="en-US" sz="4800" dirty="0">
                <a:solidFill>
                  <a:schemeClr val="bg1"/>
                </a:solidFill>
              </a:rPr>
              <a:t>第一个</a:t>
            </a:r>
            <a:r>
              <a:rPr lang="en-US" altLang="zh-CN" sz="4800" dirty="0">
                <a:solidFill>
                  <a:schemeClr val="bg1"/>
                </a:solidFill>
              </a:rPr>
              <a:t>C</a:t>
            </a:r>
            <a:r>
              <a:rPr lang="zh-CN" altLang="en-US" sz="4800" dirty="0">
                <a:solidFill>
                  <a:schemeClr val="bg1"/>
                </a:solidFill>
              </a:rPr>
              <a:t>语言程序</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AE5805C-3478-4D8B-BB02-C95E65483B49}"/>
              </a:ext>
            </a:extLst>
          </p:cNvPr>
          <p:cNvSpPr txBox="1"/>
          <p:nvPr/>
        </p:nvSpPr>
        <p:spPr>
          <a:xfrm>
            <a:off x="1135859" y="1040678"/>
            <a:ext cx="9920280" cy="584775"/>
          </a:xfrm>
          <a:prstGeom prst="rect">
            <a:avLst/>
          </a:prstGeom>
          <a:noFill/>
        </p:spPr>
        <p:txBody>
          <a:bodyPr wrap="none" rtlCol="0">
            <a:spAutoFit/>
          </a:bodyPr>
          <a:lstStyle/>
          <a:p>
            <a:r>
              <a:rPr lang="zh-CN" altLang="en-US" sz="3200" dirty="0">
                <a:solidFill>
                  <a:schemeClr val="bg1"/>
                </a:solidFill>
                <a:latin typeface="+mj-ea"/>
                <a:ea typeface="+mj-ea"/>
              </a:rPr>
              <a:t>可以说“</a:t>
            </a:r>
            <a:r>
              <a:rPr lang="en-US" altLang="zh-CN" sz="3200" dirty="0">
                <a:solidFill>
                  <a:schemeClr val="bg1"/>
                </a:solidFill>
                <a:latin typeface="+mj-ea"/>
                <a:ea typeface="+mj-ea"/>
              </a:rPr>
              <a:t>Hello World</a:t>
            </a:r>
            <a:r>
              <a:rPr lang="zh-CN" altLang="en-US" sz="3200" dirty="0">
                <a:solidFill>
                  <a:schemeClr val="bg1"/>
                </a:solidFill>
                <a:latin typeface="+mj-ea"/>
                <a:ea typeface="+mj-ea"/>
              </a:rPr>
              <a:t>”已经成为了程序员的一种信仰</a:t>
            </a:r>
          </a:p>
        </p:txBody>
      </p:sp>
      <p:pic>
        <p:nvPicPr>
          <p:cNvPr id="3" name="图片 2">
            <a:extLst>
              <a:ext uri="{FF2B5EF4-FFF2-40B4-BE49-F238E27FC236}">
                <a16:creationId xmlns:a16="http://schemas.microsoft.com/office/drawing/2014/main" id="{38211379-4F9A-4205-8407-9FBEBE9C98C7}"/>
              </a:ext>
            </a:extLst>
          </p:cNvPr>
          <p:cNvPicPr>
            <a:picLocks noChangeAspect="1"/>
          </p:cNvPicPr>
          <p:nvPr/>
        </p:nvPicPr>
        <p:blipFill>
          <a:blip r:embed="rId3"/>
          <a:stretch>
            <a:fillRect/>
          </a:stretch>
        </p:blipFill>
        <p:spPr>
          <a:xfrm>
            <a:off x="3764981" y="1901249"/>
            <a:ext cx="4662037" cy="3971887"/>
          </a:xfrm>
          <a:prstGeom prst="rect">
            <a:avLst/>
          </a:prstGeom>
        </p:spPr>
      </p:pic>
      <p:sp>
        <p:nvSpPr>
          <p:cNvPr id="4" name="文本框 3">
            <a:extLst>
              <a:ext uri="{FF2B5EF4-FFF2-40B4-BE49-F238E27FC236}">
                <a16:creationId xmlns:a16="http://schemas.microsoft.com/office/drawing/2014/main" id="{916E1326-015F-4781-A210-231B54A8BB6F}"/>
              </a:ext>
            </a:extLst>
          </p:cNvPr>
          <p:cNvSpPr txBox="1"/>
          <p:nvPr/>
        </p:nvSpPr>
        <p:spPr>
          <a:xfrm>
            <a:off x="4618671" y="5996539"/>
            <a:ext cx="2954655" cy="461665"/>
          </a:xfrm>
          <a:prstGeom prst="rect">
            <a:avLst/>
          </a:prstGeom>
          <a:noFill/>
        </p:spPr>
        <p:txBody>
          <a:bodyPr wrap="none" rtlCol="0">
            <a:spAutoFit/>
          </a:bodyPr>
          <a:lstStyle/>
          <a:p>
            <a:r>
              <a:rPr lang="en-US" altLang="zh-CN" sz="2400" dirty="0">
                <a:solidFill>
                  <a:schemeClr val="bg1"/>
                </a:solidFill>
              </a:rPr>
              <a:t>“</a:t>
            </a:r>
            <a:r>
              <a:rPr lang="zh-CN" altLang="en-US" sz="2400" dirty="0">
                <a:solidFill>
                  <a:schemeClr val="bg1"/>
                </a:solidFill>
              </a:rPr>
              <a:t>大兄弟，传火不</a:t>
            </a:r>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9128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sp>
        <p:nvSpPr>
          <p:cNvPr id="16" name="矩形 15">
            <a:extLst>
              <a:ext uri="{FF2B5EF4-FFF2-40B4-BE49-F238E27FC236}">
                <a16:creationId xmlns:a16="http://schemas.microsoft.com/office/drawing/2014/main" id="{91740237-9AD0-4451-8AA7-AD4E557D4DC2}"/>
              </a:ext>
            </a:extLst>
          </p:cNvPr>
          <p:cNvSpPr/>
          <p:nvPr/>
        </p:nvSpPr>
        <p:spPr>
          <a:xfrm>
            <a:off x="3084646" y="2493001"/>
            <a:ext cx="7347473" cy="38862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F19E21B-15B5-4E84-BEEF-BB0FF0214A7C}"/>
              </a:ext>
            </a:extLst>
          </p:cNvPr>
          <p:cNvSpPr txBox="1"/>
          <p:nvPr/>
        </p:nvSpPr>
        <p:spPr>
          <a:xfrm>
            <a:off x="1818041" y="1770828"/>
            <a:ext cx="1691489" cy="523220"/>
          </a:xfrm>
          <a:prstGeom prst="rect">
            <a:avLst/>
          </a:prstGeom>
          <a:noFill/>
        </p:spPr>
        <p:txBody>
          <a:bodyPr wrap="none" rtlCol="0">
            <a:spAutoFit/>
          </a:bodyPr>
          <a:lstStyle/>
          <a:p>
            <a:r>
              <a:rPr lang="en-US" altLang="zh-CN" sz="2800" dirty="0">
                <a:solidFill>
                  <a:schemeClr val="bg1"/>
                </a:solidFill>
              </a:rPr>
              <a:t>code1_1:</a:t>
            </a:r>
            <a:endParaRPr lang="zh-CN" altLang="en-US" sz="2800" dirty="0">
              <a:solidFill>
                <a:schemeClr val="bg1"/>
              </a:solidFill>
            </a:endParaRPr>
          </a:p>
        </p:txBody>
      </p:sp>
      <p:sp>
        <p:nvSpPr>
          <p:cNvPr id="8" name="文本框 7">
            <a:extLst>
              <a:ext uri="{FF2B5EF4-FFF2-40B4-BE49-F238E27FC236}">
                <a16:creationId xmlns:a16="http://schemas.microsoft.com/office/drawing/2014/main" id="{379B3E8B-7AE3-4DD8-B2BA-0AD59C38E07C}"/>
              </a:ext>
            </a:extLst>
          </p:cNvPr>
          <p:cNvSpPr txBox="1"/>
          <p:nvPr/>
        </p:nvSpPr>
        <p:spPr>
          <a:xfrm>
            <a:off x="3514096" y="2631709"/>
            <a:ext cx="425308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#include &lt;</a:t>
            </a:r>
            <a:r>
              <a:rPr lang="en-US" altLang="zh-CN" sz="3200" dirty="0" err="1">
                <a:solidFill>
                  <a:schemeClr val="bg1"/>
                </a:solidFill>
                <a:latin typeface="Consolas" panose="020B0609020204030204" pitchFamily="49" charset="0"/>
              </a:rPr>
              <a:t>stdio.h</a:t>
            </a:r>
            <a:r>
              <a:rPr lang="en-US" altLang="zh-CN" sz="3200" dirty="0">
                <a:solidFill>
                  <a:schemeClr val="bg1"/>
                </a:solidFill>
                <a:latin typeface="Consolas" panose="020B0609020204030204" pitchFamily="49" charset="0"/>
              </a:rPr>
              <a:t>&gt;</a:t>
            </a:r>
            <a:endParaRPr lang="zh-CN" altLang="en-US" sz="3200" dirty="0">
              <a:solidFill>
                <a:schemeClr val="bg1"/>
              </a:solidFill>
              <a:latin typeface="Consolas" panose="020B0609020204030204" pitchFamily="49" charset="0"/>
            </a:endParaRPr>
          </a:p>
        </p:txBody>
      </p:sp>
      <p:sp>
        <p:nvSpPr>
          <p:cNvPr id="9" name="文本框 8">
            <a:extLst>
              <a:ext uri="{FF2B5EF4-FFF2-40B4-BE49-F238E27FC236}">
                <a16:creationId xmlns:a16="http://schemas.microsoft.com/office/drawing/2014/main" id="{17A8A17E-C2EC-459F-8ABB-6C604EA56ED1}"/>
              </a:ext>
            </a:extLst>
          </p:cNvPr>
          <p:cNvSpPr txBox="1"/>
          <p:nvPr/>
        </p:nvSpPr>
        <p:spPr>
          <a:xfrm>
            <a:off x="3509530" y="3262837"/>
            <a:ext cx="289694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int main() {</a:t>
            </a:r>
            <a:endParaRPr lang="zh-CN" altLang="en-US" sz="3200" dirty="0">
              <a:solidFill>
                <a:schemeClr val="bg1"/>
              </a:solidFill>
              <a:latin typeface="Consolas" panose="020B0609020204030204" pitchFamily="49" charset="0"/>
            </a:endParaRPr>
          </a:p>
        </p:txBody>
      </p:sp>
      <p:sp>
        <p:nvSpPr>
          <p:cNvPr id="10" name="文本框 9">
            <a:extLst>
              <a:ext uri="{FF2B5EF4-FFF2-40B4-BE49-F238E27FC236}">
                <a16:creationId xmlns:a16="http://schemas.microsoft.com/office/drawing/2014/main" id="{EC41B069-23A7-4023-8406-BAE912C1E38F}"/>
              </a:ext>
            </a:extLst>
          </p:cNvPr>
          <p:cNvSpPr txBox="1"/>
          <p:nvPr/>
        </p:nvSpPr>
        <p:spPr>
          <a:xfrm>
            <a:off x="3840757" y="3937559"/>
            <a:ext cx="5383205"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a:t>
            </a:r>
            <a:endParaRPr lang="zh-CN" altLang="en-US" sz="3200" dirty="0">
              <a:solidFill>
                <a:schemeClr val="bg1"/>
              </a:solidFill>
              <a:latin typeface="Consolas" panose="020B0609020204030204" pitchFamily="49" charset="0"/>
            </a:endParaRPr>
          </a:p>
        </p:txBody>
      </p:sp>
      <p:sp>
        <p:nvSpPr>
          <p:cNvPr id="11" name="文本框 10">
            <a:extLst>
              <a:ext uri="{FF2B5EF4-FFF2-40B4-BE49-F238E27FC236}">
                <a16:creationId xmlns:a16="http://schemas.microsoft.com/office/drawing/2014/main" id="{ECAC4B9B-6C10-4F33-BFCD-D69D8A19A99D}"/>
              </a:ext>
            </a:extLst>
          </p:cNvPr>
          <p:cNvSpPr txBox="1"/>
          <p:nvPr/>
        </p:nvSpPr>
        <p:spPr>
          <a:xfrm>
            <a:off x="3840757" y="4522334"/>
            <a:ext cx="3801041"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system("pause");</a:t>
            </a:r>
            <a:endParaRPr lang="zh-CN" altLang="en-US" sz="3200" dirty="0">
              <a:solidFill>
                <a:schemeClr val="bg1"/>
              </a:solidFill>
              <a:latin typeface="Consolas" panose="020B0609020204030204" pitchFamily="49" charset="0"/>
            </a:endParaRPr>
          </a:p>
        </p:txBody>
      </p:sp>
      <p:sp>
        <p:nvSpPr>
          <p:cNvPr id="12" name="文本框 11">
            <a:extLst>
              <a:ext uri="{FF2B5EF4-FFF2-40B4-BE49-F238E27FC236}">
                <a16:creationId xmlns:a16="http://schemas.microsoft.com/office/drawing/2014/main" id="{9DEDD11E-69E3-4BB5-9953-923BEBE92332}"/>
              </a:ext>
            </a:extLst>
          </p:cNvPr>
          <p:cNvSpPr txBox="1"/>
          <p:nvPr/>
        </p:nvSpPr>
        <p:spPr>
          <a:xfrm>
            <a:off x="3840757" y="4515730"/>
            <a:ext cx="221887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return 0;</a:t>
            </a:r>
            <a:endParaRPr lang="zh-CN" altLang="en-US" sz="3200" dirty="0">
              <a:solidFill>
                <a:schemeClr val="bg1"/>
              </a:solidFill>
              <a:latin typeface="Consolas" panose="020B0609020204030204" pitchFamily="49" charset="0"/>
            </a:endParaRPr>
          </a:p>
        </p:txBody>
      </p:sp>
      <p:sp>
        <p:nvSpPr>
          <p:cNvPr id="13" name="文本框 12">
            <a:extLst>
              <a:ext uri="{FF2B5EF4-FFF2-40B4-BE49-F238E27FC236}">
                <a16:creationId xmlns:a16="http://schemas.microsoft.com/office/drawing/2014/main" id="{A0398F69-4A44-48A7-9CF4-9AB454999C3A}"/>
              </a:ext>
            </a:extLst>
          </p:cNvPr>
          <p:cNvSpPr txBox="1"/>
          <p:nvPr/>
        </p:nvSpPr>
        <p:spPr>
          <a:xfrm>
            <a:off x="3509530" y="5059780"/>
            <a:ext cx="410690"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a:t>
            </a:r>
            <a:endParaRPr lang="zh-CN" altLang="en-US" sz="3200" dirty="0">
              <a:solidFill>
                <a:schemeClr val="bg1"/>
              </a:solidFill>
              <a:latin typeface="Consolas" panose="020B0609020204030204" pitchFamily="49" charset="0"/>
            </a:endParaRPr>
          </a:p>
        </p:txBody>
      </p:sp>
      <p:sp>
        <p:nvSpPr>
          <p:cNvPr id="14" name="文本框 13">
            <a:extLst>
              <a:ext uri="{FF2B5EF4-FFF2-40B4-BE49-F238E27FC236}">
                <a16:creationId xmlns:a16="http://schemas.microsoft.com/office/drawing/2014/main" id="{36C34344-9791-4221-81D7-7F8FEA3C95A0}"/>
              </a:ext>
            </a:extLst>
          </p:cNvPr>
          <p:cNvSpPr txBox="1"/>
          <p:nvPr/>
        </p:nvSpPr>
        <p:spPr>
          <a:xfrm>
            <a:off x="4221480" y="686132"/>
            <a:ext cx="3749040" cy="646331"/>
          </a:xfrm>
          <a:prstGeom prst="rect">
            <a:avLst/>
          </a:prstGeom>
          <a:noFill/>
        </p:spPr>
        <p:txBody>
          <a:bodyPr wrap="none" rtlCol="0">
            <a:spAutoFit/>
          </a:bodyPr>
          <a:lstStyle/>
          <a:p>
            <a:r>
              <a:rPr lang="en-US" altLang="zh-CN" sz="3600" dirty="0">
                <a:solidFill>
                  <a:schemeClr val="bg1"/>
                </a:solidFill>
                <a:latin typeface="+mn-ea"/>
              </a:rPr>
              <a:t>Hello World</a:t>
            </a:r>
            <a:r>
              <a:rPr lang="zh-CN" altLang="en-US" sz="3600" dirty="0">
                <a:solidFill>
                  <a:schemeClr val="bg1"/>
                </a:solidFill>
                <a:latin typeface="+mn-ea"/>
              </a:rPr>
              <a:t>程序</a:t>
            </a:r>
          </a:p>
        </p:txBody>
      </p:sp>
      <p:sp>
        <p:nvSpPr>
          <p:cNvPr id="15" name="文本框 14">
            <a:extLst>
              <a:ext uri="{FF2B5EF4-FFF2-40B4-BE49-F238E27FC236}">
                <a16:creationId xmlns:a16="http://schemas.microsoft.com/office/drawing/2014/main" id="{FCEBDEC7-74BD-4261-8DC0-418A5EF51ABF}"/>
              </a:ext>
            </a:extLst>
          </p:cNvPr>
          <p:cNvSpPr txBox="1"/>
          <p:nvPr/>
        </p:nvSpPr>
        <p:spPr>
          <a:xfrm>
            <a:off x="3840757" y="3916779"/>
            <a:ext cx="5835252"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world!\n");</a:t>
            </a:r>
            <a:endParaRPr lang="zh-CN" altLang="en-US" sz="3200" dirty="0">
              <a:solidFill>
                <a:schemeClr val="bg1"/>
              </a:solidFill>
              <a:latin typeface="Consolas" panose="020B0609020204030204" pitchFamily="49" charset="0"/>
            </a:endParaRPr>
          </a:p>
        </p:txBody>
      </p:sp>
      <p:pic>
        <p:nvPicPr>
          <p:cNvPr id="17" name="图片 16">
            <a:extLst>
              <a:ext uri="{FF2B5EF4-FFF2-40B4-BE49-F238E27FC236}">
                <a16:creationId xmlns:a16="http://schemas.microsoft.com/office/drawing/2014/main" id="{02A2A3DE-C3DC-4730-B127-4514D860E0CF}"/>
              </a:ext>
            </a:extLst>
          </p:cNvPr>
          <p:cNvPicPr>
            <a:picLocks noChangeAspect="1"/>
          </p:cNvPicPr>
          <p:nvPr/>
        </p:nvPicPr>
        <p:blipFill>
          <a:blip r:embed="rId3"/>
          <a:stretch>
            <a:fillRect/>
          </a:stretch>
        </p:blipFill>
        <p:spPr>
          <a:xfrm>
            <a:off x="2221616" y="2333768"/>
            <a:ext cx="7748768" cy="3462216"/>
          </a:xfrm>
          <a:prstGeom prst="rect">
            <a:avLst/>
          </a:prstGeom>
        </p:spPr>
      </p:pic>
      <p:pic>
        <p:nvPicPr>
          <p:cNvPr id="18" name="图片 17">
            <a:extLst>
              <a:ext uri="{FF2B5EF4-FFF2-40B4-BE49-F238E27FC236}">
                <a16:creationId xmlns:a16="http://schemas.microsoft.com/office/drawing/2014/main" id="{D1B5D6B2-5B29-4E66-A37E-51783D701DC1}"/>
              </a:ext>
            </a:extLst>
          </p:cNvPr>
          <p:cNvPicPr>
            <a:picLocks noChangeAspect="1"/>
          </p:cNvPicPr>
          <p:nvPr/>
        </p:nvPicPr>
        <p:blipFill>
          <a:blip r:embed="rId4"/>
          <a:stretch>
            <a:fillRect/>
          </a:stretch>
        </p:blipFill>
        <p:spPr>
          <a:xfrm>
            <a:off x="2809541" y="2296759"/>
            <a:ext cx="6572918" cy="3457790"/>
          </a:xfrm>
          <a:prstGeom prst="rect">
            <a:avLst/>
          </a:prstGeom>
        </p:spPr>
      </p:pic>
      <p:pic>
        <p:nvPicPr>
          <p:cNvPr id="19" name="图片 18">
            <a:extLst>
              <a:ext uri="{FF2B5EF4-FFF2-40B4-BE49-F238E27FC236}">
                <a16:creationId xmlns:a16="http://schemas.microsoft.com/office/drawing/2014/main" id="{7380C24A-B570-495C-B9BC-DB9F1F2B07D5}"/>
              </a:ext>
            </a:extLst>
          </p:cNvPr>
          <p:cNvPicPr>
            <a:picLocks noChangeAspect="1"/>
          </p:cNvPicPr>
          <p:nvPr/>
        </p:nvPicPr>
        <p:blipFill>
          <a:blip r:embed="rId5"/>
          <a:stretch>
            <a:fillRect/>
          </a:stretch>
        </p:blipFill>
        <p:spPr>
          <a:xfrm>
            <a:off x="2890498" y="2306643"/>
            <a:ext cx="6411004" cy="3476389"/>
          </a:xfrm>
          <a:prstGeom prst="rect">
            <a:avLst/>
          </a:prstGeom>
        </p:spPr>
      </p:pic>
    </p:spTree>
    <p:extLst>
      <p:ext uri="{BB962C8B-B14F-4D97-AF65-F5344CB8AC3E}">
        <p14:creationId xmlns:p14="http://schemas.microsoft.com/office/powerpoint/2010/main" val="88098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nodeType="clickEffect">
                                  <p:stCondLst>
                                    <p:cond delay="0"/>
                                  </p:stCondLst>
                                  <p:childTnLst>
                                    <p:anim calcmode="lin" valueType="num">
                                      <p:cBhvr additive="base">
                                        <p:cTn id="42" dur="500"/>
                                        <p:tgtEl>
                                          <p:spTgt spid="17"/>
                                        </p:tgtEl>
                                        <p:attrNameLst>
                                          <p:attrName>ppt_x</p:attrName>
                                        </p:attrNameLst>
                                      </p:cBhvr>
                                      <p:tavLst>
                                        <p:tav tm="0">
                                          <p:val>
                                            <p:strVal val="ppt_x"/>
                                          </p:val>
                                        </p:tav>
                                        <p:tav tm="100000">
                                          <p:val>
                                            <p:strVal val="0-ppt_w/2"/>
                                          </p:val>
                                        </p:tav>
                                      </p:tavLst>
                                    </p:anim>
                                    <p:anim calcmode="lin" valueType="num">
                                      <p:cBhvr additive="base">
                                        <p:cTn id="43" dur="500"/>
                                        <p:tgtEl>
                                          <p:spTgt spid="17"/>
                                        </p:tgtEl>
                                        <p:attrNameLst>
                                          <p:attrName>ppt_y</p:attrName>
                                        </p:attrNameLst>
                                      </p:cBhvr>
                                      <p:tavLst>
                                        <p:tav tm="0">
                                          <p:val>
                                            <p:strVal val="ppt_y"/>
                                          </p:val>
                                        </p:tav>
                                        <p:tav tm="100000">
                                          <p:val>
                                            <p:strVal val="ppt_y"/>
                                          </p:val>
                                        </p:tav>
                                      </p:tavLst>
                                    </p:anim>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4.16667E-7 2.59259E-6 L -0.00013 0.08518 " pathEditMode="relative" rAng="0" ptsTypes="AA">
                                      <p:cBhvr>
                                        <p:cTn id="48" dur="1000" fill="hold"/>
                                        <p:tgtEl>
                                          <p:spTgt spid="12"/>
                                        </p:tgtEl>
                                        <p:attrNameLst>
                                          <p:attrName>ppt_x</p:attrName>
                                          <p:attrName>ppt_y</p:attrName>
                                        </p:attrNameLst>
                                      </p:cBhvr>
                                      <p:rCtr x="-13" y="4259"/>
                                    </p:animMotion>
                                  </p:childTnLst>
                                </p:cTn>
                              </p:par>
                              <p:par>
                                <p:cTn id="49" presetID="42" presetClass="path" presetSubtype="0" accel="50000" decel="50000" fill="hold" grpId="1" nodeType="withEffect">
                                  <p:stCondLst>
                                    <p:cond delay="0"/>
                                  </p:stCondLst>
                                  <p:childTnLst>
                                    <p:animMotion origin="layout" path="M 2.5E-6 -4.07407E-6 L -0.00026 0.08519 " pathEditMode="relative" rAng="0" ptsTypes="AA">
                                      <p:cBhvr>
                                        <p:cTn id="50" dur="1000" fill="hold"/>
                                        <p:tgtEl>
                                          <p:spTgt spid="13"/>
                                        </p:tgtEl>
                                        <p:attrNameLst>
                                          <p:attrName>ppt_x</p:attrName>
                                          <p:attrName>ppt_y</p:attrName>
                                        </p:attrNameLst>
                                      </p:cBhvr>
                                      <p:rCtr x="-13" y="4259"/>
                                    </p:animMotion>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8" fill="hold" nodeType="clickEffect">
                                  <p:stCondLst>
                                    <p:cond delay="0"/>
                                  </p:stCondLst>
                                  <p:childTnLst>
                                    <p:anim calcmode="lin" valueType="num">
                                      <p:cBhvr additive="base">
                                        <p:cTn id="64" dur="500"/>
                                        <p:tgtEl>
                                          <p:spTgt spid="18"/>
                                        </p:tgtEl>
                                        <p:attrNameLst>
                                          <p:attrName>ppt_x</p:attrName>
                                        </p:attrNameLst>
                                      </p:cBhvr>
                                      <p:tavLst>
                                        <p:tav tm="0">
                                          <p:val>
                                            <p:strVal val="ppt_x"/>
                                          </p:val>
                                        </p:tav>
                                        <p:tav tm="100000">
                                          <p:val>
                                            <p:strVal val="0-ppt_w/2"/>
                                          </p:val>
                                        </p:tav>
                                      </p:tavLst>
                                    </p:anim>
                                    <p:anim calcmode="lin" valueType="num">
                                      <p:cBhvr additive="base">
                                        <p:cTn id="65" dur="500"/>
                                        <p:tgtEl>
                                          <p:spTgt spid="18"/>
                                        </p:tgtEl>
                                        <p:attrNameLst>
                                          <p:attrName>ppt_y</p:attrName>
                                        </p:attrNameLst>
                                      </p:cBhvr>
                                      <p:tavLst>
                                        <p:tav tm="0">
                                          <p:val>
                                            <p:strVal val="ppt_y"/>
                                          </p:val>
                                        </p:tav>
                                        <p:tav tm="100000">
                                          <p:val>
                                            <p:strVal val="ppt_y"/>
                                          </p:val>
                                        </p:tav>
                                      </p:tavLst>
                                    </p:anim>
                                    <p:set>
                                      <p:cBhvr>
                                        <p:cTn id="66" dur="1" fill="hold">
                                          <p:stCondLst>
                                            <p:cond delay="49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500"/>
                                        <p:tgtEl>
                                          <p:spTgt spid="15"/>
                                        </p:tgtEl>
                                      </p:cBhvr>
                                    </p:animEffect>
                                  </p:childTnLst>
                                </p:cTn>
                              </p:par>
                            </p:childTnLst>
                          </p:cTn>
                        </p:par>
                        <p:par>
                          <p:cTn id="72" fill="hold">
                            <p:stCondLst>
                              <p:cond delay="500"/>
                            </p:stCondLst>
                            <p:childTnLst>
                              <p:par>
                                <p:cTn id="73" presetID="1" presetClass="exit" presetSubtype="0" fill="hold" grpId="1" nodeType="afterEffect">
                                  <p:stCondLst>
                                    <p:cond delay="0"/>
                                  </p:stCondLst>
                                  <p:childTnLst>
                                    <p:set>
                                      <p:cBhvr>
                                        <p:cTn id="74" dur="1" fill="hold">
                                          <p:stCondLst>
                                            <p:cond delay="0"/>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8" fill="hold" nodeType="clickEffect">
                                  <p:stCondLst>
                                    <p:cond delay="0"/>
                                  </p:stCondLst>
                                  <p:childTnLst>
                                    <p:anim calcmode="lin" valueType="num">
                                      <p:cBhvr additive="base">
                                        <p:cTn id="84" dur="500"/>
                                        <p:tgtEl>
                                          <p:spTgt spid="19"/>
                                        </p:tgtEl>
                                        <p:attrNameLst>
                                          <p:attrName>ppt_x</p:attrName>
                                        </p:attrNameLst>
                                      </p:cBhvr>
                                      <p:tavLst>
                                        <p:tav tm="0">
                                          <p:val>
                                            <p:strVal val="ppt_x"/>
                                          </p:val>
                                        </p:tav>
                                        <p:tav tm="100000">
                                          <p:val>
                                            <p:strVal val="0-ppt_w/2"/>
                                          </p:val>
                                        </p:tav>
                                      </p:tavLst>
                                    </p:anim>
                                    <p:anim calcmode="lin" valueType="num">
                                      <p:cBhvr additive="base">
                                        <p:cTn id="85" dur="500"/>
                                        <p:tgtEl>
                                          <p:spTgt spid="19"/>
                                        </p:tgtEl>
                                        <p:attrNameLst>
                                          <p:attrName>ppt_y</p:attrName>
                                        </p:attrNameLst>
                                      </p:cBhvr>
                                      <p:tavLst>
                                        <p:tav tm="0">
                                          <p:val>
                                            <p:strVal val="ppt_y"/>
                                          </p:val>
                                        </p:tav>
                                        <p:tav tm="100000">
                                          <p:val>
                                            <p:strVal val="ppt_y"/>
                                          </p:val>
                                        </p:tav>
                                      </p:tavLst>
                                    </p:anim>
                                    <p:set>
                                      <p:cBhvr>
                                        <p:cTn id="8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8" grpId="0"/>
      <p:bldP spid="9" grpId="0"/>
      <p:bldP spid="10" grpId="0"/>
      <p:bldP spid="10" grpId="1"/>
      <p:bldP spid="11" grpId="0"/>
      <p:bldP spid="12" grpId="0"/>
      <p:bldP spid="12" grpId="1"/>
      <p:bldP spid="13" grpId="0"/>
      <p:bldP spid="13" grpId="1"/>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9F5D268E-8D03-4F11-8C56-0235831C0356}"/>
              </a:ext>
            </a:extLst>
          </p:cNvPr>
          <p:cNvSpPr txBox="1"/>
          <p:nvPr/>
        </p:nvSpPr>
        <p:spPr>
          <a:xfrm>
            <a:off x="4772561" y="3013501"/>
            <a:ext cx="2646878" cy="830997"/>
          </a:xfrm>
          <a:prstGeom prst="rect">
            <a:avLst/>
          </a:prstGeom>
          <a:noFill/>
        </p:spPr>
        <p:txBody>
          <a:bodyPr wrap="none" rtlCol="0">
            <a:spAutoFit/>
          </a:bodyPr>
          <a:lstStyle/>
          <a:p>
            <a:r>
              <a:rPr lang="zh-CN" altLang="en-US" sz="4800" dirty="0">
                <a:solidFill>
                  <a:schemeClr val="bg1"/>
                </a:solidFill>
              </a:rPr>
              <a:t>谢谢观看</a:t>
            </a:r>
          </a:p>
        </p:txBody>
      </p:sp>
    </p:spTree>
    <p:extLst>
      <p:ext uri="{BB962C8B-B14F-4D97-AF65-F5344CB8AC3E}">
        <p14:creationId xmlns:p14="http://schemas.microsoft.com/office/powerpoint/2010/main" val="14026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869885" y="1643847"/>
            <a:ext cx="2852063" cy="830997"/>
          </a:xfrm>
          <a:prstGeom prst="rect">
            <a:avLst/>
          </a:prstGeom>
          <a:noFill/>
        </p:spPr>
        <p:txBody>
          <a:bodyPr wrap="none" rtlCol="0">
            <a:spAutoFit/>
          </a:bodyPr>
          <a:lstStyle/>
          <a:p>
            <a:r>
              <a:rPr lang="zh-CN" altLang="en-US" sz="4000" dirty="0">
                <a:solidFill>
                  <a:schemeClr val="bg1"/>
                </a:solidFill>
              </a:rPr>
              <a:t>主要内容</a:t>
            </a:r>
            <a:r>
              <a:rPr lang="zh-CN" altLang="en-US" sz="4800" dirty="0">
                <a:solidFill>
                  <a:schemeClr val="bg1"/>
                </a:solidFill>
              </a:rPr>
              <a:t>：</a:t>
            </a:r>
          </a:p>
        </p:txBody>
      </p:sp>
      <p:sp>
        <p:nvSpPr>
          <p:cNvPr id="3" name="文本框 2">
            <a:extLst>
              <a:ext uri="{FF2B5EF4-FFF2-40B4-BE49-F238E27FC236}">
                <a16:creationId xmlns:a16="http://schemas.microsoft.com/office/drawing/2014/main" id="{DB330E21-6F3D-43AD-A3BB-13D650542CF0}"/>
              </a:ext>
            </a:extLst>
          </p:cNvPr>
          <p:cNvSpPr txBox="1"/>
          <p:nvPr/>
        </p:nvSpPr>
        <p:spPr>
          <a:xfrm>
            <a:off x="3697356" y="2716696"/>
            <a:ext cx="2220480"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语言的起源</a:t>
            </a:r>
          </a:p>
        </p:txBody>
      </p:sp>
      <p:sp>
        <p:nvSpPr>
          <p:cNvPr id="4" name="文本框 3">
            <a:extLst>
              <a:ext uri="{FF2B5EF4-FFF2-40B4-BE49-F238E27FC236}">
                <a16:creationId xmlns:a16="http://schemas.microsoft.com/office/drawing/2014/main" id="{53B39861-2682-4B75-A711-600779554CCB}"/>
              </a:ext>
            </a:extLst>
          </p:cNvPr>
          <p:cNvSpPr txBox="1"/>
          <p:nvPr/>
        </p:nvSpPr>
        <p:spPr>
          <a:xfrm>
            <a:off x="3697355" y="3427799"/>
            <a:ext cx="2938625"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语言的应用场景</a:t>
            </a:r>
          </a:p>
        </p:txBody>
      </p:sp>
      <p:sp>
        <p:nvSpPr>
          <p:cNvPr id="7" name="文本框 6">
            <a:extLst>
              <a:ext uri="{FF2B5EF4-FFF2-40B4-BE49-F238E27FC236}">
                <a16:creationId xmlns:a16="http://schemas.microsoft.com/office/drawing/2014/main" id="{4F9EE885-08C2-41BD-B9B7-C7509A9F52A2}"/>
              </a:ext>
            </a:extLst>
          </p:cNvPr>
          <p:cNvSpPr txBox="1"/>
          <p:nvPr/>
        </p:nvSpPr>
        <p:spPr>
          <a:xfrm>
            <a:off x="2875722" y="4701208"/>
            <a:ext cx="184731" cy="369332"/>
          </a:xfrm>
          <a:prstGeom prst="rect">
            <a:avLst/>
          </a:prstGeom>
          <a:noFill/>
        </p:spPr>
        <p:txBody>
          <a:bodyPr wrap="none" rtlCol="0">
            <a:spAutoFit/>
          </a:bodyPr>
          <a:lstStyle/>
          <a:p>
            <a:endParaRPr lang="zh-CN" altLang="en-US" dirty="0"/>
          </a:p>
        </p:txBody>
      </p:sp>
      <p:sp>
        <p:nvSpPr>
          <p:cNvPr id="8" name="文本框 7">
            <a:extLst>
              <a:ext uri="{FF2B5EF4-FFF2-40B4-BE49-F238E27FC236}">
                <a16:creationId xmlns:a16="http://schemas.microsoft.com/office/drawing/2014/main" id="{3DB57CE5-4128-4418-A7C1-37A3F3724416}"/>
              </a:ext>
            </a:extLst>
          </p:cNvPr>
          <p:cNvSpPr txBox="1"/>
          <p:nvPr/>
        </p:nvSpPr>
        <p:spPr>
          <a:xfrm>
            <a:off x="3697355" y="4192871"/>
            <a:ext cx="6899966" cy="523220"/>
          </a:xfrm>
          <a:prstGeom prst="rect">
            <a:avLst/>
          </a:prstGeom>
          <a:noFill/>
        </p:spPr>
        <p:txBody>
          <a:bodyPr wrap="none" rtlCol="0">
            <a:spAutoFit/>
          </a:bodyPr>
          <a:lstStyle/>
          <a:p>
            <a:r>
              <a:rPr lang="zh-CN" altLang="en-US" sz="2800" dirty="0">
                <a:solidFill>
                  <a:schemeClr val="bg1"/>
                </a:solidFill>
              </a:rPr>
              <a:t>编写第一个</a:t>
            </a:r>
            <a:r>
              <a:rPr lang="en-US" altLang="zh-CN" sz="2800" dirty="0">
                <a:solidFill>
                  <a:schemeClr val="bg1"/>
                </a:solidFill>
              </a:rPr>
              <a:t>C</a:t>
            </a:r>
            <a:r>
              <a:rPr lang="zh-CN" altLang="en-US" sz="2800" dirty="0">
                <a:solidFill>
                  <a:schemeClr val="bg1"/>
                </a:solidFill>
              </a:rPr>
              <a:t>语言程程序“</a:t>
            </a:r>
            <a:r>
              <a:rPr lang="en-US" altLang="zh-CN" sz="2800" dirty="0">
                <a:solidFill>
                  <a:schemeClr val="bg1"/>
                </a:solidFill>
              </a:rPr>
              <a:t>Hello World!</a:t>
            </a:r>
            <a:r>
              <a:rPr lang="zh-CN" altLang="en-US" sz="2800" dirty="0">
                <a:solidFill>
                  <a:schemeClr val="bg1"/>
                </a:solidFill>
              </a:rPr>
              <a:t>”</a:t>
            </a: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a:solidFill>
                  <a:srgbClr val="FFFFFF"/>
                </a:solidFill>
                <a:latin typeface="+mj-lt"/>
                <a:ea typeface="+mj-ea"/>
                <a:cs typeface="+mj-cs"/>
              </a:rPr>
              <a:t>C</a:t>
            </a:r>
            <a:r>
              <a:rPr lang="zh-CN" altLang="en-US" sz="6000">
                <a:solidFill>
                  <a:srgbClr val="FFFFFF"/>
                </a:solidFill>
                <a:latin typeface="+mj-lt"/>
                <a:ea typeface="+mj-ea"/>
                <a:cs typeface="+mj-cs"/>
              </a:rPr>
              <a:t>语言的起源</a:t>
            </a:r>
          </a:p>
        </p:txBody>
      </p:sp>
    </p:spTree>
    <p:extLst>
      <p:ext uri="{BB962C8B-B14F-4D97-AF65-F5344CB8AC3E}">
        <p14:creationId xmlns:p14="http://schemas.microsoft.com/office/powerpoint/2010/main" val="3280997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2" name="图片 1">
            <a:extLst>
              <a:ext uri="{FF2B5EF4-FFF2-40B4-BE49-F238E27FC236}">
                <a16:creationId xmlns:a16="http://schemas.microsoft.com/office/drawing/2014/main" id="{6972D791-240B-418C-A393-0AC7ADD8F1E2}"/>
              </a:ext>
            </a:extLst>
          </p:cNvPr>
          <p:cNvPicPr>
            <a:picLocks noChangeAspect="1"/>
          </p:cNvPicPr>
          <p:nvPr/>
        </p:nvPicPr>
        <p:blipFill>
          <a:blip r:embed="rId3"/>
          <a:stretch>
            <a:fillRect/>
          </a:stretch>
        </p:blipFill>
        <p:spPr>
          <a:xfrm>
            <a:off x="834006" y="1314535"/>
            <a:ext cx="4390476" cy="3904762"/>
          </a:xfrm>
          <a:prstGeom prst="rect">
            <a:avLst/>
          </a:prstGeom>
        </p:spPr>
      </p:pic>
      <p:sp>
        <p:nvSpPr>
          <p:cNvPr id="3" name="文本框 2">
            <a:extLst>
              <a:ext uri="{FF2B5EF4-FFF2-40B4-BE49-F238E27FC236}">
                <a16:creationId xmlns:a16="http://schemas.microsoft.com/office/drawing/2014/main" id="{2257DA5C-C29D-440D-AB65-3D437D70A748}"/>
              </a:ext>
            </a:extLst>
          </p:cNvPr>
          <p:cNvSpPr txBox="1"/>
          <p:nvPr/>
        </p:nvSpPr>
        <p:spPr>
          <a:xfrm>
            <a:off x="2813490" y="2828835"/>
            <a:ext cx="7109639" cy="1200329"/>
          </a:xfrm>
          <a:prstGeom prst="rect">
            <a:avLst/>
          </a:prstGeom>
          <a:noFill/>
        </p:spPr>
        <p:txBody>
          <a:bodyPr wrap="none" rtlCol="0">
            <a:spAutoFit/>
          </a:bodyPr>
          <a:lstStyle/>
          <a:p>
            <a:r>
              <a:rPr lang="zh-CN" altLang="en-US" sz="3600" dirty="0">
                <a:solidFill>
                  <a:schemeClr val="bg1"/>
                </a:solidFill>
              </a:rPr>
              <a:t>我想看见这些照片</a:t>
            </a:r>
            <a:endParaRPr lang="en-US" altLang="zh-CN" sz="3600" dirty="0">
              <a:solidFill>
                <a:schemeClr val="bg1"/>
              </a:solidFill>
            </a:endParaRPr>
          </a:p>
          <a:p>
            <a:r>
              <a:rPr lang="zh-CN" altLang="en-US" sz="3600" dirty="0">
                <a:solidFill>
                  <a:schemeClr val="bg1"/>
                </a:solidFill>
              </a:rPr>
              <a:t>在座的各位没有不认识他们的吧！</a:t>
            </a:r>
          </a:p>
        </p:txBody>
      </p:sp>
      <p:sp>
        <p:nvSpPr>
          <p:cNvPr id="4" name="文本框 3">
            <a:extLst>
              <a:ext uri="{FF2B5EF4-FFF2-40B4-BE49-F238E27FC236}">
                <a16:creationId xmlns:a16="http://schemas.microsoft.com/office/drawing/2014/main" id="{ED39619A-65B8-44FC-B98F-8DA1F7FAC14A}"/>
              </a:ext>
            </a:extLst>
          </p:cNvPr>
          <p:cNvSpPr txBox="1"/>
          <p:nvPr/>
        </p:nvSpPr>
        <p:spPr>
          <a:xfrm>
            <a:off x="6967520" y="1960871"/>
            <a:ext cx="2698175" cy="523220"/>
          </a:xfrm>
          <a:prstGeom prst="rect">
            <a:avLst/>
          </a:prstGeom>
          <a:noFill/>
        </p:spPr>
        <p:txBody>
          <a:bodyPr wrap="none" rtlCol="0">
            <a:spAutoFit/>
          </a:bodyPr>
          <a:lstStyle/>
          <a:p>
            <a:r>
              <a:rPr lang="zh-CN" altLang="en-US" sz="2800" dirty="0">
                <a:solidFill>
                  <a:schemeClr val="bg1"/>
                </a:solidFill>
              </a:rPr>
              <a:t>苹果之父</a:t>
            </a:r>
            <a:r>
              <a:rPr lang="zh-CN" altLang="en-US" sz="2800" dirty="0">
                <a:solidFill>
                  <a:schemeClr val="accent6">
                    <a:lumMod val="60000"/>
                    <a:lumOff val="40000"/>
                  </a:schemeClr>
                </a:solidFill>
              </a:rPr>
              <a:t>乔布斯</a:t>
            </a:r>
          </a:p>
        </p:txBody>
      </p:sp>
      <p:sp>
        <p:nvSpPr>
          <p:cNvPr id="6" name="文本框 5">
            <a:extLst>
              <a:ext uri="{FF2B5EF4-FFF2-40B4-BE49-F238E27FC236}">
                <a16:creationId xmlns:a16="http://schemas.microsoft.com/office/drawing/2014/main" id="{028A9D69-5CF1-4875-B058-550582372D11}"/>
              </a:ext>
            </a:extLst>
          </p:cNvPr>
          <p:cNvSpPr txBox="1"/>
          <p:nvPr/>
        </p:nvSpPr>
        <p:spPr>
          <a:xfrm>
            <a:off x="6096000" y="3345141"/>
            <a:ext cx="5570756" cy="1384995"/>
          </a:xfrm>
          <a:prstGeom prst="rect">
            <a:avLst/>
          </a:prstGeom>
          <a:noFill/>
        </p:spPr>
        <p:txBody>
          <a:bodyPr wrap="none" rtlCol="0">
            <a:spAutoFit/>
          </a:bodyPr>
          <a:lstStyle/>
          <a:p>
            <a:r>
              <a:rPr lang="zh-CN" altLang="en-US" sz="2800" dirty="0">
                <a:solidFill>
                  <a:schemeClr val="bg1"/>
                </a:solidFill>
              </a:rPr>
              <a:t>开创了</a:t>
            </a:r>
            <a:r>
              <a:rPr lang="en-US" altLang="zh-CN" sz="2800" dirty="0">
                <a:solidFill>
                  <a:schemeClr val="bg1"/>
                </a:solidFill>
              </a:rPr>
              <a:t>IOS</a:t>
            </a:r>
            <a:r>
              <a:rPr lang="zh-CN" altLang="en-US" sz="2800" dirty="0">
                <a:solidFill>
                  <a:schemeClr val="bg1"/>
                </a:solidFill>
              </a:rPr>
              <a:t>和</a:t>
            </a:r>
            <a:r>
              <a:rPr lang="en-US" altLang="zh-CN" sz="2800" dirty="0">
                <a:solidFill>
                  <a:schemeClr val="bg1"/>
                </a:solidFill>
              </a:rPr>
              <a:t>Mac</a:t>
            </a:r>
            <a:r>
              <a:rPr lang="zh-CN" altLang="en-US" sz="2800" dirty="0">
                <a:solidFill>
                  <a:schemeClr val="bg1"/>
                </a:solidFill>
              </a:rPr>
              <a:t>操作系统</a:t>
            </a:r>
            <a:endParaRPr lang="en-US" altLang="zh-CN" sz="2800" dirty="0">
              <a:solidFill>
                <a:schemeClr val="bg1"/>
              </a:solidFill>
            </a:endParaRPr>
          </a:p>
          <a:p>
            <a:r>
              <a:rPr lang="zh-CN" altLang="en-US" sz="2800" dirty="0">
                <a:solidFill>
                  <a:schemeClr val="bg1"/>
                </a:solidFill>
              </a:rPr>
              <a:t>他的产品深刻地改变了现代通讯、</a:t>
            </a:r>
            <a:endParaRPr lang="en-US" altLang="zh-CN" sz="2800" dirty="0">
              <a:solidFill>
                <a:schemeClr val="bg1"/>
              </a:solidFill>
            </a:endParaRPr>
          </a:p>
          <a:p>
            <a:r>
              <a:rPr lang="zh-CN" altLang="en-US" sz="2800" dirty="0">
                <a:solidFill>
                  <a:schemeClr val="bg1"/>
                </a:solidFill>
              </a:rPr>
              <a:t>娱乐、生活方式</a:t>
            </a:r>
            <a:r>
              <a:rPr lang="zh-CN" altLang="en-US" dirty="0">
                <a:solidFill>
                  <a:schemeClr val="bg1"/>
                </a:solidFill>
              </a:rPr>
              <a:t>。</a:t>
            </a:r>
          </a:p>
        </p:txBody>
      </p:sp>
    </p:spTree>
    <p:extLst>
      <p:ext uri="{BB962C8B-B14F-4D97-AF65-F5344CB8AC3E}">
        <p14:creationId xmlns:p14="http://schemas.microsoft.com/office/powerpoint/2010/main" val="21400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750"/>
                                        <p:tgtEl>
                                          <p:spTgt spid="3"/>
                                        </p:tgtEl>
                                      </p:cBhvr>
                                    </p:animEffect>
                                    <p:anim calcmode="lin" valueType="num">
                                      <p:cBhvr>
                                        <p:cTn id="12" dur="750"/>
                                        <p:tgtEl>
                                          <p:spTgt spid="3"/>
                                        </p:tgtEl>
                                        <p:attrNameLst>
                                          <p:attrName>ppt_x</p:attrName>
                                        </p:attrNameLst>
                                      </p:cBhvr>
                                      <p:tavLst>
                                        <p:tav tm="0">
                                          <p:val>
                                            <p:strVal val="ppt_x"/>
                                          </p:val>
                                        </p:tav>
                                        <p:tav tm="100000">
                                          <p:val>
                                            <p:strVal val="ppt_x"/>
                                          </p:val>
                                        </p:tav>
                                      </p:tavLst>
                                    </p:anim>
                                    <p:anim calcmode="lin" valueType="num">
                                      <p:cBhvr>
                                        <p:cTn id="13" dur="750"/>
                                        <p:tgtEl>
                                          <p:spTgt spid="3"/>
                                        </p:tgtEl>
                                        <p:attrNameLst>
                                          <p:attrName>ppt_y</p:attrName>
                                        </p:attrNameLst>
                                      </p:cBhvr>
                                      <p:tavLst>
                                        <p:tav tm="0">
                                          <p:val>
                                            <p:strVal val="ppt_y"/>
                                          </p:val>
                                        </p:tav>
                                        <p:tav tm="100000">
                                          <p:val>
                                            <p:strVal val="ppt_y+.1"/>
                                          </p:val>
                                        </p:tav>
                                      </p:tavLst>
                                    </p:anim>
                                    <p:set>
                                      <p:cBhvr>
                                        <p:cTn id="14" dur="1" fill="hold">
                                          <p:stCondLst>
                                            <p:cond delay="749"/>
                                          </p:stCondLst>
                                        </p:cTn>
                                        <p:tgtEl>
                                          <p:spTgt spid="3"/>
                                        </p:tgtEl>
                                        <p:attrNameLst>
                                          <p:attrName>style.visibility</p:attrName>
                                        </p:attrNameLst>
                                      </p:cBhvr>
                                      <p:to>
                                        <p:strVal val="hidden"/>
                                      </p:to>
                                    </p:se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000"/>
                                        <p:tgtEl>
                                          <p:spTgt spid="6">
                                            <p:txEl>
                                              <p:pRg st="0" end="0"/>
                                            </p:txEl>
                                          </p:spTgt>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000"/>
                                        <p:tgtEl>
                                          <p:spTgt spid="6">
                                            <p:txEl>
                                              <p:pRg st="1" end="1"/>
                                            </p:txEl>
                                          </p:spTgt>
                                        </p:tgtEl>
                                      </p:cBhvr>
                                    </p:animEffect>
                                  </p:childTnLst>
                                </p:cTn>
                              </p:par>
                            </p:childTnLst>
                          </p:cTn>
                        </p:par>
                        <p:par>
                          <p:cTn id="30" fill="hold">
                            <p:stCondLst>
                              <p:cond delay="3250"/>
                            </p:stCondLst>
                            <p:childTnLst>
                              <p:par>
                                <p:cTn id="31" presetID="22" presetClass="entr" presetSubtype="8"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3" name="图片 2">
            <a:extLst>
              <a:ext uri="{FF2B5EF4-FFF2-40B4-BE49-F238E27FC236}">
                <a16:creationId xmlns:a16="http://schemas.microsoft.com/office/drawing/2014/main" id="{A805B821-5BAF-429C-83C5-74FF0BB8A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58" y="1247886"/>
            <a:ext cx="4654414" cy="4098663"/>
          </a:xfrm>
          <a:prstGeom prst="rect">
            <a:avLst/>
          </a:prstGeom>
        </p:spPr>
      </p:pic>
      <p:sp>
        <p:nvSpPr>
          <p:cNvPr id="6" name="文本框 5">
            <a:extLst>
              <a:ext uri="{FF2B5EF4-FFF2-40B4-BE49-F238E27FC236}">
                <a16:creationId xmlns:a16="http://schemas.microsoft.com/office/drawing/2014/main" id="{54FE7CA0-8936-4DB1-9672-6950D2EA7034}"/>
              </a:ext>
            </a:extLst>
          </p:cNvPr>
          <p:cNvSpPr txBox="1"/>
          <p:nvPr/>
        </p:nvSpPr>
        <p:spPr>
          <a:xfrm>
            <a:off x="6967520" y="1960871"/>
            <a:ext cx="3057247" cy="523220"/>
          </a:xfrm>
          <a:prstGeom prst="rect">
            <a:avLst/>
          </a:prstGeom>
          <a:noFill/>
        </p:spPr>
        <p:txBody>
          <a:bodyPr wrap="none" rtlCol="0">
            <a:spAutoFit/>
          </a:bodyPr>
          <a:lstStyle/>
          <a:p>
            <a:r>
              <a:rPr lang="zh-CN" altLang="en-US" sz="2800" dirty="0">
                <a:solidFill>
                  <a:schemeClr val="bg1"/>
                </a:solidFill>
              </a:rPr>
              <a:t>微软之父</a:t>
            </a:r>
            <a:r>
              <a:rPr lang="zh-CN" altLang="en-US" sz="2800" dirty="0">
                <a:solidFill>
                  <a:schemeClr val="accent6">
                    <a:lumMod val="60000"/>
                    <a:lumOff val="40000"/>
                  </a:schemeClr>
                </a:solidFill>
              </a:rPr>
              <a:t>比尔盖茨</a:t>
            </a:r>
          </a:p>
        </p:txBody>
      </p:sp>
      <p:sp>
        <p:nvSpPr>
          <p:cNvPr id="4" name="文本框 3">
            <a:extLst>
              <a:ext uri="{FF2B5EF4-FFF2-40B4-BE49-F238E27FC236}">
                <a16:creationId xmlns:a16="http://schemas.microsoft.com/office/drawing/2014/main" id="{4C1009EE-C68A-42AB-BA16-099C7F253FBA}"/>
              </a:ext>
            </a:extLst>
          </p:cNvPr>
          <p:cNvSpPr txBox="1"/>
          <p:nvPr/>
        </p:nvSpPr>
        <p:spPr>
          <a:xfrm>
            <a:off x="5783127" y="3419803"/>
            <a:ext cx="6083717" cy="954107"/>
          </a:xfrm>
          <a:prstGeom prst="rect">
            <a:avLst/>
          </a:prstGeom>
          <a:noFill/>
        </p:spPr>
        <p:txBody>
          <a:bodyPr wrap="none" rtlCol="0">
            <a:spAutoFit/>
          </a:bodyPr>
          <a:lstStyle/>
          <a:p>
            <a:r>
              <a:rPr lang="zh-CN" altLang="en-US" sz="2800" dirty="0">
                <a:solidFill>
                  <a:schemeClr val="bg1"/>
                </a:solidFill>
              </a:rPr>
              <a:t>其</a:t>
            </a:r>
            <a:r>
              <a:rPr lang="en-US" altLang="zh-CN" sz="2800" dirty="0">
                <a:solidFill>
                  <a:schemeClr val="bg1"/>
                </a:solidFill>
              </a:rPr>
              <a:t>Windows</a:t>
            </a:r>
            <a:r>
              <a:rPr lang="zh-CN" altLang="en-US" sz="2800" dirty="0">
                <a:solidFill>
                  <a:schemeClr val="bg1"/>
                </a:solidFill>
              </a:rPr>
              <a:t>操作系统现今仍是世界上</a:t>
            </a:r>
            <a:endParaRPr lang="en-US" altLang="zh-CN" sz="2800" dirty="0">
              <a:solidFill>
                <a:schemeClr val="bg1"/>
              </a:solidFill>
            </a:endParaRPr>
          </a:p>
          <a:p>
            <a:r>
              <a:rPr lang="zh-CN" altLang="en-US" sz="2800" dirty="0">
                <a:solidFill>
                  <a:schemeClr val="bg1"/>
                </a:solidFill>
              </a:rPr>
              <a:t>使用量最高的计算机操作系统</a:t>
            </a:r>
          </a:p>
        </p:txBody>
      </p:sp>
    </p:spTree>
    <p:extLst>
      <p:ext uri="{BB962C8B-B14F-4D97-AF65-F5344CB8AC3E}">
        <p14:creationId xmlns:p14="http://schemas.microsoft.com/office/powerpoint/2010/main" val="34422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9" name="图片 8">
            <a:extLst>
              <a:ext uri="{FF2B5EF4-FFF2-40B4-BE49-F238E27FC236}">
                <a16:creationId xmlns:a16="http://schemas.microsoft.com/office/drawing/2014/main" id="{0722E232-88AC-4AF8-9B48-42910E912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06" y="887933"/>
            <a:ext cx="7544464" cy="3615055"/>
          </a:xfrm>
          <a:prstGeom prst="rect">
            <a:avLst/>
          </a:prstGeom>
        </p:spPr>
      </p:pic>
      <p:pic>
        <p:nvPicPr>
          <p:cNvPr id="7" name="图片 6">
            <a:extLst>
              <a:ext uri="{FF2B5EF4-FFF2-40B4-BE49-F238E27FC236}">
                <a16:creationId xmlns:a16="http://schemas.microsoft.com/office/drawing/2014/main" id="{2CD560C4-8E0B-4A82-BA3E-EAFCC8B0AA56}"/>
              </a:ext>
            </a:extLst>
          </p:cNvPr>
          <p:cNvPicPr>
            <a:picLocks noChangeAspect="1"/>
          </p:cNvPicPr>
          <p:nvPr/>
        </p:nvPicPr>
        <p:blipFill rotWithShape="1">
          <a:blip r:embed="rId3">
            <a:extLst>
              <a:ext uri="{28A0092B-C50C-407E-A947-70E740481C1C}">
                <a14:useLocalDpi xmlns:a14="http://schemas.microsoft.com/office/drawing/2010/main" val="0"/>
              </a:ext>
            </a:extLst>
          </a:blip>
          <a:srcRect l="1375" r="50626" b="2"/>
          <a:stretch/>
        </p:blipFill>
        <p:spPr>
          <a:xfrm>
            <a:off x="872629" y="887933"/>
            <a:ext cx="3615053" cy="3615055"/>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sp>
        <p:nvSpPr>
          <p:cNvPr id="10" name="文本框 9">
            <a:extLst>
              <a:ext uri="{FF2B5EF4-FFF2-40B4-BE49-F238E27FC236}">
                <a16:creationId xmlns:a16="http://schemas.microsoft.com/office/drawing/2014/main" id="{F0478258-8D72-48E0-A4EC-EA64E8A33C66}"/>
              </a:ext>
            </a:extLst>
          </p:cNvPr>
          <p:cNvSpPr txBox="1"/>
          <p:nvPr/>
        </p:nvSpPr>
        <p:spPr>
          <a:xfrm>
            <a:off x="5929709" y="1765629"/>
            <a:ext cx="4698722" cy="584775"/>
          </a:xfrm>
          <a:prstGeom prst="rect">
            <a:avLst/>
          </a:prstGeom>
          <a:noFill/>
        </p:spPr>
        <p:txBody>
          <a:bodyPr wrap="none" rtlCol="0">
            <a:spAutoFit/>
          </a:bodyPr>
          <a:lstStyle/>
          <a:p>
            <a:r>
              <a:rPr lang="zh-CN" altLang="en-US" sz="3200" dirty="0">
                <a:solidFill>
                  <a:schemeClr val="bg1"/>
                </a:solidFill>
              </a:rPr>
              <a:t>然而现在还有谁记得他呢</a:t>
            </a:r>
          </a:p>
        </p:txBody>
      </p:sp>
      <p:sp>
        <p:nvSpPr>
          <p:cNvPr id="12" name="文本框 11">
            <a:extLst>
              <a:ext uri="{FF2B5EF4-FFF2-40B4-BE49-F238E27FC236}">
                <a16:creationId xmlns:a16="http://schemas.microsoft.com/office/drawing/2014/main" id="{77F8379D-8308-43BA-9CBD-3962F3F82435}"/>
              </a:ext>
            </a:extLst>
          </p:cNvPr>
          <p:cNvSpPr txBox="1"/>
          <p:nvPr/>
        </p:nvSpPr>
        <p:spPr>
          <a:xfrm>
            <a:off x="1150792" y="4987996"/>
            <a:ext cx="8084264" cy="1384995"/>
          </a:xfrm>
          <a:prstGeom prst="rect">
            <a:avLst/>
          </a:prstGeom>
          <a:noFill/>
        </p:spPr>
        <p:txBody>
          <a:bodyPr wrap="none" rtlCol="0">
            <a:spAutoFit/>
          </a:bodyPr>
          <a:lstStyle/>
          <a:p>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a:t>
            </a:r>
            <a:r>
              <a:rPr lang="en-US" altLang="zh-CN" sz="2800" dirty="0">
                <a:solidFill>
                  <a:schemeClr val="bg1"/>
                </a:solidFill>
              </a:rPr>
              <a:t>C</a:t>
            </a:r>
            <a:r>
              <a:rPr lang="zh-CN" altLang="en-US" sz="2800" dirty="0">
                <a:solidFill>
                  <a:schemeClr val="bg1"/>
                </a:solidFill>
              </a:rPr>
              <a:t>语言之父，</a:t>
            </a:r>
            <a:r>
              <a:rPr lang="en-US" altLang="zh-CN" sz="2800" dirty="0">
                <a:solidFill>
                  <a:schemeClr val="bg1"/>
                </a:solidFill>
              </a:rPr>
              <a:t>UNIX</a:t>
            </a:r>
            <a:r>
              <a:rPr lang="zh-CN" altLang="en-US" sz="2800" dirty="0">
                <a:solidFill>
                  <a:schemeClr val="bg1"/>
                </a:solidFill>
              </a:rPr>
              <a:t>之父。</a:t>
            </a:r>
            <a:endParaRPr lang="en-US" altLang="zh-CN" sz="2800" dirty="0">
              <a:solidFill>
                <a:schemeClr val="bg1"/>
              </a:solidFill>
            </a:endParaRPr>
          </a:p>
          <a:p>
            <a:r>
              <a:rPr lang="zh-CN" altLang="en-US" sz="2800" dirty="0">
                <a:solidFill>
                  <a:schemeClr val="bg1"/>
                </a:solidFill>
              </a:rPr>
              <a:t>曾担任朗讯科技公司贝尔实验室下属的</a:t>
            </a:r>
            <a:endParaRPr lang="en-US" altLang="zh-CN" sz="2800" dirty="0">
              <a:solidFill>
                <a:schemeClr val="bg1"/>
              </a:solidFill>
            </a:endParaRPr>
          </a:p>
          <a:p>
            <a:r>
              <a:rPr lang="zh-CN" altLang="en-US" sz="2800" dirty="0">
                <a:solidFill>
                  <a:schemeClr val="bg1"/>
                </a:solidFill>
              </a:rPr>
              <a:t>计算机科学研究中心系统软件研究部的主任一职。</a:t>
            </a:r>
            <a:endParaRPr lang="zh-CN" altLang="en-US" sz="2400" dirty="0">
              <a:solidFill>
                <a:schemeClr val="bg1"/>
              </a:solidFill>
            </a:endParaRPr>
          </a:p>
        </p:txBody>
      </p:sp>
      <p:sp>
        <p:nvSpPr>
          <p:cNvPr id="14" name="文本框 13">
            <a:extLst>
              <a:ext uri="{FF2B5EF4-FFF2-40B4-BE49-F238E27FC236}">
                <a16:creationId xmlns:a16="http://schemas.microsoft.com/office/drawing/2014/main" id="{4D053989-CB5C-47A6-AA87-743811B0E866}"/>
              </a:ext>
            </a:extLst>
          </p:cNvPr>
          <p:cNvSpPr txBox="1"/>
          <p:nvPr/>
        </p:nvSpPr>
        <p:spPr>
          <a:xfrm>
            <a:off x="1150792" y="5323736"/>
            <a:ext cx="6056466" cy="646331"/>
          </a:xfrm>
          <a:prstGeom prst="rect">
            <a:avLst/>
          </a:prstGeom>
          <a:noFill/>
        </p:spPr>
        <p:txBody>
          <a:bodyPr wrap="none" rtlCol="0">
            <a:spAutoFit/>
          </a:bodyPr>
          <a:lstStyle/>
          <a:p>
            <a:r>
              <a:rPr lang="zh-CN" altLang="en-US" sz="3600" dirty="0">
                <a:solidFill>
                  <a:schemeClr val="bg1"/>
                </a:solidFill>
              </a:rPr>
              <a:t>我们的故事将从他开始讲起</a:t>
            </a:r>
            <a:r>
              <a:rPr lang="en-US" altLang="zh-CN" sz="3600" dirty="0">
                <a:solidFill>
                  <a:schemeClr val="bg1"/>
                </a:solidFill>
              </a:rPr>
              <a:t>…</a:t>
            </a:r>
            <a:endParaRPr lang="zh-CN" altLang="en-US" sz="3600" dirty="0">
              <a:solidFill>
                <a:schemeClr val="bg1"/>
              </a:solidFill>
            </a:endParaRPr>
          </a:p>
        </p:txBody>
      </p:sp>
    </p:spTree>
    <p:extLst>
      <p:ext uri="{BB962C8B-B14F-4D97-AF65-F5344CB8AC3E}">
        <p14:creationId xmlns:p14="http://schemas.microsoft.com/office/powerpoint/2010/main" val="20380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2" presetClass="exit" presetSubtype="8" fill="hold" grpId="1" nodeType="withEffect">
                                  <p:stCondLst>
                                    <p:cond delay="0"/>
                                  </p:stCondLst>
                                  <p:childTnLst>
                                    <p:animEffect transition="out" filter="wipe(left)">
                                      <p:cBhvr>
                                        <p:cTn id="14" dur="1000"/>
                                        <p:tgtEl>
                                          <p:spTgt spid="10"/>
                                        </p:tgtEl>
                                      </p:cBhvr>
                                    </p:animEffect>
                                    <p:set>
                                      <p:cBhvr>
                                        <p:cTn id="15" dur="1" fill="hold">
                                          <p:stCondLst>
                                            <p:cond delay="999"/>
                                          </p:stCondLst>
                                        </p:cTn>
                                        <p:tgtEl>
                                          <p:spTgt spid="10"/>
                                        </p:tgtEl>
                                        <p:attrNameLst>
                                          <p:attrName>style.visibility</p:attrName>
                                        </p:attrNameLst>
                                      </p:cBhvr>
                                      <p:to>
                                        <p:strVal val="hidden"/>
                                      </p:to>
                                    </p:se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left)">
                                      <p:cBhvr>
                                        <p:cTn id="19" dur="1000"/>
                                        <p:tgtEl>
                                          <p:spTgt spid="12">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left)">
                                      <p:cBhvr>
                                        <p:cTn id="23" dur="1000"/>
                                        <p:tgtEl>
                                          <p:spTgt spid="12">
                                            <p:txEl>
                                              <p:pRg st="1" end="1"/>
                                            </p:txEl>
                                          </p:spTgt>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wipe(left)">
                                      <p:cBhvr>
                                        <p:cTn id="27" dur="10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2">
                                            <p:txEl>
                                              <p:pRg st="0" end="0"/>
                                            </p:txEl>
                                          </p:spTgt>
                                        </p:tgtEl>
                                      </p:cBhvr>
                                    </p:animEffect>
                                    <p:set>
                                      <p:cBhvr>
                                        <p:cTn id="32" dur="1" fill="hold">
                                          <p:stCondLst>
                                            <p:cond delay="999"/>
                                          </p:stCondLst>
                                        </p:cTn>
                                        <p:tgtEl>
                                          <p:spTgt spid="12">
                                            <p:txEl>
                                              <p:pRg st="0" end="0"/>
                                            </p:txEl>
                                          </p:spTgt>
                                        </p:tgtEl>
                                        <p:attrNameLst>
                                          <p:attrName>style.visibility</p:attrName>
                                        </p:attrNameLst>
                                      </p:cBhvr>
                                      <p:to>
                                        <p:strVal val="hidden"/>
                                      </p:to>
                                    </p:set>
                                  </p:childTnLst>
                                </p:cTn>
                              </p:par>
                              <p:par>
                                <p:cTn id="33" presetID="22" presetClass="exit" presetSubtype="8" fill="hold" grpId="0" nodeType="withEffect">
                                  <p:stCondLst>
                                    <p:cond delay="0"/>
                                  </p:stCondLst>
                                  <p:childTnLst>
                                    <p:animEffect transition="out" filter="wipe(left)">
                                      <p:cBhvr>
                                        <p:cTn id="34" dur="1000"/>
                                        <p:tgtEl>
                                          <p:spTgt spid="12">
                                            <p:txEl>
                                              <p:pRg st="1" end="1"/>
                                            </p:txEl>
                                          </p:spTgt>
                                        </p:tgtEl>
                                      </p:cBhvr>
                                    </p:animEffect>
                                    <p:set>
                                      <p:cBhvr>
                                        <p:cTn id="35" dur="1" fill="hold">
                                          <p:stCondLst>
                                            <p:cond delay="999"/>
                                          </p:stCondLst>
                                        </p:cTn>
                                        <p:tgtEl>
                                          <p:spTgt spid="12">
                                            <p:txEl>
                                              <p:pRg st="1" end="1"/>
                                            </p:txEl>
                                          </p:spTgt>
                                        </p:tgtEl>
                                        <p:attrNameLst>
                                          <p:attrName>style.visibility</p:attrName>
                                        </p:attrNameLst>
                                      </p:cBhvr>
                                      <p:to>
                                        <p:strVal val="hidden"/>
                                      </p:to>
                                    </p:set>
                                  </p:childTnLst>
                                </p:cTn>
                              </p:par>
                              <p:par>
                                <p:cTn id="36" presetID="22" presetClass="exit" presetSubtype="8" fill="hold" grpId="0" nodeType="withEffect">
                                  <p:stCondLst>
                                    <p:cond delay="0"/>
                                  </p:stCondLst>
                                  <p:childTnLst>
                                    <p:animEffect transition="out" filter="wipe(left)">
                                      <p:cBhvr>
                                        <p:cTn id="37" dur="1000"/>
                                        <p:tgtEl>
                                          <p:spTgt spid="12">
                                            <p:txEl>
                                              <p:pRg st="2" end="2"/>
                                            </p:txEl>
                                          </p:spTgt>
                                        </p:tgtEl>
                                      </p:cBhvr>
                                    </p:animEffect>
                                    <p:set>
                                      <p:cBhvr>
                                        <p:cTn id="38" dur="1" fill="hold">
                                          <p:stCondLst>
                                            <p:cond delay="999"/>
                                          </p:stCondLst>
                                        </p:cTn>
                                        <p:tgtEl>
                                          <p:spTgt spid="12">
                                            <p:txEl>
                                              <p:pRg st="2" end="2"/>
                                            </p:txEl>
                                          </p:spTgt>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build="allAtOnce"/>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2074433" y="2988851"/>
            <a:ext cx="8043134" cy="1384995"/>
          </a:xfrm>
          <a:prstGeom prst="rect">
            <a:avLst/>
          </a:prstGeom>
        </p:spPr>
        <p:txBody>
          <a:bodyPr wrap="square">
            <a:spAutoFit/>
          </a:bodyPr>
          <a:lstStyle/>
          <a:p>
            <a:r>
              <a:rPr lang="en-US" altLang="zh-CN" sz="2800" dirty="0">
                <a:solidFill>
                  <a:schemeClr val="bg1"/>
                </a:solidFill>
                <a:latin typeface="+mn-ea"/>
              </a:rPr>
              <a:t>1967</a:t>
            </a:r>
            <a:r>
              <a:rPr lang="zh-CN" altLang="en-US" sz="2800" dirty="0">
                <a:solidFill>
                  <a:schemeClr val="bg1"/>
                </a:solidFill>
                <a:latin typeface="+mn-ea"/>
              </a:rPr>
              <a:t>年，剑桥大学的</a:t>
            </a:r>
            <a:r>
              <a:rPr lang="zh-CN" altLang="en-US" sz="2800" dirty="0">
                <a:solidFill>
                  <a:schemeClr val="accent6">
                    <a:lumMod val="60000"/>
                    <a:lumOff val="40000"/>
                  </a:schemeClr>
                </a:solidFill>
                <a:latin typeface="+mn-ea"/>
              </a:rPr>
              <a:t>马丁</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理查德</a:t>
            </a:r>
            <a:r>
              <a:rPr lang="zh-CN" altLang="en-US" sz="2800" dirty="0">
                <a:solidFill>
                  <a:schemeClr val="bg1"/>
                </a:solidFill>
                <a:latin typeface="+mn-ea"/>
              </a:rPr>
              <a:t>对</a:t>
            </a:r>
            <a:r>
              <a:rPr lang="en-US" altLang="zh-CN" sz="2800" dirty="0" err="1">
                <a:solidFill>
                  <a:schemeClr val="bg1"/>
                </a:solidFill>
                <a:latin typeface="+mn-ea"/>
              </a:rPr>
              <a:t>CPL</a:t>
            </a:r>
            <a:r>
              <a:rPr lang="zh-CN" altLang="en-US" sz="2800" dirty="0">
                <a:solidFill>
                  <a:schemeClr val="bg1"/>
                </a:solidFill>
                <a:latin typeface="+mn-ea"/>
              </a:rPr>
              <a:t>语言进行了简化，于是产生了</a:t>
            </a:r>
            <a:r>
              <a:rPr lang="en-US" altLang="zh-CN" sz="2800" dirty="0">
                <a:solidFill>
                  <a:schemeClr val="bg1"/>
                </a:solidFill>
                <a:latin typeface="+mn-ea"/>
              </a:rPr>
              <a:t>BCPL</a:t>
            </a:r>
            <a:r>
              <a:rPr lang="zh-CN" altLang="en-US" sz="2800" dirty="0">
                <a:solidFill>
                  <a:schemeClr val="bg1"/>
                </a:solidFill>
                <a:latin typeface="+mn-ea"/>
              </a:rPr>
              <a:t>（</a:t>
            </a:r>
            <a:r>
              <a:rPr lang="en-US" altLang="zh-CN" sz="2800" dirty="0">
                <a:solidFill>
                  <a:schemeClr val="bg1"/>
                </a:solidFill>
                <a:latin typeface="+mn-ea"/>
              </a:rPr>
              <a:t>Basic Combined Programming Language</a:t>
            </a:r>
            <a:r>
              <a:rPr lang="zh-CN" altLang="en-US" sz="2800" dirty="0">
                <a:solidFill>
                  <a:schemeClr val="bg1"/>
                </a:solidFill>
                <a:latin typeface="+mn-ea"/>
              </a:rPr>
              <a:t>）语言。</a:t>
            </a:r>
          </a:p>
        </p:txBody>
      </p:sp>
    </p:spTree>
    <p:extLst>
      <p:ext uri="{BB962C8B-B14F-4D97-AF65-F5344CB8AC3E}">
        <p14:creationId xmlns:p14="http://schemas.microsoft.com/office/powerpoint/2010/main" val="287938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3791584" y="1859299"/>
            <a:ext cx="8043134" cy="3539430"/>
          </a:xfrm>
          <a:prstGeom prst="rect">
            <a:avLst/>
          </a:prstGeom>
        </p:spPr>
        <p:txBody>
          <a:bodyPr wrap="square">
            <a:spAutoFit/>
          </a:bodyPr>
          <a:lstStyle/>
          <a:p>
            <a:r>
              <a:rPr lang="en-US" altLang="zh-CN" sz="2800" dirty="0">
                <a:solidFill>
                  <a:schemeClr val="bg1"/>
                </a:solidFill>
                <a:latin typeface="+mn-ea"/>
              </a:rPr>
              <a:t>20</a:t>
            </a:r>
            <a:r>
              <a:rPr lang="zh-CN" altLang="en-US" sz="2800" dirty="0">
                <a:solidFill>
                  <a:schemeClr val="bg1"/>
                </a:solidFill>
                <a:latin typeface="+mn-ea"/>
              </a:rPr>
              <a:t>世纪</a:t>
            </a:r>
            <a:r>
              <a:rPr lang="en-US" altLang="zh-CN" sz="2800" dirty="0">
                <a:solidFill>
                  <a:schemeClr val="bg1"/>
                </a:solidFill>
                <a:latin typeface="+mn-ea"/>
              </a:rPr>
              <a:t>60</a:t>
            </a:r>
            <a:r>
              <a:rPr lang="zh-CN" altLang="en-US" sz="2800" dirty="0">
                <a:solidFill>
                  <a:schemeClr val="bg1"/>
                </a:solidFill>
                <a:latin typeface="+mn-ea"/>
              </a:rPr>
              <a:t>年代，美国</a:t>
            </a:r>
            <a:r>
              <a:rPr lang="en-US" altLang="zh-CN" sz="2800" dirty="0">
                <a:solidFill>
                  <a:schemeClr val="bg1"/>
                </a:solidFill>
                <a:latin typeface="+mn-ea"/>
              </a:rPr>
              <a:t>AT&amp;T</a:t>
            </a:r>
            <a:r>
              <a:rPr lang="zh-CN" altLang="en-US" sz="2800" dirty="0">
                <a:solidFill>
                  <a:schemeClr val="bg1"/>
                </a:solidFill>
                <a:latin typeface="+mn-ea"/>
              </a:rPr>
              <a:t>公司贝尔实验室（</a:t>
            </a:r>
            <a:r>
              <a:rPr lang="en-US" altLang="zh-CN" sz="2800" dirty="0">
                <a:solidFill>
                  <a:schemeClr val="bg1"/>
                </a:solidFill>
                <a:latin typeface="+mn-ea"/>
              </a:rPr>
              <a:t>AT&amp;T Bell Laboratory</a:t>
            </a:r>
            <a:r>
              <a:rPr lang="zh-CN" altLang="en-US" sz="2800" dirty="0">
                <a:solidFill>
                  <a:schemeClr val="bg1"/>
                </a:solidFill>
                <a:latin typeface="+mn-ea"/>
              </a:rPr>
              <a:t>）的研究员</a:t>
            </a:r>
            <a:r>
              <a:rPr lang="zh-CN" altLang="en-US" sz="2800" dirty="0">
                <a:solidFill>
                  <a:schemeClr val="accent6">
                    <a:lumMod val="60000"/>
                    <a:lumOff val="40000"/>
                  </a:schemeClr>
                </a:solidFill>
                <a:latin typeface="+mn-ea"/>
              </a:rPr>
              <a:t>肯</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闲来无事，手痒难耐，想玩一个他自己编的，模拟在太阳系航行的电子游戏</a:t>
            </a:r>
            <a:r>
              <a:rPr lang="en-US" altLang="zh-CN" sz="2800" dirty="0">
                <a:solidFill>
                  <a:schemeClr val="bg1"/>
                </a:solidFill>
                <a:latin typeface="+mn-ea"/>
              </a:rPr>
              <a:t>——Space Travel</a:t>
            </a:r>
            <a:r>
              <a:rPr lang="zh-CN" altLang="en-US" sz="2800" dirty="0">
                <a:solidFill>
                  <a:schemeClr val="bg1"/>
                </a:solidFill>
                <a:latin typeface="+mn-ea"/>
              </a:rPr>
              <a:t>。他背着老板，找到了台空闲的机器</a:t>
            </a:r>
            <a:r>
              <a:rPr lang="en-US" altLang="zh-CN" sz="2800" dirty="0">
                <a:solidFill>
                  <a:schemeClr val="bg1"/>
                </a:solidFill>
                <a:latin typeface="+mn-ea"/>
              </a:rPr>
              <a:t>——PDP-7</a:t>
            </a:r>
            <a:r>
              <a:rPr lang="zh-CN" altLang="en-US" sz="2800" dirty="0">
                <a:solidFill>
                  <a:schemeClr val="bg1"/>
                </a:solidFill>
                <a:latin typeface="+mn-ea"/>
              </a:rPr>
              <a:t>。但这台机器没有操作系统，而游戏必须使用操作系统的一些功能，于是他着手为</a:t>
            </a:r>
            <a:r>
              <a:rPr lang="en-US" altLang="zh-CN" sz="2800" dirty="0">
                <a:solidFill>
                  <a:schemeClr val="bg1"/>
                </a:solidFill>
                <a:latin typeface="+mn-ea"/>
              </a:rPr>
              <a:t>PDP-7</a:t>
            </a:r>
            <a:r>
              <a:rPr lang="zh-CN" altLang="en-US" sz="2800" dirty="0">
                <a:solidFill>
                  <a:schemeClr val="bg1"/>
                </a:solidFill>
                <a:latin typeface="+mn-ea"/>
              </a:rPr>
              <a:t>开发操作系统。后来，这个操作系统被命名为</a:t>
            </a:r>
            <a:r>
              <a:rPr lang="en-US" altLang="zh-CN" sz="2800" dirty="0">
                <a:solidFill>
                  <a:schemeClr val="bg1"/>
                </a:solidFill>
                <a:latin typeface="+mn-ea"/>
              </a:rPr>
              <a:t>——</a:t>
            </a:r>
            <a:r>
              <a:rPr lang="en-US" altLang="zh-CN" sz="2800" dirty="0">
                <a:solidFill>
                  <a:schemeClr val="accent6">
                    <a:lumMod val="60000"/>
                    <a:lumOff val="40000"/>
                  </a:schemeClr>
                </a:solidFill>
                <a:latin typeface="+mn-ea"/>
              </a:rPr>
              <a:t>UNIX</a:t>
            </a:r>
            <a:r>
              <a:rPr lang="zh-CN" altLang="en-US" sz="2800" dirty="0">
                <a:solidFill>
                  <a:schemeClr val="bg1"/>
                </a:solidFill>
                <a:latin typeface="+mn-ea"/>
              </a:rPr>
              <a:t>。</a:t>
            </a:r>
          </a:p>
        </p:txBody>
      </p:sp>
      <p:pic>
        <p:nvPicPr>
          <p:cNvPr id="4" name="图片 3">
            <a:extLst>
              <a:ext uri="{FF2B5EF4-FFF2-40B4-BE49-F238E27FC236}">
                <a16:creationId xmlns:a16="http://schemas.microsoft.com/office/drawing/2014/main" id="{182A3E6D-A5A9-46EB-9F12-57BFB21D3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2" y="1363532"/>
            <a:ext cx="2973688" cy="4130936"/>
          </a:xfrm>
          <a:prstGeom prst="rect">
            <a:avLst/>
          </a:prstGeom>
        </p:spPr>
      </p:pic>
    </p:spTree>
    <p:extLst>
      <p:ext uri="{BB962C8B-B14F-4D97-AF65-F5344CB8AC3E}">
        <p14:creationId xmlns:p14="http://schemas.microsoft.com/office/powerpoint/2010/main" val="109894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696</Words>
  <Application>Microsoft Office PowerPoint</Application>
  <PresentationFormat>宽屏</PresentationFormat>
  <Paragraphs>70</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微软雅黑</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南宫大仙</cp:lastModifiedBy>
  <cp:revision>25</cp:revision>
  <dcterms:created xsi:type="dcterms:W3CDTF">2018-09-02T09:19:26Z</dcterms:created>
  <dcterms:modified xsi:type="dcterms:W3CDTF">2018-09-06T13:21:59Z</dcterms:modified>
</cp:coreProperties>
</file>