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806E5-D217-449A-9A4A-84D727A2A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7F43DE-6659-4CA4-9250-E0E190F59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13949-7925-403B-AF67-BB73B73D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C2AF7-CEF2-4026-9CCF-2FA9912C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09C94-4177-41BE-9EE9-D0BBC59C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92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07805-6BD9-43A2-AAF2-F71769CE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56501A-461C-4526-9170-0BEA849A7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47BB4-CA02-4F26-92D9-E6DDCB36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D80D3-AC65-4570-AB6D-AF6BA532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0CFE7-2480-48C2-96A5-127F293D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47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58C8E7-0CE5-406B-B0EA-379041507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32402-964F-46F8-B24E-D656C8E39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41D99-EA65-4DA7-B374-228D24E5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199D6-CF24-4708-ADD2-D925D841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4C89C-2BB4-4FCF-8A50-70DA6B4B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2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CA222-802A-46BF-BA22-61762C91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93702-EE29-4A49-B221-23EE46C4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AAC21-C282-4B99-913B-D170DA8E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46D2C-05C7-45C8-A4F5-604F56C0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E7AF7-8963-4DEB-AA1E-E235EA79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3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6C54B-EC01-40C0-B31A-B83D4219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F0AAD9-B728-4847-A4F8-779468183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5CD0F-2152-4C07-BADF-A065AA27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5F1B6-2BD0-48F4-B8A9-C76DE78B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93ECC-F395-4543-A4C9-EDB30F20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5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C9534-AA0B-4AAA-B6E7-E60DE00A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882B1-F0A8-4803-BA6F-73752F56A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B6E086-568D-4F8A-B1A7-B77EF7349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6BCB4F-5F84-4D1D-AA93-2EC2D332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B8B36A-FFAF-4F57-9B5A-CFCF899D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FE8D83-799C-4251-B242-283AF9FF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7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713F6-A20B-4DDB-8086-22B0E982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29325-BCFF-438C-BAB2-F9DC4066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B551A8-F572-4D66-B95B-804D292B7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4A7B52-ED30-4AD4-93AC-7F29EBAC2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BE20C0-25F6-4CAD-B524-DD3518D97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114887-B26F-44DC-83DC-FF6CF9BD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225058-EDC4-4541-BBC3-1DE4C80F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C5D83B-53B6-4C59-8AA1-2EC85B86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08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B95B2-96A5-4146-BC06-54F71558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85C0C2-CE75-4852-B2AC-7954242A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EF5C76-E05A-4BDF-880F-010F1C5F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7A7D5A-2BEF-4F09-85BD-B243DD28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5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172E44-1648-4888-9F6B-F39FD033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77DED8-B1C0-41C3-A4B6-39DD3042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9C4E12-A2C5-42D0-BEA0-7C2A2167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4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F4D63-BD31-4F98-9E5E-5ED78384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3DE16-C79A-445E-86A5-09A598941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73BB2-D6EF-4793-8675-BC3A13DCD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D28B5-7AFA-4FCA-A635-47F8C1E7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F5FDC9-8198-4B88-B484-B0C59807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F3F0B5-0A3A-444F-8283-D1BECA8B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1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A73C4-16FD-4765-95DC-7660559A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980156-C62A-48E2-8030-B23B32580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7AD3C7-FAA0-4C6C-A01E-FE4407679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647C43-76F2-4DEB-A145-397A2052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435783-0719-47A9-8B48-A2BD6761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9D4FFD-A6FE-4DBE-B113-FD85B666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9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EE2A02-5E8F-4474-A46D-AF7BDFA5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63C93-8B48-470C-8B69-EFC02B92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AA11F-E722-42B4-8C76-6A6E583D1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B811B-E3B4-42AF-946D-EBB340E40D27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0201B-0ABF-416E-BDBB-00D3D68CC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F7B5F-BAC3-4947-858F-01912FF01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55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72E1314-EC5C-47E1-980F-2D9F57A883EC}"/>
              </a:ext>
            </a:extLst>
          </p:cNvPr>
          <p:cNvSpPr txBox="1"/>
          <p:nvPr/>
        </p:nvSpPr>
        <p:spPr>
          <a:xfrm>
            <a:off x="3951823" y="2386833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cs typeface="+mn-ea"/>
                <a:sym typeface="+mn-lt"/>
              </a:rPr>
              <a:t>学长课堂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79A50A-FEB6-4192-86A0-3FBBC4CCD7CB}"/>
              </a:ext>
            </a:extLst>
          </p:cNvPr>
          <p:cNvSpPr txBox="1"/>
          <p:nvPr/>
        </p:nvSpPr>
        <p:spPr>
          <a:xfrm>
            <a:off x="7130737" y="3710272"/>
            <a:ext cx="2337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C/C++</a:t>
            </a: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方向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9CF550-EE33-4C79-8328-7BD2CD93FEA8}"/>
              </a:ext>
            </a:extLst>
          </p:cNvPr>
          <p:cNvSpPr txBox="1"/>
          <p:nvPr/>
        </p:nvSpPr>
        <p:spPr>
          <a:xfrm>
            <a:off x="10023292" y="598708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18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级大一上学期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9343A9-1E66-49A6-A70F-5571875E7B9B}"/>
              </a:ext>
            </a:extLst>
          </p:cNvPr>
          <p:cNvSpPr txBox="1"/>
          <p:nvPr/>
        </p:nvSpPr>
        <p:spPr>
          <a:xfrm>
            <a:off x="9051234" y="6357864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成都大学 信工学院 科创室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B52241-5857-4D3F-B68F-5C776E63CDA9}"/>
              </a:ext>
            </a:extLst>
          </p:cNvPr>
          <p:cNvSpPr txBox="1"/>
          <p:nvPr/>
        </p:nvSpPr>
        <p:spPr>
          <a:xfrm>
            <a:off x="10942774" y="56177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杨新瑞</a:t>
            </a:r>
          </a:p>
        </p:txBody>
      </p:sp>
    </p:spTree>
    <p:extLst>
      <p:ext uri="{BB962C8B-B14F-4D97-AF65-F5344CB8AC3E}">
        <p14:creationId xmlns:p14="http://schemas.microsoft.com/office/powerpoint/2010/main" val="226351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CB4E76F-ECB7-4F6E-85E2-5E7116F6BBFC}"/>
              </a:ext>
            </a:extLst>
          </p:cNvPr>
          <p:cNvSpPr txBox="1"/>
          <p:nvPr/>
        </p:nvSpPr>
        <p:spPr>
          <a:xfrm>
            <a:off x="1283515" y="1149292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不过指针声明时也可以写成：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FF8425-90DC-49D7-B739-1D43F72BE260}"/>
              </a:ext>
            </a:extLst>
          </p:cNvPr>
          <p:cNvSpPr txBox="1"/>
          <p:nvPr/>
        </p:nvSpPr>
        <p:spPr>
          <a:xfrm>
            <a:off x="1803634" y="2237019"/>
            <a:ext cx="5303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[</a:t>
            </a:r>
            <a:r>
              <a:rPr lang="zh-CN" altLang="en-US" sz="3200" dirty="0">
                <a:solidFill>
                  <a:schemeClr val="accent2"/>
                </a:solidFill>
              </a:rPr>
              <a:t>数据类型</a:t>
            </a:r>
            <a:r>
              <a:rPr lang="en-US" altLang="zh-CN" sz="3200" dirty="0">
                <a:solidFill>
                  <a:schemeClr val="accent2"/>
                </a:solidFill>
              </a:rPr>
              <a:t>]</a:t>
            </a:r>
            <a:r>
              <a:rPr lang="en-US" altLang="zh-CN" sz="3200" dirty="0"/>
              <a:t>    </a:t>
            </a:r>
            <a:r>
              <a:rPr lang="zh-CN" altLang="en-US" sz="3200" dirty="0">
                <a:solidFill>
                  <a:schemeClr val="bg1"/>
                </a:solidFill>
              </a:rPr>
              <a:t>*    </a:t>
            </a:r>
            <a:r>
              <a:rPr lang="en-US" altLang="zh-CN" sz="3200" dirty="0">
                <a:solidFill>
                  <a:schemeClr val="accent2"/>
                </a:solidFill>
              </a:rPr>
              <a:t>[</a:t>
            </a:r>
            <a:r>
              <a:rPr lang="zh-CN" altLang="en-US" sz="3200" dirty="0">
                <a:solidFill>
                  <a:schemeClr val="accent2"/>
                </a:solidFill>
              </a:rPr>
              <a:t>指针名</a:t>
            </a:r>
            <a:r>
              <a:rPr lang="en-US" altLang="zh-CN" sz="3200" dirty="0">
                <a:solidFill>
                  <a:schemeClr val="accent2"/>
                </a:solidFill>
              </a:rPr>
              <a:t>]</a:t>
            </a:r>
            <a:r>
              <a:rPr lang="zh-CN" altLang="en-US" sz="3200" dirty="0">
                <a:solidFill>
                  <a:schemeClr val="bg1"/>
                </a:solidFill>
              </a:rPr>
              <a:t>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58A181-8096-400F-A1F6-8FE151D24F1D}"/>
              </a:ext>
            </a:extLst>
          </p:cNvPr>
          <p:cNvSpPr txBox="1"/>
          <p:nvPr/>
        </p:nvSpPr>
        <p:spPr>
          <a:xfrm>
            <a:off x="1803634" y="3324746"/>
            <a:ext cx="5181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[</a:t>
            </a:r>
            <a:r>
              <a:rPr lang="zh-CN" altLang="en-US" sz="3200" dirty="0">
                <a:solidFill>
                  <a:schemeClr val="accent2"/>
                </a:solidFill>
              </a:rPr>
              <a:t>数据类型</a:t>
            </a:r>
            <a:r>
              <a:rPr lang="en-US" altLang="zh-CN" sz="3200" dirty="0">
                <a:solidFill>
                  <a:schemeClr val="accent2"/>
                </a:solidFill>
              </a:rPr>
              <a:t>]</a:t>
            </a:r>
            <a:r>
              <a:rPr lang="zh-CN" altLang="en-US" sz="3200" dirty="0">
                <a:solidFill>
                  <a:schemeClr val="bg1"/>
                </a:solidFill>
              </a:rPr>
              <a:t>*        </a:t>
            </a:r>
            <a:r>
              <a:rPr lang="en-US" altLang="zh-CN" sz="3200" dirty="0">
                <a:solidFill>
                  <a:schemeClr val="accent2"/>
                </a:solidFill>
              </a:rPr>
              <a:t>[</a:t>
            </a:r>
            <a:r>
              <a:rPr lang="zh-CN" altLang="en-US" sz="3200" dirty="0">
                <a:solidFill>
                  <a:schemeClr val="accent2"/>
                </a:solidFill>
              </a:rPr>
              <a:t>指针名</a:t>
            </a:r>
            <a:r>
              <a:rPr lang="en-US" altLang="zh-CN" sz="3200" dirty="0">
                <a:solidFill>
                  <a:schemeClr val="accent2"/>
                </a:solidFill>
              </a:rPr>
              <a:t>]</a:t>
            </a:r>
            <a:r>
              <a:rPr lang="zh-CN" altLang="en-US" sz="3200" dirty="0">
                <a:solidFill>
                  <a:schemeClr val="bg1"/>
                </a:solidFill>
              </a:rPr>
              <a:t>；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F8D32C-D297-46B1-9DDE-2FB1B1CA5B71}"/>
              </a:ext>
            </a:extLst>
          </p:cNvPr>
          <p:cNvSpPr txBox="1"/>
          <p:nvPr/>
        </p:nvSpPr>
        <p:spPr>
          <a:xfrm>
            <a:off x="3336270" y="4931983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不过建议使用第一种标准写法</a:t>
            </a:r>
          </a:p>
        </p:txBody>
      </p:sp>
    </p:spTree>
    <p:extLst>
      <p:ext uri="{BB962C8B-B14F-4D97-AF65-F5344CB8AC3E}">
        <p14:creationId xmlns:p14="http://schemas.microsoft.com/office/powerpoint/2010/main" val="339792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42D3AD1-85F9-4D56-B2F9-1F88E13195FE}"/>
              </a:ext>
            </a:extLst>
          </p:cNvPr>
          <p:cNvSpPr txBox="1"/>
          <p:nvPr/>
        </p:nvSpPr>
        <p:spPr>
          <a:xfrm>
            <a:off x="4157007" y="130029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如何让获取变量地址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3C53D5-012B-401A-87E0-FCDEB53E20B6}"/>
              </a:ext>
            </a:extLst>
          </p:cNvPr>
          <p:cNvSpPr txBox="1"/>
          <p:nvPr/>
        </p:nvSpPr>
        <p:spPr>
          <a:xfrm>
            <a:off x="2766402" y="2743200"/>
            <a:ext cx="66591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通过取地址符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——&amp;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可以获取变量地址，</a:t>
            </a:r>
            <a:endParaRPr lang="en-US" altLang="zh-CN" sz="2800" dirty="0">
              <a:solidFill>
                <a:schemeClr val="bg1"/>
              </a:solidFill>
              <a:latin typeface="+mn-ea"/>
            </a:endParaRPr>
          </a:p>
          <a:p>
            <a:endParaRPr lang="en-US" altLang="zh-CN" sz="28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任何变量只要在内存中都存在地址，</a:t>
            </a:r>
            <a:endParaRPr lang="en-US" altLang="zh-CN" sz="28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所以指针也有是有地址的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D8C141-789B-495C-B945-B74429D5938C}"/>
              </a:ext>
            </a:extLst>
          </p:cNvPr>
          <p:cNvSpPr txBox="1"/>
          <p:nvPr/>
        </p:nvSpPr>
        <p:spPr>
          <a:xfrm>
            <a:off x="4451960" y="5142451"/>
            <a:ext cx="2813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int *</a:t>
            </a:r>
            <a:r>
              <a:rPr lang="en-US" altLang="zh-CN" sz="3200" dirty="0" err="1">
                <a:solidFill>
                  <a:schemeClr val="bg1"/>
                </a:solidFill>
              </a:rPr>
              <a:t>ptr</a:t>
            </a:r>
            <a:r>
              <a:rPr lang="en-US" altLang="zh-CN" sz="3200" dirty="0">
                <a:solidFill>
                  <a:schemeClr val="bg1"/>
                </a:solidFill>
              </a:rPr>
              <a:t> = &amp;a;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5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9A96B52-EC8F-444E-BB02-8B6E33547D0A}"/>
              </a:ext>
            </a:extLst>
          </p:cNvPr>
          <p:cNvSpPr txBox="1"/>
          <p:nvPr/>
        </p:nvSpPr>
        <p:spPr>
          <a:xfrm>
            <a:off x="4618672" y="97312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如何使用指针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05E0B3-7F61-42B7-BB74-2BF50CF2097E}"/>
              </a:ext>
            </a:extLst>
          </p:cNvPr>
          <p:cNvSpPr txBox="1"/>
          <p:nvPr/>
        </p:nvSpPr>
        <p:spPr>
          <a:xfrm>
            <a:off x="1710698" y="2396775"/>
            <a:ext cx="1556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a=</a:t>
            </a:r>
            <a:r>
              <a:rPr lang="en-US" altLang="zh-CN" sz="3600" dirty="0" err="1">
                <a:solidFill>
                  <a:schemeClr val="bg1"/>
                </a:solidFill>
              </a:rPr>
              <a:t>ptr</a:t>
            </a:r>
            <a:r>
              <a:rPr lang="en-US" altLang="zh-CN" sz="3600" dirty="0">
                <a:solidFill>
                  <a:schemeClr val="bg1"/>
                </a:solidFill>
              </a:rPr>
              <a:t>;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6FC1DB-B3B7-4897-AD17-CB6D347C614C}"/>
              </a:ext>
            </a:extLst>
          </p:cNvPr>
          <p:cNvSpPr txBox="1"/>
          <p:nvPr/>
        </p:nvSpPr>
        <p:spPr>
          <a:xfrm>
            <a:off x="1710698" y="3454167"/>
            <a:ext cx="1766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a=*</a:t>
            </a:r>
            <a:r>
              <a:rPr lang="en-US" altLang="zh-CN" sz="3600" dirty="0" err="1">
                <a:solidFill>
                  <a:schemeClr val="bg1"/>
                </a:solidFill>
              </a:rPr>
              <a:t>ptr</a:t>
            </a:r>
            <a:r>
              <a:rPr lang="en-US" altLang="zh-CN" sz="3600" dirty="0">
                <a:solidFill>
                  <a:schemeClr val="bg1"/>
                </a:solidFill>
              </a:rPr>
              <a:t>;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1D539A-2B08-4BA0-B461-F6E6784DE515}"/>
              </a:ext>
            </a:extLst>
          </p:cNvPr>
          <p:cNvSpPr txBox="1"/>
          <p:nvPr/>
        </p:nvSpPr>
        <p:spPr>
          <a:xfrm>
            <a:off x="1710697" y="4511559"/>
            <a:ext cx="1958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a=&amp;</a:t>
            </a:r>
            <a:r>
              <a:rPr lang="en-US" altLang="zh-CN" sz="3600" dirty="0" err="1">
                <a:solidFill>
                  <a:schemeClr val="bg1"/>
                </a:solidFill>
              </a:rPr>
              <a:t>ptr</a:t>
            </a:r>
            <a:r>
              <a:rPr lang="en-US" altLang="zh-CN" sz="3600" dirty="0">
                <a:solidFill>
                  <a:schemeClr val="bg1"/>
                </a:solidFill>
              </a:rPr>
              <a:t>;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EAC5E6-F86C-435D-9D3E-7A5E463BBC22}"/>
              </a:ext>
            </a:extLst>
          </p:cNvPr>
          <p:cNvSpPr txBox="1"/>
          <p:nvPr/>
        </p:nvSpPr>
        <p:spPr>
          <a:xfrm>
            <a:off x="4253218" y="2422311"/>
            <a:ext cx="5517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将指针所存储的地址赋给</a:t>
            </a:r>
            <a:r>
              <a:rPr lang="en-US" altLang="zh-CN" sz="3600" dirty="0">
                <a:solidFill>
                  <a:schemeClr val="bg1"/>
                </a:solidFill>
              </a:rPr>
              <a:t>a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7C1BE2-29C6-470D-B179-ECB618352CAC}"/>
              </a:ext>
            </a:extLst>
          </p:cNvPr>
          <p:cNvSpPr txBox="1"/>
          <p:nvPr/>
        </p:nvSpPr>
        <p:spPr>
          <a:xfrm>
            <a:off x="4253218" y="3479703"/>
            <a:ext cx="6614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将指针所指向的变量的值赋给</a:t>
            </a:r>
            <a:r>
              <a:rPr lang="en-US" altLang="zh-CN" sz="3600" dirty="0">
                <a:solidFill>
                  <a:schemeClr val="bg1"/>
                </a:solidFill>
              </a:rPr>
              <a:t>a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3A5565-9911-46BC-87A9-33EF8EDEAE03}"/>
              </a:ext>
            </a:extLst>
          </p:cNvPr>
          <p:cNvSpPr txBox="1"/>
          <p:nvPr/>
        </p:nvSpPr>
        <p:spPr>
          <a:xfrm>
            <a:off x="4253218" y="4537095"/>
            <a:ext cx="5056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将指针自己的地址赋给</a:t>
            </a:r>
            <a:r>
              <a:rPr lang="en-US" altLang="zh-CN" sz="3600" dirty="0">
                <a:solidFill>
                  <a:schemeClr val="bg1"/>
                </a:solidFill>
              </a:rPr>
              <a:t>a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25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7FEC98F-3768-48FE-95C5-B05E29C8182A}"/>
              </a:ext>
            </a:extLst>
          </p:cNvPr>
          <p:cNvSpPr txBox="1"/>
          <p:nvPr/>
        </p:nvSpPr>
        <p:spPr>
          <a:xfrm>
            <a:off x="5063505" y="1249960"/>
            <a:ext cx="2064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+mn-ea"/>
              </a:rPr>
              <a:t>NULL</a:t>
            </a:r>
            <a:r>
              <a:rPr lang="zh-CN" altLang="en-US" sz="3200" dirty="0">
                <a:solidFill>
                  <a:schemeClr val="bg1"/>
                </a:solidFill>
                <a:latin typeface="+mn-ea"/>
              </a:rPr>
              <a:t>指针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77B8C0-419D-4FEF-8BAD-DAAA178B99F5}"/>
              </a:ext>
            </a:extLst>
          </p:cNvPr>
          <p:cNvSpPr txBox="1"/>
          <p:nvPr/>
        </p:nvSpPr>
        <p:spPr>
          <a:xfrm>
            <a:off x="1843071" y="2530485"/>
            <a:ext cx="850585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在变量声明的时候，如果没有确切的地址可以赋值，</a:t>
            </a:r>
            <a:endParaRPr lang="en-US" altLang="zh-CN" sz="2800" dirty="0">
              <a:solidFill>
                <a:schemeClr val="bg1"/>
              </a:solidFill>
              <a:latin typeface="+mn-ea"/>
            </a:endParaRPr>
          </a:p>
          <a:p>
            <a:pPr latinLnBrk="1"/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为指针变量赋一个 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NULL 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值是一个良好的编程习惯。</a:t>
            </a:r>
            <a:endParaRPr lang="en-US" altLang="zh-CN" sz="2800" dirty="0">
              <a:solidFill>
                <a:schemeClr val="bg1"/>
              </a:solidFill>
              <a:latin typeface="+mn-ea"/>
            </a:endParaRPr>
          </a:p>
          <a:p>
            <a:pPr latinLnBrk="1"/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赋为 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NULL 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值的指针被称为空指针。</a:t>
            </a:r>
          </a:p>
          <a:p>
            <a:pPr latinLnBrk="1"/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NULL 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指针是一个定义在标准库中的值为零的常量。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9E0618-21F0-4850-AFC8-DD378FF83BD9}"/>
              </a:ext>
            </a:extLst>
          </p:cNvPr>
          <p:cNvSpPr txBox="1"/>
          <p:nvPr/>
        </p:nvSpPr>
        <p:spPr>
          <a:xfrm>
            <a:off x="4451960" y="5142451"/>
            <a:ext cx="3288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int *</a:t>
            </a:r>
            <a:r>
              <a:rPr lang="en-US" altLang="zh-CN" sz="3200" dirty="0" err="1">
                <a:solidFill>
                  <a:schemeClr val="bg1"/>
                </a:solidFill>
              </a:rPr>
              <a:t>ptr</a:t>
            </a:r>
            <a:r>
              <a:rPr lang="en-US" altLang="zh-CN" sz="3200" dirty="0">
                <a:solidFill>
                  <a:schemeClr val="bg1"/>
                </a:solidFill>
              </a:rPr>
              <a:t> = NULL;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43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7F9BB2D-867B-40FC-A9AD-5E13C1CF91EF}"/>
              </a:ext>
            </a:extLst>
          </p:cNvPr>
          <p:cNvSpPr txBox="1"/>
          <p:nvPr/>
        </p:nvSpPr>
        <p:spPr>
          <a:xfrm>
            <a:off x="2053868" y="3167390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同时，在一个指针不再使用的时候也应该赋值为空</a:t>
            </a:r>
          </a:p>
        </p:txBody>
      </p:sp>
    </p:spTree>
    <p:extLst>
      <p:ext uri="{BB962C8B-B14F-4D97-AF65-F5344CB8AC3E}">
        <p14:creationId xmlns:p14="http://schemas.microsoft.com/office/powerpoint/2010/main" val="173224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DAE77E2-C8EF-4FB9-89CB-53593BCC4653}"/>
              </a:ext>
            </a:extLst>
          </p:cNvPr>
          <p:cNvSpPr txBox="1"/>
          <p:nvPr/>
        </p:nvSpPr>
        <p:spPr>
          <a:xfrm>
            <a:off x="4177717" y="124996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数组与指针的关系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B8A345-BD5E-4142-A080-58D0BBA2D814}"/>
              </a:ext>
            </a:extLst>
          </p:cNvPr>
          <p:cNvSpPr txBox="1"/>
          <p:nvPr/>
        </p:nvSpPr>
        <p:spPr>
          <a:xfrm>
            <a:off x="2464236" y="3198167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数组与指针的关系很简单，数组的名字就是一个指针</a:t>
            </a:r>
          </a:p>
        </p:txBody>
      </p:sp>
    </p:spTree>
    <p:extLst>
      <p:ext uri="{BB962C8B-B14F-4D97-AF65-F5344CB8AC3E}">
        <p14:creationId xmlns:p14="http://schemas.microsoft.com/office/powerpoint/2010/main" val="191141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90FABEC-0266-4873-B537-75863AE907DB}"/>
              </a:ext>
            </a:extLst>
          </p:cNvPr>
          <p:cNvSpPr txBox="1"/>
          <p:nvPr/>
        </p:nvSpPr>
        <p:spPr>
          <a:xfrm>
            <a:off x="796440" y="2038525"/>
            <a:ext cx="1059912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指针的相关知识还有很多也非常重要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指针既是</a:t>
            </a:r>
            <a:r>
              <a:rPr lang="en-US" altLang="zh-CN" sz="2800" dirty="0">
                <a:solidFill>
                  <a:schemeClr val="bg1"/>
                </a:solidFill>
              </a:rPr>
              <a:t>C</a:t>
            </a:r>
            <a:r>
              <a:rPr lang="zh-CN" altLang="en-US" sz="2800" dirty="0">
                <a:solidFill>
                  <a:schemeClr val="bg1"/>
                </a:solidFill>
              </a:rPr>
              <a:t>语言独有的一个特色，也是一个强大的利器，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不过如果没能正确的使用指针为往往会给程序带来灾难性的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破坏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所以指针的学习任重而道远，希望同学们下来以后继续深入了解</a:t>
            </a:r>
          </a:p>
        </p:txBody>
      </p:sp>
    </p:spTree>
    <p:extLst>
      <p:ext uri="{BB962C8B-B14F-4D97-AF65-F5344CB8AC3E}">
        <p14:creationId xmlns:p14="http://schemas.microsoft.com/office/powerpoint/2010/main" val="347979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ED092F-0C78-4C4E-B903-66F2A54A8AAF}"/>
              </a:ext>
            </a:extLst>
          </p:cNvPr>
          <p:cNvSpPr txBox="1"/>
          <p:nvPr/>
        </p:nvSpPr>
        <p:spPr>
          <a:xfrm>
            <a:off x="4464784" y="2778093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数组，指针</a:t>
            </a:r>
          </a:p>
        </p:txBody>
      </p:sp>
    </p:spTree>
    <p:extLst>
      <p:ext uri="{BB962C8B-B14F-4D97-AF65-F5344CB8AC3E}">
        <p14:creationId xmlns:p14="http://schemas.microsoft.com/office/powerpoint/2010/main" val="209232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ED092F-0C78-4C4E-B903-66F2A54A8AAF}"/>
              </a:ext>
            </a:extLst>
          </p:cNvPr>
          <p:cNvSpPr txBox="1"/>
          <p:nvPr/>
        </p:nvSpPr>
        <p:spPr>
          <a:xfrm>
            <a:off x="2276327" y="172554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主要内容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FB12FE-D958-49B6-9700-B67F89E5C9F1}"/>
              </a:ext>
            </a:extLst>
          </p:cNvPr>
          <p:cNvSpPr txBox="1"/>
          <p:nvPr/>
        </p:nvSpPr>
        <p:spPr>
          <a:xfrm>
            <a:off x="3951824" y="2944536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数组的声明与使用方法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0B6B66-804C-44D7-81A5-AC3190FFBC50}"/>
              </a:ext>
            </a:extLst>
          </p:cNvPr>
          <p:cNvSpPr txBox="1"/>
          <p:nvPr/>
        </p:nvSpPr>
        <p:spPr>
          <a:xfrm>
            <a:off x="3951823" y="3748025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指针的声明与使用方法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D832A2-CC42-4DF4-86F8-03C809C4082A}"/>
              </a:ext>
            </a:extLst>
          </p:cNvPr>
          <p:cNvSpPr txBox="1"/>
          <p:nvPr/>
        </p:nvSpPr>
        <p:spPr>
          <a:xfrm>
            <a:off x="3951823" y="4617269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数组与指针的关系</a:t>
            </a:r>
          </a:p>
        </p:txBody>
      </p:sp>
    </p:spTree>
    <p:extLst>
      <p:ext uri="{BB962C8B-B14F-4D97-AF65-F5344CB8AC3E}">
        <p14:creationId xmlns:p14="http://schemas.microsoft.com/office/powerpoint/2010/main" val="88601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F3F8F0D-C9E2-4A6C-9648-BE92A0EB7BF1}"/>
              </a:ext>
            </a:extLst>
          </p:cNvPr>
          <p:cNvSpPr txBox="1"/>
          <p:nvPr/>
        </p:nvSpPr>
        <p:spPr>
          <a:xfrm>
            <a:off x="2075241" y="2681538"/>
            <a:ext cx="95205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所谓数组就是一组数据类型相同在内存中地址连续的变量，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通过索引来进行读写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C039A1-01A2-475F-BA14-85861CA667E4}"/>
              </a:ext>
            </a:extLst>
          </p:cNvPr>
          <p:cNvSpPr/>
          <p:nvPr/>
        </p:nvSpPr>
        <p:spPr>
          <a:xfrm>
            <a:off x="3103418" y="3990110"/>
            <a:ext cx="572654" cy="5726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DCD131-C850-4308-97CF-2592D5980B72}"/>
              </a:ext>
            </a:extLst>
          </p:cNvPr>
          <p:cNvSpPr/>
          <p:nvPr/>
        </p:nvSpPr>
        <p:spPr>
          <a:xfrm>
            <a:off x="3676072" y="3990110"/>
            <a:ext cx="572654" cy="5726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F722DD-598E-4F45-9CAE-A353DA9EFA2F}"/>
              </a:ext>
            </a:extLst>
          </p:cNvPr>
          <p:cNvSpPr/>
          <p:nvPr/>
        </p:nvSpPr>
        <p:spPr>
          <a:xfrm>
            <a:off x="4248726" y="3990110"/>
            <a:ext cx="572654" cy="5726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BFD5E7A-7837-45D6-A5D3-AA4A4CB02CEB}"/>
              </a:ext>
            </a:extLst>
          </p:cNvPr>
          <p:cNvSpPr/>
          <p:nvPr/>
        </p:nvSpPr>
        <p:spPr>
          <a:xfrm>
            <a:off x="4821380" y="3990110"/>
            <a:ext cx="572654" cy="5726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45784CD-20F4-4371-B610-07FA125CEE04}"/>
              </a:ext>
            </a:extLst>
          </p:cNvPr>
          <p:cNvSpPr/>
          <p:nvPr/>
        </p:nvSpPr>
        <p:spPr>
          <a:xfrm>
            <a:off x="5394034" y="3990110"/>
            <a:ext cx="572654" cy="5726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782C2F6-4610-4434-9D61-27E1412BADEA}"/>
              </a:ext>
            </a:extLst>
          </p:cNvPr>
          <p:cNvSpPr/>
          <p:nvPr/>
        </p:nvSpPr>
        <p:spPr>
          <a:xfrm>
            <a:off x="5966688" y="3990110"/>
            <a:ext cx="572654" cy="5726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FFB3499-CEE6-4B98-B90F-57ACEE9AED80}"/>
              </a:ext>
            </a:extLst>
          </p:cNvPr>
          <p:cNvSpPr/>
          <p:nvPr/>
        </p:nvSpPr>
        <p:spPr>
          <a:xfrm>
            <a:off x="6539342" y="3990110"/>
            <a:ext cx="572654" cy="5726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AAF3CF-20FA-497E-B693-990318E0559C}"/>
              </a:ext>
            </a:extLst>
          </p:cNvPr>
          <p:cNvSpPr/>
          <p:nvPr/>
        </p:nvSpPr>
        <p:spPr>
          <a:xfrm>
            <a:off x="7111996" y="3990110"/>
            <a:ext cx="572654" cy="5726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5A60175-AA7C-4D95-81DA-D1F59E001553}"/>
              </a:ext>
            </a:extLst>
          </p:cNvPr>
          <p:cNvSpPr/>
          <p:nvPr/>
        </p:nvSpPr>
        <p:spPr>
          <a:xfrm>
            <a:off x="7684650" y="3990110"/>
            <a:ext cx="572654" cy="5726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F50CDE9-0078-4D34-AE6D-065C4A149233}"/>
              </a:ext>
            </a:extLst>
          </p:cNvPr>
          <p:cNvSpPr/>
          <p:nvPr/>
        </p:nvSpPr>
        <p:spPr>
          <a:xfrm>
            <a:off x="8257304" y="3990110"/>
            <a:ext cx="572654" cy="5726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5A54A1D-3AE7-49CE-8355-624B6AB6F91A}"/>
              </a:ext>
            </a:extLst>
          </p:cNvPr>
          <p:cNvSpPr txBox="1"/>
          <p:nvPr/>
        </p:nvSpPr>
        <p:spPr>
          <a:xfrm>
            <a:off x="3202149" y="4715908"/>
            <a:ext cx="552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0      1       2      3       4      5      6       7      8       9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83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816518A-D7BD-40B3-B903-CFB6F4F8A826}"/>
              </a:ext>
            </a:extLst>
          </p:cNvPr>
          <p:cNvSpPr txBox="1"/>
          <p:nvPr/>
        </p:nvSpPr>
        <p:spPr>
          <a:xfrm>
            <a:off x="1098958" y="109895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数组的声明方法：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44C99D-5721-4218-A6DF-E6199EE0EB36}"/>
              </a:ext>
            </a:extLst>
          </p:cNvPr>
          <p:cNvSpPr txBox="1"/>
          <p:nvPr/>
        </p:nvSpPr>
        <p:spPr>
          <a:xfrm>
            <a:off x="1937857" y="2189527"/>
            <a:ext cx="7207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+mn-ea"/>
              </a:rPr>
              <a:t>[</a:t>
            </a:r>
            <a:r>
              <a:rPr lang="zh-CN" altLang="en-US" sz="2400" dirty="0">
                <a:solidFill>
                  <a:schemeClr val="accent2"/>
                </a:solidFill>
                <a:latin typeface="+mn-ea"/>
              </a:rPr>
              <a:t>数据类型</a:t>
            </a:r>
            <a:r>
              <a:rPr lang="en-US" altLang="zh-CN" sz="2400" dirty="0">
                <a:solidFill>
                  <a:schemeClr val="accent2"/>
                </a:solidFill>
                <a:latin typeface="+mn-ea"/>
              </a:rPr>
              <a:t>]    [</a:t>
            </a:r>
            <a:r>
              <a:rPr lang="zh-CN" altLang="en-US" sz="2400" dirty="0">
                <a:solidFill>
                  <a:schemeClr val="accent2"/>
                </a:solidFill>
                <a:latin typeface="+mn-ea"/>
              </a:rPr>
              <a:t>数组名</a:t>
            </a:r>
            <a:r>
              <a:rPr lang="en-US" altLang="zh-CN" sz="2400" dirty="0">
                <a:solidFill>
                  <a:schemeClr val="accent2"/>
                </a:solidFill>
                <a:latin typeface="+mn-ea"/>
              </a:rPr>
              <a:t>]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[</a:t>
            </a:r>
            <a:r>
              <a:rPr lang="en-US" altLang="zh-CN" sz="2400" dirty="0">
                <a:solidFill>
                  <a:schemeClr val="accent2"/>
                </a:solidFill>
                <a:latin typeface="+mn-ea"/>
              </a:rPr>
              <a:t>[</a:t>
            </a:r>
            <a:r>
              <a:rPr lang="zh-CN" altLang="en-US" sz="2400" dirty="0">
                <a:solidFill>
                  <a:schemeClr val="accent2"/>
                </a:solidFill>
                <a:latin typeface="+mn-ea"/>
              </a:rPr>
              <a:t>数组大小</a:t>
            </a:r>
            <a:r>
              <a:rPr lang="en-US" altLang="zh-CN" sz="2400" dirty="0">
                <a:solidFill>
                  <a:schemeClr val="accent2"/>
                </a:solidFill>
                <a:latin typeface="+mn-ea"/>
              </a:rPr>
              <a:t>(</a:t>
            </a:r>
            <a:r>
              <a:rPr lang="zh-CN" altLang="en-US" sz="2400" dirty="0">
                <a:solidFill>
                  <a:schemeClr val="accent2"/>
                </a:solidFill>
                <a:latin typeface="+mn-ea"/>
              </a:rPr>
              <a:t>特殊情况可省略</a:t>
            </a:r>
            <a:r>
              <a:rPr lang="en-US" altLang="zh-CN" sz="2400" dirty="0">
                <a:solidFill>
                  <a:schemeClr val="accent2"/>
                </a:solidFill>
                <a:latin typeface="+mn-ea"/>
              </a:rPr>
              <a:t>)]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];</a:t>
            </a:r>
            <a:endParaRPr lang="zh-CN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FEA5D2-3A2B-495E-96E4-BA7E03AFA0DB}"/>
              </a:ext>
            </a:extLst>
          </p:cNvPr>
          <p:cNvSpPr txBox="1"/>
          <p:nvPr/>
        </p:nvSpPr>
        <p:spPr>
          <a:xfrm>
            <a:off x="548103" y="3044972"/>
            <a:ext cx="197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highlight>
                  <a:srgbClr val="808080"/>
                </a:highlight>
              </a:rPr>
              <a:t>int num[10];</a:t>
            </a:r>
            <a:endParaRPr lang="zh-CN" altLang="en-US" sz="240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452DC3-2E14-4905-BB1B-68EACF157B17}"/>
              </a:ext>
            </a:extLst>
          </p:cNvPr>
          <p:cNvSpPr txBox="1"/>
          <p:nvPr/>
        </p:nvSpPr>
        <p:spPr>
          <a:xfrm>
            <a:off x="548103" y="3719251"/>
            <a:ext cx="4951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highlight>
                  <a:srgbClr val="808080"/>
                </a:highlight>
              </a:rPr>
              <a:t>int num[10]={0,1,2,3,4,5,6,7,8,9};</a:t>
            </a:r>
            <a:endParaRPr lang="zh-CN" altLang="en-US" sz="240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F0E5CA-268B-4341-AEF5-40CF4CD31CC0}"/>
              </a:ext>
            </a:extLst>
          </p:cNvPr>
          <p:cNvSpPr txBox="1"/>
          <p:nvPr/>
        </p:nvSpPr>
        <p:spPr>
          <a:xfrm>
            <a:off x="548103" y="4474096"/>
            <a:ext cx="4515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highlight>
                  <a:srgbClr val="808080"/>
                </a:highlight>
              </a:rPr>
              <a:t>int num[]={0,1,2,3,4,5,6,7,8,9};</a:t>
            </a:r>
            <a:endParaRPr lang="zh-CN" altLang="en-US" sz="240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CC5627-4CDA-4E83-AAB6-20CB411D270C}"/>
              </a:ext>
            </a:extLst>
          </p:cNvPr>
          <p:cNvSpPr txBox="1"/>
          <p:nvPr/>
        </p:nvSpPr>
        <p:spPr>
          <a:xfrm>
            <a:off x="548102" y="5247710"/>
            <a:ext cx="2584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highlight>
                  <a:srgbClr val="808080"/>
                </a:highlight>
              </a:rPr>
              <a:t>int num[10]={0};</a:t>
            </a:r>
            <a:endParaRPr lang="zh-CN" altLang="en-US" sz="240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93B3CD-DCA7-47D1-B277-5291A3B0494A}"/>
              </a:ext>
            </a:extLst>
          </p:cNvPr>
          <p:cNvSpPr txBox="1"/>
          <p:nvPr/>
        </p:nvSpPr>
        <p:spPr>
          <a:xfrm>
            <a:off x="548102" y="6002555"/>
            <a:ext cx="3348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highlight>
                  <a:srgbClr val="808080"/>
                </a:highlight>
              </a:rPr>
              <a:t>int num[10]={0,1,2,3};</a:t>
            </a:r>
            <a:endParaRPr lang="zh-CN" altLang="en-US" sz="240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C97F05-7C35-41B0-AC80-5ACA171155A4}"/>
              </a:ext>
            </a:extLst>
          </p:cNvPr>
          <p:cNvSpPr txBox="1"/>
          <p:nvPr/>
        </p:nvSpPr>
        <p:spPr>
          <a:xfrm>
            <a:off x="5500100" y="3765417"/>
            <a:ext cx="47628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6"/>
                </a:solidFill>
              </a:rPr>
              <a:t>//</a:t>
            </a:r>
            <a:r>
              <a:rPr lang="zh-CN" altLang="en-US" sz="2000" dirty="0">
                <a:solidFill>
                  <a:schemeClr val="accent6"/>
                </a:solidFill>
              </a:rPr>
              <a:t>初始化的数值个数不能超过声明的大小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93FD787-BFBA-4D47-B004-B7D2AA437835}"/>
              </a:ext>
            </a:extLst>
          </p:cNvPr>
          <p:cNvSpPr txBox="1"/>
          <p:nvPr/>
        </p:nvSpPr>
        <p:spPr>
          <a:xfrm>
            <a:off x="5064083" y="4514258"/>
            <a:ext cx="3736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6"/>
                </a:solidFill>
              </a:rPr>
              <a:t>//</a:t>
            </a:r>
            <a:r>
              <a:rPr lang="zh-CN" altLang="en-US" sz="2000" dirty="0">
                <a:solidFill>
                  <a:schemeClr val="accent6"/>
                </a:solidFill>
              </a:rPr>
              <a:t>实际尺寸为初始化的数值个数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9A0630-DCB1-45E5-A2AB-C8D5F779A9B5}"/>
              </a:ext>
            </a:extLst>
          </p:cNvPr>
          <p:cNvSpPr txBox="1"/>
          <p:nvPr/>
        </p:nvSpPr>
        <p:spPr>
          <a:xfrm>
            <a:off x="4445178" y="5632089"/>
            <a:ext cx="3374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6"/>
                </a:solidFill>
              </a:rPr>
              <a:t>//</a:t>
            </a:r>
            <a:r>
              <a:rPr lang="zh-CN" altLang="en-US" sz="2000" dirty="0">
                <a:solidFill>
                  <a:schemeClr val="accent6"/>
                </a:solidFill>
              </a:rPr>
              <a:t>将为指明的部分初始化为</a:t>
            </a:r>
            <a:r>
              <a:rPr lang="en-US" altLang="zh-CN" sz="2000" dirty="0">
                <a:solidFill>
                  <a:schemeClr val="accent6"/>
                </a:solidFill>
              </a:rPr>
              <a:t>0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DE077EA6-C9BA-4A27-8205-203617E97567}"/>
              </a:ext>
            </a:extLst>
          </p:cNvPr>
          <p:cNvSpPr/>
          <p:nvPr/>
        </p:nvSpPr>
        <p:spPr>
          <a:xfrm>
            <a:off x="4204664" y="5389049"/>
            <a:ext cx="155448" cy="914400"/>
          </a:xfrm>
          <a:prstGeom prst="rightBrace">
            <a:avLst/>
          </a:prstGeom>
          <a:ln w="222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99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0E8AD57-A223-467D-A9D4-96138E70AE21}"/>
              </a:ext>
            </a:extLst>
          </p:cNvPr>
          <p:cNvSpPr txBox="1"/>
          <p:nvPr/>
        </p:nvSpPr>
        <p:spPr>
          <a:xfrm>
            <a:off x="1080655" y="100676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数组的索引：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4D468C-D245-4FB9-A2C0-708861A65701}"/>
              </a:ext>
            </a:extLst>
          </p:cNvPr>
          <p:cNvSpPr txBox="1"/>
          <p:nvPr/>
        </p:nvSpPr>
        <p:spPr>
          <a:xfrm>
            <a:off x="2272146" y="2136629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+mn-ea"/>
              </a:rPr>
              <a:t>[</a:t>
            </a:r>
            <a:r>
              <a:rPr lang="zh-CN" altLang="en-US" sz="2800" dirty="0">
                <a:solidFill>
                  <a:schemeClr val="accent2"/>
                </a:solidFill>
                <a:latin typeface="+mn-ea"/>
              </a:rPr>
              <a:t>数组名</a:t>
            </a:r>
            <a:r>
              <a:rPr lang="en-US" altLang="zh-CN" sz="2800" dirty="0">
                <a:solidFill>
                  <a:schemeClr val="accent2"/>
                </a:solidFill>
                <a:latin typeface="+mn-ea"/>
              </a:rPr>
              <a:t>]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[</a:t>
            </a:r>
            <a:r>
              <a:rPr lang="en-US" altLang="zh-CN" sz="2800" dirty="0">
                <a:solidFill>
                  <a:schemeClr val="accent2"/>
                </a:solidFill>
                <a:latin typeface="+mn-ea"/>
              </a:rPr>
              <a:t>[</a:t>
            </a:r>
            <a:r>
              <a:rPr lang="zh-CN" altLang="en-US" sz="2800" dirty="0">
                <a:solidFill>
                  <a:schemeClr val="accent2"/>
                </a:solidFill>
                <a:latin typeface="+mn-ea"/>
              </a:rPr>
              <a:t>索引值</a:t>
            </a:r>
            <a:r>
              <a:rPr lang="en-US" altLang="zh-CN" sz="2800" dirty="0">
                <a:solidFill>
                  <a:schemeClr val="accent2"/>
                </a:solidFill>
                <a:latin typeface="+mn-ea"/>
              </a:rPr>
              <a:t>]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];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4997CD-C30B-4B5A-8050-CE79C7813423}"/>
              </a:ext>
            </a:extLst>
          </p:cNvPr>
          <p:cNvSpPr txBox="1"/>
          <p:nvPr/>
        </p:nvSpPr>
        <p:spPr>
          <a:xfrm>
            <a:off x="2272146" y="3198167"/>
            <a:ext cx="5982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对于长度为</a:t>
            </a:r>
            <a:r>
              <a:rPr lang="en-US" altLang="zh-CN" sz="2400" dirty="0">
                <a:solidFill>
                  <a:schemeClr val="accent2"/>
                </a:solidFill>
                <a:latin typeface="+mn-ea"/>
              </a:rPr>
              <a:t>n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的数组索引值从</a:t>
            </a:r>
            <a:r>
              <a:rPr lang="en-US" altLang="zh-CN" sz="2400" dirty="0">
                <a:solidFill>
                  <a:schemeClr val="accent2"/>
                </a:solidFill>
                <a:latin typeface="+mn-ea"/>
              </a:rPr>
              <a:t>0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到</a:t>
            </a:r>
            <a:r>
              <a:rPr lang="en-US" altLang="zh-CN" sz="2400" dirty="0">
                <a:solidFill>
                  <a:schemeClr val="accent2"/>
                </a:solidFill>
                <a:latin typeface="+mn-ea"/>
              </a:rPr>
              <a:t>n-1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的整数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7E79CA-1ED3-4A35-85C4-FD2E7D10DDF0}"/>
              </a:ext>
            </a:extLst>
          </p:cNvPr>
          <p:cNvSpPr txBox="1"/>
          <p:nvPr/>
        </p:nvSpPr>
        <p:spPr>
          <a:xfrm>
            <a:off x="2272146" y="4024715"/>
            <a:ext cx="7018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当索引值</a:t>
            </a:r>
            <a:r>
              <a:rPr lang="zh-CN" altLang="en-US" sz="2400" dirty="0">
                <a:solidFill>
                  <a:schemeClr val="accent2"/>
                </a:solidFill>
                <a:latin typeface="+mn-ea"/>
              </a:rPr>
              <a:t>小于</a:t>
            </a:r>
            <a:r>
              <a:rPr lang="en-US" altLang="zh-CN" sz="2400" dirty="0">
                <a:solidFill>
                  <a:schemeClr val="accent2"/>
                </a:solidFill>
                <a:latin typeface="+mn-ea"/>
              </a:rPr>
              <a:t>0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或</a:t>
            </a:r>
            <a:r>
              <a:rPr lang="zh-CN" altLang="en-US" sz="2400" dirty="0">
                <a:solidFill>
                  <a:schemeClr val="accent2"/>
                </a:solidFill>
                <a:latin typeface="+mn-ea"/>
              </a:rPr>
              <a:t>大于等于</a:t>
            </a:r>
            <a:r>
              <a:rPr lang="en-US" altLang="zh-CN" sz="2400" dirty="0">
                <a:solidFill>
                  <a:schemeClr val="accent2"/>
                </a:solidFill>
                <a:latin typeface="+mn-ea"/>
              </a:rPr>
              <a:t>n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时会发生数组越界报错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3E1B41-FE8B-4B6C-B1A3-B1C523E83EA9}"/>
              </a:ext>
            </a:extLst>
          </p:cNvPr>
          <p:cNvSpPr txBox="1"/>
          <p:nvPr/>
        </p:nvSpPr>
        <p:spPr>
          <a:xfrm>
            <a:off x="2272146" y="4874566"/>
            <a:ext cx="8413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数组越界是使用数组是特别容易犯的错误，一定要当心注意</a:t>
            </a:r>
          </a:p>
        </p:txBody>
      </p:sp>
    </p:spTree>
    <p:extLst>
      <p:ext uri="{BB962C8B-B14F-4D97-AF65-F5344CB8AC3E}">
        <p14:creationId xmlns:p14="http://schemas.microsoft.com/office/powerpoint/2010/main" val="159538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68E1209-27AD-4BC7-AE6D-3B95D850615C}"/>
              </a:ext>
            </a:extLst>
          </p:cNvPr>
          <p:cNvSpPr txBox="1"/>
          <p:nvPr/>
        </p:nvSpPr>
        <p:spPr>
          <a:xfrm>
            <a:off x="1431636" y="96981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高维数组：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643A1C-9206-48C4-819B-25DB2535792A}"/>
              </a:ext>
            </a:extLst>
          </p:cNvPr>
          <p:cNvSpPr txBox="1"/>
          <p:nvPr/>
        </p:nvSpPr>
        <p:spPr>
          <a:xfrm>
            <a:off x="1634836" y="1838036"/>
            <a:ext cx="9725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一维数组是最简单也是最常用的数组，很多时候我们需要用到高维数组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3D2B7F-030A-4E7D-B204-260B15C61911}"/>
              </a:ext>
            </a:extLst>
          </p:cNvPr>
          <p:cNvSpPr txBox="1"/>
          <p:nvPr/>
        </p:nvSpPr>
        <p:spPr>
          <a:xfrm>
            <a:off x="1109432" y="2811364"/>
            <a:ext cx="2880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highlight>
                  <a:srgbClr val="808080"/>
                </a:highlight>
              </a:rPr>
              <a:t>int  num[3][3]={0};</a:t>
            </a:r>
            <a:endParaRPr lang="zh-CN" altLang="en-US" sz="240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F1B177-82E7-4203-8DE7-DCF2FD5CCA31}"/>
              </a:ext>
            </a:extLst>
          </p:cNvPr>
          <p:cNvSpPr txBox="1"/>
          <p:nvPr/>
        </p:nvSpPr>
        <p:spPr>
          <a:xfrm>
            <a:off x="1109432" y="3471126"/>
            <a:ext cx="5535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highlight>
                  <a:srgbClr val="808080"/>
                </a:highlight>
              </a:rPr>
              <a:t>int  num[3][3]={{1,2,3},{4,5,6},{7,8,9}};</a:t>
            </a:r>
            <a:endParaRPr lang="zh-CN" altLang="en-US" sz="240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AEA79F-6E3F-48E1-8E1D-4B609808641C}"/>
              </a:ext>
            </a:extLst>
          </p:cNvPr>
          <p:cNvSpPr txBox="1"/>
          <p:nvPr/>
        </p:nvSpPr>
        <p:spPr>
          <a:xfrm>
            <a:off x="1109432" y="4231515"/>
            <a:ext cx="5535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highlight>
                  <a:srgbClr val="808080"/>
                </a:highlight>
              </a:rPr>
              <a:t>int  num[][3]={{1,2,3},{4,5,6},{7,8,9}};</a:t>
            </a:r>
            <a:endParaRPr lang="zh-CN" altLang="en-US" sz="240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016FC7C-36C8-419C-AF80-BC3EE5E9BBB3}"/>
              </a:ext>
            </a:extLst>
          </p:cNvPr>
          <p:cNvCxnSpPr/>
          <p:nvPr/>
        </p:nvCxnSpPr>
        <p:spPr>
          <a:xfrm flipV="1">
            <a:off x="2549890" y="4693180"/>
            <a:ext cx="0" cy="5253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52DDE56-DBCF-4371-8A32-4F3252366A0D}"/>
              </a:ext>
            </a:extLst>
          </p:cNvPr>
          <p:cNvSpPr txBox="1"/>
          <p:nvPr/>
        </p:nvSpPr>
        <p:spPr>
          <a:xfrm>
            <a:off x="1109432" y="531087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除了最低维，一律不能省略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8FB1833-0567-49B9-B07D-EB854D058D35}"/>
              </a:ext>
            </a:extLst>
          </p:cNvPr>
          <p:cNvSpPr/>
          <p:nvPr/>
        </p:nvSpPr>
        <p:spPr>
          <a:xfrm>
            <a:off x="8889033" y="3184799"/>
            <a:ext cx="572654" cy="5726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1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5E1D090-F937-4F85-80DE-1766A325F12D}"/>
              </a:ext>
            </a:extLst>
          </p:cNvPr>
          <p:cNvSpPr/>
          <p:nvPr/>
        </p:nvSpPr>
        <p:spPr>
          <a:xfrm>
            <a:off x="9461687" y="3184799"/>
            <a:ext cx="572654" cy="5726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EE499D-10F9-4243-AE2E-6A5B8A778426}"/>
              </a:ext>
            </a:extLst>
          </p:cNvPr>
          <p:cNvSpPr/>
          <p:nvPr/>
        </p:nvSpPr>
        <p:spPr>
          <a:xfrm>
            <a:off x="10034341" y="3184799"/>
            <a:ext cx="572654" cy="5726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3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AEFCB8-BBB4-4AB2-B64C-C1DA4FBA4632}"/>
              </a:ext>
            </a:extLst>
          </p:cNvPr>
          <p:cNvSpPr/>
          <p:nvPr/>
        </p:nvSpPr>
        <p:spPr>
          <a:xfrm>
            <a:off x="8889033" y="3769714"/>
            <a:ext cx="572654" cy="5726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4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43DF2C8-B1C4-46F5-9EC1-F2C1AEB8DE78}"/>
              </a:ext>
            </a:extLst>
          </p:cNvPr>
          <p:cNvSpPr/>
          <p:nvPr/>
        </p:nvSpPr>
        <p:spPr>
          <a:xfrm>
            <a:off x="9461687" y="3769714"/>
            <a:ext cx="572654" cy="5726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5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3D9ECE-5597-4D70-B595-5DEECD58909D}"/>
              </a:ext>
            </a:extLst>
          </p:cNvPr>
          <p:cNvSpPr/>
          <p:nvPr/>
        </p:nvSpPr>
        <p:spPr>
          <a:xfrm>
            <a:off x="10034341" y="3769714"/>
            <a:ext cx="572654" cy="5726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6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BDF2E0C-C553-4C49-90AD-EA377AFA7891}"/>
              </a:ext>
            </a:extLst>
          </p:cNvPr>
          <p:cNvSpPr/>
          <p:nvPr/>
        </p:nvSpPr>
        <p:spPr>
          <a:xfrm>
            <a:off x="8889033" y="4339982"/>
            <a:ext cx="572654" cy="5726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7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BC8DF73-BEA1-4A39-A8F3-520BDEF7CBE7}"/>
              </a:ext>
            </a:extLst>
          </p:cNvPr>
          <p:cNvSpPr/>
          <p:nvPr/>
        </p:nvSpPr>
        <p:spPr>
          <a:xfrm>
            <a:off x="9461687" y="4339982"/>
            <a:ext cx="572654" cy="5726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8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B67339A-FF87-4421-B772-B3BE3DFE9E48}"/>
              </a:ext>
            </a:extLst>
          </p:cNvPr>
          <p:cNvSpPr/>
          <p:nvPr/>
        </p:nvSpPr>
        <p:spPr>
          <a:xfrm>
            <a:off x="10034341" y="4339982"/>
            <a:ext cx="572654" cy="5726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9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DDD4F34-FBEC-4191-9ECC-1D5C493CA229}"/>
              </a:ext>
            </a:extLst>
          </p:cNvPr>
          <p:cNvSpPr txBox="1"/>
          <p:nvPr/>
        </p:nvSpPr>
        <p:spPr>
          <a:xfrm>
            <a:off x="9021533" y="2850041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0       1      2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3017E97-B115-4309-9A7B-A1F42003EF98}"/>
              </a:ext>
            </a:extLst>
          </p:cNvPr>
          <p:cNvSpPr txBox="1"/>
          <p:nvPr/>
        </p:nvSpPr>
        <p:spPr>
          <a:xfrm>
            <a:off x="8417139" y="3317377"/>
            <a:ext cx="3193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382A13-D14C-4DA1-B170-6CB77DDCBC08}"/>
              </a:ext>
            </a:extLst>
          </p:cNvPr>
          <p:cNvSpPr txBox="1"/>
          <p:nvPr/>
        </p:nvSpPr>
        <p:spPr>
          <a:xfrm>
            <a:off x="8889033" y="5049268"/>
            <a:ext cx="1681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num[</a:t>
            </a:r>
            <a:r>
              <a:rPr lang="en-US" altLang="zh-CN" sz="2800" dirty="0" err="1">
                <a:solidFill>
                  <a:schemeClr val="bg1"/>
                </a:solidFill>
              </a:rPr>
              <a:t>i</a:t>
            </a:r>
            <a:r>
              <a:rPr lang="en-US" altLang="zh-CN" sz="2800" dirty="0">
                <a:solidFill>
                  <a:schemeClr val="bg1"/>
                </a:solidFill>
              </a:rPr>
              <a:t>][j]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713208B-8AF4-4C92-ABB3-27D66984B048}"/>
              </a:ext>
            </a:extLst>
          </p:cNvPr>
          <p:cNvSpPr txBox="1"/>
          <p:nvPr/>
        </p:nvSpPr>
        <p:spPr>
          <a:xfrm>
            <a:off x="7509163" y="5845912"/>
            <a:ext cx="423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zh-CN" altLang="en-US" dirty="0">
                <a:solidFill>
                  <a:schemeClr val="bg1"/>
                </a:solidFill>
              </a:rPr>
              <a:t>为行，</a:t>
            </a:r>
            <a:r>
              <a:rPr lang="en-US" altLang="zh-CN" dirty="0">
                <a:solidFill>
                  <a:schemeClr val="bg1"/>
                </a:solidFill>
              </a:rPr>
              <a:t>j</a:t>
            </a:r>
            <a:r>
              <a:rPr lang="zh-CN" altLang="en-US" dirty="0">
                <a:solidFill>
                  <a:schemeClr val="bg1"/>
                </a:solidFill>
              </a:rPr>
              <a:t>为列，与先行代数矩阵写法相同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924AF81-63F9-4F2C-BCBC-D6760DD7072C}"/>
              </a:ext>
            </a:extLst>
          </p:cNvPr>
          <p:cNvSpPr txBox="1"/>
          <p:nvPr/>
        </p:nvSpPr>
        <p:spPr>
          <a:xfrm>
            <a:off x="2035960" y="598441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更高维度依次类推</a:t>
            </a:r>
          </a:p>
        </p:txBody>
      </p:sp>
    </p:spTree>
    <p:extLst>
      <p:ext uri="{BB962C8B-B14F-4D97-AF65-F5344CB8AC3E}">
        <p14:creationId xmlns:p14="http://schemas.microsoft.com/office/powerpoint/2010/main" val="195773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729AAF5-620C-4BE9-BDAD-8A3E96DA3EF8}"/>
              </a:ext>
            </a:extLst>
          </p:cNvPr>
          <p:cNvSpPr txBox="1"/>
          <p:nvPr/>
        </p:nvSpPr>
        <p:spPr>
          <a:xfrm>
            <a:off x="5439410" y="127420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指针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E1DEA9-8707-4E24-AF75-8FF7CF94461D}"/>
              </a:ext>
            </a:extLst>
          </p:cNvPr>
          <p:cNvSpPr txBox="1"/>
          <p:nvPr/>
        </p:nvSpPr>
        <p:spPr>
          <a:xfrm>
            <a:off x="1812022" y="2835479"/>
            <a:ext cx="925445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学习 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C 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语言的指针既简单又有趣。通过指针，</a:t>
            </a:r>
            <a:endParaRPr lang="en-US" altLang="zh-CN" sz="28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可以简化一些 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C 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编程任务的执行，还有一些任务，</a:t>
            </a:r>
            <a:endParaRPr lang="en-US" altLang="zh-CN" sz="28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如动态内存分配，没有指针是无法执行的。所以，</a:t>
            </a:r>
            <a:endParaRPr lang="en-US" altLang="zh-CN" sz="28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想要成为一名优秀的 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C 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程序员，学习指针是很有必要的。</a:t>
            </a:r>
          </a:p>
        </p:txBody>
      </p:sp>
    </p:spTree>
    <p:extLst>
      <p:ext uri="{BB962C8B-B14F-4D97-AF65-F5344CB8AC3E}">
        <p14:creationId xmlns:p14="http://schemas.microsoft.com/office/powerpoint/2010/main" val="388057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04C340E-058B-45E0-B16C-2933B8974127}"/>
              </a:ext>
            </a:extLst>
          </p:cNvPr>
          <p:cNvSpPr txBox="1"/>
          <p:nvPr/>
        </p:nvSpPr>
        <p:spPr>
          <a:xfrm>
            <a:off x="1124125" y="90601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什么是指针？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805D24-DF1C-4FB2-B203-B236264C3937}"/>
              </a:ext>
            </a:extLst>
          </p:cNvPr>
          <p:cNvSpPr txBox="1"/>
          <p:nvPr/>
        </p:nvSpPr>
        <p:spPr>
          <a:xfrm>
            <a:off x="1275127" y="2072081"/>
            <a:ext cx="9161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指针也是一种变量，不过他存储的值是另一个变量的地址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B02E36-C692-49D1-9FDB-7DB2502AE788}"/>
              </a:ext>
            </a:extLst>
          </p:cNvPr>
          <p:cNvSpPr txBox="1"/>
          <p:nvPr/>
        </p:nvSpPr>
        <p:spPr>
          <a:xfrm>
            <a:off x="1124125" y="3507593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指针的声明方法：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1A87D8-D5CC-4417-AC47-9775E4245CA4}"/>
              </a:ext>
            </a:extLst>
          </p:cNvPr>
          <p:cNvSpPr txBox="1"/>
          <p:nvPr/>
        </p:nvSpPr>
        <p:spPr>
          <a:xfrm>
            <a:off x="2004969" y="4635805"/>
            <a:ext cx="4572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[</a:t>
            </a:r>
            <a:r>
              <a:rPr lang="zh-CN" altLang="en-US" sz="3200" dirty="0">
                <a:solidFill>
                  <a:schemeClr val="bg1"/>
                </a:solidFill>
              </a:rPr>
              <a:t>数据类型</a:t>
            </a:r>
            <a:r>
              <a:rPr lang="en-US" altLang="zh-CN" sz="3200" dirty="0">
                <a:solidFill>
                  <a:schemeClr val="bg1"/>
                </a:solidFill>
              </a:rPr>
              <a:t>]   </a:t>
            </a:r>
            <a:r>
              <a:rPr lang="zh-CN" altLang="en-US" sz="3200" dirty="0">
                <a:solidFill>
                  <a:schemeClr val="accent2"/>
                </a:solidFill>
              </a:rPr>
              <a:t>*</a:t>
            </a:r>
            <a:r>
              <a:rPr lang="en-US" altLang="zh-CN" sz="3200" dirty="0">
                <a:solidFill>
                  <a:schemeClr val="bg1"/>
                </a:solidFill>
              </a:rPr>
              <a:t>[</a:t>
            </a:r>
            <a:r>
              <a:rPr lang="zh-CN" altLang="en-US" sz="3200" dirty="0">
                <a:solidFill>
                  <a:schemeClr val="bg1"/>
                </a:solidFill>
              </a:rPr>
              <a:t>指针名</a:t>
            </a:r>
            <a:r>
              <a:rPr lang="en-US" altLang="zh-CN" sz="3200" dirty="0">
                <a:solidFill>
                  <a:schemeClr val="bg1"/>
                </a:solidFill>
              </a:rPr>
              <a:t>]</a:t>
            </a:r>
            <a:r>
              <a:rPr lang="zh-CN" altLang="en-US" sz="3200" dirty="0">
                <a:solidFill>
                  <a:schemeClr val="bg1"/>
                </a:solidFill>
              </a:rPr>
              <a:t>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A67B29-ABD3-4CFB-AA6C-AEC331947AFC}"/>
              </a:ext>
            </a:extLst>
          </p:cNvPr>
          <p:cNvSpPr txBox="1"/>
          <p:nvPr/>
        </p:nvSpPr>
        <p:spPr>
          <a:xfrm>
            <a:off x="8378801" y="4004862"/>
            <a:ext cx="19550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int  </a:t>
            </a:r>
            <a:r>
              <a:rPr lang="en-US" altLang="zh-CN" sz="3600" dirty="0">
                <a:solidFill>
                  <a:schemeClr val="accent2"/>
                </a:solidFill>
              </a:rPr>
              <a:t>*</a:t>
            </a:r>
            <a:r>
              <a:rPr lang="en-US" altLang="zh-CN" sz="3600" dirty="0" err="1">
                <a:solidFill>
                  <a:schemeClr val="bg1"/>
                </a:solidFill>
              </a:rPr>
              <a:t>i</a:t>
            </a:r>
            <a:r>
              <a:rPr lang="en-US" altLang="zh-CN" sz="36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3600" dirty="0" err="1">
                <a:solidFill>
                  <a:schemeClr val="bg1"/>
                </a:solidFill>
              </a:rPr>
              <a:t>cahr</a:t>
            </a:r>
            <a:r>
              <a:rPr lang="en-US" altLang="zh-CN" sz="3600" dirty="0">
                <a:solidFill>
                  <a:schemeClr val="bg1"/>
                </a:solidFill>
              </a:rPr>
              <a:t>  </a:t>
            </a:r>
            <a:r>
              <a:rPr lang="en-US" altLang="zh-CN" sz="3600" dirty="0">
                <a:solidFill>
                  <a:schemeClr val="accent2"/>
                </a:solidFill>
              </a:rPr>
              <a:t>*</a:t>
            </a:r>
            <a:r>
              <a:rPr lang="en-US" altLang="zh-CN" sz="3600" dirty="0">
                <a:solidFill>
                  <a:schemeClr val="bg1"/>
                </a:solidFill>
              </a:rPr>
              <a:t>c;</a:t>
            </a:r>
          </a:p>
          <a:p>
            <a:r>
              <a:rPr lang="en-US" altLang="zh-CN" sz="3600" dirty="0">
                <a:solidFill>
                  <a:schemeClr val="bg1"/>
                </a:solidFill>
              </a:rPr>
              <a:t>float  </a:t>
            </a:r>
            <a:r>
              <a:rPr lang="en-US" altLang="zh-CN" sz="3600" dirty="0">
                <a:solidFill>
                  <a:schemeClr val="accent2"/>
                </a:solidFill>
              </a:rPr>
              <a:t>*</a:t>
            </a:r>
            <a:r>
              <a:rPr lang="en-US" altLang="zh-CN" sz="3600" dirty="0">
                <a:solidFill>
                  <a:schemeClr val="bg1"/>
                </a:solidFill>
              </a:rPr>
              <a:t>f;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69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699</Words>
  <Application>Microsoft Office PowerPoint</Application>
  <PresentationFormat>宽屏</PresentationFormat>
  <Paragraphs>97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南宫大仙</dc:creator>
  <cp:lastModifiedBy>南宫大仙</cp:lastModifiedBy>
  <cp:revision>20</cp:revision>
  <dcterms:created xsi:type="dcterms:W3CDTF">2018-08-29T03:27:02Z</dcterms:created>
  <dcterms:modified xsi:type="dcterms:W3CDTF">2018-10-15T14:13:48Z</dcterms:modified>
</cp:coreProperties>
</file>