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77"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277" autoAdjust="0"/>
  </p:normalViewPr>
  <p:slideViewPr>
    <p:cSldViewPr snapToGrid="0" showGuides="1">
      <p:cViewPr varScale="1">
        <p:scale>
          <a:sx n="98" d="100"/>
          <a:sy n="98" d="100"/>
        </p:scale>
        <p:origin x="107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BD884-6DBD-4D95-81E0-7B293B99CDF0}"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D409B-1D08-435F-9CE5-617974E53546}" type="slidenum">
              <a:rPr lang="zh-CN" altLang="en-US" smtClean="0"/>
              <a:t>‹#›</a:t>
            </a:fld>
            <a:endParaRPr lang="zh-CN" altLang="en-US"/>
          </a:p>
        </p:txBody>
      </p:sp>
    </p:spTree>
    <p:extLst>
      <p:ext uri="{BB962C8B-B14F-4D97-AF65-F5344CB8AC3E}">
        <p14:creationId xmlns:p14="http://schemas.microsoft.com/office/powerpoint/2010/main" val="2814711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形式参数</a:t>
            </a:r>
            <a:endParaRPr lang="en-US" altLang="zh-CN" dirty="0"/>
          </a:p>
          <a:p>
            <a:r>
              <a:rPr lang="zh-CN" altLang="en-US" dirty="0"/>
              <a:t>实际参数</a:t>
            </a:r>
          </a:p>
        </p:txBody>
      </p:sp>
      <p:sp>
        <p:nvSpPr>
          <p:cNvPr id="4" name="灯片编号占位符 3"/>
          <p:cNvSpPr>
            <a:spLocks noGrp="1"/>
          </p:cNvSpPr>
          <p:nvPr>
            <p:ph type="sldNum" sz="quarter" idx="5"/>
          </p:nvPr>
        </p:nvSpPr>
        <p:spPr/>
        <p:txBody>
          <a:bodyPr/>
          <a:lstStyle/>
          <a:p>
            <a:fld id="{972D409B-1D08-435F-9CE5-617974E53546}" type="slidenum">
              <a:rPr lang="zh-CN" altLang="en-US" smtClean="0"/>
              <a:t>6</a:t>
            </a:fld>
            <a:endParaRPr lang="zh-CN" altLang="en-US"/>
          </a:p>
        </p:txBody>
      </p:sp>
    </p:spTree>
    <p:extLst>
      <p:ext uri="{BB962C8B-B14F-4D97-AF65-F5344CB8AC3E}">
        <p14:creationId xmlns:p14="http://schemas.microsoft.com/office/powerpoint/2010/main" val="324314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头文件的原理</a:t>
            </a:r>
            <a:endParaRPr lang="en-US" altLang="zh-CN" dirty="0"/>
          </a:p>
          <a:p>
            <a:r>
              <a:rPr lang="en-US" altLang="zh-CN" dirty="0"/>
              <a:t>	</a:t>
            </a:r>
            <a:r>
              <a:rPr lang="zh-CN" altLang="en-US" dirty="0"/>
              <a:t>当在一个代码文件中调用头文件时，相当于将该有文件的内容复制了一份到该代码文件中，头文件中也可以包含其他头文件，但要注意不要两个头文件直接或间接的相互包含，后果类似递归函数，不过现在高级一点的编译器都会对这种情况有预防措施在多次重复包含后强行截断，不会出现致命问题，但也会因为多次的重复包含而导致代码大量冗余堆砌影响程序执行效率。同样的不要将函数定义写到头文件中也是为了防止代码冗余过长。</a:t>
            </a:r>
            <a:endParaRPr lang="en-US" altLang="zh-CN" dirty="0"/>
          </a:p>
          <a:p>
            <a:endParaRPr lang="en-US" altLang="zh-CN" dirty="0"/>
          </a:p>
          <a:p>
            <a:r>
              <a:rPr lang="zh-CN" altLang="en-US" dirty="0"/>
              <a:t>头文件保护符</a:t>
            </a:r>
          </a:p>
          <a:p>
            <a:r>
              <a:rPr lang="en-US" altLang="zh-CN" dirty="0"/>
              <a:t>#program once </a:t>
            </a:r>
            <a:r>
              <a:rPr lang="zh-CN" altLang="en-US" dirty="0"/>
              <a:t>需要平台支持，不建议使用</a:t>
            </a:r>
          </a:p>
        </p:txBody>
      </p:sp>
      <p:sp>
        <p:nvSpPr>
          <p:cNvPr id="4" name="灯片编号占位符 3"/>
          <p:cNvSpPr>
            <a:spLocks noGrp="1"/>
          </p:cNvSpPr>
          <p:nvPr>
            <p:ph type="sldNum" sz="quarter" idx="5"/>
          </p:nvPr>
        </p:nvSpPr>
        <p:spPr/>
        <p:txBody>
          <a:bodyPr/>
          <a:lstStyle/>
          <a:p>
            <a:fld id="{972D409B-1D08-435F-9CE5-617974E53546}" type="slidenum">
              <a:rPr lang="zh-CN" altLang="en-US" smtClean="0"/>
              <a:t>10</a:t>
            </a:fld>
            <a:endParaRPr lang="zh-CN" altLang="en-US"/>
          </a:p>
        </p:txBody>
      </p:sp>
    </p:spTree>
    <p:extLst>
      <p:ext uri="{BB962C8B-B14F-4D97-AF65-F5344CB8AC3E}">
        <p14:creationId xmlns:p14="http://schemas.microsoft.com/office/powerpoint/2010/main" val="350618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2D409B-1D08-435F-9CE5-617974E53546}" type="slidenum">
              <a:rPr lang="zh-CN" altLang="en-US" smtClean="0"/>
              <a:t>11</a:t>
            </a:fld>
            <a:endParaRPr lang="zh-CN" altLang="en-US"/>
          </a:p>
        </p:txBody>
      </p:sp>
    </p:spTree>
    <p:extLst>
      <p:ext uri="{BB962C8B-B14F-4D97-AF65-F5344CB8AC3E}">
        <p14:creationId xmlns:p14="http://schemas.microsoft.com/office/powerpoint/2010/main" val="332057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传指针说白了也算是一种传值，只不过他传的值比较特殊，是所指变量的地址，当参数变量拿到这个地址值以后就可以通过这个地址间接修改被指变量的值</a:t>
            </a:r>
          </a:p>
        </p:txBody>
      </p:sp>
      <p:sp>
        <p:nvSpPr>
          <p:cNvPr id="4" name="灯片编号占位符 3"/>
          <p:cNvSpPr>
            <a:spLocks noGrp="1"/>
          </p:cNvSpPr>
          <p:nvPr>
            <p:ph type="sldNum" sz="quarter" idx="5"/>
          </p:nvPr>
        </p:nvSpPr>
        <p:spPr/>
        <p:txBody>
          <a:bodyPr/>
          <a:lstStyle/>
          <a:p>
            <a:fld id="{972D409B-1D08-435F-9CE5-617974E53546}" type="slidenum">
              <a:rPr lang="zh-CN" altLang="en-US" smtClean="0"/>
              <a:t>12</a:t>
            </a:fld>
            <a:endParaRPr lang="zh-CN" altLang="en-US"/>
          </a:p>
        </p:txBody>
      </p:sp>
    </p:spTree>
    <p:extLst>
      <p:ext uri="{BB962C8B-B14F-4D97-AF65-F5344CB8AC3E}">
        <p14:creationId xmlns:p14="http://schemas.microsoft.com/office/powerpoint/2010/main" val="99112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72D409B-1D08-435F-9CE5-617974E53546}" type="slidenum">
              <a:rPr lang="zh-CN" altLang="en-US" smtClean="0"/>
              <a:t>20</a:t>
            </a:fld>
            <a:endParaRPr lang="zh-CN" altLang="en-US"/>
          </a:p>
        </p:txBody>
      </p:sp>
    </p:spTree>
    <p:extLst>
      <p:ext uri="{BB962C8B-B14F-4D97-AF65-F5344CB8AC3E}">
        <p14:creationId xmlns:p14="http://schemas.microsoft.com/office/powerpoint/2010/main" val="154459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806E5-D217-449A-9A4A-84D727A2A0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7F43DE-6659-4CA4-9250-E0E190F59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13949-7925-403B-AF67-BB73B73D3C00}"/>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5" name="页脚占位符 4">
            <a:extLst>
              <a:ext uri="{FF2B5EF4-FFF2-40B4-BE49-F238E27FC236}">
                <a16:creationId xmlns:a16="http://schemas.microsoft.com/office/drawing/2014/main" id="{009C2AF7-CEF2-4026-9CCF-2FA9912C7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09C94-4177-41BE-9EE9-D0BBC59CB3D1}"/>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58692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07805-6BD9-43A2-AAF2-F71769CEE6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56501A-461C-4526-9170-0BEA849A73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B47BB4-CA02-4F26-92D9-E6DDCB363E70}"/>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5" name="页脚占位符 4">
            <a:extLst>
              <a:ext uri="{FF2B5EF4-FFF2-40B4-BE49-F238E27FC236}">
                <a16:creationId xmlns:a16="http://schemas.microsoft.com/office/drawing/2014/main" id="{498D80D3-AC65-4570-AB6D-AF6BA5322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0CFE7-2480-48C2-96A5-127F293D46C3}"/>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22947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58C8E7-0CE5-406B-B0EA-379041507A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432402-964F-46F8-B24E-D656C8E394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841D99-EA65-4DA7-B374-228D24E5D567}"/>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5" name="页脚占位符 4">
            <a:extLst>
              <a:ext uri="{FF2B5EF4-FFF2-40B4-BE49-F238E27FC236}">
                <a16:creationId xmlns:a16="http://schemas.microsoft.com/office/drawing/2014/main" id="{3A8199D6-CF24-4708-ADD2-D925D8410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4C89C-2BB4-4FCF-8A50-70DA6B4B4998}"/>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86002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CA222-802A-46BF-BA22-61762C91C0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93702-EE29-4A49-B221-23EE46C472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CAAC21-C282-4B99-913B-D170DA8E4895}"/>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5" name="页脚占位符 4">
            <a:extLst>
              <a:ext uri="{FF2B5EF4-FFF2-40B4-BE49-F238E27FC236}">
                <a16:creationId xmlns:a16="http://schemas.microsoft.com/office/drawing/2014/main" id="{93046D2C-05C7-45C8-A4F5-604F56C0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E7AF7-8963-4DEB-AA1E-E235EA7962B9}"/>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401793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C54B-EC01-40C0-B31A-B83D42190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F0AAD9-B728-4847-A4F8-779468183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3C5CD0F-2152-4C07-BADF-A065AA272A86}"/>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5" name="页脚占位符 4">
            <a:extLst>
              <a:ext uri="{FF2B5EF4-FFF2-40B4-BE49-F238E27FC236}">
                <a16:creationId xmlns:a16="http://schemas.microsoft.com/office/drawing/2014/main" id="{2B75F1B6-2BD0-48F4-B8A9-C76DE78B4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93ECC-F395-4543-A4C9-EDB30F208484}"/>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02145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C9534-AA0B-4AAA-B6E7-E60DE00AC5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0882B1-F0A8-4803-BA6F-73752F56A6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B6E086-568D-4F8A-B1A7-B77EF734922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6BCB4F-5F84-4D1D-AA93-2EC2D33221C1}"/>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6" name="页脚占位符 5">
            <a:extLst>
              <a:ext uri="{FF2B5EF4-FFF2-40B4-BE49-F238E27FC236}">
                <a16:creationId xmlns:a16="http://schemas.microsoft.com/office/drawing/2014/main" id="{E8B8B36A-FFAF-4F57-9B5A-CFCF899D63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E8D83-799C-4251-B242-283AF9FFA4BE}"/>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80307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713F6-A20B-4DDB-8086-22B0E982F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729325-BCFF-438C-BAB2-F9DC4066A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B551A8-F572-4D66-B95B-804D292B73D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34A7B52-ED30-4AD4-93AC-7F29EBAC2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BE20C0-25F6-4CAD-B524-DD3518D975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7114887-B26F-44DC-83DC-FF6CF9BD729C}"/>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8" name="页脚占位符 7">
            <a:extLst>
              <a:ext uri="{FF2B5EF4-FFF2-40B4-BE49-F238E27FC236}">
                <a16:creationId xmlns:a16="http://schemas.microsoft.com/office/drawing/2014/main" id="{A3225058-EDC4-4541-BBC3-1DE4C80F15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C5D83B-53B6-4C59-8AA1-2EC85B867A6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34308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B95B2-96A5-4146-BC06-54F715586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85C0C2-CE75-4852-B2AC-7954242A79D7}"/>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4" name="页脚占位符 3">
            <a:extLst>
              <a:ext uri="{FF2B5EF4-FFF2-40B4-BE49-F238E27FC236}">
                <a16:creationId xmlns:a16="http://schemas.microsoft.com/office/drawing/2014/main" id="{3EEF5C76-E05A-4BDF-880F-010F1C5F2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7A7D5A-2BEF-4F09-85BD-B243DD28805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3900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172E44-1648-4888-9F6B-F39FD033AB31}"/>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3" name="页脚占位符 2">
            <a:extLst>
              <a:ext uri="{FF2B5EF4-FFF2-40B4-BE49-F238E27FC236}">
                <a16:creationId xmlns:a16="http://schemas.microsoft.com/office/drawing/2014/main" id="{6277DED8-B1C0-41C3-A4B6-39DD30422A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9C4E12-A2C5-42D0-BEA0-7C2A2167DEB0}"/>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57504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4D63-BD31-4F98-9E5E-5ED78384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33DE16-C79A-445E-86A5-09A598941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F73BB2-D6EF-4793-8675-BC3A13DCD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8D28B5-7AFA-4FCA-A635-47F8C1E77019}"/>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6" name="页脚占位符 5">
            <a:extLst>
              <a:ext uri="{FF2B5EF4-FFF2-40B4-BE49-F238E27FC236}">
                <a16:creationId xmlns:a16="http://schemas.microsoft.com/office/drawing/2014/main" id="{94F5FDC9-8198-4B88-B484-B0C598072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3F0B5-0A3A-444F-8283-D1BECA8BC65D}"/>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6721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A73C4-16FD-4765-95DC-7660559A4B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980156-C62A-48E2-8030-B23B32580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AD3C7-FAA0-4C6C-A01E-FE440767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647C43-76F2-4DEB-A145-397A20524DBE}"/>
              </a:ext>
            </a:extLst>
          </p:cNvPr>
          <p:cNvSpPr>
            <a:spLocks noGrp="1"/>
          </p:cNvSpPr>
          <p:nvPr>
            <p:ph type="dt" sz="half" idx="10"/>
          </p:nvPr>
        </p:nvSpPr>
        <p:spPr/>
        <p:txBody>
          <a:bodyPr/>
          <a:lstStyle/>
          <a:p>
            <a:fld id="{F65B811B-E3B4-42AF-946D-EBB340E40D27}" type="datetimeFigureOut">
              <a:rPr lang="zh-CN" altLang="en-US" smtClean="0"/>
              <a:t>2018/10/16</a:t>
            </a:fld>
            <a:endParaRPr lang="zh-CN" altLang="en-US"/>
          </a:p>
        </p:txBody>
      </p:sp>
      <p:sp>
        <p:nvSpPr>
          <p:cNvPr id="6" name="页脚占位符 5">
            <a:extLst>
              <a:ext uri="{FF2B5EF4-FFF2-40B4-BE49-F238E27FC236}">
                <a16:creationId xmlns:a16="http://schemas.microsoft.com/office/drawing/2014/main" id="{62435783-0719-47A9-8B48-A2BD6761A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D4FFD-A6FE-4DBE-B113-FD85B66664F5}"/>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68179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EE2A02-5E8F-4474-A46D-AF7BDFA52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D63C93-8B48-470C-8B69-EFC02B922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AA11F-E722-42B4-8C76-6A6E583D1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B811B-E3B4-42AF-946D-EBB340E40D27}" type="datetimeFigureOut">
              <a:rPr lang="zh-CN" altLang="en-US" smtClean="0"/>
              <a:t>2018/10/16</a:t>
            </a:fld>
            <a:endParaRPr lang="zh-CN" altLang="en-US"/>
          </a:p>
        </p:txBody>
      </p:sp>
      <p:sp>
        <p:nvSpPr>
          <p:cNvPr id="5" name="页脚占位符 4">
            <a:extLst>
              <a:ext uri="{FF2B5EF4-FFF2-40B4-BE49-F238E27FC236}">
                <a16:creationId xmlns:a16="http://schemas.microsoft.com/office/drawing/2014/main" id="{2FA0201B-0ABF-416E-BDBB-00D3D68CC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3F7B5F-BAC3-4947-858F-01912FF01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99955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72E1314-EC5C-47E1-980F-2D9F57A883EC}"/>
              </a:ext>
            </a:extLst>
          </p:cNvPr>
          <p:cNvSpPr txBox="1"/>
          <p:nvPr/>
        </p:nvSpPr>
        <p:spPr>
          <a:xfrm>
            <a:off x="3951823" y="2386833"/>
            <a:ext cx="4288353" cy="1323439"/>
          </a:xfrm>
          <a:prstGeom prst="rect">
            <a:avLst/>
          </a:prstGeom>
          <a:noFill/>
        </p:spPr>
        <p:txBody>
          <a:bodyPr wrap="none" rtlCol="0">
            <a:spAutoFit/>
          </a:bodyPr>
          <a:lstStyle/>
          <a:p>
            <a:r>
              <a:rPr lang="zh-CN" altLang="en-US" sz="8000" dirty="0">
                <a:solidFill>
                  <a:schemeClr val="bg1"/>
                </a:solidFill>
                <a:cs typeface="+mn-ea"/>
                <a:sym typeface="+mn-lt"/>
              </a:rPr>
              <a:t>学长课堂</a:t>
            </a:r>
          </a:p>
        </p:txBody>
      </p:sp>
      <p:sp>
        <p:nvSpPr>
          <p:cNvPr id="3" name="文本框 2">
            <a:extLst>
              <a:ext uri="{FF2B5EF4-FFF2-40B4-BE49-F238E27FC236}">
                <a16:creationId xmlns:a16="http://schemas.microsoft.com/office/drawing/2014/main" id="{D579A50A-FEB6-4192-86A0-3FBBC4CCD7CB}"/>
              </a:ext>
            </a:extLst>
          </p:cNvPr>
          <p:cNvSpPr txBox="1"/>
          <p:nvPr/>
        </p:nvSpPr>
        <p:spPr>
          <a:xfrm>
            <a:off x="7130737" y="3710272"/>
            <a:ext cx="2337499" cy="584775"/>
          </a:xfrm>
          <a:prstGeom prst="rect">
            <a:avLst/>
          </a:prstGeom>
          <a:noFill/>
        </p:spPr>
        <p:txBody>
          <a:bodyPr wrap="none" rtlCol="0">
            <a:spAutoFit/>
          </a:bodyPr>
          <a:lstStyle/>
          <a:p>
            <a:r>
              <a:rPr lang="en-US" altLang="zh-CN" sz="3200" dirty="0">
                <a:solidFill>
                  <a:schemeClr val="bg1"/>
                </a:solidFill>
                <a:cs typeface="+mn-ea"/>
                <a:sym typeface="+mn-lt"/>
              </a:rPr>
              <a:t>C/C++</a:t>
            </a:r>
            <a:r>
              <a:rPr lang="zh-CN" altLang="en-US" sz="3200" dirty="0">
                <a:solidFill>
                  <a:schemeClr val="bg1"/>
                </a:solidFill>
                <a:cs typeface="+mn-ea"/>
                <a:sym typeface="+mn-lt"/>
              </a:rPr>
              <a:t>方向</a:t>
            </a:r>
          </a:p>
        </p:txBody>
      </p:sp>
      <p:sp>
        <p:nvSpPr>
          <p:cNvPr id="4" name="文本框 3">
            <a:extLst>
              <a:ext uri="{FF2B5EF4-FFF2-40B4-BE49-F238E27FC236}">
                <a16:creationId xmlns:a16="http://schemas.microsoft.com/office/drawing/2014/main" id="{A99CF550-EE33-4C79-8328-7BD2CD93FEA8}"/>
              </a:ext>
            </a:extLst>
          </p:cNvPr>
          <p:cNvSpPr txBox="1"/>
          <p:nvPr/>
        </p:nvSpPr>
        <p:spPr>
          <a:xfrm>
            <a:off x="10023292" y="5987081"/>
            <a:ext cx="1838965" cy="369332"/>
          </a:xfrm>
          <a:prstGeom prst="rect">
            <a:avLst/>
          </a:prstGeom>
          <a:noFill/>
        </p:spPr>
        <p:txBody>
          <a:bodyPr wrap="none" rtlCol="0">
            <a:spAutoFit/>
          </a:bodyPr>
          <a:lstStyle/>
          <a:p>
            <a:r>
              <a:rPr lang="en-US" altLang="zh-CN" dirty="0">
                <a:solidFill>
                  <a:schemeClr val="bg1"/>
                </a:solidFill>
                <a:cs typeface="+mn-ea"/>
                <a:sym typeface="+mn-lt"/>
              </a:rPr>
              <a:t>18</a:t>
            </a:r>
            <a:r>
              <a:rPr lang="zh-CN" altLang="en-US" dirty="0">
                <a:solidFill>
                  <a:schemeClr val="bg1"/>
                </a:solidFill>
                <a:cs typeface="+mn-ea"/>
                <a:sym typeface="+mn-lt"/>
              </a:rPr>
              <a:t>级大一上学期</a:t>
            </a:r>
          </a:p>
        </p:txBody>
      </p:sp>
      <p:sp>
        <p:nvSpPr>
          <p:cNvPr id="6" name="文本框 5">
            <a:extLst>
              <a:ext uri="{FF2B5EF4-FFF2-40B4-BE49-F238E27FC236}">
                <a16:creationId xmlns:a16="http://schemas.microsoft.com/office/drawing/2014/main" id="{C79343A9-1E66-49A6-A70F-5571875E7B9B}"/>
              </a:ext>
            </a:extLst>
          </p:cNvPr>
          <p:cNvSpPr txBox="1"/>
          <p:nvPr/>
        </p:nvSpPr>
        <p:spPr>
          <a:xfrm>
            <a:off x="9051234" y="6357864"/>
            <a:ext cx="2890535" cy="369332"/>
          </a:xfrm>
          <a:prstGeom prst="rect">
            <a:avLst/>
          </a:prstGeom>
          <a:noFill/>
        </p:spPr>
        <p:txBody>
          <a:bodyPr wrap="none" rtlCol="0">
            <a:spAutoFit/>
          </a:bodyPr>
          <a:lstStyle/>
          <a:p>
            <a:r>
              <a:rPr lang="zh-CN" altLang="en-US" dirty="0">
                <a:solidFill>
                  <a:schemeClr val="bg1"/>
                </a:solidFill>
                <a:cs typeface="+mn-ea"/>
                <a:sym typeface="+mn-lt"/>
              </a:rPr>
              <a:t>成都大学 信工学院 科创室</a:t>
            </a:r>
          </a:p>
        </p:txBody>
      </p:sp>
      <p:sp>
        <p:nvSpPr>
          <p:cNvPr id="7" name="文本框 6">
            <a:extLst>
              <a:ext uri="{FF2B5EF4-FFF2-40B4-BE49-F238E27FC236}">
                <a16:creationId xmlns:a16="http://schemas.microsoft.com/office/drawing/2014/main" id="{90B52241-5857-4D3F-B68F-5C776E63CDA9}"/>
              </a:ext>
            </a:extLst>
          </p:cNvPr>
          <p:cNvSpPr txBox="1"/>
          <p:nvPr/>
        </p:nvSpPr>
        <p:spPr>
          <a:xfrm>
            <a:off x="10985094" y="5617749"/>
            <a:ext cx="877163" cy="369332"/>
          </a:xfrm>
          <a:prstGeom prst="rect">
            <a:avLst/>
          </a:prstGeom>
          <a:noFill/>
        </p:spPr>
        <p:txBody>
          <a:bodyPr wrap="none" rtlCol="0">
            <a:spAutoFit/>
          </a:bodyPr>
          <a:lstStyle/>
          <a:p>
            <a:r>
              <a:rPr lang="zh-CN" altLang="en-US" dirty="0">
                <a:solidFill>
                  <a:schemeClr val="bg1"/>
                </a:solidFill>
              </a:rPr>
              <a:t>杨新瑞</a:t>
            </a:r>
          </a:p>
        </p:txBody>
      </p:sp>
    </p:spTree>
    <p:extLst>
      <p:ext uri="{BB962C8B-B14F-4D97-AF65-F5344CB8AC3E}">
        <p14:creationId xmlns:p14="http://schemas.microsoft.com/office/powerpoint/2010/main" val="226351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6338811F-FD58-40AD-901A-E8CD151A0C41}"/>
              </a:ext>
            </a:extLst>
          </p:cNvPr>
          <p:cNvSpPr txBox="1"/>
          <p:nvPr/>
        </p:nvSpPr>
        <p:spPr>
          <a:xfrm>
            <a:off x="1036302" y="1023944"/>
            <a:ext cx="3775393" cy="523220"/>
          </a:xfrm>
          <a:prstGeom prst="rect">
            <a:avLst/>
          </a:prstGeom>
          <a:noFill/>
        </p:spPr>
        <p:txBody>
          <a:bodyPr wrap="none" rtlCol="0">
            <a:spAutoFit/>
          </a:bodyPr>
          <a:lstStyle/>
          <a:p>
            <a:r>
              <a:rPr lang="zh-CN" altLang="en-US" sz="2800" dirty="0">
                <a:solidFill>
                  <a:schemeClr val="bg1"/>
                </a:solidFill>
              </a:rPr>
              <a:t>函数的声明定义分离：</a:t>
            </a:r>
          </a:p>
        </p:txBody>
      </p:sp>
      <p:sp>
        <p:nvSpPr>
          <p:cNvPr id="2" name="文本框 1">
            <a:extLst>
              <a:ext uri="{FF2B5EF4-FFF2-40B4-BE49-F238E27FC236}">
                <a16:creationId xmlns:a16="http://schemas.microsoft.com/office/drawing/2014/main" id="{D2A8A123-8151-46E6-AB89-CF8726872331}"/>
              </a:ext>
            </a:extLst>
          </p:cNvPr>
          <p:cNvSpPr txBox="1"/>
          <p:nvPr/>
        </p:nvSpPr>
        <p:spPr>
          <a:xfrm>
            <a:off x="1233130" y="2197444"/>
            <a:ext cx="9725739" cy="1200329"/>
          </a:xfrm>
          <a:prstGeom prst="rect">
            <a:avLst/>
          </a:prstGeom>
          <a:noFill/>
        </p:spPr>
        <p:txBody>
          <a:bodyPr wrap="none" rtlCol="0">
            <a:spAutoFit/>
          </a:bodyPr>
          <a:lstStyle/>
          <a:p>
            <a:r>
              <a:rPr lang="zh-CN" altLang="en-US" sz="2400" dirty="0">
                <a:solidFill>
                  <a:schemeClr val="bg1"/>
                </a:solidFill>
                <a:latin typeface="+mn-ea"/>
              </a:rPr>
              <a:t>我们此处所讲的定义声明分离具体指的是通过</a:t>
            </a:r>
            <a:r>
              <a:rPr lang="en-US" altLang="zh-CN" sz="2400" dirty="0">
                <a:solidFill>
                  <a:schemeClr val="accent2"/>
                </a:solidFill>
                <a:latin typeface="+mn-ea"/>
              </a:rPr>
              <a:t>.h</a:t>
            </a:r>
            <a:r>
              <a:rPr lang="zh-CN" altLang="en-US" sz="2400" dirty="0">
                <a:solidFill>
                  <a:schemeClr val="bg1"/>
                </a:solidFill>
                <a:latin typeface="+mn-ea"/>
              </a:rPr>
              <a:t>和</a:t>
            </a:r>
            <a:r>
              <a:rPr lang="en-US" altLang="zh-CN" sz="2400" dirty="0">
                <a:solidFill>
                  <a:schemeClr val="accent2"/>
                </a:solidFill>
                <a:latin typeface="+mn-ea"/>
              </a:rPr>
              <a:t>.c</a:t>
            </a:r>
            <a:r>
              <a:rPr lang="zh-CN" altLang="en-US" sz="2400" dirty="0">
                <a:solidFill>
                  <a:schemeClr val="bg1"/>
                </a:solidFill>
                <a:latin typeface="+mn-ea"/>
              </a:rPr>
              <a:t>文件</a:t>
            </a:r>
            <a:endParaRPr lang="en-US" altLang="zh-CN" sz="2400" dirty="0">
              <a:solidFill>
                <a:schemeClr val="bg1"/>
              </a:solidFill>
              <a:latin typeface="+mn-ea"/>
            </a:endParaRPr>
          </a:p>
          <a:p>
            <a:r>
              <a:rPr lang="zh-CN" altLang="en-US" sz="2400" dirty="0">
                <a:solidFill>
                  <a:schemeClr val="bg1"/>
                </a:solidFill>
                <a:latin typeface="+mn-ea"/>
              </a:rPr>
              <a:t>将函数的声明写到</a:t>
            </a:r>
            <a:r>
              <a:rPr lang="en-US" altLang="zh-CN" sz="2400" dirty="0">
                <a:solidFill>
                  <a:schemeClr val="bg1"/>
                </a:solidFill>
                <a:latin typeface="+mn-ea"/>
              </a:rPr>
              <a:t>.h</a:t>
            </a:r>
            <a:r>
              <a:rPr lang="zh-CN" altLang="en-US" sz="2400" dirty="0">
                <a:solidFill>
                  <a:schemeClr val="bg1"/>
                </a:solidFill>
                <a:latin typeface="+mn-ea"/>
              </a:rPr>
              <a:t>文件中，将函数的定义写到</a:t>
            </a:r>
            <a:r>
              <a:rPr lang="en-US" altLang="zh-CN" sz="2400" dirty="0">
                <a:solidFill>
                  <a:schemeClr val="accent2"/>
                </a:solidFill>
                <a:latin typeface="+mn-ea"/>
              </a:rPr>
              <a:t>.c</a:t>
            </a:r>
            <a:r>
              <a:rPr lang="zh-CN" altLang="en-US" sz="2400" dirty="0">
                <a:solidFill>
                  <a:schemeClr val="bg1"/>
                </a:solidFill>
                <a:latin typeface="+mn-ea"/>
              </a:rPr>
              <a:t>文件中</a:t>
            </a:r>
            <a:endParaRPr lang="en-US" altLang="zh-CN" sz="2400" dirty="0">
              <a:solidFill>
                <a:schemeClr val="bg1"/>
              </a:solidFill>
              <a:latin typeface="+mn-ea"/>
            </a:endParaRPr>
          </a:p>
          <a:p>
            <a:r>
              <a:rPr lang="zh-CN" altLang="en-US" sz="2400" dirty="0">
                <a:solidFill>
                  <a:schemeClr val="bg1"/>
                </a:solidFill>
                <a:latin typeface="+mn-ea"/>
              </a:rPr>
              <a:t>实现定义声明分离，这也就是同学问经常问到的怎么编写自己的头文件</a:t>
            </a:r>
            <a:endParaRPr lang="en-US" altLang="zh-CN" sz="2400" dirty="0">
              <a:solidFill>
                <a:schemeClr val="bg1"/>
              </a:solidFill>
              <a:latin typeface="+mn-ea"/>
            </a:endParaRPr>
          </a:p>
        </p:txBody>
      </p:sp>
      <p:sp>
        <p:nvSpPr>
          <p:cNvPr id="6" name="文本框 5">
            <a:extLst>
              <a:ext uri="{FF2B5EF4-FFF2-40B4-BE49-F238E27FC236}">
                <a16:creationId xmlns:a16="http://schemas.microsoft.com/office/drawing/2014/main" id="{5AE54E75-4677-4107-B0C2-08EC3B4FC626}"/>
              </a:ext>
            </a:extLst>
          </p:cNvPr>
          <p:cNvSpPr txBox="1"/>
          <p:nvPr/>
        </p:nvSpPr>
        <p:spPr>
          <a:xfrm>
            <a:off x="1233129" y="3927557"/>
            <a:ext cx="6647974" cy="830997"/>
          </a:xfrm>
          <a:prstGeom prst="rect">
            <a:avLst/>
          </a:prstGeom>
          <a:noFill/>
        </p:spPr>
        <p:txBody>
          <a:bodyPr wrap="none" rtlCol="0">
            <a:spAutoFit/>
          </a:bodyPr>
          <a:lstStyle/>
          <a:p>
            <a:r>
              <a:rPr lang="zh-CN" altLang="en-US" sz="2400" dirty="0">
                <a:solidFill>
                  <a:schemeClr val="bg1"/>
                </a:solidFill>
                <a:latin typeface="+mn-ea"/>
              </a:rPr>
              <a:t>当然，在同一个文件中也能实现定义声明分离，</a:t>
            </a:r>
            <a:endParaRPr lang="en-US" altLang="zh-CN" sz="2400" dirty="0">
              <a:solidFill>
                <a:schemeClr val="bg1"/>
              </a:solidFill>
              <a:latin typeface="+mn-ea"/>
            </a:endParaRPr>
          </a:p>
          <a:p>
            <a:r>
              <a:rPr lang="zh-CN" altLang="en-US" sz="2400" dirty="0">
                <a:solidFill>
                  <a:schemeClr val="bg1"/>
                </a:solidFill>
                <a:latin typeface="+mn-ea"/>
              </a:rPr>
              <a:t>我们一般称这为函数的前置声明</a:t>
            </a:r>
            <a:endParaRPr lang="en-US" altLang="zh-CN" sz="2400" dirty="0">
              <a:solidFill>
                <a:schemeClr val="bg1"/>
              </a:solidFill>
              <a:latin typeface="+mn-ea"/>
            </a:endParaRPr>
          </a:p>
        </p:txBody>
      </p:sp>
      <p:sp>
        <p:nvSpPr>
          <p:cNvPr id="4" name="文本框 3">
            <a:extLst>
              <a:ext uri="{FF2B5EF4-FFF2-40B4-BE49-F238E27FC236}">
                <a16:creationId xmlns:a16="http://schemas.microsoft.com/office/drawing/2014/main" id="{236BE382-C626-4658-A068-B201842658A9}"/>
              </a:ext>
            </a:extLst>
          </p:cNvPr>
          <p:cNvSpPr txBox="1"/>
          <p:nvPr/>
        </p:nvSpPr>
        <p:spPr>
          <a:xfrm>
            <a:off x="1233129" y="5303340"/>
            <a:ext cx="9417963" cy="830997"/>
          </a:xfrm>
          <a:prstGeom prst="rect">
            <a:avLst/>
          </a:prstGeom>
          <a:noFill/>
        </p:spPr>
        <p:txBody>
          <a:bodyPr wrap="none" rtlCol="0">
            <a:spAutoFit/>
          </a:bodyPr>
          <a:lstStyle/>
          <a:p>
            <a:r>
              <a:rPr lang="zh-CN" altLang="en-US" sz="2400" dirty="0">
                <a:solidFill>
                  <a:schemeClr val="accent2"/>
                </a:solidFill>
              </a:rPr>
              <a:t>一般情况下头文件中只写函数声明和全局变量前置声明，宏定义等，</a:t>
            </a:r>
            <a:endParaRPr lang="en-US" altLang="zh-CN" sz="2400" dirty="0">
              <a:solidFill>
                <a:schemeClr val="accent2"/>
              </a:solidFill>
            </a:endParaRPr>
          </a:p>
          <a:p>
            <a:r>
              <a:rPr lang="zh-CN" altLang="en-US" sz="2400" dirty="0">
                <a:solidFill>
                  <a:schemeClr val="accent2"/>
                </a:solidFill>
              </a:rPr>
              <a:t>最好不要写函数定义</a:t>
            </a:r>
          </a:p>
        </p:txBody>
      </p:sp>
    </p:spTree>
    <p:extLst>
      <p:ext uri="{BB962C8B-B14F-4D97-AF65-F5344CB8AC3E}">
        <p14:creationId xmlns:p14="http://schemas.microsoft.com/office/powerpoint/2010/main" val="32930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20030" y="0"/>
            <a:ext cx="12191980" cy="6857990"/>
          </a:xfrm>
          <a:prstGeom prst="rect">
            <a:avLst/>
          </a:prstGeom>
        </p:spPr>
      </p:pic>
      <p:sp>
        <p:nvSpPr>
          <p:cNvPr id="2" name="矩形 1">
            <a:extLst>
              <a:ext uri="{FF2B5EF4-FFF2-40B4-BE49-F238E27FC236}">
                <a16:creationId xmlns:a16="http://schemas.microsoft.com/office/drawing/2014/main" id="{FA9046F0-751A-44C9-BDAC-DABD5F34B3AB}"/>
              </a:ext>
            </a:extLst>
          </p:cNvPr>
          <p:cNvSpPr/>
          <p:nvPr/>
        </p:nvSpPr>
        <p:spPr>
          <a:xfrm>
            <a:off x="244135" y="1571348"/>
            <a:ext cx="3557255" cy="461638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D0E0D031-B8C0-4E65-8A98-A5FA56A0EAFD}"/>
              </a:ext>
            </a:extLst>
          </p:cNvPr>
          <p:cNvSpPr/>
          <p:nvPr/>
        </p:nvSpPr>
        <p:spPr>
          <a:xfrm>
            <a:off x="4587587" y="1558940"/>
            <a:ext cx="3016826" cy="461638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363E8D9-856C-4DE0-81D5-7512C408DD5F}"/>
              </a:ext>
            </a:extLst>
          </p:cNvPr>
          <p:cNvSpPr/>
          <p:nvPr/>
        </p:nvSpPr>
        <p:spPr>
          <a:xfrm>
            <a:off x="8596544" y="1594506"/>
            <a:ext cx="2920753" cy="461638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255E2F4-8D98-4CD6-BE16-DC925B5E1424}"/>
              </a:ext>
            </a:extLst>
          </p:cNvPr>
          <p:cNvSpPr txBox="1"/>
          <p:nvPr/>
        </p:nvSpPr>
        <p:spPr>
          <a:xfrm>
            <a:off x="1704513" y="1189608"/>
            <a:ext cx="904415" cy="369332"/>
          </a:xfrm>
          <a:prstGeom prst="rect">
            <a:avLst/>
          </a:prstGeom>
          <a:noFill/>
        </p:spPr>
        <p:txBody>
          <a:bodyPr wrap="none" rtlCol="0">
            <a:spAutoFit/>
          </a:bodyPr>
          <a:lstStyle/>
          <a:p>
            <a:r>
              <a:rPr lang="en-US" altLang="zh-CN" dirty="0" err="1">
                <a:solidFill>
                  <a:schemeClr val="bg1"/>
                </a:solidFill>
              </a:rPr>
              <a:t>main.c</a:t>
            </a:r>
            <a:endParaRPr lang="zh-CN" altLang="en-US" dirty="0">
              <a:solidFill>
                <a:schemeClr val="bg1"/>
              </a:solidFill>
            </a:endParaRPr>
          </a:p>
        </p:txBody>
      </p:sp>
      <p:sp>
        <p:nvSpPr>
          <p:cNvPr id="7" name="文本框 6">
            <a:extLst>
              <a:ext uri="{FF2B5EF4-FFF2-40B4-BE49-F238E27FC236}">
                <a16:creationId xmlns:a16="http://schemas.microsoft.com/office/drawing/2014/main" id="{35F2E05A-61CF-4B6C-B529-A88C5EFB2F38}"/>
              </a:ext>
            </a:extLst>
          </p:cNvPr>
          <p:cNvSpPr txBox="1"/>
          <p:nvPr/>
        </p:nvSpPr>
        <p:spPr>
          <a:xfrm>
            <a:off x="5643791" y="1189608"/>
            <a:ext cx="864339" cy="369332"/>
          </a:xfrm>
          <a:prstGeom prst="rect">
            <a:avLst/>
          </a:prstGeom>
          <a:noFill/>
        </p:spPr>
        <p:txBody>
          <a:bodyPr wrap="none" rtlCol="0">
            <a:spAutoFit/>
          </a:bodyPr>
          <a:lstStyle/>
          <a:p>
            <a:r>
              <a:rPr lang="en-US" altLang="zh-CN" dirty="0" err="1">
                <a:solidFill>
                  <a:schemeClr val="bg1"/>
                </a:solidFill>
              </a:rPr>
              <a:t>func.h</a:t>
            </a:r>
            <a:endParaRPr lang="zh-CN" altLang="en-US" dirty="0">
              <a:solidFill>
                <a:schemeClr val="bg1"/>
              </a:solidFill>
            </a:endParaRPr>
          </a:p>
        </p:txBody>
      </p:sp>
      <p:sp>
        <p:nvSpPr>
          <p:cNvPr id="8" name="文本框 7">
            <a:extLst>
              <a:ext uri="{FF2B5EF4-FFF2-40B4-BE49-F238E27FC236}">
                <a16:creationId xmlns:a16="http://schemas.microsoft.com/office/drawing/2014/main" id="{EF7A9315-1C30-43C3-A426-57BA8C8472AA}"/>
              </a:ext>
            </a:extLst>
          </p:cNvPr>
          <p:cNvSpPr txBox="1"/>
          <p:nvPr/>
        </p:nvSpPr>
        <p:spPr>
          <a:xfrm>
            <a:off x="9702366" y="1189608"/>
            <a:ext cx="837089" cy="369332"/>
          </a:xfrm>
          <a:prstGeom prst="rect">
            <a:avLst/>
          </a:prstGeom>
          <a:noFill/>
        </p:spPr>
        <p:txBody>
          <a:bodyPr wrap="none" rtlCol="0">
            <a:spAutoFit/>
          </a:bodyPr>
          <a:lstStyle/>
          <a:p>
            <a:r>
              <a:rPr lang="en-US" altLang="zh-CN" dirty="0" err="1">
                <a:solidFill>
                  <a:schemeClr val="bg1"/>
                </a:solidFill>
              </a:rPr>
              <a:t>func.c</a:t>
            </a:r>
            <a:endParaRPr lang="zh-CN" altLang="en-US" dirty="0">
              <a:solidFill>
                <a:schemeClr val="bg1"/>
              </a:solidFill>
            </a:endParaRPr>
          </a:p>
        </p:txBody>
      </p:sp>
      <p:sp>
        <p:nvSpPr>
          <p:cNvPr id="9" name="文本框 8">
            <a:extLst>
              <a:ext uri="{FF2B5EF4-FFF2-40B4-BE49-F238E27FC236}">
                <a16:creationId xmlns:a16="http://schemas.microsoft.com/office/drawing/2014/main" id="{8B03E52C-4AFB-43F1-B517-182A392ECB55}"/>
              </a:ext>
            </a:extLst>
          </p:cNvPr>
          <p:cNvSpPr txBox="1"/>
          <p:nvPr/>
        </p:nvSpPr>
        <p:spPr>
          <a:xfrm>
            <a:off x="244136" y="1594376"/>
            <a:ext cx="3557256" cy="4247317"/>
          </a:xfrm>
          <a:prstGeom prst="rect">
            <a:avLst/>
          </a:prstGeom>
          <a:noFill/>
        </p:spPr>
        <p:txBody>
          <a:bodyPr wrap="none" rtlCol="0">
            <a:spAutoFit/>
          </a:bodyPr>
          <a:lstStyle/>
          <a:p>
            <a:r>
              <a:rPr lang="en-US" altLang="zh-CN" dirty="0">
                <a:solidFill>
                  <a:schemeClr val="bg1"/>
                </a:solidFill>
              </a:rPr>
              <a:t>#include &lt;</a:t>
            </a:r>
            <a:r>
              <a:rPr lang="en-US" altLang="zh-CN" dirty="0" err="1">
                <a:solidFill>
                  <a:schemeClr val="bg1"/>
                </a:solidFill>
              </a:rPr>
              <a:t>stdio.h</a:t>
            </a:r>
            <a:r>
              <a:rPr lang="en-US" altLang="zh-CN" dirty="0">
                <a:solidFill>
                  <a:schemeClr val="bg1"/>
                </a:solidFill>
              </a:rPr>
              <a:t>&gt;</a:t>
            </a:r>
          </a:p>
          <a:p>
            <a:endParaRPr lang="en-US" altLang="zh-CN" dirty="0">
              <a:solidFill>
                <a:schemeClr val="bg1"/>
              </a:solidFill>
            </a:endParaRPr>
          </a:p>
          <a:p>
            <a:r>
              <a:rPr lang="en-US" altLang="zh-CN" dirty="0">
                <a:solidFill>
                  <a:schemeClr val="bg1"/>
                </a:solidFill>
              </a:rPr>
              <a:t>#include “</a:t>
            </a:r>
            <a:r>
              <a:rPr lang="en-US" altLang="zh-CN" dirty="0" err="1">
                <a:solidFill>
                  <a:schemeClr val="bg1"/>
                </a:solidFill>
              </a:rPr>
              <a:t>func.h</a:t>
            </a:r>
            <a:r>
              <a:rPr lang="en-US" altLang="zh-CN" dirty="0">
                <a:solidFill>
                  <a:schemeClr val="bg1"/>
                </a:solidFill>
              </a:rPr>
              <a:t>”</a:t>
            </a:r>
          </a:p>
          <a:p>
            <a:endParaRPr lang="en-US" altLang="zh-CN" dirty="0">
              <a:solidFill>
                <a:schemeClr val="bg1"/>
              </a:solidFill>
            </a:endParaRPr>
          </a:p>
          <a:p>
            <a:r>
              <a:rPr lang="en-US" altLang="zh-CN" dirty="0">
                <a:solidFill>
                  <a:schemeClr val="bg1"/>
                </a:solidFill>
              </a:rPr>
              <a:t>int main(int *</a:t>
            </a:r>
            <a:r>
              <a:rPr lang="en-US" altLang="zh-CN" dirty="0" err="1">
                <a:solidFill>
                  <a:schemeClr val="bg1"/>
                </a:solidFill>
              </a:rPr>
              <a:t>argc,char</a:t>
            </a:r>
            <a:r>
              <a:rPr lang="en-US" altLang="zh-CN" dirty="0">
                <a:solidFill>
                  <a:schemeClr val="bg1"/>
                </a:solidFill>
              </a:rPr>
              <a:t> **</a:t>
            </a:r>
            <a:r>
              <a:rPr lang="en-US" altLang="zh-CN" dirty="0" err="1">
                <a:solidFill>
                  <a:schemeClr val="bg1"/>
                </a:solidFill>
              </a:rPr>
              <a:t>argv</a:t>
            </a:r>
            <a:r>
              <a:rPr lang="en-US" altLang="zh-CN" dirty="0">
                <a:solidFill>
                  <a:schemeClr val="bg1"/>
                </a:solidFill>
              </a:rPr>
              <a:t>){</a:t>
            </a:r>
          </a:p>
          <a:p>
            <a:endParaRPr lang="en-US" altLang="zh-CN" dirty="0">
              <a:solidFill>
                <a:schemeClr val="bg1"/>
              </a:solidFill>
            </a:endParaRPr>
          </a:p>
          <a:p>
            <a:r>
              <a:rPr lang="en-US" altLang="zh-CN" dirty="0">
                <a:solidFill>
                  <a:schemeClr val="bg1"/>
                </a:solidFill>
              </a:rPr>
              <a:t>	int </a:t>
            </a:r>
            <a:r>
              <a:rPr lang="en-US" altLang="zh-CN" dirty="0" err="1">
                <a:solidFill>
                  <a:schemeClr val="bg1"/>
                </a:solidFill>
              </a:rPr>
              <a:t>a,b,c</a:t>
            </a:r>
            <a:r>
              <a:rPr lang="en-US" altLang="zh-CN" dirty="0">
                <a:solidFill>
                  <a:schemeClr val="bg1"/>
                </a:solidFill>
              </a:rPr>
              <a:t>;</a:t>
            </a:r>
          </a:p>
          <a:p>
            <a:r>
              <a:rPr lang="en-US" altLang="zh-CN" dirty="0">
                <a:solidFill>
                  <a:schemeClr val="bg1"/>
                </a:solidFill>
              </a:rPr>
              <a:t>	a=5;</a:t>
            </a:r>
          </a:p>
          <a:p>
            <a:r>
              <a:rPr lang="en-US" altLang="zh-CN" dirty="0">
                <a:solidFill>
                  <a:schemeClr val="bg1"/>
                </a:solidFill>
              </a:rPr>
              <a:t>	b=10;</a:t>
            </a:r>
          </a:p>
          <a:p>
            <a:r>
              <a:rPr lang="en-US" altLang="zh-CN" dirty="0">
                <a:solidFill>
                  <a:schemeClr val="bg1"/>
                </a:solidFill>
              </a:rPr>
              <a:t>	c=max(</a:t>
            </a:r>
            <a:r>
              <a:rPr lang="en-US" altLang="zh-CN" dirty="0" err="1">
                <a:solidFill>
                  <a:schemeClr val="bg1"/>
                </a:solidFill>
              </a:rPr>
              <a:t>a,b</a:t>
            </a:r>
            <a:r>
              <a:rPr lang="en-US" altLang="zh-CN" dirty="0">
                <a:solidFill>
                  <a:schemeClr val="bg1"/>
                </a:solidFill>
              </a:rPr>
              <a:t>);</a:t>
            </a:r>
          </a:p>
          <a:p>
            <a:endParaRPr lang="en-US" altLang="zh-CN" dirty="0">
              <a:solidFill>
                <a:schemeClr val="bg1"/>
              </a:solidFill>
            </a:endParaRPr>
          </a:p>
          <a:p>
            <a:r>
              <a:rPr lang="en-US" altLang="zh-CN" dirty="0">
                <a:solidFill>
                  <a:schemeClr val="bg1"/>
                </a:solidFill>
              </a:rPr>
              <a:t>	print(“%</a:t>
            </a:r>
            <a:r>
              <a:rPr lang="en-US" altLang="zh-CN" dirty="0" err="1">
                <a:solidFill>
                  <a:schemeClr val="bg1"/>
                </a:solidFill>
              </a:rPr>
              <a:t>d”,c</a:t>
            </a:r>
            <a:r>
              <a:rPr lang="en-US" altLang="zh-CN" dirty="0">
                <a:solidFill>
                  <a:schemeClr val="bg1"/>
                </a:solidFill>
              </a:rPr>
              <a:t>);</a:t>
            </a:r>
          </a:p>
          <a:p>
            <a:endParaRPr lang="en-US" altLang="zh-CN" dirty="0">
              <a:solidFill>
                <a:schemeClr val="bg1"/>
              </a:solidFill>
            </a:endParaRPr>
          </a:p>
          <a:p>
            <a:r>
              <a:rPr lang="en-US" altLang="zh-CN" dirty="0">
                <a:solidFill>
                  <a:schemeClr val="bg1"/>
                </a:solidFill>
              </a:rPr>
              <a:t>	return 0;</a:t>
            </a:r>
          </a:p>
          <a:p>
            <a:r>
              <a:rPr lang="en-US" altLang="zh-CN" dirty="0">
                <a:solidFill>
                  <a:schemeClr val="bg1"/>
                </a:solidFill>
              </a:rPr>
              <a:t>}</a:t>
            </a:r>
            <a:endParaRPr lang="zh-CN" altLang="en-US" dirty="0">
              <a:solidFill>
                <a:schemeClr val="bg1"/>
              </a:solidFill>
            </a:endParaRPr>
          </a:p>
        </p:txBody>
      </p:sp>
      <p:sp>
        <p:nvSpPr>
          <p:cNvPr id="10" name="文本框 9">
            <a:extLst>
              <a:ext uri="{FF2B5EF4-FFF2-40B4-BE49-F238E27FC236}">
                <a16:creationId xmlns:a16="http://schemas.microsoft.com/office/drawing/2014/main" id="{E10D50D6-A20E-4738-9F85-4AB4D9D608AC}"/>
              </a:ext>
            </a:extLst>
          </p:cNvPr>
          <p:cNvSpPr txBox="1"/>
          <p:nvPr/>
        </p:nvSpPr>
        <p:spPr>
          <a:xfrm>
            <a:off x="4775305" y="1599724"/>
            <a:ext cx="2249334" cy="2308324"/>
          </a:xfrm>
          <a:prstGeom prst="rect">
            <a:avLst/>
          </a:prstGeom>
          <a:noFill/>
        </p:spPr>
        <p:txBody>
          <a:bodyPr wrap="none" rtlCol="0">
            <a:spAutoFit/>
          </a:bodyPr>
          <a:lstStyle/>
          <a:p>
            <a:r>
              <a:rPr lang="en-US" altLang="zh-CN" dirty="0">
                <a:solidFill>
                  <a:schemeClr val="bg1"/>
                </a:solidFill>
              </a:rPr>
              <a:t>#</a:t>
            </a:r>
            <a:r>
              <a:rPr lang="en-US" altLang="zh-CN" dirty="0" err="1">
                <a:solidFill>
                  <a:schemeClr val="bg1"/>
                </a:solidFill>
              </a:rPr>
              <a:t>ifndef</a:t>
            </a:r>
            <a:r>
              <a:rPr lang="en-US" altLang="zh-CN" dirty="0">
                <a:solidFill>
                  <a:schemeClr val="bg1"/>
                </a:solidFill>
              </a:rPr>
              <a:t>  </a:t>
            </a:r>
            <a:r>
              <a:rPr lang="en-US" altLang="zh-CN" dirty="0" err="1">
                <a:solidFill>
                  <a:schemeClr val="bg1"/>
                </a:solidFill>
              </a:rPr>
              <a:t>FUNC_H</a:t>
            </a:r>
            <a:endParaRPr lang="en-US" altLang="zh-CN" dirty="0">
              <a:solidFill>
                <a:schemeClr val="bg1"/>
              </a:solidFill>
            </a:endParaRPr>
          </a:p>
          <a:p>
            <a:r>
              <a:rPr lang="en-US" altLang="zh-CN" dirty="0">
                <a:solidFill>
                  <a:schemeClr val="bg1"/>
                </a:solidFill>
              </a:rPr>
              <a:t>#</a:t>
            </a:r>
            <a:r>
              <a:rPr lang="en-US" altLang="zh-CN" dirty="0" err="1">
                <a:solidFill>
                  <a:schemeClr val="bg1"/>
                </a:solidFill>
              </a:rPr>
              <a:t>defin</a:t>
            </a:r>
            <a:r>
              <a:rPr lang="en-US" altLang="zh-CN" dirty="0">
                <a:solidFill>
                  <a:schemeClr val="bg1"/>
                </a:solidFill>
              </a:rPr>
              <a:t> </a:t>
            </a:r>
            <a:r>
              <a:rPr lang="en-US" altLang="zh-CN" dirty="0" err="1">
                <a:solidFill>
                  <a:schemeClr val="bg1"/>
                </a:solidFill>
              </a:rPr>
              <a:t>FUNC_H</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int max(int </a:t>
            </a:r>
            <a:r>
              <a:rPr lang="en-US" altLang="zh-CN" dirty="0" err="1">
                <a:solidFill>
                  <a:schemeClr val="bg1"/>
                </a:solidFill>
              </a:rPr>
              <a:t>x,int</a:t>
            </a:r>
            <a:r>
              <a:rPr lang="en-US" altLang="zh-CN" dirty="0">
                <a:solidFill>
                  <a:schemeClr val="bg1"/>
                </a:solidFill>
              </a:rPr>
              <a:t> y);</a:t>
            </a:r>
          </a:p>
          <a:p>
            <a:endParaRPr lang="en-US" altLang="zh-CN" dirty="0">
              <a:solidFill>
                <a:schemeClr val="bg1"/>
              </a:solidFill>
            </a:endParaRPr>
          </a:p>
          <a:p>
            <a:r>
              <a:rPr lang="en-US" altLang="zh-CN" dirty="0">
                <a:solidFill>
                  <a:schemeClr val="bg1"/>
                </a:solidFill>
              </a:rPr>
              <a:t>#endif</a:t>
            </a:r>
          </a:p>
          <a:p>
            <a:endParaRPr lang="en-US" altLang="zh-CN" dirty="0">
              <a:solidFill>
                <a:schemeClr val="bg1"/>
              </a:solidFill>
            </a:endParaRPr>
          </a:p>
          <a:p>
            <a:endParaRPr lang="zh-CN" altLang="en-US" dirty="0">
              <a:solidFill>
                <a:schemeClr val="bg1"/>
              </a:solidFill>
            </a:endParaRPr>
          </a:p>
        </p:txBody>
      </p:sp>
      <p:sp>
        <p:nvSpPr>
          <p:cNvPr id="11" name="文本框 10">
            <a:extLst>
              <a:ext uri="{FF2B5EF4-FFF2-40B4-BE49-F238E27FC236}">
                <a16:creationId xmlns:a16="http://schemas.microsoft.com/office/drawing/2014/main" id="{EFE42443-E62B-4EBB-A839-6DECD7C45A9E}"/>
              </a:ext>
            </a:extLst>
          </p:cNvPr>
          <p:cNvSpPr txBox="1"/>
          <p:nvPr/>
        </p:nvSpPr>
        <p:spPr>
          <a:xfrm>
            <a:off x="8621697" y="1594376"/>
            <a:ext cx="2751074" cy="2862322"/>
          </a:xfrm>
          <a:prstGeom prst="rect">
            <a:avLst/>
          </a:prstGeom>
          <a:noFill/>
        </p:spPr>
        <p:txBody>
          <a:bodyPr wrap="none" rtlCol="0">
            <a:spAutoFit/>
          </a:bodyPr>
          <a:lstStyle/>
          <a:p>
            <a:r>
              <a:rPr lang="en-US" altLang="zh-CN" dirty="0">
                <a:solidFill>
                  <a:schemeClr val="bg1"/>
                </a:solidFill>
              </a:rPr>
              <a:t>#include “</a:t>
            </a:r>
            <a:r>
              <a:rPr lang="en-US" altLang="zh-CN" dirty="0" err="1">
                <a:solidFill>
                  <a:schemeClr val="bg1"/>
                </a:solidFill>
              </a:rPr>
              <a:t>func.h</a:t>
            </a:r>
            <a:r>
              <a:rPr lang="en-US" altLang="zh-CN" dirty="0">
                <a:solidFill>
                  <a:schemeClr val="bg1"/>
                </a:solidFill>
              </a:rPr>
              <a:t>”</a:t>
            </a:r>
          </a:p>
          <a:p>
            <a:endParaRPr lang="en-US" altLang="zh-CN" dirty="0">
              <a:solidFill>
                <a:schemeClr val="bg1"/>
              </a:solidFill>
            </a:endParaRPr>
          </a:p>
          <a:p>
            <a:r>
              <a:rPr lang="en-US" altLang="zh-CN" dirty="0">
                <a:solidFill>
                  <a:schemeClr val="bg1"/>
                </a:solidFill>
              </a:rPr>
              <a:t>int max(int </a:t>
            </a:r>
            <a:r>
              <a:rPr lang="en-US" altLang="zh-CN" dirty="0" err="1">
                <a:solidFill>
                  <a:schemeClr val="bg1"/>
                </a:solidFill>
              </a:rPr>
              <a:t>x,int</a:t>
            </a:r>
            <a:r>
              <a:rPr lang="en-US" altLang="zh-CN" dirty="0">
                <a:solidFill>
                  <a:schemeClr val="bg1"/>
                </a:solidFill>
              </a:rPr>
              <a:t> y){</a:t>
            </a:r>
          </a:p>
          <a:p>
            <a:endParaRPr lang="en-US" altLang="zh-CN" dirty="0">
              <a:solidFill>
                <a:schemeClr val="bg1"/>
              </a:solidFill>
            </a:endParaRPr>
          </a:p>
          <a:p>
            <a:r>
              <a:rPr lang="en-US" altLang="zh-CN" dirty="0">
                <a:solidFill>
                  <a:schemeClr val="bg1"/>
                </a:solidFill>
              </a:rPr>
              <a:t>	int c=0;</a:t>
            </a:r>
          </a:p>
          <a:p>
            <a:r>
              <a:rPr lang="en-US" altLang="zh-CN" dirty="0">
                <a:solidFill>
                  <a:schemeClr val="bg1"/>
                </a:solidFill>
              </a:rPr>
              <a:t>	c=x &gt; y ? x : y ;</a:t>
            </a:r>
          </a:p>
          <a:p>
            <a:endParaRPr lang="en-US" altLang="zh-CN" dirty="0">
              <a:solidFill>
                <a:schemeClr val="bg1"/>
              </a:solidFill>
            </a:endParaRPr>
          </a:p>
          <a:p>
            <a:r>
              <a:rPr lang="en-US" altLang="zh-CN" dirty="0">
                <a:solidFill>
                  <a:schemeClr val="bg1"/>
                </a:solidFill>
              </a:rPr>
              <a:t>	return  c;</a:t>
            </a:r>
          </a:p>
          <a:p>
            <a:r>
              <a:rPr lang="en-US" altLang="zh-CN" dirty="0">
                <a:solidFill>
                  <a:schemeClr val="bg1"/>
                </a:solidFill>
              </a:rPr>
              <a:t>}</a:t>
            </a:r>
          </a:p>
          <a:p>
            <a:endParaRPr lang="zh-CN" altLang="en-US" dirty="0">
              <a:solidFill>
                <a:schemeClr val="bg1"/>
              </a:solidFill>
            </a:endParaRPr>
          </a:p>
        </p:txBody>
      </p:sp>
    </p:spTree>
    <p:extLst>
      <p:ext uri="{BB962C8B-B14F-4D97-AF65-F5344CB8AC3E}">
        <p14:creationId xmlns:p14="http://schemas.microsoft.com/office/powerpoint/2010/main" val="63691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3F93C7B0-0A7E-4BC7-8FED-41D5A63D1704}"/>
              </a:ext>
            </a:extLst>
          </p:cNvPr>
          <p:cNvSpPr txBox="1"/>
          <p:nvPr/>
        </p:nvSpPr>
        <p:spPr>
          <a:xfrm>
            <a:off x="701336" y="1091954"/>
            <a:ext cx="2698175" cy="523220"/>
          </a:xfrm>
          <a:prstGeom prst="rect">
            <a:avLst/>
          </a:prstGeom>
          <a:noFill/>
        </p:spPr>
        <p:txBody>
          <a:bodyPr wrap="none" rtlCol="0">
            <a:spAutoFit/>
          </a:bodyPr>
          <a:lstStyle/>
          <a:p>
            <a:r>
              <a:rPr lang="zh-CN" altLang="en-US" sz="2800" dirty="0">
                <a:solidFill>
                  <a:schemeClr val="bg1"/>
                </a:solidFill>
              </a:rPr>
              <a:t>传值与传指针：</a:t>
            </a:r>
          </a:p>
        </p:txBody>
      </p:sp>
      <p:sp>
        <p:nvSpPr>
          <p:cNvPr id="3" name="文本框 2">
            <a:extLst>
              <a:ext uri="{FF2B5EF4-FFF2-40B4-BE49-F238E27FC236}">
                <a16:creationId xmlns:a16="http://schemas.microsoft.com/office/drawing/2014/main" id="{9F4E0234-5E39-4265-B197-6DA1562925F1}"/>
              </a:ext>
            </a:extLst>
          </p:cNvPr>
          <p:cNvSpPr txBox="1"/>
          <p:nvPr/>
        </p:nvSpPr>
        <p:spPr>
          <a:xfrm>
            <a:off x="701336" y="2293972"/>
            <a:ext cx="9937336" cy="3170099"/>
          </a:xfrm>
          <a:prstGeom prst="rect">
            <a:avLst/>
          </a:prstGeom>
          <a:noFill/>
        </p:spPr>
        <p:txBody>
          <a:bodyPr wrap="none" rtlCol="0">
            <a:spAutoFit/>
          </a:bodyPr>
          <a:lstStyle/>
          <a:p>
            <a:r>
              <a:rPr lang="zh-CN" altLang="en-US" sz="2000" dirty="0">
                <a:solidFill>
                  <a:schemeClr val="bg1"/>
                </a:solidFill>
                <a:latin typeface="+mn-ea"/>
              </a:rPr>
              <a:t>如果我有一个变量</a:t>
            </a:r>
            <a:r>
              <a:rPr lang="en-US" altLang="zh-CN" sz="2000" dirty="0">
                <a:solidFill>
                  <a:schemeClr val="accent2"/>
                </a:solidFill>
                <a:latin typeface="+mn-ea"/>
              </a:rPr>
              <a:t>a=1</a:t>
            </a:r>
            <a:r>
              <a:rPr lang="zh-CN" altLang="en-US" sz="2000" dirty="0">
                <a:solidFill>
                  <a:schemeClr val="bg1"/>
                </a:solidFill>
                <a:latin typeface="+mn-ea"/>
              </a:rPr>
              <a:t>，我分别将他传到两个函数中：</a:t>
            </a:r>
            <a:r>
              <a:rPr lang="en-US" altLang="zh-CN" sz="2000" dirty="0">
                <a:solidFill>
                  <a:schemeClr val="accent2"/>
                </a:solidFill>
                <a:latin typeface="+mn-ea"/>
              </a:rPr>
              <a:t>void f1(int x);   void  f2(int *x);</a:t>
            </a:r>
          </a:p>
          <a:p>
            <a:r>
              <a:rPr lang="zh-CN" altLang="en-US" sz="2000" dirty="0">
                <a:solidFill>
                  <a:schemeClr val="bg1"/>
                </a:solidFill>
                <a:latin typeface="+mn-ea"/>
              </a:rPr>
              <a:t>这两个函数的代码都有一样：</a:t>
            </a:r>
            <a:r>
              <a:rPr lang="en-US" altLang="zh-CN" sz="2000" dirty="0">
                <a:solidFill>
                  <a:schemeClr val="accent2"/>
                </a:solidFill>
                <a:latin typeface="+mn-ea"/>
              </a:rPr>
              <a:t>x=x+1;</a:t>
            </a:r>
          </a:p>
          <a:p>
            <a:endParaRPr lang="en-US" altLang="zh-CN" sz="2000" dirty="0">
              <a:solidFill>
                <a:schemeClr val="bg1"/>
              </a:solidFill>
              <a:latin typeface="+mn-ea"/>
            </a:endParaRPr>
          </a:p>
          <a:p>
            <a:r>
              <a:rPr lang="zh-CN" altLang="en-US" sz="2000" dirty="0">
                <a:solidFill>
                  <a:schemeClr val="bg1"/>
                </a:solidFill>
                <a:latin typeface="+mn-ea"/>
              </a:rPr>
              <a:t>在我调用第一个函数后，</a:t>
            </a:r>
            <a:r>
              <a:rPr lang="en-US" altLang="zh-CN" sz="2000" dirty="0">
                <a:solidFill>
                  <a:schemeClr val="accent2"/>
                </a:solidFill>
                <a:latin typeface="+mn-ea"/>
              </a:rPr>
              <a:t>a</a:t>
            </a:r>
            <a:r>
              <a:rPr lang="zh-CN" altLang="en-US" sz="2000" dirty="0">
                <a:solidFill>
                  <a:schemeClr val="bg1"/>
                </a:solidFill>
                <a:latin typeface="+mn-ea"/>
              </a:rPr>
              <a:t>的值仍然是</a:t>
            </a:r>
            <a:r>
              <a:rPr lang="en-US" altLang="zh-CN" sz="2000" dirty="0">
                <a:solidFill>
                  <a:schemeClr val="accent2"/>
                </a:solidFill>
                <a:latin typeface="+mn-ea"/>
              </a:rPr>
              <a:t>1</a:t>
            </a:r>
            <a:r>
              <a:rPr lang="zh-CN" altLang="en-US" sz="2000" dirty="0">
                <a:solidFill>
                  <a:schemeClr val="bg1"/>
                </a:solidFill>
                <a:latin typeface="+mn-ea"/>
              </a:rPr>
              <a:t>，但是在调用第二个函数后</a:t>
            </a:r>
            <a:r>
              <a:rPr lang="en-US" altLang="zh-CN" sz="2000" dirty="0">
                <a:solidFill>
                  <a:schemeClr val="accent2"/>
                </a:solidFill>
                <a:latin typeface="+mn-ea"/>
              </a:rPr>
              <a:t>a</a:t>
            </a:r>
            <a:r>
              <a:rPr lang="zh-CN" altLang="en-US" sz="2000" dirty="0">
                <a:solidFill>
                  <a:schemeClr val="bg1"/>
                </a:solidFill>
                <a:latin typeface="+mn-ea"/>
              </a:rPr>
              <a:t>的值变为了</a:t>
            </a:r>
            <a:r>
              <a:rPr lang="en-US" altLang="zh-CN" sz="2000" dirty="0">
                <a:solidFill>
                  <a:schemeClr val="accent2"/>
                </a:solidFill>
                <a:latin typeface="+mn-ea"/>
              </a:rPr>
              <a:t>2</a:t>
            </a:r>
          </a:p>
          <a:p>
            <a:endParaRPr lang="en-US" altLang="zh-CN" sz="2000" dirty="0">
              <a:solidFill>
                <a:schemeClr val="accent2"/>
              </a:solidFill>
              <a:latin typeface="+mn-ea"/>
            </a:endParaRPr>
          </a:p>
          <a:p>
            <a:r>
              <a:rPr lang="zh-CN" altLang="en-US" sz="2000" dirty="0">
                <a:solidFill>
                  <a:schemeClr val="bg1"/>
                </a:solidFill>
                <a:latin typeface="+mn-ea"/>
              </a:rPr>
              <a:t>我们称第一种函数为传值，第二个函数为传指针</a:t>
            </a:r>
            <a:endParaRPr lang="en-US" altLang="zh-CN" sz="2000" dirty="0">
              <a:solidFill>
                <a:schemeClr val="bg1"/>
              </a:solidFill>
              <a:latin typeface="+mn-ea"/>
            </a:endParaRPr>
          </a:p>
          <a:p>
            <a:endParaRPr lang="en-US" altLang="zh-CN" sz="2000" dirty="0">
              <a:solidFill>
                <a:schemeClr val="bg1"/>
              </a:solidFill>
              <a:latin typeface="+mn-ea"/>
            </a:endParaRPr>
          </a:p>
          <a:p>
            <a:r>
              <a:rPr lang="zh-CN" altLang="en-US" sz="2000" dirty="0">
                <a:solidFill>
                  <a:schemeClr val="bg1"/>
                </a:solidFill>
                <a:latin typeface="+mn-ea"/>
              </a:rPr>
              <a:t>当传递变量为数组的时候都为传指针，原理很好理解，数组名本来就是</a:t>
            </a:r>
            <a:r>
              <a:rPr lang="zh-CN" altLang="en-US" sz="2000" dirty="0">
                <a:solidFill>
                  <a:schemeClr val="accent2"/>
                </a:solidFill>
                <a:latin typeface="+mn-ea"/>
              </a:rPr>
              <a:t>指针</a:t>
            </a:r>
            <a:endParaRPr lang="en-US" altLang="zh-CN" sz="2000" dirty="0">
              <a:solidFill>
                <a:schemeClr val="accent2"/>
              </a:solidFill>
              <a:latin typeface="+mn-ea"/>
            </a:endParaRPr>
          </a:p>
          <a:p>
            <a:endParaRPr lang="en-US" altLang="zh-CN" sz="2000" dirty="0">
              <a:solidFill>
                <a:schemeClr val="bg1"/>
              </a:solidFill>
              <a:latin typeface="+mn-ea"/>
            </a:endParaRPr>
          </a:p>
          <a:p>
            <a:r>
              <a:rPr lang="zh-CN" altLang="en-US" sz="2000" dirty="0">
                <a:solidFill>
                  <a:schemeClr val="bg1"/>
                </a:solidFill>
                <a:latin typeface="+mn-ea"/>
              </a:rPr>
              <a:t>当然我们的返回值也可以是一个</a:t>
            </a:r>
            <a:r>
              <a:rPr lang="zh-CN" altLang="en-US" sz="2000" dirty="0">
                <a:solidFill>
                  <a:schemeClr val="accent2"/>
                </a:solidFill>
                <a:latin typeface="+mn-ea"/>
              </a:rPr>
              <a:t>值</a:t>
            </a:r>
            <a:r>
              <a:rPr lang="zh-CN" altLang="en-US" sz="2000" dirty="0">
                <a:solidFill>
                  <a:schemeClr val="bg1"/>
                </a:solidFill>
                <a:latin typeface="+mn-ea"/>
              </a:rPr>
              <a:t>或</a:t>
            </a:r>
            <a:r>
              <a:rPr lang="zh-CN" altLang="en-US" sz="2000" dirty="0">
                <a:solidFill>
                  <a:schemeClr val="accent2"/>
                </a:solidFill>
                <a:latin typeface="+mn-ea"/>
              </a:rPr>
              <a:t>指针</a:t>
            </a:r>
          </a:p>
        </p:txBody>
      </p:sp>
    </p:spTree>
    <p:extLst>
      <p:ext uri="{BB962C8B-B14F-4D97-AF65-F5344CB8AC3E}">
        <p14:creationId xmlns:p14="http://schemas.microsoft.com/office/powerpoint/2010/main" val="400033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D61C3E86-DFFD-4858-9FB5-7CB5CDA619B2}"/>
              </a:ext>
            </a:extLst>
          </p:cNvPr>
          <p:cNvSpPr txBox="1"/>
          <p:nvPr/>
        </p:nvSpPr>
        <p:spPr>
          <a:xfrm>
            <a:off x="4977745" y="3075057"/>
            <a:ext cx="2236510" cy="707886"/>
          </a:xfrm>
          <a:prstGeom prst="rect">
            <a:avLst/>
          </a:prstGeom>
          <a:noFill/>
        </p:spPr>
        <p:txBody>
          <a:bodyPr wrap="none" rtlCol="0">
            <a:spAutoFit/>
          </a:bodyPr>
          <a:lstStyle/>
          <a:p>
            <a:r>
              <a:rPr lang="zh-CN" altLang="en-US" sz="4000" dirty="0">
                <a:solidFill>
                  <a:schemeClr val="bg1"/>
                </a:solidFill>
              </a:rPr>
              <a:t>文件操作</a:t>
            </a:r>
          </a:p>
        </p:txBody>
      </p:sp>
    </p:spTree>
    <p:extLst>
      <p:ext uri="{BB962C8B-B14F-4D97-AF65-F5344CB8AC3E}">
        <p14:creationId xmlns:p14="http://schemas.microsoft.com/office/powerpoint/2010/main" val="324799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2C28F10-C1DD-4195-8B54-EEAE48F910F2}"/>
              </a:ext>
            </a:extLst>
          </p:cNvPr>
          <p:cNvSpPr txBox="1"/>
          <p:nvPr/>
        </p:nvSpPr>
        <p:spPr>
          <a:xfrm>
            <a:off x="1874331" y="2333625"/>
            <a:ext cx="8443337" cy="523220"/>
          </a:xfrm>
          <a:prstGeom prst="rect">
            <a:avLst/>
          </a:prstGeom>
          <a:noFill/>
        </p:spPr>
        <p:txBody>
          <a:bodyPr wrap="none" rtlCol="0">
            <a:spAutoFit/>
          </a:bodyPr>
          <a:lstStyle/>
          <a:p>
            <a:r>
              <a:rPr lang="zh-CN" altLang="en-US" sz="2800" dirty="0">
                <a:solidFill>
                  <a:schemeClr val="bg1"/>
                </a:solidFill>
              </a:rPr>
              <a:t>本节将教大家一些文件操作来读写本地硬盘上的文件</a:t>
            </a:r>
          </a:p>
        </p:txBody>
      </p:sp>
      <p:sp>
        <p:nvSpPr>
          <p:cNvPr id="3" name="文本框 2">
            <a:extLst>
              <a:ext uri="{FF2B5EF4-FFF2-40B4-BE49-F238E27FC236}">
                <a16:creationId xmlns:a16="http://schemas.microsoft.com/office/drawing/2014/main" id="{C5CBD871-9A02-4617-9817-92471429F756}"/>
              </a:ext>
            </a:extLst>
          </p:cNvPr>
          <p:cNvSpPr txBox="1"/>
          <p:nvPr/>
        </p:nvSpPr>
        <p:spPr>
          <a:xfrm>
            <a:off x="797112" y="3810000"/>
            <a:ext cx="10597773" cy="523220"/>
          </a:xfrm>
          <a:prstGeom prst="rect">
            <a:avLst/>
          </a:prstGeom>
          <a:noFill/>
        </p:spPr>
        <p:txBody>
          <a:bodyPr wrap="none" rtlCol="0">
            <a:spAutoFit/>
          </a:bodyPr>
          <a:lstStyle/>
          <a:p>
            <a:r>
              <a:rPr lang="zh-CN" altLang="en-US" sz="2800" dirty="0">
                <a:solidFill>
                  <a:schemeClr val="bg1"/>
                </a:solidFill>
              </a:rPr>
              <a:t>由于文件操作过于复杂，这里只做简单介绍，以满足项目使用需求</a:t>
            </a:r>
          </a:p>
        </p:txBody>
      </p:sp>
    </p:spTree>
    <p:extLst>
      <p:ext uri="{BB962C8B-B14F-4D97-AF65-F5344CB8AC3E}">
        <p14:creationId xmlns:p14="http://schemas.microsoft.com/office/powerpoint/2010/main" val="343749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8C5A197-3870-41D6-B777-6282861C8C3C}"/>
              </a:ext>
            </a:extLst>
          </p:cNvPr>
          <p:cNvSpPr txBox="1"/>
          <p:nvPr/>
        </p:nvSpPr>
        <p:spPr>
          <a:xfrm>
            <a:off x="1790700" y="1076325"/>
            <a:ext cx="3416320" cy="523220"/>
          </a:xfrm>
          <a:prstGeom prst="rect">
            <a:avLst/>
          </a:prstGeom>
          <a:noFill/>
        </p:spPr>
        <p:txBody>
          <a:bodyPr wrap="none" rtlCol="0">
            <a:spAutoFit/>
          </a:bodyPr>
          <a:lstStyle/>
          <a:p>
            <a:r>
              <a:rPr lang="zh-CN" altLang="en-US" sz="2800" dirty="0">
                <a:solidFill>
                  <a:schemeClr val="bg1"/>
                </a:solidFill>
              </a:rPr>
              <a:t>如何操作本地文件：</a:t>
            </a:r>
          </a:p>
        </p:txBody>
      </p:sp>
      <p:sp>
        <p:nvSpPr>
          <p:cNvPr id="3" name="文本框 2">
            <a:extLst>
              <a:ext uri="{FF2B5EF4-FFF2-40B4-BE49-F238E27FC236}">
                <a16:creationId xmlns:a16="http://schemas.microsoft.com/office/drawing/2014/main" id="{43815A6E-E5BF-4BA7-8BA1-D6605FCC8E55}"/>
              </a:ext>
            </a:extLst>
          </p:cNvPr>
          <p:cNvSpPr txBox="1"/>
          <p:nvPr/>
        </p:nvSpPr>
        <p:spPr>
          <a:xfrm>
            <a:off x="2247900" y="2019300"/>
            <a:ext cx="8292655" cy="3416320"/>
          </a:xfrm>
          <a:prstGeom prst="rect">
            <a:avLst/>
          </a:prstGeom>
          <a:noFill/>
        </p:spPr>
        <p:txBody>
          <a:bodyPr wrap="none" rtlCol="0">
            <a:spAutoFit/>
          </a:bodyPr>
          <a:lstStyle/>
          <a:p>
            <a:r>
              <a:rPr lang="zh-CN" altLang="en-US" sz="2400" dirty="0">
                <a:solidFill>
                  <a:schemeClr val="bg1"/>
                </a:solidFill>
                <a:latin typeface="+mn-ea"/>
              </a:rPr>
              <a:t>要在</a:t>
            </a:r>
            <a:r>
              <a:rPr lang="en-US" altLang="zh-CN" sz="2400" dirty="0">
                <a:solidFill>
                  <a:schemeClr val="bg1"/>
                </a:solidFill>
                <a:latin typeface="+mn-ea"/>
              </a:rPr>
              <a:t>C</a:t>
            </a:r>
            <a:r>
              <a:rPr lang="zh-CN" altLang="en-US" sz="2400" dirty="0">
                <a:solidFill>
                  <a:schemeClr val="bg1"/>
                </a:solidFill>
                <a:latin typeface="+mn-ea"/>
              </a:rPr>
              <a:t>语言中操作本地文件需要通过文件指针：</a:t>
            </a:r>
            <a:endParaRPr lang="en-US" altLang="zh-CN" sz="2400" dirty="0">
              <a:solidFill>
                <a:schemeClr val="bg1"/>
              </a:solidFill>
              <a:latin typeface="+mn-ea"/>
            </a:endParaRPr>
          </a:p>
          <a:p>
            <a:endParaRPr lang="en-US" altLang="zh-CN" sz="2400" dirty="0">
              <a:solidFill>
                <a:schemeClr val="bg1"/>
              </a:solidFill>
              <a:latin typeface="+mn-ea"/>
            </a:endParaRPr>
          </a:p>
          <a:p>
            <a:r>
              <a:rPr lang="en-US" altLang="zh-CN" sz="2400" dirty="0">
                <a:solidFill>
                  <a:schemeClr val="accent2"/>
                </a:solidFill>
                <a:latin typeface="+mn-ea"/>
              </a:rPr>
              <a:t>FILE *f;</a:t>
            </a:r>
          </a:p>
          <a:p>
            <a:endParaRPr lang="en-US" altLang="zh-CN" sz="2400" dirty="0">
              <a:solidFill>
                <a:schemeClr val="accent2"/>
              </a:solidFill>
              <a:latin typeface="+mn-ea"/>
            </a:endParaRPr>
          </a:p>
          <a:p>
            <a:r>
              <a:rPr lang="zh-CN" altLang="en-US" sz="2400" dirty="0">
                <a:solidFill>
                  <a:schemeClr val="bg1"/>
                </a:solidFill>
                <a:latin typeface="+mn-ea"/>
              </a:rPr>
              <a:t>要打开一个文件需要用到函数：</a:t>
            </a:r>
            <a:endParaRPr lang="en-US" altLang="zh-CN" sz="2400" dirty="0">
              <a:solidFill>
                <a:schemeClr val="bg1"/>
              </a:solidFill>
              <a:latin typeface="+mn-ea"/>
            </a:endParaRPr>
          </a:p>
          <a:p>
            <a:r>
              <a:rPr lang="fr-FR" altLang="zh-CN" sz="2400" dirty="0">
                <a:solidFill>
                  <a:schemeClr val="accent2"/>
                </a:solidFill>
                <a:latin typeface="+mn-ea"/>
              </a:rPr>
              <a:t>FILE *fopen( const char * filename, const char * mode );</a:t>
            </a:r>
          </a:p>
          <a:p>
            <a:endParaRPr lang="fr-FR" altLang="zh-CN" sz="2400" dirty="0">
              <a:solidFill>
                <a:schemeClr val="accent2"/>
              </a:solidFill>
              <a:latin typeface="+mn-ea"/>
            </a:endParaRPr>
          </a:p>
          <a:p>
            <a:r>
              <a:rPr lang="fr-FR" altLang="zh-CN" sz="2400" dirty="0">
                <a:solidFill>
                  <a:schemeClr val="accent2"/>
                </a:solidFill>
                <a:latin typeface="+mn-ea"/>
              </a:rPr>
              <a:t>filename</a:t>
            </a:r>
            <a:r>
              <a:rPr lang="zh-CN" altLang="en-US" sz="2400" dirty="0">
                <a:solidFill>
                  <a:schemeClr val="bg1"/>
                </a:solidFill>
                <a:latin typeface="+mn-ea"/>
              </a:rPr>
              <a:t>：你要打开文件的路径字符串</a:t>
            </a:r>
            <a:endParaRPr lang="en-US" altLang="zh-CN" sz="2400" dirty="0">
              <a:solidFill>
                <a:schemeClr val="bg1"/>
              </a:solidFill>
              <a:latin typeface="+mn-ea"/>
            </a:endParaRPr>
          </a:p>
          <a:p>
            <a:r>
              <a:rPr lang="en-US" altLang="zh-CN" sz="2400" dirty="0">
                <a:solidFill>
                  <a:schemeClr val="accent2"/>
                </a:solidFill>
                <a:latin typeface="+mn-ea"/>
              </a:rPr>
              <a:t>mode</a:t>
            </a:r>
            <a:r>
              <a:rPr lang="zh-CN" altLang="en-US" sz="2400" dirty="0">
                <a:solidFill>
                  <a:schemeClr val="bg1"/>
                </a:solidFill>
                <a:latin typeface="+mn-ea"/>
              </a:rPr>
              <a:t>：访问模式，以什么权限打开文件</a:t>
            </a:r>
            <a:endParaRPr lang="en-US" altLang="zh-CN" sz="2400" dirty="0">
              <a:solidFill>
                <a:schemeClr val="bg1"/>
              </a:solidFill>
              <a:latin typeface="+mn-ea"/>
            </a:endParaRPr>
          </a:p>
        </p:txBody>
      </p:sp>
    </p:spTree>
    <p:extLst>
      <p:ext uri="{BB962C8B-B14F-4D97-AF65-F5344CB8AC3E}">
        <p14:creationId xmlns:p14="http://schemas.microsoft.com/office/powerpoint/2010/main" val="98296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2" name="图片 1">
            <a:extLst>
              <a:ext uri="{FF2B5EF4-FFF2-40B4-BE49-F238E27FC236}">
                <a16:creationId xmlns:a16="http://schemas.microsoft.com/office/drawing/2014/main" id="{9621E861-D766-482C-8021-9158E015E9DF}"/>
              </a:ext>
            </a:extLst>
          </p:cNvPr>
          <p:cNvPicPr>
            <a:picLocks noChangeAspect="1"/>
          </p:cNvPicPr>
          <p:nvPr/>
        </p:nvPicPr>
        <p:blipFill>
          <a:blip r:embed="rId3"/>
          <a:stretch>
            <a:fillRect/>
          </a:stretch>
        </p:blipFill>
        <p:spPr>
          <a:xfrm>
            <a:off x="772022" y="1690862"/>
            <a:ext cx="10324279" cy="3643137"/>
          </a:xfrm>
          <a:prstGeom prst="rect">
            <a:avLst/>
          </a:prstGeom>
        </p:spPr>
      </p:pic>
    </p:spTree>
    <p:extLst>
      <p:ext uri="{BB962C8B-B14F-4D97-AF65-F5344CB8AC3E}">
        <p14:creationId xmlns:p14="http://schemas.microsoft.com/office/powerpoint/2010/main" val="229954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9B774FC5-E1A2-474E-AD4C-90124FB4D0C1}"/>
              </a:ext>
            </a:extLst>
          </p:cNvPr>
          <p:cNvSpPr txBox="1"/>
          <p:nvPr/>
        </p:nvSpPr>
        <p:spPr>
          <a:xfrm>
            <a:off x="942975" y="2228850"/>
            <a:ext cx="10649069" cy="461665"/>
          </a:xfrm>
          <a:prstGeom prst="rect">
            <a:avLst/>
          </a:prstGeom>
          <a:noFill/>
        </p:spPr>
        <p:txBody>
          <a:bodyPr wrap="none" rtlCol="0">
            <a:spAutoFit/>
          </a:bodyPr>
          <a:lstStyle/>
          <a:p>
            <a:r>
              <a:rPr lang="zh-CN" altLang="en-US" sz="2400" dirty="0">
                <a:solidFill>
                  <a:schemeClr val="bg1"/>
                </a:solidFill>
              </a:rPr>
              <a:t>如果处理的是二进制文件，则需使用下面的访问模式来取代上面的访问模式：</a:t>
            </a:r>
          </a:p>
        </p:txBody>
      </p:sp>
      <p:sp>
        <p:nvSpPr>
          <p:cNvPr id="3" name="文本框 2">
            <a:extLst>
              <a:ext uri="{FF2B5EF4-FFF2-40B4-BE49-F238E27FC236}">
                <a16:creationId xmlns:a16="http://schemas.microsoft.com/office/drawing/2014/main" id="{53ABB787-0820-4D60-8924-AEF8C099B3C4}"/>
              </a:ext>
            </a:extLst>
          </p:cNvPr>
          <p:cNvSpPr txBox="1"/>
          <p:nvPr/>
        </p:nvSpPr>
        <p:spPr>
          <a:xfrm>
            <a:off x="1200150" y="3352800"/>
            <a:ext cx="8636531" cy="461665"/>
          </a:xfrm>
          <a:prstGeom prst="rect">
            <a:avLst/>
          </a:prstGeom>
          <a:noFill/>
        </p:spPr>
        <p:txBody>
          <a:bodyPr wrap="none" rtlCol="0">
            <a:spAutoFit/>
          </a:bodyPr>
          <a:lstStyle/>
          <a:p>
            <a:r>
              <a:rPr lang="en-US" altLang="zh-CN" sz="2400" dirty="0">
                <a:solidFill>
                  <a:schemeClr val="bg1"/>
                </a:solidFill>
              </a:rPr>
              <a:t>"</a:t>
            </a:r>
            <a:r>
              <a:rPr lang="en-US" altLang="zh-CN" sz="2400" dirty="0" err="1">
                <a:solidFill>
                  <a:schemeClr val="bg1"/>
                </a:solidFill>
              </a:rPr>
              <a:t>rb</a:t>
            </a:r>
            <a:r>
              <a:rPr lang="en-US" altLang="zh-CN" sz="2400" dirty="0">
                <a:solidFill>
                  <a:schemeClr val="bg1"/>
                </a:solidFill>
              </a:rPr>
              <a:t>", "</a:t>
            </a:r>
            <a:r>
              <a:rPr lang="en-US" altLang="zh-CN" sz="2400" dirty="0" err="1">
                <a:solidFill>
                  <a:schemeClr val="bg1"/>
                </a:solidFill>
              </a:rPr>
              <a:t>wb</a:t>
            </a:r>
            <a:r>
              <a:rPr lang="en-US" altLang="zh-CN" sz="2400" dirty="0">
                <a:solidFill>
                  <a:schemeClr val="bg1"/>
                </a:solidFill>
              </a:rPr>
              <a:t>", "ab", "</a:t>
            </a:r>
            <a:r>
              <a:rPr lang="en-US" altLang="zh-CN" sz="2400" dirty="0" err="1">
                <a:solidFill>
                  <a:schemeClr val="bg1"/>
                </a:solidFill>
              </a:rPr>
              <a:t>rb</a:t>
            </a:r>
            <a:r>
              <a:rPr lang="en-US" altLang="zh-CN" sz="2400" dirty="0">
                <a:solidFill>
                  <a:schemeClr val="bg1"/>
                </a:solidFill>
              </a:rPr>
              <a:t>+", "</a:t>
            </a:r>
            <a:r>
              <a:rPr lang="en-US" altLang="zh-CN" sz="2400" dirty="0" err="1">
                <a:solidFill>
                  <a:schemeClr val="bg1"/>
                </a:solidFill>
              </a:rPr>
              <a:t>r+b</a:t>
            </a:r>
            <a:r>
              <a:rPr lang="en-US" altLang="zh-CN" sz="2400" dirty="0">
                <a:solidFill>
                  <a:schemeClr val="bg1"/>
                </a:solidFill>
              </a:rPr>
              <a:t>", "</a:t>
            </a:r>
            <a:r>
              <a:rPr lang="en-US" altLang="zh-CN" sz="2400" dirty="0" err="1">
                <a:solidFill>
                  <a:schemeClr val="bg1"/>
                </a:solidFill>
              </a:rPr>
              <a:t>wb</a:t>
            </a:r>
            <a:r>
              <a:rPr lang="en-US" altLang="zh-CN" sz="2400" dirty="0">
                <a:solidFill>
                  <a:schemeClr val="bg1"/>
                </a:solidFill>
              </a:rPr>
              <a:t>+", "</a:t>
            </a:r>
            <a:r>
              <a:rPr lang="en-US" altLang="zh-CN" sz="2400" dirty="0" err="1">
                <a:solidFill>
                  <a:schemeClr val="bg1"/>
                </a:solidFill>
              </a:rPr>
              <a:t>w+b</a:t>
            </a:r>
            <a:r>
              <a:rPr lang="en-US" altLang="zh-CN" sz="2400" dirty="0">
                <a:solidFill>
                  <a:schemeClr val="bg1"/>
                </a:solidFill>
              </a:rPr>
              <a:t>", "ab+", "</a:t>
            </a:r>
            <a:r>
              <a:rPr lang="en-US" altLang="zh-CN" sz="2400" dirty="0" err="1">
                <a:solidFill>
                  <a:schemeClr val="bg1"/>
                </a:solidFill>
              </a:rPr>
              <a:t>a+b</a:t>
            </a:r>
            <a:r>
              <a:rPr lang="en-US" altLang="zh-CN" sz="2400" dirty="0">
                <a:solidFill>
                  <a:schemeClr val="bg1"/>
                </a:solidFill>
              </a:rPr>
              <a:t>"</a:t>
            </a:r>
            <a:endParaRPr lang="zh-CN" altLang="en-US" sz="2400" dirty="0">
              <a:solidFill>
                <a:schemeClr val="bg1"/>
              </a:solidFill>
            </a:endParaRPr>
          </a:p>
        </p:txBody>
      </p:sp>
      <p:sp>
        <p:nvSpPr>
          <p:cNvPr id="6" name="文本框 5">
            <a:extLst>
              <a:ext uri="{FF2B5EF4-FFF2-40B4-BE49-F238E27FC236}">
                <a16:creationId xmlns:a16="http://schemas.microsoft.com/office/drawing/2014/main" id="{EF18F607-1020-42AB-BA44-DA4CD8F05AD8}"/>
              </a:ext>
            </a:extLst>
          </p:cNvPr>
          <p:cNvSpPr txBox="1"/>
          <p:nvPr/>
        </p:nvSpPr>
        <p:spPr>
          <a:xfrm>
            <a:off x="723888" y="4643735"/>
            <a:ext cx="10744223" cy="461665"/>
          </a:xfrm>
          <a:prstGeom prst="rect">
            <a:avLst/>
          </a:prstGeom>
          <a:noFill/>
        </p:spPr>
        <p:txBody>
          <a:bodyPr wrap="none" rtlCol="0">
            <a:spAutoFit/>
          </a:bodyPr>
          <a:lstStyle/>
          <a:p>
            <a:r>
              <a:rPr lang="zh-CN" altLang="en-US" sz="2400" dirty="0">
                <a:solidFill>
                  <a:schemeClr val="bg1"/>
                </a:solidFill>
                <a:latin typeface="+mn-ea"/>
              </a:rPr>
              <a:t>相比之前的模式，二进制模式末尾多加了一个</a:t>
            </a:r>
            <a:r>
              <a:rPr lang="en-US" altLang="zh-CN" sz="2400" dirty="0">
                <a:solidFill>
                  <a:schemeClr val="accent2"/>
                </a:solidFill>
                <a:latin typeface="+mn-ea"/>
              </a:rPr>
              <a:t>b</a:t>
            </a:r>
            <a:r>
              <a:rPr lang="zh-CN" altLang="en-US" sz="2400" dirty="0">
                <a:solidFill>
                  <a:schemeClr val="bg1"/>
                </a:solidFill>
                <a:latin typeface="+mn-ea"/>
              </a:rPr>
              <a:t>，这个</a:t>
            </a:r>
            <a:r>
              <a:rPr lang="en-US" altLang="zh-CN" sz="2400" dirty="0">
                <a:solidFill>
                  <a:schemeClr val="accent2"/>
                </a:solidFill>
                <a:latin typeface="+mn-ea"/>
              </a:rPr>
              <a:t>b</a:t>
            </a:r>
            <a:r>
              <a:rPr lang="zh-CN" altLang="en-US" sz="2400" dirty="0">
                <a:solidFill>
                  <a:schemeClr val="bg1"/>
                </a:solidFill>
                <a:latin typeface="+mn-ea"/>
              </a:rPr>
              <a:t>代表的意思就是</a:t>
            </a:r>
            <a:r>
              <a:rPr lang="en-US" altLang="zh-CN" sz="2400" dirty="0">
                <a:solidFill>
                  <a:schemeClr val="accent2"/>
                </a:solidFill>
                <a:latin typeface="+mn-ea"/>
              </a:rPr>
              <a:t>binary</a:t>
            </a:r>
            <a:endParaRPr lang="zh-CN" altLang="en-US" sz="2400" dirty="0">
              <a:solidFill>
                <a:schemeClr val="accent2"/>
              </a:solidFill>
              <a:latin typeface="+mn-ea"/>
            </a:endParaRPr>
          </a:p>
        </p:txBody>
      </p:sp>
    </p:spTree>
    <p:extLst>
      <p:ext uri="{BB962C8B-B14F-4D97-AF65-F5344CB8AC3E}">
        <p14:creationId xmlns:p14="http://schemas.microsoft.com/office/powerpoint/2010/main" val="143774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29EAEB98-F096-407D-BF29-336E4460C154}"/>
              </a:ext>
            </a:extLst>
          </p:cNvPr>
          <p:cNvSpPr txBox="1"/>
          <p:nvPr/>
        </p:nvSpPr>
        <p:spPr>
          <a:xfrm>
            <a:off x="1581150" y="1000125"/>
            <a:ext cx="1925527" cy="584775"/>
          </a:xfrm>
          <a:prstGeom prst="rect">
            <a:avLst/>
          </a:prstGeom>
          <a:noFill/>
        </p:spPr>
        <p:txBody>
          <a:bodyPr wrap="none" rtlCol="0">
            <a:spAutoFit/>
          </a:bodyPr>
          <a:lstStyle/>
          <a:p>
            <a:r>
              <a:rPr lang="zh-CN" altLang="en-US" sz="3200" dirty="0">
                <a:solidFill>
                  <a:schemeClr val="bg1"/>
                </a:solidFill>
              </a:rPr>
              <a:t>关闭文件</a:t>
            </a:r>
            <a:r>
              <a:rPr lang="en-US" altLang="zh-CN" sz="3200" dirty="0">
                <a:solidFill>
                  <a:schemeClr val="bg1"/>
                </a:solidFill>
              </a:rPr>
              <a:t>:</a:t>
            </a:r>
            <a:endParaRPr lang="zh-CN" altLang="en-US" sz="3200" dirty="0">
              <a:solidFill>
                <a:schemeClr val="bg1"/>
              </a:solidFill>
            </a:endParaRPr>
          </a:p>
        </p:txBody>
      </p:sp>
      <p:sp>
        <p:nvSpPr>
          <p:cNvPr id="3" name="文本框 2">
            <a:extLst>
              <a:ext uri="{FF2B5EF4-FFF2-40B4-BE49-F238E27FC236}">
                <a16:creationId xmlns:a16="http://schemas.microsoft.com/office/drawing/2014/main" id="{64827004-69ED-4583-9AE2-9396FDA09118}"/>
              </a:ext>
            </a:extLst>
          </p:cNvPr>
          <p:cNvSpPr txBox="1"/>
          <p:nvPr/>
        </p:nvSpPr>
        <p:spPr>
          <a:xfrm>
            <a:off x="789562" y="2072223"/>
            <a:ext cx="9785051" cy="3785652"/>
          </a:xfrm>
          <a:prstGeom prst="rect">
            <a:avLst/>
          </a:prstGeom>
          <a:noFill/>
        </p:spPr>
        <p:txBody>
          <a:bodyPr wrap="none" rtlCol="0">
            <a:spAutoFit/>
          </a:bodyPr>
          <a:lstStyle/>
          <a:p>
            <a:r>
              <a:rPr lang="zh-CN" altLang="en-US" sz="2400" dirty="0">
                <a:solidFill>
                  <a:schemeClr val="bg1"/>
                </a:solidFill>
                <a:latin typeface="+mn-ea"/>
              </a:rPr>
              <a:t>当一个文件使用结束以后一定要关闭文件，</a:t>
            </a:r>
            <a:endParaRPr lang="en-US" altLang="zh-CN" sz="2400" dirty="0">
              <a:solidFill>
                <a:schemeClr val="bg1"/>
              </a:solidFill>
              <a:latin typeface="+mn-ea"/>
            </a:endParaRPr>
          </a:p>
          <a:p>
            <a:r>
              <a:rPr lang="zh-CN" altLang="en-US" sz="2400" dirty="0">
                <a:solidFill>
                  <a:schemeClr val="bg1"/>
                </a:solidFill>
                <a:latin typeface="+mn-ea"/>
              </a:rPr>
              <a:t>释放内存和权限以便其他文件指针进行读写</a:t>
            </a:r>
            <a:endParaRPr lang="en-US" altLang="zh-CN" sz="2400" dirty="0">
              <a:solidFill>
                <a:schemeClr val="bg1"/>
              </a:solidFill>
              <a:latin typeface="+mn-ea"/>
            </a:endParaRPr>
          </a:p>
          <a:p>
            <a:r>
              <a:rPr lang="zh-CN" altLang="en-US" sz="2400" dirty="0">
                <a:solidFill>
                  <a:schemeClr val="bg1"/>
                </a:solidFill>
                <a:latin typeface="+mn-ea"/>
              </a:rPr>
              <a:t>使用 </a:t>
            </a:r>
            <a:r>
              <a:rPr lang="en-US" altLang="zh-CN" sz="2400" dirty="0" err="1">
                <a:solidFill>
                  <a:schemeClr val="accent2"/>
                </a:solidFill>
                <a:latin typeface="+mn-ea"/>
              </a:rPr>
              <a:t>fclose</a:t>
            </a:r>
            <a:r>
              <a:rPr lang="en-US" altLang="zh-CN" sz="2400" dirty="0">
                <a:solidFill>
                  <a:schemeClr val="accent2"/>
                </a:solidFill>
                <a:latin typeface="+mn-ea"/>
              </a:rPr>
              <a:t>( ) </a:t>
            </a:r>
            <a:r>
              <a:rPr lang="zh-CN" altLang="en-US" sz="2400" dirty="0">
                <a:solidFill>
                  <a:schemeClr val="bg1"/>
                </a:solidFill>
                <a:latin typeface="+mn-ea"/>
              </a:rPr>
              <a:t>函数关闭文件指针</a:t>
            </a:r>
            <a:r>
              <a:rPr lang="en-US" altLang="zh-CN" sz="2400" dirty="0">
                <a:solidFill>
                  <a:schemeClr val="bg1"/>
                </a:solidFill>
                <a:latin typeface="+mn-ea"/>
              </a:rPr>
              <a:t>:</a:t>
            </a:r>
          </a:p>
          <a:p>
            <a:r>
              <a:rPr lang="en-US" altLang="zh-CN" sz="2400" dirty="0">
                <a:solidFill>
                  <a:schemeClr val="accent2"/>
                </a:solidFill>
                <a:latin typeface="+mn-ea"/>
              </a:rPr>
              <a:t>	int </a:t>
            </a:r>
            <a:r>
              <a:rPr lang="en-US" altLang="zh-CN" sz="2400" dirty="0" err="1">
                <a:solidFill>
                  <a:schemeClr val="accent2"/>
                </a:solidFill>
                <a:latin typeface="+mn-ea"/>
              </a:rPr>
              <a:t>fclose</a:t>
            </a:r>
            <a:r>
              <a:rPr lang="en-US" altLang="zh-CN" sz="2400" dirty="0">
                <a:solidFill>
                  <a:schemeClr val="accent2"/>
                </a:solidFill>
                <a:latin typeface="+mn-ea"/>
              </a:rPr>
              <a:t>( FILE *</a:t>
            </a:r>
            <a:r>
              <a:rPr lang="en-US" altLang="zh-CN" sz="2400" dirty="0" err="1">
                <a:solidFill>
                  <a:schemeClr val="accent2"/>
                </a:solidFill>
                <a:latin typeface="+mn-ea"/>
              </a:rPr>
              <a:t>fp</a:t>
            </a:r>
            <a:r>
              <a:rPr lang="en-US" altLang="zh-CN" sz="2400" dirty="0">
                <a:solidFill>
                  <a:schemeClr val="accent2"/>
                </a:solidFill>
                <a:latin typeface="+mn-ea"/>
              </a:rPr>
              <a:t> );</a:t>
            </a:r>
          </a:p>
          <a:p>
            <a:endParaRPr lang="en-US" altLang="zh-CN" sz="2400" dirty="0">
              <a:solidFill>
                <a:schemeClr val="accent2"/>
              </a:solidFill>
              <a:latin typeface="+mn-ea"/>
            </a:endParaRPr>
          </a:p>
          <a:p>
            <a:r>
              <a:rPr lang="zh-CN" altLang="en-US" sz="2400" dirty="0">
                <a:solidFill>
                  <a:schemeClr val="bg1"/>
                </a:solidFill>
                <a:latin typeface="+mn-ea"/>
              </a:rPr>
              <a:t>如果成功关闭文件，</a:t>
            </a:r>
            <a:r>
              <a:rPr lang="en-US" altLang="zh-CN" sz="2400" dirty="0" err="1">
                <a:solidFill>
                  <a:schemeClr val="accent2"/>
                </a:solidFill>
                <a:latin typeface="+mn-ea"/>
              </a:rPr>
              <a:t>fclose</a:t>
            </a:r>
            <a:r>
              <a:rPr lang="en-US" altLang="zh-CN" sz="2400" dirty="0">
                <a:solidFill>
                  <a:schemeClr val="accent2"/>
                </a:solidFill>
                <a:latin typeface="+mn-ea"/>
              </a:rPr>
              <a:t>( ) </a:t>
            </a:r>
            <a:r>
              <a:rPr lang="zh-CN" altLang="en-US" sz="2400" dirty="0">
                <a:solidFill>
                  <a:schemeClr val="bg1"/>
                </a:solidFill>
                <a:latin typeface="+mn-ea"/>
              </a:rPr>
              <a:t>函数返回零，如果关闭文件时发生错误，</a:t>
            </a:r>
            <a:endParaRPr lang="en-US" altLang="zh-CN" sz="2400" dirty="0">
              <a:solidFill>
                <a:schemeClr val="bg1"/>
              </a:solidFill>
              <a:latin typeface="+mn-ea"/>
            </a:endParaRPr>
          </a:p>
          <a:p>
            <a:r>
              <a:rPr lang="zh-CN" altLang="en-US" sz="2400" dirty="0">
                <a:solidFill>
                  <a:schemeClr val="bg1"/>
                </a:solidFill>
                <a:latin typeface="+mn-ea"/>
              </a:rPr>
              <a:t>函数返回 </a:t>
            </a:r>
            <a:r>
              <a:rPr lang="en-US" altLang="zh-CN" sz="2400" dirty="0" err="1">
                <a:solidFill>
                  <a:srgbClr val="92D050"/>
                </a:solidFill>
                <a:latin typeface="+mn-ea"/>
              </a:rPr>
              <a:t>EOF</a:t>
            </a:r>
            <a:r>
              <a:rPr lang="zh-CN" altLang="en-US" sz="2400" dirty="0">
                <a:solidFill>
                  <a:schemeClr val="bg1"/>
                </a:solidFill>
                <a:latin typeface="+mn-ea"/>
              </a:rPr>
              <a:t>。这个函数实际上，会清空缓冲区中的数据，关闭文件，</a:t>
            </a:r>
            <a:endParaRPr lang="en-US" altLang="zh-CN" sz="2400" dirty="0">
              <a:solidFill>
                <a:schemeClr val="bg1"/>
              </a:solidFill>
              <a:latin typeface="+mn-ea"/>
            </a:endParaRPr>
          </a:p>
          <a:p>
            <a:r>
              <a:rPr lang="zh-CN" altLang="en-US" sz="2400" dirty="0">
                <a:solidFill>
                  <a:schemeClr val="bg1"/>
                </a:solidFill>
                <a:latin typeface="+mn-ea"/>
              </a:rPr>
              <a:t>并释放用于该文件的所有内存。</a:t>
            </a:r>
            <a:endParaRPr lang="en-US" altLang="zh-CN" sz="2400" dirty="0">
              <a:solidFill>
                <a:schemeClr val="bg1"/>
              </a:solidFill>
              <a:latin typeface="+mn-ea"/>
            </a:endParaRPr>
          </a:p>
          <a:p>
            <a:endParaRPr lang="en-US" altLang="zh-CN" sz="2400" dirty="0">
              <a:solidFill>
                <a:schemeClr val="bg1"/>
              </a:solidFill>
              <a:latin typeface="+mn-ea"/>
            </a:endParaRPr>
          </a:p>
          <a:p>
            <a:r>
              <a:rPr lang="en-US" altLang="zh-CN" sz="2400" dirty="0" err="1">
                <a:solidFill>
                  <a:srgbClr val="92D050"/>
                </a:solidFill>
                <a:latin typeface="+mn-ea"/>
              </a:rPr>
              <a:t>EOF</a:t>
            </a:r>
            <a:r>
              <a:rPr lang="en-US" altLang="zh-CN" sz="2400" dirty="0">
                <a:solidFill>
                  <a:schemeClr val="bg1"/>
                </a:solidFill>
                <a:latin typeface="+mn-ea"/>
              </a:rPr>
              <a:t> </a:t>
            </a:r>
            <a:r>
              <a:rPr lang="zh-CN" altLang="en-US" sz="2400" dirty="0">
                <a:solidFill>
                  <a:schemeClr val="bg1"/>
                </a:solidFill>
                <a:latin typeface="+mn-ea"/>
              </a:rPr>
              <a:t>是一个定义在头文件 </a:t>
            </a:r>
            <a:r>
              <a:rPr lang="en-US" altLang="zh-CN" sz="2400" dirty="0" err="1">
                <a:solidFill>
                  <a:schemeClr val="bg1"/>
                </a:solidFill>
                <a:latin typeface="+mn-ea"/>
              </a:rPr>
              <a:t>stdio.h</a:t>
            </a:r>
            <a:r>
              <a:rPr lang="en-US" altLang="zh-CN" sz="2400" dirty="0">
                <a:solidFill>
                  <a:schemeClr val="bg1"/>
                </a:solidFill>
                <a:latin typeface="+mn-ea"/>
              </a:rPr>
              <a:t> </a:t>
            </a:r>
            <a:r>
              <a:rPr lang="zh-CN" altLang="en-US" sz="2400" dirty="0">
                <a:solidFill>
                  <a:schemeClr val="bg1"/>
                </a:solidFill>
                <a:latin typeface="+mn-ea"/>
              </a:rPr>
              <a:t>中的常量。</a:t>
            </a:r>
          </a:p>
        </p:txBody>
      </p:sp>
    </p:spTree>
    <p:extLst>
      <p:ext uri="{BB962C8B-B14F-4D97-AF65-F5344CB8AC3E}">
        <p14:creationId xmlns:p14="http://schemas.microsoft.com/office/powerpoint/2010/main" val="309344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1BDF5C9F-7833-457F-8EAC-F7F3678A1445}"/>
              </a:ext>
            </a:extLst>
          </p:cNvPr>
          <p:cNvSpPr txBox="1"/>
          <p:nvPr/>
        </p:nvSpPr>
        <p:spPr>
          <a:xfrm>
            <a:off x="1186774" y="778213"/>
            <a:ext cx="1980029" cy="523220"/>
          </a:xfrm>
          <a:prstGeom prst="rect">
            <a:avLst/>
          </a:prstGeom>
          <a:noFill/>
        </p:spPr>
        <p:txBody>
          <a:bodyPr wrap="none" rtlCol="0">
            <a:spAutoFit/>
          </a:bodyPr>
          <a:lstStyle/>
          <a:p>
            <a:r>
              <a:rPr lang="zh-CN" altLang="en-US" sz="2800" dirty="0">
                <a:solidFill>
                  <a:schemeClr val="bg1"/>
                </a:solidFill>
              </a:rPr>
              <a:t>写入文件：</a:t>
            </a:r>
          </a:p>
        </p:txBody>
      </p:sp>
      <p:sp>
        <p:nvSpPr>
          <p:cNvPr id="3" name="文本框 2">
            <a:extLst>
              <a:ext uri="{FF2B5EF4-FFF2-40B4-BE49-F238E27FC236}">
                <a16:creationId xmlns:a16="http://schemas.microsoft.com/office/drawing/2014/main" id="{CFB05863-F80B-4AA5-ACDA-8F7858200A64}"/>
              </a:ext>
            </a:extLst>
          </p:cNvPr>
          <p:cNvSpPr txBox="1"/>
          <p:nvPr/>
        </p:nvSpPr>
        <p:spPr>
          <a:xfrm>
            <a:off x="1410510" y="1634247"/>
            <a:ext cx="9785051" cy="4154984"/>
          </a:xfrm>
          <a:prstGeom prst="rect">
            <a:avLst/>
          </a:prstGeom>
          <a:noFill/>
        </p:spPr>
        <p:txBody>
          <a:bodyPr wrap="none" rtlCol="0">
            <a:spAutoFit/>
          </a:bodyPr>
          <a:lstStyle/>
          <a:p>
            <a:r>
              <a:rPr lang="zh-CN" altLang="en-US" sz="2400" dirty="0">
                <a:solidFill>
                  <a:schemeClr val="bg1"/>
                </a:solidFill>
                <a:latin typeface="+mn-ea"/>
              </a:rPr>
              <a:t>下面是把字符写入到流中的最简单的函数：</a:t>
            </a:r>
            <a:endParaRPr lang="en-US" altLang="zh-CN" sz="2400" dirty="0">
              <a:solidFill>
                <a:schemeClr val="bg1"/>
              </a:solidFill>
              <a:latin typeface="+mn-ea"/>
            </a:endParaRPr>
          </a:p>
          <a:p>
            <a:r>
              <a:rPr lang="fr-FR" altLang="zh-CN" sz="2400" dirty="0"/>
              <a:t>	</a:t>
            </a:r>
            <a:r>
              <a:rPr lang="fr-FR" altLang="zh-CN" sz="2400" dirty="0">
                <a:solidFill>
                  <a:schemeClr val="accent2"/>
                </a:solidFill>
              </a:rPr>
              <a:t>int fputc( int c, FILE *fp );</a:t>
            </a:r>
          </a:p>
          <a:p>
            <a:endParaRPr lang="fr-FR" altLang="zh-CN" sz="2400" dirty="0">
              <a:solidFill>
                <a:schemeClr val="accent2"/>
              </a:solidFill>
            </a:endParaRPr>
          </a:p>
          <a:p>
            <a:r>
              <a:rPr lang="zh-CN" altLang="en-US" sz="2400" dirty="0">
                <a:solidFill>
                  <a:schemeClr val="bg1"/>
                </a:solidFill>
                <a:latin typeface="+mn-ea"/>
              </a:rPr>
              <a:t>函数 </a:t>
            </a:r>
            <a:r>
              <a:rPr lang="en-US" altLang="zh-CN" sz="2400" dirty="0" err="1">
                <a:solidFill>
                  <a:schemeClr val="accent2"/>
                </a:solidFill>
                <a:latin typeface="+mn-ea"/>
              </a:rPr>
              <a:t>fputc</a:t>
            </a:r>
            <a:r>
              <a:rPr lang="en-US" altLang="zh-CN" sz="2400" dirty="0">
                <a:solidFill>
                  <a:schemeClr val="accent2"/>
                </a:solidFill>
                <a:latin typeface="+mn-ea"/>
              </a:rPr>
              <a:t>()</a:t>
            </a:r>
            <a:r>
              <a:rPr lang="zh-CN" altLang="en-US" sz="2400" dirty="0">
                <a:solidFill>
                  <a:schemeClr val="bg1"/>
                </a:solidFill>
                <a:latin typeface="+mn-ea"/>
              </a:rPr>
              <a:t> 把参数 </a:t>
            </a:r>
            <a:r>
              <a:rPr lang="en-US" altLang="zh-CN" sz="2400" dirty="0">
                <a:solidFill>
                  <a:schemeClr val="bg1"/>
                </a:solidFill>
                <a:latin typeface="+mn-ea"/>
              </a:rPr>
              <a:t>c </a:t>
            </a:r>
            <a:r>
              <a:rPr lang="zh-CN" altLang="en-US" sz="2400" dirty="0">
                <a:solidFill>
                  <a:schemeClr val="bg1"/>
                </a:solidFill>
                <a:latin typeface="+mn-ea"/>
              </a:rPr>
              <a:t>的字符值写入到 </a:t>
            </a:r>
            <a:r>
              <a:rPr lang="en-US" altLang="zh-CN" sz="2400" dirty="0" err="1">
                <a:solidFill>
                  <a:schemeClr val="accent2"/>
                </a:solidFill>
                <a:latin typeface="+mn-ea"/>
              </a:rPr>
              <a:t>fp</a:t>
            </a:r>
            <a:r>
              <a:rPr lang="en-US" altLang="zh-CN" sz="2400" dirty="0">
                <a:solidFill>
                  <a:schemeClr val="bg1"/>
                </a:solidFill>
                <a:latin typeface="+mn-ea"/>
              </a:rPr>
              <a:t> </a:t>
            </a:r>
            <a:r>
              <a:rPr lang="zh-CN" altLang="en-US" sz="2400" dirty="0">
                <a:solidFill>
                  <a:schemeClr val="bg1"/>
                </a:solidFill>
                <a:latin typeface="+mn-ea"/>
              </a:rPr>
              <a:t>所指向的输出流中。</a:t>
            </a:r>
            <a:endParaRPr lang="en-US" altLang="zh-CN" sz="2400" dirty="0">
              <a:solidFill>
                <a:schemeClr val="bg1"/>
              </a:solidFill>
              <a:latin typeface="+mn-ea"/>
            </a:endParaRPr>
          </a:p>
          <a:p>
            <a:r>
              <a:rPr lang="zh-CN" altLang="en-US" sz="2400" dirty="0">
                <a:solidFill>
                  <a:schemeClr val="bg1"/>
                </a:solidFill>
                <a:latin typeface="+mn-ea"/>
              </a:rPr>
              <a:t>如果写入成功，它会返回写入的字符，如果发生错误，则会返回 </a:t>
            </a:r>
            <a:r>
              <a:rPr lang="en-US" altLang="zh-CN" sz="2400" dirty="0" err="1">
                <a:solidFill>
                  <a:srgbClr val="92D050"/>
                </a:solidFill>
                <a:latin typeface="+mn-ea"/>
              </a:rPr>
              <a:t>EOF</a:t>
            </a:r>
            <a:r>
              <a:rPr lang="zh-CN" altLang="en-US" sz="2400" dirty="0">
                <a:solidFill>
                  <a:schemeClr val="bg1"/>
                </a:solidFill>
                <a:latin typeface="+mn-ea"/>
              </a:rPr>
              <a:t>。</a:t>
            </a:r>
            <a:endParaRPr lang="en-US" altLang="zh-CN" sz="2400" dirty="0">
              <a:solidFill>
                <a:schemeClr val="bg1"/>
              </a:solidFill>
              <a:latin typeface="+mn-ea"/>
            </a:endParaRPr>
          </a:p>
          <a:p>
            <a:endParaRPr lang="en-US" altLang="zh-CN" sz="2400" dirty="0">
              <a:solidFill>
                <a:schemeClr val="bg1"/>
              </a:solidFill>
              <a:latin typeface="+mn-ea"/>
            </a:endParaRPr>
          </a:p>
          <a:p>
            <a:r>
              <a:rPr lang="zh-CN" altLang="en-US" sz="2400" dirty="0">
                <a:solidFill>
                  <a:schemeClr val="bg1"/>
                </a:solidFill>
                <a:latin typeface="+mn-ea"/>
              </a:rPr>
              <a:t>您可以使用下面的函数来把一个以 </a:t>
            </a:r>
            <a:r>
              <a:rPr lang="en-US" altLang="zh-CN" sz="2400" dirty="0">
                <a:solidFill>
                  <a:schemeClr val="bg1"/>
                </a:solidFill>
                <a:latin typeface="+mn-ea"/>
              </a:rPr>
              <a:t>null </a:t>
            </a:r>
            <a:r>
              <a:rPr lang="zh-CN" altLang="en-US" sz="2400" dirty="0">
                <a:solidFill>
                  <a:schemeClr val="bg1"/>
                </a:solidFill>
                <a:latin typeface="+mn-ea"/>
              </a:rPr>
              <a:t>结尾的字符串写入到流中：</a:t>
            </a:r>
            <a:endParaRPr lang="en-US" altLang="zh-CN" sz="2400" dirty="0">
              <a:solidFill>
                <a:schemeClr val="bg1"/>
              </a:solidFill>
              <a:latin typeface="+mn-ea"/>
            </a:endParaRPr>
          </a:p>
          <a:p>
            <a:r>
              <a:rPr lang="en-US" altLang="zh-CN" dirty="0">
                <a:solidFill>
                  <a:schemeClr val="bg1"/>
                </a:solidFill>
                <a:latin typeface="+mn-ea"/>
              </a:rPr>
              <a:t>	</a:t>
            </a:r>
            <a:r>
              <a:rPr lang="en-US" altLang="zh-CN" sz="2400" dirty="0">
                <a:solidFill>
                  <a:schemeClr val="accent2"/>
                </a:solidFill>
              </a:rPr>
              <a:t>int </a:t>
            </a:r>
            <a:r>
              <a:rPr lang="en-US" altLang="zh-CN" sz="2400" dirty="0" err="1">
                <a:solidFill>
                  <a:schemeClr val="accent2"/>
                </a:solidFill>
              </a:rPr>
              <a:t>fputs</a:t>
            </a:r>
            <a:r>
              <a:rPr lang="en-US" altLang="zh-CN" sz="2400" dirty="0">
                <a:solidFill>
                  <a:schemeClr val="accent2"/>
                </a:solidFill>
              </a:rPr>
              <a:t>( const char *s, FILE *</a:t>
            </a:r>
            <a:r>
              <a:rPr lang="en-US" altLang="zh-CN" sz="2400" dirty="0" err="1">
                <a:solidFill>
                  <a:schemeClr val="accent2"/>
                </a:solidFill>
              </a:rPr>
              <a:t>fp</a:t>
            </a:r>
            <a:r>
              <a:rPr lang="en-US" altLang="zh-CN" sz="2400" dirty="0">
                <a:solidFill>
                  <a:schemeClr val="accent2"/>
                </a:solidFill>
              </a:rPr>
              <a:t> );</a:t>
            </a:r>
          </a:p>
          <a:p>
            <a:endParaRPr lang="en-US" altLang="zh-CN" sz="2400" dirty="0">
              <a:solidFill>
                <a:schemeClr val="accent2"/>
              </a:solidFill>
            </a:endParaRPr>
          </a:p>
          <a:p>
            <a:r>
              <a:rPr lang="zh-CN" altLang="en-US" sz="2400" dirty="0">
                <a:solidFill>
                  <a:schemeClr val="bg1"/>
                </a:solidFill>
                <a:latin typeface="+mn-ea"/>
              </a:rPr>
              <a:t>函数 </a:t>
            </a:r>
            <a:r>
              <a:rPr lang="en-US" altLang="zh-CN" sz="2400" dirty="0" err="1">
                <a:solidFill>
                  <a:schemeClr val="accent2"/>
                </a:solidFill>
                <a:latin typeface="+mn-ea"/>
              </a:rPr>
              <a:t>fputs</a:t>
            </a:r>
            <a:r>
              <a:rPr lang="en-US" altLang="zh-CN" sz="2400" dirty="0">
                <a:solidFill>
                  <a:schemeClr val="accent2"/>
                </a:solidFill>
                <a:latin typeface="+mn-ea"/>
              </a:rPr>
              <a:t>() </a:t>
            </a:r>
            <a:r>
              <a:rPr lang="zh-CN" altLang="en-US" sz="2400" dirty="0">
                <a:solidFill>
                  <a:schemeClr val="bg1"/>
                </a:solidFill>
                <a:latin typeface="+mn-ea"/>
              </a:rPr>
              <a:t>把字符串 </a:t>
            </a:r>
            <a:r>
              <a:rPr lang="en-US" altLang="zh-CN" sz="2400" dirty="0">
                <a:solidFill>
                  <a:schemeClr val="bg1"/>
                </a:solidFill>
                <a:latin typeface="+mn-ea"/>
              </a:rPr>
              <a:t>s </a:t>
            </a:r>
            <a:r>
              <a:rPr lang="zh-CN" altLang="en-US" sz="2400" dirty="0">
                <a:solidFill>
                  <a:schemeClr val="bg1"/>
                </a:solidFill>
                <a:latin typeface="+mn-ea"/>
              </a:rPr>
              <a:t>写入到 </a:t>
            </a:r>
            <a:r>
              <a:rPr lang="en-US" altLang="zh-CN" sz="2400" dirty="0" err="1">
                <a:solidFill>
                  <a:schemeClr val="accent2"/>
                </a:solidFill>
                <a:latin typeface="+mn-ea"/>
              </a:rPr>
              <a:t>fp</a:t>
            </a:r>
            <a:r>
              <a:rPr lang="en-US" altLang="zh-CN" sz="2400" dirty="0">
                <a:solidFill>
                  <a:schemeClr val="bg1"/>
                </a:solidFill>
                <a:latin typeface="+mn-ea"/>
              </a:rPr>
              <a:t> </a:t>
            </a:r>
            <a:r>
              <a:rPr lang="zh-CN" altLang="en-US" sz="2400" dirty="0">
                <a:solidFill>
                  <a:schemeClr val="bg1"/>
                </a:solidFill>
                <a:latin typeface="+mn-ea"/>
              </a:rPr>
              <a:t>所指向的输出流中。</a:t>
            </a:r>
            <a:endParaRPr lang="en-US" altLang="zh-CN" sz="2400" dirty="0">
              <a:solidFill>
                <a:schemeClr val="bg1"/>
              </a:solidFill>
              <a:latin typeface="+mn-ea"/>
            </a:endParaRPr>
          </a:p>
          <a:p>
            <a:r>
              <a:rPr lang="zh-CN" altLang="en-US" sz="2400" dirty="0">
                <a:solidFill>
                  <a:schemeClr val="bg1"/>
                </a:solidFill>
                <a:latin typeface="+mn-ea"/>
              </a:rPr>
              <a:t>如果写入成功，它会返回一个非负值，如果发生错误，则会返回 </a:t>
            </a:r>
            <a:r>
              <a:rPr lang="en-US" altLang="zh-CN" sz="2400" dirty="0" err="1">
                <a:solidFill>
                  <a:srgbClr val="92D050"/>
                </a:solidFill>
                <a:latin typeface="+mn-ea"/>
              </a:rPr>
              <a:t>EOF</a:t>
            </a:r>
            <a:r>
              <a:rPr lang="zh-CN" altLang="en-US" sz="2400" dirty="0">
                <a:solidFill>
                  <a:schemeClr val="bg1"/>
                </a:solidFill>
                <a:latin typeface="+mn-ea"/>
              </a:rPr>
              <a:t>。</a:t>
            </a:r>
          </a:p>
        </p:txBody>
      </p:sp>
    </p:spTree>
    <p:extLst>
      <p:ext uri="{BB962C8B-B14F-4D97-AF65-F5344CB8AC3E}">
        <p14:creationId xmlns:p14="http://schemas.microsoft.com/office/powerpoint/2010/main" val="168312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3849231" y="2727759"/>
            <a:ext cx="4493538" cy="830997"/>
          </a:xfrm>
          <a:prstGeom prst="rect">
            <a:avLst/>
          </a:prstGeom>
          <a:noFill/>
        </p:spPr>
        <p:txBody>
          <a:bodyPr wrap="none" rtlCol="0">
            <a:spAutoFit/>
          </a:bodyPr>
          <a:lstStyle/>
          <a:p>
            <a:r>
              <a:rPr lang="zh-CN" altLang="en-US" sz="4800" dirty="0">
                <a:solidFill>
                  <a:schemeClr val="bg1"/>
                </a:solidFill>
              </a:rPr>
              <a:t>函数，文件操作</a:t>
            </a:r>
          </a:p>
        </p:txBody>
      </p:sp>
    </p:spTree>
    <p:extLst>
      <p:ext uri="{BB962C8B-B14F-4D97-AF65-F5344CB8AC3E}">
        <p14:creationId xmlns:p14="http://schemas.microsoft.com/office/powerpoint/2010/main" val="209232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A8207F5F-1D90-4BD1-9227-A8310B4C82A1}"/>
              </a:ext>
            </a:extLst>
          </p:cNvPr>
          <p:cNvSpPr txBox="1"/>
          <p:nvPr/>
        </p:nvSpPr>
        <p:spPr>
          <a:xfrm>
            <a:off x="1186774" y="778213"/>
            <a:ext cx="1980029" cy="523220"/>
          </a:xfrm>
          <a:prstGeom prst="rect">
            <a:avLst/>
          </a:prstGeom>
          <a:noFill/>
        </p:spPr>
        <p:txBody>
          <a:bodyPr wrap="none" rtlCol="0">
            <a:spAutoFit/>
          </a:bodyPr>
          <a:lstStyle/>
          <a:p>
            <a:r>
              <a:rPr lang="zh-CN" altLang="en-US" sz="2800" dirty="0">
                <a:solidFill>
                  <a:schemeClr val="bg1"/>
                </a:solidFill>
              </a:rPr>
              <a:t>写入文件：</a:t>
            </a:r>
          </a:p>
        </p:txBody>
      </p:sp>
      <p:sp>
        <p:nvSpPr>
          <p:cNvPr id="4" name="文本框 3">
            <a:extLst>
              <a:ext uri="{FF2B5EF4-FFF2-40B4-BE49-F238E27FC236}">
                <a16:creationId xmlns:a16="http://schemas.microsoft.com/office/drawing/2014/main" id="{E263AC11-8E05-49C8-970D-E40254E32444}"/>
              </a:ext>
            </a:extLst>
          </p:cNvPr>
          <p:cNvSpPr txBox="1"/>
          <p:nvPr/>
        </p:nvSpPr>
        <p:spPr>
          <a:xfrm>
            <a:off x="1776919" y="1806102"/>
            <a:ext cx="7299691" cy="1384995"/>
          </a:xfrm>
          <a:prstGeom prst="rect">
            <a:avLst/>
          </a:prstGeom>
          <a:noFill/>
        </p:spPr>
        <p:txBody>
          <a:bodyPr wrap="none" rtlCol="0">
            <a:spAutoFit/>
          </a:bodyPr>
          <a:lstStyle/>
          <a:p>
            <a:r>
              <a:rPr lang="zh-CN" altLang="en-US" sz="2800" dirty="0">
                <a:solidFill>
                  <a:schemeClr val="bg1"/>
                </a:solidFill>
              </a:rPr>
              <a:t>您也可以使用：</a:t>
            </a:r>
            <a:endParaRPr lang="en-US" altLang="zh-CN" sz="2800" dirty="0">
              <a:solidFill>
                <a:schemeClr val="bg1"/>
              </a:solidFill>
            </a:endParaRPr>
          </a:p>
          <a:p>
            <a:r>
              <a:rPr lang="zh-CN" altLang="en-US" sz="2800" dirty="0">
                <a:solidFill>
                  <a:schemeClr val="bg1"/>
                </a:solidFill>
              </a:rPr>
              <a:t> </a:t>
            </a:r>
            <a:r>
              <a:rPr lang="en-US" altLang="zh-CN" sz="2800" dirty="0">
                <a:solidFill>
                  <a:schemeClr val="accent2"/>
                </a:solidFill>
              </a:rPr>
              <a:t>int </a:t>
            </a:r>
            <a:r>
              <a:rPr lang="en-US" altLang="zh-CN" sz="2800" dirty="0" err="1">
                <a:solidFill>
                  <a:schemeClr val="accent2"/>
                </a:solidFill>
              </a:rPr>
              <a:t>fprintf</a:t>
            </a:r>
            <a:r>
              <a:rPr lang="en-US" altLang="zh-CN" sz="2800" dirty="0">
                <a:solidFill>
                  <a:schemeClr val="accent2"/>
                </a:solidFill>
              </a:rPr>
              <a:t>(FILE *</a:t>
            </a:r>
            <a:r>
              <a:rPr lang="en-US" altLang="zh-CN" sz="2800" dirty="0" err="1">
                <a:solidFill>
                  <a:schemeClr val="accent2"/>
                </a:solidFill>
              </a:rPr>
              <a:t>fp,const</a:t>
            </a:r>
            <a:r>
              <a:rPr lang="en-US" altLang="zh-CN" sz="2800" dirty="0">
                <a:solidFill>
                  <a:schemeClr val="accent2"/>
                </a:solidFill>
              </a:rPr>
              <a:t> char *format, ...) </a:t>
            </a:r>
          </a:p>
          <a:p>
            <a:r>
              <a:rPr lang="zh-CN" altLang="en-US" sz="2800" dirty="0">
                <a:solidFill>
                  <a:schemeClr val="bg1"/>
                </a:solidFill>
              </a:rPr>
              <a:t>函数来写把一个字符串写入到文件中。</a:t>
            </a:r>
          </a:p>
        </p:txBody>
      </p:sp>
      <p:sp>
        <p:nvSpPr>
          <p:cNvPr id="2" name="文本框 1">
            <a:extLst>
              <a:ext uri="{FF2B5EF4-FFF2-40B4-BE49-F238E27FC236}">
                <a16:creationId xmlns:a16="http://schemas.microsoft.com/office/drawing/2014/main" id="{75BC29E2-333A-4287-A759-FADC1EAA4F11}"/>
              </a:ext>
            </a:extLst>
          </p:cNvPr>
          <p:cNvSpPr txBox="1"/>
          <p:nvPr/>
        </p:nvSpPr>
        <p:spPr>
          <a:xfrm>
            <a:off x="1981200" y="3747276"/>
            <a:ext cx="1452642" cy="2554545"/>
          </a:xfrm>
          <a:prstGeom prst="rect">
            <a:avLst/>
          </a:prstGeom>
          <a:noFill/>
        </p:spPr>
        <p:txBody>
          <a:bodyPr wrap="none" rtlCol="0">
            <a:spAutoFit/>
          </a:bodyPr>
          <a:lstStyle/>
          <a:p>
            <a:r>
              <a:rPr lang="en-US" altLang="zh-CN" sz="3200" dirty="0" err="1">
                <a:solidFill>
                  <a:srgbClr val="92D050"/>
                </a:solidFill>
              </a:rPr>
              <a:t>printf</a:t>
            </a:r>
            <a:endParaRPr lang="en-US" altLang="zh-CN" sz="3200" dirty="0">
              <a:solidFill>
                <a:srgbClr val="92D050"/>
              </a:solidFill>
            </a:endParaRPr>
          </a:p>
          <a:p>
            <a:endParaRPr lang="en-US" altLang="zh-CN" sz="3200" dirty="0">
              <a:solidFill>
                <a:srgbClr val="92D050"/>
              </a:solidFill>
            </a:endParaRPr>
          </a:p>
          <a:p>
            <a:r>
              <a:rPr lang="en-US" altLang="zh-CN" sz="3200" dirty="0" err="1">
                <a:solidFill>
                  <a:srgbClr val="92D050"/>
                </a:solidFill>
              </a:rPr>
              <a:t>sprintf</a:t>
            </a:r>
            <a:endParaRPr lang="en-US" altLang="zh-CN" sz="3200" dirty="0">
              <a:solidFill>
                <a:srgbClr val="92D050"/>
              </a:solidFill>
            </a:endParaRPr>
          </a:p>
          <a:p>
            <a:endParaRPr lang="en-US" altLang="zh-CN" sz="3200" dirty="0">
              <a:solidFill>
                <a:srgbClr val="92D050"/>
              </a:solidFill>
            </a:endParaRPr>
          </a:p>
          <a:p>
            <a:r>
              <a:rPr lang="en-US" altLang="zh-CN" sz="3200" dirty="0" err="1">
                <a:solidFill>
                  <a:srgbClr val="92D050"/>
                </a:solidFill>
              </a:rPr>
              <a:t>fprintf</a:t>
            </a:r>
            <a:endParaRPr lang="zh-CN" altLang="en-US" sz="3200" dirty="0">
              <a:solidFill>
                <a:srgbClr val="92D050"/>
              </a:solidFill>
            </a:endParaRPr>
          </a:p>
        </p:txBody>
      </p:sp>
    </p:spTree>
    <p:extLst>
      <p:ext uri="{BB962C8B-B14F-4D97-AF65-F5344CB8AC3E}">
        <p14:creationId xmlns:p14="http://schemas.microsoft.com/office/powerpoint/2010/main" val="255697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3" name="文本框 2">
            <a:extLst>
              <a:ext uri="{FF2B5EF4-FFF2-40B4-BE49-F238E27FC236}">
                <a16:creationId xmlns:a16="http://schemas.microsoft.com/office/drawing/2014/main" id="{44D21208-FEC6-407F-8396-ECC1DB79D7E6}"/>
              </a:ext>
            </a:extLst>
          </p:cNvPr>
          <p:cNvSpPr txBox="1"/>
          <p:nvPr/>
        </p:nvSpPr>
        <p:spPr>
          <a:xfrm>
            <a:off x="1186774" y="778213"/>
            <a:ext cx="1980029" cy="523220"/>
          </a:xfrm>
          <a:prstGeom prst="rect">
            <a:avLst/>
          </a:prstGeom>
          <a:noFill/>
        </p:spPr>
        <p:txBody>
          <a:bodyPr wrap="none" rtlCol="0">
            <a:spAutoFit/>
          </a:bodyPr>
          <a:lstStyle/>
          <a:p>
            <a:r>
              <a:rPr lang="zh-CN" altLang="en-US" sz="2800" dirty="0">
                <a:solidFill>
                  <a:schemeClr val="bg1"/>
                </a:solidFill>
              </a:rPr>
              <a:t>读取文件：</a:t>
            </a:r>
          </a:p>
        </p:txBody>
      </p:sp>
      <p:sp>
        <p:nvSpPr>
          <p:cNvPr id="4" name="文本框 3">
            <a:extLst>
              <a:ext uri="{FF2B5EF4-FFF2-40B4-BE49-F238E27FC236}">
                <a16:creationId xmlns:a16="http://schemas.microsoft.com/office/drawing/2014/main" id="{938CC89C-F537-4B6C-993F-D5E8AA9ED546}"/>
              </a:ext>
            </a:extLst>
          </p:cNvPr>
          <p:cNvSpPr txBox="1"/>
          <p:nvPr/>
        </p:nvSpPr>
        <p:spPr>
          <a:xfrm>
            <a:off x="1352144" y="1566121"/>
            <a:ext cx="8784521" cy="3970318"/>
          </a:xfrm>
          <a:prstGeom prst="rect">
            <a:avLst/>
          </a:prstGeom>
          <a:noFill/>
        </p:spPr>
        <p:txBody>
          <a:bodyPr wrap="none" rtlCol="0">
            <a:spAutoFit/>
          </a:bodyPr>
          <a:lstStyle/>
          <a:p>
            <a:r>
              <a:rPr lang="zh-CN" altLang="en-US" sz="2800" dirty="0">
                <a:solidFill>
                  <a:schemeClr val="bg1"/>
                </a:solidFill>
              </a:rPr>
              <a:t>下面是从文件读取单个字符的最简单的函数：</a:t>
            </a:r>
            <a:endParaRPr lang="en-US" altLang="zh-CN" sz="2800" dirty="0">
              <a:solidFill>
                <a:schemeClr val="bg1"/>
              </a:solidFill>
            </a:endParaRPr>
          </a:p>
          <a:p>
            <a:r>
              <a:rPr lang="en-US" altLang="zh-CN" sz="2800" dirty="0">
                <a:solidFill>
                  <a:schemeClr val="bg1"/>
                </a:solidFill>
              </a:rPr>
              <a:t>	</a:t>
            </a:r>
            <a:r>
              <a:rPr lang="en-US" altLang="zh-CN" sz="2800" dirty="0">
                <a:solidFill>
                  <a:schemeClr val="accent2"/>
                </a:solidFill>
              </a:rPr>
              <a:t>int </a:t>
            </a:r>
            <a:r>
              <a:rPr lang="en-US" altLang="zh-CN" sz="2800" dirty="0" err="1">
                <a:solidFill>
                  <a:schemeClr val="accent2"/>
                </a:solidFill>
              </a:rPr>
              <a:t>fgetc</a:t>
            </a:r>
            <a:r>
              <a:rPr lang="en-US" altLang="zh-CN" sz="2800" dirty="0">
                <a:solidFill>
                  <a:schemeClr val="accent2"/>
                </a:solidFill>
              </a:rPr>
              <a:t>( FILE * </a:t>
            </a:r>
            <a:r>
              <a:rPr lang="en-US" altLang="zh-CN" sz="2800" dirty="0" err="1">
                <a:solidFill>
                  <a:schemeClr val="accent2"/>
                </a:solidFill>
              </a:rPr>
              <a:t>fp</a:t>
            </a:r>
            <a:r>
              <a:rPr lang="en-US" altLang="zh-CN" sz="2800" dirty="0">
                <a:solidFill>
                  <a:schemeClr val="accent2"/>
                </a:solidFill>
              </a:rPr>
              <a:t> );</a:t>
            </a:r>
          </a:p>
          <a:p>
            <a:endParaRPr lang="en-US" altLang="zh-CN" sz="2800" dirty="0">
              <a:solidFill>
                <a:schemeClr val="accent2"/>
              </a:solidFill>
            </a:endParaRPr>
          </a:p>
          <a:p>
            <a:r>
              <a:rPr lang="en-US" altLang="zh-CN" sz="2800" dirty="0" err="1">
                <a:solidFill>
                  <a:schemeClr val="accent2"/>
                </a:solidFill>
              </a:rPr>
              <a:t>fgetc</a:t>
            </a:r>
            <a:r>
              <a:rPr lang="en-US" altLang="zh-CN" sz="2800" dirty="0">
                <a:solidFill>
                  <a:schemeClr val="accent2"/>
                </a:solidFill>
              </a:rPr>
              <a:t>() </a:t>
            </a:r>
            <a:r>
              <a:rPr lang="zh-CN" altLang="en-US" sz="2800" dirty="0">
                <a:solidFill>
                  <a:schemeClr val="bg1"/>
                </a:solidFill>
              </a:rPr>
              <a:t>函数从 </a:t>
            </a:r>
            <a:r>
              <a:rPr lang="en-US" altLang="zh-CN" sz="2800" dirty="0" err="1">
                <a:solidFill>
                  <a:schemeClr val="accent2"/>
                </a:solidFill>
              </a:rPr>
              <a:t>fp</a:t>
            </a:r>
            <a:r>
              <a:rPr lang="en-US" altLang="zh-CN" sz="2800" dirty="0">
                <a:solidFill>
                  <a:schemeClr val="bg1"/>
                </a:solidFill>
              </a:rPr>
              <a:t> </a:t>
            </a:r>
            <a:r>
              <a:rPr lang="zh-CN" altLang="en-US" sz="2800" dirty="0">
                <a:solidFill>
                  <a:schemeClr val="bg1"/>
                </a:solidFill>
              </a:rPr>
              <a:t>所指向的输入文件中读取一个字符。</a:t>
            </a:r>
            <a:endParaRPr lang="en-US" altLang="zh-CN" sz="2800" dirty="0">
              <a:solidFill>
                <a:schemeClr val="bg1"/>
              </a:solidFill>
            </a:endParaRPr>
          </a:p>
          <a:p>
            <a:r>
              <a:rPr lang="zh-CN" altLang="en-US" sz="2800" dirty="0">
                <a:solidFill>
                  <a:schemeClr val="bg1"/>
                </a:solidFill>
              </a:rPr>
              <a:t>返回值是读取的字符，如果发生错误则返回 </a:t>
            </a:r>
            <a:r>
              <a:rPr lang="en-US" altLang="zh-CN" sz="2800" dirty="0" err="1">
                <a:solidFill>
                  <a:srgbClr val="92D050"/>
                </a:solidFill>
              </a:rPr>
              <a:t>EOF</a:t>
            </a:r>
            <a:r>
              <a:rPr lang="zh-CN" altLang="en-US" sz="2800" dirty="0">
                <a:solidFill>
                  <a:schemeClr val="bg1"/>
                </a:solidFill>
              </a:rPr>
              <a:t>。</a:t>
            </a:r>
            <a:endParaRPr lang="en-US" altLang="zh-CN" sz="2800" dirty="0">
              <a:solidFill>
                <a:schemeClr val="bg1"/>
              </a:solidFill>
            </a:endParaRPr>
          </a:p>
          <a:p>
            <a:endParaRPr lang="en-US" altLang="zh-CN" sz="2800" dirty="0">
              <a:solidFill>
                <a:schemeClr val="bg1"/>
              </a:solidFill>
            </a:endParaRPr>
          </a:p>
          <a:p>
            <a:r>
              <a:rPr lang="zh-CN" altLang="en-US" sz="2800" dirty="0">
                <a:solidFill>
                  <a:schemeClr val="bg1"/>
                </a:solidFill>
              </a:rPr>
              <a:t>下面的函数允许您从流中读取一个字符串：</a:t>
            </a:r>
            <a:endParaRPr lang="en-US" altLang="zh-CN" sz="2800" dirty="0">
              <a:solidFill>
                <a:schemeClr val="bg1"/>
              </a:solidFill>
            </a:endParaRPr>
          </a:p>
          <a:p>
            <a:r>
              <a:rPr lang="en-US" altLang="zh-CN" sz="2800" dirty="0">
                <a:solidFill>
                  <a:schemeClr val="bg1"/>
                </a:solidFill>
              </a:rPr>
              <a:t>	</a:t>
            </a:r>
            <a:r>
              <a:rPr lang="en-US" altLang="zh-CN" sz="2800" dirty="0">
                <a:solidFill>
                  <a:schemeClr val="accent2"/>
                </a:solidFill>
              </a:rPr>
              <a:t>char *</a:t>
            </a:r>
            <a:r>
              <a:rPr lang="en-US" altLang="zh-CN" sz="2800" dirty="0" err="1">
                <a:solidFill>
                  <a:schemeClr val="accent2"/>
                </a:solidFill>
              </a:rPr>
              <a:t>fgets</a:t>
            </a:r>
            <a:r>
              <a:rPr lang="en-US" altLang="zh-CN" sz="2800" dirty="0">
                <a:solidFill>
                  <a:schemeClr val="accent2"/>
                </a:solidFill>
              </a:rPr>
              <a:t>( char *</a:t>
            </a:r>
            <a:r>
              <a:rPr lang="en-US" altLang="zh-CN" sz="2800" dirty="0" err="1">
                <a:solidFill>
                  <a:schemeClr val="accent2"/>
                </a:solidFill>
              </a:rPr>
              <a:t>buf</a:t>
            </a:r>
            <a:r>
              <a:rPr lang="en-US" altLang="zh-CN" sz="2800" dirty="0">
                <a:solidFill>
                  <a:schemeClr val="accent2"/>
                </a:solidFill>
              </a:rPr>
              <a:t>, int n, FILE *</a:t>
            </a:r>
            <a:r>
              <a:rPr lang="en-US" altLang="zh-CN" sz="2800" dirty="0" err="1">
                <a:solidFill>
                  <a:schemeClr val="accent2"/>
                </a:solidFill>
              </a:rPr>
              <a:t>fp</a:t>
            </a:r>
            <a:r>
              <a:rPr lang="en-US" altLang="zh-CN" sz="2800" dirty="0">
                <a:solidFill>
                  <a:schemeClr val="accent2"/>
                </a:solidFill>
              </a:rPr>
              <a:t> );</a:t>
            </a:r>
          </a:p>
          <a:p>
            <a:endParaRPr lang="en-US" altLang="zh-CN" sz="2800" dirty="0">
              <a:solidFill>
                <a:schemeClr val="accent2"/>
              </a:solidFill>
            </a:endParaRPr>
          </a:p>
        </p:txBody>
      </p:sp>
    </p:spTree>
    <p:extLst>
      <p:ext uri="{BB962C8B-B14F-4D97-AF65-F5344CB8AC3E}">
        <p14:creationId xmlns:p14="http://schemas.microsoft.com/office/powerpoint/2010/main" val="62988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3C904F18-4760-4D54-B8BE-815673D3BC61}"/>
              </a:ext>
            </a:extLst>
          </p:cNvPr>
          <p:cNvSpPr txBox="1"/>
          <p:nvPr/>
        </p:nvSpPr>
        <p:spPr>
          <a:xfrm>
            <a:off x="1466850" y="2571750"/>
            <a:ext cx="10193816" cy="2523768"/>
          </a:xfrm>
          <a:prstGeom prst="rect">
            <a:avLst/>
          </a:prstGeom>
          <a:noFill/>
        </p:spPr>
        <p:txBody>
          <a:bodyPr wrap="none" rtlCol="0">
            <a:spAutoFit/>
          </a:bodyPr>
          <a:lstStyle/>
          <a:p>
            <a:r>
              <a:rPr lang="zh-CN" altLang="en-US" sz="2800" dirty="0">
                <a:solidFill>
                  <a:schemeClr val="bg1"/>
                </a:solidFill>
                <a:latin typeface="+mn-ea"/>
              </a:rPr>
              <a:t>函数 </a:t>
            </a:r>
            <a:r>
              <a:rPr lang="en-US" altLang="zh-CN" sz="2800" dirty="0" err="1">
                <a:solidFill>
                  <a:schemeClr val="accent2"/>
                </a:solidFill>
                <a:latin typeface="+mn-ea"/>
              </a:rPr>
              <a:t>fgets</a:t>
            </a:r>
            <a:r>
              <a:rPr lang="en-US" altLang="zh-CN" sz="2800" dirty="0">
                <a:solidFill>
                  <a:schemeClr val="accent2"/>
                </a:solidFill>
                <a:latin typeface="+mn-ea"/>
              </a:rPr>
              <a:t>() </a:t>
            </a:r>
            <a:r>
              <a:rPr lang="zh-CN" altLang="en-US" sz="2800" dirty="0">
                <a:solidFill>
                  <a:schemeClr val="bg1"/>
                </a:solidFill>
                <a:latin typeface="+mn-ea"/>
              </a:rPr>
              <a:t>从 </a:t>
            </a:r>
            <a:r>
              <a:rPr lang="en-US" altLang="zh-CN" sz="2800" dirty="0" err="1">
                <a:solidFill>
                  <a:schemeClr val="accent2"/>
                </a:solidFill>
                <a:latin typeface="+mn-ea"/>
              </a:rPr>
              <a:t>fp</a:t>
            </a:r>
            <a:r>
              <a:rPr lang="en-US" altLang="zh-CN" sz="2800" dirty="0">
                <a:solidFill>
                  <a:schemeClr val="bg1"/>
                </a:solidFill>
                <a:latin typeface="+mn-ea"/>
              </a:rPr>
              <a:t> </a:t>
            </a:r>
            <a:r>
              <a:rPr lang="zh-CN" altLang="en-US" sz="2800" dirty="0">
                <a:solidFill>
                  <a:schemeClr val="bg1"/>
                </a:solidFill>
                <a:latin typeface="+mn-ea"/>
              </a:rPr>
              <a:t>所指向的输入流中读取 </a:t>
            </a:r>
            <a:r>
              <a:rPr lang="en-US" altLang="zh-CN" sz="2800" dirty="0">
                <a:solidFill>
                  <a:schemeClr val="bg1"/>
                </a:solidFill>
                <a:latin typeface="+mn-ea"/>
              </a:rPr>
              <a:t>n - 1 </a:t>
            </a:r>
            <a:r>
              <a:rPr lang="zh-CN" altLang="en-US" sz="2800" dirty="0">
                <a:solidFill>
                  <a:schemeClr val="bg1"/>
                </a:solidFill>
                <a:latin typeface="+mn-ea"/>
              </a:rPr>
              <a:t>个字符。</a:t>
            </a:r>
            <a:endParaRPr lang="en-US" altLang="zh-CN" sz="2800" dirty="0">
              <a:solidFill>
                <a:schemeClr val="bg1"/>
              </a:solidFill>
              <a:latin typeface="+mn-ea"/>
            </a:endParaRPr>
          </a:p>
          <a:p>
            <a:r>
              <a:rPr lang="zh-CN" altLang="en-US" sz="2800" dirty="0">
                <a:solidFill>
                  <a:schemeClr val="bg1"/>
                </a:solidFill>
                <a:latin typeface="+mn-ea"/>
              </a:rPr>
              <a:t>它会把读取的字符串复制到缓冲区 </a:t>
            </a:r>
            <a:r>
              <a:rPr lang="en-US" altLang="zh-CN" sz="2800" dirty="0" err="1">
                <a:solidFill>
                  <a:schemeClr val="bg1"/>
                </a:solidFill>
                <a:latin typeface="+mn-ea"/>
              </a:rPr>
              <a:t>buf</a:t>
            </a:r>
            <a:r>
              <a:rPr lang="zh-CN" altLang="en-US" sz="2800" dirty="0">
                <a:solidFill>
                  <a:schemeClr val="bg1"/>
                </a:solidFill>
                <a:latin typeface="+mn-ea"/>
              </a:rPr>
              <a:t>，</a:t>
            </a:r>
            <a:endParaRPr lang="en-US" altLang="zh-CN" sz="2800" dirty="0">
              <a:solidFill>
                <a:schemeClr val="bg1"/>
              </a:solidFill>
              <a:latin typeface="+mn-ea"/>
            </a:endParaRPr>
          </a:p>
          <a:p>
            <a:r>
              <a:rPr lang="zh-CN" altLang="en-US" sz="2800" dirty="0">
                <a:solidFill>
                  <a:schemeClr val="bg1"/>
                </a:solidFill>
                <a:latin typeface="+mn-ea"/>
              </a:rPr>
              <a:t>并在最后追加一个 </a:t>
            </a:r>
            <a:r>
              <a:rPr lang="en-US" altLang="zh-CN" sz="2800" dirty="0">
                <a:solidFill>
                  <a:schemeClr val="bg1"/>
                </a:solidFill>
                <a:latin typeface="+mn-ea"/>
              </a:rPr>
              <a:t>null </a:t>
            </a:r>
            <a:r>
              <a:rPr lang="zh-CN" altLang="en-US" sz="2800" dirty="0">
                <a:solidFill>
                  <a:schemeClr val="bg1"/>
                </a:solidFill>
                <a:latin typeface="+mn-ea"/>
              </a:rPr>
              <a:t>字符来终止字符串。</a:t>
            </a:r>
          </a:p>
          <a:p>
            <a:r>
              <a:rPr lang="zh-CN" altLang="en-US" sz="2800" dirty="0">
                <a:solidFill>
                  <a:schemeClr val="bg1"/>
                </a:solidFill>
                <a:latin typeface="+mn-ea"/>
              </a:rPr>
              <a:t>如果这个函数在读取最后一个字符之前就遇到一个换行符 </a:t>
            </a:r>
            <a:r>
              <a:rPr lang="en-US" altLang="zh-CN" sz="2800" dirty="0">
                <a:solidFill>
                  <a:schemeClr val="bg1"/>
                </a:solidFill>
                <a:latin typeface="+mn-ea"/>
              </a:rPr>
              <a:t>'\n’ </a:t>
            </a:r>
          </a:p>
          <a:p>
            <a:r>
              <a:rPr lang="zh-CN" altLang="en-US" sz="2800" dirty="0">
                <a:solidFill>
                  <a:schemeClr val="bg1"/>
                </a:solidFill>
                <a:latin typeface="+mn-ea"/>
              </a:rPr>
              <a:t>或文件的末尾 </a:t>
            </a:r>
            <a:r>
              <a:rPr lang="en-US" altLang="zh-CN" sz="2800" dirty="0" err="1">
                <a:solidFill>
                  <a:schemeClr val="accent6"/>
                </a:solidFill>
                <a:latin typeface="+mn-ea"/>
              </a:rPr>
              <a:t>EOF</a:t>
            </a:r>
            <a:r>
              <a:rPr lang="zh-CN" altLang="en-US" sz="2800" dirty="0">
                <a:solidFill>
                  <a:schemeClr val="bg1"/>
                </a:solidFill>
                <a:latin typeface="+mn-ea"/>
              </a:rPr>
              <a:t>，则只会返回读取到的字符，包括换行符。</a:t>
            </a:r>
          </a:p>
          <a:p>
            <a:endParaRPr lang="zh-CN" altLang="en-US" dirty="0"/>
          </a:p>
        </p:txBody>
      </p:sp>
    </p:spTree>
    <p:extLst>
      <p:ext uri="{BB962C8B-B14F-4D97-AF65-F5344CB8AC3E}">
        <p14:creationId xmlns:p14="http://schemas.microsoft.com/office/powerpoint/2010/main" val="219248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ED2BC9B2-BC3E-4752-BA7C-A4C53AC10834}"/>
              </a:ext>
            </a:extLst>
          </p:cNvPr>
          <p:cNvSpPr txBox="1"/>
          <p:nvPr/>
        </p:nvSpPr>
        <p:spPr>
          <a:xfrm>
            <a:off x="1438275" y="1409700"/>
            <a:ext cx="9879628" cy="1815882"/>
          </a:xfrm>
          <a:prstGeom prst="rect">
            <a:avLst/>
          </a:prstGeom>
          <a:noFill/>
        </p:spPr>
        <p:txBody>
          <a:bodyPr wrap="none" rtlCol="0">
            <a:spAutoFit/>
          </a:bodyPr>
          <a:lstStyle/>
          <a:p>
            <a:r>
              <a:rPr lang="zh-CN" altLang="en-US" sz="2800" dirty="0">
                <a:solidFill>
                  <a:schemeClr val="bg1"/>
                </a:solidFill>
                <a:latin typeface="+mn-ea"/>
              </a:rPr>
              <a:t>您也可以使用 </a:t>
            </a:r>
            <a:endParaRPr lang="en-US" altLang="zh-CN" sz="2800" dirty="0">
              <a:solidFill>
                <a:schemeClr val="bg1"/>
              </a:solidFill>
              <a:latin typeface="+mn-ea"/>
            </a:endParaRPr>
          </a:p>
          <a:p>
            <a:r>
              <a:rPr lang="en-US" altLang="zh-CN" sz="2800" dirty="0">
                <a:solidFill>
                  <a:schemeClr val="accent2"/>
                </a:solidFill>
                <a:latin typeface="+mn-ea"/>
              </a:rPr>
              <a:t>int </a:t>
            </a:r>
            <a:r>
              <a:rPr lang="en-US" altLang="zh-CN" sz="2800" dirty="0" err="1">
                <a:solidFill>
                  <a:schemeClr val="accent2"/>
                </a:solidFill>
                <a:latin typeface="+mn-ea"/>
              </a:rPr>
              <a:t>fscanf</a:t>
            </a:r>
            <a:r>
              <a:rPr lang="en-US" altLang="zh-CN" sz="2800" dirty="0">
                <a:solidFill>
                  <a:schemeClr val="accent2"/>
                </a:solidFill>
                <a:latin typeface="+mn-ea"/>
              </a:rPr>
              <a:t>(FILE *</a:t>
            </a:r>
            <a:r>
              <a:rPr lang="en-US" altLang="zh-CN" sz="2800" dirty="0" err="1">
                <a:solidFill>
                  <a:schemeClr val="accent2"/>
                </a:solidFill>
                <a:latin typeface="+mn-ea"/>
              </a:rPr>
              <a:t>fp</a:t>
            </a:r>
            <a:r>
              <a:rPr lang="en-US" altLang="zh-CN" sz="2800" dirty="0">
                <a:solidFill>
                  <a:schemeClr val="accent2"/>
                </a:solidFill>
                <a:latin typeface="+mn-ea"/>
              </a:rPr>
              <a:t>, const char *format, ...) </a:t>
            </a:r>
          </a:p>
          <a:p>
            <a:r>
              <a:rPr lang="zh-CN" altLang="en-US" sz="2800" dirty="0">
                <a:solidFill>
                  <a:schemeClr val="bg1"/>
                </a:solidFill>
                <a:latin typeface="+mn-ea"/>
              </a:rPr>
              <a:t>函数来从文件中读取字符串，但是在遇到第一个空格字符时，</a:t>
            </a:r>
            <a:endParaRPr lang="en-US" altLang="zh-CN" sz="2800" dirty="0">
              <a:solidFill>
                <a:schemeClr val="bg1"/>
              </a:solidFill>
              <a:latin typeface="+mn-ea"/>
            </a:endParaRPr>
          </a:p>
          <a:p>
            <a:r>
              <a:rPr lang="zh-CN" altLang="en-US" sz="2800" dirty="0">
                <a:solidFill>
                  <a:schemeClr val="bg1"/>
                </a:solidFill>
                <a:latin typeface="+mn-ea"/>
              </a:rPr>
              <a:t>它会停止读取。</a:t>
            </a:r>
          </a:p>
        </p:txBody>
      </p:sp>
      <p:sp>
        <p:nvSpPr>
          <p:cNvPr id="4" name="文本框 3">
            <a:extLst>
              <a:ext uri="{FF2B5EF4-FFF2-40B4-BE49-F238E27FC236}">
                <a16:creationId xmlns:a16="http://schemas.microsoft.com/office/drawing/2014/main" id="{4F3606C4-A7A5-4659-B889-2C70A7864C53}"/>
              </a:ext>
            </a:extLst>
          </p:cNvPr>
          <p:cNvSpPr txBox="1"/>
          <p:nvPr/>
        </p:nvSpPr>
        <p:spPr>
          <a:xfrm>
            <a:off x="1981200" y="3747276"/>
            <a:ext cx="1394934" cy="2554545"/>
          </a:xfrm>
          <a:prstGeom prst="rect">
            <a:avLst/>
          </a:prstGeom>
          <a:noFill/>
        </p:spPr>
        <p:txBody>
          <a:bodyPr wrap="none" rtlCol="0">
            <a:spAutoFit/>
          </a:bodyPr>
          <a:lstStyle/>
          <a:p>
            <a:r>
              <a:rPr lang="en-US" altLang="zh-CN" sz="3200" dirty="0" err="1">
                <a:solidFill>
                  <a:srgbClr val="92D050"/>
                </a:solidFill>
              </a:rPr>
              <a:t>scanf</a:t>
            </a:r>
            <a:endParaRPr lang="en-US" altLang="zh-CN" sz="3200" dirty="0">
              <a:solidFill>
                <a:srgbClr val="92D050"/>
              </a:solidFill>
            </a:endParaRPr>
          </a:p>
          <a:p>
            <a:endParaRPr lang="en-US" altLang="zh-CN" sz="3200" dirty="0">
              <a:solidFill>
                <a:srgbClr val="92D050"/>
              </a:solidFill>
            </a:endParaRPr>
          </a:p>
          <a:p>
            <a:r>
              <a:rPr lang="en-US" altLang="zh-CN" sz="3200" dirty="0" err="1">
                <a:solidFill>
                  <a:srgbClr val="92D050"/>
                </a:solidFill>
              </a:rPr>
              <a:t>sscanf</a:t>
            </a:r>
            <a:endParaRPr lang="en-US" altLang="zh-CN" sz="3200" dirty="0">
              <a:solidFill>
                <a:srgbClr val="92D050"/>
              </a:solidFill>
            </a:endParaRPr>
          </a:p>
          <a:p>
            <a:endParaRPr lang="en-US" altLang="zh-CN" sz="3200" dirty="0">
              <a:solidFill>
                <a:srgbClr val="92D050"/>
              </a:solidFill>
            </a:endParaRPr>
          </a:p>
          <a:p>
            <a:r>
              <a:rPr lang="en-US" altLang="zh-CN" sz="3200" dirty="0" err="1">
                <a:solidFill>
                  <a:srgbClr val="92D050"/>
                </a:solidFill>
              </a:rPr>
              <a:t>fscanf</a:t>
            </a:r>
            <a:endParaRPr lang="zh-CN" altLang="en-US" sz="3200" dirty="0">
              <a:solidFill>
                <a:srgbClr val="92D050"/>
              </a:solidFill>
            </a:endParaRPr>
          </a:p>
        </p:txBody>
      </p:sp>
    </p:spTree>
    <p:extLst>
      <p:ext uri="{BB962C8B-B14F-4D97-AF65-F5344CB8AC3E}">
        <p14:creationId xmlns:p14="http://schemas.microsoft.com/office/powerpoint/2010/main" val="405268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7514D5A8-CAD8-4806-BE04-2F264D0AA0F6}"/>
              </a:ext>
            </a:extLst>
          </p:cNvPr>
          <p:cNvSpPr txBox="1"/>
          <p:nvPr/>
        </p:nvSpPr>
        <p:spPr>
          <a:xfrm>
            <a:off x="1238250" y="912589"/>
            <a:ext cx="2831224" cy="523220"/>
          </a:xfrm>
          <a:prstGeom prst="rect">
            <a:avLst/>
          </a:prstGeom>
          <a:noFill/>
        </p:spPr>
        <p:txBody>
          <a:bodyPr wrap="none" rtlCol="0">
            <a:spAutoFit/>
          </a:bodyPr>
          <a:lstStyle/>
          <a:p>
            <a:r>
              <a:rPr lang="zh-CN" altLang="en-US" sz="2800" dirty="0">
                <a:solidFill>
                  <a:schemeClr val="bg1"/>
                </a:solidFill>
                <a:latin typeface="+mn-ea"/>
              </a:rPr>
              <a:t>二进制 </a:t>
            </a:r>
            <a:r>
              <a:rPr lang="en-US" altLang="zh-CN" sz="2800" dirty="0">
                <a:solidFill>
                  <a:schemeClr val="bg1"/>
                </a:solidFill>
                <a:latin typeface="+mn-ea"/>
              </a:rPr>
              <a:t>I/O </a:t>
            </a:r>
            <a:r>
              <a:rPr lang="zh-CN" altLang="en-US" sz="2800" dirty="0">
                <a:solidFill>
                  <a:schemeClr val="bg1"/>
                </a:solidFill>
                <a:latin typeface="+mn-ea"/>
              </a:rPr>
              <a:t>函数</a:t>
            </a:r>
            <a:r>
              <a:rPr lang="en-US" altLang="zh-CN" sz="2800" dirty="0">
                <a:solidFill>
                  <a:schemeClr val="bg1"/>
                </a:solidFill>
                <a:latin typeface="+mn-ea"/>
              </a:rPr>
              <a:t>:</a:t>
            </a:r>
            <a:endParaRPr lang="zh-CN" altLang="en-US" sz="2800" dirty="0">
              <a:solidFill>
                <a:schemeClr val="bg1"/>
              </a:solidFill>
              <a:latin typeface="+mn-ea"/>
            </a:endParaRPr>
          </a:p>
        </p:txBody>
      </p:sp>
      <p:sp>
        <p:nvSpPr>
          <p:cNvPr id="3" name="文本框 2">
            <a:extLst>
              <a:ext uri="{FF2B5EF4-FFF2-40B4-BE49-F238E27FC236}">
                <a16:creationId xmlns:a16="http://schemas.microsoft.com/office/drawing/2014/main" id="{9341284E-B1F7-45C0-BBDF-EAD82DDC8965}"/>
              </a:ext>
            </a:extLst>
          </p:cNvPr>
          <p:cNvSpPr txBox="1"/>
          <p:nvPr/>
        </p:nvSpPr>
        <p:spPr>
          <a:xfrm>
            <a:off x="1331714" y="2186033"/>
            <a:ext cx="9528571" cy="3970318"/>
          </a:xfrm>
          <a:prstGeom prst="rect">
            <a:avLst/>
          </a:prstGeom>
          <a:noFill/>
        </p:spPr>
        <p:txBody>
          <a:bodyPr wrap="none" rtlCol="0">
            <a:spAutoFit/>
          </a:bodyPr>
          <a:lstStyle/>
          <a:p>
            <a:r>
              <a:rPr lang="zh-CN" altLang="en-US" sz="2800" dirty="0">
                <a:solidFill>
                  <a:schemeClr val="bg1"/>
                </a:solidFill>
              </a:rPr>
              <a:t>下面两个函数用于二进制输入和输出：</a:t>
            </a:r>
            <a:endParaRPr lang="en-US" altLang="zh-CN" sz="2800" dirty="0">
              <a:solidFill>
                <a:schemeClr val="bg1"/>
              </a:solidFill>
            </a:endParaRPr>
          </a:p>
          <a:p>
            <a:endParaRPr lang="en-US" altLang="zh-CN" sz="2800" dirty="0">
              <a:solidFill>
                <a:srgbClr val="92D050"/>
              </a:solidFill>
            </a:endParaRPr>
          </a:p>
          <a:p>
            <a:r>
              <a:rPr lang="en-US" altLang="zh-CN" sz="2800" dirty="0" err="1">
                <a:solidFill>
                  <a:srgbClr val="92D050"/>
                </a:solidFill>
              </a:rPr>
              <a:t>size_t</a:t>
            </a:r>
            <a:r>
              <a:rPr lang="en-US" altLang="zh-CN" sz="2800" dirty="0">
                <a:solidFill>
                  <a:srgbClr val="92D050"/>
                </a:solidFill>
              </a:rPr>
              <a:t> </a:t>
            </a:r>
            <a:r>
              <a:rPr lang="en-US" altLang="zh-CN" sz="2800" dirty="0" err="1">
                <a:solidFill>
                  <a:srgbClr val="92D050"/>
                </a:solidFill>
              </a:rPr>
              <a:t>fread</a:t>
            </a:r>
            <a:r>
              <a:rPr lang="en-US" altLang="zh-CN" sz="2800" dirty="0">
                <a:solidFill>
                  <a:srgbClr val="92D050"/>
                </a:solidFill>
              </a:rPr>
              <a:t>(void *</a:t>
            </a:r>
            <a:r>
              <a:rPr lang="en-US" altLang="zh-CN" sz="2800" dirty="0" err="1">
                <a:solidFill>
                  <a:srgbClr val="92D050"/>
                </a:solidFill>
              </a:rPr>
              <a:t>ptr</a:t>
            </a:r>
            <a:r>
              <a:rPr lang="en-US" altLang="zh-CN" sz="2800" dirty="0">
                <a:solidFill>
                  <a:srgbClr val="92D050"/>
                </a:solidFill>
              </a:rPr>
              <a:t>, </a:t>
            </a:r>
            <a:r>
              <a:rPr lang="en-US" altLang="zh-CN" sz="2800" dirty="0" err="1">
                <a:solidFill>
                  <a:srgbClr val="92D050"/>
                </a:solidFill>
              </a:rPr>
              <a:t>size_t</a:t>
            </a:r>
            <a:r>
              <a:rPr lang="en-US" altLang="zh-CN" sz="2800" dirty="0">
                <a:solidFill>
                  <a:srgbClr val="92D050"/>
                </a:solidFill>
              </a:rPr>
              <a:t> </a:t>
            </a:r>
            <a:r>
              <a:rPr lang="en-US" altLang="zh-CN" sz="2800" dirty="0" err="1">
                <a:solidFill>
                  <a:srgbClr val="92D050"/>
                </a:solidFill>
              </a:rPr>
              <a:t>size_of_elements</a:t>
            </a:r>
            <a:r>
              <a:rPr lang="en-US" altLang="zh-CN" sz="2800" dirty="0">
                <a:solidFill>
                  <a:srgbClr val="92D050"/>
                </a:solidFill>
              </a:rPr>
              <a:t>, </a:t>
            </a:r>
          </a:p>
          <a:p>
            <a:r>
              <a:rPr lang="en-US" altLang="zh-CN" sz="2800" dirty="0">
                <a:solidFill>
                  <a:srgbClr val="92D050"/>
                </a:solidFill>
              </a:rPr>
              <a:t>             </a:t>
            </a:r>
            <a:r>
              <a:rPr lang="en-US" altLang="zh-CN" sz="2800" dirty="0" err="1">
                <a:solidFill>
                  <a:srgbClr val="92D050"/>
                </a:solidFill>
              </a:rPr>
              <a:t>size_t</a:t>
            </a:r>
            <a:r>
              <a:rPr lang="en-US" altLang="zh-CN" sz="2800" dirty="0">
                <a:solidFill>
                  <a:srgbClr val="92D050"/>
                </a:solidFill>
              </a:rPr>
              <a:t> </a:t>
            </a:r>
            <a:r>
              <a:rPr lang="en-US" altLang="zh-CN" sz="2800" dirty="0" err="1">
                <a:solidFill>
                  <a:srgbClr val="92D050"/>
                </a:solidFill>
              </a:rPr>
              <a:t>number_of_elements</a:t>
            </a:r>
            <a:r>
              <a:rPr lang="en-US" altLang="zh-CN" sz="2800" dirty="0">
                <a:solidFill>
                  <a:srgbClr val="92D050"/>
                </a:solidFill>
              </a:rPr>
              <a:t>, FILE *</a:t>
            </a:r>
            <a:r>
              <a:rPr lang="en-US" altLang="zh-CN" sz="2800" dirty="0" err="1">
                <a:solidFill>
                  <a:srgbClr val="92D050"/>
                </a:solidFill>
              </a:rPr>
              <a:t>a_file</a:t>
            </a:r>
            <a:r>
              <a:rPr lang="en-US" altLang="zh-CN" sz="2800" dirty="0">
                <a:solidFill>
                  <a:srgbClr val="92D050"/>
                </a:solidFill>
              </a:rPr>
              <a:t>);</a:t>
            </a:r>
          </a:p>
          <a:p>
            <a:r>
              <a:rPr lang="en-US" altLang="zh-CN" sz="2800" dirty="0">
                <a:solidFill>
                  <a:srgbClr val="92D050"/>
                </a:solidFill>
              </a:rPr>
              <a:t>              </a:t>
            </a:r>
          </a:p>
          <a:p>
            <a:r>
              <a:rPr lang="en-US" altLang="zh-CN" sz="2800" dirty="0" err="1">
                <a:solidFill>
                  <a:srgbClr val="92D050"/>
                </a:solidFill>
              </a:rPr>
              <a:t>size_t</a:t>
            </a:r>
            <a:r>
              <a:rPr lang="en-US" altLang="zh-CN" sz="2800" dirty="0">
                <a:solidFill>
                  <a:srgbClr val="92D050"/>
                </a:solidFill>
              </a:rPr>
              <a:t> </a:t>
            </a:r>
            <a:r>
              <a:rPr lang="en-US" altLang="zh-CN" sz="2800" dirty="0" err="1">
                <a:solidFill>
                  <a:srgbClr val="92D050"/>
                </a:solidFill>
              </a:rPr>
              <a:t>fwrite</a:t>
            </a:r>
            <a:r>
              <a:rPr lang="en-US" altLang="zh-CN" sz="2800" dirty="0">
                <a:solidFill>
                  <a:srgbClr val="92D050"/>
                </a:solidFill>
              </a:rPr>
              <a:t>(const void *</a:t>
            </a:r>
            <a:r>
              <a:rPr lang="en-US" altLang="zh-CN" sz="2800" dirty="0" err="1">
                <a:solidFill>
                  <a:srgbClr val="92D050"/>
                </a:solidFill>
              </a:rPr>
              <a:t>ptr</a:t>
            </a:r>
            <a:r>
              <a:rPr lang="en-US" altLang="zh-CN" sz="2800" dirty="0">
                <a:solidFill>
                  <a:srgbClr val="92D050"/>
                </a:solidFill>
              </a:rPr>
              <a:t>, </a:t>
            </a:r>
            <a:r>
              <a:rPr lang="en-US" altLang="zh-CN" sz="2800" dirty="0" err="1">
                <a:solidFill>
                  <a:srgbClr val="92D050"/>
                </a:solidFill>
              </a:rPr>
              <a:t>size_t</a:t>
            </a:r>
            <a:r>
              <a:rPr lang="en-US" altLang="zh-CN" sz="2800" dirty="0">
                <a:solidFill>
                  <a:srgbClr val="92D050"/>
                </a:solidFill>
              </a:rPr>
              <a:t> </a:t>
            </a:r>
            <a:r>
              <a:rPr lang="en-US" altLang="zh-CN" sz="2800" dirty="0" err="1">
                <a:solidFill>
                  <a:srgbClr val="92D050"/>
                </a:solidFill>
              </a:rPr>
              <a:t>size_of_elements</a:t>
            </a:r>
            <a:r>
              <a:rPr lang="en-US" altLang="zh-CN" sz="2800" dirty="0">
                <a:solidFill>
                  <a:srgbClr val="92D050"/>
                </a:solidFill>
              </a:rPr>
              <a:t>, </a:t>
            </a:r>
          </a:p>
          <a:p>
            <a:r>
              <a:rPr lang="en-US" altLang="zh-CN" sz="2800" dirty="0">
                <a:solidFill>
                  <a:srgbClr val="92D050"/>
                </a:solidFill>
              </a:rPr>
              <a:t>             </a:t>
            </a:r>
            <a:r>
              <a:rPr lang="en-US" altLang="zh-CN" sz="2800" dirty="0" err="1">
                <a:solidFill>
                  <a:srgbClr val="92D050"/>
                </a:solidFill>
              </a:rPr>
              <a:t>size_t</a:t>
            </a:r>
            <a:r>
              <a:rPr lang="en-US" altLang="zh-CN" sz="2800" dirty="0">
                <a:solidFill>
                  <a:srgbClr val="92D050"/>
                </a:solidFill>
              </a:rPr>
              <a:t> </a:t>
            </a:r>
            <a:r>
              <a:rPr lang="en-US" altLang="zh-CN" sz="2800" dirty="0" err="1">
                <a:solidFill>
                  <a:srgbClr val="92D050"/>
                </a:solidFill>
              </a:rPr>
              <a:t>number_of_elements</a:t>
            </a:r>
            <a:r>
              <a:rPr lang="en-US" altLang="zh-CN" sz="2800" dirty="0">
                <a:solidFill>
                  <a:srgbClr val="92D050"/>
                </a:solidFill>
              </a:rPr>
              <a:t>, FILE *</a:t>
            </a:r>
            <a:r>
              <a:rPr lang="en-US" altLang="zh-CN" sz="2800" dirty="0" err="1">
                <a:solidFill>
                  <a:srgbClr val="92D050"/>
                </a:solidFill>
              </a:rPr>
              <a:t>a_file</a:t>
            </a:r>
            <a:r>
              <a:rPr lang="en-US" altLang="zh-CN" sz="2800" dirty="0">
                <a:solidFill>
                  <a:srgbClr val="92D050"/>
                </a:solidFill>
              </a:rPr>
              <a:t>);</a:t>
            </a:r>
          </a:p>
          <a:p>
            <a:endParaRPr lang="en-US" altLang="zh-CN" sz="2800" dirty="0">
              <a:solidFill>
                <a:srgbClr val="92D050"/>
              </a:solidFill>
            </a:endParaRPr>
          </a:p>
          <a:p>
            <a:r>
              <a:rPr lang="zh-CN" altLang="en-US" sz="2800" dirty="0">
                <a:solidFill>
                  <a:schemeClr val="bg1"/>
                </a:solidFill>
              </a:rPr>
              <a:t>这两个函数都是用于存储块的读写 </a:t>
            </a:r>
            <a:r>
              <a:rPr lang="en-US" altLang="zh-CN" sz="2800" dirty="0">
                <a:solidFill>
                  <a:schemeClr val="bg1"/>
                </a:solidFill>
              </a:rPr>
              <a:t>- </a:t>
            </a:r>
            <a:r>
              <a:rPr lang="zh-CN" altLang="en-US" sz="2800" dirty="0">
                <a:solidFill>
                  <a:schemeClr val="bg1"/>
                </a:solidFill>
              </a:rPr>
              <a:t>通常是数组或结构体。</a:t>
            </a:r>
          </a:p>
        </p:txBody>
      </p:sp>
    </p:spTree>
    <p:extLst>
      <p:ext uri="{BB962C8B-B14F-4D97-AF65-F5344CB8AC3E}">
        <p14:creationId xmlns:p14="http://schemas.microsoft.com/office/powerpoint/2010/main" val="173817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23CEEAA9-DED1-4742-B7B6-2B5DFE91C9A6}"/>
              </a:ext>
            </a:extLst>
          </p:cNvPr>
          <p:cNvSpPr txBox="1"/>
          <p:nvPr/>
        </p:nvSpPr>
        <p:spPr>
          <a:xfrm>
            <a:off x="2961776" y="2610042"/>
            <a:ext cx="6268447" cy="1815882"/>
          </a:xfrm>
          <a:prstGeom prst="rect">
            <a:avLst/>
          </a:prstGeom>
          <a:noFill/>
        </p:spPr>
        <p:txBody>
          <a:bodyPr wrap="none" rtlCol="0">
            <a:spAutoFit/>
          </a:bodyPr>
          <a:lstStyle/>
          <a:p>
            <a:r>
              <a:rPr lang="zh-CN" altLang="en-US" sz="2800" dirty="0">
                <a:solidFill>
                  <a:schemeClr val="bg1"/>
                </a:solidFill>
                <a:latin typeface="+mn-ea"/>
              </a:rPr>
              <a:t>关于文件的操作还有很多知识要学，</a:t>
            </a:r>
            <a:endParaRPr lang="en-US" altLang="zh-CN" sz="2800" dirty="0">
              <a:solidFill>
                <a:schemeClr val="bg1"/>
              </a:solidFill>
              <a:latin typeface="+mn-ea"/>
            </a:endParaRPr>
          </a:p>
          <a:p>
            <a:r>
              <a:rPr lang="zh-CN" altLang="en-US" sz="2800" dirty="0">
                <a:solidFill>
                  <a:schemeClr val="bg1"/>
                </a:solidFill>
                <a:latin typeface="+mn-ea"/>
              </a:rPr>
              <a:t>这是</a:t>
            </a:r>
            <a:r>
              <a:rPr lang="en-US" altLang="zh-CN" sz="2800" dirty="0">
                <a:solidFill>
                  <a:schemeClr val="bg1"/>
                </a:solidFill>
                <a:latin typeface="+mn-ea"/>
              </a:rPr>
              <a:t>C</a:t>
            </a:r>
            <a:r>
              <a:rPr lang="zh-CN" altLang="en-US" sz="2800" dirty="0">
                <a:solidFill>
                  <a:schemeClr val="bg1"/>
                </a:solidFill>
                <a:latin typeface="+mn-ea"/>
              </a:rPr>
              <a:t>语言的一个重点，也是一个难点</a:t>
            </a:r>
            <a:endParaRPr lang="en-US" altLang="zh-CN" sz="2800" dirty="0">
              <a:solidFill>
                <a:schemeClr val="bg1"/>
              </a:solidFill>
              <a:latin typeface="+mn-ea"/>
            </a:endParaRPr>
          </a:p>
          <a:p>
            <a:endParaRPr lang="en-US" altLang="zh-CN" sz="2800" dirty="0">
              <a:solidFill>
                <a:schemeClr val="bg1"/>
              </a:solidFill>
              <a:latin typeface="+mn-ea"/>
            </a:endParaRPr>
          </a:p>
          <a:p>
            <a:r>
              <a:rPr lang="zh-CN" altLang="en-US" sz="2800" dirty="0">
                <a:solidFill>
                  <a:schemeClr val="bg1"/>
                </a:solidFill>
                <a:latin typeface="+mn-ea"/>
              </a:rPr>
              <a:t>希望同学们下去好好练习掌握</a:t>
            </a:r>
          </a:p>
        </p:txBody>
      </p:sp>
    </p:spTree>
    <p:extLst>
      <p:ext uri="{BB962C8B-B14F-4D97-AF65-F5344CB8AC3E}">
        <p14:creationId xmlns:p14="http://schemas.microsoft.com/office/powerpoint/2010/main" val="51317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2751007" y="1725548"/>
            <a:ext cx="2236510" cy="707886"/>
          </a:xfrm>
          <a:prstGeom prst="rect">
            <a:avLst/>
          </a:prstGeom>
          <a:noFill/>
        </p:spPr>
        <p:txBody>
          <a:bodyPr wrap="none" rtlCol="0">
            <a:spAutoFit/>
          </a:bodyPr>
          <a:lstStyle/>
          <a:p>
            <a:r>
              <a:rPr lang="zh-CN" altLang="en-US" sz="4000" dirty="0">
                <a:solidFill>
                  <a:schemeClr val="bg1"/>
                </a:solidFill>
              </a:rPr>
              <a:t>主要内容</a:t>
            </a:r>
            <a:endParaRPr lang="zh-CN" altLang="en-US" sz="4800" dirty="0">
              <a:solidFill>
                <a:schemeClr val="bg1"/>
              </a:solidFill>
            </a:endParaRPr>
          </a:p>
        </p:txBody>
      </p:sp>
      <p:sp>
        <p:nvSpPr>
          <p:cNvPr id="3" name="文本框 2">
            <a:extLst>
              <a:ext uri="{FF2B5EF4-FFF2-40B4-BE49-F238E27FC236}">
                <a16:creationId xmlns:a16="http://schemas.microsoft.com/office/drawing/2014/main" id="{150FF2C0-6235-409F-9B9B-8872D5225A38}"/>
              </a:ext>
            </a:extLst>
          </p:cNvPr>
          <p:cNvSpPr txBox="1"/>
          <p:nvPr/>
        </p:nvSpPr>
        <p:spPr>
          <a:xfrm>
            <a:off x="4157007" y="2844225"/>
            <a:ext cx="3877985" cy="584775"/>
          </a:xfrm>
          <a:prstGeom prst="rect">
            <a:avLst/>
          </a:prstGeom>
          <a:noFill/>
        </p:spPr>
        <p:txBody>
          <a:bodyPr wrap="none" rtlCol="0">
            <a:spAutoFit/>
          </a:bodyPr>
          <a:lstStyle/>
          <a:p>
            <a:r>
              <a:rPr lang="zh-CN" altLang="en-US" sz="3200" dirty="0">
                <a:solidFill>
                  <a:schemeClr val="bg1"/>
                </a:solidFill>
              </a:rPr>
              <a:t>函数的声明定义方法</a:t>
            </a:r>
          </a:p>
        </p:txBody>
      </p:sp>
      <p:sp>
        <p:nvSpPr>
          <p:cNvPr id="6" name="文本框 5">
            <a:extLst>
              <a:ext uri="{FF2B5EF4-FFF2-40B4-BE49-F238E27FC236}">
                <a16:creationId xmlns:a16="http://schemas.microsoft.com/office/drawing/2014/main" id="{135278AF-36CA-400F-ADF1-C2019D1DFBBC}"/>
              </a:ext>
            </a:extLst>
          </p:cNvPr>
          <p:cNvSpPr txBox="1"/>
          <p:nvPr/>
        </p:nvSpPr>
        <p:spPr>
          <a:xfrm>
            <a:off x="4157007" y="3700032"/>
            <a:ext cx="3986989" cy="584775"/>
          </a:xfrm>
          <a:prstGeom prst="rect">
            <a:avLst/>
          </a:prstGeom>
          <a:noFill/>
        </p:spPr>
        <p:txBody>
          <a:bodyPr wrap="none" rtlCol="0">
            <a:spAutoFit/>
          </a:bodyPr>
          <a:lstStyle/>
          <a:p>
            <a:r>
              <a:rPr lang="zh-CN" altLang="en-US" sz="3200" dirty="0">
                <a:solidFill>
                  <a:schemeClr val="bg1"/>
                </a:solidFill>
              </a:rPr>
              <a:t>函数的声明定义分离</a:t>
            </a:r>
          </a:p>
        </p:txBody>
      </p:sp>
      <p:sp>
        <p:nvSpPr>
          <p:cNvPr id="4" name="文本框 3">
            <a:extLst>
              <a:ext uri="{FF2B5EF4-FFF2-40B4-BE49-F238E27FC236}">
                <a16:creationId xmlns:a16="http://schemas.microsoft.com/office/drawing/2014/main" id="{D9C97577-8DE4-4AB7-89C9-F617A69438B6}"/>
              </a:ext>
            </a:extLst>
          </p:cNvPr>
          <p:cNvSpPr txBox="1"/>
          <p:nvPr/>
        </p:nvSpPr>
        <p:spPr>
          <a:xfrm>
            <a:off x="4157007" y="4692874"/>
            <a:ext cx="3057247" cy="584775"/>
          </a:xfrm>
          <a:prstGeom prst="rect">
            <a:avLst/>
          </a:prstGeom>
          <a:noFill/>
        </p:spPr>
        <p:txBody>
          <a:bodyPr wrap="none" rtlCol="0">
            <a:spAutoFit/>
          </a:bodyPr>
          <a:lstStyle/>
          <a:p>
            <a:r>
              <a:rPr lang="zh-CN" altLang="en-US" sz="3200" dirty="0">
                <a:solidFill>
                  <a:schemeClr val="bg1"/>
                </a:solidFill>
              </a:rPr>
              <a:t>简单的文件操作</a:t>
            </a:r>
          </a:p>
        </p:txBody>
      </p:sp>
    </p:spTree>
    <p:extLst>
      <p:ext uri="{BB962C8B-B14F-4D97-AF65-F5344CB8AC3E}">
        <p14:creationId xmlns:p14="http://schemas.microsoft.com/office/powerpoint/2010/main" val="88601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D61C3E86-DFFD-4858-9FB5-7CB5CDA619B2}"/>
              </a:ext>
            </a:extLst>
          </p:cNvPr>
          <p:cNvSpPr txBox="1"/>
          <p:nvPr/>
        </p:nvSpPr>
        <p:spPr>
          <a:xfrm>
            <a:off x="5490706" y="3075057"/>
            <a:ext cx="1210588" cy="707886"/>
          </a:xfrm>
          <a:prstGeom prst="rect">
            <a:avLst/>
          </a:prstGeom>
          <a:noFill/>
        </p:spPr>
        <p:txBody>
          <a:bodyPr wrap="none" rtlCol="0">
            <a:spAutoFit/>
          </a:bodyPr>
          <a:lstStyle/>
          <a:p>
            <a:r>
              <a:rPr lang="zh-CN" altLang="en-US" sz="4000" dirty="0">
                <a:solidFill>
                  <a:schemeClr val="bg1"/>
                </a:solidFill>
              </a:rPr>
              <a:t>函数</a:t>
            </a:r>
          </a:p>
        </p:txBody>
      </p:sp>
    </p:spTree>
    <p:extLst>
      <p:ext uri="{BB962C8B-B14F-4D97-AF65-F5344CB8AC3E}">
        <p14:creationId xmlns:p14="http://schemas.microsoft.com/office/powerpoint/2010/main" val="331660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A2BC28E-3046-493C-8D13-8E4E3CABACDF}"/>
              </a:ext>
            </a:extLst>
          </p:cNvPr>
          <p:cNvSpPr txBox="1"/>
          <p:nvPr/>
        </p:nvSpPr>
        <p:spPr>
          <a:xfrm>
            <a:off x="2055302" y="2189527"/>
            <a:ext cx="9131026" cy="2677656"/>
          </a:xfrm>
          <a:prstGeom prst="rect">
            <a:avLst/>
          </a:prstGeom>
          <a:noFill/>
        </p:spPr>
        <p:txBody>
          <a:bodyPr wrap="none" rtlCol="0">
            <a:spAutoFit/>
          </a:bodyPr>
          <a:lstStyle/>
          <a:p>
            <a:r>
              <a:rPr lang="en-US" altLang="zh-CN" sz="2800" dirty="0">
                <a:solidFill>
                  <a:schemeClr val="bg1"/>
                </a:solidFill>
                <a:latin typeface="+mn-ea"/>
              </a:rPr>
              <a:t>C</a:t>
            </a:r>
            <a:r>
              <a:rPr lang="zh-CN" altLang="en-US" sz="2800" dirty="0">
                <a:solidFill>
                  <a:schemeClr val="bg1"/>
                </a:solidFill>
                <a:latin typeface="+mn-ea"/>
              </a:rPr>
              <a:t>语言函数好比一个数学上的式子，如</a:t>
            </a:r>
            <a:r>
              <a:rPr lang="en-US" altLang="zh-CN" sz="2800" dirty="0">
                <a:solidFill>
                  <a:schemeClr val="bg1"/>
                </a:solidFill>
                <a:latin typeface="+mn-ea"/>
              </a:rPr>
              <a:t>Y=</a:t>
            </a:r>
            <a:r>
              <a:rPr lang="en-US" altLang="zh-CN" sz="2800" dirty="0" err="1">
                <a:solidFill>
                  <a:schemeClr val="bg1"/>
                </a:solidFill>
                <a:latin typeface="+mn-ea"/>
              </a:rPr>
              <a:t>aX+b</a:t>
            </a:r>
            <a:endParaRPr lang="en-US" altLang="zh-CN" sz="2800" dirty="0">
              <a:solidFill>
                <a:schemeClr val="bg1"/>
              </a:solidFill>
              <a:latin typeface="+mn-ea"/>
            </a:endParaRPr>
          </a:p>
          <a:p>
            <a:endParaRPr lang="en-US" altLang="zh-CN" sz="2800" dirty="0">
              <a:solidFill>
                <a:schemeClr val="bg1"/>
              </a:solidFill>
              <a:latin typeface="+mn-ea"/>
            </a:endParaRPr>
          </a:p>
          <a:p>
            <a:r>
              <a:rPr lang="zh-CN" altLang="en-US" sz="2800" dirty="0">
                <a:solidFill>
                  <a:schemeClr val="bg1"/>
                </a:solidFill>
                <a:latin typeface="+mn-ea"/>
              </a:rPr>
              <a:t>当你给出</a:t>
            </a:r>
            <a:r>
              <a:rPr lang="en-US" altLang="zh-CN" sz="2800" dirty="0">
                <a:solidFill>
                  <a:schemeClr val="bg1"/>
                </a:solidFill>
                <a:latin typeface="+mn-ea"/>
              </a:rPr>
              <a:t>X</a:t>
            </a:r>
            <a:r>
              <a:rPr lang="zh-CN" altLang="en-US" sz="2800" dirty="0">
                <a:solidFill>
                  <a:schemeClr val="bg1"/>
                </a:solidFill>
                <a:latin typeface="+mn-ea"/>
              </a:rPr>
              <a:t>的时候带入计算就会得到一个</a:t>
            </a:r>
            <a:r>
              <a:rPr lang="en-US" altLang="zh-CN" sz="2800" dirty="0">
                <a:solidFill>
                  <a:schemeClr val="bg1"/>
                </a:solidFill>
                <a:latin typeface="+mn-ea"/>
              </a:rPr>
              <a:t>Y</a:t>
            </a:r>
          </a:p>
          <a:p>
            <a:endParaRPr lang="en-US" altLang="zh-CN" sz="2800" dirty="0">
              <a:solidFill>
                <a:schemeClr val="bg1"/>
              </a:solidFill>
              <a:latin typeface="+mn-ea"/>
            </a:endParaRPr>
          </a:p>
          <a:p>
            <a:r>
              <a:rPr lang="zh-CN" altLang="en-US" sz="2800" dirty="0">
                <a:solidFill>
                  <a:schemeClr val="bg1"/>
                </a:solidFill>
                <a:latin typeface="+mn-ea"/>
              </a:rPr>
              <a:t>而对于</a:t>
            </a:r>
            <a:r>
              <a:rPr lang="en-US" altLang="zh-CN" sz="2800" dirty="0">
                <a:solidFill>
                  <a:schemeClr val="bg1"/>
                </a:solidFill>
                <a:latin typeface="+mn-ea"/>
              </a:rPr>
              <a:t>C</a:t>
            </a:r>
            <a:r>
              <a:rPr lang="zh-CN" altLang="en-US" sz="2800" dirty="0">
                <a:solidFill>
                  <a:schemeClr val="bg1"/>
                </a:solidFill>
                <a:latin typeface="+mn-ea"/>
              </a:rPr>
              <a:t>语言函数而言，</a:t>
            </a:r>
            <a:r>
              <a:rPr lang="en-US" altLang="zh-CN" sz="2800" dirty="0">
                <a:solidFill>
                  <a:schemeClr val="bg1"/>
                </a:solidFill>
                <a:latin typeface="+mn-ea"/>
              </a:rPr>
              <a:t>X</a:t>
            </a:r>
            <a:r>
              <a:rPr lang="zh-CN" altLang="en-US" sz="2800" dirty="0">
                <a:solidFill>
                  <a:schemeClr val="bg1"/>
                </a:solidFill>
                <a:latin typeface="+mn-ea"/>
              </a:rPr>
              <a:t>被称为参数，</a:t>
            </a:r>
            <a:r>
              <a:rPr lang="en-US" altLang="zh-CN" sz="2800" dirty="0">
                <a:solidFill>
                  <a:schemeClr val="bg1"/>
                </a:solidFill>
                <a:latin typeface="+mn-ea"/>
              </a:rPr>
              <a:t>Y</a:t>
            </a:r>
            <a:r>
              <a:rPr lang="zh-CN" altLang="en-US" sz="2800" dirty="0">
                <a:solidFill>
                  <a:schemeClr val="bg1"/>
                </a:solidFill>
                <a:latin typeface="+mn-ea"/>
              </a:rPr>
              <a:t>被称为返回值，</a:t>
            </a:r>
            <a:endParaRPr lang="en-US" altLang="zh-CN" sz="2800" dirty="0">
              <a:solidFill>
                <a:schemeClr val="bg1"/>
              </a:solidFill>
              <a:latin typeface="+mn-ea"/>
            </a:endParaRPr>
          </a:p>
          <a:p>
            <a:r>
              <a:rPr lang="zh-CN" altLang="en-US" sz="2800" dirty="0">
                <a:solidFill>
                  <a:schemeClr val="bg1"/>
                </a:solidFill>
                <a:latin typeface="+mn-ea"/>
              </a:rPr>
              <a:t>具体的公式就是函数中的执行代码</a:t>
            </a:r>
            <a:endParaRPr lang="en-US" altLang="zh-CN" sz="2800" dirty="0">
              <a:solidFill>
                <a:schemeClr val="bg1"/>
              </a:solidFill>
              <a:latin typeface="+mn-ea"/>
            </a:endParaRPr>
          </a:p>
        </p:txBody>
      </p:sp>
    </p:spTree>
    <p:extLst>
      <p:ext uri="{BB962C8B-B14F-4D97-AF65-F5344CB8AC3E}">
        <p14:creationId xmlns:p14="http://schemas.microsoft.com/office/powerpoint/2010/main" val="328099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1C8D9DD0-1AF7-489C-A423-011F9131D5A5}"/>
              </a:ext>
            </a:extLst>
          </p:cNvPr>
          <p:cNvSpPr txBox="1"/>
          <p:nvPr/>
        </p:nvSpPr>
        <p:spPr>
          <a:xfrm>
            <a:off x="2933599" y="1291905"/>
            <a:ext cx="2031325" cy="461665"/>
          </a:xfrm>
          <a:prstGeom prst="rect">
            <a:avLst/>
          </a:prstGeom>
          <a:noFill/>
        </p:spPr>
        <p:txBody>
          <a:bodyPr wrap="none" rtlCol="0">
            <a:spAutoFit/>
          </a:bodyPr>
          <a:lstStyle/>
          <a:p>
            <a:r>
              <a:rPr lang="zh-CN" altLang="en-US" sz="2400" dirty="0">
                <a:solidFill>
                  <a:schemeClr val="bg1"/>
                </a:solidFill>
              </a:rPr>
              <a:t>函数的声明：</a:t>
            </a:r>
          </a:p>
        </p:txBody>
      </p:sp>
      <p:sp>
        <p:nvSpPr>
          <p:cNvPr id="3" name="文本框 2">
            <a:extLst>
              <a:ext uri="{FF2B5EF4-FFF2-40B4-BE49-F238E27FC236}">
                <a16:creationId xmlns:a16="http://schemas.microsoft.com/office/drawing/2014/main" id="{E3610BAE-4619-4AAD-B98C-170FA4AA1049}"/>
              </a:ext>
            </a:extLst>
          </p:cNvPr>
          <p:cNvSpPr txBox="1"/>
          <p:nvPr/>
        </p:nvSpPr>
        <p:spPr>
          <a:xfrm>
            <a:off x="3462105" y="2114026"/>
            <a:ext cx="5245347" cy="400110"/>
          </a:xfrm>
          <a:prstGeom prst="rect">
            <a:avLst/>
          </a:prstGeom>
          <a:noFill/>
        </p:spPr>
        <p:txBody>
          <a:bodyPr wrap="none" rtlCol="0">
            <a:spAutoFit/>
          </a:bodyPr>
          <a:lstStyle/>
          <a:p>
            <a:r>
              <a:rPr lang="en-US" altLang="zh-CN" sz="2000" dirty="0">
                <a:solidFill>
                  <a:schemeClr val="bg1"/>
                </a:solidFill>
                <a:latin typeface="+mn-ea"/>
              </a:rPr>
              <a:t>[</a:t>
            </a:r>
            <a:r>
              <a:rPr lang="zh-CN" altLang="en-US" sz="2000" dirty="0">
                <a:solidFill>
                  <a:schemeClr val="bg1"/>
                </a:solidFill>
                <a:latin typeface="+mn-ea"/>
              </a:rPr>
              <a:t>返回值类型</a:t>
            </a:r>
            <a:r>
              <a:rPr lang="en-US" altLang="zh-CN" sz="2000" dirty="0">
                <a:solidFill>
                  <a:schemeClr val="bg1"/>
                </a:solidFill>
                <a:latin typeface="+mn-ea"/>
              </a:rPr>
              <a:t>]  [</a:t>
            </a:r>
            <a:r>
              <a:rPr lang="zh-CN" altLang="en-US" sz="2000" dirty="0">
                <a:solidFill>
                  <a:schemeClr val="bg1"/>
                </a:solidFill>
                <a:latin typeface="+mn-ea"/>
              </a:rPr>
              <a:t>函数名</a:t>
            </a:r>
            <a:r>
              <a:rPr lang="en-US" altLang="zh-CN" sz="2000" dirty="0">
                <a:solidFill>
                  <a:schemeClr val="bg1"/>
                </a:solidFill>
                <a:latin typeface="+mn-ea"/>
              </a:rPr>
              <a:t>]</a:t>
            </a:r>
            <a:r>
              <a:rPr lang="en-US" altLang="zh-CN" sz="2000" dirty="0">
                <a:solidFill>
                  <a:schemeClr val="accent2"/>
                </a:solidFill>
                <a:latin typeface="+mn-ea"/>
              </a:rPr>
              <a:t>(</a:t>
            </a:r>
            <a:r>
              <a:rPr lang="en-US" altLang="zh-CN" sz="2000" dirty="0">
                <a:solidFill>
                  <a:schemeClr val="bg1"/>
                </a:solidFill>
                <a:latin typeface="+mn-ea"/>
              </a:rPr>
              <a:t>[</a:t>
            </a:r>
            <a:r>
              <a:rPr lang="zh-CN" altLang="en-US" sz="2000" dirty="0">
                <a:solidFill>
                  <a:schemeClr val="bg1"/>
                </a:solidFill>
                <a:latin typeface="+mn-ea"/>
              </a:rPr>
              <a:t>参数类型</a:t>
            </a:r>
            <a:r>
              <a:rPr lang="en-US" altLang="zh-CN" sz="2000" dirty="0">
                <a:solidFill>
                  <a:schemeClr val="bg1"/>
                </a:solidFill>
                <a:latin typeface="+mn-ea"/>
              </a:rPr>
              <a:t>]  [</a:t>
            </a:r>
            <a:r>
              <a:rPr lang="zh-CN" altLang="en-US" sz="2000" dirty="0">
                <a:solidFill>
                  <a:schemeClr val="bg1"/>
                </a:solidFill>
                <a:latin typeface="+mn-ea"/>
              </a:rPr>
              <a:t>参数名</a:t>
            </a:r>
            <a:r>
              <a:rPr lang="en-US" altLang="zh-CN" sz="2000" dirty="0">
                <a:solidFill>
                  <a:schemeClr val="bg1"/>
                </a:solidFill>
                <a:latin typeface="+mn-ea"/>
              </a:rPr>
              <a:t>]</a:t>
            </a:r>
            <a:r>
              <a:rPr lang="en-US" altLang="zh-CN" sz="2000" dirty="0">
                <a:solidFill>
                  <a:schemeClr val="accent2"/>
                </a:solidFill>
                <a:latin typeface="+mn-ea"/>
              </a:rPr>
              <a:t>);</a:t>
            </a:r>
            <a:endParaRPr lang="zh-CN" altLang="en-US" sz="2000" dirty="0">
              <a:solidFill>
                <a:schemeClr val="accent2"/>
              </a:solidFill>
              <a:latin typeface="+mn-ea"/>
            </a:endParaRPr>
          </a:p>
        </p:txBody>
      </p:sp>
      <p:sp>
        <p:nvSpPr>
          <p:cNvPr id="6" name="文本框 5">
            <a:extLst>
              <a:ext uri="{FF2B5EF4-FFF2-40B4-BE49-F238E27FC236}">
                <a16:creationId xmlns:a16="http://schemas.microsoft.com/office/drawing/2014/main" id="{7CA37083-D009-40F9-B194-137FD6F38483}"/>
              </a:ext>
            </a:extLst>
          </p:cNvPr>
          <p:cNvSpPr txBox="1"/>
          <p:nvPr/>
        </p:nvSpPr>
        <p:spPr>
          <a:xfrm>
            <a:off x="2933598" y="2874592"/>
            <a:ext cx="2031325" cy="461665"/>
          </a:xfrm>
          <a:prstGeom prst="rect">
            <a:avLst/>
          </a:prstGeom>
          <a:noFill/>
        </p:spPr>
        <p:txBody>
          <a:bodyPr wrap="none" rtlCol="0">
            <a:spAutoFit/>
          </a:bodyPr>
          <a:lstStyle/>
          <a:p>
            <a:r>
              <a:rPr lang="zh-CN" altLang="en-US" sz="2400" dirty="0">
                <a:solidFill>
                  <a:schemeClr val="bg1"/>
                </a:solidFill>
              </a:rPr>
              <a:t>函数的定义：</a:t>
            </a:r>
          </a:p>
        </p:txBody>
      </p:sp>
      <p:sp>
        <p:nvSpPr>
          <p:cNvPr id="7" name="文本框 6">
            <a:extLst>
              <a:ext uri="{FF2B5EF4-FFF2-40B4-BE49-F238E27FC236}">
                <a16:creationId xmlns:a16="http://schemas.microsoft.com/office/drawing/2014/main" id="{ADFB5840-B586-46BE-941F-08210364281E}"/>
              </a:ext>
            </a:extLst>
          </p:cNvPr>
          <p:cNvSpPr txBox="1"/>
          <p:nvPr/>
        </p:nvSpPr>
        <p:spPr>
          <a:xfrm>
            <a:off x="3462105" y="3623228"/>
            <a:ext cx="5267789" cy="1631216"/>
          </a:xfrm>
          <a:prstGeom prst="rect">
            <a:avLst/>
          </a:prstGeom>
          <a:noFill/>
        </p:spPr>
        <p:txBody>
          <a:bodyPr wrap="none" rtlCol="0">
            <a:spAutoFit/>
          </a:bodyPr>
          <a:lstStyle/>
          <a:p>
            <a:r>
              <a:rPr lang="en-US" altLang="zh-CN" sz="2000" dirty="0">
                <a:solidFill>
                  <a:schemeClr val="bg1"/>
                </a:solidFill>
                <a:latin typeface="+mn-ea"/>
              </a:rPr>
              <a:t>[</a:t>
            </a:r>
            <a:r>
              <a:rPr lang="zh-CN" altLang="en-US" sz="2000" dirty="0">
                <a:solidFill>
                  <a:schemeClr val="bg1"/>
                </a:solidFill>
                <a:latin typeface="+mn-ea"/>
              </a:rPr>
              <a:t>返回值类型</a:t>
            </a:r>
            <a:r>
              <a:rPr lang="en-US" altLang="zh-CN" sz="2000" dirty="0">
                <a:solidFill>
                  <a:schemeClr val="bg1"/>
                </a:solidFill>
                <a:latin typeface="+mn-ea"/>
              </a:rPr>
              <a:t>]  [</a:t>
            </a:r>
            <a:r>
              <a:rPr lang="zh-CN" altLang="en-US" sz="2000" dirty="0">
                <a:solidFill>
                  <a:schemeClr val="bg1"/>
                </a:solidFill>
                <a:latin typeface="+mn-ea"/>
              </a:rPr>
              <a:t>函数名</a:t>
            </a:r>
            <a:r>
              <a:rPr lang="en-US" altLang="zh-CN" sz="2000" dirty="0">
                <a:solidFill>
                  <a:schemeClr val="bg1"/>
                </a:solidFill>
                <a:latin typeface="+mn-ea"/>
              </a:rPr>
              <a:t>]</a:t>
            </a:r>
            <a:r>
              <a:rPr lang="en-US" altLang="zh-CN" sz="2000" dirty="0">
                <a:solidFill>
                  <a:schemeClr val="accent2"/>
                </a:solidFill>
                <a:latin typeface="+mn-ea"/>
              </a:rPr>
              <a:t>(</a:t>
            </a:r>
            <a:r>
              <a:rPr lang="en-US" altLang="zh-CN" sz="2000" dirty="0">
                <a:solidFill>
                  <a:schemeClr val="bg1"/>
                </a:solidFill>
                <a:latin typeface="+mn-ea"/>
              </a:rPr>
              <a:t>[</a:t>
            </a:r>
            <a:r>
              <a:rPr lang="zh-CN" altLang="en-US" sz="2000" dirty="0">
                <a:solidFill>
                  <a:schemeClr val="bg1"/>
                </a:solidFill>
                <a:latin typeface="+mn-ea"/>
              </a:rPr>
              <a:t>参数类型</a:t>
            </a:r>
            <a:r>
              <a:rPr lang="en-US" altLang="zh-CN" sz="2000" dirty="0">
                <a:solidFill>
                  <a:schemeClr val="bg1"/>
                </a:solidFill>
                <a:latin typeface="+mn-ea"/>
              </a:rPr>
              <a:t>]  [</a:t>
            </a:r>
            <a:r>
              <a:rPr lang="zh-CN" altLang="en-US" sz="2000" dirty="0">
                <a:solidFill>
                  <a:schemeClr val="bg1"/>
                </a:solidFill>
                <a:latin typeface="+mn-ea"/>
              </a:rPr>
              <a:t>参数名</a:t>
            </a:r>
            <a:r>
              <a:rPr lang="en-US" altLang="zh-CN" sz="2000" dirty="0">
                <a:solidFill>
                  <a:schemeClr val="bg1"/>
                </a:solidFill>
                <a:latin typeface="+mn-ea"/>
              </a:rPr>
              <a:t>]</a:t>
            </a:r>
            <a:r>
              <a:rPr lang="en-US" altLang="zh-CN" sz="2000" dirty="0">
                <a:solidFill>
                  <a:schemeClr val="accent2"/>
                </a:solidFill>
                <a:latin typeface="+mn-ea"/>
              </a:rPr>
              <a:t>){</a:t>
            </a:r>
          </a:p>
          <a:p>
            <a:endParaRPr lang="en-US" altLang="zh-CN" sz="2000" dirty="0">
              <a:solidFill>
                <a:schemeClr val="accent2"/>
              </a:solidFill>
              <a:latin typeface="+mn-ea"/>
            </a:endParaRPr>
          </a:p>
          <a:p>
            <a:endParaRPr lang="en-US" altLang="zh-CN" sz="2000" dirty="0">
              <a:solidFill>
                <a:schemeClr val="accent2"/>
              </a:solidFill>
              <a:latin typeface="+mn-ea"/>
            </a:endParaRPr>
          </a:p>
          <a:p>
            <a:r>
              <a:rPr lang="en-US" altLang="zh-CN" sz="2000" dirty="0">
                <a:solidFill>
                  <a:schemeClr val="accent2"/>
                </a:solidFill>
                <a:latin typeface="+mn-ea"/>
              </a:rPr>
              <a:t>	return </a:t>
            </a:r>
            <a:r>
              <a:rPr lang="en-US" altLang="zh-CN" sz="2000" dirty="0">
                <a:solidFill>
                  <a:schemeClr val="bg1"/>
                </a:solidFill>
                <a:latin typeface="+mn-ea"/>
              </a:rPr>
              <a:t>[</a:t>
            </a:r>
            <a:r>
              <a:rPr lang="zh-CN" altLang="en-US" sz="2000" dirty="0">
                <a:solidFill>
                  <a:schemeClr val="bg1"/>
                </a:solidFill>
                <a:latin typeface="+mn-ea"/>
              </a:rPr>
              <a:t>要返回的变量</a:t>
            </a:r>
            <a:r>
              <a:rPr lang="en-US" altLang="zh-CN" sz="2000" dirty="0">
                <a:solidFill>
                  <a:schemeClr val="bg1"/>
                </a:solidFill>
                <a:latin typeface="+mn-ea"/>
              </a:rPr>
              <a:t>]</a:t>
            </a:r>
            <a:r>
              <a:rPr lang="zh-CN" altLang="en-US" sz="2000" dirty="0">
                <a:solidFill>
                  <a:schemeClr val="accent2"/>
                </a:solidFill>
                <a:latin typeface="+mn-ea"/>
              </a:rPr>
              <a:t>；</a:t>
            </a:r>
            <a:endParaRPr lang="en-US" altLang="zh-CN" sz="2000" dirty="0">
              <a:solidFill>
                <a:schemeClr val="accent2"/>
              </a:solidFill>
              <a:latin typeface="+mn-ea"/>
            </a:endParaRPr>
          </a:p>
          <a:p>
            <a:r>
              <a:rPr lang="en-US" altLang="zh-CN" sz="2000" dirty="0">
                <a:solidFill>
                  <a:schemeClr val="accent2"/>
                </a:solidFill>
                <a:latin typeface="+mn-ea"/>
              </a:rPr>
              <a:t>}</a:t>
            </a:r>
            <a:endParaRPr lang="zh-CN" altLang="en-US" sz="2000" dirty="0">
              <a:solidFill>
                <a:schemeClr val="accent2"/>
              </a:solidFill>
              <a:latin typeface="+mn-ea"/>
            </a:endParaRPr>
          </a:p>
        </p:txBody>
      </p:sp>
    </p:spTree>
    <p:extLst>
      <p:ext uri="{BB962C8B-B14F-4D97-AF65-F5344CB8AC3E}">
        <p14:creationId xmlns:p14="http://schemas.microsoft.com/office/powerpoint/2010/main" val="113646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E7879C54-530D-476D-B5CC-EAE8C90021FC}"/>
              </a:ext>
            </a:extLst>
          </p:cNvPr>
          <p:cNvSpPr txBox="1"/>
          <p:nvPr/>
        </p:nvSpPr>
        <p:spPr>
          <a:xfrm>
            <a:off x="1090569" y="3013501"/>
            <a:ext cx="10341293" cy="830997"/>
          </a:xfrm>
          <a:prstGeom prst="rect">
            <a:avLst/>
          </a:prstGeom>
          <a:noFill/>
        </p:spPr>
        <p:txBody>
          <a:bodyPr wrap="none" rtlCol="0">
            <a:spAutoFit/>
          </a:bodyPr>
          <a:lstStyle/>
          <a:p>
            <a:r>
              <a:rPr lang="zh-CN" altLang="en-US" sz="2400" dirty="0">
                <a:solidFill>
                  <a:schemeClr val="bg1"/>
                </a:solidFill>
              </a:rPr>
              <a:t>可以看出，当函数直接以分号（</a:t>
            </a:r>
            <a:r>
              <a:rPr lang="zh-CN" altLang="en-US" sz="2400" dirty="0">
                <a:solidFill>
                  <a:schemeClr val="accent2"/>
                </a:solidFill>
              </a:rPr>
              <a:t>；</a:t>
            </a:r>
            <a:r>
              <a:rPr lang="zh-CN" altLang="en-US" sz="2400" dirty="0">
                <a:solidFill>
                  <a:schemeClr val="bg1"/>
                </a:solidFill>
              </a:rPr>
              <a:t>）结尾而不编写具体代码时被称为声明，</a:t>
            </a:r>
            <a:endParaRPr lang="en-US" altLang="zh-CN" sz="2400" dirty="0">
              <a:solidFill>
                <a:schemeClr val="bg1"/>
              </a:solidFill>
            </a:endParaRPr>
          </a:p>
          <a:p>
            <a:r>
              <a:rPr lang="zh-CN" altLang="en-US" sz="2400" dirty="0">
                <a:solidFill>
                  <a:schemeClr val="bg1"/>
                </a:solidFill>
              </a:rPr>
              <a:t>当加上花括号，编写具体函数体代码和返回值时被称为函数定义。</a:t>
            </a:r>
          </a:p>
        </p:txBody>
      </p:sp>
    </p:spTree>
    <p:extLst>
      <p:ext uri="{BB962C8B-B14F-4D97-AF65-F5344CB8AC3E}">
        <p14:creationId xmlns:p14="http://schemas.microsoft.com/office/powerpoint/2010/main" val="11828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EB6A8D88-FE6A-4568-BA4C-A309A676BCFA}"/>
              </a:ext>
            </a:extLst>
          </p:cNvPr>
          <p:cNvSpPr txBox="1"/>
          <p:nvPr/>
        </p:nvSpPr>
        <p:spPr>
          <a:xfrm>
            <a:off x="1031846" y="780176"/>
            <a:ext cx="3262432" cy="461665"/>
          </a:xfrm>
          <a:prstGeom prst="rect">
            <a:avLst/>
          </a:prstGeom>
          <a:noFill/>
        </p:spPr>
        <p:txBody>
          <a:bodyPr wrap="none" rtlCol="0">
            <a:spAutoFit/>
          </a:bodyPr>
          <a:lstStyle/>
          <a:p>
            <a:r>
              <a:rPr lang="zh-CN" altLang="en-US" sz="2400" dirty="0">
                <a:solidFill>
                  <a:schemeClr val="bg1"/>
                </a:solidFill>
              </a:rPr>
              <a:t>编写函数的具体要求：</a:t>
            </a:r>
          </a:p>
        </p:txBody>
      </p:sp>
      <p:sp>
        <p:nvSpPr>
          <p:cNvPr id="3" name="文本框 2">
            <a:extLst>
              <a:ext uri="{FF2B5EF4-FFF2-40B4-BE49-F238E27FC236}">
                <a16:creationId xmlns:a16="http://schemas.microsoft.com/office/drawing/2014/main" id="{5C78D3FE-BD36-4ED8-BE64-53BE9275FC4D}"/>
              </a:ext>
            </a:extLst>
          </p:cNvPr>
          <p:cNvSpPr txBox="1"/>
          <p:nvPr/>
        </p:nvSpPr>
        <p:spPr>
          <a:xfrm>
            <a:off x="1031846" y="1853967"/>
            <a:ext cx="9417963" cy="707886"/>
          </a:xfrm>
          <a:prstGeom prst="rect">
            <a:avLst/>
          </a:prstGeom>
          <a:noFill/>
        </p:spPr>
        <p:txBody>
          <a:bodyPr wrap="none" rtlCol="0">
            <a:spAutoFit/>
          </a:bodyPr>
          <a:lstStyle/>
          <a:p>
            <a:r>
              <a:rPr lang="zh-CN" altLang="en-US" sz="2000" dirty="0">
                <a:solidFill>
                  <a:schemeClr val="bg1"/>
                </a:solidFill>
                <a:latin typeface="+mn-ea"/>
              </a:rPr>
              <a:t>函数名的编写规则同变量名，这是因为函数名就如数组名一样本身也是一个变量，</a:t>
            </a:r>
            <a:endParaRPr lang="en-US" altLang="zh-CN" sz="2000" dirty="0">
              <a:solidFill>
                <a:schemeClr val="bg1"/>
              </a:solidFill>
              <a:latin typeface="+mn-ea"/>
            </a:endParaRPr>
          </a:p>
          <a:p>
            <a:r>
              <a:rPr lang="zh-CN" altLang="en-US" sz="2000" dirty="0">
                <a:solidFill>
                  <a:schemeClr val="bg1"/>
                </a:solidFill>
                <a:latin typeface="+mn-ea"/>
              </a:rPr>
              <a:t>他被称为函数指针。</a:t>
            </a:r>
          </a:p>
        </p:txBody>
      </p:sp>
      <p:sp>
        <p:nvSpPr>
          <p:cNvPr id="6" name="文本框 5">
            <a:extLst>
              <a:ext uri="{FF2B5EF4-FFF2-40B4-BE49-F238E27FC236}">
                <a16:creationId xmlns:a16="http://schemas.microsoft.com/office/drawing/2014/main" id="{43A4C5EE-611B-42A5-ADD4-93DC14A41681}"/>
              </a:ext>
            </a:extLst>
          </p:cNvPr>
          <p:cNvSpPr txBox="1"/>
          <p:nvPr/>
        </p:nvSpPr>
        <p:spPr>
          <a:xfrm>
            <a:off x="1031845" y="2870290"/>
            <a:ext cx="4544834" cy="400110"/>
          </a:xfrm>
          <a:prstGeom prst="rect">
            <a:avLst/>
          </a:prstGeom>
          <a:noFill/>
        </p:spPr>
        <p:txBody>
          <a:bodyPr wrap="none" rtlCol="0">
            <a:spAutoFit/>
          </a:bodyPr>
          <a:lstStyle/>
          <a:p>
            <a:r>
              <a:rPr lang="zh-CN" altLang="en-US" sz="2000" dirty="0">
                <a:solidFill>
                  <a:schemeClr val="bg1"/>
                </a:solidFill>
                <a:latin typeface="+mn-ea"/>
              </a:rPr>
              <a:t>函数可以没有声明，但一定要有定义。</a:t>
            </a:r>
          </a:p>
        </p:txBody>
      </p:sp>
      <p:sp>
        <p:nvSpPr>
          <p:cNvPr id="4" name="文本框 3">
            <a:extLst>
              <a:ext uri="{FF2B5EF4-FFF2-40B4-BE49-F238E27FC236}">
                <a16:creationId xmlns:a16="http://schemas.microsoft.com/office/drawing/2014/main" id="{5168173A-E5C9-4554-9DAA-1708A3632FC3}"/>
              </a:ext>
            </a:extLst>
          </p:cNvPr>
          <p:cNvSpPr txBox="1"/>
          <p:nvPr/>
        </p:nvSpPr>
        <p:spPr>
          <a:xfrm>
            <a:off x="1031845" y="3587601"/>
            <a:ext cx="4544834" cy="400110"/>
          </a:xfrm>
          <a:prstGeom prst="rect">
            <a:avLst/>
          </a:prstGeom>
          <a:noFill/>
        </p:spPr>
        <p:txBody>
          <a:bodyPr wrap="none" rtlCol="0">
            <a:spAutoFit/>
          </a:bodyPr>
          <a:lstStyle/>
          <a:p>
            <a:r>
              <a:rPr lang="zh-CN" altLang="en-US" sz="2000" dirty="0">
                <a:solidFill>
                  <a:schemeClr val="bg1"/>
                </a:solidFill>
                <a:latin typeface="+mn-ea"/>
              </a:rPr>
              <a:t>函数声明时参数具体名字可以省略不写</a:t>
            </a:r>
          </a:p>
        </p:txBody>
      </p:sp>
      <p:sp>
        <p:nvSpPr>
          <p:cNvPr id="7" name="文本框 6">
            <a:extLst>
              <a:ext uri="{FF2B5EF4-FFF2-40B4-BE49-F238E27FC236}">
                <a16:creationId xmlns:a16="http://schemas.microsoft.com/office/drawing/2014/main" id="{05248EC0-3E11-4D68-A055-D7E0C59039FB}"/>
              </a:ext>
            </a:extLst>
          </p:cNvPr>
          <p:cNvSpPr txBox="1"/>
          <p:nvPr/>
        </p:nvSpPr>
        <p:spPr>
          <a:xfrm>
            <a:off x="1031845" y="4296148"/>
            <a:ext cx="10166245" cy="400110"/>
          </a:xfrm>
          <a:prstGeom prst="rect">
            <a:avLst/>
          </a:prstGeom>
          <a:noFill/>
        </p:spPr>
        <p:txBody>
          <a:bodyPr wrap="none" rtlCol="0">
            <a:spAutoFit/>
          </a:bodyPr>
          <a:lstStyle/>
          <a:p>
            <a:r>
              <a:rPr lang="zh-CN" altLang="en-US" sz="2000" dirty="0">
                <a:solidFill>
                  <a:schemeClr val="bg1"/>
                </a:solidFill>
                <a:latin typeface="+mn-ea"/>
              </a:rPr>
              <a:t>函数返回值类型为空（</a:t>
            </a:r>
            <a:r>
              <a:rPr lang="en-US" altLang="zh-CN" sz="2000" dirty="0">
                <a:solidFill>
                  <a:schemeClr val="accent2"/>
                </a:solidFill>
                <a:latin typeface="+mn-ea"/>
              </a:rPr>
              <a:t>void</a:t>
            </a:r>
            <a:r>
              <a:rPr lang="zh-CN" altLang="en-US" sz="2000" dirty="0">
                <a:solidFill>
                  <a:schemeClr val="bg1"/>
                </a:solidFill>
                <a:latin typeface="+mn-ea"/>
              </a:rPr>
              <a:t>）时且</a:t>
            </a:r>
            <a:r>
              <a:rPr lang="en-US" altLang="zh-CN" sz="2000" dirty="0">
                <a:solidFill>
                  <a:schemeClr val="accent2"/>
                </a:solidFill>
                <a:latin typeface="+mn-ea"/>
              </a:rPr>
              <a:t>return</a:t>
            </a:r>
            <a:r>
              <a:rPr lang="zh-CN" altLang="en-US" sz="2000" dirty="0">
                <a:solidFill>
                  <a:schemeClr val="bg1"/>
                </a:solidFill>
                <a:latin typeface="+mn-ea"/>
              </a:rPr>
              <a:t>只在函数体最后一行出现时</a:t>
            </a:r>
            <a:r>
              <a:rPr lang="en-US" altLang="zh-CN" sz="2000" dirty="0">
                <a:solidFill>
                  <a:schemeClr val="accent2"/>
                </a:solidFill>
                <a:latin typeface="+mn-ea"/>
              </a:rPr>
              <a:t>return</a:t>
            </a:r>
            <a:r>
              <a:rPr lang="zh-CN" altLang="en-US" sz="2000" dirty="0">
                <a:solidFill>
                  <a:schemeClr val="bg1"/>
                </a:solidFill>
                <a:latin typeface="+mn-ea"/>
              </a:rPr>
              <a:t>可以省略不写</a:t>
            </a:r>
          </a:p>
        </p:txBody>
      </p:sp>
      <p:sp>
        <p:nvSpPr>
          <p:cNvPr id="8" name="文本框 7">
            <a:extLst>
              <a:ext uri="{FF2B5EF4-FFF2-40B4-BE49-F238E27FC236}">
                <a16:creationId xmlns:a16="http://schemas.microsoft.com/office/drawing/2014/main" id="{60222AEF-4746-49B5-887D-0E6D6DC88D15}"/>
              </a:ext>
            </a:extLst>
          </p:cNvPr>
          <p:cNvSpPr txBox="1"/>
          <p:nvPr/>
        </p:nvSpPr>
        <p:spPr>
          <a:xfrm>
            <a:off x="1031845" y="5004695"/>
            <a:ext cx="10670613" cy="400110"/>
          </a:xfrm>
          <a:prstGeom prst="rect">
            <a:avLst/>
          </a:prstGeom>
          <a:noFill/>
        </p:spPr>
        <p:txBody>
          <a:bodyPr wrap="none" rtlCol="0">
            <a:spAutoFit/>
          </a:bodyPr>
          <a:lstStyle/>
          <a:p>
            <a:r>
              <a:rPr lang="zh-CN" altLang="en-US" sz="2000" dirty="0">
                <a:solidFill>
                  <a:schemeClr val="bg1"/>
                </a:solidFill>
                <a:latin typeface="+mn-ea"/>
              </a:rPr>
              <a:t>函数的返回变量一般情况下要和声明的返回值相同，否则可能会进行类型转换或者直接报错</a:t>
            </a:r>
          </a:p>
        </p:txBody>
      </p:sp>
      <p:sp>
        <p:nvSpPr>
          <p:cNvPr id="9" name="文本框 8">
            <a:extLst>
              <a:ext uri="{FF2B5EF4-FFF2-40B4-BE49-F238E27FC236}">
                <a16:creationId xmlns:a16="http://schemas.microsoft.com/office/drawing/2014/main" id="{9CA48297-7C5B-4626-8992-5B05D77D1A39}"/>
              </a:ext>
            </a:extLst>
          </p:cNvPr>
          <p:cNvSpPr txBox="1"/>
          <p:nvPr/>
        </p:nvSpPr>
        <p:spPr>
          <a:xfrm>
            <a:off x="1031845" y="5688612"/>
            <a:ext cx="10358926" cy="400110"/>
          </a:xfrm>
          <a:prstGeom prst="rect">
            <a:avLst/>
          </a:prstGeom>
          <a:noFill/>
        </p:spPr>
        <p:txBody>
          <a:bodyPr wrap="none" rtlCol="0">
            <a:spAutoFit/>
          </a:bodyPr>
          <a:lstStyle/>
          <a:p>
            <a:r>
              <a:rPr lang="en-US" altLang="zh-CN" sz="2000" dirty="0">
                <a:solidFill>
                  <a:schemeClr val="bg1"/>
                </a:solidFill>
                <a:latin typeface="+mn-ea"/>
              </a:rPr>
              <a:t>C</a:t>
            </a:r>
            <a:r>
              <a:rPr lang="zh-CN" altLang="en-US" sz="2000" dirty="0">
                <a:solidFill>
                  <a:schemeClr val="bg1"/>
                </a:solidFill>
                <a:latin typeface="+mn-ea"/>
              </a:rPr>
              <a:t>语言没有函数重载，命名空间，不允两个函数名字相同，引起重定义，所以函数不要重名</a:t>
            </a:r>
          </a:p>
        </p:txBody>
      </p:sp>
    </p:spTree>
    <p:extLst>
      <p:ext uri="{BB962C8B-B14F-4D97-AF65-F5344CB8AC3E}">
        <p14:creationId xmlns:p14="http://schemas.microsoft.com/office/powerpoint/2010/main" val="335749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3F12F301-9F90-485E-9046-AB6D92CB866C}"/>
              </a:ext>
            </a:extLst>
          </p:cNvPr>
          <p:cNvSpPr txBox="1"/>
          <p:nvPr/>
        </p:nvSpPr>
        <p:spPr>
          <a:xfrm>
            <a:off x="1350628" y="1132514"/>
            <a:ext cx="1723549" cy="461665"/>
          </a:xfrm>
          <a:prstGeom prst="rect">
            <a:avLst/>
          </a:prstGeom>
          <a:noFill/>
        </p:spPr>
        <p:txBody>
          <a:bodyPr wrap="none" rtlCol="0">
            <a:spAutoFit/>
          </a:bodyPr>
          <a:lstStyle/>
          <a:p>
            <a:r>
              <a:rPr lang="zh-CN" altLang="en-US" sz="2400" dirty="0">
                <a:solidFill>
                  <a:schemeClr val="bg1"/>
                </a:solidFill>
              </a:rPr>
              <a:t>递归调用：</a:t>
            </a:r>
          </a:p>
        </p:txBody>
      </p:sp>
      <p:sp>
        <p:nvSpPr>
          <p:cNvPr id="3" name="文本框 2">
            <a:extLst>
              <a:ext uri="{FF2B5EF4-FFF2-40B4-BE49-F238E27FC236}">
                <a16:creationId xmlns:a16="http://schemas.microsoft.com/office/drawing/2014/main" id="{8B043795-E6D6-48AF-B957-455B7926B171}"/>
              </a:ext>
            </a:extLst>
          </p:cNvPr>
          <p:cNvSpPr txBox="1"/>
          <p:nvPr/>
        </p:nvSpPr>
        <p:spPr>
          <a:xfrm>
            <a:off x="1887522" y="1820411"/>
            <a:ext cx="6032421" cy="1200329"/>
          </a:xfrm>
          <a:prstGeom prst="rect">
            <a:avLst/>
          </a:prstGeom>
          <a:noFill/>
        </p:spPr>
        <p:txBody>
          <a:bodyPr wrap="none" rtlCol="0">
            <a:spAutoFit/>
          </a:bodyPr>
          <a:lstStyle/>
          <a:p>
            <a:r>
              <a:rPr lang="zh-CN" altLang="en-US" sz="2400" dirty="0">
                <a:solidFill>
                  <a:schemeClr val="bg1"/>
                </a:solidFill>
                <a:latin typeface="+mn-ea"/>
              </a:rPr>
              <a:t>所谓递归调用就是一个函数自己调用自己，</a:t>
            </a:r>
            <a:endParaRPr lang="en-US" altLang="zh-CN" sz="2400" dirty="0">
              <a:solidFill>
                <a:schemeClr val="bg1"/>
              </a:solidFill>
              <a:latin typeface="+mn-ea"/>
            </a:endParaRPr>
          </a:p>
          <a:p>
            <a:r>
              <a:rPr lang="zh-CN" altLang="en-US" sz="2400" dirty="0">
                <a:solidFill>
                  <a:schemeClr val="bg1"/>
                </a:solidFill>
                <a:latin typeface="+mn-ea"/>
              </a:rPr>
              <a:t>递归调用一点要设计好跳出点，</a:t>
            </a:r>
            <a:endParaRPr lang="en-US" altLang="zh-CN" sz="2400" dirty="0">
              <a:solidFill>
                <a:schemeClr val="bg1"/>
              </a:solidFill>
              <a:latin typeface="+mn-ea"/>
            </a:endParaRPr>
          </a:p>
          <a:p>
            <a:r>
              <a:rPr lang="zh-CN" altLang="en-US" sz="2400" dirty="0">
                <a:solidFill>
                  <a:schemeClr val="bg1"/>
                </a:solidFill>
                <a:latin typeface="+mn-ea"/>
              </a:rPr>
              <a:t>不然就会形成无限递归最后栈满报错</a:t>
            </a:r>
            <a:endParaRPr lang="zh-CN" altLang="en-US" sz="2800" dirty="0">
              <a:solidFill>
                <a:schemeClr val="bg1"/>
              </a:solidFill>
              <a:latin typeface="+mn-ea"/>
            </a:endParaRPr>
          </a:p>
        </p:txBody>
      </p:sp>
      <p:sp>
        <p:nvSpPr>
          <p:cNvPr id="4" name="文本框 3">
            <a:extLst>
              <a:ext uri="{FF2B5EF4-FFF2-40B4-BE49-F238E27FC236}">
                <a16:creationId xmlns:a16="http://schemas.microsoft.com/office/drawing/2014/main" id="{3E9BD58E-7090-457E-9273-25C4078ABC5A}"/>
              </a:ext>
            </a:extLst>
          </p:cNvPr>
          <p:cNvSpPr txBox="1"/>
          <p:nvPr/>
        </p:nvSpPr>
        <p:spPr>
          <a:xfrm>
            <a:off x="1887522" y="3909270"/>
            <a:ext cx="9110186" cy="1200329"/>
          </a:xfrm>
          <a:prstGeom prst="rect">
            <a:avLst/>
          </a:prstGeom>
          <a:noFill/>
        </p:spPr>
        <p:txBody>
          <a:bodyPr wrap="none" rtlCol="0">
            <a:spAutoFit/>
          </a:bodyPr>
          <a:lstStyle/>
          <a:p>
            <a:r>
              <a:rPr lang="zh-CN" altLang="en-US" sz="2400" dirty="0">
                <a:solidFill>
                  <a:schemeClr val="bg1"/>
                </a:solidFill>
                <a:latin typeface="+mn-ea"/>
              </a:rPr>
              <a:t>早期的语言没有循环，要实现循环的功能都是用过递归来实现的，</a:t>
            </a:r>
            <a:endParaRPr lang="en-US" altLang="zh-CN" sz="2400" dirty="0">
              <a:solidFill>
                <a:schemeClr val="bg1"/>
              </a:solidFill>
              <a:latin typeface="+mn-ea"/>
            </a:endParaRPr>
          </a:p>
          <a:p>
            <a:r>
              <a:rPr lang="zh-CN" altLang="en-US" sz="2400" dirty="0">
                <a:solidFill>
                  <a:schemeClr val="bg1"/>
                </a:solidFill>
                <a:latin typeface="+mn-ea"/>
              </a:rPr>
              <a:t>所以有这种说法：</a:t>
            </a:r>
            <a:endParaRPr lang="en-US" altLang="zh-CN" sz="2400" dirty="0">
              <a:solidFill>
                <a:schemeClr val="bg1"/>
              </a:solidFill>
              <a:latin typeface="+mn-ea"/>
            </a:endParaRPr>
          </a:p>
          <a:p>
            <a:r>
              <a:rPr lang="zh-CN" altLang="en-US" sz="2400" dirty="0">
                <a:solidFill>
                  <a:schemeClr val="bg1"/>
                </a:solidFill>
                <a:latin typeface="+mn-ea"/>
              </a:rPr>
              <a:t>一切的循环都能写成递归，一切的递归都能写成循环</a:t>
            </a:r>
          </a:p>
        </p:txBody>
      </p:sp>
    </p:spTree>
    <p:extLst>
      <p:ext uri="{BB962C8B-B14F-4D97-AF65-F5344CB8AC3E}">
        <p14:creationId xmlns:p14="http://schemas.microsoft.com/office/powerpoint/2010/main" val="115322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1288</Words>
  <Application>Microsoft Office PowerPoint</Application>
  <PresentationFormat>宽屏</PresentationFormat>
  <Paragraphs>192</Paragraphs>
  <Slides>25</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南宫大仙</dc:creator>
  <cp:lastModifiedBy>南宫大仙</cp:lastModifiedBy>
  <cp:revision>24</cp:revision>
  <dcterms:created xsi:type="dcterms:W3CDTF">2018-08-29T03:27:02Z</dcterms:created>
  <dcterms:modified xsi:type="dcterms:W3CDTF">2018-10-16T14:27:51Z</dcterms:modified>
</cp:coreProperties>
</file>