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6" r:id="rId12"/>
    <p:sldId id="277" r:id="rId13"/>
    <p:sldId id="278" r:id="rId14"/>
    <p:sldId id="261" r:id="rId15"/>
    <p:sldId id="279" r:id="rId16"/>
    <p:sldId id="280" r:id="rId17"/>
    <p:sldId id="281" r:id="rId18"/>
    <p:sldId id="282" r:id="rId19"/>
    <p:sldId id="267" r:id="rId20"/>
    <p:sldId id="268" r:id="rId21"/>
    <p:sldId id="269" r:id="rId22"/>
    <p:sldId id="283" r:id="rId23"/>
    <p:sldId id="270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942774" y="5617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80BC65-5397-44C8-8A25-91DF5E0EF282}"/>
              </a:ext>
            </a:extLst>
          </p:cNvPr>
          <p:cNvSpPr txBox="1"/>
          <p:nvPr/>
        </p:nvSpPr>
        <p:spPr>
          <a:xfrm>
            <a:off x="1602297" y="570451"/>
            <a:ext cx="248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switch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语句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91D3E0-03D6-4C54-B473-27FCB2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61" y="1280447"/>
            <a:ext cx="5303340" cy="534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639FC7-6A89-4B19-8A67-BB3F89A8ABDC}"/>
              </a:ext>
            </a:extLst>
          </p:cNvPr>
          <p:cNvSpPr txBox="1"/>
          <p:nvPr/>
        </p:nvSpPr>
        <p:spPr>
          <a:xfrm>
            <a:off x="867902" y="1216404"/>
            <a:ext cx="10456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switch</a:t>
            </a:r>
            <a:r>
              <a:rPr lang="zh-CN" altLang="en-US" sz="2800" dirty="0">
                <a:solidFill>
                  <a:schemeClr val="bg1"/>
                </a:solidFill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</a:rPr>
              <a:t>if</a:t>
            </a:r>
            <a:r>
              <a:rPr lang="zh-CN" altLang="en-US" sz="2800" dirty="0">
                <a:solidFill>
                  <a:schemeClr val="bg1"/>
                </a:solidFill>
              </a:rPr>
              <a:t>最大的区别在于，</a:t>
            </a:r>
            <a:r>
              <a:rPr lang="en-US" altLang="zh-CN" sz="2800" dirty="0">
                <a:solidFill>
                  <a:schemeClr val="bg1"/>
                </a:solidFill>
              </a:rPr>
              <a:t>switch</a:t>
            </a:r>
            <a:r>
              <a:rPr lang="zh-CN" altLang="en-US" sz="2800" dirty="0">
                <a:solidFill>
                  <a:schemeClr val="bg1"/>
                </a:solidFill>
              </a:rPr>
              <a:t>语句的条件只能是离散的点，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而</a:t>
            </a:r>
            <a:r>
              <a:rPr lang="en-US" altLang="zh-CN" sz="2800" dirty="0">
                <a:solidFill>
                  <a:schemeClr val="bg1"/>
                </a:solidFill>
              </a:rPr>
              <a:t>if</a:t>
            </a:r>
            <a:r>
              <a:rPr lang="zh-CN" altLang="en-US" sz="2800" dirty="0">
                <a:solidFill>
                  <a:schemeClr val="bg1"/>
                </a:solidFill>
              </a:rPr>
              <a:t>语句的条件既可以是离散的点，也可以是一个区间，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并且</a:t>
            </a:r>
            <a:r>
              <a:rPr lang="en-US" altLang="zh-CN" sz="2800" dirty="0">
                <a:solidFill>
                  <a:schemeClr val="bg1"/>
                </a:solidFill>
              </a:rPr>
              <a:t>if</a:t>
            </a:r>
            <a:r>
              <a:rPr lang="zh-CN" altLang="en-US" sz="2800" dirty="0">
                <a:solidFill>
                  <a:schemeClr val="bg1"/>
                </a:solidFill>
              </a:rPr>
              <a:t>中的条件语句可以写的很复杂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AE40CA-1D39-47FF-B2CA-8B706255E4CB}"/>
              </a:ext>
            </a:extLst>
          </p:cNvPr>
          <p:cNvSpPr txBox="1"/>
          <p:nvPr/>
        </p:nvSpPr>
        <p:spPr>
          <a:xfrm>
            <a:off x="867902" y="3614992"/>
            <a:ext cx="102672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switch</a:t>
            </a:r>
            <a:r>
              <a:rPr lang="zh-CN" altLang="en-US" sz="2800" dirty="0">
                <a:solidFill>
                  <a:schemeClr val="bg1"/>
                </a:solidFill>
              </a:rPr>
              <a:t>中遇到第一个满足条件的</a:t>
            </a:r>
            <a:r>
              <a:rPr lang="en-US" altLang="zh-CN" sz="2800" dirty="0">
                <a:solidFill>
                  <a:schemeClr val="bg1"/>
                </a:solidFill>
              </a:rPr>
              <a:t>case</a:t>
            </a:r>
            <a:r>
              <a:rPr lang="zh-CN" altLang="en-US" sz="2800" dirty="0">
                <a:solidFill>
                  <a:schemeClr val="bg1"/>
                </a:solidFill>
              </a:rPr>
              <a:t>后会执行后面所有的代码，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除非遇到</a:t>
            </a:r>
            <a:r>
              <a:rPr lang="en-US" altLang="zh-CN" sz="2800" dirty="0">
                <a:solidFill>
                  <a:schemeClr val="bg1"/>
                </a:solidFill>
              </a:rPr>
              <a:t>break</a:t>
            </a:r>
            <a:r>
              <a:rPr lang="zh-CN" altLang="en-US" sz="2800" dirty="0">
                <a:solidFill>
                  <a:schemeClr val="bg1"/>
                </a:solidFill>
              </a:rPr>
              <a:t>提前跳出， 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当所有条件都不满足的时候会执行</a:t>
            </a:r>
            <a:r>
              <a:rPr lang="en-US" altLang="zh-CN" sz="2800" dirty="0">
                <a:solidFill>
                  <a:schemeClr val="bg1"/>
                </a:solidFill>
              </a:rPr>
              <a:t>default</a:t>
            </a:r>
            <a:r>
              <a:rPr lang="zh-CN" altLang="en-US" sz="2800" dirty="0">
                <a:solidFill>
                  <a:schemeClr val="bg1"/>
                </a:solidFill>
              </a:rPr>
              <a:t>中的代码</a:t>
            </a:r>
          </a:p>
        </p:txBody>
      </p:sp>
    </p:spTree>
    <p:extLst>
      <p:ext uri="{BB962C8B-B14F-4D97-AF65-F5344CB8AC3E}">
        <p14:creationId xmlns:p14="http://schemas.microsoft.com/office/powerpoint/2010/main" val="29516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B305A9-E9AC-4944-8F41-8B70253B0334}"/>
              </a:ext>
            </a:extLst>
          </p:cNvPr>
          <p:cNvSpPr txBox="1"/>
          <p:nvPr/>
        </p:nvSpPr>
        <p:spPr>
          <a:xfrm>
            <a:off x="1174459" y="51418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判断嵌套语句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DF5E84-3A2B-4EA0-B300-367E4DF497C7}"/>
              </a:ext>
            </a:extLst>
          </p:cNvPr>
          <p:cNvSpPr txBox="1"/>
          <p:nvPr/>
        </p:nvSpPr>
        <p:spPr>
          <a:xfrm>
            <a:off x="1387018" y="1291905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所谓条件嵌套语句就是一个判断语句是另一个判断语句的执行语句，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该嵌套理论上来说可无限叠加，但嵌套层数多了以后不便理解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58EA9-ECF8-4BFA-A902-BD4953C8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80" y="2416593"/>
            <a:ext cx="4085714" cy="42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5B4ADE-D2D2-4526-AD98-7B3ADD47E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6593"/>
            <a:ext cx="5571299" cy="41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D4F4D4-55CE-4474-9096-DBBDA7D1D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80713"/>
            <a:ext cx="5935135" cy="4415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E709A4-CA14-4166-81BB-17EEC87CF656}"/>
              </a:ext>
            </a:extLst>
          </p:cNvPr>
          <p:cNvSpPr txBox="1"/>
          <p:nvPr/>
        </p:nvSpPr>
        <p:spPr>
          <a:xfrm>
            <a:off x="329157" y="1012409"/>
            <a:ext cx="5437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特别的，当前套层数较多，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但又都省略了花括号的时候，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else</a:t>
            </a:r>
            <a:r>
              <a:rPr lang="zh-CN" altLang="en-US" sz="2000" dirty="0">
                <a:solidFill>
                  <a:schemeClr val="bg1"/>
                </a:solidFill>
              </a:rPr>
              <a:t>会根据就近原则从属于最近的哪一个</a:t>
            </a:r>
            <a:r>
              <a:rPr lang="en-US" altLang="zh-CN" sz="2000" dirty="0">
                <a:solidFill>
                  <a:schemeClr val="bg1"/>
                </a:solidFill>
              </a:rPr>
              <a:t>if</a:t>
            </a:r>
            <a:r>
              <a:rPr lang="zh-CN" altLang="en-US" sz="2000" dirty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74292-DB49-49B5-A635-6FA604B6E2CF}"/>
              </a:ext>
            </a:extLst>
          </p:cNvPr>
          <p:cNvSpPr txBox="1"/>
          <p:nvPr/>
        </p:nvSpPr>
        <p:spPr>
          <a:xfrm>
            <a:off x="329157" y="4266146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所以建议尽量不要省略花括号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以免产生不必要的逻辑错误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81B379-36EA-4D40-B495-5ADD4BDD1A88}"/>
              </a:ext>
            </a:extLst>
          </p:cNvPr>
          <p:cNvSpPr txBox="1"/>
          <p:nvPr/>
        </p:nvSpPr>
        <p:spPr>
          <a:xfrm>
            <a:off x="243280" y="2449585"/>
            <a:ext cx="57858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当一个省略了花括号的</a:t>
            </a:r>
            <a:r>
              <a:rPr lang="en-US" altLang="zh-CN" sz="2000" dirty="0">
                <a:solidFill>
                  <a:schemeClr val="bg1"/>
                </a:solidFill>
              </a:rPr>
              <a:t>if…else</a:t>
            </a:r>
            <a:r>
              <a:rPr lang="zh-CN" altLang="en-US" sz="2000" dirty="0">
                <a:solidFill>
                  <a:schemeClr val="bg1"/>
                </a:solidFill>
              </a:rPr>
              <a:t>语句的</a:t>
            </a:r>
            <a:r>
              <a:rPr lang="en-US" altLang="zh-CN" sz="2000" dirty="0">
                <a:solidFill>
                  <a:schemeClr val="bg1"/>
                </a:solidFill>
              </a:rPr>
              <a:t>if</a:t>
            </a:r>
            <a:r>
              <a:rPr lang="zh-CN" altLang="en-US" sz="2000" dirty="0">
                <a:solidFill>
                  <a:schemeClr val="bg1"/>
                </a:solidFill>
              </a:rPr>
              <a:t>语句中加入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另一个条件</a:t>
            </a:r>
            <a:r>
              <a:rPr lang="en-US" altLang="zh-CN" sz="2000" dirty="0">
                <a:solidFill>
                  <a:schemeClr val="bg1"/>
                </a:solidFill>
              </a:rPr>
              <a:t>if</a:t>
            </a:r>
            <a:r>
              <a:rPr lang="zh-CN" altLang="en-US" sz="2000" dirty="0">
                <a:solidFill>
                  <a:schemeClr val="bg1"/>
                </a:solidFill>
              </a:rPr>
              <a:t>语句时，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此时原有的</a:t>
            </a:r>
            <a:r>
              <a:rPr lang="en-US" altLang="zh-CN" sz="2000" dirty="0">
                <a:solidFill>
                  <a:schemeClr val="bg1"/>
                </a:solidFill>
              </a:rPr>
              <a:t>else</a:t>
            </a:r>
            <a:r>
              <a:rPr lang="zh-CN" altLang="en-US" sz="2000" dirty="0">
                <a:solidFill>
                  <a:schemeClr val="bg1"/>
                </a:solidFill>
              </a:rPr>
              <a:t>语句的从属关系就可能发生变化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而跟随新加入的</a:t>
            </a:r>
            <a:r>
              <a:rPr lang="en-US" altLang="zh-CN" sz="2000" dirty="0">
                <a:solidFill>
                  <a:schemeClr val="bg1"/>
                </a:solidFill>
              </a:rPr>
              <a:t>if</a:t>
            </a:r>
            <a:r>
              <a:rPr lang="zh-CN" altLang="en-US" sz="2000" dirty="0">
                <a:solidFill>
                  <a:schemeClr val="bg1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522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1E6732-F3DD-4E5F-9D21-98E9532218B4}"/>
              </a:ext>
            </a:extLst>
          </p:cNvPr>
          <p:cNvSpPr txBox="1"/>
          <p:nvPr/>
        </p:nvSpPr>
        <p:spPr>
          <a:xfrm>
            <a:off x="1681907" y="1862356"/>
            <a:ext cx="8828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? :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运算符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三元运算符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我们已经在前面的章节中讲解了 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条件运算符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? :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，可以用来替代 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if...else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 语句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216AF6-75BB-4144-B95C-C8AF8979B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93" y="2990311"/>
            <a:ext cx="4323809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3846FFA-5B31-4ED0-B01D-4933BC45A952}"/>
              </a:ext>
            </a:extLst>
          </p:cNvPr>
          <p:cNvSpPr txBox="1"/>
          <p:nvPr/>
        </p:nvSpPr>
        <p:spPr>
          <a:xfrm>
            <a:off x="1275126" y="947956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while</a:t>
            </a:r>
            <a:r>
              <a:rPr lang="zh-CN" altLang="en-US" sz="3200" dirty="0">
                <a:solidFill>
                  <a:schemeClr val="bg1"/>
                </a:solidFill>
              </a:rPr>
              <a:t>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4B9E8-7C62-46AA-B49C-0DA19AB1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28" y="1961665"/>
            <a:ext cx="5607336" cy="42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04F36E1-440C-493C-836E-007E037ED391}"/>
              </a:ext>
            </a:extLst>
          </p:cNvPr>
          <p:cNvSpPr txBox="1"/>
          <p:nvPr/>
        </p:nvSpPr>
        <p:spPr>
          <a:xfrm>
            <a:off x="1124125" y="1023457"/>
            <a:ext cx="2678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do while</a:t>
            </a:r>
            <a:r>
              <a:rPr lang="zh-CN" altLang="en-US" sz="3200" dirty="0">
                <a:solidFill>
                  <a:schemeClr val="bg1"/>
                </a:solidFill>
              </a:rPr>
              <a:t>循环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069F7C-4B0E-42D1-9AA8-080D5FE7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86" y="1763712"/>
            <a:ext cx="5883028" cy="47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616FA7-9E3F-4B85-A28C-C01D7A0A2FDF}"/>
              </a:ext>
            </a:extLst>
          </p:cNvPr>
          <p:cNvSpPr txBox="1"/>
          <p:nvPr/>
        </p:nvSpPr>
        <p:spPr>
          <a:xfrm>
            <a:off x="1040235" y="1048624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for</a:t>
            </a:r>
            <a:r>
              <a:rPr lang="zh-CN" altLang="en-US" sz="3600" dirty="0">
                <a:solidFill>
                  <a:schemeClr val="bg1"/>
                </a:solidFill>
              </a:rPr>
              <a:t>循环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0E7E05-A2BB-45F7-B0FB-8F0ED5B2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40" y="2025595"/>
            <a:ext cx="6390950" cy="405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ABB4CA-45EE-4666-BEA6-6B9D1015CF39}"/>
              </a:ext>
            </a:extLst>
          </p:cNvPr>
          <p:cNvSpPr txBox="1"/>
          <p:nvPr/>
        </p:nvSpPr>
        <p:spPr>
          <a:xfrm>
            <a:off x="1808608" y="1174459"/>
            <a:ext cx="8574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是三个循环中最常用，但也是最难的一个循环语句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C2443C-5B9E-46CD-AF51-A3F40863D3DB}"/>
              </a:ext>
            </a:extLst>
          </p:cNvPr>
          <p:cNvSpPr txBox="1"/>
          <p:nvPr/>
        </p:nvSpPr>
        <p:spPr>
          <a:xfrm>
            <a:off x="1808608" y="2273417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for(</a:t>
            </a:r>
            <a:r>
              <a:rPr lang="en-US" altLang="zh-CN" sz="2400" dirty="0">
                <a:solidFill>
                  <a:schemeClr val="accent2"/>
                </a:solidFill>
              </a:rPr>
              <a:t>code1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code2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code3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8CB069-8F5C-4594-A118-080A48899161}"/>
              </a:ext>
            </a:extLst>
          </p:cNvPr>
          <p:cNvSpPr txBox="1"/>
          <p:nvPr/>
        </p:nvSpPr>
        <p:spPr>
          <a:xfrm>
            <a:off x="956345" y="3429000"/>
            <a:ext cx="10701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code1:</a:t>
            </a:r>
            <a:r>
              <a:rPr lang="zh-CN" altLang="en-US" sz="2400" dirty="0">
                <a:solidFill>
                  <a:schemeClr val="accent2"/>
                </a:solidFill>
              </a:rPr>
              <a:t>在循环开始的时候执行，但只执行一次，只要用于变量声明以及初始化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2BECC0-823C-486B-BF95-9C0D4490A516}"/>
              </a:ext>
            </a:extLst>
          </p:cNvPr>
          <p:cNvSpPr txBox="1"/>
          <p:nvPr/>
        </p:nvSpPr>
        <p:spPr>
          <a:xfrm>
            <a:off x="956344" y="4235570"/>
            <a:ext cx="8835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code2:</a:t>
            </a:r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该语句为条件语句，每一次循环开始前都会进行判断，</a:t>
            </a:r>
            <a:endParaRPr lang="en-US" altLang="zh-C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当条件为真执行花括号中的语句，为假停止循环</a:t>
            </a:r>
            <a:endParaRPr lang="en-US" altLang="zh-C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第一次循环时会在</a:t>
            </a:r>
            <a:r>
              <a:rPr lang="en-US" altLang="zh-C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code1</a:t>
            </a:r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之后执行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F08F1F-4C23-4009-95DD-9549C07628B2}"/>
              </a:ext>
            </a:extLst>
          </p:cNvPr>
          <p:cNvSpPr txBox="1"/>
          <p:nvPr/>
        </p:nvSpPr>
        <p:spPr>
          <a:xfrm>
            <a:off x="956344" y="5780804"/>
            <a:ext cx="485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code3: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在每一轮循环结束时候执行</a:t>
            </a:r>
          </a:p>
        </p:txBody>
      </p:sp>
    </p:spTree>
    <p:extLst>
      <p:ext uri="{BB962C8B-B14F-4D97-AF65-F5344CB8AC3E}">
        <p14:creationId xmlns:p14="http://schemas.microsoft.com/office/powerpoint/2010/main" val="31294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33F6021-21B1-4FED-8D56-16C6A3BFFA1D}"/>
              </a:ext>
            </a:extLst>
          </p:cNvPr>
          <p:cNvSpPr txBox="1"/>
          <p:nvPr/>
        </p:nvSpPr>
        <p:spPr>
          <a:xfrm>
            <a:off x="1914257" y="2221906"/>
            <a:ext cx="914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在编写循环代时一定要注意条件语句的设计，以免产生无限死循环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2077AB-BB4F-41D4-81C0-C3F6640A72E5}"/>
              </a:ext>
            </a:extLst>
          </p:cNvPr>
          <p:cNvSpPr txBox="1"/>
          <p:nvPr/>
        </p:nvSpPr>
        <p:spPr>
          <a:xfrm>
            <a:off x="1914257" y="3429000"/>
            <a:ext cx="5221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同时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循环的三个语句都可以省略，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但如果省略不当就会形成死循环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1C169D-9902-430E-836D-61F642F03761}"/>
              </a:ext>
            </a:extLst>
          </p:cNvPr>
          <p:cNvSpPr txBox="1"/>
          <p:nvPr/>
        </p:nvSpPr>
        <p:spPr>
          <a:xfrm>
            <a:off x="1991170" y="4982198"/>
            <a:ext cx="829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第一条语句中声明的变量其生命周期虽循环结束而结束</a:t>
            </a:r>
          </a:p>
        </p:txBody>
      </p:sp>
    </p:spTree>
    <p:extLst>
      <p:ext uri="{BB962C8B-B14F-4D97-AF65-F5344CB8AC3E}">
        <p14:creationId xmlns:p14="http://schemas.microsoft.com/office/powerpoint/2010/main" val="229363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4698822" y="2702592"/>
            <a:ext cx="279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判断</a:t>
            </a:r>
            <a:r>
              <a:rPr lang="en-US" altLang="zh-CN" sz="4800" dirty="0">
                <a:solidFill>
                  <a:schemeClr val="bg1"/>
                </a:solidFill>
              </a:rPr>
              <a:t>,</a:t>
            </a:r>
            <a:r>
              <a:rPr lang="zh-CN" altLang="en-US" sz="4800" dirty="0">
                <a:solidFill>
                  <a:schemeClr val="bg1"/>
                </a:solidFill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72C1F2-6FED-416E-9EB4-734903441D47}"/>
              </a:ext>
            </a:extLst>
          </p:cNvPr>
          <p:cNvSpPr txBox="1"/>
          <p:nvPr/>
        </p:nvSpPr>
        <p:spPr>
          <a:xfrm>
            <a:off x="2612622" y="2761939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和判断语句一样，循环语句也可以任意组合嵌套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A5585-7CA9-4F8D-BD1E-F225FC0E673A}"/>
              </a:ext>
            </a:extLst>
          </p:cNvPr>
          <p:cNvSpPr txBox="1"/>
          <p:nvPr/>
        </p:nvSpPr>
        <p:spPr>
          <a:xfrm>
            <a:off x="1540907" y="4348304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但一般情况下不宜超过三层，每多一层，代码理解难度成指数上升</a:t>
            </a:r>
          </a:p>
        </p:txBody>
      </p:sp>
    </p:spTree>
    <p:extLst>
      <p:ext uri="{BB962C8B-B14F-4D97-AF65-F5344CB8AC3E}">
        <p14:creationId xmlns:p14="http://schemas.microsoft.com/office/powerpoint/2010/main" val="10372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8CB1F77-322F-4EAC-9B76-ED9A4607A541}"/>
              </a:ext>
            </a:extLst>
          </p:cNvPr>
          <p:cNvSpPr txBox="1"/>
          <p:nvPr/>
        </p:nvSpPr>
        <p:spPr>
          <a:xfrm>
            <a:off x="1241571" y="1129730"/>
            <a:ext cx="234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break</a:t>
            </a:r>
            <a:r>
              <a:rPr lang="zh-CN" altLang="en-US" sz="3600" dirty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FA2C3-2991-4457-A57A-2AC783AB9E5A}"/>
              </a:ext>
            </a:extLst>
          </p:cNvPr>
          <p:cNvSpPr txBox="1"/>
          <p:nvPr/>
        </p:nvSpPr>
        <p:spPr>
          <a:xfrm>
            <a:off x="1515259" y="2133993"/>
            <a:ext cx="9161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当该执行该语句的时候会立即跳出里当前最近的一个循环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或</a:t>
            </a:r>
            <a:r>
              <a:rPr lang="en-US" altLang="zh-CN" sz="2800" dirty="0">
                <a:solidFill>
                  <a:schemeClr val="bg1"/>
                </a:solidFill>
              </a:rPr>
              <a:t>switch</a:t>
            </a:r>
            <a:r>
              <a:rPr lang="zh-CN" altLang="en-US" sz="2800" dirty="0">
                <a:solidFill>
                  <a:schemeClr val="bg1"/>
                </a:solidFill>
              </a:rPr>
              <a:t>语句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316137-09E3-4722-9C58-3C063963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624" y="3465352"/>
            <a:ext cx="4882203" cy="29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2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8CB1F77-322F-4EAC-9B76-ED9A4607A541}"/>
              </a:ext>
            </a:extLst>
          </p:cNvPr>
          <p:cNvSpPr txBox="1"/>
          <p:nvPr/>
        </p:nvSpPr>
        <p:spPr>
          <a:xfrm>
            <a:off x="1082180" y="963545"/>
            <a:ext cx="303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continue</a:t>
            </a:r>
            <a:r>
              <a:rPr lang="zh-CN" altLang="en-US" sz="3600" dirty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FA2C3-2991-4457-A57A-2AC783AB9E5A}"/>
              </a:ext>
            </a:extLst>
          </p:cNvPr>
          <p:cNvSpPr txBox="1"/>
          <p:nvPr/>
        </p:nvSpPr>
        <p:spPr>
          <a:xfrm>
            <a:off x="876654" y="2109434"/>
            <a:ext cx="104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当该执行该语句的时候离当前最近的循环会立即还是下一轮循环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D0627F-3EEA-424B-82BA-19187B9E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39" y="2981210"/>
            <a:ext cx="5105322" cy="338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21CBF96-D7B7-4F47-BD6C-A1314C0D1E91}"/>
              </a:ext>
            </a:extLst>
          </p:cNvPr>
          <p:cNvSpPr txBox="1"/>
          <p:nvPr/>
        </p:nvSpPr>
        <p:spPr>
          <a:xfrm>
            <a:off x="1610687" y="2139193"/>
            <a:ext cx="94852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在编写循环或判断语句的条件时，特别容易将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’==’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符号写成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’=’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但程序仍会执行‘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=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’语句不会有任何提示，并将执行结果返回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若该赋值结果非零非空则为真，执行后续代码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但这往往不是我们想要的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所以为了避免这种情况可以把常量写在‘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=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’左边，变量写在右边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因为‘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常量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]=[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变量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]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’是非法操作，所以编译器会直接报错提醒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7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5DF5C55-6B56-434D-90A7-AB994A4F43C6}"/>
              </a:ext>
            </a:extLst>
          </p:cNvPr>
          <p:cNvSpPr txBox="1"/>
          <p:nvPr/>
        </p:nvSpPr>
        <p:spPr>
          <a:xfrm>
            <a:off x="5182929" y="14429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课堂练习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7427E-6003-46F2-87BD-DD37A9857F08}"/>
              </a:ext>
            </a:extLst>
          </p:cNvPr>
          <p:cNvSpPr txBox="1"/>
          <p:nvPr/>
        </p:nvSpPr>
        <p:spPr>
          <a:xfrm>
            <a:off x="4662755" y="3565678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打印</a:t>
            </a:r>
            <a:r>
              <a:rPr lang="en-US" altLang="zh-CN" sz="3200" dirty="0">
                <a:solidFill>
                  <a:schemeClr val="bg1"/>
                </a:solidFill>
              </a:rPr>
              <a:t>ASCII</a:t>
            </a:r>
            <a:r>
              <a:rPr lang="zh-CN" altLang="en-US" sz="3200" dirty="0">
                <a:solidFill>
                  <a:schemeClr val="bg1"/>
                </a:solidFill>
              </a:rPr>
              <a:t>码表</a:t>
            </a:r>
          </a:p>
        </p:txBody>
      </p:sp>
    </p:spTree>
    <p:extLst>
      <p:ext uri="{BB962C8B-B14F-4D97-AF65-F5344CB8AC3E}">
        <p14:creationId xmlns:p14="http://schemas.microsoft.com/office/powerpoint/2010/main" val="19147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2359608" y="21785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主要内容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5DA7CB-80C2-4EB4-BC5C-BC7CE7920BCE}"/>
              </a:ext>
            </a:extLst>
          </p:cNvPr>
          <p:cNvSpPr txBox="1"/>
          <p:nvPr/>
        </p:nvSpPr>
        <p:spPr>
          <a:xfrm>
            <a:off x="4236440" y="34290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学习判断语句的使用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53FD42-3B26-4C4A-817D-D59D476AD389}"/>
              </a:ext>
            </a:extLst>
          </p:cNvPr>
          <p:cNvSpPr txBox="1"/>
          <p:nvPr/>
        </p:nvSpPr>
        <p:spPr>
          <a:xfrm>
            <a:off x="4236440" y="42331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学习循环语句的使用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112CAE-C3F2-476B-966A-99B8F571D065}"/>
              </a:ext>
            </a:extLst>
          </p:cNvPr>
          <p:cNvSpPr txBox="1"/>
          <p:nvPr/>
        </p:nvSpPr>
        <p:spPr>
          <a:xfrm>
            <a:off x="5388114" y="82212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判断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0621BA-E876-41A6-A41B-5D0B3D614D65}"/>
              </a:ext>
            </a:extLst>
          </p:cNvPr>
          <p:cNvSpPr txBox="1"/>
          <p:nvPr/>
        </p:nvSpPr>
        <p:spPr>
          <a:xfrm>
            <a:off x="1161411" y="2475229"/>
            <a:ext cx="986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语言把任何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非零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和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非空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的值假定为 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true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，把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零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或 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null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</a:rPr>
              <a:t> 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假定为 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false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6C6381-2A2F-4B61-B154-CED375EE430F}"/>
              </a:ext>
            </a:extLst>
          </p:cNvPr>
          <p:cNvSpPr/>
          <p:nvPr/>
        </p:nvSpPr>
        <p:spPr>
          <a:xfrm>
            <a:off x="6340794" y="4543591"/>
            <a:ext cx="1851585" cy="101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执行代码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8E8DA0CF-2D57-435F-A55C-8115B1283381}"/>
              </a:ext>
            </a:extLst>
          </p:cNvPr>
          <p:cNvSpPr/>
          <p:nvPr/>
        </p:nvSpPr>
        <p:spPr>
          <a:xfrm>
            <a:off x="2680832" y="4450359"/>
            <a:ext cx="1851585" cy="124995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条件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932FD6-A4FE-44FF-8A80-CDEA47722C04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532417" y="5051125"/>
            <a:ext cx="1808377" cy="24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50B06F4-3949-417B-8DE0-506D3114FFDB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4966558" y="2792618"/>
            <a:ext cx="297809" cy="301767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0FAC0CC-888D-4DC5-A8E7-F3514849679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72455" y="5075339"/>
            <a:ext cx="18083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08FA2A-2EC0-45A0-8355-C1DB6D8AB50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92379" y="5051125"/>
            <a:ext cx="25958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CA66B6B-9273-4915-9C6F-2EACCCE1C4E7}"/>
              </a:ext>
            </a:extLst>
          </p:cNvPr>
          <p:cNvCxnSpPr>
            <a:cxnSpLocks/>
          </p:cNvCxnSpPr>
          <p:nvPr/>
        </p:nvCxnSpPr>
        <p:spPr>
          <a:xfrm>
            <a:off x="6624300" y="4152550"/>
            <a:ext cx="4163942" cy="89857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3097B67-C16E-4997-BE4C-0B0CF0AE5FD4}"/>
              </a:ext>
            </a:extLst>
          </p:cNvPr>
          <p:cNvSpPr txBox="1"/>
          <p:nvPr/>
        </p:nvSpPr>
        <p:spPr>
          <a:xfrm>
            <a:off x="4772715" y="470600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条件为</a:t>
            </a:r>
            <a:r>
              <a:rPr lang="en-US" altLang="zh-CN" dirty="0">
                <a:solidFill>
                  <a:schemeClr val="accent2"/>
                </a:solidFill>
              </a:rPr>
              <a:t>true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DDEA6D-7E75-4018-B81C-6EDCACC0B5D8}"/>
              </a:ext>
            </a:extLst>
          </p:cNvPr>
          <p:cNvSpPr txBox="1"/>
          <p:nvPr/>
        </p:nvSpPr>
        <p:spPr>
          <a:xfrm>
            <a:off x="5880711" y="372707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条件为</a:t>
            </a:r>
            <a:r>
              <a:rPr lang="en-US" altLang="zh-CN" dirty="0">
                <a:solidFill>
                  <a:schemeClr val="accent2"/>
                </a:solidFill>
              </a:rPr>
              <a:t>false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A4F100-3E43-4A7A-A2D1-2162BB822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68740"/>
              </p:ext>
            </p:extLst>
          </p:nvPr>
        </p:nvGraphicFramePr>
        <p:xfrm>
          <a:off x="2157835" y="2070294"/>
          <a:ext cx="8076734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06202707"/>
                    </a:ext>
                  </a:extLst>
                </a:gridCol>
                <a:gridCol w="5367401">
                  <a:extLst>
                    <a:ext uri="{9D8B030D-6E8A-4147-A177-3AD203B41FA5}">
                      <a16:colId xmlns:a16="http://schemas.microsoft.com/office/drawing/2014/main" val="271760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语句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73664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dirty="0">
                          <a:solidFill>
                            <a:schemeClr val="accent1"/>
                          </a:solidFill>
                          <a:effectLst/>
                        </a:rPr>
                        <a:t>if </a:t>
                      </a:r>
                      <a:r>
                        <a:rPr lang="zh-CN" altLang="en-US" u="none" dirty="0">
                          <a:solidFill>
                            <a:schemeClr val="accent1"/>
                          </a:solidFill>
                          <a:effectLst/>
                        </a:rPr>
                        <a:t>语句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一个 </a:t>
                      </a:r>
                      <a:r>
                        <a:rPr lang="en-US" altLang="zh-CN" b="1">
                          <a:solidFill>
                            <a:schemeClr val="accent1"/>
                          </a:solidFill>
                          <a:effectLst/>
                        </a:rPr>
                        <a:t>if </a:t>
                      </a:r>
                      <a:r>
                        <a:rPr lang="zh-CN" altLang="en-US" b="1">
                          <a:solidFill>
                            <a:schemeClr val="accent1"/>
                          </a:solidFill>
                          <a:effectLst/>
                        </a:rPr>
                        <a:t>语句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 由一个布尔表达式后跟一个或多个语句组成。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38523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dirty="0">
                          <a:solidFill>
                            <a:schemeClr val="accent1"/>
                          </a:solidFill>
                          <a:effectLst/>
                        </a:rPr>
                        <a:t>if...else </a:t>
                      </a:r>
                      <a:r>
                        <a:rPr lang="zh-CN" altLang="en-US" u="none" dirty="0">
                          <a:solidFill>
                            <a:schemeClr val="accent1"/>
                          </a:solidFill>
                          <a:effectLst/>
                        </a:rPr>
                        <a:t>语句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一个 </a:t>
                      </a:r>
                      <a:r>
                        <a:rPr lang="en-US" altLang="zh-CN" b="1">
                          <a:solidFill>
                            <a:schemeClr val="accent1"/>
                          </a:solidFill>
                          <a:effectLst/>
                        </a:rPr>
                        <a:t>if </a:t>
                      </a:r>
                      <a:r>
                        <a:rPr lang="zh-CN" altLang="en-US" b="1">
                          <a:solidFill>
                            <a:schemeClr val="accent1"/>
                          </a:solidFill>
                          <a:effectLst/>
                        </a:rPr>
                        <a:t>语句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 后可跟一个可选的 </a:t>
                      </a:r>
                      <a:r>
                        <a:rPr lang="en-US" altLang="zh-CN" b="1">
                          <a:solidFill>
                            <a:schemeClr val="accent1"/>
                          </a:solidFill>
                          <a:effectLst/>
                        </a:rPr>
                        <a:t>else </a:t>
                      </a:r>
                      <a:r>
                        <a:rPr lang="zh-CN" altLang="en-US" b="1">
                          <a:solidFill>
                            <a:schemeClr val="accent1"/>
                          </a:solidFill>
                          <a:effectLst/>
                        </a:rPr>
                        <a:t>语句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，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/>
                        </a:rPr>
                        <a:t>else </a:t>
                      </a:r>
                      <a:r>
                        <a:rPr lang="zh-CN" altLang="en-US">
                          <a:solidFill>
                            <a:schemeClr val="accent1"/>
                          </a:solidFill>
                          <a:effectLst/>
                        </a:rPr>
                        <a:t>语句在布尔表达式为假时执行。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67358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u="none" dirty="0">
                          <a:solidFill>
                            <a:schemeClr val="accent1"/>
                          </a:solidFill>
                          <a:effectLst/>
                        </a:rPr>
                        <a:t>嵌套 </a:t>
                      </a:r>
                      <a:r>
                        <a:rPr lang="en-US" u="none" dirty="0">
                          <a:solidFill>
                            <a:schemeClr val="accent1"/>
                          </a:solidFill>
                          <a:effectLst/>
                        </a:rPr>
                        <a:t>if </a:t>
                      </a:r>
                      <a:r>
                        <a:rPr lang="zh-CN" altLang="en-US" u="none" dirty="0">
                          <a:solidFill>
                            <a:schemeClr val="accent1"/>
                          </a:solidFill>
                          <a:effectLst/>
                        </a:rPr>
                        <a:t>语句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您可以在一个 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if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或 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else if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语句内使用另一个 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if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或 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else if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语句。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33600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dirty="0">
                          <a:solidFill>
                            <a:schemeClr val="accent1"/>
                          </a:solidFill>
                          <a:effectLst/>
                        </a:rPr>
                        <a:t>switch </a:t>
                      </a:r>
                      <a:r>
                        <a:rPr lang="zh-CN" altLang="en-US" u="none" dirty="0">
                          <a:solidFill>
                            <a:schemeClr val="accent1"/>
                          </a:solidFill>
                          <a:effectLst/>
                        </a:rPr>
                        <a:t>语句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一个 </a:t>
                      </a:r>
                      <a:r>
                        <a:rPr lang="en-US" altLang="zh-CN" b="1" dirty="0">
                          <a:solidFill>
                            <a:schemeClr val="accent1"/>
                          </a:solidFill>
                          <a:effectLst/>
                        </a:rPr>
                        <a:t>switch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 语句允许测试一个变量等于多个值时的情况。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69537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u="none" dirty="0">
                          <a:solidFill>
                            <a:schemeClr val="accent1"/>
                          </a:solidFill>
                          <a:effectLst/>
                        </a:rPr>
                        <a:t>嵌套 </a:t>
                      </a:r>
                      <a:r>
                        <a:rPr lang="en-US" u="none" dirty="0">
                          <a:solidFill>
                            <a:schemeClr val="accent1"/>
                          </a:solidFill>
                          <a:effectLst/>
                        </a:rPr>
                        <a:t>switch </a:t>
                      </a:r>
                      <a:r>
                        <a:rPr lang="zh-CN" altLang="en-US" u="none" dirty="0">
                          <a:solidFill>
                            <a:schemeClr val="accent1"/>
                          </a:solidFill>
                          <a:effectLst/>
                        </a:rPr>
                        <a:t>语句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您可以在一个 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switch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语句内使用另一个 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switch 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  <a:effectLst/>
                        </a:rPr>
                        <a:t>语句。</a:t>
                      </a: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421368370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FB9AC3A-81CE-4AF8-8860-118D3FC9410C}"/>
              </a:ext>
            </a:extLst>
          </p:cNvPr>
          <p:cNvSpPr txBox="1"/>
          <p:nvPr/>
        </p:nvSpPr>
        <p:spPr>
          <a:xfrm>
            <a:off x="3317034" y="773542"/>
            <a:ext cx="555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 </a:t>
            </a:r>
            <a:r>
              <a:rPr lang="zh-CN" altLang="en-US" sz="2800" dirty="0">
                <a:solidFill>
                  <a:schemeClr val="bg1"/>
                </a:solidFill>
              </a:rPr>
              <a:t>语言提供了以下类型的判断语句</a:t>
            </a:r>
          </a:p>
        </p:txBody>
      </p:sp>
    </p:spTree>
    <p:extLst>
      <p:ext uri="{BB962C8B-B14F-4D97-AF65-F5344CB8AC3E}">
        <p14:creationId xmlns:p14="http://schemas.microsoft.com/office/powerpoint/2010/main" val="10464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7E28F6-9CAB-419B-AD96-CAB3A9D53C39}"/>
              </a:ext>
            </a:extLst>
          </p:cNvPr>
          <p:cNvSpPr txBox="1"/>
          <p:nvPr/>
        </p:nvSpPr>
        <p:spPr>
          <a:xfrm>
            <a:off x="2072081" y="1048624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if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语句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47638-21E9-4B05-BBC4-DD7CF5C3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81" y="2002942"/>
            <a:ext cx="6244444" cy="40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35013ED-FF36-44A2-8F03-89389D543736}"/>
              </a:ext>
            </a:extLst>
          </p:cNvPr>
          <p:cNvSpPr txBox="1"/>
          <p:nvPr/>
        </p:nvSpPr>
        <p:spPr>
          <a:xfrm>
            <a:off x="2013358" y="1040235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当执行代码只有一句的时候可以省略花括号，</a:t>
            </a:r>
            <a:endParaRPr lang="en-US" altLang="zh-CN" sz="32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但是建议写上使得逻辑更清晰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95DB59-6145-4CAE-B7B0-1F338D1F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697" y="2499589"/>
            <a:ext cx="6279135" cy="39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1C06D0-6B24-4455-B662-077608CD818F}"/>
              </a:ext>
            </a:extLst>
          </p:cNvPr>
          <p:cNvSpPr txBox="1"/>
          <p:nvPr/>
        </p:nvSpPr>
        <p:spPr>
          <a:xfrm>
            <a:off x="1551964" y="838899"/>
            <a:ext cx="2660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if…else…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语句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1DAC48-CF14-44E1-8B08-5363DF4A8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51" y="1966022"/>
            <a:ext cx="6200697" cy="46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6FCDC61-8C9A-4F2D-9838-10CA4B25AB8C}"/>
              </a:ext>
            </a:extLst>
          </p:cNvPr>
          <p:cNvSpPr txBox="1"/>
          <p:nvPr/>
        </p:nvSpPr>
        <p:spPr>
          <a:xfrm>
            <a:off x="1551964" y="788565"/>
            <a:ext cx="406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if…else if…else…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语句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0C8839-1E55-438A-BF11-05AF66DE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27" y="1518680"/>
            <a:ext cx="5656546" cy="51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678</Words>
  <Application>Microsoft Office PowerPoint</Application>
  <PresentationFormat>宽屏</PresentationFormat>
  <Paragraphs>85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21</cp:revision>
  <dcterms:created xsi:type="dcterms:W3CDTF">2018-08-29T03:27:02Z</dcterms:created>
  <dcterms:modified xsi:type="dcterms:W3CDTF">2018-10-03T12:26:39Z</dcterms:modified>
</cp:coreProperties>
</file>