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2" r:id="rId7"/>
    <p:sldId id="264" r:id="rId8"/>
    <p:sldId id="26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642" autoAdjust="0"/>
  </p:normalViewPr>
  <p:slideViewPr>
    <p:cSldViewPr snapToGrid="0" showGuides="1">
      <p:cViewPr varScale="1">
        <p:scale>
          <a:sx n="60" d="100"/>
          <a:sy n="60" d="100"/>
        </p:scale>
        <p:origin x="250" y="5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C66E7-6CB6-4440-A44D-4141B2254FEC}"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FBC6A-C2DA-44DF-8A5C-92A563E5D25B}" type="slidenum">
              <a:rPr lang="zh-CN" altLang="en-US" smtClean="0"/>
              <a:t>‹#›</a:t>
            </a:fld>
            <a:endParaRPr lang="zh-CN" altLang="en-US"/>
          </a:p>
        </p:txBody>
      </p:sp>
    </p:spTree>
    <p:extLst>
      <p:ext uri="{BB962C8B-B14F-4D97-AF65-F5344CB8AC3E}">
        <p14:creationId xmlns:p14="http://schemas.microsoft.com/office/powerpoint/2010/main" val="3712631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0FBC6A-C2DA-44DF-8A5C-92A563E5D25B}" type="slidenum">
              <a:rPr lang="zh-CN" altLang="en-US" smtClean="0"/>
              <a:t>2</a:t>
            </a:fld>
            <a:endParaRPr lang="zh-CN" altLang="en-US"/>
          </a:p>
        </p:txBody>
      </p:sp>
    </p:spTree>
    <p:extLst>
      <p:ext uri="{BB962C8B-B14F-4D97-AF65-F5344CB8AC3E}">
        <p14:creationId xmlns:p14="http://schemas.microsoft.com/office/powerpoint/2010/main" val="102894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图形库就是通过提供一系列的函数来完成在显示器上渲染图形的任务</a:t>
            </a:r>
            <a:endParaRPr lang="en-US" altLang="zh-CN" dirty="0"/>
          </a:p>
          <a:p>
            <a:r>
              <a:rPr lang="zh-CN" altLang="en-US" dirty="0"/>
              <a:t>渲染即画图</a:t>
            </a:r>
            <a:endParaRPr lang="en-US" altLang="zh-CN" dirty="0"/>
          </a:p>
          <a:p>
            <a:r>
              <a:rPr lang="zh-CN" altLang="en-US" dirty="0"/>
              <a:t>举个例子</a:t>
            </a:r>
            <a:endParaRPr lang="en-US" altLang="zh-CN" dirty="0"/>
          </a:p>
          <a:p>
            <a:r>
              <a:rPr lang="zh-CN" altLang="en-US" dirty="0"/>
              <a:t>当然还有一些其他功能，比如键盘鼠标音频操作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D0FBC6A-C2DA-44DF-8A5C-92A563E5D25B}" type="slidenum">
              <a:rPr lang="zh-CN" altLang="en-US" smtClean="0"/>
              <a:t>4</a:t>
            </a:fld>
            <a:endParaRPr lang="zh-CN" altLang="en-US"/>
          </a:p>
        </p:txBody>
      </p:sp>
    </p:spTree>
    <p:extLst>
      <p:ext uri="{BB962C8B-B14F-4D97-AF65-F5344CB8AC3E}">
        <p14:creationId xmlns:p14="http://schemas.microsoft.com/office/powerpoint/2010/main" val="20224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据我了解</a:t>
            </a:r>
            <a:r>
              <a:rPr lang="en-US" altLang="zh-CN" dirty="0" err="1"/>
              <a:t>EasyX</a:t>
            </a:r>
            <a:r>
              <a:rPr lang="zh-CN" altLang="en-US" dirty="0"/>
              <a:t>图形库和</a:t>
            </a:r>
            <a:r>
              <a:rPr lang="en-US" altLang="zh-CN" dirty="0"/>
              <a:t>EGE</a:t>
            </a:r>
            <a:r>
              <a:rPr lang="zh-CN" altLang="en-US" dirty="0"/>
              <a:t>图形库有很多共同之处，里面的很多函数都是相同的</a:t>
            </a:r>
            <a:endParaRPr lang="en-US" altLang="zh-CN" dirty="0"/>
          </a:p>
          <a:p>
            <a:r>
              <a:rPr lang="zh-CN" altLang="en-US" dirty="0"/>
              <a:t>举一反三</a:t>
            </a:r>
          </a:p>
        </p:txBody>
      </p:sp>
      <p:sp>
        <p:nvSpPr>
          <p:cNvPr id="4" name="灯片编号占位符 3"/>
          <p:cNvSpPr>
            <a:spLocks noGrp="1"/>
          </p:cNvSpPr>
          <p:nvPr>
            <p:ph type="sldNum" sz="quarter" idx="5"/>
          </p:nvPr>
        </p:nvSpPr>
        <p:spPr/>
        <p:txBody>
          <a:bodyPr/>
          <a:lstStyle/>
          <a:p>
            <a:fld id="{9D0FBC6A-C2DA-44DF-8A5C-92A563E5D25B}" type="slidenum">
              <a:rPr lang="zh-CN" altLang="en-US" smtClean="0"/>
              <a:t>5</a:t>
            </a:fld>
            <a:endParaRPr lang="zh-CN" altLang="en-US"/>
          </a:p>
        </p:txBody>
      </p:sp>
    </p:spTree>
    <p:extLst>
      <p:ext uri="{BB962C8B-B14F-4D97-AF65-F5344CB8AC3E}">
        <p14:creationId xmlns:p14="http://schemas.microsoft.com/office/powerpoint/2010/main" val="148131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0FBC6A-C2DA-44DF-8A5C-92A563E5D25B}" type="slidenum">
              <a:rPr lang="zh-CN" altLang="en-US" smtClean="0"/>
              <a:t>6</a:t>
            </a:fld>
            <a:endParaRPr lang="zh-CN" altLang="en-US"/>
          </a:p>
        </p:txBody>
      </p:sp>
    </p:spTree>
    <p:extLst>
      <p:ext uri="{BB962C8B-B14F-4D97-AF65-F5344CB8AC3E}">
        <p14:creationId xmlns:p14="http://schemas.microsoft.com/office/powerpoint/2010/main" val="176141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806E5-D217-449A-9A4A-84D727A2A0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7F43DE-6659-4CA4-9250-E0E190F59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CC13949-7925-403B-AF67-BB73B73D3C00}"/>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009C2AF7-CEF2-4026-9CCF-2FA9912C7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09C94-4177-41BE-9EE9-D0BBC59CB3D1}"/>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586923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07805-6BD9-43A2-AAF2-F71769CEE6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56501A-461C-4526-9170-0BEA849A73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B47BB4-CA02-4F26-92D9-E6DDCB363E70}"/>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498D80D3-AC65-4570-AB6D-AF6BA5322D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0CFE7-2480-48C2-96A5-127F293D46C3}"/>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22947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58C8E7-0CE5-406B-B0EA-379041507A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432402-964F-46F8-B24E-D656C8E3949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841D99-EA65-4DA7-B374-228D24E5D567}"/>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3A8199D6-CF24-4708-ADD2-D925D84108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04C89C-2BB4-4FCF-8A50-70DA6B4B4998}"/>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86002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CA222-802A-46BF-BA22-61762C91C0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E93702-EE29-4A49-B221-23EE46C472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CAAC21-C282-4B99-913B-D170DA8E4895}"/>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93046D2C-05C7-45C8-A4F5-604F56C0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7E7AF7-8963-4DEB-AA1E-E235EA7962B9}"/>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401793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6C54B-EC01-40C0-B31A-B83D421905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F0AAD9-B728-4847-A4F8-779468183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3C5CD0F-2152-4C07-BADF-A065AA272A86}"/>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2B75F1B6-2BD0-48F4-B8A9-C76DE78B4E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A93ECC-F395-4543-A4C9-EDB30F208484}"/>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02145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C9534-AA0B-4AAA-B6E7-E60DE00AC5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0882B1-F0A8-4803-BA6F-73752F56A66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B6E086-568D-4F8A-B1A7-B77EF734922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06BCB4F-5F84-4D1D-AA93-2EC2D33221C1}"/>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6" name="页脚占位符 5">
            <a:extLst>
              <a:ext uri="{FF2B5EF4-FFF2-40B4-BE49-F238E27FC236}">
                <a16:creationId xmlns:a16="http://schemas.microsoft.com/office/drawing/2014/main" id="{E8B8B36A-FFAF-4F57-9B5A-CFCF899D63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FE8D83-799C-4251-B242-283AF9FFA4BE}"/>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80307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713F6-A20B-4DDB-8086-22B0E982F8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729325-BCFF-438C-BAB2-F9DC4066A8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6B551A8-F572-4D66-B95B-804D292B73D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34A7B52-ED30-4AD4-93AC-7F29EBAC2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5BE20C0-25F6-4CAD-B524-DD3518D975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7114887-B26F-44DC-83DC-FF6CF9BD729C}"/>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8" name="页脚占位符 7">
            <a:extLst>
              <a:ext uri="{FF2B5EF4-FFF2-40B4-BE49-F238E27FC236}">
                <a16:creationId xmlns:a16="http://schemas.microsoft.com/office/drawing/2014/main" id="{A3225058-EDC4-4541-BBC3-1DE4C80F15D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C5D83B-53B6-4C59-8AA1-2EC85B867A6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343089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B95B2-96A5-4146-BC06-54F715586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85C0C2-CE75-4852-B2AC-7954242A79D7}"/>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4" name="页脚占位符 3">
            <a:extLst>
              <a:ext uri="{FF2B5EF4-FFF2-40B4-BE49-F238E27FC236}">
                <a16:creationId xmlns:a16="http://schemas.microsoft.com/office/drawing/2014/main" id="{3EEF5C76-E05A-4BDF-880F-010F1C5F2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7A7D5A-2BEF-4F09-85BD-B243DD288057}"/>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3900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F172E44-1648-4888-9F6B-F39FD033AB31}"/>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3" name="页脚占位符 2">
            <a:extLst>
              <a:ext uri="{FF2B5EF4-FFF2-40B4-BE49-F238E27FC236}">
                <a16:creationId xmlns:a16="http://schemas.microsoft.com/office/drawing/2014/main" id="{6277DED8-B1C0-41C3-A4B6-39DD30422A9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9C4E12-A2C5-42D0-BEA0-7C2A2167DEB0}"/>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257504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4D63-BD31-4F98-9E5E-5ED7838483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33DE16-C79A-445E-86A5-09A598941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F73BB2-D6EF-4793-8675-BC3A13DCD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8D28B5-7AFA-4FCA-A635-47F8C1E77019}"/>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6" name="页脚占位符 5">
            <a:extLst>
              <a:ext uri="{FF2B5EF4-FFF2-40B4-BE49-F238E27FC236}">
                <a16:creationId xmlns:a16="http://schemas.microsoft.com/office/drawing/2014/main" id="{94F5FDC9-8198-4B88-B484-B0C5980724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F3F0B5-0A3A-444F-8283-D1BECA8BC65D}"/>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16721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9A73C4-16FD-4765-95DC-7660559A4B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980156-C62A-48E2-8030-B23B32580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AD3C7-FAA0-4C6C-A01E-FE4407679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A647C43-76F2-4DEB-A145-397A20524DBE}"/>
              </a:ext>
            </a:extLst>
          </p:cNvPr>
          <p:cNvSpPr>
            <a:spLocks noGrp="1"/>
          </p:cNvSpPr>
          <p:nvPr>
            <p:ph type="dt" sz="half" idx="10"/>
          </p:nvPr>
        </p:nvSpPr>
        <p:spPr/>
        <p:txBody>
          <a:bodyPr/>
          <a:lstStyle/>
          <a:p>
            <a:fld id="{F65B811B-E3B4-42AF-946D-EBB340E40D27}" type="datetimeFigureOut">
              <a:rPr lang="zh-CN" altLang="en-US" smtClean="0"/>
              <a:t>2018/11/2</a:t>
            </a:fld>
            <a:endParaRPr lang="zh-CN" altLang="en-US"/>
          </a:p>
        </p:txBody>
      </p:sp>
      <p:sp>
        <p:nvSpPr>
          <p:cNvPr id="6" name="页脚占位符 5">
            <a:extLst>
              <a:ext uri="{FF2B5EF4-FFF2-40B4-BE49-F238E27FC236}">
                <a16:creationId xmlns:a16="http://schemas.microsoft.com/office/drawing/2014/main" id="{62435783-0719-47A9-8B48-A2BD6761A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9D4FFD-A6FE-4DBE-B113-FD85B66664F5}"/>
              </a:ext>
            </a:extLst>
          </p:cNvPr>
          <p:cNvSpPr>
            <a:spLocks noGrp="1"/>
          </p:cNvSpPr>
          <p:nvPr>
            <p:ph type="sldNum" sz="quarter" idx="12"/>
          </p:nvPr>
        </p:nvSpPr>
        <p:spPr/>
        <p:txBody>
          <a:body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68179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EE2A02-5E8F-4474-A46D-AF7BDFA52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CD63C93-8B48-470C-8B69-EFC02B922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2AA11F-E722-42B4-8C76-6A6E583D1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B811B-E3B4-42AF-946D-EBB340E40D27}"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2FA0201B-0ABF-416E-BDBB-00D3D68CC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3F7B5F-BAC3-4947-858F-01912FF01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044CA-DFF2-4D5C-A64B-38DA82440C08}" type="slidenum">
              <a:rPr lang="zh-CN" altLang="en-US" smtClean="0"/>
              <a:t>‹#›</a:t>
            </a:fld>
            <a:endParaRPr lang="zh-CN" altLang="en-US"/>
          </a:p>
        </p:txBody>
      </p:sp>
    </p:spTree>
    <p:extLst>
      <p:ext uri="{BB962C8B-B14F-4D97-AF65-F5344CB8AC3E}">
        <p14:creationId xmlns:p14="http://schemas.microsoft.com/office/powerpoint/2010/main" val="399955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F72E1314-EC5C-47E1-980F-2D9F57A883EC}"/>
              </a:ext>
            </a:extLst>
          </p:cNvPr>
          <p:cNvSpPr txBox="1"/>
          <p:nvPr/>
        </p:nvSpPr>
        <p:spPr>
          <a:xfrm>
            <a:off x="3951823" y="2386833"/>
            <a:ext cx="4288353" cy="1323439"/>
          </a:xfrm>
          <a:prstGeom prst="rect">
            <a:avLst/>
          </a:prstGeom>
          <a:noFill/>
        </p:spPr>
        <p:txBody>
          <a:bodyPr wrap="none" rtlCol="0">
            <a:spAutoFit/>
          </a:bodyPr>
          <a:lstStyle/>
          <a:p>
            <a:r>
              <a:rPr lang="zh-CN" altLang="en-US" sz="8000" dirty="0">
                <a:solidFill>
                  <a:schemeClr val="bg1"/>
                </a:solidFill>
                <a:cs typeface="+mn-ea"/>
                <a:sym typeface="+mn-lt"/>
              </a:rPr>
              <a:t>学长课堂</a:t>
            </a:r>
          </a:p>
        </p:txBody>
      </p:sp>
      <p:sp>
        <p:nvSpPr>
          <p:cNvPr id="3" name="文本框 2">
            <a:extLst>
              <a:ext uri="{FF2B5EF4-FFF2-40B4-BE49-F238E27FC236}">
                <a16:creationId xmlns:a16="http://schemas.microsoft.com/office/drawing/2014/main" id="{D579A50A-FEB6-4192-86A0-3FBBC4CCD7CB}"/>
              </a:ext>
            </a:extLst>
          </p:cNvPr>
          <p:cNvSpPr txBox="1"/>
          <p:nvPr/>
        </p:nvSpPr>
        <p:spPr>
          <a:xfrm>
            <a:off x="7130737" y="3710272"/>
            <a:ext cx="2337499" cy="584775"/>
          </a:xfrm>
          <a:prstGeom prst="rect">
            <a:avLst/>
          </a:prstGeom>
          <a:noFill/>
        </p:spPr>
        <p:txBody>
          <a:bodyPr wrap="none" rtlCol="0">
            <a:spAutoFit/>
          </a:bodyPr>
          <a:lstStyle/>
          <a:p>
            <a:r>
              <a:rPr lang="en-US" altLang="zh-CN" sz="3200" dirty="0">
                <a:solidFill>
                  <a:schemeClr val="bg1"/>
                </a:solidFill>
                <a:cs typeface="+mn-ea"/>
                <a:sym typeface="+mn-lt"/>
              </a:rPr>
              <a:t>C/C++</a:t>
            </a:r>
            <a:r>
              <a:rPr lang="zh-CN" altLang="en-US" sz="3200" dirty="0">
                <a:solidFill>
                  <a:schemeClr val="bg1"/>
                </a:solidFill>
                <a:cs typeface="+mn-ea"/>
                <a:sym typeface="+mn-lt"/>
              </a:rPr>
              <a:t>方向</a:t>
            </a:r>
          </a:p>
        </p:txBody>
      </p:sp>
      <p:sp>
        <p:nvSpPr>
          <p:cNvPr id="4" name="文本框 3">
            <a:extLst>
              <a:ext uri="{FF2B5EF4-FFF2-40B4-BE49-F238E27FC236}">
                <a16:creationId xmlns:a16="http://schemas.microsoft.com/office/drawing/2014/main" id="{A99CF550-EE33-4C79-8328-7BD2CD93FEA8}"/>
              </a:ext>
            </a:extLst>
          </p:cNvPr>
          <p:cNvSpPr txBox="1"/>
          <p:nvPr/>
        </p:nvSpPr>
        <p:spPr>
          <a:xfrm>
            <a:off x="10023292" y="5987081"/>
            <a:ext cx="1838965" cy="369332"/>
          </a:xfrm>
          <a:prstGeom prst="rect">
            <a:avLst/>
          </a:prstGeom>
          <a:noFill/>
        </p:spPr>
        <p:txBody>
          <a:bodyPr wrap="none" rtlCol="0">
            <a:spAutoFit/>
          </a:bodyPr>
          <a:lstStyle/>
          <a:p>
            <a:r>
              <a:rPr lang="en-US" altLang="zh-CN" dirty="0">
                <a:solidFill>
                  <a:schemeClr val="bg1"/>
                </a:solidFill>
                <a:cs typeface="+mn-ea"/>
                <a:sym typeface="+mn-lt"/>
              </a:rPr>
              <a:t>18</a:t>
            </a:r>
            <a:r>
              <a:rPr lang="zh-CN" altLang="en-US" dirty="0">
                <a:solidFill>
                  <a:schemeClr val="bg1"/>
                </a:solidFill>
                <a:cs typeface="+mn-ea"/>
                <a:sym typeface="+mn-lt"/>
              </a:rPr>
              <a:t>级大一上学期</a:t>
            </a:r>
          </a:p>
        </p:txBody>
      </p:sp>
      <p:sp>
        <p:nvSpPr>
          <p:cNvPr id="6" name="文本框 5">
            <a:extLst>
              <a:ext uri="{FF2B5EF4-FFF2-40B4-BE49-F238E27FC236}">
                <a16:creationId xmlns:a16="http://schemas.microsoft.com/office/drawing/2014/main" id="{C79343A9-1E66-49A6-A70F-5571875E7B9B}"/>
              </a:ext>
            </a:extLst>
          </p:cNvPr>
          <p:cNvSpPr txBox="1"/>
          <p:nvPr/>
        </p:nvSpPr>
        <p:spPr>
          <a:xfrm>
            <a:off x="9051234" y="6357864"/>
            <a:ext cx="2890535" cy="369332"/>
          </a:xfrm>
          <a:prstGeom prst="rect">
            <a:avLst/>
          </a:prstGeom>
          <a:noFill/>
        </p:spPr>
        <p:txBody>
          <a:bodyPr wrap="none" rtlCol="0">
            <a:spAutoFit/>
          </a:bodyPr>
          <a:lstStyle/>
          <a:p>
            <a:r>
              <a:rPr lang="zh-CN" altLang="en-US" dirty="0">
                <a:solidFill>
                  <a:schemeClr val="bg1"/>
                </a:solidFill>
                <a:cs typeface="+mn-ea"/>
                <a:sym typeface="+mn-lt"/>
              </a:rPr>
              <a:t>成都大学 信工学院 科创室</a:t>
            </a:r>
          </a:p>
        </p:txBody>
      </p:sp>
      <p:sp>
        <p:nvSpPr>
          <p:cNvPr id="7" name="文本框 6">
            <a:extLst>
              <a:ext uri="{FF2B5EF4-FFF2-40B4-BE49-F238E27FC236}">
                <a16:creationId xmlns:a16="http://schemas.microsoft.com/office/drawing/2014/main" id="{90B52241-5857-4D3F-B68F-5C776E63CDA9}"/>
              </a:ext>
            </a:extLst>
          </p:cNvPr>
          <p:cNvSpPr txBox="1"/>
          <p:nvPr/>
        </p:nvSpPr>
        <p:spPr>
          <a:xfrm>
            <a:off x="11215926" y="5617749"/>
            <a:ext cx="646331" cy="369332"/>
          </a:xfrm>
          <a:prstGeom prst="rect">
            <a:avLst/>
          </a:prstGeom>
          <a:noFill/>
        </p:spPr>
        <p:txBody>
          <a:bodyPr wrap="none" rtlCol="0">
            <a:spAutoFit/>
          </a:bodyPr>
          <a:lstStyle/>
          <a:p>
            <a:r>
              <a:rPr lang="zh-CN" altLang="en-US" dirty="0">
                <a:solidFill>
                  <a:schemeClr val="bg1"/>
                </a:solidFill>
              </a:rPr>
              <a:t>胡博</a:t>
            </a:r>
          </a:p>
        </p:txBody>
      </p:sp>
    </p:spTree>
    <p:extLst>
      <p:ext uri="{BB962C8B-B14F-4D97-AF65-F5344CB8AC3E}">
        <p14:creationId xmlns:p14="http://schemas.microsoft.com/office/powerpoint/2010/main" val="226351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4464784" y="3013501"/>
            <a:ext cx="3262432" cy="830997"/>
          </a:xfrm>
          <a:prstGeom prst="rect">
            <a:avLst/>
          </a:prstGeom>
          <a:noFill/>
        </p:spPr>
        <p:txBody>
          <a:bodyPr wrap="none" rtlCol="0" anchor="ctr">
            <a:spAutoFit/>
          </a:bodyPr>
          <a:lstStyle/>
          <a:p>
            <a:r>
              <a:rPr lang="zh-CN" altLang="en-US" sz="4800" dirty="0">
                <a:solidFill>
                  <a:schemeClr val="bg1"/>
                </a:solidFill>
              </a:rPr>
              <a:t>图形库简介</a:t>
            </a:r>
          </a:p>
        </p:txBody>
      </p:sp>
    </p:spTree>
    <p:extLst>
      <p:ext uri="{BB962C8B-B14F-4D97-AF65-F5344CB8AC3E}">
        <p14:creationId xmlns:p14="http://schemas.microsoft.com/office/powerpoint/2010/main" val="209232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7766"/>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181158" y="1905506"/>
            <a:ext cx="7835799" cy="3785652"/>
          </a:xfrm>
          <a:prstGeom prst="rect">
            <a:avLst/>
          </a:prstGeom>
          <a:noFill/>
        </p:spPr>
        <p:txBody>
          <a:bodyPr wrap="none" rtlCol="0">
            <a:spAutoFit/>
          </a:bodyPr>
          <a:lstStyle/>
          <a:p>
            <a:r>
              <a:rPr lang="en-US" altLang="zh-CN" sz="4800" dirty="0">
                <a:solidFill>
                  <a:schemeClr val="bg1"/>
                </a:solidFill>
              </a:rPr>
              <a:t>1</a:t>
            </a:r>
            <a:r>
              <a:rPr lang="zh-CN" altLang="en-US" sz="4800" dirty="0">
                <a:solidFill>
                  <a:schemeClr val="bg1"/>
                </a:solidFill>
              </a:rPr>
              <a:t>，什么是图形库</a:t>
            </a:r>
            <a:endParaRPr lang="en-US" altLang="zh-CN" sz="4800" dirty="0">
              <a:solidFill>
                <a:schemeClr val="bg1"/>
              </a:solidFill>
            </a:endParaRPr>
          </a:p>
          <a:p>
            <a:r>
              <a:rPr lang="en-US" altLang="zh-CN" sz="4800" dirty="0">
                <a:solidFill>
                  <a:schemeClr val="bg1"/>
                </a:solidFill>
              </a:rPr>
              <a:t>2</a:t>
            </a:r>
            <a:r>
              <a:rPr lang="zh-CN" altLang="en-US" sz="4800" dirty="0">
                <a:solidFill>
                  <a:schemeClr val="bg1"/>
                </a:solidFill>
              </a:rPr>
              <a:t>，常用图形库</a:t>
            </a:r>
            <a:endParaRPr lang="en-US" altLang="zh-CN" sz="4800" dirty="0">
              <a:solidFill>
                <a:schemeClr val="bg1"/>
              </a:solidFill>
            </a:endParaRPr>
          </a:p>
          <a:p>
            <a:r>
              <a:rPr lang="en-US" altLang="zh-CN" sz="4800" dirty="0">
                <a:solidFill>
                  <a:schemeClr val="bg1"/>
                </a:solidFill>
              </a:rPr>
              <a:t>3</a:t>
            </a:r>
            <a:r>
              <a:rPr lang="zh-CN" altLang="en-US" sz="4800" dirty="0">
                <a:solidFill>
                  <a:schemeClr val="bg1"/>
                </a:solidFill>
              </a:rPr>
              <a:t>，</a:t>
            </a:r>
            <a:r>
              <a:rPr lang="en-US" altLang="zh-CN" sz="4800" dirty="0">
                <a:solidFill>
                  <a:schemeClr val="bg1"/>
                </a:solidFill>
              </a:rPr>
              <a:t>EGE</a:t>
            </a:r>
            <a:r>
              <a:rPr lang="zh-CN" altLang="en-US" sz="4800" dirty="0">
                <a:solidFill>
                  <a:schemeClr val="bg1"/>
                </a:solidFill>
              </a:rPr>
              <a:t>图形库的安装与配置</a:t>
            </a:r>
            <a:endParaRPr lang="en-US" altLang="zh-CN" sz="4800" dirty="0">
              <a:solidFill>
                <a:schemeClr val="bg1"/>
              </a:solidFill>
            </a:endParaRPr>
          </a:p>
          <a:p>
            <a:r>
              <a:rPr lang="en-US" altLang="zh-CN" sz="4800" dirty="0">
                <a:solidFill>
                  <a:schemeClr val="bg1"/>
                </a:solidFill>
              </a:rPr>
              <a:t>4</a:t>
            </a:r>
            <a:r>
              <a:rPr lang="zh-CN" altLang="en-US" sz="4800" dirty="0">
                <a:solidFill>
                  <a:schemeClr val="bg1"/>
                </a:solidFill>
              </a:rPr>
              <a:t>，使用</a:t>
            </a:r>
            <a:r>
              <a:rPr lang="en-US" altLang="zh-CN" sz="4800" dirty="0">
                <a:solidFill>
                  <a:schemeClr val="bg1"/>
                </a:solidFill>
              </a:rPr>
              <a:t>EGE</a:t>
            </a:r>
            <a:r>
              <a:rPr lang="zh-CN" altLang="en-US" sz="4800" dirty="0">
                <a:solidFill>
                  <a:schemeClr val="bg1"/>
                </a:solidFill>
              </a:rPr>
              <a:t>图形库</a:t>
            </a:r>
            <a:endParaRPr lang="en-US" altLang="zh-CN" sz="4800" dirty="0">
              <a:solidFill>
                <a:schemeClr val="bg1"/>
              </a:solidFill>
            </a:endParaRPr>
          </a:p>
          <a:p>
            <a:r>
              <a:rPr lang="en-US" altLang="zh-CN" sz="4800" dirty="0">
                <a:solidFill>
                  <a:schemeClr val="bg1"/>
                </a:solidFill>
              </a:rPr>
              <a:t>5</a:t>
            </a:r>
            <a:r>
              <a:rPr lang="zh-CN" altLang="en-US" sz="4800" dirty="0">
                <a:solidFill>
                  <a:schemeClr val="bg1"/>
                </a:solidFill>
              </a:rPr>
              <a:t>，</a:t>
            </a:r>
            <a:r>
              <a:rPr lang="en-US" altLang="zh-CN" sz="4800" dirty="0">
                <a:solidFill>
                  <a:schemeClr val="bg1"/>
                </a:solidFill>
              </a:rPr>
              <a:t>EGE</a:t>
            </a:r>
            <a:r>
              <a:rPr lang="zh-CN" altLang="en-US" sz="4800" dirty="0">
                <a:solidFill>
                  <a:schemeClr val="bg1"/>
                </a:solidFill>
              </a:rPr>
              <a:t>图形库文档</a:t>
            </a:r>
            <a:endParaRPr lang="en-US" altLang="zh-CN" sz="4800" dirty="0">
              <a:solidFill>
                <a:schemeClr val="bg1"/>
              </a:solidFill>
            </a:endParaRPr>
          </a:p>
        </p:txBody>
      </p:sp>
    </p:spTree>
    <p:extLst>
      <p:ext uri="{BB962C8B-B14F-4D97-AF65-F5344CB8AC3E}">
        <p14:creationId xmlns:p14="http://schemas.microsoft.com/office/powerpoint/2010/main" val="88601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79232" y="678058"/>
            <a:ext cx="4854214" cy="830997"/>
          </a:xfrm>
          <a:prstGeom prst="rect">
            <a:avLst/>
          </a:prstGeom>
          <a:noFill/>
        </p:spPr>
        <p:txBody>
          <a:bodyPr wrap="none" rtlCol="0">
            <a:spAutoFit/>
          </a:bodyPr>
          <a:lstStyle/>
          <a:p>
            <a:r>
              <a:rPr lang="en-US" altLang="zh-CN" sz="4800" dirty="0">
                <a:solidFill>
                  <a:schemeClr val="bg1"/>
                </a:solidFill>
              </a:rPr>
              <a:t>1</a:t>
            </a:r>
            <a:r>
              <a:rPr lang="zh-CN" altLang="en-US" sz="4800" dirty="0">
                <a:solidFill>
                  <a:schemeClr val="bg1"/>
                </a:solidFill>
              </a:rPr>
              <a:t>，什么是图形库</a:t>
            </a:r>
          </a:p>
        </p:txBody>
      </p:sp>
      <p:sp>
        <p:nvSpPr>
          <p:cNvPr id="3" name="文本框 2">
            <a:extLst>
              <a:ext uri="{FF2B5EF4-FFF2-40B4-BE49-F238E27FC236}">
                <a16:creationId xmlns:a16="http://schemas.microsoft.com/office/drawing/2014/main" id="{F08FF77D-23D5-4AE4-B554-AA94E9EF0887}"/>
              </a:ext>
            </a:extLst>
          </p:cNvPr>
          <p:cNvSpPr txBox="1"/>
          <p:nvPr/>
        </p:nvSpPr>
        <p:spPr>
          <a:xfrm>
            <a:off x="1841307" y="2199177"/>
            <a:ext cx="8184277" cy="2677656"/>
          </a:xfrm>
          <a:prstGeom prst="rect">
            <a:avLst/>
          </a:prstGeom>
          <a:noFill/>
        </p:spPr>
        <p:txBody>
          <a:bodyPr wrap="square" rtlCol="0">
            <a:spAutoFit/>
          </a:bodyPr>
          <a:lstStyle/>
          <a:p>
            <a:r>
              <a:rPr lang="en-US" altLang="zh-CN" dirty="0"/>
              <a:t>           </a:t>
            </a:r>
            <a:r>
              <a:rPr lang="zh-CN" altLang="en-US" sz="2800" dirty="0">
                <a:solidFill>
                  <a:schemeClr val="bg1"/>
                </a:solidFill>
              </a:rPr>
              <a:t>图形库是一个用于在显示器上渲染计算机图形的程序库，它通常提供一组经过优化的函数来执行常见的渲染任务。使用这些函数，一个程序可以组合成一张图像在显示器上输出。 这样，便解除了程序员创建和优化这些函数的负担，使得他们得以专注于构造图形程序。</a:t>
            </a:r>
            <a:endParaRPr lang="en-US" altLang="zh-CN" dirty="0">
              <a:solidFill>
                <a:schemeClr val="bg1"/>
              </a:solidFill>
            </a:endParaRPr>
          </a:p>
        </p:txBody>
      </p:sp>
    </p:spTree>
    <p:extLst>
      <p:ext uri="{BB962C8B-B14F-4D97-AF65-F5344CB8AC3E}">
        <p14:creationId xmlns:p14="http://schemas.microsoft.com/office/powerpoint/2010/main" val="328099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83504" y="627160"/>
            <a:ext cx="4238661" cy="830997"/>
          </a:xfrm>
          <a:prstGeom prst="rect">
            <a:avLst/>
          </a:prstGeom>
          <a:noFill/>
        </p:spPr>
        <p:txBody>
          <a:bodyPr wrap="none" rtlCol="0">
            <a:spAutoFit/>
          </a:bodyPr>
          <a:lstStyle/>
          <a:p>
            <a:r>
              <a:rPr lang="en-US" altLang="zh-CN" sz="4800" dirty="0">
                <a:solidFill>
                  <a:schemeClr val="bg1"/>
                </a:solidFill>
              </a:rPr>
              <a:t>2</a:t>
            </a:r>
            <a:r>
              <a:rPr lang="zh-CN" altLang="en-US" sz="4800" dirty="0">
                <a:solidFill>
                  <a:schemeClr val="bg1"/>
                </a:solidFill>
              </a:rPr>
              <a:t>，常用图形库</a:t>
            </a:r>
          </a:p>
        </p:txBody>
      </p:sp>
      <p:sp>
        <p:nvSpPr>
          <p:cNvPr id="3" name="文本框 2">
            <a:extLst>
              <a:ext uri="{FF2B5EF4-FFF2-40B4-BE49-F238E27FC236}">
                <a16:creationId xmlns:a16="http://schemas.microsoft.com/office/drawing/2014/main" id="{569449BB-3FE6-4172-A81E-08227142AE40}"/>
              </a:ext>
            </a:extLst>
          </p:cNvPr>
          <p:cNvSpPr txBox="1"/>
          <p:nvPr/>
        </p:nvSpPr>
        <p:spPr>
          <a:xfrm>
            <a:off x="1828802" y="1757580"/>
            <a:ext cx="6986726" cy="4524315"/>
          </a:xfrm>
          <a:prstGeom prst="rect">
            <a:avLst/>
          </a:prstGeom>
          <a:noFill/>
        </p:spPr>
        <p:txBody>
          <a:bodyPr wrap="square" rtlCol="0">
            <a:spAutoFit/>
          </a:bodyPr>
          <a:lstStyle/>
          <a:p>
            <a:r>
              <a:rPr lang="en-US" altLang="zh-CN" sz="2800" dirty="0">
                <a:solidFill>
                  <a:schemeClr val="bg1"/>
                </a:solidFill>
              </a:rPr>
              <a:t>EGE</a:t>
            </a:r>
            <a:r>
              <a:rPr lang="zh-CN" altLang="en-US" sz="2800" dirty="0">
                <a:solidFill>
                  <a:schemeClr val="bg1"/>
                </a:solidFill>
              </a:rPr>
              <a:t>图形库</a:t>
            </a:r>
            <a:endParaRPr lang="en-US" altLang="zh-CN" sz="2800" dirty="0">
              <a:solidFill>
                <a:schemeClr val="bg1"/>
              </a:solidFill>
            </a:endParaRPr>
          </a:p>
          <a:p>
            <a:r>
              <a:rPr lang="en-US" altLang="zh-CN" sz="1400" dirty="0">
                <a:solidFill>
                  <a:schemeClr val="bg1"/>
                </a:solidFill>
              </a:rPr>
              <a:t>	</a:t>
            </a:r>
          </a:p>
          <a:p>
            <a:r>
              <a:rPr lang="en-US" altLang="zh-CN" sz="1400" dirty="0">
                <a:solidFill>
                  <a:schemeClr val="bg1"/>
                </a:solidFill>
              </a:rPr>
              <a:t>	</a:t>
            </a:r>
            <a:r>
              <a:rPr lang="en-US" altLang="zh-CN" dirty="0">
                <a:solidFill>
                  <a:schemeClr val="bg1"/>
                </a:solidFill>
              </a:rPr>
              <a:t>EGE</a:t>
            </a:r>
            <a:r>
              <a:rPr lang="zh-CN" altLang="en-US" dirty="0">
                <a:solidFill>
                  <a:schemeClr val="bg1"/>
                </a:solidFill>
              </a:rPr>
              <a:t>为</a:t>
            </a:r>
            <a:r>
              <a:rPr lang="en-US" altLang="zh-CN" dirty="0">
                <a:solidFill>
                  <a:schemeClr val="bg1"/>
                </a:solidFill>
              </a:rPr>
              <a:t>Easy Graphics Engine</a:t>
            </a:r>
            <a:r>
              <a:rPr lang="zh-CN" altLang="en-US" dirty="0">
                <a:solidFill>
                  <a:schemeClr val="bg1"/>
                </a:solidFill>
              </a:rPr>
              <a:t>的缩写，是</a:t>
            </a:r>
            <a:r>
              <a:rPr lang="en-US" altLang="zh-CN" dirty="0">
                <a:solidFill>
                  <a:schemeClr val="bg1"/>
                </a:solidFill>
              </a:rPr>
              <a:t>windows</a:t>
            </a:r>
            <a:r>
              <a:rPr lang="zh-CN" altLang="en-US" dirty="0">
                <a:solidFill>
                  <a:schemeClr val="bg1"/>
                </a:solidFill>
              </a:rPr>
              <a:t>下的简易绘图库，是一个类似</a:t>
            </a:r>
            <a:r>
              <a:rPr lang="en-US" altLang="zh-CN" dirty="0">
                <a:solidFill>
                  <a:schemeClr val="bg1"/>
                </a:solidFill>
              </a:rPr>
              <a:t>BGI(</a:t>
            </a:r>
            <a:r>
              <a:rPr lang="en-US" altLang="zh-CN" dirty="0" err="1">
                <a:solidFill>
                  <a:schemeClr val="bg1"/>
                </a:solidFill>
              </a:rPr>
              <a:t>graphics.h</a:t>
            </a:r>
            <a:r>
              <a:rPr lang="en-US" altLang="zh-CN" dirty="0">
                <a:solidFill>
                  <a:schemeClr val="bg1"/>
                </a:solidFill>
              </a:rPr>
              <a:t>)</a:t>
            </a:r>
            <a:r>
              <a:rPr lang="zh-CN" altLang="en-US" dirty="0">
                <a:solidFill>
                  <a:schemeClr val="bg1"/>
                </a:solidFill>
              </a:rPr>
              <a:t>的面向</a:t>
            </a:r>
            <a:r>
              <a:rPr lang="en-US" altLang="zh-CN" dirty="0">
                <a:solidFill>
                  <a:schemeClr val="bg1"/>
                </a:solidFill>
              </a:rPr>
              <a:t>C/C++</a:t>
            </a:r>
            <a:r>
              <a:rPr lang="zh-CN" altLang="en-US" dirty="0">
                <a:solidFill>
                  <a:schemeClr val="bg1"/>
                </a:solidFill>
              </a:rPr>
              <a:t>语言新手的图形库，它的目标也是为了替代</a:t>
            </a:r>
            <a:r>
              <a:rPr lang="en-US" altLang="zh-CN" dirty="0">
                <a:solidFill>
                  <a:schemeClr val="bg1"/>
                </a:solidFill>
              </a:rPr>
              <a:t>TC</a:t>
            </a:r>
            <a:r>
              <a:rPr lang="zh-CN" altLang="en-US" dirty="0">
                <a:solidFill>
                  <a:schemeClr val="bg1"/>
                </a:solidFill>
              </a:rPr>
              <a:t>的</a:t>
            </a:r>
            <a:r>
              <a:rPr lang="en-US" altLang="zh-CN" dirty="0">
                <a:solidFill>
                  <a:schemeClr val="bg1"/>
                </a:solidFill>
              </a:rPr>
              <a:t>BGI</a:t>
            </a:r>
            <a:r>
              <a:rPr lang="zh-CN" altLang="en-US" dirty="0">
                <a:solidFill>
                  <a:schemeClr val="bg1"/>
                </a:solidFill>
              </a:rPr>
              <a:t>库而存在。它的使用方法与</a:t>
            </a:r>
            <a:r>
              <a:rPr lang="en-US" altLang="zh-CN" dirty="0">
                <a:solidFill>
                  <a:schemeClr val="bg1"/>
                </a:solidFill>
              </a:rPr>
              <a:t>TC</a:t>
            </a:r>
            <a:r>
              <a:rPr lang="zh-CN" altLang="en-US" dirty="0">
                <a:solidFill>
                  <a:schemeClr val="bg1"/>
                </a:solidFill>
              </a:rPr>
              <a:t>中的</a:t>
            </a:r>
            <a:r>
              <a:rPr lang="en-US" altLang="zh-CN" dirty="0" err="1">
                <a:solidFill>
                  <a:schemeClr val="bg1"/>
                </a:solidFill>
              </a:rPr>
              <a:t>graphics.h</a:t>
            </a:r>
            <a:r>
              <a:rPr lang="zh-CN" altLang="en-US" dirty="0">
                <a:solidFill>
                  <a:schemeClr val="bg1"/>
                </a:solidFill>
              </a:rPr>
              <a:t>相当接近。</a:t>
            </a:r>
            <a:endParaRPr lang="en-US" altLang="zh-CN" dirty="0">
              <a:solidFill>
                <a:schemeClr val="bg1"/>
              </a:solidFill>
            </a:endParaRPr>
          </a:p>
          <a:p>
            <a:r>
              <a:rPr lang="en-US" altLang="zh-CN" dirty="0">
                <a:solidFill>
                  <a:schemeClr val="bg1"/>
                </a:solidFill>
              </a:rPr>
              <a:t>	EGE</a:t>
            </a:r>
            <a:r>
              <a:rPr lang="zh-CN" altLang="en-US" dirty="0">
                <a:solidFill>
                  <a:schemeClr val="bg1"/>
                </a:solidFill>
              </a:rPr>
              <a:t>的优点很多：简单，友好，容易上手，免费开源，而且接口意义直观（后面省略几万字）。</a:t>
            </a:r>
            <a:r>
              <a:rPr lang="en-US" altLang="zh-CN" dirty="0">
                <a:solidFill>
                  <a:schemeClr val="bg1"/>
                </a:solidFill>
              </a:rPr>
              <a:t>EGE</a:t>
            </a:r>
            <a:r>
              <a:rPr lang="zh-CN" altLang="en-US" dirty="0">
                <a:solidFill>
                  <a:schemeClr val="bg1"/>
                </a:solidFill>
              </a:rPr>
              <a:t>图形库因为小，代码量也不多，所以选择作为</a:t>
            </a:r>
            <a:r>
              <a:rPr lang="en-US" altLang="zh-CN" dirty="0">
                <a:solidFill>
                  <a:schemeClr val="bg1"/>
                </a:solidFill>
              </a:rPr>
              <a:t>C++</a:t>
            </a:r>
            <a:r>
              <a:rPr lang="zh-CN" altLang="en-US" dirty="0">
                <a:solidFill>
                  <a:schemeClr val="bg1"/>
                </a:solidFill>
              </a:rPr>
              <a:t>入门的一个函数库，其实说白了，用</a:t>
            </a:r>
            <a:r>
              <a:rPr lang="en-US" altLang="zh-CN" dirty="0">
                <a:solidFill>
                  <a:schemeClr val="bg1"/>
                </a:solidFill>
              </a:rPr>
              <a:t>EGE</a:t>
            </a:r>
            <a:r>
              <a:rPr lang="zh-CN" altLang="en-US" dirty="0">
                <a:solidFill>
                  <a:schemeClr val="bg1"/>
                </a:solidFill>
              </a:rPr>
              <a:t>是感觉</a:t>
            </a:r>
            <a:r>
              <a:rPr lang="en-US" altLang="zh-CN" dirty="0">
                <a:solidFill>
                  <a:schemeClr val="bg1"/>
                </a:solidFill>
              </a:rPr>
              <a:t>C/C++</a:t>
            </a:r>
            <a:r>
              <a:rPr lang="zh-CN" altLang="en-US" dirty="0">
                <a:solidFill>
                  <a:schemeClr val="bg1"/>
                </a:solidFill>
              </a:rPr>
              <a:t>写的控制台很丑，利用图形库可以好看一点。嘻嘻嘻。</a:t>
            </a:r>
          </a:p>
          <a:p>
            <a:endParaRPr lang="en-US" altLang="zh-CN" sz="2800" dirty="0">
              <a:solidFill>
                <a:schemeClr val="bg1"/>
              </a:solidFill>
            </a:endParaRPr>
          </a:p>
          <a:p>
            <a:r>
              <a:rPr lang="en-US" altLang="zh-CN" sz="2800" dirty="0" err="1">
                <a:solidFill>
                  <a:schemeClr val="bg1"/>
                </a:solidFill>
              </a:rPr>
              <a:t>EasyX</a:t>
            </a:r>
            <a:r>
              <a:rPr lang="zh-CN" altLang="en-US" sz="2800" dirty="0">
                <a:solidFill>
                  <a:schemeClr val="bg1"/>
                </a:solidFill>
              </a:rPr>
              <a:t>图形库</a:t>
            </a:r>
            <a:endParaRPr lang="en-US" altLang="zh-CN" sz="2800" dirty="0">
              <a:solidFill>
                <a:schemeClr val="bg1"/>
              </a:solidFill>
            </a:endParaRPr>
          </a:p>
          <a:p>
            <a:r>
              <a:rPr lang="en-US" altLang="zh-CN" sz="2800" dirty="0">
                <a:solidFill>
                  <a:schemeClr val="bg1"/>
                </a:solidFill>
              </a:rPr>
              <a:t>	</a:t>
            </a:r>
            <a:r>
              <a:rPr lang="zh-CN" altLang="en-US" sz="2800" dirty="0">
                <a:solidFill>
                  <a:schemeClr val="bg1"/>
                </a:solidFill>
              </a:rPr>
              <a:t>同上   </a:t>
            </a:r>
            <a:r>
              <a:rPr lang="ja-JP" altLang="en-US" sz="2800" dirty="0">
                <a:solidFill>
                  <a:schemeClr val="bg1"/>
                </a:solidFill>
              </a:rPr>
              <a:t>ヽ</a:t>
            </a:r>
            <a:r>
              <a:rPr lang="en-US" altLang="ja-JP" sz="2800" dirty="0">
                <a:solidFill>
                  <a:schemeClr val="bg1"/>
                </a:solidFill>
              </a:rPr>
              <a:t>(</a:t>
            </a:r>
            <a:r>
              <a:rPr lang="ja-JP" altLang="en-US" sz="2800" dirty="0">
                <a:solidFill>
                  <a:schemeClr val="bg1"/>
                </a:solidFill>
              </a:rPr>
              <a:t>￣▽￣</a:t>
            </a:r>
            <a:r>
              <a:rPr lang="en-US" altLang="ja-JP" sz="2800" dirty="0">
                <a:solidFill>
                  <a:schemeClr val="bg1"/>
                </a:solidFill>
              </a:rPr>
              <a:t>)</a:t>
            </a:r>
            <a:r>
              <a:rPr lang="ja-JP" altLang="en-US" sz="2800" dirty="0">
                <a:solidFill>
                  <a:schemeClr val="bg1"/>
                </a:solidFill>
              </a:rPr>
              <a:t>ﾉ</a:t>
            </a:r>
            <a:endParaRPr lang="zh-CN" altLang="en-US" sz="2800" dirty="0">
              <a:solidFill>
                <a:schemeClr val="bg1"/>
              </a:solidFill>
            </a:endParaRPr>
          </a:p>
        </p:txBody>
      </p:sp>
    </p:spTree>
    <p:extLst>
      <p:ext uri="{BB962C8B-B14F-4D97-AF65-F5344CB8AC3E}">
        <p14:creationId xmlns:p14="http://schemas.microsoft.com/office/powerpoint/2010/main" val="377766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3">
            <a:extLst>
              <a:ext uri="{28A0092B-C50C-407E-A947-70E740481C1C}">
                <a14:useLocalDpi xmlns:a14="http://schemas.microsoft.com/office/drawing/2010/main" val="0"/>
              </a:ext>
            </a:extLst>
          </a:blip>
          <a:srcRect l="1084" r="26027"/>
          <a:stretch/>
        </p:blipFill>
        <p:spPr>
          <a:xfrm>
            <a:off x="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83504" y="627160"/>
            <a:ext cx="6700873" cy="830997"/>
          </a:xfrm>
          <a:prstGeom prst="rect">
            <a:avLst/>
          </a:prstGeom>
          <a:noFill/>
        </p:spPr>
        <p:txBody>
          <a:bodyPr wrap="none" rtlCol="0">
            <a:spAutoFit/>
          </a:bodyPr>
          <a:lstStyle/>
          <a:p>
            <a:r>
              <a:rPr lang="en-US" altLang="zh-CN" sz="4800" dirty="0">
                <a:solidFill>
                  <a:schemeClr val="bg1"/>
                </a:solidFill>
              </a:rPr>
              <a:t>3</a:t>
            </a:r>
            <a:r>
              <a:rPr lang="zh-CN" altLang="en-US" sz="4800" dirty="0">
                <a:solidFill>
                  <a:schemeClr val="bg1"/>
                </a:solidFill>
              </a:rPr>
              <a:t>，图形库的安装与配置</a:t>
            </a:r>
          </a:p>
        </p:txBody>
      </p:sp>
      <p:sp>
        <p:nvSpPr>
          <p:cNvPr id="7" name="文本框 6">
            <a:extLst>
              <a:ext uri="{FF2B5EF4-FFF2-40B4-BE49-F238E27FC236}">
                <a16:creationId xmlns:a16="http://schemas.microsoft.com/office/drawing/2014/main" id="{C9045418-F227-413C-BA4C-065A60F9595C}"/>
              </a:ext>
            </a:extLst>
          </p:cNvPr>
          <p:cNvSpPr txBox="1"/>
          <p:nvPr/>
        </p:nvSpPr>
        <p:spPr>
          <a:xfrm>
            <a:off x="1083504" y="1803588"/>
            <a:ext cx="10284421" cy="3785652"/>
          </a:xfrm>
          <a:prstGeom prst="rect">
            <a:avLst/>
          </a:prstGeom>
          <a:noFill/>
        </p:spPr>
        <p:txBody>
          <a:bodyPr wrap="square" rtlCol="0">
            <a:spAutoFit/>
          </a:bodyPr>
          <a:lstStyle/>
          <a:p>
            <a:r>
              <a:rPr lang="en-US" altLang="zh-CN" sz="2000" dirty="0">
                <a:solidFill>
                  <a:schemeClr val="bg1"/>
                </a:solidFill>
              </a:rPr>
              <a:t>1</a:t>
            </a:r>
            <a:r>
              <a:rPr lang="zh-CN" altLang="en-US" sz="2000" dirty="0">
                <a:solidFill>
                  <a:schemeClr val="bg1"/>
                </a:solidFill>
              </a:rPr>
              <a:t>）下载</a:t>
            </a:r>
            <a:r>
              <a:rPr lang="en-US" altLang="zh-CN" sz="2000" dirty="0">
                <a:solidFill>
                  <a:schemeClr val="bg1"/>
                </a:solidFill>
              </a:rPr>
              <a:t>EGE</a:t>
            </a:r>
            <a:r>
              <a:rPr lang="zh-CN" altLang="en-US" sz="2000" dirty="0">
                <a:solidFill>
                  <a:schemeClr val="bg1"/>
                </a:solidFill>
              </a:rPr>
              <a:t>图形库压缩包并解压</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2</a:t>
            </a:r>
            <a:r>
              <a:rPr lang="zh-CN" altLang="en-US" sz="2000" dirty="0">
                <a:solidFill>
                  <a:schemeClr val="bg1"/>
                </a:solidFill>
              </a:rPr>
              <a:t>）在</a:t>
            </a:r>
            <a:r>
              <a:rPr lang="en-US" altLang="zh-CN" sz="2000" dirty="0">
                <a:solidFill>
                  <a:schemeClr val="bg1"/>
                </a:solidFill>
              </a:rPr>
              <a:t>VS</a:t>
            </a:r>
            <a:r>
              <a:rPr lang="zh-CN" altLang="en-US" sz="2000" dirty="0">
                <a:solidFill>
                  <a:schemeClr val="bg1"/>
                </a:solidFill>
              </a:rPr>
              <a:t>中新建项目。</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3</a:t>
            </a:r>
            <a:r>
              <a:rPr lang="zh-CN" altLang="en-US" sz="2000" dirty="0">
                <a:solidFill>
                  <a:schemeClr val="bg1"/>
                </a:solidFill>
              </a:rPr>
              <a:t>）把解压出来的</a:t>
            </a:r>
            <a:r>
              <a:rPr lang="en-US" altLang="zh-CN" sz="2000" dirty="0">
                <a:solidFill>
                  <a:schemeClr val="bg1"/>
                </a:solidFill>
              </a:rPr>
              <a:t>EGE</a:t>
            </a:r>
            <a:r>
              <a:rPr lang="zh-CN" altLang="en-US" sz="2000" dirty="0">
                <a:solidFill>
                  <a:schemeClr val="bg1"/>
                </a:solidFill>
              </a:rPr>
              <a:t>根目录下的</a:t>
            </a:r>
            <a:r>
              <a:rPr lang="en-US" altLang="zh-CN" sz="2000" dirty="0">
                <a:solidFill>
                  <a:schemeClr val="bg1"/>
                </a:solidFill>
              </a:rPr>
              <a:t>include</a:t>
            </a:r>
            <a:r>
              <a:rPr lang="zh-CN" altLang="en-US" sz="2000" dirty="0">
                <a:solidFill>
                  <a:schemeClr val="bg1"/>
                </a:solidFill>
              </a:rPr>
              <a:t>文件夹和</a:t>
            </a:r>
            <a:r>
              <a:rPr lang="en-US" altLang="zh-CN" sz="2000" dirty="0">
                <a:solidFill>
                  <a:schemeClr val="bg1"/>
                </a:solidFill>
              </a:rPr>
              <a:t>lib</a:t>
            </a:r>
            <a:r>
              <a:rPr lang="zh-CN" altLang="en-US" sz="2000" dirty="0">
                <a:solidFill>
                  <a:schemeClr val="bg1"/>
                </a:solidFill>
              </a:rPr>
              <a:t>文件夹复制到新建项目的源文件目录下</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4</a:t>
            </a:r>
            <a:r>
              <a:rPr lang="zh-CN" altLang="en-US" sz="2000" dirty="0">
                <a:solidFill>
                  <a:schemeClr val="bg1"/>
                </a:solidFill>
              </a:rPr>
              <a:t>）在刚才新建的项目中打开属性界面，选择属性配置 </a:t>
            </a:r>
            <a:r>
              <a:rPr lang="en-US" altLang="zh-CN" sz="2000" dirty="0">
                <a:solidFill>
                  <a:schemeClr val="bg1"/>
                </a:solidFill>
              </a:rPr>
              <a:t>-&gt; C/C++ -&gt; </a:t>
            </a:r>
            <a:r>
              <a:rPr lang="zh-CN" altLang="en-US" sz="2000" dirty="0">
                <a:solidFill>
                  <a:schemeClr val="bg1"/>
                </a:solidFill>
              </a:rPr>
              <a:t>常规，在右侧的</a:t>
            </a:r>
            <a:r>
              <a:rPr lang="zh-CN" altLang="zh-CN" sz="2000" dirty="0">
                <a:solidFill>
                  <a:schemeClr val="bg1"/>
                </a:solidFill>
              </a:rPr>
              <a:t>“附加包含目录”中输入</a:t>
            </a:r>
            <a:r>
              <a:rPr lang="zh-CN" altLang="en-US" sz="2000" dirty="0">
                <a:solidFill>
                  <a:schemeClr val="bg1"/>
                </a:solidFill>
              </a:rPr>
              <a:t>“</a:t>
            </a:r>
            <a:r>
              <a:rPr lang="en-US" altLang="zh-CN" sz="2000" dirty="0">
                <a:solidFill>
                  <a:schemeClr val="bg1"/>
                </a:solidFill>
              </a:rPr>
              <a:t>include”</a:t>
            </a:r>
          </a:p>
          <a:p>
            <a:endParaRPr lang="en-US" altLang="zh-CN" sz="2000" dirty="0">
              <a:solidFill>
                <a:schemeClr val="bg1"/>
              </a:solidFill>
            </a:endParaRPr>
          </a:p>
          <a:p>
            <a:r>
              <a:rPr lang="en-US" altLang="zh-CN" sz="2000" dirty="0">
                <a:solidFill>
                  <a:schemeClr val="bg1"/>
                </a:solidFill>
              </a:rPr>
              <a:t>5</a:t>
            </a:r>
            <a:r>
              <a:rPr lang="zh-CN" altLang="en-US" sz="2000" dirty="0">
                <a:solidFill>
                  <a:schemeClr val="bg1"/>
                </a:solidFill>
              </a:rPr>
              <a:t>）</a:t>
            </a:r>
            <a:r>
              <a:rPr lang="zh-CN" altLang="zh-CN" sz="2000" dirty="0">
                <a:solidFill>
                  <a:schemeClr val="bg1"/>
                </a:solidFill>
              </a:rPr>
              <a:t>再点开左边的“链接器”，点击“常规”，输入</a:t>
            </a:r>
            <a:r>
              <a:rPr lang="en-US" altLang="zh-CN" sz="2000" dirty="0">
                <a:solidFill>
                  <a:schemeClr val="bg1"/>
                </a:solidFill>
              </a:rPr>
              <a:t>”lib”</a:t>
            </a:r>
            <a:r>
              <a:rPr lang="zh-CN" altLang="zh-CN" sz="2000" dirty="0">
                <a:solidFill>
                  <a:schemeClr val="bg1"/>
                </a:solidFill>
              </a:rPr>
              <a:t>即可。</a:t>
            </a:r>
          </a:p>
          <a:p>
            <a:endParaRPr lang="zh-CN" altLang="en-US" sz="2000" dirty="0">
              <a:solidFill>
                <a:schemeClr val="bg1"/>
              </a:solidFill>
            </a:endParaRPr>
          </a:p>
        </p:txBody>
      </p:sp>
    </p:spTree>
    <p:extLst>
      <p:ext uri="{BB962C8B-B14F-4D97-AF65-F5344CB8AC3E}">
        <p14:creationId xmlns:p14="http://schemas.microsoft.com/office/powerpoint/2010/main" val="41134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83504" y="627160"/>
            <a:ext cx="4238661" cy="830997"/>
          </a:xfrm>
          <a:prstGeom prst="rect">
            <a:avLst/>
          </a:prstGeom>
          <a:noFill/>
        </p:spPr>
        <p:txBody>
          <a:bodyPr wrap="none" rtlCol="0">
            <a:spAutoFit/>
          </a:bodyPr>
          <a:lstStyle/>
          <a:p>
            <a:r>
              <a:rPr lang="en-US" altLang="zh-CN" sz="4800" dirty="0">
                <a:solidFill>
                  <a:schemeClr val="bg1"/>
                </a:solidFill>
              </a:rPr>
              <a:t>4</a:t>
            </a:r>
            <a:r>
              <a:rPr lang="zh-CN" altLang="en-US" sz="4800" dirty="0">
                <a:solidFill>
                  <a:schemeClr val="bg1"/>
                </a:solidFill>
              </a:rPr>
              <a:t>，使用图形库</a:t>
            </a:r>
          </a:p>
        </p:txBody>
      </p:sp>
      <p:sp>
        <p:nvSpPr>
          <p:cNvPr id="7" name="文本框 6">
            <a:extLst>
              <a:ext uri="{FF2B5EF4-FFF2-40B4-BE49-F238E27FC236}">
                <a16:creationId xmlns:a16="http://schemas.microsoft.com/office/drawing/2014/main" id="{C9045418-F227-413C-BA4C-065A60F9595C}"/>
              </a:ext>
            </a:extLst>
          </p:cNvPr>
          <p:cNvSpPr txBox="1"/>
          <p:nvPr/>
        </p:nvSpPr>
        <p:spPr>
          <a:xfrm>
            <a:off x="1490310" y="1823697"/>
            <a:ext cx="9211380" cy="523220"/>
          </a:xfrm>
          <a:prstGeom prst="rect">
            <a:avLst/>
          </a:prstGeom>
          <a:noFill/>
        </p:spPr>
        <p:txBody>
          <a:bodyPr wrap="square" rtlCol="0">
            <a:spAutoFit/>
          </a:bodyPr>
          <a:lstStyle/>
          <a:p>
            <a:r>
              <a:rPr lang="zh-CN" altLang="en-US" sz="2800" dirty="0">
                <a:solidFill>
                  <a:schemeClr val="bg1"/>
                </a:solidFill>
              </a:rPr>
              <a:t>做个小测试</a:t>
            </a:r>
            <a:endParaRPr lang="en-US" altLang="zh-CN" sz="2800" dirty="0">
              <a:solidFill>
                <a:schemeClr val="bg1"/>
              </a:solidFill>
            </a:endParaRPr>
          </a:p>
        </p:txBody>
      </p:sp>
      <p:pic>
        <p:nvPicPr>
          <p:cNvPr id="3" name="图片 2">
            <a:extLst>
              <a:ext uri="{FF2B5EF4-FFF2-40B4-BE49-F238E27FC236}">
                <a16:creationId xmlns:a16="http://schemas.microsoft.com/office/drawing/2014/main" id="{4B46CDBF-558B-4F5C-8D9A-D31F553E3C8E}"/>
              </a:ext>
            </a:extLst>
          </p:cNvPr>
          <p:cNvPicPr>
            <a:picLocks noChangeAspect="1"/>
          </p:cNvPicPr>
          <p:nvPr/>
        </p:nvPicPr>
        <p:blipFill>
          <a:blip r:embed="rId3"/>
          <a:stretch>
            <a:fillRect/>
          </a:stretch>
        </p:blipFill>
        <p:spPr>
          <a:xfrm>
            <a:off x="1925810" y="2857913"/>
            <a:ext cx="3734485" cy="3604815"/>
          </a:xfrm>
          <a:prstGeom prst="rect">
            <a:avLst/>
          </a:prstGeom>
        </p:spPr>
      </p:pic>
      <p:pic>
        <p:nvPicPr>
          <p:cNvPr id="4" name="图片 3">
            <a:extLst>
              <a:ext uri="{FF2B5EF4-FFF2-40B4-BE49-F238E27FC236}">
                <a16:creationId xmlns:a16="http://schemas.microsoft.com/office/drawing/2014/main" id="{59492FBD-8F8E-49D6-BAB2-BA732278448F}"/>
              </a:ext>
            </a:extLst>
          </p:cNvPr>
          <p:cNvPicPr>
            <a:picLocks noChangeAspect="1"/>
          </p:cNvPicPr>
          <p:nvPr/>
        </p:nvPicPr>
        <p:blipFill>
          <a:blip r:embed="rId4"/>
          <a:stretch>
            <a:fillRect/>
          </a:stretch>
        </p:blipFill>
        <p:spPr>
          <a:xfrm>
            <a:off x="6531707" y="2977475"/>
            <a:ext cx="4072615" cy="3249967"/>
          </a:xfrm>
          <a:prstGeom prst="rect">
            <a:avLst/>
          </a:prstGeom>
        </p:spPr>
      </p:pic>
    </p:spTree>
    <p:extLst>
      <p:ext uri="{BB962C8B-B14F-4D97-AF65-F5344CB8AC3E}">
        <p14:creationId xmlns:p14="http://schemas.microsoft.com/office/powerpoint/2010/main" val="190267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BC54D9-EE7D-4F07-8427-DCC6BB637B01}"/>
              </a:ext>
            </a:extLst>
          </p:cNvPr>
          <p:cNvPicPr>
            <a:picLocks noChangeAspect="1"/>
          </p:cNvPicPr>
          <p:nvPr/>
        </p:nvPicPr>
        <p:blipFill rotWithShape="1">
          <a:blip r:embed="rId2">
            <a:extLst>
              <a:ext uri="{28A0092B-C50C-407E-A947-70E740481C1C}">
                <a14:useLocalDpi xmlns:a14="http://schemas.microsoft.com/office/drawing/2010/main" val="0"/>
              </a:ext>
            </a:extLst>
          </a:blip>
          <a:srcRect l="1084" r="26027"/>
          <a:stretch/>
        </p:blipFill>
        <p:spPr>
          <a:xfrm>
            <a:off x="20" y="10"/>
            <a:ext cx="12191980" cy="6857990"/>
          </a:xfrm>
          <a:prstGeom prst="rect">
            <a:avLst/>
          </a:prstGeom>
        </p:spPr>
      </p:pic>
      <p:sp>
        <p:nvSpPr>
          <p:cNvPr id="2" name="文本框 1">
            <a:extLst>
              <a:ext uri="{FF2B5EF4-FFF2-40B4-BE49-F238E27FC236}">
                <a16:creationId xmlns:a16="http://schemas.microsoft.com/office/drawing/2014/main" id="{65ED092F-0C78-4C4E-B903-66F2A54A8AAF}"/>
              </a:ext>
            </a:extLst>
          </p:cNvPr>
          <p:cNvSpPr txBox="1"/>
          <p:nvPr/>
        </p:nvSpPr>
        <p:spPr>
          <a:xfrm>
            <a:off x="1083504" y="627160"/>
            <a:ext cx="4238661" cy="830997"/>
          </a:xfrm>
          <a:prstGeom prst="rect">
            <a:avLst/>
          </a:prstGeom>
          <a:noFill/>
        </p:spPr>
        <p:txBody>
          <a:bodyPr wrap="none" rtlCol="0">
            <a:spAutoFit/>
          </a:bodyPr>
          <a:lstStyle/>
          <a:p>
            <a:r>
              <a:rPr lang="en-US" altLang="zh-CN" sz="4800" dirty="0">
                <a:solidFill>
                  <a:schemeClr val="bg1"/>
                </a:solidFill>
              </a:rPr>
              <a:t>5</a:t>
            </a:r>
            <a:r>
              <a:rPr lang="zh-CN" altLang="en-US" sz="4800" dirty="0">
                <a:solidFill>
                  <a:schemeClr val="bg1"/>
                </a:solidFill>
              </a:rPr>
              <a:t>，图形库文档</a:t>
            </a:r>
          </a:p>
        </p:txBody>
      </p:sp>
      <p:sp>
        <p:nvSpPr>
          <p:cNvPr id="7" name="文本框 6">
            <a:extLst>
              <a:ext uri="{FF2B5EF4-FFF2-40B4-BE49-F238E27FC236}">
                <a16:creationId xmlns:a16="http://schemas.microsoft.com/office/drawing/2014/main" id="{C9045418-F227-413C-BA4C-065A60F9595C}"/>
              </a:ext>
            </a:extLst>
          </p:cNvPr>
          <p:cNvSpPr txBox="1"/>
          <p:nvPr/>
        </p:nvSpPr>
        <p:spPr>
          <a:xfrm>
            <a:off x="1083504" y="2080586"/>
            <a:ext cx="10989075" cy="461665"/>
          </a:xfrm>
          <a:prstGeom prst="rect">
            <a:avLst/>
          </a:prstGeom>
          <a:noFill/>
        </p:spPr>
        <p:txBody>
          <a:bodyPr wrap="square" rtlCol="0">
            <a:spAutoFit/>
          </a:bodyPr>
          <a:lstStyle/>
          <a:p>
            <a:r>
              <a:rPr lang="zh-CN" altLang="en-US" sz="2400" dirty="0">
                <a:solidFill>
                  <a:schemeClr val="bg1"/>
                </a:solidFill>
              </a:rPr>
              <a:t>解压出来的图形库目录下的</a:t>
            </a:r>
            <a:r>
              <a:rPr lang="en-US" altLang="zh-CN" sz="2400" dirty="0">
                <a:solidFill>
                  <a:schemeClr val="bg1"/>
                </a:solidFill>
              </a:rPr>
              <a:t>man</a:t>
            </a:r>
            <a:r>
              <a:rPr lang="zh-CN" altLang="en-US" sz="2400" dirty="0">
                <a:solidFill>
                  <a:schemeClr val="bg1"/>
                </a:solidFill>
              </a:rPr>
              <a:t>目录里找到</a:t>
            </a:r>
            <a:r>
              <a:rPr lang="en-US" altLang="zh-CN" sz="2400" dirty="0">
                <a:solidFill>
                  <a:schemeClr val="bg1"/>
                </a:solidFill>
              </a:rPr>
              <a:t>	index.html</a:t>
            </a:r>
          </a:p>
        </p:txBody>
      </p:sp>
      <p:pic>
        <p:nvPicPr>
          <p:cNvPr id="3" name="图片 2">
            <a:extLst>
              <a:ext uri="{FF2B5EF4-FFF2-40B4-BE49-F238E27FC236}">
                <a16:creationId xmlns:a16="http://schemas.microsoft.com/office/drawing/2014/main" id="{F0BED107-7594-4053-804D-371DC34850E1}"/>
              </a:ext>
            </a:extLst>
          </p:cNvPr>
          <p:cNvPicPr>
            <a:picLocks noChangeAspect="1"/>
          </p:cNvPicPr>
          <p:nvPr/>
        </p:nvPicPr>
        <p:blipFill>
          <a:blip r:embed="rId3"/>
          <a:stretch>
            <a:fillRect/>
          </a:stretch>
        </p:blipFill>
        <p:spPr>
          <a:xfrm>
            <a:off x="3546245" y="2933238"/>
            <a:ext cx="4610100" cy="3533775"/>
          </a:xfrm>
          <a:prstGeom prst="rect">
            <a:avLst/>
          </a:prstGeom>
        </p:spPr>
      </p:pic>
    </p:spTree>
    <p:extLst>
      <p:ext uri="{BB962C8B-B14F-4D97-AF65-F5344CB8AC3E}">
        <p14:creationId xmlns:p14="http://schemas.microsoft.com/office/powerpoint/2010/main" val="401943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p">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314</Words>
  <Application>Microsoft Office PowerPoint</Application>
  <PresentationFormat>宽屏</PresentationFormat>
  <Paragraphs>45</Paragraphs>
  <Slides>8</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南宫大仙</dc:creator>
  <cp:lastModifiedBy>胡 小博</cp:lastModifiedBy>
  <cp:revision>60</cp:revision>
  <dcterms:created xsi:type="dcterms:W3CDTF">2018-08-29T03:27:02Z</dcterms:created>
  <dcterms:modified xsi:type="dcterms:W3CDTF">2018-11-02T11:01:49Z</dcterms:modified>
</cp:coreProperties>
</file>