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Lab6 —— </a:t>
            </a:r>
            <a:r>
              <a:rPr lang="zh-CN" altLang="en-US" dirty="0" smtClean="0"/>
              <a:t>地址映射与共享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4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段描述符介绍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在保护模式下，段寄存器有另外的一个名字，叫做段选择</a:t>
            </a:r>
            <a:r>
              <a:rPr lang="zh-CN" altLang="en-US" dirty="0" smtClean="0"/>
              <a:t>子</a:t>
            </a:r>
            <a:endParaRPr lang="en-US" altLang="zh-CN" dirty="0" smtClean="0"/>
          </a:p>
          <a:p>
            <a:r>
              <a:rPr lang="zh-CN" altLang="en-US" dirty="0"/>
              <a:t>段选择子保存的主要内容是该段在段表里面的索引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利用这个索引就能够从段表里面选择出相应的段描述符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01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段选择子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8026708" cy="3636511"/>
          </a:xfrm>
        </p:spPr>
        <p:txBody>
          <a:bodyPr/>
          <a:lstStyle/>
          <a:p>
            <a:r>
              <a:rPr lang="zh-CN" altLang="en-US" dirty="0"/>
              <a:t>段选择子是一个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en-US" altLang="zh-CN" dirty="0"/>
              <a:t>15-3 </a:t>
            </a:r>
            <a:r>
              <a:rPr lang="zh-CN" altLang="en-US" dirty="0"/>
              <a:t>段描述符索引 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/>
              <a:t>T1 </a:t>
            </a:r>
            <a:endParaRPr lang="en-US" altLang="zh-CN" dirty="0" smtClean="0"/>
          </a:p>
          <a:p>
            <a:r>
              <a:rPr lang="en-US" altLang="zh-CN" dirty="0" smtClean="0"/>
              <a:t>1-0 </a:t>
            </a:r>
            <a:r>
              <a:rPr lang="en-US" altLang="zh-CN" dirty="0"/>
              <a:t>RPL 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最上面的</a:t>
            </a:r>
            <a:r>
              <a:rPr lang="en-US" altLang="zh-CN" dirty="0" err="1"/>
              <a:t>ldtr</a:t>
            </a:r>
            <a:r>
              <a:rPr lang="zh-CN" altLang="en-US" dirty="0"/>
              <a:t>中的</a:t>
            </a:r>
            <a:r>
              <a:rPr lang="en-US" altLang="zh-CN" dirty="0"/>
              <a:t>1101</a:t>
            </a:r>
            <a:r>
              <a:rPr lang="zh-CN" altLang="en-US" dirty="0"/>
              <a:t>就是第一段</a:t>
            </a:r>
            <a:r>
              <a:rPr lang="en-US" altLang="zh-CN" dirty="0"/>
              <a:t>——</a:t>
            </a:r>
            <a:r>
              <a:rPr lang="zh-CN" altLang="en-US" dirty="0"/>
              <a:t>段描述符索引）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77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段选择子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RPL </a:t>
            </a:r>
            <a:r>
              <a:rPr lang="zh-CN" altLang="en-US" dirty="0"/>
              <a:t>是请求特权级，当访问一个段的时候，处理器要检查</a:t>
            </a:r>
            <a:r>
              <a:rPr lang="en-US" altLang="zh-CN" dirty="0"/>
              <a:t>RPL</a:t>
            </a:r>
            <a:r>
              <a:rPr lang="zh-CN" altLang="en-US" dirty="0"/>
              <a:t>和</a:t>
            </a:r>
            <a:r>
              <a:rPr lang="en-US" altLang="zh-CN" dirty="0"/>
              <a:t>CPL</a:t>
            </a:r>
            <a:r>
              <a:rPr lang="zh-CN" altLang="en-US" dirty="0"/>
              <a:t>（</a:t>
            </a:r>
            <a:r>
              <a:rPr lang="en-US" altLang="zh-CN" dirty="0"/>
              <a:t>CPL </a:t>
            </a:r>
            <a:r>
              <a:rPr lang="zh-CN" altLang="en-US" dirty="0"/>
              <a:t>放在</a:t>
            </a:r>
            <a:r>
              <a:rPr lang="en-US" altLang="zh-CN" dirty="0"/>
              <a:t>CS</a:t>
            </a:r>
            <a:r>
              <a:rPr lang="zh-CN" altLang="en-US" dirty="0"/>
              <a:t>的位</a:t>
            </a:r>
            <a:r>
              <a:rPr lang="en-US" altLang="zh-CN" dirty="0"/>
              <a:t>0 </a:t>
            </a:r>
            <a:r>
              <a:rPr lang="zh-CN" altLang="en-US" dirty="0"/>
              <a:t>和位</a:t>
            </a:r>
            <a:r>
              <a:rPr lang="en-US" altLang="zh-CN" dirty="0"/>
              <a:t>1</a:t>
            </a:r>
            <a:r>
              <a:rPr lang="zh-CN" altLang="en-US" dirty="0"/>
              <a:t>中，用来表示当前代码的特权级）。即使程序由足够的特权级</a:t>
            </a:r>
            <a:r>
              <a:rPr lang="en-US" altLang="zh-CN" dirty="0"/>
              <a:t>CPL</a:t>
            </a:r>
            <a:r>
              <a:rPr lang="zh-CN" altLang="en-US" dirty="0"/>
              <a:t>来访问一个段，但是如果</a:t>
            </a:r>
            <a:r>
              <a:rPr lang="en-US" altLang="zh-CN" dirty="0"/>
              <a:t>RPL</a:t>
            </a:r>
            <a:r>
              <a:rPr lang="zh-CN" altLang="en-US" dirty="0"/>
              <a:t>（放在</a:t>
            </a:r>
            <a:r>
              <a:rPr lang="en-US" altLang="zh-CN" dirty="0"/>
              <a:t>DS</a:t>
            </a:r>
            <a:r>
              <a:rPr lang="zh-CN" altLang="en-US" dirty="0"/>
              <a:t>中，用来表示请求数据段）的特权级不够，仍然是不能够访问这个段。但是如果</a:t>
            </a:r>
            <a:r>
              <a:rPr lang="en-US" altLang="zh-CN" dirty="0"/>
              <a:t>RPL</a:t>
            </a:r>
            <a:r>
              <a:rPr lang="zh-CN" altLang="en-US" dirty="0"/>
              <a:t>的值大于</a:t>
            </a:r>
            <a:r>
              <a:rPr lang="en-US" altLang="zh-CN" dirty="0"/>
              <a:t>CPL</a:t>
            </a:r>
            <a:r>
              <a:rPr lang="zh-CN" altLang="en-US" dirty="0"/>
              <a:t>（值越大，权限越小），则用</a:t>
            </a:r>
            <a:r>
              <a:rPr lang="en-US" altLang="zh-CN" dirty="0"/>
              <a:t>RPL</a:t>
            </a:r>
            <a:r>
              <a:rPr lang="zh-CN" altLang="en-US" dirty="0"/>
              <a:t>的值覆盖</a:t>
            </a:r>
            <a:r>
              <a:rPr lang="en-US" altLang="zh-CN" dirty="0"/>
              <a:t>CPL</a:t>
            </a:r>
            <a:r>
              <a:rPr lang="zh-CN" altLang="en-US" dirty="0"/>
              <a:t>的值（应该可以理解为依据权最小的那个来决定能不能访问）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TI </a:t>
            </a:r>
            <a:r>
              <a:rPr lang="zh-CN" altLang="en-US" dirty="0"/>
              <a:t>是表指示标记，如果</a:t>
            </a:r>
            <a:r>
              <a:rPr lang="en-US" altLang="zh-CN" dirty="0"/>
              <a:t>TI=0</a:t>
            </a:r>
            <a:r>
              <a:rPr lang="zh-CN" altLang="en-US" dirty="0"/>
              <a:t>，则表示段描述符在</a:t>
            </a:r>
            <a:r>
              <a:rPr lang="en-US" altLang="zh-CN" dirty="0"/>
              <a:t>GDT</a:t>
            </a:r>
            <a:r>
              <a:rPr lang="zh-CN" altLang="en-US" dirty="0"/>
              <a:t>中，则会去</a:t>
            </a:r>
            <a:r>
              <a:rPr lang="en-US" altLang="zh-CN" dirty="0"/>
              <a:t>GDT</a:t>
            </a:r>
            <a:r>
              <a:rPr lang="zh-CN" altLang="en-US" dirty="0"/>
              <a:t>中查找；如果是</a:t>
            </a:r>
            <a:r>
              <a:rPr lang="en-US" altLang="zh-CN" dirty="0"/>
              <a:t>1</a:t>
            </a:r>
            <a:r>
              <a:rPr lang="zh-CN" altLang="en-US" dirty="0"/>
              <a:t>，则会去</a:t>
            </a:r>
            <a:r>
              <a:rPr lang="en-US" altLang="zh-CN" dirty="0"/>
              <a:t>LDT</a:t>
            </a:r>
            <a:r>
              <a:rPr lang="zh-CN" altLang="en-US" dirty="0"/>
              <a:t>中去查（最上面的是</a:t>
            </a:r>
            <a:r>
              <a:rPr lang="en-US" altLang="zh-CN" dirty="0"/>
              <a:t>0</a:t>
            </a:r>
            <a:r>
              <a:rPr lang="zh-CN" altLang="en-US" dirty="0"/>
              <a:t>，顺理成章在</a:t>
            </a:r>
            <a:r>
              <a:rPr lang="en-US" altLang="zh-CN" dirty="0"/>
              <a:t>GDT</a:t>
            </a:r>
            <a:r>
              <a:rPr lang="zh-CN" altLang="en-US" dirty="0"/>
              <a:t>中查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92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段选择</a:t>
            </a:r>
            <a:r>
              <a:rPr lang="zh-CN" altLang="en-US" dirty="0" smtClean="0"/>
              <a:t>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看看</a:t>
            </a:r>
            <a:r>
              <a:rPr lang="en-US" altLang="zh-CN" dirty="0" smtClean="0"/>
              <a:t>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5750039" cy="3636511"/>
          </a:xfrm>
        </p:spPr>
        <p:txBody>
          <a:bodyPr/>
          <a:lstStyle/>
          <a:p>
            <a:r>
              <a:rPr lang="zh-CN" altLang="en-US" dirty="0" smtClean="0"/>
              <a:t>看</a:t>
            </a:r>
            <a:r>
              <a:rPr lang="en-US" altLang="zh-CN" dirty="0" smtClean="0"/>
              <a:t>ds</a:t>
            </a:r>
          </a:p>
          <a:p>
            <a:r>
              <a:rPr lang="en-US" altLang="zh-CN" dirty="0" smtClean="0"/>
              <a:t>0x0017 = </a:t>
            </a:r>
            <a:r>
              <a:rPr lang="en-US" altLang="zh-CN" dirty="0"/>
              <a:t>0000000000010111. RPL = 11</a:t>
            </a:r>
            <a:r>
              <a:rPr lang="zh-CN" altLang="en-US" dirty="0"/>
              <a:t>，最低的特权级（很好理解，因为实在应用程序中执行）。 </a:t>
            </a:r>
            <a:endParaRPr lang="en-US" altLang="zh-CN" dirty="0" smtClean="0"/>
          </a:p>
          <a:p>
            <a:r>
              <a:rPr lang="en-US" altLang="zh-CN" dirty="0" smtClean="0"/>
              <a:t>TI </a:t>
            </a:r>
            <a:r>
              <a:rPr lang="en-US" altLang="zh-CN" dirty="0"/>
              <a:t>= 1, </a:t>
            </a:r>
            <a:r>
              <a:rPr lang="zh-CN" altLang="en-US" dirty="0"/>
              <a:t>表示在</a:t>
            </a:r>
            <a:r>
              <a:rPr lang="en-US" altLang="zh-CN" dirty="0"/>
              <a:t>LDT</a:t>
            </a:r>
            <a:r>
              <a:rPr lang="zh-CN" altLang="en-US" dirty="0"/>
              <a:t>中查找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查找</a:t>
            </a:r>
            <a:r>
              <a:rPr lang="zh-CN" altLang="en-US" dirty="0"/>
              <a:t>谁？ </a:t>
            </a:r>
            <a:r>
              <a:rPr lang="en-US" altLang="zh-CN" dirty="0"/>
              <a:t>10 = 2</a:t>
            </a:r>
            <a:r>
              <a:rPr lang="zh-CN" altLang="en-US" dirty="0"/>
              <a:t>。。查找从</a:t>
            </a:r>
            <a:r>
              <a:rPr lang="en-US" altLang="zh-CN" dirty="0"/>
              <a:t>LDT</a:t>
            </a:r>
            <a:r>
              <a:rPr lang="zh-CN" altLang="en-US" dirty="0"/>
              <a:t>表中的第</a:t>
            </a:r>
            <a:r>
              <a:rPr lang="en-US" altLang="zh-CN" dirty="0"/>
              <a:t>3</a:t>
            </a:r>
            <a:r>
              <a:rPr lang="zh-CN" altLang="en-US" dirty="0"/>
              <a:t>个段描述符（在</a:t>
            </a:r>
            <a:r>
              <a:rPr lang="en-US" altLang="zh-CN" dirty="0"/>
              <a:t>LDT</a:t>
            </a:r>
            <a:r>
              <a:rPr lang="zh-CN" altLang="en-US" dirty="0"/>
              <a:t>中，从</a:t>
            </a:r>
            <a:r>
              <a:rPr lang="en-US" altLang="zh-CN" dirty="0"/>
              <a:t>0</a:t>
            </a:r>
            <a:r>
              <a:rPr lang="zh-CN" altLang="en-US" dirty="0"/>
              <a:t>开始编号）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61" y="727301"/>
            <a:ext cx="4533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段选择子</a:t>
            </a:r>
            <a:r>
              <a:rPr lang="en-US" altLang="zh-CN" dirty="0"/>
              <a:t>-</a:t>
            </a:r>
            <a:r>
              <a:rPr lang="zh-CN" altLang="en-US" dirty="0"/>
              <a:t>看看</a:t>
            </a:r>
            <a:r>
              <a:rPr lang="en-US" altLang="zh-CN" dirty="0"/>
              <a:t>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LDT</a:t>
            </a:r>
            <a:r>
              <a:rPr lang="zh-CN" altLang="en-US" dirty="0"/>
              <a:t>和</a:t>
            </a:r>
            <a:r>
              <a:rPr lang="en-US" altLang="zh-CN" dirty="0"/>
              <a:t>GDT</a:t>
            </a:r>
            <a:r>
              <a:rPr lang="zh-CN" altLang="en-US" dirty="0"/>
              <a:t>差不多，都是每项占</a:t>
            </a:r>
            <a:r>
              <a:rPr lang="en-US" altLang="zh-CN" dirty="0"/>
              <a:t>8</a:t>
            </a:r>
            <a:r>
              <a:rPr lang="zh-CN" altLang="en-US" dirty="0"/>
              <a:t>个字节 所以第三</a:t>
            </a:r>
            <a:r>
              <a:rPr lang="zh-CN" altLang="en-US" dirty="0" smtClean="0"/>
              <a:t>项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开始记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dl=0x00003fff, dh=0x10c0f300 </a:t>
            </a:r>
            <a:r>
              <a:rPr lang="zh-CN" altLang="en-US" dirty="0"/>
              <a:t>。这样的话段描述符就是</a:t>
            </a:r>
            <a:r>
              <a:rPr lang="en-US" altLang="zh-CN" dirty="0"/>
              <a:t>0x10000000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69849"/>
            <a:ext cx="5743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段描述符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这个段描述符里面装的是什么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一个</a:t>
            </a:r>
            <a:r>
              <a:rPr lang="en-US" altLang="zh-CN" dirty="0"/>
              <a:t>64</a:t>
            </a:r>
            <a:r>
              <a:rPr lang="zh-CN" altLang="en-US" dirty="0"/>
              <a:t>位的二进制数。存放段的基址和段限长等重要的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Present)</a:t>
            </a:r>
            <a:r>
              <a:rPr lang="zh-CN" altLang="en-US" dirty="0"/>
              <a:t>是段是否存在的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zh-CN" altLang="en-US" dirty="0"/>
              <a:t>用来表示 是系统段描述符（</a:t>
            </a:r>
            <a:r>
              <a:rPr lang="en-US" altLang="zh-CN" dirty="0"/>
              <a:t>S=0</a:t>
            </a:r>
            <a:r>
              <a:rPr lang="zh-CN" altLang="en-US" dirty="0"/>
              <a:t>）还是 代码或者数据段描述符（</a:t>
            </a:r>
            <a:r>
              <a:rPr lang="en-US" altLang="zh-CN" dirty="0"/>
              <a:t>S=1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TYPE </a:t>
            </a:r>
            <a:r>
              <a:rPr lang="zh-CN" altLang="en-US" dirty="0"/>
              <a:t>表示段的类型，比如数据段，代码段，可读，可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r>
              <a:rPr lang="en-US" altLang="zh-CN" dirty="0"/>
              <a:t>DPL</a:t>
            </a:r>
            <a:r>
              <a:rPr lang="zh-CN" altLang="en-US" dirty="0"/>
              <a:t>是段的权限，和前面提到的</a:t>
            </a:r>
            <a:r>
              <a:rPr lang="en-US" altLang="zh-CN" dirty="0"/>
              <a:t>CPLRPL</a:t>
            </a:r>
            <a:r>
              <a:rPr lang="zh-CN" altLang="en-US" dirty="0"/>
              <a:t>一起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zh-CN" altLang="en-US" dirty="0"/>
              <a:t>是粒度。</a:t>
            </a:r>
            <a:r>
              <a:rPr lang="en-US" altLang="zh-CN" dirty="0"/>
              <a:t>G=0</a:t>
            </a:r>
            <a:r>
              <a:rPr lang="zh-CN" altLang="en-US" dirty="0"/>
              <a:t>表示段限长以位为单位，</a:t>
            </a:r>
            <a:r>
              <a:rPr lang="en-US" altLang="zh-CN" dirty="0"/>
              <a:t>G=1</a:t>
            </a:r>
            <a:r>
              <a:rPr lang="zh-CN" altLang="en-US" dirty="0"/>
              <a:t>表示段限长以</a:t>
            </a:r>
            <a:r>
              <a:rPr lang="en-US" altLang="zh-CN" dirty="0"/>
              <a:t>4KB</a:t>
            </a:r>
            <a:r>
              <a:rPr lang="zh-CN" altLang="en-US" dirty="0"/>
              <a:t>为单位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59" y="1899849"/>
            <a:ext cx="4448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 </a:t>
            </a:r>
            <a:r>
              <a:rPr lang="zh-CN" altLang="en-US" dirty="0" smtClean="0"/>
              <a:t>段基址和线性地址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上面的例子中 </a:t>
            </a:r>
            <a:r>
              <a:rPr lang="en-US" altLang="zh-CN" dirty="0"/>
              <a:t>0x10000000 ,</a:t>
            </a:r>
            <a:r>
              <a:rPr lang="zh-CN" altLang="en-US" dirty="0"/>
              <a:t>这个就是</a:t>
            </a:r>
            <a:r>
              <a:rPr lang="en-US" altLang="zh-CN" dirty="0"/>
              <a:t>ds</a:t>
            </a:r>
            <a:r>
              <a:rPr lang="zh-CN" altLang="en-US" dirty="0"/>
              <a:t>段在线性地址空间的起始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段基址</a:t>
            </a:r>
            <a:r>
              <a:rPr lang="en-US" altLang="zh-CN" dirty="0"/>
              <a:t>+</a:t>
            </a:r>
            <a:r>
              <a:rPr lang="zh-CN" altLang="en-US" dirty="0"/>
              <a:t>偏移地址 </a:t>
            </a:r>
            <a:r>
              <a:rPr lang="en-US" altLang="zh-CN" dirty="0"/>
              <a:t>= </a:t>
            </a:r>
            <a:r>
              <a:rPr lang="zh-CN" altLang="en-US" dirty="0"/>
              <a:t>线性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/>
              <a:t>ds:0x3004</a:t>
            </a:r>
            <a:r>
              <a:rPr lang="zh-CN" altLang="en-US" dirty="0"/>
              <a:t>的线性地址： </a:t>
            </a:r>
            <a:r>
              <a:rPr lang="en-US" altLang="zh-CN" dirty="0"/>
              <a:t>0x10000000 + 0x3004 = </a:t>
            </a:r>
            <a:r>
              <a:rPr lang="en-US" altLang="zh-CN" dirty="0" smtClean="0"/>
              <a:t>0x10003004</a:t>
            </a:r>
          </a:p>
          <a:p>
            <a:r>
              <a:rPr lang="en-US" altLang="zh-CN" dirty="0" err="1"/>
              <a:t>calc</a:t>
            </a:r>
            <a:r>
              <a:rPr lang="en-US" altLang="zh-CN" dirty="0"/>
              <a:t> ds:0x3004</a:t>
            </a:r>
            <a:r>
              <a:rPr lang="zh-CN" altLang="en-US" dirty="0"/>
              <a:t>就可以验证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60" y="1644617"/>
            <a:ext cx="2933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 </a:t>
            </a:r>
            <a:r>
              <a:rPr lang="zh-CN" altLang="en-US" dirty="0" smtClean="0"/>
              <a:t>页表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好像已经知道线性地址了，接下来我们需要计算的是物理地址了。这个过程中需要查找</a:t>
            </a:r>
            <a:r>
              <a:rPr lang="zh-CN" altLang="en-US" dirty="0" smtClean="0"/>
              <a:t>页表</a:t>
            </a:r>
            <a:endParaRPr lang="en-US" altLang="zh-CN" dirty="0" smtClean="0"/>
          </a:p>
          <a:p>
            <a:r>
              <a:rPr lang="zh-CN" altLang="en-US" dirty="0"/>
              <a:t>线性地址： 页目录号</a:t>
            </a:r>
            <a:r>
              <a:rPr lang="en-US" altLang="zh-CN" dirty="0"/>
              <a:t>+</a:t>
            </a:r>
            <a:r>
              <a:rPr lang="zh-CN" altLang="en-US" dirty="0" smtClean="0"/>
              <a:t>页表号</a:t>
            </a:r>
            <a:r>
              <a:rPr lang="en-US" altLang="zh-CN" dirty="0" smtClean="0"/>
              <a:t>+</a:t>
            </a:r>
            <a:r>
              <a:rPr lang="zh-CN" altLang="en-US" dirty="0"/>
              <a:t>页内偏移。然后页目录表</a:t>
            </a:r>
            <a:r>
              <a:rPr lang="zh-CN" altLang="en-US" dirty="0" smtClean="0"/>
              <a:t>查页目录</a:t>
            </a:r>
            <a:r>
              <a:rPr lang="zh-CN" altLang="en-US" dirty="0"/>
              <a:t>号</a:t>
            </a:r>
            <a:r>
              <a:rPr lang="zh-CN" altLang="en-US" dirty="0" smtClean="0"/>
              <a:t>，页表</a:t>
            </a:r>
            <a:r>
              <a:rPr lang="zh-CN" altLang="en-US" dirty="0"/>
              <a:t>查页表号，和页内偏移加起来就是物理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需要算出线性地址中的页目录号，页表号，页内</a:t>
            </a:r>
            <a:r>
              <a:rPr lang="zh-CN" altLang="en-US" dirty="0" smtClean="0"/>
              <a:t>偏移</a:t>
            </a:r>
            <a:endParaRPr lang="en-US" altLang="zh-CN" dirty="0" smtClean="0"/>
          </a:p>
          <a:p>
            <a:r>
              <a:rPr lang="zh-CN" altLang="en-US" dirty="0"/>
              <a:t>上面三者分别对应了</a:t>
            </a:r>
            <a:r>
              <a:rPr lang="en-US" altLang="zh-CN" dirty="0"/>
              <a:t>32</a:t>
            </a:r>
            <a:r>
              <a:rPr lang="zh-CN" altLang="en-US" dirty="0"/>
              <a:t>位线性地址的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en-US" altLang="zh-CN" dirty="0"/>
              <a:t>+10</a:t>
            </a:r>
            <a:r>
              <a:rPr lang="zh-CN" altLang="en-US" dirty="0"/>
              <a:t>位</a:t>
            </a:r>
            <a:r>
              <a:rPr lang="en-US" altLang="zh-CN" dirty="0"/>
              <a:t>+12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/>
              <a:t>0x10003004 </a:t>
            </a:r>
            <a:r>
              <a:rPr lang="zh-CN" altLang="en-US" dirty="0"/>
              <a:t>的页目录号是</a:t>
            </a:r>
            <a:r>
              <a:rPr lang="en-US" altLang="zh-CN" dirty="0"/>
              <a:t>64 </a:t>
            </a:r>
            <a:r>
              <a:rPr lang="zh-CN" altLang="en-US" dirty="0"/>
              <a:t>页号</a:t>
            </a:r>
            <a:r>
              <a:rPr lang="en-US" altLang="zh-CN" dirty="0"/>
              <a:t>3 </a:t>
            </a:r>
            <a:r>
              <a:rPr lang="zh-CN" altLang="en-US" dirty="0"/>
              <a:t>页内偏移</a:t>
            </a:r>
            <a:r>
              <a:rPr lang="en-US" altLang="zh-CN" dirty="0" smtClean="0"/>
              <a:t>4</a:t>
            </a:r>
          </a:p>
          <a:p>
            <a:r>
              <a:rPr lang="en-US" altLang="zh-CN" dirty="0"/>
              <a:t>IA-32</a:t>
            </a:r>
            <a:r>
              <a:rPr lang="zh-CN" altLang="en-US" dirty="0"/>
              <a:t>架构下，页目录表的位置由</a:t>
            </a:r>
            <a:r>
              <a:rPr lang="en-US" altLang="zh-CN" dirty="0"/>
              <a:t>CR3</a:t>
            </a:r>
            <a:r>
              <a:rPr lang="zh-CN" altLang="en-US" dirty="0"/>
              <a:t>寄存器</a:t>
            </a:r>
            <a:r>
              <a:rPr lang="zh-CN" altLang="en-US" dirty="0" smtClean="0"/>
              <a:t>指引</a:t>
            </a:r>
            <a:endParaRPr lang="en-US" altLang="zh-CN" dirty="0" smtClean="0"/>
          </a:p>
          <a:p>
            <a:r>
              <a:rPr lang="en-US" altLang="zh-CN" dirty="0" err="1"/>
              <a:t>creg</a:t>
            </a:r>
            <a:r>
              <a:rPr lang="en-US" altLang="zh-CN" dirty="0"/>
              <a:t> , </a:t>
            </a:r>
            <a:r>
              <a:rPr lang="zh-CN" altLang="en-US" dirty="0"/>
              <a:t>显示</a:t>
            </a:r>
            <a:r>
              <a:rPr lang="en-US" altLang="zh-CN" dirty="0"/>
              <a:t>0, </a:t>
            </a:r>
            <a:r>
              <a:rPr lang="zh-CN" altLang="en-US" dirty="0"/>
              <a:t>说明页目录表的基址为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50" y="779463"/>
            <a:ext cx="59721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 </a:t>
            </a:r>
            <a:r>
              <a:rPr lang="zh-CN" altLang="en-US" dirty="0"/>
              <a:t>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看其他内容 </a:t>
            </a:r>
            <a:r>
              <a:rPr lang="en-US" altLang="zh-CN" dirty="0" err="1"/>
              <a:t>xp</a:t>
            </a:r>
            <a:r>
              <a:rPr lang="en-US" altLang="zh-CN" dirty="0"/>
              <a:t>/68w 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看到的东西就是页目录表和页表中的内容 </a:t>
            </a:r>
            <a:r>
              <a:rPr lang="en-US" altLang="zh-CN" dirty="0"/>
              <a:t>1024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位（</a:t>
            </a:r>
            <a:r>
              <a:rPr lang="en-US" altLang="zh-CN" dirty="0"/>
              <a:t>4K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32</a:t>
            </a:r>
            <a:r>
              <a:rPr lang="zh-CN" altLang="en-US" dirty="0"/>
              <a:t>位中的前</a:t>
            </a:r>
            <a:r>
              <a:rPr lang="en-US" altLang="zh-CN" dirty="0"/>
              <a:t>20</a:t>
            </a:r>
            <a:r>
              <a:rPr lang="zh-CN" altLang="en-US" dirty="0"/>
              <a:t>位是物理页框号，后面的是一些属性（最重要的是最后一位</a:t>
            </a:r>
            <a:r>
              <a:rPr lang="en-US" altLang="zh-CN" dirty="0"/>
              <a:t>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我们要找的是第</a:t>
            </a:r>
            <a:r>
              <a:rPr lang="en-US" altLang="zh-CN" dirty="0"/>
              <a:t>65</a:t>
            </a:r>
            <a:r>
              <a:rPr lang="zh-CN" altLang="en-US" dirty="0"/>
              <a:t>个页目录项 </a:t>
            </a:r>
            <a:r>
              <a:rPr lang="en-US" altLang="zh-CN" dirty="0" err="1"/>
              <a:t>xp</a:t>
            </a:r>
            <a:r>
              <a:rPr lang="en-US" altLang="zh-CN" dirty="0"/>
              <a:t>/w </a:t>
            </a:r>
            <a:r>
              <a:rPr lang="en-US" altLang="zh-CN" dirty="0" smtClean="0"/>
              <a:t>0+64*4</a:t>
            </a:r>
          </a:p>
          <a:p>
            <a:r>
              <a:rPr lang="en-US" altLang="zh-CN" dirty="0" smtClean="0"/>
              <a:t>027</a:t>
            </a:r>
            <a:r>
              <a:rPr lang="zh-CN" altLang="en-US" dirty="0" smtClean="0"/>
              <a:t>是属性</a:t>
            </a:r>
            <a:endParaRPr lang="en-US" altLang="zh-CN" dirty="0" smtClean="0"/>
          </a:p>
          <a:p>
            <a:r>
              <a:rPr lang="en-US" altLang="zh-CN" dirty="0"/>
              <a:t>P=1 </a:t>
            </a:r>
            <a:r>
              <a:rPr lang="zh-CN" altLang="en-US" dirty="0"/>
              <a:t>页表所在的物理页框号 </a:t>
            </a:r>
            <a:endParaRPr lang="en-US" altLang="zh-CN" dirty="0" smtClean="0"/>
          </a:p>
          <a:p>
            <a:r>
              <a:rPr lang="en-US" altLang="zh-CN" dirty="0" smtClean="0"/>
              <a:t>0x00fa5  </a:t>
            </a:r>
            <a:r>
              <a:rPr lang="zh-CN" altLang="en-US" dirty="0" smtClean="0"/>
              <a:t>页表</a:t>
            </a:r>
            <a:r>
              <a:rPr lang="zh-CN" altLang="en-US" dirty="0"/>
              <a:t>在物理内存的</a:t>
            </a:r>
            <a:r>
              <a:rPr lang="en-US" altLang="zh-CN" dirty="0" smtClean="0"/>
              <a:t>0x00fa5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en-US" altLang="zh-CN" dirty="0" smtClean="0"/>
              <a:t>0x00fa5</a:t>
            </a:r>
            <a:r>
              <a:rPr lang="zh-CN" altLang="en-US" dirty="0" smtClean="0"/>
              <a:t>开始</a:t>
            </a:r>
            <a:r>
              <a:rPr lang="zh-CN" altLang="en-US" dirty="0"/>
              <a:t>查找</a:t>
            </a:r>
            <a:r>
              <a:rPr lang="en-US" altLang="zh-CN" dirty="0"/>
              <a:t>3</a:t>
            </a:r>
            <a:r>
              <a:rPr lang="zh-CN" altLang="en-US" dirty="0"/>
              <a:t>号页表项 </a:t>
            </a:r>
            <a:r>
              <a:rPr lang="en-US" altLang="zh-CN" dirty="0" err="1"/>
              <a:t>xp</a:t>
            </a:r>
            <a:r>
              <a:rPr lang="en-US" altLang="zh-CN" dirty="0"/>
              <a:t>/w </a:t>
            </a:r>
            <a:r>
              <a:rPr lang="en-US" altLang="zh-CN" dirty="0" smtClean="0"/>
              <a:t>0x00fa5000+3*4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86" y="513280"/>
            <a:ext cx="6896100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936" y="3781351"/>
            <a:ext cx="4019550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596" y="5264117"/>
            <a:ext cx="3962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4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 </a:t>
            </a:r>
            <a:r>
              <a:rPr lang="zh-CN" altLang="en-US" dirty="0" smtClean="0"/>
              <a:t>找物理地址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线性地址 </a:t>
            </a:r>
            <a:r>
              <a:rPr lang="en-US" altLang="zh-CN" dirty="0"/>
              <a:t>0x10003004</a:t>
            </a:r>
            <a:r>
              <a:rPr lang="zh-CN" altLang="en-US" dirty="0"/>
              <a:t>对应的物理页框号为</a:t>
            </a:r>
            <a:r>
              <a:rPr lang="en-US" altLang="zh-CN" dirty="0" smtClean="0"/>
              <a:t>0x00fa3067 </a:t>
            </a:r>
            <a:r>
              <a:rPr lang="en-US" altLang="zh-CN" dirty="0"/>
              <a:t>, </a:t>
            </a:r>
            <a:r>
              <a:rPr lang="zh-CN" altLang="en-US" dirty="0"/>
              <a:t>页内偏移是</a:t>
            </a:r>
            <a:r>
              <a:rPr lang="en-US" altLang="zh-CN" dirty="0" smtClean="0"/>
              <a:t>0x004</a:t>
            </a:r>
          </a:p>
          <a:p>
            <a:r>
              <a:rPr lang="en-US" altLang="zh-CN" dirty="0" smtClean="0"/>
              <a:t>0x00fa3004</a:t>
            </a:r>
          </a:p>
          <a:p>
            <a:r>
              <a:rPr lang="zh-CN" altLang="en-US" dirty="0" smtClean="0"/>
              <a:t>验证</a:t>
            </a:r>
            <a:endParaRPr lang="en-US" altLang="zh-CN" dirty="0" smtClean="0"/>
          </a:p>
          <a:p>
            <a:r>
              <a:rPr lang="zh-CN" altLang="en-US" dirty="0" smtClean="0"/>
              <a:t>验证成功</a:t>
            </a:r>
            <a:r>
              <a:rPr lang="en-US" altLang="zh-CN" dirty="0" smtClean="0"/>
              <a:t>~</a:t>
            </a:r>
          </a:p>
          <a:p>
            <a:r>
              <a:rPr lang="en-US" altLang="zh-CN" dirty="0" smtClean="0"/>
              <a:t>0x00fa3004 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的物理地址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3920120"/>
            <a:ext cx="5257800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88" y="5111037"/>
            <a:ext cx="4171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784" y="960372"/>
            <a:ext cx="10571998" cy="970450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en-US" dirty="0"/>
              <a:t>深入理解操作系统的段、页式内存管理，深入理解段表、页表、逻辑地址、线性地址、物理地址等概念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 </a:t>
            </a:r>
            <a:r>
              <a:rPr lang="en-US" altLang="zh-CN" dirty="0" smtClean="0"/>
              <a:t>I </a:t>
            </a:r>
            <a:r>
              <a:rPr lang="zh-CN" altLang="en-US" dirty="0" smtClean="0"/>
              <a:t>的地址，然后手动修改该地址的值，让程序退出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30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 </a:t>
            </a:r>
            <a:r>
              <a:rPr lang="zh-CN" altLang="en-US" dirty="0" smtClean="0"/>
              <a:t>修改地址的值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修改，从这个地址开始的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个字节全为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退出了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00" y="1287819"/>
            <a:ext cx="2952750" cy="438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636" y="3015827"/>
            <a:ext cx="5774678" cy="27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二、内存共享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5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基于之前实现的信号量的实现与应用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0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producer.c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948" y="0"/>
            <a:ext cx="4819031" cy="67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consumer.c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890" y="0"/>
            <a:ext cx="4668544" cy="6783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18" y="4063773"/>
            <a:ext cx="3286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1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3 .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sys.h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326481"/>
            <a:ext cx="7439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53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include/</a:t>
            </a:r>
            <a:r>
              <a:rPr lang="en-US" altLang="zh-CN" dirty="0" err="1" smtClean="0"/>
              <a:t>unistd.h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762" y="3502819"/>
            <a:ext cx="3038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73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system_call.s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262" y="3302794"/>
            <a:ext cx="2657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59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mm/</a:t>
            </a:r>
            <a:r>
              <a:rPr lang="en-US" altLang="zh-CN" dirty="0" err="1" smtClean="0"/>
              <a:t>shm.c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80" y="1513373"/>
            <a:ext cx="4738910" cy="52709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34" y="1513373"/>
            <a:ext cx="4911207" cy="49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97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memory.c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0" y="2888456"/>
            <a:ext cx="5143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调试状态启动</a:t>
            </a:r>
            <a:r>
              <a:rPr lang="en-US" altLang="zh-CN" dirty="0" err="1" smtClean="0"/>
              <a:t>bochs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798" y="1830614"/>
            <a:ext cx="6492773" cy="4807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216" y="3200400"/>
            <a:ext cx="404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./</a:t>
            </a:r>
            <a:r>
              <a:rPr lang="en-US" altLang="zh-CN" dirty="0" err="1" smtClean="0"/>
              <a:t>dbg-asm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编译运行</a:t>
            </a:r>
            <a:r>
              <a:rPr lang="en-US" altLang="zh-CN" dirty="0" err="1" smtClean="0"/>
              <a:t>test.c</a:t>
            </a:r>
            <a:r>
              <a:rPr lang="en-US" altLang="zh-CN" dirty="0" smtClean="0"/>
              <a:t> , </a:t>
            </a:r>
            <a:r>
              <a:rPr lang="zh-CN" altLang="en-US" dirty="0" smtClean="0"/>
              <a:t>程序进入死循环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Crtl+c</a:t>
            </a:r>
            <a:r>
              <a:rPr lang="en-US" altLang="zh-CN" dirty="0" smtClean="0"/>
              <a:t> </a:t>
            </a:r>
            <a:r>
              <a:rPr lang="zh-CN" altLang="en-US" dirty="0" smtClean="0"/>
              <a:t>停止运行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zh-CN" altLang="en-US" dirty="0" smtClean="0"/>
              <a:t>单步调试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出现</a:t>
            </a:r>
            <a:r>
              <a:rPr lang="en-US" altLang="zh-CN" dirty="0" smtClean="0"/>
              <a:t>000f </a:t>
            </a:r>
            <a:r>
              <a:rPr lang="en-US" altLang="zh-CN" dirty="0" err="1" smtClean="0"/>
              <a:t>cmp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360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618" y="1417638"/>
            <a:ext cx="5138679" cy="54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查看当前位置的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条反汇编指令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2642945" cy="3636511"/>
          </a:xfrm>
        </p:spPr>
        <p:txBody>
          <a:bodyPr/>
          <a:lstStyle/>
          <a:p>
            <a:r>
              <a:rPr lang="en-US" altLang="zh-CN" dirty="0" smtClean="0"/>
              <a:t>u/7</a:t>
            </a:r>
          </a:p>
          <a:p>
            <a:r>
              <a:rPr lang="zh-CN" altLang="en-US" dirty="0" smtClean="0"/>
              <a:t>可以看出变量是保存在</a:t>
            </a:r>
            <a:r>
              <a:rPr lang="en-US" altLang="zh-CN" dirty="0" smtClean="0"/>
              <a:t>ds:0x3004</a:t>
            </a:r>
          </a:p>
          <a:p>
            <a:r>
              <a:rPr lang="zh-CN" altLang="en-US" dirty="0" smtClean="0"/>
              <a:t>在和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做比较，直到是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，才会跳出循环</a:t>
            </a:r>
            <a:endParaRPr lang="en-US" altLang="zh-CN" dirty="0" smtClean="0"/>
          </a:p>
          <a:p>
            <a:r>
              <a:rPr lang="zh-CN" altLang="en-US" dirty="0" smtClean="0"/>
              <a:t>所以要寻找</a:t>
            </a:r>
            <a:r>
              <a:rPr lang="en-US" altLang="zh-CN" b="1" dirty="0" smtClean="0"/>
              <a:t>ds:0x3004</a:t>
            </a:r>
            <a:r>
              <a:rPr lang="zh-CN" altLang="en-US" b="1" dirty="0" smtClean="0"/>
              <a:t>对应的物理地址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289" y="1993252"/>
            <a:ext cx="6896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寻找</a:t>
            </a:r>
            <a:r>
              <a:rPr lang="en-US" altLang="zh-CN" dirty="0" smtClean="0"/>
              <a:t>ds:0x3004</a:t>
            </a:r>
            <a:r>
              <a:rPr lang="zh-CN" altLang="en-US" dirty="0" smtClean="0"/>
              <a:t>的物理地址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ds:0x3004</a:t>
            </a:r>
            <a:r>
              <a:rPr lang="zh-CN" altLang="en-US" dirty="0"/>
              <a:t>是虚拟地址</a:t>
            </a:r>
            <a:r>
              <a:rPr lang="en-US" altLang="zh-CN" dirty="0"/>
              <a:t>, ds</a:t>
            </a:r>
            <a:r>
              <a:rPr lang="zh-CN" altLang="en-US" dirty="0"/>
              <a:t>表明这个虚拟地址在</a:t>
            </a:r>
            <a:r>
              <a:rPr lang="en-US" altLang="zh-CN" dirty="0"/>
              <a:t>ds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首先要找到段表，然后通过</a:t>
            </a:r>
            <a:r>
              <a:rPr lang="en-US" altLang="zh-CN" dirty="0"/>
              <a:t>ds</a:t>
            </a:r>
            <a:r>
              <a:rPr lang="zh-CN" altLang="en-US" dirty="0"/>
              <a:t>的值在段表中找到</a:t>
            </a:r>
            <a:r>
              <a:rPr lang="en-US" altLang="zh-CN" dirty="0"/>
              <a:t>ds</a:t>
            </a:r>
            <a:r>
              <a:rPr lang="zh-CN" altLang="en-US" dirty="0"/>
              <a:t>段的具体信息，然后才能就行进行地址</a:t>
            </a:r>
            <a:r>
              <a:rPr lang="zh-CN" altLang="en-US" dirty="0" smtClean="0"/>
              <a:t>翻译</a:t>
            </a:r>
            <a:endParaRPr lang="en-US" altLang="zh-CN" dirty="0" smtClean="0"/>
          </a:p>
          <a:p>
            <a:r>
              <a:rPr lang="zh-CN" altLang="en-US" dirty="0"/>
              <a:t>每个在</a:t>
            </a:r>
            <a:r>
              <a:rPr lang="en-US" altLang="zh-CN" dirty="0"/>
              <a:t>IA-32</a:t>
            </a:r>
            <a:r>
              <a:rPr lang="zh-CN" altLang="en-US" dirty="0"/>
              <a:t>上运行的应用程序都有一个段表，叫</a:t>
            </a:r>
            <a:r>
              <a:rPr lang="en-US" altLang="zh-CN" dirty="0"/>
              <a:t>LDT</a:t>
            </a:r>
            <a:r>
              <a:rPr lang="zh-CN" altLang="en-US" dirty="0"/>
              <a:t>，段的信息叫段</a:t>
            </a:r>
            <a:r>
              <a:rPr lang="zh-CN" altLang="en-US" dirty="0" smtClean="0"/>
              <a:t>描述符</a:t>
            </a:r>
            <a:endParaRPr lang="en-US" altLang="zh-CN" dirty="0" smtClean="0"/>
          </a:p>
          <a:p>
            <a:r>
              <a:rPr lang="en-US" altLang="zh-CN" dirty="0"/>
              <a:t>LDT</a:t>
            </a:r>
            <a:r>
              <a:rPr lang="zh-CN" altLang="en-US" dirty="0"/>
              <a:t>存在于哪里？</a:t>
            </a:r>
            <a:r>
              <a:rPr lang="en-US" altLang="zh-CN" dirty="0" err="1"/>
              <a:t>ldtr</a:t>
            </a:r>
            <a:r>
              <a:rPr lang="zh-CN" altLang="en-US" dirty="0"/>
              <a:t>寄存器是线索的起点，通过他可以在</a:t>
            </a:r>
            <a:r>
              <a:rPr lang="en-US" altLang="zh-CN" dirty="0"/>
              <a:t>GDT</a:t>
            </a:r>
            <a:r>
              <a:rPr lang="zh-CN" altLang="en-US" dirty="0"/>
              <a:t>（全局描述符表）中找到</a:t>
            </a:r>
            <a:r>
              <a:rPr lang="en-US" altLang="zh-CN" dirty="0"/>
              <a:t>LDT</a:t>
            </a:r>
            <a:r>
              <a:rPr lang="zh-CN" altLang="en-US" dirty="0"/>
              <a:t>的物理地址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457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 err="1" smtClean="0"/>
              <a:t>sreg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4518398" cy="3636511"/>
          </a:xfrm>
        </p:spPr>
        <p:txBody>
          <a:bodyPr/>
          <a:lstStyle/>
          <a:p>
            <a:r>
              <a:rPr lang="en-US" altLang="zh-CN" dirty="0" err="1"/>
              <a:t>sreg</a:t>
            </a:r>
            <a:r>
              <a:rPr lang="en-US" altLang="zh-CN" dirty="0"/>
              <a:t> </a:t>
            </a:r>
            <a:r>
              <a:rPr lang="zh-CN" altLang="en-US" dirty="0"/>
              <a:t>找到</a:t>
            </a:r>
            <a:r>
              <a:rPr lang="en-US" altLang="zh-CN" dirty="0" err="1"/>
              <a:t>ldtr</a:t>
            </a:r>
            <a:r>
              <a:rPr lang="zh-CN" altLang="en-US" dirty="0"/>
              <a:t>的值 </a:t>
            </a:r>
            <a:r>
              <a:rPr lang="en-US" altLang="zh-CN" dirty="0"/>
              <a:t>—— 0x0068</a:t>
            </a:r>
            <a:r>
              <a:rPr lang="zh-CN" altLang="en-US" dirty="0"/>
              <a:t>，转化为二进制 </a:t>
            </a:r>
            <a:r>
              <a:rPr lang="en-US" altLang="zh-CN" dirty="0"/>
              <a:t>0000000001101000 </a:t>
            </a:r>
            <a:r>
              <a:rPr lang="zh-CN" altLang="en-US" dirty="0"/>
              <a:t>，这个数字表示</a:t>
            </a:r>
            <a:r>
              <a:rPr lang="en-US" altLang="zh-CN" dirty="0"/>
              <a:t>LDT</a:t>
            </a:r>
            <a:r>
              <a:rPr lang="zh-CN" altLang="en-US" dirty="0"/>
              <a:t>存在在</a:t>
            </a:r>
            <a:r>
              <a:rPr lang="en-US" altLang="zh-CN" dirty="0"/>
              <a:t>GDT</a:t>
            </a:r>
            <a:r>
              <a:rPr lang="zh-CN" altLang="en-US" dirty="0"/>
              <a:t>表的 </a:t>
            </a:r>
            <a:r>
              <a:rPr lang="en-US" altLang="zh-CN" dirty="0"/>
              <a:t>1101</a:t>
            </a:r>
            <a:r>
              <a:rPr lang="zh-CN" altLang="en-US" dirty="0"/>
              <a:t>号位置，即</a:t>
            </a:r>
            <a:r>
              <a:rPr lang="en-US" altLang="zh-CN" dirty="0"/>
              <a:t>13</a:t>
            </a:r>
            <a:r>
              <a:rPr lang="zh-CN" altLang="en-US" dirty="0"/>
              <a:t>号</a:t>
            </a:r>
            <a:r>
              <a:rPr lang="zh-CN" altLang="en-US" dirty="0" smtClean="0"/>
              <a:t>位置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段选择子（介绍见后文）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en-US" altLang="zh-CN" dirty="0"/>
              <a:t>GDT</a:t>
            </a:r>
            <a:r>
              <a:rPr lang="zh-CN" altLang="en-US" dirty="0"/>
              <a:t>的位置在哪？就是上面执行</a:t>
            </a:r>
            <a:r>
              <a:rPr lang="en-US" altLang="zh-CN" dirty="0" err="1"/>
              <a:t>sreg</a:t>
            </a:r>
            <a:r>
              <a:rPr lang="zh-CN" altLang="en-US" dirty="0"/>
              <a:t>后</a:t>
            </a:r>
            <a:r>
              <a:rPr lang="en-US" altLang="zh-CN" dirty="0" err="1"/>
              <a:t>gdtr</a:t>
            </a:r>
            <a:r>
              <a:rPr lang="zh-CN" altLang="en-US" dirty="0"/>
              <a:t>的值，这里显示是</a:t>
            </a:r>
            <a:r>
              <a:rPr lang="en-US" altLang="zh-CN" dirty="0"/>
              <a:t>0x00005cb8(</a:t>
            </a:r>
            <a:r>
              <a:rPr lang="zh-CN" altLang="en-US" dirty="0"/>
              <a:t>实验指导书是</a:t>
            </a:r>
            <a:r>
              <a:rPr lang="en-US" altLang="zh-CN" dirty="0"/>
              <a:t>0x00005cc8)</a:t>
            </a:r>
            <a:r>
              <a:rPr lang="zh-CN" altLang="en-US" dirty="0"/>
              <a:t>，这个地址是物理地址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27" y="245414"/>
            <a:ext cx="6858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找</a:t>
            </a:r>
            <a:r>
              <a:rPr lang="en-US" altLang="zh-CN" dirty="0" smtClean="0"/>
              <a:t>GDT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5675394" cy="3636511"/>
          </a:xfrm>
        </p:spPr>
        <p:txBody>
          <a:bodyPr/>
          <a:lstStyle/>
          <a:p>
            <a:r>
              <a:rPr lang="zh-CN" altLang="en-US" dirty="0" smtClean="0"/>
              <a:t>查看从</a:t>
            </a:r>
            <a:r>
              <a:rPr lang="en-US" altLang="zh-CN" dirty="0" smtClean="0"/>
              <a:t>0x00005cb8</a:t>
            </a:r>
            <a:r>
              <a:rPr lang="zh-CN" altLang="en-US" dirty="0" smtClean="0"/>
              <a:t>开始的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个字， </a:t>
            </a:r>
            <a:r>
              <a:rPr lang="en-US" altLang="zh-CN" dirty="0" smtClean="0"/>
              <a:t>GDT</a:t>
            </a:r>
            <a:r>
              <a:rPr lang="zh-CN" altLang="en-US" dirty="0" smtClean="0"/>
              <a:t>表的前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r>
              <a:rPr lang="en-US" altLang="zh-CN" dirty="0" smtClean="0"/>
              <a:t>GDT</a:t>
            </a:r>
            <a:r>
              <a:rPr lang="zh-CN" altLang="en-US" dirty="0" smtClean="0"/>
              <a:t>表的每项都是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r>
              <a:rPr lang="en-US" altLang="zh-CN" dirty="0" smtClean="0"/>
              <a:t>LDT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GDT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位上</a:t>
            </a:r>
            <a:endParaRPr lang="en-US" altLang="zh-CN" dirty="0" smtClean="0"/>
          </a:p>
          <a:p>
            <a:r>
              <a:rPr lang="en-US" altLang="zh-CN" dirty="0" smtClean="0"/>
              <a:t>0x00005d20: 0x92d00068 0x000082fa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37" y="130532"/>
            <a:ext cx="6602963" cy="34399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43" y="4489968"/>
            <a:ext cx="5467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LDT</a:t>
            </a:r>
            <a:r>
              <a:rPr lang="zh-CN" altLang="en-US" dirty="0" smtClean="0"/>
              <a:t>的物理地址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4788986" cy="3636511"/>
          </a:xfrm>
        </p:spPr>
        <p:txBody>
          <a:bodyPr/>
          <a:lstStyle/>
          <a:p>
            <a:r>
              <a:rPr lang="en-US" altLang="zh-CN" dirty="0"/>
              <a:t>0x00005d20: 0x92d00068 </a:t>
            </a:r>
            <a:r>
              <a:rPr lang="en-US" altLang="zh-CN" dirty="0" smtClean="0"/>
              <a:t>0x000082fa</a:t>
            </a:r>
          </a:p>
          <a:p>
            <a:r>
              <a:rPr lang="zh-CN" altLang="en-US" dirty="0" smtClean="0"/>
              <a:t>不知道计算的对不对？</a:t>
            </a:r>
            <a:r>
              <a:rPr lang="en-US" altLang="zh-CN" dirty="0" err="1" smtClean="0"/>
              <a:t>Sreg</a:t>
            </a:r>
            <a:r>
              <a:rPr lang="zh-CN" altLang="en-US" dirty="0" smtClean="0"/>
              <a:t>就能看出</a:t>
            </a:r>
            <a:endParaRPr lang="en-US" altLang="zh-CN" dirty="0"/>
          </a:p>
          <a:p>
            <a:r>
              <a:rPr lang="zh-CN" altLang="en-US" dirty="0" smtClean="0"/>
              <a:t>组合得</a:t>
            </a:r>
            <a:r>
              <a:rPr lang="en-US" altLang="zh-CN" b="1" dirty="0" smtClean="0"/>
              <a:t>0x00fa92d0</a:t>
            </a:r>
          </a:p>
          <a:p>
            <a:r>
              <a:rPr lang="zh-CN" altLang="en-US" dirty="0" smtClean="0"/>
              <a:t>这个地址就是</a:t>
            </a:r>
            <a:r>
              <a:rPr lang="en-US" altLang="zh-CN" dirty="0" smtClean="0"/>
              <a:t>LDT</a:t>
            </a:r>
            <a:r>
              <a:rPr lang="zh-CN" altLang="en-US" dirty="0" smtClean="0"/>
              <a:t>的物理地址（原因见后文介绍）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2505853"/>
            <a:ext cx="6000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6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LDT</a:t>
            </a:r>
            <a:r>
              <a:rPr lang="zh-CN" altLang="en-US" dirty="0" smtClean="0"/>
              <a:t>的前四项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11" y="2725996"/>
            <a:ext cx="6715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28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90</TotalTime>
  <Words>1251</Words>
  <Application>Microsoft Office PowerPoint</Application>
  <PresentationFormat>宽屏</PresentationFormat>
  <Paragraphs>105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Century Gothic</vt:lpstr>
      <vt:lpstr>Wingdings 2</vt:lpstr>
      <vt:lpstr>值得引用的</vt:lpstr>
      <vt:lpstr>Lab6 —— 地址映射与共享</vt:lpstr>
      <vt:lpstr>一、深入理解操作系统的段、页式内存管理，深入理解段表、页表、逻辑地址、线性地址、物理地址等概念</vt:lpstr>
      <vt:lpstr>1. 调试状态启动bochs</vt:lpstr>
      <vt:lpstr>2. 查看当前位置的7条反汇编指令</vt:lpstr>
      <vt:lpstr>3. 寻找ds:0x3004的物理地址</vt:lpstr>
      <vt:lpstr>4. sreg</vt:lpstr>
      <vt:lpstr>5. 找GDT的第13位</vt:lpstr>
      <vt:lpstr>6. 得到LDT的物理地址</vt:lpstr>
      <vt:lpstr>7. 查看LDT的前四项</vt:lpstr>
      <vt:lpstr>8. 段描述符介绍</vt:lpstr>
      <vt:lpstr>9. 段选择子</vt:lpstr>
      <vt:lpstr>9. 段选择子</vt:lpstr>
      <vt:lpstr>9. 段选择子-看看ds</vt:lpstr>
      <vt:lpstr>9. 段选择子-看看ds</vt:lpstr>
      <vt:lpstr>10. 段描述符</vt:lpstr>
      <vt:lpstr>11. 段基址和线性地址</vt:lpstr>
      <vt:lpstr>12. 页表</vt:lpstr>
      <vt:lpstr>12. 页表</vt:lpstr>
      <vt:lpstr>13. 找物理地址</vt:lpstr>
      <vt:lpstr>14. 修改地址的值</vt:lpstr>
      <vt:lpstr>二、内存共享</vt:lpstr>
      <vt:lpstr>1. 基于之前实现的信号量的实现与应用</vt:lpstr>
      <vt:lpstr>2. 编写producer.c</vt:lpstr>
      <vt:lpstr>3. 编写consumer.c</vt:lpstr>
      <vt:lpstr>3 . 修改include/linux/sys.h</vt:lpstr>
      <vt:lpstr>4. 修改include/unistd.h</vt:lpstr>
      <vt:lpstr>5. 修改 kernel/system_call.s</vt:lpstr>
      <vt:lpstr>6. 编写mm/shm.c</vt:lpstr>
      <vt:lpstr>7. 修改memory.c</vt:lpstr>
      <vt:lpstr>8. 修改Makefile</vt:lpstr>
    </vt:vector>
  </TitlesOfParts>
  <Company>Harbin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 —— 地址映射与共享</dc:title>
  <dc:creator>Shangbin Yang</dc:creator>
  <cp:lastModifiedBy>Shangbin Yang</cp:lastModifiedBy>
  <cp:revision>21</cp:revision>
  <dcterms:created xsi:type="dcterms:W3CDTF">2016-01-04T06:53:44Z</dcterms:created>
  <dcterms:modified xsi:type="dcterms:W3CDTF">2016-01-04T08:24:27Z</dcterms:modified>
</cp:coreProperties>
</file>