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7" r:id="rId10"/>
    <p:sldId id="268" r:id="rId11"/>
    <p:sldId id="269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  <p:sldId id="265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07C998-1221-45C1-9768-6BA77BCA23D5}">
          <p14:sldIdLst>
            <p14:sldId id="256"/>
            <p14:sldId id="257"/>
          </p14:sldIdLst>
        </p14:section>
        <p14:section name="题目形式" id="{AF07FFDC-06E2-435D-B66C-2DDBB100A1BD}">
          <p14:sldIdLst>
            <p14:sldId id="258"/>
            <p14:sldId id="259"/>
            <p14:sldId id="260"/>
          </p14:sldIdLst>
        </p14:section>
        <p14:section name="需要用到的知识" id="{852F705E-4181-4292-AC63-8DC7DAF44A92}">
          <p14:sldIdLst>
            <p14:sldId id="262"/>
            <p14:sldId id="266"/>
          </p14:sldIdLst>
        </p14:section>
        <p14:section name="相关工具" id="{6A94BC06-326B-4DAD-AA4F-4A85E520B7CD}">
          <p14:sldIdLst>
            <p14:sldId id="263"/>
            <p14:sldId id="267"/>
            <p14:sldId id="268"/>
            <p14:sldId id="269"/>
          </p14:sldIdLst>
        </p14:section>
        <p14:section name="栈溢出实战" id="{86B719CD-CECE-4CEE-AB08-FA3D15726FFB}">
          <p14:sldIdLst>
            <p14:sldId id="264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总结" id="{83E90E35-2645-42DC-AFF0-980753E6A9EB}">
          <p14:sldIdLst>
            <p14:sldId id="270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5B24-44E1-4A34-B09E-BB67CFFF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1669F-B33F-4C2A-94D7-2CA3BDF5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4AE57-35F2-4C60-9C5E-EAAB38F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BC06-3544-4E57-AC68-B464ED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C7D4-E3DE-4C3F-9DD2-25FFDD2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99E3-E3F2-45A6-B8FB-31B7981C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E448E-0D34-456E-BC4E-EFD900FB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DE54-1B6D-413A-810D-BBE9B83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7003-142C-40E9-9EB2-FAC708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AEB36-7F7D-45EC-A7A4-E3BD625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35BD8-AD20-4C0C-901E-20E5507A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9B85B-BFE4-408E-A8E1-29B7738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0F39-E4EB-471B-A9BB-80257FA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D339-EE5D-4E39-BE84-39A77F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1B8F3-78A9-4419-B41D-B66B0EA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982E-CC68-4498-982F-56C9315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4CE2-C584-4B95-8E4A-BA48382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75DB-0D1E-4B7B-9526-837EA7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31CB-767B-4FEF-BBC7-ECD12FB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AB8B1-AA92-4F18-B6CC-C6B42CC6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963-AFC4-491D-8157-9157184C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C5A91-FF44-40A9-97FB-1963D04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A18A-1487-4FCA-AA77-29FACD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A7A7-9B16-456A-909F-900BAAE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CE2-564E-4AB7-94C7-A76E9F4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15A-0A8F-4554-8D62-98BA4F0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2DB9-7487-4F32-993B-B876B131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178-0499-4881-A2F5-99D8E6B9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C3821-865F-49FD-85FB-267780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AFDE5-9DCE-4249-8B9E-C3D66F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47CC-1A17-4E91-B239-D1988F2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D11E-8CA8-4956-9D2B-055B1AF7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6228-537D-47FD-A5DB-691FB27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59D3-B271-4033-9F06-0030B2C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3BAD1-B187-458A-A2D8-82CEE448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4512-3E1D-4F05-B35F-6404DCF4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FA658-4914-41AD-A3A7-F6A2D65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81B91-C88B-447A-80B0-F5519D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8756B-A3BF-44A4-A2E0-D56E929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9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4133-6BE3-41E8-8B87-037763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EE13C-EDEE-44EF-AF32-BB8869A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286FE-0455-4DB1-B372-5586A2E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49AEF-E426-4930-A690-259CB40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1F680-03BC-466F-A2E9-B64ABE5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4E78D-5224-4003-B42C-9657C3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F8634-E143-460B-ACED-829EDC2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BE0-03AB-4746-878A-DA67D9A9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59736-1909-4B7E-90A0-38F4BEF3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58E96-DA42-4AB6-B3F4-5C727CB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51A12-0E73-46D1-93D5-DCD34F1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D704-0B69-4737-B297-49C654F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D1A9-97C0-4832-A981-0B8F1BD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BCC2-5CB3-4131-B1BC-1F91FC1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2A7F7-ED4A-4295-9BAB-0FA40D30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08EE-932C-487B-A32D-F6C00E44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FBB7-23A0-48B4-9B9D-EF21DBD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9AAFA-0DF3-434A-977C-182DF36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D542-1400-48F4-B1B7-5B068BE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CC600-789D-4009-886B-27EA2DEB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95EA-C562-4492-8315-60F2E68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FBC8A-1AC1-49CB-A2B8-B59F63E3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0DE2-5081-4B32-A913-A2A331AEF1F8}" type="datetimeFigureOut">
              <a:rPr lang="zh-CN" altLang="en-US" smtClean="0"/>
              <a:t>2020-08-15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756E-47B3-4DA7-85C5-6B5284D6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4AA2-0A48-4A1E-8999-C2891D7D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rkdust.net/files/GDB%20Cheat%20Sheet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wntools.com/en/stable/" TargetMode="External"/><Relationship Id="rId2" Type="http://schemas.openxmlformats.org/officeDocument/2006/relationships/hyperlink" Target="https://bbs.pediy.com/thread-247217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github.com/RPISEC/M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nblogs.com/Goldworm/archive/2012/05/21/2511910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x-rays.com/products/ida/support/freefiles/IDA_Pro_Shortcut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6D58-6E28-4BAF-9A67-AB5BD9A0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2020</a:t>
            </a:r>
            <a:r>
              <a:rPr lang="zh-CN" altLang="en-US" sz="4400" dirty="0">
                <a:solidFill>
                  <a:schemeClr val="bg1"/>
                </a:solidFill>
              </a:rPr>
              <a:t>暑期</a:t>
            </a:r>
            <a:r>
              <a:rPr lang="en-US" altLang="zh-CN" sz="4400" dirty="0">
                <a:solidFill>
                  <a:schemeClr val="bg1"/>
                </a:solidFill>
              </a:rPr>
              <a:t>Lilac-</a:t>
            </a:r>
            <a:r>
              <a:rPr lang="en-US" altLang="zh-CN" sz="4400" dirty="0" err="1">
                <a:solidFill>
                  <a:schemeClr val="bg1"/>
                </a:solidFill>
              </a:rPr>
              <a:t>pwn</a:t>
            </a:r>
            <a:r>
              <a:rPr lang="zh-CN" altLang="en-US" sz="4400" dirty="0">
                <a:solidFill>
                  <a:schemeClr val="bg1"/>
                </a:solidFill>
              </a:rPr>
              <a:t>入门培训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0438-6BAF-4BBA-BCC6-C3F0A94A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5613400"/>
            <a:ext cx="9144000" cy="698500"/>
          </a:xfrm>
        </p:spPr>
        <p:txBody>
          <a:bodyPr/>
          <a:lstStyle/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wxk@Lilac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56695E-F1B2-4865-9B8C-AE23600C0542}"/>
              </a:ext>
            </a:extLst>
          </p:cNvPr>
          <p:cNvSpPr txBox="1">
            <a:spLocks/>
          </p:cNvSpPr>
          <p:nvPr/>
        </p:nvSpPr>
        <p:spPr>
          <a:xfrm>
            <a:off x="1524000" y="2588418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01-</a:t>
            </a:r>
            <a:r>
              <a:rPr lang="zh-CN" altLang="en-US" dirty="0">
                <a:solidFill>
                  <a:schemeClr val="bg1"/>
                </a:solidFill>
              </a:rPr>
              <a:t>基本工具介绍以及简单栈溢出</a:t>
            </a:r>
          </a:p>
        </p:txBody>
      </p:sp>
    </p:spTree>
    <p:extLst>
      <p:ext uri="{BB962C8B-B14F-4D97-AF65-F5344CB8AC3E}">
        <p14:creationId xmlns:p14="http://schemas.microsoft.com/office/powerpoint/2010/main" val="16412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39FC8-0CED-414E-AE50-B05247ED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27096-3D1E-493C-A0E3-C5AB047E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01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建议安装一个插件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基本操作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run/start</a:t>
            </a:r>
          </a:p>
          <a:p>
            <a:pPr lvl="1"/>
            <a:r>
              <a:rPr lang="en-US" altLang="zh-CN" dirty="0"/>
              <a:t>break point</a:t>
            </a:r>
          </a:p>
          <a:p>
            <a:pPr lvl="1"/>
            <a:r>
              <a:rPr lang="en-US" altLang="zh-CN" dirty="0"/>
              <a:t>info</a:t>
            </a:r>
          </a:p>
          <a:p>
            <a:pPr lvl="1"/>
            <a:r>
              <a:rPr lang="en-US" altLang="zh-CN" dirty="0" err="1"/>
              <a:t>setpi</a:t>
            </a:r>
            <a:r>
              <a:rPr lang="en-US" altLang="zh-CN" dirty="0"/>
              <a:t>/</a:t>
            </a:r>
            <a:r>
              <a:rPr lang="en-US" altLang="zh-CN" dirty="0" err="1"/>
              <a:t>nexti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en-US" altLang="zh-CN" dirty="0" err="1"/>
              <a:t>cheetsheet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https://darkdust.net/files/GDB%20Cheat%20Sheet.pdf</a:t>
            </a:r>
            <a:r>
              <a:rPr lang="en-US" altLang="zh-CN" dirty="0"/>
              <a:t>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89987B2-411B-40A3-B09B-898BEF9999DE}"/>
              </a:ext>
            </a:extLst>
          </p:cNvPr>
          <p:cNvSpPr txBox="1">
            <a:spLocks/>
          </p:cNvSpPr>
          <p:nvPr/>
        </p:nvSpPr>
        <p:spPr>
          <a:xfrm>
            <a:off x="5313218" y="1825625"/>
            <a:ext cx="4378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x/NFU address </a:t>
            </a:r>
            <a:endParaRPr lang="zh-CN" altLang="en-US" dirty="0"/>
          </a:p>
          <a:p>
            <a:pPr lvl="1"/>
            <a:r>
              <a:rPr lang="en-US" altLang="zh-CN" dirty="0"/>
              <a:t>–N = number </a:t>
            </a:r>
          </a:p>
          <a:p>
            <a:pPr lvl="1"/>
            <a:r>
              <a:rPr lang="en-US" altLang="zh-CN" dirty="0"/>
              <a:t>–F = format </a:t>
            </a:r>
          </a:p>
          <a:p>
            <a:pPr lvl="1"/>
            <a:r>
              <a:rPr lang="en-US" altLang="zh-CN" dirty="0"/>
              <a:t>–U = unit</a:t>
            </a:r>
          </a:p>
          <a:p>
            <a:r>
              <a:rPr lang="zh-CN" altLang="en-US" dirty="0"/>
              <a:t>插件提供的命令</a:t>
            </a:r>
            <a:endParaRPr lang="en-US" altLang="zh-CN" dirty="0"/>
          </a:p>
          <a:p>
            <a:pPr lvl="1"/>
            <a:r>
              <a:rPr lang="en-US" altLang="zh-CN" dirty="0"/>
              <a:t>heap</a:t>
            </a:r>
          </a:p>
          <a:p>
            <a:pPr lvl="1"/>
            <a:r>
              <a:rPr lang="en-US" altLang="zh-CN" dirty="0"/>
              <a:t>…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567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41FE5-AAC2-4154-A11A-5CD21E16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 </a:t>
            </a:r>
            <a:r>
              <a:rPr lang="en-US" altLang="zh-CN" dirty="0" err="1"/>
              <a:t>pwntools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236B-D9FF-4CBC-B00B-33827399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4015"/>
          </a:xfrm>
        </p:spPr>
        <p:txBody>
          <a:bodyPr/>
          <a:lstStyle/>
          <a:p>
            <a:r>
              <a:rPr lang="zh-CN" altLang="en-US" dirty="0"/>
              <a:t>找个入门教程看一看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https://bbs.pediy.com/thread-247217.htm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遇到问题查一查文档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http://docs.pwntools.com/en/stable/</a:t>
            </a:r>
            <a:endParaRPr lang="en-US" altLang="zh-CN" dirty="0"/>
          </a:p>
          <a:p>
            <a:r>
              <a:rPr lang="zh-CN" altLang="en-US" dirty="0"/>
              <a:t>熟能生巧</a:t>
            </a:r>
          </a:p>
        </p:txBody>
      </p:sp>
    </p:spTree>
    <p:extLst>
      <p:ext uri="{BB962C8B-B14F-4D97-AF65-F5344CB8AC3E}">
        <p14:creationId xmlns:p14="http://schemas.microsoft.com/office/powerpoint/2010/main" val="337920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9B5A3-7B35-43BC-A665-E92C3C3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栈溢出实战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48C2D-460A-42A8-9A2D-86410728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pwn</a:t>
            </a:r>
            <a:r>
              <a:rPr lang="zh-CN" altLang="en-US" dirty="0"/>
              <a:t>题解题步骤</a:t>
            </a:r>
            <a:endParaRPr lang="en-US" altLang="zh-CN" dirty="0"/>
          </a:p>
          <a:p>
            <a:r>
              <a:rPr lang="zh-CN" altLang="en-US" dirty="0"/>
              <a:t>什么是栈</a:t>
            </a:r>
            <a:endParaRPr lang="en-US" altLang="zh-CN" dirty="0"/>
          </a:p>
          <a:p>
            <a:r>
              <a:rPr lang="zh-CN" altLang="en-US" dirty="0"/>
              <a:t>如何利用栈溢出劫持执行流</a:t>
            </a:r>
          </a:p>
        </p:txBody>
      </p:sp>
    </p:spTree>
    <p:extLst>
      <p:ext uri="{BB962C8B-B14F-4D97-AF65-F5344CB8AC3E}">
        <p14:creationId xmlns:p14="http://schemas.microsoft.com/office/powerpoint/2010/main" val="173678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00499-26A9-4A71-B280-8E3A647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 </a:t>
            </a:r>
            <a:r>
              <a:rPr lang="zh-CN" altLang="en-US" dirty="0"/>
              <a:t>常见解题步骤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F8058-ACAD-4702-94F4-82331D8B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0535"/>
          </a:xfrm>
        </p:spPr>
        <p:txBody>
          <a:bodyPr/>
          <a:lstStyle/>
          <a:p>
            <a:r>
              <a:rPr lang="zh-CN" altLang="en-US" dirty="0"/>
              <a:t>静态分析 </a:t>
            </a:r>
            <a:r>
              <a:rPr lang="en-US" altLang="zh-CN" dirty="0"/>
              <a:t>-&gt; </a:t>
            </a:r>
            <a:r>
              <a:rPr lang="zh-CN" altLang="en-US" dirty="0"/>
              <a:t>发现漏洞</a:t>
            </a:r>
            <a:endParaRPr lang="en-US" altLang="zh-CN" dirty="0"/>
          </a:p>
          <a:p>
            <a:r>
              <a:rPr lang="zh-CN" altLang="en-US" dirty="0"/>
              <a:t>动态调试 </a:t>
            </a:r>
            <a:r>
              <a:rPr lang="en-US" altLang="zh-CN" dirty="0"/>
              <a:t>+ </a:t>
            </a:r>
            <a:r>
              <a:rPr lang="zh-CN" altLang="en-US" dirty="0"/>
              <a:t>脚本自动化 </a:t>
            </a:r>
            <a:r>
              <a:rPr lang="en-US" altLang="zh-CN" dirty="0"/>
              <a:t>-&gt; </a:t>
            </a:r>
            <a:r>
              <a:rPr lang="zh-CN" altLang="en-US" dirty="0"/>
              <a:t>利用漏洞</a:t>
            </a:r>
          </a:p>
        </p:txBody>
      </p:sp>
    </p:spTree>
    <p:extLst>
      <p:ext uri="{BB962C8B-B14F-4D97-AF65-F5344CB8AC3E}">
        <p14:creationId xmlns:p14="http://schemas.microsoft.com/office/powerpoint/2010/main" val="416888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46B69-65EA-467A-9411-15C26BB3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59D99-B950-49BD-AC13-8C94E59F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0688"/>
            <a:ext cx="4170219" cy="4351338"/>
          </a:xfrm>
        </p:spPr>
        <p:txBody>
          <a:bodyPr/>
          <a:lstStyle/>
          <a:p>
            <a:r>
              <a:rPr lang="zh-CN" altLang="en-US" dirty="0"/>
              <a:t>一种数据结构</a:t>
            </a:r>
            <a:r>
              <a:rPr lang="en-US" altLang="zh-CN" dirty="0"/>
              <a:t>/</a:t>
            </a:r>
            <a:r>
              <a:rPr lang="zh-CN" altLang="en-US" dirty="0"/>
              <a:t>一块内存</a:t>
            </a:r>
            <a:endParaRPr lang="en-US" altLang="zh-CN" dirty="0"/>
          </a:p>
          <a:p>
            <a:r>
              <a:rPr lang="zh-CN" altLang="en-US" dirty="0"/>
              <a:t>局部变量存储在栈上</a:t>
            </a:r>
            <a:endParaRPr lang="en-US" altLang="zh-CN" dirty="0"/>
          </a:p>
          <a:p>
            <a:r>
              <a:rPr lang="zh-CN" altLang="en-US" dirty="0"/>
              <a:t>返回地址存储在栈上</a:t>
            </a:r>
            <a:endParaRPr lang="en-US" altLang="zh-CN" dirty="0"/>
          </a:p>
          <a:p>
            <a:r>
              <a:rPr lang="en-US" altLang="zh-CN" dirty="0" err="1"/>
              <a:t>esp</a:t>
            </a:r>
            <a:r>
              <a:rPr lang="en-US" altLang="zh-CN" dirty="0"/>
              <a:t> </a:t>
            </a:r>
            <a:r>
              <a:rPr lang="zh-CN" altLang="en-US" dirty="0"/>
              <a:t>指向栈顶</a:t>
            </a:r>
            <a:endParaRPr lang="en-US" altLang="zh-CN" dirty="0"/>
          </a:p>
          <a:p>
            <a:r>
              <a:rPr lang="en-US" altLang="zh-CN" dirty="0" err="1"/>
              <a:t>ebp</a:t>
            </a:r>
            <a:r>
              <a:rPr lang="en-US" altLang="zh-CN" dirty="0"/>
              <a:t> </a:t>
            </a:r>
            <a:r>
              <a:rPr lang="zh-CN" altLang="en-US" dirty="0"/>
              <a:t>指向栈帧底部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5B3A45-9A9F-4549-9626-E0C2D088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19" y="1027906"/>
            <a:ext cx="6756662" cy="56624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538381-E1C3-48AB-BA7D-AD99C0D7A148}"/>
              </a:ext>
            </a:extLst>
          </p:cNvPr>
          <p:cNvSpPr/>
          <p:nvPr/>
        </p:nvSpPr>
        <p:spPr>
          <a:xfrm>
            <a:off x="6096000" y="496371"/>
            <a:ext cx="4525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系统中一个进程的内存空间分布</a:t>
            </a:r>
          </a:p>
        </p:txBody>
      </p:sp>
    </p:spTree>
    <p:extLst>
      <p:ext uri="{BB962C8B-B14F-4D97-AF65-F5344CB8AC3E}">
        <p14:creationId xmlns:p14="http://schemas.microsoft.com/office/powerpoint/2010/main" val="381991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669DA-7CE9-487F-A498-5838C62F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/>
          <a:lstStyle/>
          <a:p>
            <a:r>
              <a:rPr lang="en-US" altLang="zh-CN" dirty="0"/>
              <a:t>stack1.c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0FAF01-E3FA-4812-A7FC-D4AD54ACD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614"/>
          <a:stretch/>
        </p:blipFill>
        <p:spPr>
          <a:xfrm>
            <a:off x="272272" y="1433945"/>
            <a:ext cx="6281177" cy="39901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D3899F-E29B-4D55-A590-36F1A3CD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09" y="730233"/>
            <a:ext cx="5903956" cy="38507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270618-3247-435F-B662-2CBC973B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84" y="4867008"/>
            <a:ext cx="9367381" cy="16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2280-A688-4487-967A-1586CA1C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stack2.c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4A6C68D-6B83-4510-BE40-F4E88169F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236" y="1913233"/>
            <a:ext cx="6317527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2280-A688-4487-967A-1586CA1C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stack2.c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5ACFA0-CCC5-4081-9CF2-4B55C7A6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66" y="1405675"/>
            <a:ext cx="8428450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67B4A-3B4D-4C0E-B9A4-76AA0184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stack2.c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22FB8-07A3-40A2-AEC4-166286E7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310"/>
            <a:ext cx="10515600" cy="5158653"/>
          </a:xfrm>
        </p:spPr>
        <p:txBody>
          <a:bodyPr/>
          <a:lstStyle/>
          <a:p>
            <a:r>
              <a:rPr lang="zh-CN" altLang="en-US" dirty="0"/>
              <a:t>覆盖返回地址会发生什么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B1D8E-430A-457D-BBF4-7CB9ED76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35" y="1598252"/>
            <a:ext cx="8337002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3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67B4A-3B4D-4C0E-B9A4-76AA0184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stack2.c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22FB8-07A3-40A2-AEC4-166286E7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310"/>
            <a:ext cx="10515600" cy="5158653"/>
          </a:xfrm>
        </p:spPr>
        <p:txBody>
          <a:bodyPr/>
          <a:lstStyle/>
          <a:p>
            <a:r>
              <a:rPr lang="zh-CN" altLang="en-US" dirty="0"/>
              <a:t>覆盖返回地址会发生什么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B1D8E-430A-457D-BBF4-7CB9ED76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35" y="1598252"/>
            <a:ext cx="8337002" cy="49915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4EFCB8-B1CB-42E4-B4B4-63E6A54FB74C}"/>
              </a:ext>
            </a:extLst>
          </p:cNvPr>
          <p:cNvSpPr/>
          <p:nvPr/>
        </p:nvSpPr>
        <p:spPr>
          <a:xfrm>
            <a:off x="2197663" y="5378025"/>
            <a:ext cx="1739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pwn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17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A74C2-7B5B-49F5-B5BB-A8E22928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catalog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E869B-C8F3-440F-9BB3-454B2E35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1. </a:t>
            </a:r>
            <a:r>
              <a:rPr lang="zh-CN" altLang="en-US" sz="4000" dirty="0"/>
              <a:t>题目形式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2. </a:t>
            </a:r>
            <a:r>
              <a:rPr lang="zh-CN" altLang="en-US" sz="4000" dirty="0"/>
              <a:t>需要用到的知识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3. </a:t>
            </a:r>
            <a:r>
              <a:rPr lang="zh-CN" altLang="en-US" sz="4000" dirty="0"/>
              <a:t>相关工具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4. </a:t>
            </a:r>
            <a:r>
              <a:rPr lang="zh-CN" altLang="en-US" sz="4000" dirty="0"/>
              <a:t>栈溢出实战</a:t>
            </a:r>
          </a:p>
        </p:txBody>
      </p:sp>
    </p:spTree>
    <p:extLst>
      <p:ext uri="{BB962C8B-B14F-4D97-AF65-F5344CB8AC3E}">
        <p14:creationId xmlns:p14="http://schemas.microsoft.com/office/powerpoint/2010/main" val="1571917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996FD-3217-40E2-B99F-D34CFCEB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3120880"/>
            <a:ext cx="10515600" cy="6162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4000" dirty="0"/>
              <a:t>Talk is cheap,</a:t>
            </a:r>
            <a:r>
              <a:rPr lang="zh-CN" altLang="en-US" sz="4000" dirty="0"/>
              <a:t> </a:t>
            </a:r>
            <a:r>
              <a:rPr lang="en-US" altLang="zh-CN" sz="4000" dirty="0"/>
              <a:t>show me the flag</a:t>
            </a:r>
          </a:p>
        </p:txBody>
      </p:sp>
    </p:spTree>
    <p:extLst>
      <p:ext uri="{BB962C8B-B14F-4D97-AF65-F5344CB8AC3E}">
        <p14:creationId xmlns:p14="http://schemas.microsoft.com/office/powerpoint/2010/main" val="258648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4C2F7-F349-4E66-B73B-B8579887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下期预告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F540A-EB5B-411C-BED7-D69266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进阶栈溢出</a:t>
            </a:r>
            <a:endParaRPr lang="en-US" altLang="zh-CN" dirty="0"/>
          </a:p>
          <a:p>
            <a:pPr lvl="1"/>
            <a:r>
              <a:rPr lang="en-US" altLang="zh-CN" dirty="0"/>
              <a:t>ROP(Return Oriented Programming)</a:t>
            </a:r>
          </a:p>
          <a:p>
            <a:pPr lvl="1"/>
            <a:r>
              <a:rPr lang="en-US" altLang="zh-CN" dirty="0"/>
              <a:t>bypass canary</a:t>
            </a:r>
          </a:p>
          <a:p>
            <a:pPr lvl="1"/>
            <a:r>
              <a:rPr lang="en-US" altLang="zh-CN" dirty="0"/>
              <a:t>stack pivoting</a:t>
            </a:r>
          </a:p>
          <a:p>
            <a:r>
              <a:rPr lang="en-US" altLang="zh-CN" dirty="0"/>
              <a:t>shellcode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9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02D02-E8C2-44D9-BAB1-BD4C41C5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0651E-059B-46BF-89CE-9AD5E16B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64" y="1901536"/>
            <a:ext cx="10515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希望大家可以在</a:t>
            </a:r>
            <a:r>
              <a:rPr lang="en-US" altLang="zh-CN" dirty="0" err="1"/>
              <a:t>ctf</a:t>
            </a:r>
            <a:r>
              <a:rPr lang="zh-CN" altLang="en-US" dirty="0"/>
              <a:t>中收获知识与快乐  </a:t>
            </a:r>
            <a:r>
              <a:rPr lang="en-US" altLang="zh-CN" dirty="0"/>
              <a:t>:P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DF67F0-A519-437A-A4D5-69C182E15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89" y="3429000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38C5-64C9-4507-ABA4-92484C34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F7A26-F6F1-4D8B-A34D-09904FF6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https://github.com/RPISEC/MBE</a:t>
            </a:r>
            <a:r>
              <a:rPr lang="en-US" altLang="zh-CN" dirty="0"/>
              <a:t> (</a:t>
            </a:r>
            <a:r>
              <a:rPr lang="zh-CN" altLang="en-US" dirty="0"/>
              <a:t>课程参考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ctf</a:t>
            </a:r>
            <a:r>
              <a:rPr lang="en-US" altLang="zh-CN" dirty="0"/>
              <a:t>-wiki (</a:t>
            </a:r>
            <a:r>
              <a:rPr lang="en-US" altLang="zh-CN" dirty="0" err="1"/>
              <a:t>ctf</a:t>
            </a:r>
            <a:r>
              <a:rPr lang="zh-CN" altLang="en-US" dirty="0"/>
              <a:t>必备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pwnable.kr (</a:t>
            </a:r>
            <a:r>
              <a:rPr lang="zh-CN" altLang="en-US" dirty="0"/>
              <a:t>刷题网站</a:t>
            </a:r>
            <a:r>
              <a:rPr lang="en-US" altLang="zh-CN" dirty="0"/>
              <a:t>, </a:t>
            </a:r>
            <a:r>
              <a:rPr lang="zh-CN" altLang="en-US" dirty="0"/>
              <a:t>偏入门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pwnable.tw (</a:t>
            </a:r>
            <a:r>
              <a:rPr lang="zh-CN" altLang="en-US" dirty="0"/>
              <a:t>刷题网站</a:t>
            </a:r>
            <a:r>
              <a:rPr lang="en-US" altLang="zh-CN" dirty="0"/>
              <a:t>, </a:t>
            </a:r>
            <a:r>
              <a:rPr lang="zh-CN" altLang="en-US" dirty="0"/>
              <a:t>较难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攻防世界</a:t>
            </a:r>
            <a:r>
              <a:rPr lang="en-US" altLang="zh-CN" dirty="0"/>
              <a:t>(</a:t>
            </a:r>
            <a:r>
              <a:rPr lang="zh-CN" altLang="en-US" dirty="0"/>
              <a:t>刷题网站</a:t>
            </a:r>
            <a:r>
              <a:rPr lang="en-US" altLang="zh-CN" dirty="0"/>
              <a:t>, </a:t>
            </a:r>
            <a:r>
              <a:rPr lang="zh-CN" altLang="en-US" dirty="0"/>
              <a:t>题很多</a:t>
            </a:r>
            <a:r>
              <a:rPr lang="en-US" altLang="zh-CN" dirty="0"/>
              <a:t>, </a:t>
            </a:r>
            <a:r>
              <a:rPr lang="zh-CN" altLang="en-US" dirty="0"/>
              <a:t>各种难度都有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3"/>
              </a:rPr>
              <a:t>https://godbolt.org/</a:t>
            </a:r>
            <a:r>
              <a:rPr lang="en-US" altLang="zh-CN" dirty="0"/>
              <a:t>  (</a:t>
            </a:r>
            <a:r>
              <a:rPr lang="zh-CN" altLang="en-US" dirty="0"/>
              <a:t>在线编译生成汇编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18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7E4E3-530E-46A6-9250-A662920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题目形式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0B884-4B19-4E04-800B-90D48457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平台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sz="2800" dirty="0">
                <a:latin typeface="+mj-lt"/>
              </a:rPr>
              <a:t>下载题目文件</a:t>
            </a:r>
            <a:endParaRPr lang="en-US" altLang="zh-CN" sz="2800" dirty="0">
              <a:latin typeface="+mj-lt"/>
            </a:endParaRPr>
          </a:p>
          <a:p>
            <a:pPr lvl="1"/>
            <a:r>
              <a:rPr lang="zh-CN" altLang="en-US" sz="2800" dirty="0">
                <a:latin typeface="+mj-lt"/>
              </a:rPr>
              <a:t>提交答案</a:t>
            </a:r>
            <a:r>
              <a:rPr lang="en-US" altLang="zh-CN" sz="2800" dirty="0">
                <a:latin typeface="+mj-lt"/>
              </a:rPr>
              <a:t>(flag)</a:t>
            </a:r>
          </a:p>
          <a:p>
            <a:r>
              <a:rPr lang="zh-CN" altLang="en-US" dirty="0">
                <a:latin typeface="+mj-lt"/>
              </a:rPr>
              <a:t>服务器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sz="2800" dirty="0">
                <a:latin typeface="+mj-lt"/>
              </a:rPr>
              <a:t>运行题目</a:t>
            </a:r>
            <a:endParaRPr lang="en-US" altLang="zh-CN" sz="2800" dirty="0">
              <a:latin typeface="+mj-lt"/>
            </a:endParaRPr>
          </a:p>
          <a:p>
            <a:pPr lvl="1"/>
            <a:r>
              <a:rPr lang="en-US" altLang="zh-CN" sz="2800" dirty="0">
                <a:latin typeface="+mj-lt"/>
              </a:rPr>
              <a:t>Flag</a:t>
            </a:r>
            <a:r>
              <a:rPr lang="zh-CN" altLang="en-US" sz="2800" dirty="0">
                <a:latin typeface="+mj-lt"/>
              </a:rPr>
              <a:t>文件所在地</a:t>
            </a:r>
            <a:endParaRPr lang="en-US" altLang="zh-CN" sz="2800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选手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sz="2800" dirty="0">
                <a:latin typeface="+mj-lt"/>
              </a:rPr>
              <a:t>发现漏洞</a:t>
            </a:r>
            <a:endParaRPr lang="en-US" altLang="zh-CN" sz="2800" dirty="0">
              <a:latin typeface="+mj-lt"/>
            </a:endParaRPr>
          </a:p>
          <a:p>
            <a:pPr lvl="1"/>
            <a:r>
              <a:rPr lang="zh-CN" altLang="en-US" sz="2800" dirty="0">
                <a:latin typeface="+mj-lt"/>
              </a:rPr>
              <a:t>利用漏洞</a:t>
            </a:r>
            <a:endParaRPr lang="en-US" altLang="zh-CN" sz="2800" dirty="0"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C0CA336-EAB0-4DE3-9FD8-270FD3D34BDE}"/>
              </a:ext>
            </a:extLst>
          </p:cNvPr>
          <p:cNvSpPr/>
          <p:nvPr/>
        </p:nvSpPr>
        <p:spPr>
          <a:xfrm>
            <a:off x="5150581" y="1236917"/>
            <a:ext cx="3117273" cy="132556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35BDC7-7035-43FD-8022-2770D1554DD8}"/>
              </a:ext>
            </a:extLst>
          </p:cNvPr>
          <p:cNvSpPr/>
          <p:nvPr/>
        </p:nvSpPr>
        <p:spPr>
          <a:xfrm>
            <a:off x="9074727" y="2766218"/>
            <a:ext cx="3117273" cy="176231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7B908B-C37A-404D-9728-EE02F5639828}"/>
              </a:ext>
            </a:extLst>
          </p:cNvPr>
          <p:cNvSpPr/>
          <p:nvPr/>
        </p:nvSpPr>
        <p:spPr>
          <a:xfrm>
            <a:off x="5415395" y="4187681"/>
            <a:ext cx="2905990" cy="1325563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6DDB49F-5C45-4EEC-AB33-3A9B92664034}"/>
              </a:ext>
            </a:extLst>
          </p:cNvPr>
          <p:cNvCxnSpPr/>
          <p:nvPr/>
        </p:nvCxnSpPr>
        <p:spPr>
          <a:xfrm flipV="1">
            <a:off x="7252855" y="2562480"/>
            <a:ext cx="0" cy="162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E075B0-83AF-4666-8230-A3850002764E}"/>
              </a:ext>
            </a:extLst>
          </p:cNvPr>
          <p:cNvCxnSpPr>
            <a:cxnSpLocks/>
          </p:cNvCxnSpPr>
          <p:nvPr/>
        </p:nvCxnSpPr>
        <p:spPr>
          <a:xfrm>
            <a:off x="6275957" y="2562480"/>
            <a:ext cx="3463" cy="161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2BD2D5A-8B24-4280-AF0A-5F2A7A53080E}"/>
              </a:ext>
            </a:extLst>
          </p:cNvPr>
          <p:cNvCxnSpPr>
            <a:cxnSpLocks/>
          </p:cNvCxnSpPr>
          <p:nvPr/>
        </p:nvCxnSpPr>
        <p:spPr>
          <a:xfrm flipV="1">
            <a:off x="8116880" y="3662224"/>
            <a:ext cx="935182" cy="47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93A622-E44B-4BB5-9314-73BE4FD83E00}"/>
              </a:ext>
            </a:extLst>
          </p:cNvPr>
          <p:cNvCxnSpPr>
            <a:cxnSpLocks/>
          </p:cNvCxnSpPr>
          <p:nvPr/>
        </p:nvCxnSpPr>
        <p:spPr>
          <a:xfrm flipH="1">
            <a:off x="8344050" y="4175634"/>
            <a:ext cx="1014846" cy="4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4BF3458-F396-4F69-8D54-2D6845AD2EC9}"/>
              </a:ext>
            </a:extLst>
          </p:cNvPr>
          <p:cNvSpPr txBox="1"/>
          <p:nvPr/>
        </p:nvSpPr>
        <p:spPr>
          <a:xfrm>
            <a:off x="5415395" y="3044536"/>
            <a:ext cx="9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下载题目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137DF60-4BAD-4749-9717-474CC963D417}"/>
              </a:ext>
            </a:extLst>
          </p:cNvPr>
          <p:cNvSpPr txBox="1"/>
          <p:nvPr/>
        </p:nvSpPr>
        <p:spPr>
          <a:xfrm>
            <a:off x="6947596" y="297142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A56F1C-B608-44E0-8136-BE37E7E4B0FC}"/>
              </a:ext>
            </a:extLst>
          </p:cNvPr>
          <p:cNvSpPr txBox="1"/>
          <p:nvPr/>
        </p:nvSpPr>
        <p:spPr>
          <a:xfrm>
            <a:off x="7871266" y="3514454"/>
            <a:ext cx="130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攻击服务器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D0BD7B-2FCF-4884-8CCA-63F8A7055C0A}"/>
              </a:ext>
            </a:extLst>
          </p:cNvPr>
          <p:cNvSpPr txBox="1"/>
          <p:nvPr/>
        </p:nvSpPr>
        <p:spPr>
          <a:xfrm>
            <a:off x="8368445" y="4187681"/>
            <a:ext cx="13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flag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20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5B66-3AE9-4B77-BA54-36C88571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题目形式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5A355-72BB-4AC4-B034-EA0325D2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367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下的可执行文件</a:t>
            </a:r>
            <a:endParaRPr lang="en-US" altLang="zh-CN" dirty="0"/>
          </a:p>
          <a:p>
            <a:r>
              <a:rPr lang="zh-CN" altLang="en-US" dirty="0"/>
              <a:t>包含某种漏洞</a:t>
            </a:r>
            <a:endParaRPr lang="en-US" altLang="zh-CN" dirty="0"/>
          </a:p>
          <a:p>
            <a:r>
              <a:rPr lang="zh-CN" altLang="en-US" dirty="0"/>
              <a:t>服务器上有一个目标文件</a:t>
            </a:r>
            <a:r>
              <a:rPr lang="en-US" altLang="zh-CN" dirty="0"/>
              <a:t>, </a:t>
            </a:r>
            <a:r>
              <a:rPr lang="zh-CN" altLang="en-US" dirty="0"/>
              <a:t>其内容为</a:t>
            </a:r>
            <a:r>
              <a:rPr lang="en-US" altLang="zh-CN" dirty="0"/>
              <a:t>flag</a:t>
            </a:r>
          </a:p>
          <a:p>
            <a:r>
              <a:rPr lang="zh-CN" altLang="en-US" dirty="0"/>
              <a:t>利用漏洞可以读取系统中目标文件的内容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1BEA1C-4384-499E-B555-088AA13E366F}"/>
              </a:ext>
            </a:extLst>
          </p:cNvPr>
          <p:cNvSpPr txBox="1"/>
          <p:nvPr/>
        </p:nvSpPr>
        <p:spPr>
          <a:xfrm>
            <a:off x="838200" y="5081010"/>
            <a:ext cx="10058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</a:rPr>
              <a:t>PWN = </a:t>
            </a:r>
            <a:r>
              <a:rPr lang="zh-CN" altLang="en-US" sz="4400" dirty="0">
                <a:solidFill>
                  <a:schemeClr val="accent2"/>
                </a:solidFill>
              </a:rPr>
              <a:t>各种漏洞的发现和利用技巧</a:t>
            </a:r>
          </a:p>
        </p:txBody>
      </p:sp>
    </p:spTree>
    <p:extLst>
      <p:ext uri="{BB962C8B-B14F-4D97-AF65-F5344CB8AC3E}">
        <p14:creationId xmlns:p14="http://schemas.microsoft.com/office/powerpoint/2010/main" val="80790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957C-296A-418E-BC8C-462945E3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7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A348B-9166-4B7E-B3C5-EFECC906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需要用到的知识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4840F-A2CE-4759-9FEB-5D1666D6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语言基本知识</a:t>
            </a:r>
            <a:endParaRPr lang="en-US" altLang="zh-CN" dirty="0"/>
          </a:p>
          <a:p>
            <a:r>
              <a:rPr lang="zh-CN" altLang="en-US" dirty="0"/>
              <a:t>汇编阅读能力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基本操作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基本语法</a:t>
            </a:r>
            <a:endParaRPr lang="en-US" altLang="zh-CN" dirty="0"/>
          </a:p>
          <a:p>
            <a:r>
              <a:rPr lang="zh-CN" altLang="en-US" dirty="0"/>
              <a:t>各种库函数</a:t>
            </a:r>
            <a:endParaRPr lang="en-US" altLang="zh-CN" dirty="0"/>
          </a:p>
          <a:p>
            <a:pPr lvl="1"/>
            <a:r>
              <a:rPr lang="en-US" altLang="zh-CN" dirty="0"/>
              <a:t>man 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07698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76D53-3E40-48A0-A666-7850935E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从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语言到可执行文件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E7C7333-E38D-4BC6-B9D4-652444F91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457" y="1465982"/>
            <a:ext cx="5615307" cy="2970935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69D2575-FAD1-4154-B49F-87767C90BE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376094"/>
            <a:ext cx="5761752" cy="51167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D04BD3-C36B-4D14-BA67-D40343F7CFBE}"/>
              </a:ext>
            </a:extLst>
          </p:cNvPr>
          <p:cNvSpPr txBox="1"/>
          <p:nvPr/>
        </p:nvSpPr>
        <p:spPr>
          <a:xfrm>
            <a:off x="467591" y="4856448"/>
            <a:ext cx="52612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从源码到可执行文件</a:t>
            </a:r>
            <a:r>
              <a:rPr lang="en-US" altLang="zh-CN" sz="2800" dirty="0">
                <a:solidFill>
                  <a:schemeClr val="bg1"/>
                </a:solidFill>
              </a:rPr>
              <a:t>:  </a:t>
            </a:r>
            <a:r>
              <a:rPr lang="en-US" altLang="zh-CN" sz="2000" dirty="0">
                <a:hlinkClick r:id="rId4"/>
              </a:rPr>
              <a:t>https://www.cnblogs.com/Goldworm/archive/2012/05/21/2511910.html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3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B67A-DBBF-4DC6-96F4-F4B17261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相关工具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FC43E-08C2-4540-BFD8-FE21F586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4143" cy="4351338"/>
          </a:xfrm>
        </p:spPr>
        <p:txBody>
          <a:bodyPr/>
          <a:lstStyle/>
          <a:p>
            <a:r>
              <a:rPr lang="zh-CN" altLang="en-US" dirty="0"/>
              <a:t>静态分析</a:t>
            </a:r>
            <a:r>
              <a:rPr lang="en-US" altLang="zh-CN" dirty="0"/>
              <a:t>(</a:t>
            </a:r>
            <a:r>
              <a:rPr lang="zh-CN" altLang="en-US" dirty="0"/>
              <a:t>发现漏洞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IDA</a:t>
            </a:r>
          </a:p>
          <a:p>
            <a:pPr lvl="1"/>
            <a:r>
              <a:rPr lang="en-US" altLang="zh-CN" dirty="0" err="1"/>
              <a:t>checksec</a:t>
            </a:r>
            <a:r>
              <a:rPr lang="en-US" altLang="zh-CN" dirty="0"/>
              <a:t>: </a:t>
            </a:r>
            <a:r>
              <a:rPr lang="zh-CN" altLang="en-US" dirty="0"/>
              <a:t>查看保护情况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: </a:t>
            </a:r>
            <a:r>
              <a:rPr lang="zh-CN" altLang="en-US" dirty="0"/>
              <a:t>查看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  <a:r>
              <a:rPr lang="en-US" altLang="zh-CN" dirty="0"/>
              <a:t>metadata</a:t>
            </a:r>
          </a:p>
          <a:p>
            <a:pPr lvl="1"/>
            <a:r>
              <a:rPr lang="en-US" altLang="zh-CN" dirty="0" err="1"/>
              <a:t>ltrace</a:t>
            </a:r>
            <a:r>
              <a:rPr lang="en-US" altLang="zh-CN" dirty="0"/>
              <a:t>: library calls</a:t>
            </a:r>
          </a:p>
          <a:p>
            <a:pPr lvl="1"/>
            <a:r>
              <a:rPr lang="en-US" altLang="zh-CN" dirty="0" err="1"/>
              <a:t>strace</a:t>
            </a:r>
            <a:r>
              <a:rPr lang="en-US" altLang="zh-CN" dirty="0"/>
              <a:t>: </a:t>
            </a:r>
            <a:r>
              <a:rPr lang="en-US" altLang="zh-CN" dirty="0" err="1"/>
              <a:t>syscalls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BC1C84B-264B-42BA-BBC9-65AA5B2F7449}"/>
              </a:ext>
            </a:extLst>
          </p:cNvPr>
          <p:cNvSpPr txBox="1">
            <a:spLocks/>
          </p:cNvSpPr>
          <p:nvPr/>
        </p:nvSpPr>
        <p:spPr>
          <a:xfrm>
            <a:off x="5933209" y="1715222"/>
            <a:ext cx="5095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动态调试</a:t>
            </a:r>
            <a:r>
              <a:rPr lang="en-US" altLang="zh-CN" dirty="0"/>
              <a:t>(</a:t>
            </a:r>
            <a:r>
              <a:rPr lang="zh-CN" altLang="en-US" dirty="0"/>
              <a:t>利用漏洞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 err="1"/>
              <a:t>gdb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exp</a:t>
            </a:r>
            <a:r>
              <a:rPr lang="zh-CN" altLang="en-US" dirty="0"/>
              <a:t>脚本</a:t>
            </a:r>
            <a:r>
              <a:rPr lang="en-US" altLang="zh-CN" dirty="0"/>
              <a:t>(</a:t>
            </a:r>
            <a:r>
              <a:rPr lang="zh-CN" altLang="en-US" dirty="0"/>
              <a:t>自动化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 err="1"/>
              <a:t>pwntools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962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3CA5A-ACFD-409B-9848-43D39D42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IDA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77D63-4068-4158-BFC8-FD63E9D1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F5 !!!</a:t>
            </a:r>
          </a:p>
          <a:p>
            <a:r>
              <a:rPr lang="zh-CN" altLang="en-US" dirty="0"/>
              <a:t>基本操作</a:t>
            </a:r>
            <a:endParaRPr lang="en-US" altLang="zh-CN" dirty="0"/>
          </a:p>
          <a:p>
            <a:pPr lvl="1"/>
            <a:r>
              <a:rPr lang="en-US" altLang="zh-CN" dirty="0" err="1"/>
              <a:t>ida</a:t>
            </a:r>
            <a:r>
              <a:rPr lang="en-US" altLang="zh-CN" dirty="0"/>
              <a:t> </a:t>
            </a:r>
            <a:r>
              <a:rPr lang="en-US" altLang="zh-CN" dirty="0" err="1"/>
              <a:t>cheatsheet</a:t>
            </a:r>
            <a:r>
              <a:rPr lang="en-US" altLang="zh-CN" dirty="0"/>
              <a:t> : </a:t>
            </a:r>
            <a:r>
              <a:rPr lang="en-US" altLang="zh-CN" dirty="0">
                <a:hlinkClick r:id="rId2"/>
              </a:rPr>
              <a:t>https://www.hex-rays.com/products/ida/support/freefiles/IDA_Pro_Shortcuts.pdf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远程调试</a:t>
            </a:r>
            <a:endParaRPr lang="en-US" altLang="zh-CN" dirty="0"/>
          </a:p>
          <a:p>
            <a:pPr lvl="1"/>
            <a:r>
              <a:rPr lang="zh-CN" altLang="en-US" dirty="0"/>
              <a:t>直接启动</a:t>
            </a:r>
            <a:endParaRPr lang="en-US" altLang="zh-CN" dirty="0"/>
          </a:p>
          <a:p>
            <a:pPr lvl="1"/>
            <a:r>
              <a:rPr lang="en-US" altLang="zh-CN" dirty="0"/>
              <a:t>attach</a:t>
            </a:r>
          </a:p>
          <a:p>
            <a:r>
              <a:rPr lang="zh-CN" altLang="en-US" dirty="0"/>
              <a:t>插件</a:t>
            </a:r>
            <a:endParaRPr lang="en-US" altLang="zh-CN" dirty="0"/>
          </a:p>
          <a:p>
            <a:pPr lvl="1"/>
            <a:r>
              <a:rPr lang="en-US" altLang="zh-CN" dirty="0" err="1"/>
              <a:t>lazyIDA</a:t>
            </a:r>
            <a:endParaRPr lang="en-US" altLang="zh-CN" dirty="0"/>
          </a:p>
          <a:p>
            <a:pPr lvl="1"/>
            <a:r>
              <a:rPr lang="en-US" altLang="zh-CN" dirty="0" err="1"/>
              <a:t>keypatch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2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563</Words>
  <Application>Microsoft Office PowerPoint</Application>
  <PresentationFormat>宽屏</PresentationFormat>
  <Paragraphs>120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2020暑期Lilac-pwn入门培训</vt:lpstr>
      <vt:lpstr>catalog</vt:lpstr>
      <vt:lpstr>1. 题目形式</vt:lpstr>
      <vt:lpstr>1. 题目形式</vt:lpstr>
      <vt:lpstr>PowerPoint 演示文稿</vt:lpstr>
      <vt:lpstr>2. 需要用到的知识</vt:lpstr>
      <vt:lpstr>从c语言到可执行文件</vt:lpstr>
      <vt:lpstr>3. 相关工具</vt:lpstr>
      <vt:lpstr>3.1. IDA</vt:lpstr>
      <vt:lpstr>3.2. GDB</vt:lpstr>
      <vt:lpstr>3.3. pwntools</vt:lpstr>
      <vt:lpstr>4. 栈溢出实战</vt:lpstr>
      <vt:lpstr>4.1. 常见解题步骤</vt:lpstr>
      <vt:lpstr>什么是栈</vt:lpstr>
      <vt:lpstr>stack1.c</vt:lpstr>
      <vt:lpstr>stack2.c</vt:lpstr>
      <vt:lpstr>stack2.c</vt:lpstr>
      <vt:lpstr>stack2.c</vt:lpstr>
      <vt:lpstr>stack2.c</vt:lpstr>
      <vt:lpstr>PowerPoint 演示文稿</vt:lpstr>
      <vt:lpstr>下期预告</vt:lpstr>
      <vt:lpstr> </vt:lpstr>
      <vt:lpstr>相关资源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2020暑期pwn入门培训</dc:title>
  <dc:creator>weipullp</dc:creator>
  <cp:lastModifiedBy>weipullp</cp:lastModifiedBy>
  <cp:revision>169</cp:revision>
  <dcterms:created xsi:type="dcterms:W3CDTF">2020-08-14T08:23:37Z</dcterms:created>
  <dcterms:modified xsi:type="dcterms:W3CDTF">2020-08-15T08:38:37Z</dcterms:modified>
</cp:coreProperties>
</file>