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69" r:id="rId3"/>
    <p:sldId id="274" r:id="rId4"/>
    <p:sldId id="276" r:id="rId5"/>
    <p:sldId id="275" r:id="rId6"/>
    <p:sldId id="272" r:id="rId7"/>
    <p:sldId id="293" r:id="rId8"/>
    <p:sldId id="296" r:id="rId9"/>
    <p:sldId id="294" r:id="rId10"/>
    <p:sldId id="299" r:id="rId11"/>
    <p:sldId id="300" r:id="rId12"/>
    <p:sldId id="287" r:id="rId13"/>
    <p:sldId id="298" r:id="rId14"/>
    <p:sldId id="292" r:id="rId15"/>
    <p:sldId id="27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3A8"/>
    <a:srgbClr val="FE4D66"/>
    <a:srgbClr val="3C6EAA"/>
    <a:srgbClr val="FE829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95400"/>
  </p:normalViewPr>
  <p:slideViewPr>
    <p:cSldViewPr snapToGrid="0" showGuides="1">
      <p:cViewPr varScale="1">
        <p:scale>
          <a:sx n="74" d="100"/>
          <a:sy n="74" d="100"/>
        </p:scale>
        <p:origin x="78" y="3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BBF06-C0F1-4EEA-9161-94E5AE50D86A}" type="datetimeFigureOut">
              <a:rPr lang="zh-CN" altLang="en-US" smtClean="0"/>
              <a:pPr/>
              <a:t>2017/1/5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358CC-A703-4029-B39F-0A33770C7D58}" type="slidenum">
              <a:rPr lang="zh-CN" altLang="en-US" smtClean="0"/>
              <a:pPr/>
              <a:t>‹#›</a:t>
            </a:fld>
            <a:endParaRPr lang="zh-CN" altLang="en-US"/>
          </a:p>
        </p:txBody>
      </p:sp>
    </p:spTree>
    <p:extLst>
      <p:ext uri="{BB962C8B-B14F-4D97-AF65-F5344CB8AC3E}">
        <p14:creationId xmlns:p14="http://schemas.microsoft.com/office/powerpoint/2010/main" val="399830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C1358CC-A703-4029-B39F-0A33770C7D58}" type="slidenum">
              <a:rPr lang="zh-CN" altLang="en-US" smtClean="0"/>
              <a:pPr/>
              <a:t>1</a:t>
            </a:fld>
            <a:endParaRPr lang="zh-CN" altLang="en-US"/>
          </a:p>
        </p:txBody>
      </p:sp>
    </p:spTree>
    <p:extLst>
      <p:ext uri="{BB962C8B-B14F-4D97-AF65-F5344CB8AC3E}">
        <p14:creationId xmlns:p14="http://schemas.microsoft.com/office/powerpoint/2010/main" val="88472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14</a:t>
            </a:fld>
            <a:endParaRPr lang="zh-CN" altLang="en-US"/>
          </a:p>
        </p:txBody>
      </p:sp>
    </p:spTree>
    <p:extLst>
      <p:ext uri="{BB962C8B-B14F-4D97-AF65-F5344CB8AC3E}">
        <p14:creationId xmlns:p14="http://schemas.microsoft.com/office/powerpoint/2010/main" val="186098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2</a:t>
            </a:fld>
            <a:endParaRPr lang="zh-CN" altLang="en-US"/>
          </a:p>
        </p:txBody>
      </p:sp>
    </p:spTree>
    <p:extLst>
      <p:ext uri="{BB962C8B-B14F-4D97-AF65-F5344CB8AC3E}">
        <p14:creationId xmlns:p14="http://schemas.microsoft.com/office/powerpoint/2010/main" val="314059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C1358CC-A703-4029-B39F-0A33770C7D58}" type="slidenum">
              <a:rPr lang="zh-CN" altLang="en-US" smtClean="0"/>
              <a:pPr/>
              <a:t>3</a:t>
            </a:fld>
            <a:endParaRPr lang="zh-CN" altLang="en-US"/>
          </a:p>
        </p:txBody>
      </p:sp>
    </p:spTree>
    <p:extLst>
      <p:ext uri="{BB962C8B-B14F-4D97-AF65-F5344CB8AC3E}">
        <p14:creationId xmlns:p14="http://schemas.microsoft.com/office/powerpoint/2010/main" val="78666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6</a:t>
            </a:fld>
            <a:endParaRPr lang="zh-CN" altLang="en-US"/>
          </a:p>
        </p:txBody>
      </p:sp>
    </p:spTree>
    <p:extLst>
      <p:ext uri="{BB962C8B-B14F-4D97-AF65-F5344CB8AC3E}">
        <p14:creationId xmlns:p14="http://schemas.microsoft.com/office/powerpoint/2010/main" val="370145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7</a:t>
            </a:fld>
            <a:endParaRPr lang="zh-CN" altLang="en-US"/>
          </a:p>
        </p:txBody>
      </p:sp>
    </p:spTree>
    <p:extLst>
      <p:ext uri="{BB962C8B-B14F-4D97-AF65-F5344CB8AC3E}">
        <p14:creationId xmlns:p14="http://schemas.microsoft.com/office/powerpoint/2010/main" val="45113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8</a:t>
            </a:fld>
            <a:endParaRPr lang="zh-CN" altLang="en-US"/>
          </a:p>
        </p:txBody>
      </p:sp>
    </p:spTree>
    <p:extLst>
      <p:ext uri="{BB962C8B-B14F-4D97-AF65-F5344CB8AC3E}">
        <p14:creationId xmlns:p14="http://schemas.microsoft.com/office/powerpoint/2010/main" val="206169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9</a:t>
            </a:fld>
            <a:endParaRPr lang="zh-CN" altLang="en-US"/>
          </a:p>
        </p:txBody>
      </p:sp>
    </p:spTree>
    <p:extLst>
      <p:ext uri="{BB962C8B-B14F-4D97-AF65-F5344CB8AC3E}">
        <p14:creationId xmlns:p14="http://schemas.microsoft.com/office/powerpoint/2010/main" val="96315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10</a:t>
            </a:fld>
            <a:endParaRPr lang="zh-CN" altLang="en-US"/>
          </a:p>
        </p:txBody>
      </p:sp>
    </p:spTree>
    <p:extLst>
      <p:ext uri="{BB962C8B-B14F-4D97-AF65-F5344CB8AC3E}">
        <p14:creationId xmlns:p14="http://schemas.microsoft.com/office/powerpoint/2010/main" val="171155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pPr/>
              <a:t>11</a:t>
            </a:fld>
            <a:endParaRPr lang="zh-CN" altLang="en-US"/>
          </a:p>
        </p:txBody>
      </p:sp>
    </p:spTree>
    <p:extLst>
      <p:ext uri="{BB962C8B-B14F-4D97-AF65-F5344CB8AC3E}">
        <p14:creationId xmlns:p14="http://schemas.microsoft.com/office/powerpoint/2010/main" val="160367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2838C-BFF6-44EE-AD8D-5776E64BEE18}" type="datetime1">
              <a:rPr lang="zh-CN" altLang="en-US" smtClean="0"/>
              <a:pPr/>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338376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B19CA9-6F5A-421B-95A9-7871EC999B68}" type="datetime1">
              <a:rPr lang="zh-CN" altLang="en-US" smtClean="0"/>
              <a:pPr/>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302508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627A39-82AA-4E11-A7C9-5F620A269A31}" type="datetime1">
              <a:rPr lang="zh-CN" altLang="en-US" smtClean="0"/>
              <a:pPr/>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161519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BE1022-6ACA-4F55-B3A0-0BD25C3254E5}" type="datetime1">
              <a:rPr lang="zh-CN" altLang="en-US" smtClean="0"/>
              <a:pPr/>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223282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F6879A-9CBE-4B28-AD8B-12F5DF23C6A9}" type="datetime1">
              <a:rPr lang="zh-CN" altLang="en-US" smtClean="0"/>
              <a:pPr/>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257730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CA92DD-C6AF-4BE5-B518-78EF51980AF8}" type="datetime1">
              <a:rPr lang="zh-CN" altLang="en-US" smtClean="0"/>
              <a:pPr/>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243779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4D006E-3573-49D4-BEA0-7B5B64C8EDFE}" type="datetime1">
              <a:rPr lang="zh-CN" altLang="en-US" smtClean="0"/>
              <a:pPr/>
              <a:t>2017/1/5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291863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D25F6B-40D9-4ED2-9306-49B62633A4C2}" type="datetime1">
              <a:rPr lang="zh-CN" altLang="en-US" smtClean="0"/>
              <a:pPr/>
              <a:t>2017/1/5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186180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3646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4BEFE52-2D3F-4BD5-AFD2-08925509856C}" type="datetime1">
              <a:rPr lang="zh-CN" altLang="en-US" smtClean="0"/>
              <a:pPr/>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131648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4DC7CF-6A18-4EBB-9944-CC735FF06DA2}" type="datetime1">
              <a:rPr lang="zh-CN" altLang="en-US" smtClean="0"/>
              <a:pPr/>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114810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FC4C6-D029-4A02-8D8A-374C012F707B}" type="datetime1">
              <a:rPr lang="zh-CN" altLang="en-US" smtClean="0"/>
              <a:pPr/>
              <a:t>2017/1/5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A764-9A3F-4F6A-B636-243E8D961E5B}" type="slidenum">
              <a:rPr lang="zh-CN" altLang="en-US" smtClean="0"/>
              <a:pPr/>
              <a:t>‹#›</a:t>
            </a:fld>
            <a:endParaRPr lang="zh-CN" altLang="en-US"/>
          </a:p>
        </p:txBody>
      </p:sp>
    </p:spTree>
    <p:extLst>
      <p:ext uri="{BB962C8B-B14F-4D97-AF65-F5344CB8AC3E}">
        <p14:creationId xmlns:p14="http://schemas.microsoft.com/office/powerpoint/2010/main" val="337649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10178" y="-954668"/>
            <a:ext cx="3559556" cy="3542489"/>
            <a:chOff x="5588764" y="391169"/>
            <a:chExt cx="2614564" cy="2602028"/>
          </a:xfrm>
        </p:grpSpPr>
        <p:sp>
          <p:nvSpPr>
            <p:cNvPr id="64" name="Freeform 5"/>
            <p:cNvSpPr>
              <a:spLocks/>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
            <p:cNvSpPr>
              <a:spLocks/>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
            <p:cNvSpPr>
              <a:spLocks/>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8"/>
            <p:cNvSpPr>
              <a:spLocks/>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9"/>
            <p:cNvSpPr>
              <a:spLocks/>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0"/>
            <p:cNvSpPr>
              <a:spLocks/>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1"/>
            <p:cNvSpPr>
              <a:spLocks/>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
            <p:cNvSpPr>
              <a:spLocks/>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3"/>
            <p:cNvSpPr>
              <a:spLocks/>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
            <p:cNvSpPr>
              <a:spLocks/>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42" name="文本框 41"/>
          <p:cNvSpPr txBox="1"/>
          <p:nvPr/>
        </p:nvSpPr>
        <p:spPr>
          <a:xfrm>
            <a:off x="2755653" y="2987615"/>
            <a:ext cx="5817870" cy="1292662"/>
          </a:xfrm>
          <a:prstGeom prst="rect">
            <a:avLst/>
          </a:prstGeom>
          <a:noFill/>
        </p:spPr>
        <p:txBody>
          <a:bodyPr wrap="square" rtlCol="0">
            <a:spAutoFit/>
          </a:bodyPr>
          <a:lstStyle/>
          <a:p>
            <a:pPr algn="ctr">
              <a:lnSpc>
                <a:spcPct val="150000"/>
              </a:lnSpc>
            </a:pPr>
            <a:r>
              <a:rPr lang="zh-CN" altLang="en-US" sz="3200" dirty="0" smtClean="0">
                <a:solidFill>
                  <a:srgbClr val="3563A8"/>
                </a:solidFill>
                <a:latin typeface="汉仪细等线简" panose="02010609000101010101" pitchFamily="49" charset="-122"/>
                <a:ea typeface="汉仪细等线简" panose="02010609000101010101" pitchFamily="49" charset="-122"/>
              </a:rPr>
              <a:t>系统调用</a:t>
            </a:r>
            <a:endParaRPr lang="en-US" altLang="zh-CN" sz="3200" dirty="0" smtClean="0">
              <a:solidFill>
                <a:srgbClr val="3563A8"/>
              </a:solidFill>
              <a:latin typeface="汉仪细等线简" panose="02010609000101010101" pitchFamily="49" charset="-122"/>
              <a:ea typeface="汉仪细等线简" panose="02010609000101010101" pitchFamily="49" charset="-122"/>
            </a:endParaRPr>
          </a:p>
          <a:p>
            <a:pPr algn="r">
              <a:lnSpc>
                <a:spcPct val="150000"/>
              </a:lnSpc>
            </a:pPr>
            <a:r>
              <a:rPr lang="en-US" altLang="zh-CN" sz="2000" dirty="0" smtClean="0">
                <a:solidFill>
                  <a:srgbClr val="3563A8"/>
                </a:solidFill>
                <a:latin typeface="汉仪细等线简" panose="02010609000101010101" pitchFamily="49" charset="-122"/>
                <a:ea typeface="汉仪细等线简" panose="02010609000101010101" pitchFamily="49" charset="-122"/>
              </a:rPr>
              <a:t>——《</a:t>
            </a:r>
            <a:r>
              <a:rPr lang="zh-CN" altLang="en-US" sz="2000" dirty="0" smtClean="0">
                <a:solidFill>
                  <a:srgbClr val="3563A8"/>
                </a:solidFill>
                <a:latin typeface="汉仪细等线简" panose="02010609000101010101" pitchFamily="49" charset="-122"/>
                <a:ea typeface="汉仪细等线简" panose="02010609000101010101" pitchFamily="49" charset="-122"/>
              </a:rPr>
              <a:t>操作系统</a:t>
            </a:r>
            <a:r>
              <a:rPr lang="en-US" altLang="zh-CN" sz="2000" dirty="0" smtClean="0">
                <a:solidFill>
                  <a:srgbClr val="3563A8"/>
                </a:solidFill>
                <a:latin typeface="汉仪细等线简" panose="02010609000101010101" pitchFamily="49" charset="-122"/>
                <a:ea typeface="汉仪细等线简" panose="02010609000101010101" pitchFamily="49" charset="-122"/>
              </a:rPr>
              <a:t>》</a:t>
            </a:r>
            <a:r>
              <a:rPr lang="zh-CN" altLang="en-US" sz="2000" dirty="0">
                <a:solidFill>
                  <a:srgbClr val="3563A8"/>
                </a:solidFill>
                <a:latin typeface="汉仪细等线简" panose="02010609000101010101" pitchFamily="49" charset="-122"/>
                <a:ea typeface="汉仪细等线简" panose="02010609000101010101" pitchFamily="49" charset="-122"/>
              </a:rPr>
              <a:t>实</a:t>
            </a:r>
            <a:r>
              <a:rPr lang="zh-CN" altLang="en-US" sz="2000" dirty="0" smtClean="0">
                <a:solidFill>
                  <a:srgbClr val="3563A8"/>
                </a:solidFill>
                <a:latin typeface="汉仪细等线简" panose="02010609000101010101" pitchFamily="49" charset="-122"/>
                <a:ea typeface="汉仪细等线简" panose="02010609000101010101" pitchFamily="49" charset="-122"/>
              </a:rPr>
              <a:t>验二</a:t>
            </a:r>
            <a:endParaRPr lang="zh-CN" altLang="en-US" sz="2000" dirty="0">
              <a:solidFill>
                <a:srgbClr val="3563A8"/>
              </a:solidFill>
              <a:latin typeface="汉仪细等线简" panose="02010609000101010101" pitchFamily="49" charset="-122"/>
              <a:ea typeface="汉仪细等线简" panose="02010609000101010101" pitchFamily="49" charset="-122"/>
            </a:endParaRPr>
          </a:p>
        </p:txBody>
      </p:sp>
      <p:cxnSp>
        <p:nvCxnSpPr>
          <p:cNvPr id="45" name="直接连接符 44"/>
          <p:cNvCxnSpPr/>
          <p:nvPr/>
        </p:nvCxnSpPr>
        <p:spPr>
          <a:xfrm>
            <a:off x="1982432" y="4515185"/>
            <a:ext cx="6466114"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rot="619297">
            <a:off x="-2209912" y="-1844306"/>
            <a:ext cx="6484691" cy="6452906"/>
            <a:chOff x="6940262" y="3251983"/>
            <a:chExt cx="971550" cy="966788"/>
          </a:xfrm>
        </p:grpSpPr>
        <p:sp>
          <p:nvSpPr>
            <p:cNvPr id="37" name="Freeform 5"/>
            <p:cNvSpPr>
              <a:spLocks/>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
            <p:cNvSpPr>
              <a:spLocks/>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
            <p:cNvSpPr>
              <a:spLocks/>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8"/>
            <p:cNvSpPr>
              <a:spLocks/>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
            <p:cNvSpPr>
              <a:spLocks/>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1"/>
            <p:cNvSpPr>
              <a:spLocks/>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
            <p:cNvSpPr>
              <a:spLocks/>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
            <p:cNvSpPr>
              <a:spLocks/>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4"/>
            <p:cNvSpPr>
              <a:spLocks/>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1" name="组合 50"/>
          <p:cNvGrpSpPr/>
          <p:nvPr/>
        </p:nvGrpSpPr>
        <p:grpSpPr>
          <a:xfrm rot="619297">
            <a:off x="7962830" y="3043578"/>
            <a:ext cx="6484691" cy="6452906"/>
            <a:chOff x="6940262" y="3251983"/>
            <a:chExt cx="971550" cy="966788"/>
          </a:xfrm>
        </p:grpSpPr>
        <p:sp>
          <p:nvSpPr>
            <p:cNvPr id="53" name="Freeform 5"/>
            <p:cNvSpPr>
              <a:spLocks/>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
            <p:cNvSpPr>
              <a:spLocks/>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
            <p:cNvSpPr>
              <a:spLocks/>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p:cNvSpPr>
              <a:spLocks/>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p:cNvSpPr>
              <a:spLocks/>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
            <p:cNvSpPr>
              <a:spLocks/>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1"/>
            <p:cNvSpPr>
              <a:spLocks/>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
            <p:cNvSpPr>
              <a:spLocks/>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
            <p:cNvSpPr>
              <a:spLocks/>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4"/>
            <p:cNvSpPr>
              <a:spLocks/>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74" name="组合 73"/>
          <p:cNvGrpSpPr/>
          <p:nvPr/>
        </p:nvGrpSpPr>
        <p:grpSpPr>
          <a:xfrm>
            <a:off x="471970" y="5254440"/>
            <a:ext cx="2490176" cy="2478236"/>
            <a:chOff x="5588764" y="391169"/>
            <a:chExt cx="2614564" cy="2602028"/>
          </a:xfrm>
        </p:grpSpPr>
        <p:sp>
          <p:nvSpPr>
            <p:cNvPr id="75" name="Freeform 5"/>
            <p:cNvSpPr>
              <a:spLocks/>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p:cNvSpPr>
              <a:spLocks/>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p:cNvSpPr>
              <a:spLocks/>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p:cNvSpPr>
              <a:spLocks/>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p:cNvSpPr>
              <a:spLocks/>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p:cNvSpPr>
              <a:spLocks/>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p:cNvSpPr>
              <a:spLocks/>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p:cNvSpPr>
              <a:spLocks/>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52" name="文本框 51"/>
          <p:cNvSpPr txBox="1"/>
          <p:nvPr/>
        </p:nvSpPr>
        <p:spPr>
          <a:xfrm>
            <a:off x="2755653" y="4496298"/>
            <a:ext cx="5817870" cy="830997"/>
          </a:xfrm>
          <a:prstGeom prst="rect">
            <a:avLst/>
          </a:prstGeom>
          <a:noFill/>
        </p:spPr>
        <p:txBody>
          <a:bodyPr wrap="square" rtlCol="0">
            <a:spAutoFit/>
          </a:bodyPr>
          <a:lstStyle/>
          <a:p>
            <a:pPr algn="r">
              <a:lnSpc>
                <a:spcPct val="150000"/>
              </a:lnSpc>
            </a:pPr>
            <a:r>
              <a:rPr lang="zh-CN" altLang="en-US" sz="1600" dirty="0" smtClean="0">
                <a:solidFill>
                  <a:srgbClr val="3563A8"/>
                </a:solidFill>
                <a:latin typeface="汉仪细等线简" panose="02010609000101010101" pitchFamily="49" charset="-122"/>
                <a:ea typeface="汉仪细等线简" panose="02010609000101010101" pitchFamily="49" charset="-122"/>
              </a:rPr>
              <a:t>匡盟盟 </a:t>
            </a:r>
            <a:r>
              <a:rPr lang="en-US" altLang="zh-CN" sz="1600" dirty="0" smtClean="0">
                <a:solidFill>
                  <a:srgbClr val="3563A8"/>
                </a:solidFill>
                <a:latin typeface="汉仪细等线简" panose="02010609000101010101" pitchFamily="49" charset="-122"/>
                <a:ea typeface="汉仪细等线简" panose="02010609000101010101" pitchFamily="49" charset="-122"/>
              </a:rPr>
              <a:t>1143220116</a:t>
            </a:r>
            <a:endParaRPr lang="zh-CN" altLang="en-US" sz="1600" dirty="0" smtClean="0">
              <a:solidFill>
                <a:srgbClr val="3563A8"/>
              </a:solidFill>
              <a:latin typeface="汉仪细等线简" panose="02010609000101010101" pitchFamily="49" charset="-122"/>
              <a:ea typeface="汉仪细等线简" panose="02010609000101010101" pitchFamily="49" charset="-122"/>
            </a:endParaRPr>
          </a:p>
          <a:p>
            <a:pPr algn="r">
              <a:lnSpc>
                <a:spcPct val="150000"/>
              </a:lnSpc>
            </a:pPr>
            <a:r>
              <a:rPr lang="zh-CN" altLang="en-US" sz="1600" dirty="0" smtClean="0">
                <a:solidFill>
                  <a:srgbClr val="3563A8"/>
                </a:solidFill>
                <a:latin typeface="汉仪细等线简" panose="02010609000101010101" pitchFamily="49" charset="-122"/>
                <a:ea typeface="汉仪细等线简" panose="02010609000101010101" pitchFamily="49" charset="-122"/>
              </a:rPr>
              <a:t>樊晨霄  </a:t>
            </a:r>
            <a:r>
              <a:rPr lang="en-US" altLang="zh-CN" sz="1600" dirty="0" smtClean="0">
                <a:solidFill>
                  <a:srgbClr val="3563A8"/>
                </a:solidFill>
                <a:latin typeface="汉仪细等线简" panose="02010609000101010101" pitchFamily="49" charset="-122"/>
                <a:ea typeface="汉仪细等线简" panose="02010609000101010101" pitchFamily="49" charset="-122"/>
              </a:rPr>
              <a:t>15S008199</a:t>
            </a:r>
            <a:endParaRPr lang="zh-CN" altLang="en-US" sz="1600" dirty="0">
              <a:solidFill>
                <a:srgbClr val="3563A8"/>
              </a:solidFill>
              <a:latin typeface="汉仪细等线简" panose="02010609000101010101" pitchFamily="49" charset="-122"/>
              <a:ea typeface="汉仪细等线简" panose="02010609000101010101" pitchFamily="49" charset="-122"/>
            </a:endParaRPr>
          </a:p>
        </p:txBody>
      </p:sp>
    </p:spTree>
    <p:extLst>
      <p:ext uri="{BB962C8B-B14F-4D97-AF65-F5344CB8AC3E}">
        <p14:creationId xmlns:p14="http://schemas.microsoft.com/office/powerpoint/2010/main" val="2480564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104"/>
          <p:cNvSpPr txBox="1"/>
          <p:nvPr/>
        </p:nvSpPr>
        <p:spPr>
          <a:xfrm>
            <a:off x="943736" y="2370922"/>
            <a:ext cx="2598801" cy="461665"/>
          </a:xfrm>
          <a:prstGeom prst="rect">
            <a:avLst/>
          </a:prstGeom>
          <a:noFill/>
        </p:spPr>
        <p:txBody>
          <a:bodyPr wrap="square" rtlCol="0">
            <a:spAutoFit/>
          </a:bodyPr>
          <a:lstStyle/>
          <a:p>
            <a:pPr algn="ctr"/>
            <a:r>
              <a:rPr lang="zh-CN" altLang="en-US" sz="2400" dirty="0" smtClean="0">
                <a:solidFill>
                  <a:srgbClr val="3563A8"/>
                </a:solidFill>
              </a:rPr>
              <a:t>虚拟</a:t>
            </a:r>
            <a:r>
              <a:rPr lang="zh-CN" altLang="en-US" sz="2400" dirty="0">
                <a:solidFill>
                  <a:srgbClr val="3563A8"/>
                </a:solidFill>
              </a:rPr>
              <a:t>机</a:t>
            </a:r>
            <a:r>
              <a:rPr lang="zh-CN" altLang="en-US" sz="2400" dirty="0" smtClean="0">
                <a:solidFill>
                  <a:srgbClr val="3563A8"/>
                </a:solidFill>
              </a:rPr>
              <a:t>操作</a:t>
            </a:r>
            <a:r>
              <a:rPr lang="en-US" altLang="zh-CN" sz="2400" dirty="0" smtClean="0">
                <a:solidFill>
                  <a:srgbClr val="3563A8"/>
                </a:solidFill>
              </a:rPr>
              <a:t>&amp;</a:t>
            </a:r>
            <a:r>
              <a:rPr lang="zh-CN" altLang="en-US" sz="2400" dirty="0" smtClean="0">
                <a:solidFill>
                  <a:srgbClr val="3563A8"/>
                </a:solidFill>
              </a:rPr>
              <a:t>测试</a:t>
            </a:r>
            <a:endParaRPr lang="zh-CN" altLang="en-US" sz="2400" dirty="0">
              <a:solidFill>
                <a:srgbClr val="3563A8"/>
              </a:solidFill>
            </a:endParaRP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nvGrpSpPr>
          <p:cNvPr id="20" name="组合 56"/>
          <p:cNvGrpSpPr/>
          <p:nvPr/>
        </p:nvGrpSpPr>
        <p:grpSpPr>
          <a:xfrm rot="16200000">
            <a:off x="5339356" y="-188777"/>
            <a:ext cx="5039681" cy="7117317"/>
            <a:chOff x="3836179" y="1605097"/>
            <a:chExt cx="2427515" cy="3431907"/>
          </a:xfrm>
          <a:noFill/>
        </p:grpSpPr>
        <p:sp>
          <p:nvSpPr>
            <p:cNvPr id="21" name="圆角矩形 20"/>
            <p:cNvSpPr/>
            <p:nvPr/>
          </p:nvSpPr>
          <p:spPr>
            <a:xfrm>
              <a:off x="3836179" y="1605097"/>
              <a:ext cx="2427515" cy="3431907"/>
            </a:xfrm>
            <a:prstGeom prst="roundRect">
              <a:avLst>
                <a:gd name="adj" fmla="val 7292"/>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77694" y="1899011"/>
              <a:ext cx="2144486" cy="2861352"/>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17373" y="1735722"/>
              <a:ext cx="65315" cy="65315"/>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67"/>
            <p:cNvGrpSpPr/>
            <p:nvPr/>
          </p:nvGrpSpPr>
          <p:grpSpPr>
            <a:xfrm>
              <a:off x="4971745" y="4822650"/>
              <a:ext cx="180000" cy="180000"/>
              <a:chOff x="8084634" y="869795"/>
              <a:chExt cx="1089631" cy="1089631"/>
            </a:xfrm>
            <a:grpFill/>
          </p:grpSpPr>
          <p:sp>
            <p:nvSpPr>
              <p:cNvPr id="26" name="椭圆 25"/>
              <p:cNvSpPr/>
              <p:nvPr/>
            </p:nvSpPr>
            <p:spPr>
              <a:xfrm>
                <a:off x="8084634" y="869795"/>
                <a:ext cx="1089631" cy="1089631"/>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8389413" y="1174574"/>
                <a:ext cx="480072" cy="480072"/>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901226" y="4244435"/>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192342" y="2832587"/>
            <a:ext cx="2171705" cy="1323439"/>
          </a:xfrm>
          <a:prstGeom prst="rect">
            <a:avLst/>
          </a:prstGeom>
        </p:spPr>
        <p:txBody>
          <a:bodyPr wrap="square">
            <a:spAutoFit/>
          </a:bodyPr>
          <a:lstStyle/>
          <a:p>
            <a:r>
              <a:rPr lang="zh-CN" altLang="zh-CN" sz="1600" dirty="0"/>
              <a:t>将linux-0.11挂载，并将上述</a:t>
            </a:r>
            <a:r>
              <a:rPr lang="en-US" altLang="zh-CN" sz="1600" dirty="0" err="1"/>
              <a:t>whoami.c</a:t>
            </a:r>
            <a:r>
              <a:rPr lang="zh-TW" altLang="zh-CN" sz="1600" dirty="0"/>
              <a:t>及</a:t>
            </a:r>
            <a:r>
              <a:rPr lang="it-IT" altLang="zh-CN" sz="1600" dirty="0" err="1"/>
              <a:t>iam.c</a:t>
            </a:r>
            <a:r>
              <a:rPr lang="zh-CN" altLang="zh-CN" sz="1600" dirty="0"/>
              <a:t>文件放到</a:t>
            </a:r>
            <a:r>
              <a:rPr lang="en-US" altLang="zh-CN" sz="1600" dirty="0" err="1"/>
              <a:t>hdc</a:t>
            </a:r>
            <a:r>
              <a:rPr lang="en-US" altLang="zh-CN" sz="1600" dirty="0"/>
              <a:t>/</a:t>
            </a:r>
            <a:r>
              <a:rPr lang="en-US" altLang="zh-CN" sz="1600" dirty="0" err="1"/>
              <a:t>usr</a:t>
            </a:r>
            <a:r>
              <a:rPr lang="en-US" altLang="zh-CN" sz="1600" dirty="0"/>
              <a:t>/root</a:t>
            </a:r>
            <a:r>
              <a:rPr lang="zh-CN" altLang="zh-CN" sz="1600" dirty="0"/>
              <a:t>目录下， </a:t>
            </a:r>
            <a:r>
              <a:rPr lang="zh-CN" altLang="en-US" sz="1600" dirty="0" smtClean="0"/>
              <a:t>运行，编译，执行</a:t>
            </a:r>
            <a:endParaRPr lang="en-US" altLang="zh-CN" sz="1600" dirty="0">
              <a:solidFill>
                <a:srgbClr val="3563A8"/>
              </a:solidFill>
            </a:endParaRPr>
          </a:p>
        </p:txBody>
      </p:sp>
      <p:pic>
        <p:nvPicPr>
          <p:cNvPr id="47" name="officeArt object"/>
          <p:cNvPicPr/>
          <p:nvPr/>
        </p:nvPicPr>
        <p:blipFill>
          <a:blip r:embed="rId3">
            <a:extLst/>
          </a:blip>
          <a:stretch>
            <a:fillRect/>
          </a:stretch>
        </p:blipFill>
        <p:spPr>
          <a:xfrm>
            <a:off x="4924365" y="1571629"/>
            <a:ext cx="5934062" cy="3656288"/>
          </a:xfrm>
          <a:prstGeom prst="rect">
            <a:avLst/>
          </a:prstGeom>
          <a:ln w="12700" cap="flat">
            <a:noFill/>
            <a:miter lim="400000"/>
          </a:ln>
          <a:effectLst/>
        </p:spPr>
      </p:pic>
    </p:spTree>
    <p:extLst>
      <p:ext uri="{BB962C8B-B14F-4D97-AF65-F5344CB8AC3E}">
        <p14:creationId xmlns:p14="http://schemas.microsoft.com/office/powerpoint/2010/main" val="195758678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104"/>
          <p:cNvSpPr txBox="1"/>
          <p:nvPr/>
        </p:nvSpPr>
        <p:spPr>
          <a:xfrm>
            <a:off x="943736" y="2370922"/>
            <a:ext cx="2598801" cy="461665"/>
          </a:xfrm>
          <a:prstGeom prst="rect">
            <a:avLst/>
          </a:prstGeom>
          <a:noFill/>
        </p:spPr>
        <p:txBody>
          <a:bodyPr wrap="square" rtlCol="0">
            <a:spAutoFit/>
          </a:bodyPr>
          <a:lstStyle/>
          <a:p>
            <a:pPr algn="ctr"/>
            <a:r>
              <a:rPr lang="zh-CN" altLang="en-US" sz="2400" dirty="0" smtClean="0">
                <a:solidFill>
                  <a:srgbClr val="3563A8"/>
                </a:solidFill>
              </a:rPr>
              <a:t>虚拟</a:t>
            </a:r>
            <a:r>
              <a:rPr lang="zh-CN" altLang="en-US" sz="2400" dirty="0">
                <a:solidFill>
                  <a:srgbClr val="3563A8"/>
                </a:solidFill>
              </a:rPr>
              <a:t>机</a:t>
            </a:r>
            <a:r>
              <a:rPr lang="zh-CN" altLang="en-US" sz="2400" dirty="0" smtClean="0">
                <a:solidFill>
                  <a:srgbClr val="3563A8"/>
                </a:solidFill>
              </a:rPr>
              <a:t>操作</a:t>
            </a:r>
            <a:r>
              <a:rPr lang="en-US" altLang="zh-CN" sz="2400" dirty="0" smtClean="0">
                <a:solidFill>
                  <a:srgbClr val="3563A8"/>
                </a:solidFill>
              </a:rPr>
              <a:t>&amp;</a:t>
            </a:r>
            <a:r>
              <a:rPr lang="zh-CN" altLang="en-US" sz="2400" dirty="0" smtClean="0">
                <a:solidFill>
                  <a:srgbClr val="3563A8"/>
                </a:solidFill>
              </a:rPr>
              <a:t>测试</a:t>
            </a:r>
            <a:endParaRPr lang="zh-CN" altLang="en-US" sz="2400" dirty="0">
              <a:solidFill>
                <a:srgbClr val="3563A8"/>
              </a:solidFill>
            </a:endParaRP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nvGrpSpPr>
          <p:cNvPr id="20" name="组合 56"/>
          <p:cNvGrpSpPr/>
          <p:nvPr/>
        </p:nvGrpSpPr>
        <p:grpSpPr>
          <a:xfrm rot="16200000">
            <a:off x="5052241" y="-305370"/>
            <a:ext cx="6160530" cy="7663935"/>
            <a:chOff x="3836179" y="1605097"/>
            <a:chExt cx="2427515" cy="3431907"/>
          </a:xfrm>
          <a:noFill/>
        </p:grpSpPr>
        <p:sp>
          <p:nvSpPr>
            <p:cNvPr id="21" name="圆角矩形 20"/>
            <p:cNvSpPr/>
            <p:nvPr/>
          </p:nvSpPr>
          <p:spPr>
            <a:xfrm>
              <a:off x="3836179" y="1605097"/>
              <a:ext cx="2427515" cy="3431907"/>
            </a:xfrm>
            <a:prstGeom prst="roundRect">
              <a:avLst>
                <a:gd name="adj" fmla="val 7292"/>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77694" y="1899011"/>
              <a:ext cx="2144486" cy="2861352"/>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17373" y="1735722"/>
              <a:ext cx="65315" cy="65315"/>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67"/>
            <p:cNvGrpSpPr/>
            <p:nvPr/>
          </p:nvGrpSpPr>
          <p:grpSpPr>
            <a:xfrm>
              <a:off x="4971745" y="4822650"/>
              <a:ext cx="180000" cy="180000"/>
              <a:chOff x="8084634" y="869795"/>
              <a:chExt cx="1089631" cy="1089631"/>
            </a:xfrm>
            <a:grpFill/>
          </p:grpSpPr>
          <p:sp>
            <p:nvSpPr>
              <p:cNvPr id="26" name="椭圆 25"/>
              <p:cNvSpPr/>
              <p:nvPr/>
            </p:nvSpPr>
            <p:spPr>
              <a:xfrm>
                <a:off x="8084634" y="869795"/>
                <a:ext cx="1089631" cy="1089631"/>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8389413" y="1174574"/>
                <a:ext cx="480072" cy="480072"/>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901226" y="4244435"/>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154242" y="2832587"/>
            <a:ext cx="2454609" cy="338554"/>
          </a:xfrm>
          <a:prstGeom prst="rect">
            <a:avLst/>
          </a:prstGeom>
        </p:spPr>
        <p:txBody>
          <a:bodyPr wrap="square">
            <a:spAutoFit/>
          </a:bodyPr>
          <a:lstStyle/>
          <a:p>
            <a:r>
              <a:rPr lang="en-US" altLang="zh-CN" sz="1600" dirty="0" smtClean="0"/>
              <a:t>Testlab2</a:t>
            </a:r>
            <a:r>
              <a:rPr lang="zh-CN" altLang="en-US" sz="1600" dirty="0"/>
              <a:t>脚</a:t>
            </a:r>
            <a:r>
              <a:rPr lang="zh-CN" altLang="en-US" sz="1600" dirty="0" smtClean="0"/>
              <a:t>本测试结果</a:t>
            </a:r>
            <a:endParaRPr lang="en-US" altLang="zh-CN" sz="1600" dirty="0">
              <a:solidFill>
                <a:srgbClr val="3563A8"/>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888" y="3171140"/>
            <a:ext cx="6389806" cy="305905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6888" y="805464"/>
            <a:ext cx="5661638" cy="2348145"/>
          </a:xfrm>
          <a:prstGeom prst="rect">
            <a:avLst/>
          </a:prstGeom>
        </p:spPr>
      </p:pic>
    </p:spTree>
    <p:extLst>
      <p:ext uri="{BB962C8B-B14F-4D97-AF65-F5344CB8AC3E}">
        <p14:creationId xmlns:p14="http://schemas.microsoft.com/office/powerpoint/2010/main" val="48486681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393064" y="784334"/>
            <a:ext cx="4837216" cy="461665"/>
          </a:xfrm>
          <a:prstGeom prst="rect">
            <a:avLst/>
          </a:prstGeom>
          <a:noFill/>
        </p:spPr>
        <p:txBody>
          <a:bodyPr wrap="square" rtlCol="0">
            <a:spAutoFit/>
          </a:bodyPr>
          <a:lstStyle/>
          <a:p>
            <a:pPr algn="ctr"/>
            <a:r>
              <a:rPr lang="zh-CN" altLang="en-US" sz="2400" b="1" dirty="0" smtClean="0">
                <a:solidFill>
                  <a:srgbClr val="3563A8"/>
                </a:solidFill>
              </a:rPr>
              <a:t>结果分析</a:t>
            </a:r>
            <a:endParaRPr lang="zh-CN" altLang="en-US" sz="2400" b="1" dirty="0">
              <a:solidFill>
                <a:srgbClr val="3563A8"/>
              </a:solidFill>
            </a:endParaRPr>
          </a:p>
        </p:txBody>
      </p:sp>
      <p:sp>
        <p:nvSpPr>
          <p:cNvPr id="22" name="矩形 21"/>
          <p:cNvSpPr/>
          <p:nvPr/>
        </p:nvSpPr>
        <p:spPr>
          <a:xfrm>
            <a:off x="2540856" y="2520494"/>
            <a:ext cx="6809205" cy="2052288"/>
          </a:xfrm>
          <a:prstGeom prst="rect">
            <a:avLst/>
          </a:prstGeom>
        </p:spPr>
        <p:txBody>
          <a:bodyPr wrap="square" tIns="36000">
            <a:spAutoFit/>
          </a:bodyPr>
          <a:lstStyle/>
          <a:p>
            <a:pPr algn="ctr"/>
            <a:r>
              <a:rPr lang="zh-CN" altLang="zh-CN" sz="2000" b="1" dirty="0"/>
              <a:t>应用程序如何调用系统调用</a:t>
            </a:r>
            <a:endParaRPr lang="zh-CN" altLang="zh-CN" sz="2000" dirty="0"/>
          </a:p>
          <a:p>
            <a:pPr algn="just"/>
            <a:r>
              <a:rPr lang="zh-CN" altLang="zh-CN" dirty="0"/>
              <a:t>在通常情况下，调用系统调用和调用一个普通的自定义函数在代码上并没有什么区别，但调用后发生的事情有很大不同。调用自定义函数是通过</a:t>
            </a:r>
            <a:r>
              <a:rPr lang="en-US" altLang="zh-CN" dirty="0"/>
              <a:t>call</a:t>
            </a:r>
            <a:r>
              <a:rPr lang="zh-CN" altLang="zh-CN" dirty="0"/>
              <a:t>指令直接跳转到该函数的地址，继续运行。而调用系统调用，是调用系统库中为该系统调用编写的一个接口</a:t>
            </a:r>
            <a:r>
              <a:rPr lang="zh-CN" altLang="zh-CN" dirty="0" smtClean="0"/>
              <a:t>函数</a:t>
            </a:r>
            <a:r>
              <a:rPr lang="zh-CN" altLang="en-US" dirty="0" smtClean="0"/>
              <a:t>，即</a:t>
            </a:r>
            <a:r>
              <a:rPr lang="en-US" altLang="zh-CN" dirty="0" smtClean="0"/>
              <a:t>API</a:t>
            </a:r>
            <a:r>
              <a:rPr lang="zh-CN" altLang="zh-CN" dirty="0" smtClean="0"/>
              <a:t>。</a:t>
            </a:r>
            <a:r>
              <a:rPr lang="en-US" altLang="zh-CN" dirty="0"/>
              <a:t>API</a:t>
            </a:r>
            <a:r>
              <a:rPr lang="zh-CN" altLang="zh-CN" dirty="0"/>
              <a:t>并不能完成系统调用的真正功能，它要做的是去调用真正的系统</a:t>
            </a:r>
            <a:r>
              <a:rPr lang="zh-CN" altLang="zh-CN" dirty="0" smtClean="0"/>
              <a:t>调用</a:t>
            </a:r>
            <a:r>
              <a:rPr lang="zh-CN" altLang="en-US" dirty="0" smtClean="0"/>
              <a:t>。其执行过程就是本实验的执行过程。</a:t>
            </a:r>
            <a:endParaRPr lang="zh-CN" altLang="en-US" dirty="0">
              <a:solidFill>
                <a:schemeClr val="tx1">
                  <a:lumMod val="75000"/>
                  <a:lumOff val="25000"/>
                </a:schemeClr>
              </a:solidFill>
              <a:latin typeface="华文细黑" panose="02010600040101010101" pitchFamily="2" charset="-122"/>
              <a:ea typeface="华文细黑" panose="02010600040101010101" pitchFamily="2" charset="-122"/>
              <a:cs typeface="+mn-ea"/>
            </a:endParaRPr>
          </a:p>
        </p:txBody>
      </p:sp>
      <p:grpSp>
        <p:nvGrpSpPr>
          <p:cNvPr id="25" name="组合 6"/>
          <p:cNvGrpSpPr/>
          <p:nvPr/>
        </p:nvGrpSpPr>
        <p:grpSpPr>
          <a:xfrm>
            <a:off x="1016595" y="147812"/>
            <a:ext cx="596638" cy="320040"/>
            <a:chOff x="1016595" y="147812"/>
            <a:chExt cx="596638" cy="320040"/>
          </a:xfrm>
        </p:grpSpPr>
        <p:cxnSp>
          <p:nvCxnSpPr>
            <p:cNvPr id="26"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28" name="矩形 27"/>
          <p:cNvSpPr/>
          <p:nvPr/>
        </p:nvSpPr>
        <p:spPr>
          <a:xfrm>
            <a:off x="4469760" y="1516251"/>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81509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3 arrow"/>
          <p:cNvSpPr/>
          <p:nvPr/>
        </p:nvSpPr>
        <p:spPr bwMode="auto">
          <a:xfrm>
            <a:off x="3155474" y="2204939"/>
            <a:ext cx="3132799" cy="1072426"/>
          </a:xfrm>
          <a:prstGeom prst="homePlate">
            <a:avLst/>
          </a:prstGeom>
          <a:noFill/>
          <a:ln w="12700" cap="flat" cmpd="sng" algn="ctr">
            <a:solidFill>
              <a:srgbClr val="3563A8"/>
            </a:solid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zh-TW" altLang="zh-CN" sz="1400" dirty="0">
                <a:solidFill>
                  <a:srgbClr val="3563A8"/>
                </a:solidFill>
              </a:rPr>
              <a:t>从</a:t>
            </a:r>
            <a:r>
              <a:rPr lang="en-US" altLang="zh-CN" sz="1400" b="1" dirty="0">
                <a:solidFill>
                  <a:srgbClr val="3563A8"/>
                </a:solidFill>
              </a:rPr>
              <a:t>Linux 0.11</a:t>
            </a:r>
            <a:r>
              <a:rPr lang="zh-TW" altLang="zh-CN" sz="1400" dirty="0">
                <a:solidFill>
                  <a:srgbClr val="3563A8"/>
                </a:solidFill>
              </a:rPr>
              <a:t>现在的机制看，它的系统调用最多能传递几个</a:t>
            </a:r>
            <a:r>
              <a:rPr lang="zh-TW" altLang="zh-CN" sz="1400" dirty="0" smtClean="0">
                <a:solidFill>
                  <a:srgbClr val="3563A8"/>
                </a:solidFill>
              </a:rPr>
              <a:t>参数</a:t>
            </a:r>
            <a:r>
              <a:rPr lang="zh-TW" altLang="zh-CN" sz="1400" dirty="0">
                <a:solidFill>
                  <a:srgbClr val="3563A8"/>
                </a:solidFill>
              </a:rPr>
              <a:t>？你能想出办法来扩大这个限制吗</a:t>
            </a:r>
            <a:r>
              <a:rPr lang="zh-TW" altLang="zh-CN" sz="1400" dirty="0" smtClean="0">
                <a:solidFill>
                  <a:srgbClr val="3563A8"/>
                </a:solidFill>
              </a:rPr>
              <a:t>？</a:t>
            </a:r>
            <a:endParaRPr lang="en-US" sz="1400" kern="0" dirty="0">
              <a:solidFill>
                <a:srgbClr val="3563A8"/>
              </a:solidFill>
            </a:endParaRPr>
          </a:p>
        </p:txBody>
      </p:sp>
      <p:sp>
        <p:nvSpPr>
          <p:cNvPr id="3" name="Oval 20"/>
          <p:cNvSpPr/>
          <p:nvPr/>
        </p:nvSpPr>
        <p:spPr bwMode="auto">
          <a:xfrm>
            <a:off x="1846261" y="1955502"/>
            <a:ext cx="1554956" cy="1554956"/>
          </a:xfrm>
          <a:prstGeom prst="ellipse">
            <a:avLst/>
          </a:prstGeom>
          <a:solidFill>
            <a:schemeClr val="bg1"/>
          </a:solidFill>
          <a:ln w="12700">
            <a:solidFill>
              <a:srgbClr val="3563A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Freeform 6"/>
          <p:cNvSpPr>
            <a:spLocks noEditPoints="1"/>
          </p:cNvSpPr>
          <p:nvPr/>
        </p:nvSpPr>
        <p:spPr bwMode="auto">
          <a:xfrm>
            <a:off x="2234834" y="2311935"/>
            <a:ext cx="777810" cy="882729"/>
          </a:xfrm>
          <a:custGeom>
            <a:avLst/>
            <a:gdLst>
              <a:gd name="T0" fmla="*/ 0 w 14953"/>
              <a:gd name="T1" fmla="*/ 0 h 16970"/>
              <a:gd name="T2" fmla="*/ 1361 w 14953"/>
              <a:gd name="T3" fmla="*/ 15274 h 16970"/>
              <a:gd name="T4" fmla="*/ 7472 w 14953"/>
              <a:gd name="T5" fmla="*/ 16970 h 16970"/>
              <a:gd name="T6" fmla="*/ 13590 w 14953"/>
              <a:gd name="T7" fmla="*/ 15274 h 16970"/>
              <a:gd name="T8" fmla="*/ 14953 w 14953"/>
              <a:gd name="T9" fmla="*/ 0 h 16970"/>
              <a:gd name="T10" fmla="*/ 0 w 14953"/>
              <a:gd name="T11" fmla="*/ 0 h 16970"/>
              <a:gd name="T12" fmla="*/ 12000 w 14953"/>
              <a:gd name="T13" fmla="*/ 4996 h 16970"/>
              <a:gd name="T14" fmla="*/ 11996 w 14953"/>
              <a:gd name="T15" fmla="*/ 4996 h 16970"/>
              <a:gd name="T16" fmla="*/ 4831 w 14953"/>
              <a:gd name="T17" fmla="*/ 4996 h 16970"/>
              <a:gd name="T18" fmla="*/ 5004 w 14953"/>
              <a:gd name="T19" fmla="*/ 6914 h 16970"/>
              <a:gd name="T20" fmla="*/ 11830 w 14953"/>
              <a:gd name="T21" fmla="*/ 6914 h 16970"/>
              <a:gd name="T22" fmla="*/ 11315 w 14953"/>
              <a:gd name="T23" fmla="*/ 12664 h 16970"/>
              <a:gd name="T24" fmla="*/ 7474 w 14953"/>
              <a:gd name="T25" fmla="*/ 13729 h 16970"/>
              <a:gd name="T26" fmla="*/ 3636 w 14953"/>
              <a:gd name="T27" fmla="*/ 12664 h 16970"/>
              <a:gd name="T28" fmla="*/ 3369 w 14953"/>
              <a:gd name="T29" fmla="*/ 9657 h 16970"/>
              <a:gd name="T30" fmla="*/ 5249 w 14953"/>
              <a:gd name="T31" fmla="*/ 9657 h 16970"/>
              <a:gd name="T32" fmla="*/ 5389 w 14953"/>
              <a:gd name="T33" fmla="*/ 11218 h 16970"/>
              <a:gd name="T34" fmla="*/ 7474 w 14953"/>
              <a:gd name="T35" fmla="*/ 11780 h 16970"/>
              <a:gd name="T36" fmla="*/ 9565 w 14953"/>
              <a:gd name="T37" fmla="*/ 11216 h 16970"/>
              <a:gd name="T38" fmla="*/ 9782 w 14953"/>
              <a:gd name="T39" fmla="*/ 8787 h 16970"/>
              <a:gd name="T40" fmla="*/ 3291 w 14953"/>
              <a:gd name="T41" fmla="*/ 8787 h 16970"/>
              <a:gd name="T42" fmla="*/ 2786 w 14953"/>
              <a:gd name="T43" fmla="*/ 3123 h 16970"/>
              <a:gd name="T44" fmla="*/ 12168 w 14953"/>
              <a:gd name="T45" fmla="*/ 3123 h 16970"/>
              <a:gd name="T46" fmla="*/ 12000 w 14953"/>
              <a:gd name="T47" fmla="*/ 4996 h 16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53" h="16970">
                <a:moveTo>
                  <a:pt x="0" y="0"/>
                </a:moveTo>
                <a:lnTo>
                  <a:pt x="1361" y="15274"/>
                </a:lnTo>
                <a:lnTo>
                  <a:pt x="7472" y="16970"/>
                </a:lnTo>
                <a:lnTo>
                  <a:pt x="13590" y="15274"/>
                </a:lnTo>
                <a:lnTo>
                  <a:pt x="14953" y="0"/>
                </a:lnTo>
                <a:lnTo>
                  <a:pt x="0" y="0"/>
                </a:lnTo>
                <a:close/>
                <a:moveTo>
                  <a:pt x="12000" y="4996"/>
                </a:moveTo>
                <a:lnTo>
                  <a:pt x="11996" y="4996"/>
                </a:lnTo>
                <a:lnTo>
                  <a:pt x="4831" y="4996"/>
                </a:lnTo>
                <a:lnTo>
                  <a:pt x="5004" y="6914"/>
                </a:lnTo>
                <a:lnTo>
                  <a:pt x="11830" y="6914"/>
                </a:lnTo>
                <a:lnTo>
                  <a:pt x="11315" y="12664"/>
                </a:lnTo>
                <a:lnTo>
                  <a:pt x="7474" y="13729"/>
                </a:lnTo>
                <a:lnTo>
                  <a:pt x="3636" y="12664"/>
                </a:lnTo>
                <a:lnTo>
                  <a:pt x="3369" y="9657"/>
                </a:lnTo>
                <a:lnTo>
                  <a:pt x="5249" y="9657"/>
                </a:lnTo>
                <a:lnTo>
                  <a:pt x="5389" y="11218"/>
                </a:lnTo>
                <a:lnTo>
                  <a:pt x="7474" y="11780"/>
                </a:lnTo>
                <a:lnTo>
                  <a:pt x="9565" y="11216"/>
                </a:lnTo>
                <a:lnTo>
                  <a:pt x="9782" y="8787"/>
                </a:lnTo>
                <a:lnTo>
                  <a:pt x="3291" y="8787"/>
                </a:lnTo>
                <a:lnTo>
                  <a:pt x="2786" y="3123"/>
                </a:lnTo>
                <a:lnTo>
                  <a:pt x="12168" y="3123"/>
                </a:lnTo>
                <a:lnTo>
                  <a:pt x="12000" y="4996"/>
                </a:lnTo>
                <a:close/>
              </a:path>
            </a:pathLst>
          </a:custGeom>
          <a:solidFill>
            <a:srgbClr val="3563A8"/>
          </a:solidFill>
          <a:ln>
            <a:noFill/>
          </a:ln>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6" name="3 arrow"/>
          <p:cNvSpPr/>
          <p:nvPr/>
        </p:nvSpPr>
        <p:spPr bwMode="auto">
          <a:xfrm>
            <a:off x="3155474" y="4828629"/>
            <a:ext cx="3132799" cy="1072426"/>
          </a:xfrm>
          <a:prstGeom prst="homePlate">
            <a:avLst/>
          </a:prstGeom>
          <a:noFill/>
          <a:ln w="12700" cap="flat" cmpd="sng" algn="ctr">
            <a:solidFill>
              <a:srgbClr val="3563A8"/>
            </a:solid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zh-TW" altLang="zh-CN" sz="1400" dirty="0" smtClean="0">
                <a:solidFill>
                  <a:srgbClr val="3563A8"/>
                </a:solidFill>
              </a:rPr>
              <a:t>用</a:t>
            </a:r>
            <a:r>
              <a:rPr lang="zh-TW" altLang="zh-CN" sz="1400" dirty="0">
                <a:solidFill>
                  <a:srgbClr val="3563A8"/>
                </a:solidFill>
              </a:rPr>
              <a:t>文字简要描述向</a:t>
            </a:r>
            <a:r>
              <a:rPr lang="en-US" altLang="zh-CN" sz="1400" b="1" dirty="0">
                <a:solidFill>
                  <a:srgbClr val="3563A8"/>
                </a:solidFill>
              </a:rPr>
              <a:t>Linux 0.11</a:t>
            </a:r>
            <a:r>
              <a:rPr lang="zh-TW" altLang="zh-CN" sz="1400" dirty="0">
                <a:solidFill>
                  <a:srgbClr val="3563A8"/>
                </a:solidFill>
              </a:rPr>
              <a:t>添加一个系统调用</a:t>
            </a:r>
            <a:r>
              <a:rPr lang="en-US" altLang="zh-CN" sz="1400" b="1" dirty="0">
                <a:solidFill>
                  <a:srgbClr val="3563A8"/>
                </a:solidFill>
              </a:rPr>
              <a:t>foo()</a:t>
            </a:r>
            <a:r>
              <a:rPr lang="zh-TW" altLang="zh-CN" sz="1400" b="1" dirty="0">
                <a:solidFill>
                  <a:srgbClr val="3563A8"/>
                </a:solidFill>
              </a:rPr>
              <a:t>的步骤</a:t>
            </a:r>
            <a:r>
              <a:rPr lang="zh-CN" altLang="zh-CN" sz="1400" dirty="0">
                <a:solidFill>
                  <a:srgbClr val="3563A8"/>
                </a:solidFill>
              </a:rPr>
              <a:t> </a:t>
            </a:r>
            <a:endParaRPr lang="en-US" sz="1400" kern="0" dirty="0">
              <a:solidFill>
                <a:srgbClr val="3563A8"/>
              </a:solidFill>
            </a:endParaRPr>
          </a:p>
        </p:txBody>
      </p:sp>
      <p:sp>
        <p:nvSpPr>
          <p:cNvPr id="7" name="Oval 24"/>
          <p:cNvSpPr/>
          <p:nvPr/>
        </p:nvSpPr>
        <p:spPr bwMode="auto">
          <a:xfrm>
            <a:off x="1846261" y="4579192"/>
            <a:ext cx="1554956" cy="1554956"/>
          </a:xfrm>
          <a:prstGeom prst="ellipse">
            <a:avLst/>
          </a:prstGeom>
          <a:solidFill>
            <a:schemeClr val="bg1"/>
          </a:solidFill>
          <a:ln w="12700">
            <a:solidFill>
              <a:srgbClr val="3563A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4"/>
          <p:cNvSpPr/>
          <p:nvPr/>
        </p:nvSpPr>
        <p:spPr bwMode="auto">
          <a:xfrm rot="221567" flipH="1">
            <a:off x="2217095" y="4920863"/>
            <a:ext cx="813287" cy="817107"/>
          </a:xfrm>
          <a:custGeom>
            <a:avLst/>
            <a:gdLst/>
            <a:ahLst/>
            <a:cxnLst/>
            <a:rect l="l" t="t" r="r" b="b"/>
            <a:pathLst>
              <a:path w="2827740" h="2841018">
                <a:moveTo>
                  <a:pt x="2117041" y="2272596"/>
                </a:moveTo>
                <a:cubicBezTo>
                  <a:pt x="2274182" y="2430255"/>
                  <a:pt x="2238127" y="2601798"/>
                  <a:pt x="2223679" y="2692721"/>
                </a:cubicBezTo>
                <a:cubicBezTo>
                  <a:pt x="2087867" y="2792948"/>
                  <a:pt x="1357746" y="2843650"/>
                  <a:pt x="1121506" y="2840913"/>
                </a:cubicBezTo>
                <a:cubicBezTo>
                  <a:pt x="1044789" y="2769727"/>
                  <a:pt x="974832" y="2713830"/>
                  <a:pt x="944068" y="2685198"/>
                </a:cubicBezTo>
                <a:lnTo>
                  <a:pt x="949266" y="2662763"/>
                </a:lnTo>
                <a:cubicBezTo>
                  <a:pt x="1037829" y="2646207"/>
                  <a:pt x="1103471" y="2652034"/>
                  <a:pt x="1192034" y="2635479"/>
                </a:cubicBezTo>
                <a:cubicBezTo>
                  <a:pt x="1195810" y="2689822"/>
                  <a:pt x="1161799" y="2763439"/>
                  <a:pt x="1197770" y="2758909"/>
                </a:cubicBezTo>
                <a:cubicBezTo>
                  <a:pt x="1219321" y="2617009"/>
                  <a:pt x="1247325" y="2486286"/>
                  <a:pt x="1070819" y="2355083"/>
                </a:cubicBezTo>
                <a:close/>
                <a:moveTo>
                  <a:pt x="880843" y="1369000"/>
                </a:moveTo>
                <a:lnTo>
                  <a:pt x="580558" y="1387799"/>
                </a:lnTo>
                <a:lnTo>
                  <a:pt x="592303" y="1748079"/>
                </a:lnTo>
                <a:lnTo>
                  <a:pt x="902911" y="1717220"/>
                </a:lnTo>
                <a:close/>
                <a:moveTo>
                  <a:pt x="1907670" y="1396424"/>
                </a:moveTo>
                <a:lnTo>
                  <a:pt x="1907670" y="1396424"/>
                </a:lnTo>
                <a:lnTo>
                  <a:pt x="1907670" y="1396425"/>
                </a:lnTo>
                <a:close/>
                <a:moveTo>
                  <a:pt x="2509109" y="1363418"/>
                </a:moveTo>
                <a:cubicBezTo>
                  <a:pt x="2527338" y="1363418"/>
                  <a:pt x="2542116" y="1378196"/>
                  <a:pt x="2542116" y="1396425"/>
                </a:cubicBezTo>
                <a:lnTo>
                  <a:pt x="2542115" y="1396425"/>
                </a:lnTo>
                <a:cubicBezTo>
                  <a:pt x="2542115" y="1414654"/>
                  <a:pt x="2527337" y="1429432"/>
                  <a:pt x="2509108" y="1429432"/>
                </a:cubicBezTo>
                <a:lnTo>
                  <a:pt x="1940677" y="1429431"/>
                </a:lnTo>
                <a:cubicBezTo>
                  <a:pt x="1922448" y="1429431"/>
                  <a:pt x="1907670" y="1414653"/>
                  <a:pt x="1907670" y="1396424"/>
                </a:cubicBezTo>
                <a:cubicBezTo>
                  <a:pt x="1907670" y="1378196"/>
                  <a:pt x="1922448" y="1363418"/>
                  <a:pt x="1940677" y="1363418"/>
                </a:cubicBezTo>
                <a:close/>
                <a:moveTo>
                  <a:pt x="1889465" y="1264749"/>
                </a:moveTo>
                <a:lnTo>
                  <a:pt x="1889465" y="1264749"/>
                </a:lnTo>
                <a:lnTo>
                  <a:pt x="1889465" y="1264750"/>
                </a:lnTo>
                <a:close/>
                <a:moveTo>
                  <a:pt x="2490904" y="1231743"/>
                </a:moveTo>
                <a:cubicBezTo>
                  <a:pt x="2509133" y="1231743"/>
                  <a:pt x="2523911" y="1246521"/>
                  <a:pt x="2523911" y="1264750"/>
                </a:cubicBezTo>
                <a:lnTo>
                  <a:pt x="2523910" y="1264750"/>
                </a:lnTo>
                <a:cubicBezTo>
                  <a:pt x="2523910" y="1282979"/>
                  <a:pt x="2509132" y="1297757"/>
                  <a:pt x="2490903" y="1297757"/>
                </a:cubicBezTo>
                <a:lnTo>
                  <a:pt x="1922472" y="1297756"/>
                </a:lnTo>
                <a:cubicBezTo>
                  <a:pt x="1904243" y="1297756"/>
                  <a:pt x="1889465" y="1282978"/>
                  <a:pt x="1889465" y="1264749"/>
                </a:cubicBezTo>
                <a:cubicBezTo>
                  <a:pt x="1889465" y="1246521"/>
                  <a:pt x="1904243" y="1231743"/>
                  <a:pt x="1922472" y="1231743"/>
                </a:cubicBezTo>
                <a:close/>
                <a:moveTo>
                  <a:pt x="1880465" y="1134574"/>
                </a:moveTo>
                <a:lnTo>
                  <a:pt x="1880465" y="1134575"/>
                </a:lnTo>
                <a:lnTo>
                  <a:pt x="1880465" y="1134575"/>
                </a:lnTo>
                <a:close/>
                <a:moveTo>
                  <a:pt x="2481904" y="1101568"/>
                </a:moveTo>
                <a:cubicBezTo>
                  <a:pt x="2500133" y="1101568"/>
                  <a:pt x="2514911" y="1116346"/>
                  <a:pt x="2514911" y="1134575"/>
                </a:cubicBezTo>
                <a:lnTo>
                  <a:pt x="2514910" y="1134575"/>
                </a:lnTo>
                <a:cubicBezTo>
                  <a:pt x="2514910" y="1152804"/>
                  <a:pt x="2500132" y="1167582"/>
                  <a:pt x="2481903" y="1167582"/>
                </a:cubicBezTo>
                <a:lnTo>
                  <a:pt x="1913472" y="1167581"/>
                </a:lnTo>
                <a:cubicBezTo>
                  <a:pt x="1895243" y="1167581"/>
                  <a:pt x="1880465" y="1152803"/>
                  <a:pt x="1880465" y="1134575"/>
                </a:cubicBezTo>
                <a:cubicBezTo>
                  <a:pt x="1880465" y="1116346"/>
                  <a:pt x="1895243" y="1101568"/>
                  <a:pt x="1913472" y="1101568"/>
                </a:cubicBezTo>
                <a:close/>
                <a:moveTo>
                  <a:pt x="1670888" y="1044901"/>
                </a:moveTo>
                <a:cubicBezTo>
                  <a:pt x="1745356" y="1115767"/>
                  <a:pt x="1792537" y="1219845"/>
                  <a:pt x="1794576" y="1336371"/>
                </a:cubicBezTo>
                <a:cubicBezTo>
                  <a:pt x="1796258" y="1432463"/>
                  <a:pt x="1766965" y="1521168"/>
                  <a:pt x="1715392" y="1589971"/>
                </a:cubicBezTo>
                <a:lnTo>
                  <a:pt x="1460652" y="1356165"/>
                </a:lnTo>
                <a:close/>
                <a:moveTo>
                  <a:pt x="850961" y="924919"/>
                </a:moveTo>
                <a:lnTo>
                  <a:pt x="558241" y="925116"/>
                </a:lnTo>
                <a:lnTo>
                  <a:pt x="575096" y="1304815"/>
                </a:lnTo>
                <a:lnTo>
                  <a:pt x="868839" y="1288776"/>
                </a:lnTo>
                <a:close/>
                <a:moveTo>
                  <a:pt x="1379551" y="949114"/>
                </a:moveTo>
                <a:lnTo>
                  <a:pt x="1446658" y="1376884"/>
                </a:lnTo>
                <a:lnTo>
                  <a:pt x="1446659" y="1376882"/>
                </a:lnTo>
                <a:lnTo>
                  <a:pt x="1446455" y="1380053"/>
                </a:lnTo>
                <a:lnTo>
                  <a:pt x="1699552" y="1611887"/>
                </a:lnTo>
                <a:cubicBezTo>
                  <a:pt x="1635404" y="1690619"/>
                  <a:pt x="1542531" y="1740316"/>
                  <a:pt x="1438617" y="1742134"/>
                </a:cubicBezTo>
                <a:cubicBezTo>
                  <a:pt x="1238165" y="1745642"/>
                  <a:pt x="1072537" y="1569664"/>
                  <a:pt x="1068677" y="1349075"/>
                </a:cubicBezTo>
                <a:cubicBezTo>
                  <a:pt x="1065113" y="1145421"/>
                  <a:pt x="1200678" y="974941"/>
                  <a:pt x="1379551" y="949114"/>
                </a:cubicBezTo>
                <a:close/>
                <a:moveTo>
                  <a:pt x="2446737" y="687457"/>
                </a:moveTo>
                <a:lnTo>
                  <a:pt x="903247" y="643293"/>
                </a:lnTo>
                <a:lnTo>
                  <a:pt x="906180" y="700861"/>
                </a:lnTo>
                <a:lnTo>
                  <a:pt x="2449573" y="744909"/>
                </a:lnTo>
                <a:close/>
                <a:moveTo>
                  <a:pt x="2441085" y="573022"/>
                </a:moveTo>
                <a:lnTo>
                  <a:pt x="897418" y="528853"/>
                </a:lnTo>
                <a:lnTo>
                  <a:pt x="900350" y="586422"/>
                </a:lnTo>
                <a:lnTo>
                  <a:pt x="2443923" y="630476"/>
                </a:lnTo>
                <a:close/>
                <a:moveTo>
                  <a:pt x="2496211" y="489777"/>
                </a:moveTo>
                <a:lnTo>
                  <a:pt x="2510220" y="813569"/>
                </a:lnTo>
                <a:lnTo>
                  <a:pt x="909594" y="784077"/>
                </a:lnTo>
                <a:lnTo>
                  <a:pt x="964396" y="1804001"/>
                </a:lnTo>
                <a:lnTo>
                  <a:pt x="524733" y="1842893"/>
                </a:lnTo>
                <a:lnTo>
                  <a:pt x="459271" y="410673"/>
                </a:lnTo>
                <a:close/>
                <a:moveTo>
                  <a:pt x="2629588" y="282400"/>
                </a:moveTo>
                <a:lnTo>
                  <a:pt x="310251" y="153390"/>
                </a:lnTo>
                <a:lnTo>
                  <a:pt x="409854" y="2139731"/>
                </a:lnTo>
                <a:lnTo>
                  <a:pt x="2701663" y="2005119"/>
                </a:lnTo>
                <a:close/>
                <a:moveTo>
                  <a:pt x="28715" y="0"/>
                </a:moveTo>
                <a:lnTo>
                  <a:pt x="2728199" y="174227"/>
                </a:lnTo>
                <a:lnTo>
                  <a:pt x="2827740" y="2181245"/>
                </a:lnTo>
                <a:lnTo>
                  <a:pt x="218271" y="2386985"/>
                </a:lnTo>
                <a:lnTo>
                  <a:pt x="119907" y="2373001"/>
                </a:lnTo>
                <a:lnTo>
                  <a:pt x="13" y="89778"/>
                </a:lnTo>
                <a:cubicBezTo>
                  <a:pt x="-722" y="61732"/>
                  <a:pt x="29450" y="28046"/>
                  <a:pt x="28715" y="0"/>
                </a:cubicBezTo>
                <a:close/>
              </a:path>
            </a:pathLst>
          </a:custGeom>
          <a:solidFill>
            <a:srgbClr val="3563A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文本框 15"/>
          <p:cNvSpPr txBox="1"/>
          <p:nvPr/>
        </p:nvSpPr>
        <p:spPr>
          <a:xfrm>
            <a:off x="3393064" y="784334"/>
            <a:ext cx="4837216" cy="461665"/>
          </a:xfrm>
          <a:prstGeom prst="rect">
            <a:avLst/>
          </a:prstGeom>
          <a:noFill/>
        </p:spPr>
        <p:txBody>
          <a:bodyPr wrap="square" rtlCol="0">
            <a:spAutoFit/>
          </a:bodyPr>
          <a:lstStyle/>
          <a:p>
            <a:pPr algn="ctr"/>
            <a:r>
              <a:rPr lang="zh-CN" altLang="en-US" sz="2400" b="1" dirty="0" smtClean="0">
                <a:solidFill>
                  <a:srgbClr val="3563A8"/>
                </a:solidFill>
              </a:rPr>
              <a:t>回答问题</a:t>
            </a:r>
            <a:endParaRPr lang="zh-CN" altLang="en-US" sz="2400" b="1" dirty="0">
              <a:solidFill>
                <a:srgbClr val="3563A8"/>
              </a:solidFill>
            </a:endParaRPr>
          </a:p>
        </p:txBody>
      </p:sp>
      <p:sp>
        <p:nvSpPr>
          <p:cNvPr id="22" name="矩形 21"/>
          <p:cNvSpPr/>
          <p:nvPr/>
        </p:nvSpPr>
        <p:spPr>
          <a:xfrm>
            <a:off x="6581500" y="2368555"/>
            <a:ext cx="4120400" cy="1698345"/>
          </a:xfrm>
          <a:prstGeom prst="rect">
            <a:avLst/>
          </a:prstGeom>
        </p:spPr>
        <p:txBody>
          <a:bodyPr wrap="square" tIns="36000">
            <a:spAutoFit/>
          </a:bodyPr>
          <a:lstStyle/>
          <a:p>
            <a:pPr>
              <a:lnSpc>
                <a:spcPct val="150000"/>
              </a:lnSpc>
            </a:pPr>
            <a:r>
              <a:rPr lang="en-US" altLang="zh-CN" sz="1400" dirty="0" smtClean="0">
                <a:solidFill>
                  <a:schemeClr val="tx1">
                    <a:lumMod val="75000"/>
                    <a:lumOff val="25000"/>
                  </a:schemeClr>
                </a:solidFill>
                <a:latin typeface="华文细黑" panose="02010600040101010101" pitchFamily="2" charset="-122"/>
                <a:ea typeface="华文细黑" panose="02010600040101010101" pitchFamily="2" charset="-122"/>
                <a:cs typeface="+mn-ea"/>
              </a:rPr>
              <a:t>1.</a:t>
            </a:r>
            <a:r>
              <a:rPr lang="zh-CN" altLang="zh-CN" sz="1400" dirty="0"/>
              <a:t>在</a:t>
            </a:r>
            <a:r>
              <a:rPr lang="en-US" altLang="zh-CN" sz="1400" dirty="0" err="1"/>
              <a:t>unistd.h</a:t>
            </a:r>
            <a:r>
              <a:rPr lang="zh-CN" altLang="zh-CN" sz="1400" dirty="0"/>
              <a:t>中，将</a:t>
            </a:r>
            <a:r>
              <a:rPr lang="en-US" altLang="zh-CN" sz="1400" dirty="0"/>
              <a:t>_</a:t>
            </a:r>
            <a:r>
              <a:rPr lang="en-US" altLang="zh-CN" sz="1400" dirty="0" err="1"/>
              <a:t>syscalln</a:t>
            </a:r>
            <a:r>
              <a:rPr lang="zh-CN" altLang="zh-CN" sz="1400" dirty="0"/>
              <a:t>对应的宏进行扩充 </a:t>
            </a:r>
            <a:r>
              <a:rPr lang="en-US" altLang="zh-CN" sz="1400" dirty="0" smtClean="0"/>
              <a:t>;</a:t>
            </a:r>
            <a:endParaRPr lang="zh-CN" altLang="en-US" sz="1400" dirty="0" smtClean="0"/>
          </a:p>
          <a:p>
            <a:pPr>
              <a:lnSpc>
                <a:spcPct val="150000"/>
              </a:lnSpc>
            </a:pPr>
            <a:r>
              <a:rPr lang="en-US" altLang="zh-CN" sz="1400" dirty="0" smtClean="0">
                <a:solidFill>
                  <a:schemeClr val="tx1">
                    <a:lumMod val="75000"/>
                    <a:lumOff val="25000"/>
                  </a:schemeClr>
                </a:solidFill>
                <a:latin typeface="华文细黑" panose="02010600040101010101" pitchFamily="2" charset="-122"/>
                <a:ea typeface="华文细黑" panose="02010600040101010101" pitchFamily="2" charset="-122"/>
                <a:cs typeface="+mn-ea"/>
              </a:rPr>
              <a:t>2.</a:t>
            </a:r>
            <a:r>
              <a:rPr lang="zh-CN" altLang="zh-CN" sz="1400" dirty="0"/>
              <a:t>使用《</a:t>
            </a:r>
            <a:r>
              <a:rPr lang="en-US" altLang="zh-CN" sz="1400" dirty="0"/>
              <a:t>Linux0.11</a:t>
            </a:r>
            <a:r>
              <a:rPr lang="zh-CN" altLang="zh-CN" sz="1400" dirty="0"/>
              <a:t>内核完全注释》中提到的系统调用门的办法 </a:t>
            </a:r>
            <a:r>
              <a:rPr lang="en-US" altLang="zh-CN" sz="1400" dirty="0" smtClean="0"/>
              <a:t>;</a:t>
            </a:r>
            <a:endParaRPr lang="zh-CN" altLang="en-US" sz="1400" dirty="0" smtClean="0"/>
          </a:p>
          <a:p>
            <a:pPr>
              <a:lnSpc>
                <a:spcPct val="150000"/>
              </a:lnSpc>
            </a:pPr>
            <a:r>
              <a:rPr lang="en-US" altLang="zh-CN" sz="1400" dirty="0" smtClean="0">
                <a:solidFill>
                  <a:schemeClr val="tx1">
                    <a:lumMod val="75000"/>
                    <a:lumOff val="25000"/>
                  </a:schemeClr>
                </a:solidFill>
                <a:latin typeface="华文细黑" panose="02010600040101010101" pitchFamily="2" charset="-122"/>
                <a:ea typeface="华文细黑" panose="02010600040101010101" pitchFamily="2" charset="-122"/>
                <a:cs typeface="+mn-ea"/>
              </a:rPr>
              <a:t>3.</a:t>
            </a:r>
            <a:r>
              <a:rPr lang="zh-CN" altLang="zh-CN" sz="1400" dirty="0"/>
              <a:t>先将所有参数连续地存放在一个预留出的用户地址内存区域内 </a:t>
            </a:r>
            <a:r>
              <a:rPr lang="en-US" altLang="zh-CN" sz="1400" dirty="0" smtClean="0"/>
              <a:t>,</a:t>
            </a:r>
            <a:r>
              <a:rPr lang="zh-CN" altLang="en-US" sz="1400" dirty="0" smtClean="0"/>
              <a:t>然后顺序取出参数</a:t>
            </a:r>
            <a:endParaRPr lang="zh-CN" altLang="en-US" sz="1400" dirty="0">
              <a:solidFill>
                <a:schemeClr val="tx1">
                  <a:lumMod val="75000"/>
                  <a:lumOff val="25000"/>
                </a:schemeClr>
              </a:solidFill>
              <a:latin typeface="华文细黑" panose="02010600040101010101" pitchFamily="2" charset="-122"/>
              <a:ea typeface="华文细黑" panose="02010600040101010101" pitchFamily="2" charset="-122"/>
              <a:cs typeface="+mn-ea"/>
            </a:endParaRPr>
          </a:p>
        </p:txBody>
      </p:sp>
      <p:sp>
        <p:nvSpPr>
          <p:cNvPr id="23" name="矩形 22"/>
          <p:cNvSpPr/>
          <p:nvPr/>
        </p:nvSpPr>
        <p:spPr>
          <a:xfrm>
            <a:off x="6581500" y="5006990"/>
            <a:ext cx="4120400" cy="1384995"/>
          </a:xfrm>
          <a:prstGeom prst="rect">
            <a:avLst/>
          </a:prstGeom>
        </p:spPr>
        <p:txBody>
          <a:bodyPr wrap="square">
            <a:spAutoFit/>
          </a:bodyPr>
          <a:lstStyle/>
          <a:p>
            <a:pPr>
              <a:lnSpc>
                <a:spcPct val="150000"/>
              </a:lnSpc>
            </a:pPr>
            <a:r>
              <a:rPr lang="en-US" altLang="zh-CN" sz="1400" dirty="0" smtClean="0"/>
              <a:t>1.</a:t>
            </a:r>
            <a:r>
              <a:rPr lang="zh-CN" altLang="zh-CN" sz="1400" dirty="0" smtClean="0"/>
              <a:t>编写对应</a:t>
            </a:r>
            <a:r>
              <a:rPr lang="zh-CN" altLang="zh-CN" sz="1400" dirty="0"/>
              <a:t>的系统调用处理函数</a:t>
            </a:r>
            <a:r>
              <a:rPr lang="en-US" altLang="zh-CN" sz="1400" dirty="0" err="1"/>
              <a:t>sys_foo</a:t>
            </a:r>
            <a:r>
              <a:rPr lang="en-US" altLang="zh-CN" sz="1400" dirty="0" smtClean="0"/>
              <a:t>();</a:t>
            </a:r>
            <a:endParaRPr lang="zh-CN" altLang="en-US" sz="1400" dirty="0" smtClean="0"/>
          </a:p>
          <a:p>
            <a:pPr>
              <a:lnSpc>
                <a:spcPct val="150000"/>
              </a:lnSpc>
            </a:pPr>
            <a:r>
              <a:rPr lang="en-US" altLang="zh-CN" sz="1400" dirty="0" smtClean="0"/>
              <a:t>2.</a:t>
            </a:r>
            <a:r>
              <a:rPr lang="zh-CN" altLang="zh-CN" sz="1400" dirty="0"/>
              <a:t>添加系统调用</a:t>
            </a:r>
            <a:r>
              <a:rPr lang="en-US" altLang="zh-CN" sz="1400" dirty="0"/>
              <a:t>foo()</a:t>
            </a:r>
            <a:r>
              <a:rPr lang="zh-CN" altLang="zh-CN" sz="1400" dirty="0"/>
              <a:t>的</a:t>
            </a:r>
            <a:r>
              <a:rPr lang="zh-CN" altLang="zh-CN" sz="1400" dirty="0" smtClean="0"/>
              <a:t>功能号</a:t>
            </a:r>
            <a:r>
              <a:rPr lang="zh-CN" altLang="en-US" sz="1400" dirty="0" smtClean="0"/>
              <a:t>以及调用总数</a:t>
            </a:r>
            <a:r>
              <a:rPr lang="en-US" altLang="zh-CN" sz="1400" dirty="0" smtClean="0"/>
              <a:t>;</a:t>
            </a:r>
            <a:endParaRPr lang="zh-CN" altLang="en-US" sz="1400" dirty="0" smtClean="0"/>
          </a:p>
          <a:p>
            <a:pPr>
              <a:lnSpc>
                <a:spcPct val="150000"/>
              </a:lnSpc>
            </a:pPr>
            <a:r>
              <a:rPr lang="en-US" altLang="zh-CN" sz="1400" dirty="0" smtClean="0"/>
              <a:t>3.</a:t>
            </a:r>
            <a:r>
              <a:rPr lang="zh-CN" altLang="zh-CN" sz="1400" dirty="0"/>
              <a:t>在</a:t>
            </a:r>
            <a:r>
              <a:rPr lang="da-DK" altLang="zh-CN" sz="1400" dirty="0" err="1"/>
              <a:t>kernel</a:t>
            </a:r>
            <a:r>
              <a:rPr lang="zh-CN" altLang="zh-CN" sz="1400" dirty="0"/>
              <a:t>中添加 </a:t>
            </a:r>
            <a:r>
              <a:rPr lang="it-IT" altLang="zh-CN" sz="1400" dirty="0" err="1"/>
              <a:t>foo.c</a:t>
            </a:r>
            <a:r>
              <a:rPr lang="zh-CN" altLang="zh-CN" sz="1400" dirty="0"/>
              <a:t> </a:t>
            </a:r>
            <a:r>
              <a:rPr lang="en-US" altLang="zh-CN" sz="1400" dirty="0" smtClean="0"/>
              <a:t>,</a:t>
            </a:r>
            <a:r>
              <a:rPr lang="zh-CN" altLang="en-US" sz="1400" dirty="0" smtClean="0"/>
              <a:t>并</a:t>
            </a:r>
            <a:r>
              <a:rPr lang="zh-CN" altLang="zh-CN" sz="1400" dirty="0" smtClean="0"/>
              <a:t>修改</a:t>
            </a:r>
            <a:r>
              <a:rPr lang="da-DK" altLang="zh-CN" sz="1400" dirty="0" err="1"/>
              <a:t>kernel</a:t>
            </a:r>
            <a:r>
              <a:rPr lang="zh-TW" altLang="zh-CN" sz="1400" dirty="0"/>
              <a:t>的</a:t>
            </a:r>
            <a:r>
              <a:rPr lang="en-US" altLang="zh-CN" sz="1400" dirty="0" err="1"/>
              <a:t>Makefile</a:t>
            </a:r>
            <a:r>
              <a:rPr lang="zh-CN" altLang="zh-CN" sz="1400" dirty="0"/>
              <a:t>，将</a:t>
            </a:r>
            <a:r>
              <a:rPr lang="it-IT" altLang="zh-CN" sz="1400" dirty="0" err="1"/>
              <a:t>foo.c</a:t>
            </a:r>
            <a:r>
              <a:rPr lang="zh-CN" altLang="zh-CN" sz="1400" dirty="0"/>
              <a:t>与内核其它代码编译链接到一起 </a:t>
            </a:r>
            <a:r>
              <a:rPr lang="zh-CN" altLang="zh-CN" sz="1400" dirty="0" smtClean="0"/>
              <a:t> </a:t>
            </a:r>
            <a:endParaRPr lang="zh-CN" altLang="en-US" sz="1400" dirty="0">
              <a:solidFill>
                <a:schemeClr val="tx1">
                  <a:lumMod val="75000"/>
                  <a:lumOff val="25000"/>
                </a:schemeClr>
              </a:solidFill>
              <a:latin typeface="华文细黑" panose="02010600040101010101" pitchFamily="2" charset="-122"/>
              <a:ea typeface="华文细黑" panose="02010600040101010101" pitchFamily="2" charset="-122"/>
              <a:cs typeface="+mn-ea"/>
            </a:endParaRPr>
          </a:p>
        </p:txBody>
      </p:sp>
      <p:grpSp>
        <p:nvGrpSpPr>
          <p:cNvPr id="25" name="组合 6"/>
          <p:cNvGrpSpPr/>
          <p:nvPr/>
        </p:nvGrpSpPr>
        <p:grpSpPr>
          <a:xfrm>
            <a:off x="1016595" y="147812"/>
            <a:ext cx="596638" cy="320040"/>
            <a:chOff x="1016595" y="147812"/>
            <a:chExt cx="596638" cy="320040"/>
          </a:xfrm>
        </p:grpSpPr>
        <p:cxnSp>
          <p:nvCxnSpPr>
            <p:cNvPr id="26"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28" name="矩形 27"/>
          <p:cNvSpPr/>
          <p:nvPr/>
        </p:nvSpPr>
        <p:spPr>
          <a:xfrm>
            <a:off x="4469760" y="1516251"/>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10423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4754088" y="1287246"/>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2066924" y="1502672"/>
            <a:ext cx="8058150" cy="5000624"/>
            <a:chOff x="6192365" y="2739619"/>
            <a:chExt cx="4825988" cy="2780744"/>
          </a:xfrm>
          <a:noFill/>
        </p:grpSpPr>
        <p:sp>
          <p:nvSpPr>
            <p:cNvPr id="75" name="圆角矩形 74"/>
            <p:cNvSpPr/>
            <p:nvPr/>
          </p:nvSpPr>
          <p:spPr>
            <a:xfrm>
              <a:off x="6560954" y="2739619"/>
              <a:ext cx="4099004" cy="2599770"/>
            </a:xfrm>
            <a:prstGeom prst="roundRect">
              <a:avLst>
                <a:gd name="adj" fmla="val 5467"/>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754100" y="2932765"/>
              <a:ext cx="3734172" cy="2188998"/>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192365" y="5325456"/>
              <a:ext cx="4825988" cy="144515"/>
            </a:xfrm>
            <a:prstGeom prst="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梯形 78"/>
            <p:cNvSpPr/>
            <p:nvPr/>
          </p:nvSpPr>
          <p:spPr>
            <a:xfrm rot="10800000">
              <a:off x="6212063" y="5452763"/>
              <a:ext cx="4806289" cy="67600"/>
            </a:xfrm>
            <a:prstGeom prst="trapezoid">
              <a:avLst>
                <a:gd name="adj" fmla="val 157728"/>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单圆角矩形 79"/>
            <p:cNvSpPr/>
            <p:nvPr/>
          </p:nvSpPr>
          <p:spPr>
            <a:xfrm>
              <a:off x="8100226" y="5330383"/>
              <a:ext cx="1044067" cy="67600"/>
            </a:xfrm>
            <a:prstGeom prst="round1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3714750" y="2445229"/>
            <a:ext cx="4900613" cy="1938992"/>
          </a:xfrm>
          <a:prstGeom prst="rect">
            <a:avLst/>
          </a:prstGeom>
        </p:spPr>
        <p:txBody>
          <a:bodyPr wrap="square">
            <a:spAutoFit/>
          </a:bodyPr>
          <a:lstStyle/>
          <a:p>
            <a:pPr algn="just"/>
            <a:r>
              <a:rPr lang="zh-CN" altLang="en-US" sz="2000" dirty="0" smtClean="0">
                <a:solidFill>
                  <a:prstClr val="black">
                    <a:lumMod val="75000"/>
                    <a:lumOff val="25000"/>
                  </a:prstClr>
                </a:solidFill>
                <a:cs typeface="+mn-ea"/>
                <a:sym typeface="+mn-lt"/>
              </a:rPr>
              <a:t>通过这次实验我们基本了解</a:t>
            </a:r>
            <a:r>
              <a:rPr lang="zh-CN" altLang="en-US" sz="2000" smtClean="0">
                <a:solidFill>
                  <a:prstClr val="black">
                    <a:lumMod val="75000"/>
                    <a:lumOff val="25000"/>
                  </a:prstClr>
                </a:solidFill>
                <a:cs typeface="+mn-ea"/>
                <a:sym typeface="+mn-lt"/>
              </a:rPr>
              <a:t>了操作系统系统调用</a:t>
            </a:r>
            <a:r>
              <a:rPr lang="zh-CN" altLang="en-US" sz="2000" dirty="0" smtClean="0">
                <a:solidFill>
                  <a:prstClr val="black">
                    <a:lumMod val="75000"/>
                    <a:lumOff val="25000"/>
                  </a:prstClr>
                </a:solidFill>
                <a:cs typeface="+mn-ea"/>
                <a:sym typeface="+mn-lt"/>
              </a:rPr>
              <a:t>的基本流程，</a:t>
            </a:r>
            <a:r>
              <a:rPr lang="zh-CN" altLang="en-US" sz="2000" dirty="0"/>
              <a:t>也知道了计算机操作系统是铺设在计算机硬件上的多层系统软件，不仅增强了系统的功能，而且还隐藏了对硬件操作的细节，由它实现了对计算机硬件操作的多层次的抽象。</a:t>
            </a:r>
          </a:p>
        </p:txBody>
      </p:sp>
      <p:sp>
        <p:nvSpPr>
          <p:cNvPr id="105" name="文本框 104"/>
          <p:cNvSpPr txBox="1"/>
          <p:nvPr/>
        </p:nvSpPr>
        <p:spPr>
          <a:xfrm>
            <a:off x="5284363" y="657656"/>
            <a:ext cx="1623272" cy="461665"/>
          </a:xfrm>
          <a:prstGeom prst="rect">
            <a:avLst/>
          </a:prstGeom>
          <a:noFill/>
        </p:spPr>
        <p:txBody>
          <a:bodyPr wrap="square" rtlCol="0">
            <a:spAutoFit/>
          </a:bodyPr>
          <a:lstStyle/>
          <a:p>
            <a:pPr algn="ctr"/>
            <a:r>
              <a:rPr lang="zh-CN" altLang="en-US" sz="2400" b="1" dirty="0" smtClean="0">
                <a:solidFill>
                  <a:srgbClr val="3563A8"/>
                </a:solidFill>
              </a:rPr>
              <a:t>实验心得</a:t>
            </a:r>
            <a:endParaRPr lang="zh-CN" altLang="en-US" sz="2400" b="1" dirty="0">
              <a:solidFill>
                <a:srgbClr val="3563A8"/>
              </a:solidFill>
            </a:endParaRP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126710946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24259" y="3058931"/>
            <a:ext cx="2401935" cy="740139"/>
          </a:xfrm>
          <a:prstGeom prst="rect">
            <a:avLst/>
          </a:prstGeom>
          <a:noFill/>
        </p:spPr>
        <p:txBody>
          <a:bodyPr wrap="square" rtlCol="0">
            <a:spAutoFit/>
          </a:bodyPr>
          <a:lstStyle/>
          <a:p>
            <a:pPr algn="ctr">
              <a:lnSpc>
                <a:spcPct val="150000"/>
              </a:lnSpc>
            </a:pPr>
            <a:r>
              <a:rPr lang="en-US" altLang="zh-CN" sz="3200" dirty="0" smtClean="0">
                <a:solidFill>
                  <a:srgbClr val="3563A8"/>
                </a:solidFill>
              </a:rPr>
              <a:t>THANKS</a:t>
            </a:r>
            <a:r>
              <a:rPr lang="zh-CN" altLang="en-US" sz="3200" dirty="0" smtClean="0">
                <a:solidFill>
                  <a:srgbClr val="3563A8"/>
                </a:solidFill>
              </a:rPr>
              <a:t>！</a:t>
            </a:r>
            <a:endParaRPr lang="zh-CN" altLang="en-US" sz="3200" dirty="0">
              <a:solidFill>
                <a:srgbClr val="3563A8"/>
              </a:solidFill>
            </a:endParaRPr>
          </a:p>
        </p:txBody>
      </p:sp>
      <p:grpSp>
        <p:nvGrpSpPr>
          <p:cNvPr id="14" name="组合 13"/>
          <p:cNvGrpSpPr/>
          <p:nvPr/>
        </p:nvGrpSpPr>
        <p:grpSpPr>
          <a:xfrm rot="619297">
            <a:off x="2853655" y="202547"/>
            <a:ext cx="6484691" cy="6452906"/>
            <a:chOff x="6940262" y="3251983"/>
            <a:chExt cx="971550" cy="966788"/>
          </a:xfrm>
        </p:grpSpPr>
        <p:sp>
          <p:nvSpPr>
            <p:cNvPr id="15" name="Freeform 5"/>
            <p:cNvSpPr>
              <a:spLocks/>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
            <p:cNvSpPr>
              <a:spLocks/>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
            <p:cNvSpPr>
              <a:spLocks/>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9"/>
            <p:cNvSpPr>
              <a:spLocks/>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0"/>
            <p:cNvSpPr>
              <a:spLocks/>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1"/>
            <p:cNvSpPr>
              <a:spLocks/>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2"/>
            <p:cNvSpPr>
              <a:spLocks/>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3"/>
            <p:cNvSpPr>
              <a:spLocks/>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4"/>
            <p:cNvSpPr>
              <a:spLocks/>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18770134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677392" y="455718"/>
            <a:ext cx="4837216" cy="461665"/>
          </a:xfrm>
          <a:prstGeom prst="rect">
            <a:avLst/>
          </a:prstGeom>
          <a:noFill/>
        </p:spPr>
        <p:txBody>
          <a:bodyPr wrap="square" rtlCol="0">
            <a:spAutoFit/>
          </a:bodyPr>
          <a:lstStyle/>
          <a:p>
            <a:pPr algn="ctr"/>
            <a:r>
              <a:rPr lang="zh-CN" altLang="en-US" sz="2400" b="1" dirty="0" smtClean="0">
                <a:solidFill>
                  <a:srgbClr val="3563A8"/>
                </a:solidFill>
              </a:rPr>
              <a:t>目录</a:t>
            </a:r>
            <a:endParaRPr lang="zh-CN" altLang="en-US" sz="2400" b="1" dirty="0">
              <a:solidFill>
                <a:srgbClr val="3563A8"/>
              </a:solidFill>
            </a:endParaRPr>
          </a:p>
        </p:txBody>
      </p:sp>
      <p:grpSp>
        <p:nvGrpSpPr>
          <p:cNvPr id="30" name="组合 29"/>
          <p:cNvGrpSpPr/>
          <p:nvPr/>
        </p:nvGrpSpPr>
        <p:grpSpPr>
          <a:xfrm>
            <a:off x="1016595" y="1814398"/>
            <a:ext cx="811530" cy="811530"/>
            <a:chOff x="173624" y="2446020"/>
            <a:chExt cx="811530" cy="811530"/>
          </a:xfrm>
        </p:grpSpPr>
        <p:sp>
          <p:nvSpPr>
            <p:cNvPr id="7" name="椭圆 6"/>
            <p:cNvSpPr/>
            <p:nvPr/>
          </p:nvSpPr>
          <p:spPr>
            <a:xfrm>
              <a:off x="173624" y="244602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lumMod val="50000"/>
              </a:schemeClr>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grpSp>
      <p:grpSp>
        <p:nvGrpSpPr>
          <p:cNvPr id="32" name="组合 31"/>
          <p:cNvGrpSpPr/>
          <p:nvPr/>
        </p:nvGrpSpPr>
        <p:grpSpPr>
          <a:xfrm>
            <a:off x="2986670" y="2622557"/>
            <a:ext cx="811530" cy="811530"/>
            <a:chOff x="5558278" y="3474720"/>
            <a:chExt cx="811530" cy="811530"/>
          </a:xfrm>
        </p:grpSpPr>
        <p:sp>
          <p:nvSpPr>
            <p:cNvPr id="61" name="椭圆 60"/>
            <p:cNvSpPr/>
            <p:nvPr/>
          </p:nvSpPr>
          <p:spPr>
            <a:xfrm>
              <a:off x="5558278" y="347472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77"/>
            <p:cNvSpPr>
              <a:spLocks noEditPoints="1"/>
            </p:cNvSpPr>
            <p:nvPr/>
          </p:nvSpPr>
          <p:spPr bwMode="auto">
            <a:xfrm>
              <a:off x="5681591" y="3686731"/>
              <a:ext cx="564904" cy="387509"/>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50000"/>
              </a:schemeClr>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grpSp>
      <p:grpSp>
        <p:nvGrpSpPr>
          <p:cNvPr id="42" name="组合 41"/>
          <p:cNvGrpSpPr/>
          <p:nvPr/>
        </p:nvGrpSpPr>
        <p:grpSpPr>
          <a:xfrm>
            <a:off x="4939186" y="3317439"/>
            <a:ext cx="811530" cy="811530"/>
            <a:chOff x="9410188" y="4572000"/>
            <a:chExt cx="811530" cy="811530"/>
          </a:xfrm>
        </p:grpSpPr>
        <p:sp>
          <p:nvSpPr>
            <p:cNvPr id="62" name="椭圆 61"/>
            <p:cNvSpPr/>
            <p:nvPr/>
          </p:nvSpPr>
          <p:spPr>
            <a:xfrm>
              <a:off x="9410188" y="457200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grpSp>
      <p:grpSp>
        <p:nvGrpSpPr>
          <p:cNvPr id="77" name="组合 76"/>
          <p:cNvGrpSpPr/>
          <p:nvPr/>
        </p:nvGrpSpPr>
        <p:grpSpPr>
          <a:xfrm>
            <a:off x="1839556" y="2224531"/>
            <a:ext cx="1537336" cy="401397"/>
            <a:chOff x="3677392" y="2605986"/>
            <a:chExt cx="6289568" cy="924356"/>
          </a:xfrm>
        </p:grpSpPr>
        <p:cxnSp>
          <p:nvCxnSpPr>
            <p:cNvPr id="74" name="直接连接符 73"/>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753704" y="3014550"/>
            <a:ext cx="1580576" cy="314630"/>
            <a:chOff x="3677392" y="2605986"/>
            <a:chExt cx="6289568" cy="924356"/>
          </a:xfrm>
        </p:grpSpPr>
        <p:cxnSp>
          <p:nvCxnSpPr>
            <p:cNvPr id="83" name="直接连接符 82"/>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751320" y="3693438"/>
            <a:ext cx="1356831" cy="397656"/>
            <a:chOff x="3677392" y="2605986"/>
            <a:chExt cx="6289568" cy="924356"/>
          </a:xfrm>
        </p:grpSpPr>
        <p:cxnSp>
          <p:nvCxnSpPr>
            <p:cNvPr id="86" name="直接连接符 85"/>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文本框 77"/>
          <p:cNvSpPr txBox="1"/>
          <p:nvPr/>
        </p:nvSpPr>
        <p:spPr>
          <a:xfrm>
            <a:off x="1811609" y="1776438"/>
            <a:ext cx="527709" cy="461665"/>
          </a:xfrm>
          <a:prstGeom prst="rect">
            <a:avLst/>
          </a:prstGeom>
          <a:noFill/>
        </p:spPr>
        <p:txBody>
          <a:bodyPr wrap="none" rtlCol="0">
            <a:spAutoFit/>
          </a:bodyPr>
          <a:lstStyle/>
          <a:p>
            <a:r>
              <a:rPr lang="en-US" altLang="zh-CN" sz="2400" dirty="0" smtClean="0">
                <a:solidFill>
                  <a:srgbClr val="3563A8"/>
                </a:solidFill>
              </a:rPr>
              <a:t>01</a:t>
            </a:r>
            <a:endParaRPr lang="zh-CN" altLang="en-US" sz="2400" dirty="0">
              <a:solidFill>
                <a:srgbClr val="3563A8"/>
              </a:solidFill>
            </a:endParaRPr>
          </a:p>
        </p:txBody>
      </p:sp>
      <p:sp>
        <p:nvSpPr>
          <p:cNvPr id="89" name="文本框 88"/>
          <p:cNvSpPr txBox="1"/>
          <p:nvPr/>
        </p:nvSpPr>
        <p:spPr>
          <a:xfrm>
            <a:off x="2252629" y="1837993"/>
            <a:ext cx="2908307" cy="338554"/>
          </a:xfrm>
          <a:prstGeom prst="rect">
            <a:avLst/>
          </a:prstGeom>
          <a:noFill/>
        </p:spPr>
        <p:txBody>
          <a:bodyPr wrap="square" rtlCol="0">
            <a:spAutoFit/>
          </a:bodyPr>
          <a:lstStyle/>
          <a:p>
            <a:r>
              <a:rPr lang="zh-CN" altLang="en-US" sz="1600" b="1" dirty="0" smtClean="0">
                <a:solidFill>
                  <a:srgbClr val="3563A8"/>
                </a:solidFill>
              </a:rPr>
              <a:t>实验目的</a:t>
            </a:r>
            <a:endParaRPr lang="zh-CN" altLang="en-US" sz="1600" b="1" dirty="0">
              <a:solidFill>
                <a:srgbClr val="3563A8"/>
              </a:solidFill>
            </a:endParaRPr>
          </a:p>
        </p:txBody>
      </p:sp>
      <p:sp>
        <p:nvSpPr>
          <p:cNvPr id="91" name="文本框 90"/>
          <p:cNvSpPr txBox="1"/>
          <p:nvPr/>
        </p:nvSpPr>
        <p:spPr>
          <a:xfrm>
            <a:off x="3758824" y="2549347"/>
            <a:ext cx="527709" cy="461665"/>
          </a:xfrm>
          <a:prstGeom prst="rect">
            <a:avLst/>
          </a:prstGeom>
          <a:noFill/>
        </p:spPr>
        <p:txBody>
          <a:bodyPr wrap="none" rtlCol="0">
            <a:spAutoFit/>
          </a:bodyPr>
          <a:lstStyle/>
          <a:p>
            <a:r>
              <a:rPr lang="en-US" altLang="zh-CN" sz="2400" dirty="0" smtClean="0">
                <a:solidFill>
                  <a:srgbClr val="3563A8"/>
                </a:solidFill>
              </a:rPr>
              <a:t>02</a:t>
            </a:r>
            <a:endParaRPr lang="zh-CN" altLang="en-US" sz="2400" dirty="0">
              <a:solidFill>
                <a:srgbClr val="3563A8"/>
              </a:solidFill>
            </a:endParaRPr>
          </a:p>
        </p:txBody>
      </p:sp>
      <p:sp>
        <p:nvSpPr>
          <p:cNvPr id="92" name="文本框 91"/>
          <p:cNvSpPr txBox="1"/>
          <p:nvPr/>
        </p:nvSpPr>
        <p:spPr>
          <a:xfrm>
            <a:off x="4199844" y="2610902"/>
            <a:ext cx="2908307" cy="338554"/>
          </a:xfrm>
          <a:prstGeom prst="rect">
            <a:avLst/>
          </a:prstGeom>
          <a:noFill/>
        </p:spPr>
        <p:txBody>
          <a:bodyPr wrap="square" rtlCol="0">
            <a:spAutoFit/>
          </a:bodyPr>
          <a:lstStyle/>
          <a:p>
            <a:r>
              <a:rPr lang="zh-CN" altLang="en-US" sz="1600" b="1" dirty="0" smtClean="0">
                <a:solidFill>
                  <a:srgbClr val="3563A8"/>
                </a:solidFill>
              </a:rPr>
              <a:t>实验内容</a:t>
            </a:r>
            <a:endParaRPr lang="zh-CN" altLang="en-US" sz="1600" b="1" dirty="0">
              <a:solidFill>
                <a:srgbClr val="3563A8"/>
              </a:solidFill>
            </a:endParaRPr>
          </a:p>
        </p:txBody>
      </p:sp>
      <p:sp>
        <p:nvSpPr>
          <p:cNvPr id="94" name="文本框 93"/>
          <p:cNvSpPr txBox="1"/>
          <p:nvPr/>
        </p:nvSpPr>
        <p:spPr>
          <a:xfrm>
            <a:off x="5668290" y="3193422"/>
            <a:ext cx="527709" cy="461665"/>
          </a:xfrm>
          <a:prstGeom prst="rect">
            <a:avLst/>
          </a:prstGeom>
          <a:noFill/>
        </p:spPr>
        <p:txBody>
          <a:bodyPr wrap="none" rtlCol="0">
            <a:spAutoFit/>
          </a:bodyPr>
          <a:lstStyle/>
          <a:p>
            <a:r>
              <a:rPr lang="en-US" altLang="zh-CN" sz="2400" dirty="0" smtClean="0">
                <a:solidFill>
                  <a:srgbClr val="3563A8"/>
                </a:solidFill>
              </a:rPr>
              <a:t>03</a:t>
            </a:r>
            <a:endParaRPr lang="zh-CN" altLang="en-US" sz="2400" dirty="0">
              <a:solidFill>
                <a:srgbClr val="3563A8"/>
              </a:solidFill>
            </a:endParaRPr>
          </a:p>
        </p:txBody>
      </p:sp>
      <p:sp>
        <p:nvSpPr>
          <p:cNvPr id="95" name="文本框 94"/>
          <p:cNvSpPr txBox="1"/>
          <p:nvPr/>
        </p:nvSpPr>
        <p:spPr>
          <a:xfrm>
            <a:off x="6109310" y="3254977"/>
            <a:ext cx="2908307" cy="338554"/>
          </a:xfrm>
          <a:prstGeom prst="rect">
            <a:avLst/>
          </a:prstGeom>
          <a:noFill/>
        </p:spPr>
        <p:txBody>
          <a:bodyPr wrap="square" rtlCol="0">
            <a:spAutoFit/>
          </a:bodyPr>
          <a:lstStyle/>
          <a:p>
            <a:r>
              <a:rPr lang="zh-CN" altLang="en-US" sz="1600" b="1" dirty="0" smtClean="0">
                <a:solidFill>
                  <a:srgbClr val="3563A8"/>
                </a:solidFill>
              </a:rPr>
              <a:t>实验过程</a:t>
            </a:r>
            <a:endParaRPr lang="zh-CN" altLang="en-US" sz="1600" b="1" dirty="0">
              <a:solidFill>
                <a:srgbClr val="3563A8"/>
              </a:solidFill>
            </a:endParaRPr>
          </a:p>
        </p:txBody>
      </p:sp>
      <p:sp>
        <p:nvSpPr>
          <p:cNvPr id="98" name="矩形 97"/>
          <p:cNvSpPr/>
          <p:nvPr/>
        </p:nvSpPr>
        <p:spPr>
          <a:xfrm>
            <a:off x="4754088" y="1038735"/>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6"/>
          <p:cNvGrpSpPr/>
          <p:nvPr/>
        </p:nvGrpSpPr>
        <p:grpSpPr>
          <a:xfrm>
            <a:off x="1016595" y="147812"/>
            <a:ext cx="596638" cy="320040"/>
            <a:chOff x="1016595" y="147812"/>
            <a:chExt cx="596638" cy="320040"/>
          </a:xfrm>
        </p:grpSpPr>
        <p:cxnSp>
          <p:nvCxnSpPr>
            <p:cNvPr id="43"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9" name="文本框 68"/>
          <p:cNvSpPr txBox="1"/>
          <p:nvPr/>
        </p:nvSpPr>
        <p:spPr>
          <a:xfrm>
            <a:off x="7529339" y="4013076"/>
            <a:ext cx="527709" cy="461665"/>
          </a:xfrm>
          <a:prstGeom prst="rect">
            <a:avLst/>
          </a:prstGeom>
          <a:noFill/>
        </p:spPr>
        <p:txBody>
          <a:bodyPr wrap="none" rtlCol="0">
            <a:spAutoFit/>
          </a:bodyPr>
          <a:lstStyle/>
          <a:p>
            <a:r>
              <a:rPr lang="en-US" altLang="zh-CN" sz="2400" dirty="0" smtClean="0">
                <a:solidFill>
                  <a:srgbClr val="3563A8"/>
                </a:solidFill>
              </a:rPr>
              <a:t>04</a:t>
            </a:r>
            <a:endParaRPr lang="zh-CN" altLang="en-US" sz="2400" dirty="0">
              <a:solidFill>
                <a:srgbClr val="3563A8"/>
              </a:solidFill>
            </a:endParaRPr>
          </a:p>
        </p:txBody>
      </p:sp>
      <p:sp>
        <p:nvSpPr>
          <p:cNvPr id="71" name="文本框 70"/>
          <p:cNvSpPr txBox="1"/>
          <p:nvPr/>
        </p:nvSpPr>
        <p:spPr>
          <a:xfrm>
            <a:off x="9276339" y="4809521"/>
            <a:ext cx="527709" cy="461665"/>
          </a:xfrm>
          <a:prstGeom prst="rect">
            <a:avLst/>
          </a:prstGeom>
          <a:noFill/>
        </p:spPr>
        <p:txBody>
          <a:bodyPr wrap="none" rtlCol="0">
            <a:spAutoFit/>
          </a:bodyPr>
          <a:lstStyle/>
          <a:p>
            <a:r>
              <a:rPr lang="en-US" altLang="zh-CN" sz="2400" dirty="0" smtClean="0">
                <a:solidFill>
                  <a:srgbClr val="3563A8"/>
                </a:solidFill>
              </a:rPr>
              <a:t>05</a:t>
            </a:r>
            <a:endParaRPr lang="zh-CN" altLang="en-US" sz="2400" dirty="0">
              <a:solidFill>
                <a:srgbClr val="3563A8"/>
              </a:solidFill>
            </a:endParaRPr>
          </a:p>
        </p:txBody>
      </p:sp>
      <p:sp>
        <p:nvSpPr>
          <p:cNvPr id="72" name="文本框 71"/>
          <p:cNvSpPr txBox="1"/>
          <p:nvPr/>
        </p:nvSpPr>
        <p:spPr>
          <a:xfrm>
            <a:off x="9681501" y="4851364"/>
            <a:ext cx="2908307" cy="338554"/>
          </a:xfrm>
          <a:prstGeom prst="rect">
            <a:avLst/>
          </a:prstGeom>
          <a:noFill/>
        </p:spPr>
        <p:txBody>
          <a:bodyPr wrap="square" rtlCol="0">
            <a:spAutoFit/>
          </a:bodyPr>
          <a:lstStyle/>
          <a:p>
            <a:r>
              <a:rPr lang="zh-CN" altLang="en-US" sz="1600" b="1" dirty="0" smtClean="0">
                <a:solidFill>
                  <a:srgbClr val="3563A8"/>
                </a:solidFill>
              </a:rPr>
              <a:t>实验心得</a:t>
            </a:r>
            <a:endParaRPr lang="zh-CN" altLang="en-US" sz="1600" b="1" dirty="0">
              <a:solidFill>
                <a:srgbClr val="3563A8"/>
              </a:solidFill>
            </a:endParaRPr>
          </a:p>
        </p:txBody>
      </p:sp>
      <p:grpSp>
        <p:nvGrpSpPr>
          <p:cNvPr id="75" name="组合 3"/>
          <p:cNvGrpSpPr/>
          <p:nvPr/>
        </p:nvGrpSpPr>
        <p:grpSpPr>
          <a:xfrm>
            <a:off x="8465586" y="4831095"/>
            <a:ext cx="811530" cy="811530"/>
            <a:chOff x="4194439" y="3343275"/>
            <a:chExt cx="811530" cy="811530"/>
          </a:xfrm>
        </p:grpSpPr>
        <p:sp>
          <p:nvSpPr>
            <p:cNvPr id="79" name="椭圆 78"/>
            <p:cNvSpPr/>
            <p:nvPr/>
          </p:nvSpPr>
          <p:spPr>
            <a:xfrm>
              <a:off x="4194439" y="3343275"/>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prstTxWarp prst="textNoShape">
                <a:avLst/>
              </a:prstTxWarp>
            </a:bodyPr>
            <a:lstStyle/>
            <a:p>
              <a:endParaRPr lang="en-US" sz="1000" dirty="0"/>
            </a:p>
          </p:txBody>
        </p:sp>
      </p:grpSp>
      <p:grpSp>
        <p:nvGrpSpPr>
          <p:cNvPr id="81" name="组合 1"/>
          <p:cNvGrpSpPr/>
          <p:nvPr/>
        </p:nvGrpSpPr>
        <p:grpSpPr>
          <a:xfrm>
            <a:off x="6702386" y="4059546"/>
            <a:ext cx="811530" cy="811530"/>
            <a:chOff x="7805948" y="4709160"/>
            <a:chExt cx="811530" cy="811530"/>
          </a:xfrm>
        </p:grpSpPr>
        <p:sp>
          <p:nvSpPr>
            <p:cNvPr id="88" name="椭圆 87"/>
            <p:cNvSpPr/>
            <p:nvPr/>
          </p:nvSpPr>
          <p:spPr>
            <a:xfrm>
              <a:off x="7805948" y="470916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Picture 33" descr="C:\Users\HOWARDY.REDMOND\AppData\Local\Microsoft\Windows\Temporary Internet Files\Content.IE5\G469HTVF\MC900442094[1].wmf"/>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07284" y="4926598"/>
              <a:ext cx="642464" cy="395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8" name="组合 84"/>
          <p:cNvGrpSpPr/>
          <p:nvPr/>
        </p:nvGrpSpPr>
        <p:grpSpPr>
          <a:xfrm>
            <a:off x="7513916" y="4445320"/>
            <a:ext cx="1356831" cy="397656"/>
            <a:chOff x="3677392" y="2605986"/>
            <a:chExt cx="6289568" cy="924356"/>
          </a:xfrm>
        </p:grpSpPr>
        <p:cxnSp>
          <p:nvCxnSpPr>
            <p:cNvPr id="109" name="直接连接符 85"/>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86"/>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文本框 113"/>
          <p:cNvSpPr txBox="1"/>
          <p:nvPr/>
        </p:nvSpPr>
        <p:spPr>
          <a:xfrm>
            <a:off x="7919681" y="4069385"/>
            <a:ext cx="1024226" cy="338554"/>
          </a:xfrm>
          <a:prstGeom prst="rect">
            <a:avLst/>
          </a:prstGeom>
          <a:noFill/>
        </p:spPr>
        <p:txBody>
          <a:bodyPr wrap="square" rtlCol="0">
            <a:spAutoFit/>
          </a:bodyPr>
          <a:lstStyle/>
          <a:p>
            <a:r>
              <a:rPr lang="zh-CN" altLang="en-US" sz="1600" b="1" smtClean="0">
                <a:solidFill>
                  <a:srgbClr val="3563A8"/>
                </a:solidFill>
              </a:rPr>
              <a:t>回答问题</a:t>
            </a:r>
            <a:endParaRPr lang="zh-CN" altLang="en-US" sz="1600" b="1" dirty="0">
              <a:solidFill>
                <a:srgbClr val="3563A8"/>
              </a:solidFill>
            </a:endParaRPr>
          </a:p>
        </p:txBody>
      </p:sp>
      <p:cxnSp>
        <p:nvCxnSpPr>
          <p:cNvPr id="116" name="直接连接符 85"/>
          <p:cNvCxnSpPr/>
          <p:nvPr/>
        </p:nvCxnSpPr>
        <p:spPr>
          <a:xfrm>
            <a:off x="9277116" y="5236860"/>
            <a:ext cx="135683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945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77392" y="1155812"/>
            <a:ext cx="4837216" cy="461665"/>
          </a:xfrm>
          <a:prstGeom prst="rect">
            <a:avLst/>
          </a:prstGeom>
          <a:noFill/>
        </p:spPr>
        <p:txBody>
          <a:bodyPr wrap="square" rtlCol="0">
            <a:spAutoFit/>
          </a:bodyPr>
          <a:lstStyle/>
          <a:p>
            <a:pPr algn="ctr"/>
            <a:r>
              <a:rPr lang="zh-CN" altLang="en-US" sz="2400" b="1" dirty="0" smtClean="0">
                <a:solidFill>
                  <a:srgbClr val="3563A8"/>
                </a:solidFill>
              </a:rPr>
              <a:t>实验目的</a:t>
            </a:r>
            <a:endParaRPr lang="zh-CN" altLang="en-US" sz="2400" b="1" dirty="0">
              <a:solidFill>
                <a:srgbClr val="3563A8"/>
              </a:solidFill>
            </a:endParaRPr>
          </a:p>
        </p:txBody>
      </p:sp>
      <p:sp>
        <p:nvSpPr>
          <p:cNvPr id="10" name="空心弧 9"/>
          <p:cNvSpPr/>
          <p:nvPr/>
        </p:nvSpPr>
        <p:spPr>
          <a:xfrm rot="3600000">
            <a:off x="4313215" y="2375628"/>
            <a:ext cx="3504028" cy="3504028"/>
          </a:xfrm>
          <a:prstGeom prst="blockArc">
            <a:avLst>
              <a:gd name="adj1" fmla="val 15240000"/>
              <a:gd name="adj2" fmla="val 6375658"/>
              <a:gd name="adj3" fmla="val 5000"/>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4754088" y="180159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空心弧 11"/>
          <p:cNvSpPr/>
          <p:nvPr/>
        </p:nvSpPr>
        <p:spPr>
          <a:xfrm rot="4951894">
            <a:off x="4107711" y="2170124"/>
            <a:ext cx="3915036" cy="3915036"/>
          </a:xfrm>
          <a:prstGeom prst="blockArc">
            <a:avLst>
              <a:gd name="adj1" fmla="val 13326385"/>
              <a:gd name="adj2" fmla="val 8942954"/>
              <a:gd name="adj3" fmla="val 5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空心弧 12"/>
          <p:cNvSpPr/>
          <p:nvPr/>
        </p:nvSpPr>
        <p:spPr>
          <a:xfrm rot="11853705">
            <a:off x="4499651" y="2562064"/>
            <a:ext cx="3131157" cy="3131157"/>
          </a:xfrm>
          <a:prstGeom prst="blockArc">
            <a:avLst>
              <a:gd name="adj1" fmla="val 9600000"/>
              <a:gd name="adj2" fmla="val 20809699"/>
              <a:gd name="adj3" fmla="val 5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空心弧 13"/>
          <p:cNvSpPr/>
          <p:nvPr/>
        </p:nvSpPr>
        <p:spPr>
          <a:xfrm rot="8905052">
            <a:off x="4681821" y="2744234"/>
            <a:ext cx="2766815" cy="2766815"/>
          </a:xfrm>
          <a:prstGeom prst="blockArc">
            <a:avLst>
              <a:gd name="adj1" fmla="val 10200000"/>
              <a:gd name="adj2" fmla="val 6152830"/>
              <a:gd name="adj3" fmla="val 693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空心弧 14"/>
          <p:cNvSpPr/>
          <p:nvPr/>
        </p:nvSpPr>
        <p:spPr>
          <a:xfrm rot="8100000">
            <a:off x="4902007" y="2964420"/>
            <a:ext cx="2326444" cy="2326444"/>
          </a:xfrm>
          <a:prstGeom prst="blockArc">
            <a:avLst>
              <a:gd name="adj1" fmla="val 15858922"/>
              <a:gd name="adj2" fmla="val 6290585"/>
              <a:gd name="adj3" fmla="val 7425"/>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304917" y="3071314"/>
            <a:ext cx="2786836" cy="415498"/>
          </a:xfrm>
          <a:prstGeom prst="rect">
            <a:avLst/>
          </a:prstGeom>
          <a:ln w="6350">
            <a:solidFill>
              <a:srgbClr val="3563A8"/>
            </a:solidFill>
          </a:ln>
        </p:spPr>
        <p:txBody>
          <a:bodyPr wrap="square">
            <a:spAutoFit/>
          </a:bodyPr>
          <a:lstStyle/>
          <a:p>
            <a:pPr>
              <a:lnSpc>
                <a:spcPct val="150000"/>
              </a:lnSpc>
            </a:pPr>
            <a:r>
              <a:rPr lang="zh-TW" altLang="zh-CN" sz="1400" dirty="0">
                <a:solidFill>
                  <a:srgbClr val="FF0000"/>
                </a:solidFill>
              </a:rPr>
              <a:t>掌握系统调用的基本过程</a:t>
            </a:r>
            <a:r>
              <a:rPr lang="zh-CN" altLang="zh-CN" sz="1400" dirty="0">
                <a:solidFill>
                  <a:srgbClr val="FF0000"/>
                </a:solidFill>
              </a:rPr>
              <a:t> </a:t>
            </a:r>
            <a:endParaRPr lang="zh-CN" altLang="en-US" sz="1400" dirty="0">
              <a:solidFill>
                <a:srgbClr val="FF0000"/>
              </a:solidFill>
              <a:cs typeface="+mn-ea"/>
            </a:endParaRPr>
          </a:p>
        </p:txBody>
      </p:sp>
      <p:sp>
        <p:nvSpPr>
          <p:cNvPr id="20" name="矩形 19"/>
          <p:cNvSpPr/>
          <p:nvPr/>
        </p:nvSpPr>
        <p:spPr>
          <a:xfrm>
            <a:off x="8304917" y="5329170"/>
            <a:ext cx="2786836" cy="415498"/>
          </a:xfrm>
          <a:prstGeom prst="rect">
            <a:avLst/>
          </a:prstGeom>
          <a:ln w="6350">
            <a:solidFill>
              <a:srgbClr val="3563A8"/>
            </a:solidFill>
          </a:ln>
        </p:spPr>
        <p:txBody>
          <a:bodyPr wrap="square">
            <a:spAutoFit/>
          </a:bodyPr>
          <a:lstStyle/>
          <a:p>
            <a:pPr>
              <a:lnSpc>
                <a:spcPct val="150000"/>
              </a:lnSpc>
            </a:pPr>
            <a:r>
              <a:rPr lang="zh-TW" altLang="zh-CN" sz="1400" dirty="0">
                <a:solidFill>
                  <a:srgbClr val="FF0000"/>
                </a:solidFill>
              </a:rPr>
              <a:t>为后续实验做准备</a:t>
            </a:r>
            <a:r>
              <a:rPr lang="zh-CN" altLang="zh-CN" sz="1400" dirty="0">
                <a:solidFill>
                  <a:srgbClr val="FF0000"/>
                </a:solidFill>
              </a:rPr>
              <a:t> </a:t>
            </a:r>
            <a:endParaRPr lang="zh-CN" altLang="en-US" sz="1400" dirty="0">
              <a:solidFill>
                <a:srgbClr val="FF0000"/>
              </a:solidFill>
              <a:cs typeface="+mn-ea"/>
            </a:endParaRPr>
          </a:p>
        </p:txBody>
      </p:sp>
      <p:sp>
        <p:nvSpPr>
          <p:cNvPr id="22" name="矩形 21"/>
          <p:cNvSpPr/>
          <p:nvPr/>
        </p:nvSpPr>
        <p:spPr>
          <a:xfrm>
            <a:off x="740143" y="5329170"/>
            <a:ext cx="2786836" cy="415498"/>
          </a:xfrm>
          <a:prstGeom prst="rect">
            <a:avLst/>
          </a:prstGeom>
          <a:ln w="6350">
            <a:solidFill>
              <a:srgbClr val="3563A8"/>
            </a:solidFill>
          </a:ln>
        </p:spPr>
        <p:txBody>
          <a:bodyPr wrap="square">
            <a:spAutoFit/>
          </a:bodyPr>
          <a:lstStyle/>
          <a:p>
            <a:pPr algn="r">
              <a:lnSpc>
                <a:spcPct val="150000"/>
              </a:lnSpc>
            </a:pPr>
            <a:r>
              <a:rPr lang="zh-TW" altLang="zh-CN" sz="1400" dirty="0">
                <a:solidFill>
                  <a:srgbClr val="FF0000"/>
                </a:solidFill>
              </a:rPr>
              <a:t>能完成系统调用的全面控制</a:t>
            </a:r>
            <a:r>
              <a:rPr lang="zh-CN" altLang="zh-CN" sz="1400" dirty="0">
                <a:solidFill>
                  <a:srgbClr val="FF0000"/>
                </a:solidFill>
              </a:rPr>
              <a:t> </a:t>
            </a:r>
            <a:endParaRPr lang="zh-CN" altLang="en-US" sz="1400" dirty="0">
              <a:solidFill>
                <a:srgbClr val="FF0000"/>
              </a:solidFill>
              <a:cs typeface="+mn-ea"/>
            </a:endParaRPr>
          </a:p>
        </p:txBody>
      </p:sp>
      <p:sp>
        <p:nvSpPr>
          <p:cNvPr id="23" name="文本框 22"/>
          <p:cNvSpPr txBox="1"/>
          <p:nvPr/>
        </p:nvSpPr>
        <p:spPr>
          <a:xfrm>
            <a:off x="708269" y="2420019"/>
            <a:ext cx="2901698" cy="584775"/>
          </a:xfrm>
          <a:prstGeom prst="rect">
            <a:avLst/>
          </a:prstGeom>
          <a:noFill/>
        </p:spPr>
        <p:txBody>
          <a:bodyPr wrap="square" rtlCol="0">
            <a:spAutoFit/>
          </a:bodyPr>
          <a:lstStyle/>
          <a:p>
            <a:pPr algn="r"/>
            <a:r>
              <a:rPr lang="en-US" altLang="zh-CN" sz="3200" dirty="0" smtClean="0">
                <a:solidFill>
                  <a:srgbClr val="3563A8"/>
                </a:solidFill>
              </a:rPr>
              <a:t>58</a:t>
            </a:r>
            <a:r>
              <a:rPr lang="en-US" altLang="zh-CN" sz="2000" dirty="0" smtClean="0">
                <a:solidFill>
                  <a:srgbClr val="3563A8"/>
                </a:solidFill>
              </a:rPr>
              <a:t>%</a:t>
            </a:r>
            <a:endParaRPr lang="zh-CN" altLang="en-US" sz="2000" dirty="0">
              <a:solidFill>
                <a:srgbClr val="3563A8"/>
              </a:solidFill>
            </a:endParaRPr>
          </a:p>
        </p:txBody>
      </p:sp>
      <p:sp>
        <p:nvSpPr>
          <p:cNvPr id="24" name="矩形 23"/>
          <p:cNvSpPr/>
          <p:nvPr/>
        </p:nvSpPr>
        <p:spPr>
          <a:xfrm>
            <a:off x="740143" y="2991077"/>
            <a:ext cx="2786836" cy="415498"/>
          </a:xfrm>
          <a:prstGeom prst="rect">
            <a:avLst/>
          </a:prstGeom>
          <a:ln w="6350">
            <a:solidFill>
              <a:srgbClr val="3563A8"/>
            </a:solidFill>
          </a:ln>
        </p:spPr>
        <p:txBody>
          <a:bodyPr wrap="square">
            <a:spAutoFit/>
          </a:bodyPr>
          <a:lstStyle/>
          <a:p>
            <a:pPr algn="r">
              <a:lnSpc>
                <a:spcPct val="150000"/>
              </a:lnSpc>
            </a:pPr>
            <a:r>
              <a:rPr lang="zh-TW" altLang="zh-CN" sz="1400" dirty="0">
                <a:solidFill>
                  <a:srgbClr val="FF0000"/>
                </a:solidFill>
              </a:rPr>
              <a:t>建立对系统调用接口的深入认识</a:t>
            </a:r>
            <a:r>
              <a:rPr lang="zh-CN" altLang="zh-CN" sz="1400" dirty="0">
                <a:solidFill>
                  <a:srgbClr val="FF0000"/>
                </a:solidFill>
              </a:rPr>
              <a:t> </a:t>
            </a:r>
            <a:endParaRPr lang="zh-CN" altLang="en-US" sz="1400" dirty="0">
              <a:solidFill>
                <a:srgbClr val="FF0000"/>
              </a:solidFill>
              <a:cs typeface="+mn-ea"/>
            </a:endParaRPr>
          </a:p>
        </p:txBody>
      </p:sp>
      <p:sp>
        <p:nvSpPr>
          <p:cNvPr id="25" name="文本框 24"/>
          <p:cNvSpPr txBox="1"/>
          <p:nvPr/>
        </p:nvSpPr>
        <p:spPr>
          <a:xfrm>
            <a:off x="708269" y="4788981"/>
            <a:ext cx="2901698" cy="584775"/>
          </a:xfrm>
          <a:prstGeom prst="rect">
            <a:avLst/>
          </a:prstGeom>
          <a:noFill/>
        </p:spPr>
        <p:txBody>
          <a:bodyPr wrap="square" rtlCol="0">
            <a:spAutoFit/>
          </a:bodyPr>
          <a:lstStyle/>
          <a:p>
            <a:pPr algn="r"/>
            <a:r>
              <a:rPr lang="en-US" altLang="zh-CN" sz="3200" dirty="0" smtClean="0">
                <a:solidFill>
                  <a:srgbClr val="3563A8"/>
                </a:solidFill>
              </a:rPr>
              <a:t>32</a:t>
            </a:r>
            <a:r>
              <a:rPr lang="en-US" altLang="zh-CN" sz="2000" dirty="0" smtClean="0">
                <a:solidFill>
                  <a:srgbClr val="3563A8"/>
                </a:solidFill>
              </a:rPr>
              <a:t>%</a:t>
            </a:r>
            <a:endParaRPr lang="zh-CN" altLang="en-US" sz="2000" dirty="0">
              <a:solidFill>
                <a:srgbClr val="3563A8"/>
              </a:solidFill>
            </a:endParaRPr>
          </a:p>
        </p:txBody>
      </p:sp>
      <p:sp>
        <p:nvSpPr>
          <p:cNvPr id="26" name="文本框 25"/>
          <p:cNvSpPr txBox="1"/>
          <p:nvPr/>
        </p:nvSpPr>
        <p:spPr>
          <a:xfrm>
            <a:off x="8145717" y="4788981"/>
            <a:ext cx="2901698" cy="584775"/>
          </a:xfrm>
          <a:prstGeom prst="rect">
            <a:avLst/>
          </a:prstGeom>
          <a:noFill/>
        </p:spPr>
        <p:txBody>
          <a:bodyPr wrap="square" rtlCol="0">
            <a:spAutoFit/>
          </a:bodyPr>
          <a:lstStyle/>
          <a:p>
            <a:r>
              <a:rPr lang="en-US" altLang="zh-CN" sz="3200" dirty="0" smtClean="0">
                <a:solidFill>
                  <a:srgbClr val="3563A8"/>
                </a:solidFill>
              </a:rPr>
              <a:t>47</a:t>
            </a:r>
            <a:r>
              <a:rPr lang="en-US" altLang="zh-CN" sz="2000" dirty="0" smtClean="0">
                <a:solidFill>
                  <a:srgbClr val="3563A8"/>
                </a:solidFill>
              </a:rPr>
              <a:t>%</a:t>
            </a:r>
            <a:endParaRPr lang="zh-CN" altLang="en-US" sz="2000" dirty="0">
              <a:solidFill>
                <a:srgbClr val="3563A8"/>
              </a:solidFill>
            </a:endParaRPr>
          </a:p>
        </p:txBody>
      </p:sp>
      <p:sp>
        <p:nvSpPr>
          <p:cNvPr id="27" name="文本框 26"/>
          <p:cNvSpPr txBox="1"/>
          <p:nvPr/>
        </p:nvSpPr>
        <p:spPr>
          <a:xfrm>
            <a:off x="8145717" y="2525877"/>
            <a:ext cx="2901698" cy="584775"/>
          </a:xfrm>
          <a:prstGeom prst="rect">
            <a:avLst/>
          </a:prstGeom>
          <a:noFill/>
        </p:spPr>
        <p:txBody>
          <a:bodyPr wrap="square" rtlCol="0">
            <a:spAutoFit/>
          </a:bodyPr>
          <a:lstStyle/>
          <a:p>
            <a:r>
              <a:rPr lang="en-US" altLang="zh-CN" sz="3200" dirty="0" smtClean="0">
                <a:solidFill>
                  <a:srgbClr val="3563A8"/>
                </a:solidFill>
              </a:rPr>
              <a:t>83</a:t>
            </a:r>
            <a:r>
              <a:rPr lang="en-US" altLang="zh-CN" sz="2000" dirty="0" smtClean="0">
                <a:solidFill>
                  <a:srgbClr val="3563A8"/>
                </a:solidFill>
              </a:rPr>
              <a:t>%</a:t>
            </a:r>
            <a:endParaRPr lang="zh-CN" altLang="en-US" sz="2000" dirty="0">
              <a:solidFill>
                <a:srgbClr val="3563A8"/>
              </a:solidFill>
            </a:endParaRPr>
          </a:p>
        </p:txBody>
      </p:sp>
      <p:grpSp>
        <p:nvGrpSpPr>
          <p:cNvPr id="32" name="组合 6"/>
          <p:cNvGrpSpPr/>
          <p:nvPr/>
        </p:nvGrpSpPr>
        <p:grpSpPr>
          <a:xfrm>
            <a:off x="1016595" y="147812"/>
            <a:ext cx="596638" cy="320040"/>
            <a:chOff x="1016595" y="147812"/>
            <a:chExt cx="596638" cy="320040"/>
          </a:xfrm>
        </p:grpSpPr>
        <p:cxnSp>
          <p:nvCxnSpPr>
            <p:cNvPr id="33"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73458771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907969" y="2421049"/>
            <a:ext cx="1934179" cy="1934180"/>
            <a:chOff x="1795099" y="2035189"/>
            <a:chExt cx="2602563" cy="2602563"/>
          </a:xfrm>
          <a:solidFill>
            <a:schemeClr val="bg1"/>
          </a:solidFill>
        </p:grpSpPr>
        <p:sp>
          <p:nvSpPr>
            <p:cNvPr id="49" name="泪滴形 48"/>
            <p:cNvSpPr/>
            <p:nvPr/>
          </p:nvSpPr>
          <p:spPr>
            <a:xfrm rot="8100000">
              <a:off x="1795099" y="2035189"/>
              <a:ext cx="2602563" cy="2602563"/>
            </a:xfrm>
            <a:prstGeom prst="teardrop">
              <a:avLst>
                <a:gd name="adj" fmla="val 10828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1936448" y="2176538"/>
              <a:ext cx="2319866" cy="2319866"/>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8" name="文本框 47"/>
          <p:cNvSpPr txBox="1"/>
          <p:nvPr/>
        </p:nvSpPr>
        <p:spPr>
          <a:xfrm>
            <a:off x="6986899" y="3208965"/>
            <a:ext cx="1804554" cy="369332"/>
          </a:xfrm>
          <a:prstGeom prst="rect">
            <a:avLst/>
          </a:prstGeom>
          <a:noFill/>
          <a:ln>
            <a:noFill/>
          </a:ln>
        </p:spPr>
        <p:txBody>
          <a:bodyPr wrap="square" rtlCol="0">
            <a:spAutoFit/>
          </a:bodyPr>
          <a:lstStyle/>
          <a:p>
            <a:pPr algn="ctr"/>
            <a:r>
              <a:rPr lang="en-US" altLang="zh-CN" b="1" dirty="0" err="1" smtClean="0">
                <a:solidFill>
                  <a:srgbClr val="3563A8"/>
                </a:solidFill>
              </a:rPr>
              <a:t>whoami</a:t>
            </a:r>
            <a:r>
              <a:rPr lang="en-US" altLang="zh-CN" b="1" dirty="0" smtClean="0">
                <a:solidFill>
                  <a:srgbClr val="3563A8"/>
                </a:solidFill>
              </a:rPr>
              <a:t>()</a:t>
            </a:r>
            <a:endParaRPr lang="zh-CN" altLang="en-US" b="1" dirty="0">
              <a:solidFill>
                <a:srgbClr val="3563A8"/>
              </a:solidFill>
            </a:endParaRPr>
          </a:p>
        </p:txBody>
      </p:sp>
      <p:grpSp>
        <p:nvGrpSpPr>
          <p:cNvPr id="52" name="组合 51"/>
          <p:cNvGrpSpPr/>
          <p:nvPr/>
        </p:nvGrpSpPr>
        <p:grpSpPr>
          <a:xfrm>
            <a:off x="3248953" y="2421049"/>
            <a:ext cx="1934179" cy="1934180"/>
            <a:chOff x="1795099" y="2035189"/>
            <a:chExt cx="2602563" cy="2602563"/>
          </a:xfrm>
          <a:solidFill>
            <a:schemeClr val="bg1"/>
          </a:solidFill>
        </p:grpSpPr>
        <p:sp>
          <p:nvSpPr>
            <p:cNvPr id="54" name="泪滴形 53"/>
            <p:cNvSpPr/>
            <p:nvPr/>
          </p:nvSpPr>
          <p:spPr>
            <a:xfrm rot="8100000">
              <a:off x="1795099" y="2035189"/>
              <a:ext cx="2602563" cy="2602563"/>
            </a:xfrm>
            <a:prstGeom prst="teardrop">
              <a:avLst>
                <a:gd name="adj" fmla="val 10828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椭圆 54"/>
            <p:cNvSpPr/>
            <p:nvPr/>
          </p:nvSpPr>
          <p:spPr>
            <a:xfrm>
              <a:off x="1936448" y="2176538"/>
              <a:ext cx="2319866" cy="2319866"/>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3" name="文本框 52"/>
          <p:cNvSpPr txBox="1"/>
          <p:nvPr/>
        </p:nvSpPr>
        <p:spPr>
          <a:xfrm>
            <a:off x="3208151" y="3208965"/>
            <a:ext cx="1804554" cy="369332"/>
          </a:xfrm>
          <a:prstGeom prst="rect">
            <a:avLst/>
          </a:prstGeom>
          <a:noFill/>
          <a:ln>
            <a:noFill/>
          </a:ln>
        </p:spPr>
        <p:txBody>
          <a:bodyPr wrap="square" rtlCol="0">
            <a:spAutoFit/>
          </a:bodyPr>
          <a:lstStyle/>
          <a:p>
            <a:pPr algn="ctr"/>
            <a:r>
              <a:rPr lang="en-US" altLang="zh-CN" b="1" dirty="0" err="1" smtClean="0">
                <a:solidFill>
                  <a:srgbClr val="3563A8"/>
                </a:solidFill>
              </a:rPr>
              <a:t>iam</a:t>
            </a:r>
            <a:r>
              <a:rPr lang="en-US" altLang="zh-CN" b="1" dirty="0" smtClean="0">
                <a:solidFill>
                  <a:srgbClr val="3563A8"/>
                </a:solidFill>
              </a:rPr>
              <a:t>()</a:t>
            </a:r>
            <a:endParaRPr lang="zh-CN" altLang="en-US" b="1" dirty="0">
              <a:solidFill>
                <a:srgbClr val="3563A8"/>
              </a:solidFill>
            </a:endParaRPr>
          </a:p>
        </p:txBody>
      </p:sp>
      <p:grpSp>
        <p:nvGrpSpPr>
          <p:cNvPr id="57" name="组合 56"/>
          <p:cNvGrpSpPr/>
          <p:nvPr/>
        </p:nvGrpSpPr>
        <p:grpSpPr>
          <a:xfrm>
            <a:off x="4802014" y="2367444"/>
            <a:ext cx="2395430" cy="2395430"/>
            <a:chOff x="1795099" y="2035189"/>
            <a:chExt cx="2602563" cy="2602563"/>
          </a:xfrm>
          <a:solidFill>
            <a:schemeClr val="bg1"/>
          </a:solidFill>
        </p:grpSpPr>
        <p:sp>
          <p:nvSpPr>
            <p:cNvPr id="59" name="泪滴形 58"/>
            <p:cNvSpPr/>
            <p:nvPr/>
          </p:nvSpPr>
          <p:spPr>
            <a:xfrm rot="8100000">
              <a:off x="1795099" y="2035189"/>
              <a:ext cx="2602563" cy="2602563"/>
            </a:xfrm>
            <a:prstGeom prst="teardrop">
              <a:avLst>
                <a:gd name="adj" fmla="val 108281"/>
              </a:avLst>
            </a:prstGeom>
            <a:grpFill/>
            <a:ln>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椭圆 59"/>
            <p:cNvSpPr/>
            <p:nvPr/>
          </p:nvSpPr>
          <p:spPr>
            <a:xfrm>
              <a:off x="1936448" y="2176538"/>
              <a:ext cx="2319866" cy="2319866"/>
            </a:xfrm>
            <a:prstGeom prst="ellipse">
              <a:avLst/>
            </a:prstGeom>
            <a:grpFill/>
            <a:ln>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8" name="文本框 57"/>
          <p:cNvSpPr txBox="1"/>
          <p:nvPr/>
        </p:nvSpPr>
        <p:spPr>
          <a:xfrm>
            <a:off x="5017209" y="3352697"/>
            <a:ext cx="1892539" cy="400110"/>
          </a:xfrm>
          <a:prstGeom prst="rect">
            <a:avLst/>
          </a:prstGeom>
          <a:noFill/>
          <a:ln>
            <a:noFill/>
          </a:ln>
        </p:spPr>
        <p:txBody>
          <a:bodyPr wrap="square" rtlCol="0">
            <a:spAutoFit/>
          </a:bodyPr>
          <a:lstStyle/>
          <a:p>
            <a:pPr algn="ctr"/>
            <a:r>
              <a:rPr lang="zh-CN" altLang="en-US" sz="2000" b="1" dirty="0" smtClean="0">
                <a:solidFill>
                  <a:schemeClr val="bg1">
                    <a:lumMod val="50000"/>
                  </a:schemeClr>
                </a:solidFill>
              </a:rPr>
              <a:t>添加系统调用</a:t>
            </a:r>
            <a:endParaRPr lang="zh-CN" altLang="en-US" sz="2000" b="1" dirty="0">
              <a:solidFill>
                <a:schemeClr val="bg1">
                  <a:lumMod val="50000"/>
                </a:schemeClr>
              </a:solidFill>
            </a:endParaRPr>
          </a:p>
        </p:txBody>
      </p:sp>
      <p:sp>
        <p:nvSpPr>
          <p:cNvPr id="76" name="矩形 75"/>
          <p:cNvSpPr/>
          <p:nvPr/>
        </p:nvSpPr>
        <p:spPr>
          <a:xfrm>
            <a:off x="5040113" y="5427396"/>
            <a:ext cx="1919232" cy="646331"/>
          </a:xfrm>
          <a:prstGeom prst="rect">
            <a:avLst/>
          </a:prstGeom>
        </p:spPr>
        <p:txBody>
          <a:bodyPr wrap="square">
            <a:spAutoFit/>
          </a:bodyPr>
          <a:lstStyle/>
          <a:p>
            <a:pPr algn="ctr"/>
            <a:r>
              <a:rPr lang="zh-TW" altLang="zh-CN" sz="1200" dirty="0"/>
              <a:t>在</a:t>
            </a:r>
            <a:r>
              <a:rPr lang="en-US" altLang="zh-CN" sz="1200" dirty="0"/>
              <a:t>Linux 0.11</a:t>
            </a:r>
            <a:r>
              <a:rPr lang="zh-TW" altLang="zh-CN" sz="1200" dirty="0"/>
              <a:t>上添加两个系统调用，并编写两个简单的应用程序测试它们</a:t>
            </a:r>
            <a:r>
              <a:rPr lang="zh-CN" altLang="zh-CN" sz="1200" dirty="0"/>
              <a:t> </a:t>
            </a:r>
            <a:endParaRPr lang="zh-CN" altLang="en-US" sz="1200" dirty="0">
              <a:solidFill>
                <a:schemeClr val="tx1">
                  <a:lumMod val="75000"/>
                  <a:lumOff val="25000"/>
                </a:schemeClr>
              </a:solidFill>
              <a:cs typeface="+mn-ea"/>
            </a:endParaRPr>
          </a:p>
        </p:txBody>
      </p:sp>
      <p:sp>
        <p:nvSpPr>
          <p:cNvPr id="79" name="矩形 78"/>
          <p:cNvSpPr/>
          <p:nvPr/>
        </p:nvSpPr>
        <p:spPr>
          <a:xfrm>
            <a:off x="185738" y="2603309"/>
            <a:ext cx="2969655" cy="1569660"/>
          </a:xfrm>
          <a:prstGeom prst="rect">
            <a:avLst/>
          </a:prstGeom>
        </p:spPr>
        <p:txBody>
          <a:bodyPr wrap="square">
            <a:spAutoFit/>
          </a:bodyPr>
          <a:lstStyle/>
          <a:p>
            <a:r>
              <a:rPr lang="zh-TW" altLang="zh-CN" sz="1200" dirty="0"/>
              <a:t>第一个系统调用是</a:t>
            </a:r>
            <a:r>
              <a:rPr lang="en-US" altLang="zh-CN" sz="1200" dirty="0" err="1"/>
              <a:t>iam</a:t>
            </a:r>
            <a:r>
              <a:rPr lang="en-US" altLang="zh-CN" sz="1200" dirty="0"/>
              <a:t>()</a:t>
            </a:r>
            <a:r>
              <a:rPr lang="zh-TW" altLang="zh-CN" sz="1200" dirty="0"/>
              <a:t>，其原型为：</a:t>
            </a:r>
            <a:endParaRPr lang="zh-CN" altLang="zh-CN" sz="1200" dirty="0"/>
          </a:p>
          <a:p>
            <a:r>
              <a:rPr lang="en-US" altLang="zh-CN" sz="1200" dirty="0" err="1" smtClean="0"/>
              <a:t>int</a:t>
            </a:r>
            <a:r>
              <a:rPr lang="en-US" altLang="zh-CN" sz="1200" dirty="0" smtClean="0"/>
              <a:t> </a:t>
            </a:r>
            <a:r>
              <a:rPr lang="en-US" altLang="zh-CN" sz="1200" dirty="0" err="1"/>
              <a:t>iam</a:t>
            </a:r>
            <a:r>
              <a:rPr lang="en-US" altLang="zh-CN" sz="1200" dirty="0"/>
              <a:t>(</a:t>
            </a:r>
            <a:r>
              <a:rPr lang="en-US" altLang="zh-CN" sz="1200" dirty="0" err="1"/>
              <a:t>const</a:t>
            </a:r>
            <a:r>
              <a:rPr lang="en-US" altLang="zh-CN" sz="1200" dirty="0"/>
              <a:t> char * name</a:t>
            </a:r>
            <a:r>
              <a:rPr lang="en-US" altLang="zh-CN" sz="1200" dirty="0" smtClean="0"/>
              <a:t>);</a:t>
            </a:r>
            <a:r>
              <a:rPr lang="zh-TW" altLang="zh-CN" sz="1200" dirty="0" smtClean="0">
                <a:solidFill>
                  <a:srgbClr val="FF0000"/>
                </a:solidFill>
              </a:rPr>
              <a:t>完成</a:t>
            </a:r>
            <a:r>
              <a:rPr lang="zh-TW" altLang="zh-CN" sz="1200" dirty="0">
                <a:solidFill>
                  <a:srgbClr val="FF0000"/>
                </a:solidFill>
              </a:rPr>
              <a:t>的功能是将字符串参数</a:t>
            </a:r>
            <a:r>
              <a:rPr lang="en-US" altLang="zh-CN" sz="1200" dirty="0">
                <a:solidFill>
                  <a:srgbClr val="FF0000"/>
                </a:solidFill>
              </a:rPr>
              <a:t>name</a:t>
            </a:r>
            <a:r>
              <a:rPr lang="zh-TW" altLang="zh-CN" sz="1200" dirty="0">
                <a:solidFill>
                  <a:srgbClr val="FF0000"/>
                </a:solidFill>
              </a:rPr>
              <a:t>的内容拷贝到内核中保存下来。</a:t>
            </a:r>
            <a:r>
              <a:rPr lang="zh-TW" altLang="zh-CN" sz="1200" dirty="0"/>
              <a:t>要求</a:t>
            </a:r>
            <a:r>
              <a:rPr lang="en-US" altLang="zh-CN" sz="1200" dirty="0"/>
              <a:t>name</a:t>
            </a:r>
            <a:r>
              <a:rPr lang="zh-TW" altLang="zh-CN" sz="1200" dirty="0"/>
              <a:t>的长度不能超过</a:t>
            </a:r>
            <a:r>
              <a:rPr lang="en-US" altLang="zh-CN" sz="1200" dirty="0"/>
              <a:t>23</a:t>
            </a:r>
            <a:r>
              <a:rPr lang="zh-TW" altLang="zh-CN" sz="1200" dirty="0"/>
              <a:t>个字符。返回值是拷贝的字符数。如果</a:t>
            </a:r>
            <a:r>
              <a:rPr lang="en-US" altLang="zh-CN" sz="1200" dirty="0"/>
              <a:t>name</a:t>
            </a:r>
            <a:r>
              <a:rPr lang="zh-TW" altLang="zh-CN" sz="1200" dirty="0"/>
              <a:t>的字符个数超过了</a:t>
            </a:r>
            <a:r>
              <a:rPr lang="en-US" altLang="zh-CN" sz="1200" dirty="0"/>
              <a:t>23</a:t>
            </a:r>
            <a:r>
              <a:rPr lang="zh-TW" altLang="zh-CN" sz="1200" dirty="0"/>
              <a:t>，则返回</a:t>
            </a:r>
            <a:r>
              <a:rPr lang="en-US" altLang="zh-CN" sz="1200" dirty="0"/>
              <a:t>“-1”</a:t>
            </a:r>
            <a:r>
              <a:rPr lang="zh-TW" altLang="zh-CN" sz="1200" dirty="0"/>
              <a:t>，并置</a:t>
            </a:r>
            <a:r>
              <a:rPr lang="en-US" altLang="zh-CN" sz="1200" dirty="0" err="1" smtClean="0"/>
              <a:t>errno</a:t>
            </a:r>
            <a:r>
              <a:rPr lang="zh-CN" altLang="en-US" sz="1200" dirty="0" smtClean="0"/>
              <a:t>为</a:t>
            </a:r>
            <a:r>
              <a:rPr lang="en-US" altLang="zh-CN" sz="1200" dirty="0" smtClean="0"/>
              <a:t>EINVAL</a:t>
            </a:r>
            <a:r>
              <a:rPr lang="zh-TW" altLang="zh-CN" sz="1200" dirty="0" smtClean="0"/>
              <a:t>。在</a:t>
            </a:r>
            <a:r>
              <a:rPr lang="en-US" altLang="zh-CN" sz="1200" dirty="0" err="1"/>
              <a:t>kernal</a:t>
            </a:r>
            <a:r>
              <a:rPr lang="en-US" altLang="zh-CN" sz="1200" dirty="0"/>
              <a:t>/</a:t>
            </a:r>
            <a:r>
              <a:rPr lang="en-US" altLang="zh-CN" sz="1200" dirty="0" err="1"/>
              <a:t>who.c</a:t>
            </a:r>
            <a:r>
              <a:rPr lang="zh-TW" altLang="zh-CN" sz="1200" dirty="0"/>
              <a:t>中实现此系统调用。</a:t>
            </a:r>
            <a:r>
              <a:rPr lang="zh-CN" altLang="zh-CN" sz="1200" dirty="0"/>
              <a:t> </a:t>
            </a:r>
            <a:endParaRPr lang="zh-CN" altLang="en-US" dirty="0"/>
          </a:p>
        </p:txBody>
      </p:sp>
      <p:grpSp>
        <p:nvGrpSpPr>
          <p:cNvPr id="37" name="组合 6"/>
          <p:cNvGrpSpPr/>
          <p:nvPr/>
        </p:nvGrpSpPr>
        <p:grpSpPr>
          <a:xfrm>
            <a:off x="1016595" y="147812"/>
            <a:ext cx="596638" cy="320040"/>
            <a:chOff x="1016595" y="147812"/>
            <a:chExt cx="596638" cy="320040"/>
          </a:xfrm>
        </p:grpSpPr>
        <p:cxnSp>
          <p:nvCxnSpPr>
            <p:cNvPr id="3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41" name="文本框 40"/>
          <p:cNvSpPr txBox="1"/>
          <p:nvPr/>
        </p:nvSpPr>
        <p:spPr>
          <a:xfrm>
            <a:off x="3677392" y="1155812"/>
            <a:ext cx="4837216" cy="461665"/>
          </a:xfrm>
          <a:prstGeom prst="rect">
            <a:avLst/>
          </a:prstGeom>
          <a:noFill/>
        </p:spPr>
        <p:txBody>
          <a:bodyPr wrap="square" rtlCol="0">
            <a:spAutoFit/>
          </a:bodyPr>
          <a:lstStyle/>
          <a:p>
            <a:pPr algn="ctr"/>
            <a:r>
              <a:rPr lang="zh-CN" altLang="en-US" sz="2400" b="1" dirty="0" smtClean="0">
                <a:solidFill>
                  <a:srgbClr val="3563A8"/>
                </a:solidFill>
              </a:rPr>
              <a:t>实验内容</a:t>
            </a:r>
            <a:endParaRPr lang="zh-CN" altLang="en-US" sz="2400" b="1" dirty="0">
              <a:solidFill>
                <a:srgbClr val="3563A8"/>
              </a:solidFill>
            </a:endParaRPr>
          </a:p>
        </p:txBody>
      </p:sp>
      <p:sp>
        <p:nvSpPr>
          <p:cNvPr id="42" name="矩形 41"/>
          <p:cNvSpPr/>
          <p:nvPr/>
        </p:nvSpPr>
        <p:spPr>
          <a:xfrm>
            <a:off x="4754088" y="180159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895677" y="2603309"/>
            <a:ext cx="2701136" cy="1754326"/>
          </a:xfrm>
          <a:prstGeom prst="rect">
            <a:avLst/>
          </a:prstGeom>
        </p:spPr>
        <p:txBody>
          <a:bodyPr wrap="square">
            <a:spAutoFit/>
          </a:bodyPr>
          <a:lstStyle/>
          <a:p>
            <a:r>
              <a:rPr lang="zh-TW" altLang="zh-CN" sz="1200" dirty="0"/>
              <a:t>第二个系统调用是</a:t>
            </a:r>
            <a:r>
              <a:rPr lang="en-US" altLang="zh-CN" sz="1200" dirty="0" err="1"/>
              <a:t>whoami</a:t>
            </a:r>
            <a:r>
              <a:rPr lang="en-US" altLang="zh-CN" sz="1200" dirty="0"/>
              <a:t>()</a:t>
            </a:r>
            <a:r>
              <a:rPr lang="zh-TW" altLang="zh-CN" sz="1200" dirty="0"/>
              <a:t>，其原型为</a:t>
            </a:r>
            <a:r>
              <a:rPr lang="zh-TW" altLang="zh-CN" sz="1200" dirty="0" smtClean="0"/>
              <a:t>：</a:t>
            </a:r>
            <a:r>
              <a:rPr lang="en-US" altLang="zh-CN" sz="1200" dirty="0" err="1" smtClean="0"/>
              <a:t>int</a:t>
            </a:r>
            <a:r>
              <a:rPr lang="en-US" altLang="zh-CN" sz="1200" dirty="0" smtClean="0"/>
              <a:t> </a:t>
            </a:r>
            <a:r>
              <a:rPr lang="en-US" altLang="zh-CN" sz="1200" dirty="0" err="1"/>
              <a:t>whoami</a:t>
            </a:r>
            <a:r>
              <a:rPr lang="en-US" altLang="zh-CN" sz="1200" dirty="0"/>
              <a:t>(char* </a:t>
            </a:r>
            <a:r>
              <a:rPr lang="en-US" altLang="zh-CN" sz="1200" dirty="0" err="1" smtClean="0"/>
              <a:t>name,unsigned</a:t>
            </a:r>
            <a:r>
              <a:rPr lang="en-US" altLang="zh-CN" sz="1200" dirty="0" smtClean="0"/>
              <a:t> </a:t>
            </a:r>
            <a:r>
              <a:rPr lang="en-US" altLang="zh-CN" sz="1200" dirty="0" err="1"/>
              <a:t>int</a:t>
            </a:r>
            <a:r>
              <a:rPr lang="en-US" altLang="zh-CN" sz="1200" dirty="0"/>
              <a:t> size</a:t>
            </a:r>
            <a:r>
              <a:rPr lang="en-US" altLang="zh-CN" sz="1200" dirty="0" smtClean="0"/>
              <a:t>);</a:t>
            </a:r>
            <a:r>
              <a:rPr lang="zh-CN" altLang="zh-CN" sz="1200" dirty="0" smtClean="0"/>
              <a:t> </a:t>
            </a:r>
            <a:r>
              <a:rPr lang="zh-TW" altLang="zh-CN" sz="1200" dirty="0" smtClean="0">
                <a:solidFill>
                  <a:srgbClr val="FF0000"/>
                </a:solidFill>
              </a:rPr>
              <a:t>它</a:t>
            </a:r>
            <a:r>
              <a:rPr lang="zh-TW" altLang="zh-CN" sz="1200" dirty="0">
                <a:solidFill>
                  <a:srgbClr val="FF0000"/>
                </a:solidFill>
              </a:rPr>
              <a:t>将内核中由</a:t>
            </a:r>
            <a:r>
              <a:rPr lang="en-US" altLang="zh-CN" sz="1200" dirty="0" err="1">
                <a:solidFill>
                  <a:srgbClr val="FF0000"/>
                </a:solidFill>
              </a:rPr>
              <a:t>iam</a:t>
            </a:r>
            <a:r>
              <a:rPr lang="en-US" altLang="zh-CN" sz="1200" dirty="0">
                <a:solidFill>
                  <a:srgbClr val="FF0000"/>
                </a:solidFill>
              </a:rPr>
              <a:t>()</a:t>
            </a:r>
            <a:r>
              <a:rPr lang="zh-TW" altLang="zh-CN" sz="1200" dirty="0">
                <a:solidFill>
                  <a:srgbClr val="FF0000"/>
                </a:solidFill>
              </a:rPr>
              <a:t>保存的名字拷贝到</a:t>
            </a:r>
            <a:r>
              <a:rPr lang="en-US" altLang="zh-CN" sz="1200" dirty="0">
                <a:solidFill>
                  <a:srgbClr val="FF0000"/>
                </a:solidFill>
              </a:rPr>
              <a:t>name</a:t>
            </a:r>
            <a:r>
              <a:rPr lang="zh-TW" altLang="zh-CN" sz="1200" dirty="0">
                <a:solidFill>
                  <a:srgbClr val="FF0000"/>
                </a:solidFill>
              </a:rPr>
              <a:t>指向的用户地址空间中，同时确保不会对</a:t>
            </a:r>
            <a:r>
              <a:rPr lang="en-US" altLang="zh-CN" sz="1200" dirty="0">
                <a:solidFill>
                  <a:srgbClr val="FF0000"/>
                </a:solidFill>
              </a:rPr>
              <a:t>name</a:t>
            </a:r>
            <a:r>
              <a:rPr lang="zh-TW" altLang="zh-CN" sz="1200" dirty="0">
                <a:solidFill>
                  <a:srgbClr val="FF0000"/>
                </a:solidFill>
              </a:rPr>
              <a:t>越界</a:t>
            </a:r>
            <a:r>
              <a:rPr lang="zh-TW" altLang="zh-CN" sz="1200" dirty="0" smtClean="0">
                <a:solidFill>
                  <a:srgbClr val="FF0000"/>
                </a:solidFill>
              </a:rPr>
              <a:t>访</a:t>
            </a:r>
            <a:r>
              <a:rPr lang="zh-CN" altLang="en-US" sz="1200" dirty="0" smtClean="0">
                <a:solidFill>
                  <a:srgbClr val="FF0000"/>
                </a:solidFill>
              </a:rPr>
              <a:t>问</a:t>
            </a:r>
            <a:r>
              <a:rPr lang="zh-TW" altLang="zh-CN" sz="1200" dirty="0" smtClean="0"/>
              <a:t>（</a:t>
            </a:r>
            <a:r>
              <a:rPr lang="en-US" altLang="zh-CN" sz="1200" dirty="0" smtClean="0"/>
              <a:t>name</a:t>
            </a:r>
            <a:r>
              <a:rPr lang="zh-TW" altLang="zh-CN" sz="1200" dirty="0"/>
              <a:t>的大小由</a:t>
            </a:r>
            <a:r>
              <a:rPr lang="en-US" altLang="zh-CN" sz="1200" dirty="0"/>
              <a:t>size</a:t>
            </a:r>
            <a:r>
              <a:rPr lang="zh-TW" altLang="zh-CN" sz="1200" dirty="0"/>
              <a:t>说明）。返回值是拷贝的字符数。如果</a:t>
            </a:r>
            <a:r>
              <a:rPr lang="en-US" altLang="zh-CN" sz="1200" dirty="0"/>
              <a:t>size</a:t>
            </a:r>
            <a:r>
              <a:rPr lang="zh-TW" altLang="zh-CN" sz="1200" dirty="0"/>
              <a:t>小于需要的空间，则返回</a:t>
            </a:r>
            <a:r>
              <a:rPr lang="en-US" altLang="zh-CN" sz="1200" dirty="0"/>
              <a:t>“-1”</a:t>
            </a:r>
            <a:r>
              <a:rPr lang="zh-TW" altLang="zh-CN" sz="1200" dirty="0"/>
              <a:t>，并置</a:t>
            </a:r>
            <a:r>
              <a:rPr lang="en-US" altLang="zh-CN" sz="1200" dirty="0" err="1"/>
              <a:t>errno</a:t>
            </a:r>
            <a:r>
              <a:rPr lang="zh-TW" altLang="zh-CN" sz="1200" dirty="0"/>
              <a:t>为</a:t>
            </a:r>
            <a:r>
              <a:rPr lang="en-US" altLang="zh-CN" sz="1200" dirty="0"/>
              <a:t>EINVAL</a:t>
            </a:r>
            <a:r>
              <a:rPr lang="zh-TW" altLang="zh-CN" sz="1200" dirty="0" smtClean="0"/>
              <a:t>。也</a:t>
            </a:r>
            <a:r>
              <a:rPr lang="zh-TW" altLang="zh-CN" sz="1200" dirty="0"/>
              <a:t>是在</a:t>
            </a:r>
            <a:r>
              <a:rPr lang="en-US" altLang="zh-CN" sz="1200" dirty="0" err="1"/>
              <a:t>kernal</a:t>
            </a:r>
            <a:r>
              <a:rPr lang="en-US" altLang="zh-CN" sz="1200" dirty="0"/>
              <a:t>/</a:t>
            </a:r>
            <a:r>
              <a:rPr lang="en-US" altLang="zh-CN" sz="1200" dirty="0" err="1"/>
              <a:t>who.c</a:t>
            </a:r>
            <a:r>
              <a:rPr lang="zh-TW" altLang="zh-CN" sz="1200" dirty="0"/>
              <a:t>中实现</a:t>
            </a:r>
            <a:r>
              <a:rPr lang="zh-CN" altLang="zh-CN" sz="1200" dirty="0"/>
              <a:t>。 </a:t>
            </a:r>
            <a:endParaRPr lang="zh-CN" altLang="en-US" dirty="0"/>
          </a:p>
        </p:txBody>
      </p:sp>
      <p:pic>
        <p:nvPicPr>
          <p:cNvPr id="4" name="图片 3"/>
          <p:cNvPicPr>
            <a:picLocks noChangeAspect="1"/>
          </p:cNvPicPr>
          <p:nvPr/>
        </p:nvPicPr>
        <p:blipFill>
          <a:blip r:embed="rId2"/>
          <a:stretch>
            <a:fillRect/>
          </a:stretch>
        </p:blipFill>
        <p:spPr>
          <a:xfrm>
            <a:off x="298582" y="4140026"/>
            <a:ext cx="2678175" cy="2044874"/>
          </a:xfrm>
          <a:prstGeom prst="rect">
            <a:avLst/>
          </a:prstGeom>
        </p:spPr>
      </p:pic>
      <p:pic>
        <p:nvPicPr>
          <p:cNvPr id="5" name="图片 4"/>
          <p:cNvPicPr>
            <a:picLocks noChangeAspect="1"/>
          </p:cNvPicPr>
          <p:nvPr/>
        </p:nvPicPr>
        <p:blipFill>
          <a:blip r:embed="rId3"/>
          <a:stretch>
            <a:fillRect/>
          </a:stretch>
        </p:blipFill>
        <p:spPr>
          <a:xfrm>
            <a:off x="8526339" y="4352768"/>
            <a:ext cx="3070473" cy="1591541"/>
          </a:xfrm>
          <a:prstGeom prst="rect">
            <a:avLst/>
          </a:prstGeom>
        </p:spPr>
      </p:pic>
    </p:spTree>
    <p:extLst>
      <p:ext uri="{BB962C8B-B14F-4D97-AF65-F5344CB8AC3E}">
        <p14:creationId xmlns:p14="http://schemas.microsoft.com/office/powerpoint/2010/main" val="4260085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77392" y="784334"/>
            <a:ext cx="4837216" cy="461665"/>
          </a:xfrm>
          <a:prstGeom prst="rect">
            <a:avLst/>
          </a:prstGeom>
          <a:noFill/>
        </p:spPr>
        <p:txBody>
          <a:bodyPr wrap="square" rtlCol="0">
            <a:spAutoFit/>
          </a:bodyPr>
          <a:lstStyle/>
          <a:p>
            <a:pPr algn="ctr"/>
            <a:r>
              <a:rPr lang="zh-CN" altLang="en-US" sz="2400" b="1" dirty="0" smtClean="0">
                <a:solidFill>
                  <a:srgbClr val="3563A8"/>
                </a:solidFill>
              </a:rPr>
              <a:t>试验过程</a:t>
            </a:r>
            <a:endParaRPr lang="zh-CN" altLang="en-US" sz="2400" b="1" dirty="0">
              <a:solidFill>
                <a:srgbClr val="3563A8"/>
              </a:solidFill>
            </a:endParaRPr>
          </a:p>
        </p:txBody>
      </p:sp>
      <p:sp>
        <p:nvSpPr>
          <p:cNvPr id="8" name="矩形 7"/>
          <p:cNvSpPr/>
          <p:nvPr/>
        </p:nvSpPr>
        <p:spPr>
          <a:xfrm>
            <a:off x="3245828" y="1390390"/>
            <a:ext cx="5638802" cy="276999"/>
          </a:xfrm>
          <a:prstGeom prst="rect">
            <a:avLst/>
          </a:prstGeom>
        </p:spPr>
        <p:txBody>
          <a:bodyPr wrap="square">
            <a:spAutoFit/>
          </a:bodyPr>
          <a:lstStyle/>
          <a:p>
            <a:pPr algn="ctr"/>
            <a:r>
              <a:rPr lang="zh-TW" altLang="zh-CN" sz="1200" dirty="0"/>
              <a:t>在</a:t>
            </a:r>
            <a:r>
              <a:rPr lang="en-US" altLang="zh-CN" sz="1200" dirty="0"/>
              <a:t>Linux 0.11</a:t>
            </a:r>
            <a:r>
              <a:rPr lang="zh-TW" altLang="zh-CN" sz="1200" dirty="0"/>
              <a:t>上添加两个系统调用，并编写两个简单的应用程序测试它们</a:t>
            </a:r>
            <a:r>
              <a:rPr lang="zh-CN" altLang="zh-CN" sz="1200" dirty="0"/>
              <a:t> </a:t>
            </a:r>
            <a:endParaRPr lang="zh-CN" altLang="en-US" sz="1200" dirty="0">
              <a:solidFill>
                <a:schemeClr val="tx1">
                  <a:lumMod val="75000"/>
                  <a:lumOff val="25000"/>
                </a:schemeClr>
              </a:solidFill>
              <a:cs typeface="+mn-ea"/>
            </a:endParaRPr>
          </a:p>
        </p:txBody>
      </p:sp>
      <p:sp>
        <p:nvSpPr>
          <p:cNvPr id="9" name="圆角矩形 8"/>
          <p:cNvSpPr/>
          <p:nvPr/>
        </p:nvSpPr>
        <p:spPr>
          <a:xfrm>
            <a:off x="842752"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3563A8"/>
                </a:solidFill>
              </a:rPr>
              <a:t>调用“</a:t>
            </a:r>
            <a:r>
              <a:rPr lang="en-US" altLang="zh-CN" sz="1600" dirty="0" err="1" smtClean="0">
                <a:solidFill>
                  <a:srgbClr val="3563A8"/>
                </a:solidFill>
              </a:rPr>
              <a:t>hello.c</a:t>
            </a:r>
            <a:r>
              <a:rPr lang="zh-CN" altLang="en-US" sz="1600" dirty="0" smtClean="0">
                <a:solidFill>
                  <a:srgbClr val="3563A8"/>
                </a:solidFill>
              </a:rPr>
              <a:t>”体会过程</a:t>
            </a:r>
            <a:endParaRPr lang="zh-CN" altLang="en-US" sz="1600" dirty="0">
              <a:solidFill>
                <a:srgbClr val="3563A8"/>
              </a:solidFill>
            </a:endParaRPr>
          </a:p>
        </p:txBody>
      </p:sp>
      <p:sp>
        <p:nvSpPr>
          <p:cNvPr id="28" name="圆角矩形 27"/>
          <p:cNvSpPr/>
          <p:nvPr/>
        </p:nvSpPr>
        <p:spPr>
          <a:xfrm>
            <a:off x="4625195"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3563A8"/>
                </a:solidFill>
              </a:rPr>
              <a:t>添加自己的系统调用</a:t>
            </a:r>
            <a:endParaRPr lang="zh-CN" altLang="en-US" sz="1600" dirty="0">
              <a:solidFill>
                <a:srgbClr val="3563A8"/>
              </a:solidFill>
            </a:endParaRPr>
          </a:p>
        </p:txBody>
      </p:sp>
      <p:sp>
        <p:nvSpPr>
          <p:cNvPr id="29" name="圆角矩形 28"/>
          <p:cNvSpPr/>
          <p:nvPr/>
        </p:nvSpPr>
        <p:spPr>
          <a:xfrm>
            <a:off x="8407637"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rgbClr val="3563A8"/>
                </a:solidFill>
              </a:rPr>
              <a:t>虚拟机操作</a:t>
            </a:r>
            <a:endParaRPr lang="zh-CN" altLang="en-US" sz="1600" dirty="0">
              <a:solidFill>
                <a:srgbClr val="3563A8"/>
              </a:solidFill>
            </a:endParaRPr>
          </a:p>
        </p:txBody>
      </p:sp>
      <p:sp>
        <p:nvSpPr>
          <p:cNvPr id="30" name="圆角矩形 29"/>
          <p:cNvSpPr/>
          <p:nvPr/>
        </p:nvSpPr>
        <p:spPr>
          <a:xfrm>
            <a:off x="757899"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1" name="圆角矩形 30"/>
          <p:cNvSpPr/>
          <p:nvPr/>
        </p:nvSpPr>
        <p:spPr>
          <a:xfrm>
            <a:off x="4540342"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2" name="圆角矩形 31"/>
          <p:cNvSpPr/>
          <p:nvPr/>
        </p:nvSpPr>
        <p:spPr>
          <a:xfrm>
            <a:off x="8322784"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11" name="右箭头 10"/>
          <p:cNvSpPr/>
          <p:nvPr/>
        </p:nvSpPr>
        <p:spPr>
          <a:xfrm>
            <a:off x="3876973" y="3206115"/>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6" name="右箭头 35"/>
          <p:cNvSpPr/>
          <p:nvPr/>
        </p:nvSpPr>
        <p:spPr>
          <a:xfrm>
            <a:off x="7659416" y="3206115"/>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7" name="矩形 36"/>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6"/>
          <p:cNvGrpSpPr/>
          <p:nvPr/>
        </p:nvGrpSpPr>
        <p:grpSpPr>
          <a:xfrm>
            <a:off x="1016595" y="147812"/>
            <a:ext cx="596638" cy="320040"/>
            <a:chOff x="1016595" y="147812"/>
            <a:chExt cx="596638" cy="320040"/>
          </a:xfrm>
        </p:grpSpPr>
        <p:cxnSp>
          <p:nvCxnSpPr>
            <p:cNvPr id="25"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15849619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825025" y="3944726"/>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71459" y="3290625"/>
            <a:ext cx="4085482" cy="646331"/>
          </a:xfrm>
          <a:prstGeom prst="rect">
            <a:avLst/>
          </a:prstGeom>
        </p:spPr>
        <p:txBody>
          <a:bodyPr wrap="square">
            <a:spAutoFit/>
          </a:bodyPr>
          <a:lstStyle/>
          <a:p>
            <a:pPr eaLnBrk="0" fontAlgn="base" hangingPunct="0">
              <a:spcBef>
                <a:spcPct val="0"/>
              </a:spcBef>
              <a:spcAft>
                <a:spcPct val="0"/>
              </a:spcAft>
            </a:pPr>
            <a:r>
              <a:rPr lang="zh-CN" altLang="zh-CN" sz="1200" dirty="0">
                <a:latin typeface="Arial" charset="0"/>
              </a:rPr>
              <a:t>正常启动页面并调用“hello”（为了体验操作系统linux-0.11的正常系统调用过程）</a:t>
            </a:r>
            <a:r>
              <a:rPr lang="zh-CN" altLang="zh-CN" sz="1200" dirty="0" smtClean="0">
                <a:latin typeface="Arial" charset="0"/>
              </a:rPr>
              <a:t>：相关</a:t>
            </a:r>
            <a:r>
              <a:rPr lang="zh-CN" altLang="en-US" sz="1200" dirty="0" smtClean="0">
                <a:latin typeface="Arial" charset="0"/>
              </a:rPr>
              <a:t>虚拟机</a:t>
            </a:r>
            <a:r>
              <a:rPr lang="zh-CN" altLang="zh-CN" sz="1200" dirty="0" smtClean="0">
                <a:latin typeface="Arial" charset="0"/>
              </a:rPr>
              <a:t>控制</a:t>
            </a:r>
            <a:r>
              <a:rPr lang="zh-CN" altLang="zh-CN" sz="1200" dirty="0">
                <a:latin typeface="Arial" charset="0"/>
              </a:rPr>
              <a:t>台</a:t>
            </a:r>
            <a:r>
              <a:rPr lang="zh-CN" altLang="zh-CN" sz="1200" dirty="0" smtClean="0">
                <a:latin typeface="Arial" charset="0"/>
              </a:rPr>
              <a:t>操作</a:t>
            </a:r>
            <a:r>
              <a:rPr lang="zh-CN" altLang="en-US" sz="1200" dirty="0" smtClean="0">
                <a:latin typeface="Arial" charset="0"/>
              </a:rPr>
              <a:t>如左图所示</a:t>
            </a:r>
            <a:endParaRPr lang="zh-CN" altLang="zh-CN" sz="1200" dirty="0">
              <a:latin typeface="Arial" charset="0"/>
            </a:endParaRPr>
          </a:p>
        </p:txBody>
      </p:sp>
      <p:grpSp>
        <p:nvGrpSpPr>
          <p:cNvPr id="25" name="组合 24"/>
          <p:cNvGrpSpPr/>
          <p:nvPr/>
        </p:nvGrpSpPr>
        <p:grpSpPr>
          <a:xfrm>
            <a:off x="4441214" y="842963"/>
            <a:ext cx="6917346" cy="5872164"/>
            <a:chOff x="4694499" y="2732398"/>
            <a:chExt cx="4240530" cy="3498202"/>
          </a:xfrm>
        </p:grpSpPr>
        <p:sp>
          <p:nvSpPr>
            <p:cNvPr id="11" name="圆角矩形 10"/>
            <p:cNvSpPr/>
            <p:nvPr/>
          </p:nvSpPr>
          <p:spPr>
            <a:xfrm>
              <a:off x="4694499" y="2732398"/>
              <a:ext cx="4240530" cy="3028950"/>
            </a:xfrm>
            <a:prstGeom prst="roundRect">
              <a:avLst>
                <a:gd name="adj" fmla="val 3666"/>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25944" y="2858128"/>
              <a:ext cx="3977640" cy="246888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4694499" y="5464168"/>
              <a:ext cx="42405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703322" y="5495601"/>
              <a:ext cx="222885" cy="222885"/>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6311915" y="5769154"/>
              <a:ext cx="1005697" cy="461446"/>
            </a:xfrm>
            <a:custGeom>
              <a:avLst/>
              <a:gdLst>
                <a:gd name="connsiteX0" fmla="*/ 683904 w 2268013"/>
                <a:gd name="connsiteY0" fmla="*/ 0 h 1483535"/>
                <a:gd name="connsiteX1" fmla="*/ 1609722 w 2268013"/>
                <a:gd name="connsiteY1" fmla="*/ 0 h 1483535"/>
                <a:gd name="connsiteX2" fmla="*/ 1595336 w 2268013"/>
                <a:gd name="connsiteY2" fmla="*/ 123571 h 1483535"/>
                <a:gd name="connsiteX3" fmla="*/ 1738663 w 2268013"/>
                <a:gd name="connsiteY3" fmla="*/ 824615 h 1483535"/>
                <a:gd name="connsiteX4" fmla="*/ 2246733 w 2268013"/>
                <a:gd name="connsiteY4" fmla="*/ 1469625 h 1483535"/>
                <a:gd name="connsiteX5" fmla="*/ 2268013 w 2268013"/>
                <a:gd name="connsiteY5" fmla="*/ 1483535 h 1483535"/>
                <a:gd name="connsiteX6" fmla="*/ 0 w 2268013"/>
                <a:gd name="connsiteY6" fmla="*/ 1483535 h 1483535"/>
                <a:gd name="connsiteX7" fmla="*/ 2060 w 2268013"/>
                <a:gd name="connsiteY7" fmla="*/ 1475297 h 1483535"/>
                <a:gd name="connsiteX8" fmla="*/ 44336 w 2268013"/>
                <a:gd name="connsiteY8" fmla="*/ 1447662 h 1483535"/>
                <a:gd name="connsiteX9" fmla="*/ 552406 w 2268013"/>
                <a:gd name="connsiteY9" fmla="*/ 802652 h 1483535"/>
                <a:gd name="connsiteX10" fmla="*/ 695733 w 2268013"/>
                <a:gd name="connsiteY10" fmla="*/ 101608 h 14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8013" h="1483535">
                  <a:moveTo>
                    <a:pt x="683904" y="0"/>
                  </a:moveTo>
                  <a:lnTo>
                    <a:pt x="1609722" y="0"/>
                  </a:lnTo>
                  <a:lnTo>
                    <a:pt x="1595336" y="123571"/>
                  </a:lnTo>
                  <a:cubicBezTo>
                    <a:pt x="1588028" y="345011"/>
                    <a:pt x="1633930" y="587768"/>
                    <a:pt x="1738663" y="824615"/>
                  </a:cubicBezTo>
                  <a:cubicBezTo>
                    <a:pt x="1860851" y="1100937"/>
                    <a:pt x="2042870" y="1323437"/>
                    <a:pt x="2246733" y="1469625"/>
                  </a:cubicBezTo>
                  <a:lnTo>
                    <a:pt x="2268013" y="1483535"/>
                  </a:lnTo>
                  <a:lnTo>
                    <a:pt x="0" y="1483535"/>
                  </a:lnTo>
                  <a:lnTo>
                    <a:pt x="2060" y="1475297"/>
                  </a:lnTo>
                  <a:lnTo>
                    <a:pt x="44336" y="1447662"/>
                  </a:lnTo>
                  <a:cubicBezTo>
                    <a:pt x="248199" y="1301474"/>
                    <a:pt x="430218" y="1078974"/>
                    <a:pt x="552406" y="802652"/>
                  </a:cubicBezTo>
                  <a:cubicBezTo>
                    <a:pt x="657139" y="565805"/>
                    <a:pt x="703041" y="323048"/>
                    <a:pt x="695733" y="101608"/>
                  </a:cubicBezTo>
                  <a:close/>
                </a:path>
              </a:pathLst>
            </a:cu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251671" y="2741721"/>
            <a:ext cx="4837216" cy="461665"/>
          </a:xfrm>
          <a:prstGeom prst="rect">
            <a:avLst/>
          </a:prstGeom>
          <a:noFill/>
        </p:spPr>
        <p:txBody>
          <a:bodyPr wrap="square" rtlCol="0">
            <a:spAutoFit/>
          </a:bodyPr>
          <a:lstStyle/>
          <a:p>
            <a:pPr algn="ctr"/>
            <a:r>
              <a:rPr lang="zh-CN" altLang="en-US" sz="2400" dirty="0">
                <a:solidFill>
                  <a:srgbClr val="3563A8"/>
                </a:solidFill>
              </a:rPr>
              <a:t>调用“</a:t>
            </a:r>
            <a:r>
              <a:rPr lang="en-US" altLang="zh-CN" sz="2400" dirty="0" err="1">
                <a:solidFill>
                  <a:srgbClr val="3563A8"/>
                </a:solidFill>
              </a:rPr>
              <a:t>hello.c</a:t>
            </a:r>
            <a:r>
              <a:rPr lang="zh-CN" altLang="en-US" sz="2400" dirty="0">
                <a:solidFill>
                  <a:srgbClr val="3563A8"/>
                </a:solidFill>
              </a:rPr>
              <a:t>”体会过程</a:t>
            </a: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pic>
        <p:nvPicPr>
          <p:cNvPr id="64" name="officeArt object"/>
          <p:cNvPicPr/>
          <p:nvPr/>
        </p:nvPicPr>
        <p:blipFill>
          <a:blip r:embed="rId3">
            <a:extLst/>
          </a:blip>
          <a:stretch>
            <a:fillRect/>
          </a:stretch>
        </p:blipFill>
        <p:spPr>
          <a:xfrm>
            <a:off x="4655633" y="1054017"/>
            <a:ext cx="6488508" cy="4144320"/>
          </a:xfrm>
          <a:prstGeom prst="rect">
            <a:avLst/>
          </a:prstGeom>
          <a:ln w="12700" cap="flat">
            <a:noFill/>
            <a:miter lim="400000"/>
          </a:ln>
          <a:effectLst/>
        </p:spPr>
      </p:pic>
    </p:spTree>
    <p:extLst>
      <p:ext uri="{BB962C8B-B14F-4D97-AF65-F5344CB8AC3E}">
        <p14:creationId xmlns:p14="http://schemas.microsoft.com/office/powerpoint/2010/main" val="400862463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825025" y="3944726"/>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71459" y="3290625"/>
            <a:ext cx="4085482" cy="461665"/>
          </a:xfrm>
          <a:prstGeom prst="rect">
            <a:avLst/>
          </a:prstGeom>
        </p:spPr>
        <p:txBody>
          <a:bodyPr wrap="square">
            <a:spAutoFit/>
          </a:bodyPr>
          <a:lstStyle/>
          <a:p>
            <a:pPr eaLnBrk="0" fontAlgn="base" hangingPunct="0">
              <a:spcBef>
                <a:spcPct val="0"/>
              </a:spcBef>
              <a:spcAft>
                <a:spcPct val="0"/>
              </a:spcAft>
            </a:pPr>
            <a:r>
              <a:rPr lang="zh-CN" altLang="zh-CN" sz="1200" dirty="0">
                <a:latin typeface="Arial" charset="0"/>
              </a:rPr>
              <a:t>正常启动页面并调用“hello”（为了体验操作系统linux-0.11的正常系统调用过程）</a:t>
            </a:r>
            <a:r>
              <a:rPr lang="zh-CN" altLang="zh-CN" sz="1200" dirty="0" smtClean="0">
                <a:latin typeface="Arial" charset="0"/>
              </a:rPr>
              <a:t>：</a:t>
            </a:r>
            <a:r>
              <a:rPr lang="zh-CN" altLang="zh-CN" sz="1200" dirty="0">
                <a:latin typeface="Arial" charset="0"/>
              </a:rPr>
              <a:t>相关控制台</a:t>
            </a:r>
            <a:r>
              <a:rPr lang="zh-CN" altLang="zh-CN" sz="1200" dirty="0" smtClean="0">
                <a:latin typeface="Arial" charset="0"/>
              </a:rPr>
              <a:t>操作</a:t>
            </a:r>
            <a:r>
              <a:rPr lang="zh-CN" altLang="en-US" sz="1200" dirty="0" smtClean="0">
                <a:latin typeface="Arial" charset="0"/>
              </a:rPr>
              <a:t>如左图所示</a:t>
            </a:r>
            <a:endParaRPr lang="zh-CN" altLang="zh-CN" sz="1200" dirty="0">
              <a:latin typeface="Arial" charset="0"/>
            </a:endParaRPr>
          </a:p>
        </p:txBody>
      </p:sp>
      <p:grpSp>
        <p:nvGrpSpPr>
          <p:cNvPr id="25" name="组合 24"/>
          <p:cNvGrpSpPr/>
          <p:nvPr/>
        </p:nvGrpSpPr>
        <p:grpSpPr>
          <a:xfrm>
            <a:off x="4441214" y="842963"/>
            <a:ext cx="6917346" cy="5872164"/>
            <a:chOff x="4694499" y="2732398"/>
            <a:chExt cx="4240530" cy="3498202"/>
          </a:xfrm>
        </p:grpSpPr>
        <p:sp>
          <p:nvSpPr>
            <p:cNvPr id="11" name="圆角矩形 10"/>
            <p:cNvSpPr/>
            <p:nvPr/>
          </p:nvSpPr>
          <p:spPr>
            <a:xfrm>
              <a:off x="4694499" y="2732398"/>
              <a:ext cx="4240530" cy="3028950"/>
            </a:xfrm>
            <a:prstGeom prst="roundRect">
              <a:avLst>
                <a:gd name="adj" fmla="val 3666"/>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25944" y="2858128"/>
              <a:ext cx="3977640" cy="246888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4694499" y="5464168"/>
              <a:ext cx="42405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703322" y="5495601"/>
              <a:ext cx="222885" cy="222885"/>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6311915" y="5769154"/>
              <a:ext cx="1005697" cy="461446"/>
            </a:xfrm>
            <a:custGeom>
              <a:avLst/>
              <a:gdLst>
                <a:gd name="connsiteX0" fmla="*/ 683904 w 2268013"/>
                <a:gd name="connsiteY0" fmla="*/ 0 h 1483535"/>
                <a:gd name="connsiteX1" fmla="*/ 1609722 w 2268013"/>
                <a:gd name="connsiteY1" fmla="*/ 0 h 1483535"/>
                <a:gd name="connsiteX2" fmla="*/ 1595336 w 2268013"/>
                <a:gd name="connsiteY2" fmla="*/ 123571 h 1483535"/>
                <a:gd name="connsiteX3" fmla="*/ 1738663 w 2268013"/>
                <a:gd name="connsiteY3" fmla="*/ 824615 h 1483535"/>
                <a:gd name="connsiteX4" fmla="*/ 2246733 w 2268013"/>
                <a:gd name="connsiteY4" fmla="*/ 1469625 h 1483535"/>
                <a:gd name="connsiteX5" fmla="*/ 2268013 w 2268013"/>
                <a:gd name="connsiteY5" fmla="*/ 1483535 h 1483535"/>
                <a:gd name="connsiteX6" fmla="*/ 0 w 2268013"/>
                <a:gd name="connsiteY6" fmla="*/ 1483535 h 1483535"/>
                <a:gd name="connsiteX7" fmla="*/ 2060 w 2268013"/>
                <a:gd name="connsiteY7" fmla="*/ 1475297 h 1483535"/>
                <a:gd name="connsiteX8" fmla="*/ 44336 w 2268013"/>
                <a:gd name="connsiteY8" fmla="*/ 1447662 h 1483535"/>
                <a:gd name="connsiteX9" fmla="*/ 552406 w 2268013"/>
                <a:gd name="connsiteY9" fmla="*/ 802652 h 1483535"/>
                <a:gd name="connsiteX10" fmla="*/ 695733 w 2268013"/>
                <a:gd name="connsiteY10" fmla="*/ 101608 h 14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8013" h="1483535">
                  <a:moveTo>
                    <a:pt x="683904" y="0"/>
                  </a:moveTo>
                  <a:lnTo>
                    <a:pt x="1609722" y="0"/>
                  </a:lnTo>
                  <a:lnTo>
                    <a:pt x="1595336" y="123571"/>
                  </a:lnTo>
                  <a:cubicBezTo>
                    <a:pt x="1588028" y="345011"/>
                    <a:pt x="1633930" y="587768"/>
                    <a:pt x="1738663" y="824615"/>
                  </a:cubicBezTo>
                  <a:cubicBezTo>
                    <a:pt x="1860851" y="1100937"/>
                    <a:pt x="2042870" y="1323437"/>
                    <a:pt x="2246733" y="1469625"/>
                  </a:cubicBezTo>
                  <a:lnTo>
                    <a:pt x="2268013" y="1483535"/>
                  </a:lnTo>
                  <a:lnTo>
                    <a:pt x="0" y="1483535"/>
                  </a:lnTo>
                  <a:lnTo>
                    <a:pt x="2060" y="1475297"/>
                  </a:lnTo>
                  <a:lnTo>
                    <a:pt x="44336" y="1447662"/>
                  </a:lnTo>
                  <a:cubicBezTo>
                    <a:pt x="248199" y="1301474"/>
                    <a:pt x="430218" y="1078974"/>
                    <a:pt x="552406" y="802652"/>
                  </a:cubicBezTo>
                  <a:cubicBezTo>
                    <a:pt x="657139" y="565805"/>
                    <a:pt x="703041" y="323048"/>
                    <a:pt x="695733" y="101608"/>
                  </a:cubicBezTo>
                  <a:close/>
                </a:path>
              </a:pathLst>
            </a:cu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251671" y="2741721"/>
            <a:ext cx="4837216" cy="461665"/>
          </a:xfrm>
          <a:prstGeom prst="rect">
            <a:avLst/>
          </a:prstGeom>
          <a:noFill/>
        </p:spPr>
        <p:txBody>
          <a:bodyPr wrap="square" rtlCol="0">
            <a:spAutoFit/>
          </a:bodyPr>
          <a:lstStyle/>
          <a:p>
            <a:pPr algn="ctr"/>
            <a:r>
              <a:rPr lang="zh-CN" altLang="en-US" sz="2400" dirty="0">
                <a:solidFill>
                  <a:srgbClr val="3563A8"/>
                </a:solidFill>
              </a:rPr>
              <a:t>调用“</a:t>
            </a:r>
            <a:r>
              <a:rPr lang="en-US" altLang="zh-CN" sz="2400" dirty="0" err="1">
                <a:solidFill>
                  <a:srgbClr val="3563A8"/>
                </a:solidFill>
              </a:rPr>
              <a:t>hello.c</a:t>
            </a:r>
            <a:r>
              <a:rPr lang="zh-CN" altLang="en-US" sz="2400" dirty="0">
                <a:solidFill>
                  <a:srgbClr val="3563A8"/>
                </a:solidFill>
              </a:rPr>
              <a:t>”体会过程</a:t>
            </a: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pic>
        <p:nvPicPr>
          <p:cNvPr id="16" name="officeArt object"/>
          <p:cNvPicPr/>
          <p:nvPr/>
        </p:nvPicPr>
        <p:blipFill>
          <a:blip r:embed="rId3">
            <a:extLst/>
          </a:blip>
          <a:stretch>
            <a:fillRect/>
          </a:stretch>
        </p:blipFill>
        <p:spPr>
          <a:xfrm>
            <a:off x="4972049" y="1044228"/>
            <a:ext cx="5872163" cy="1431360"/>
          </a:xfrm>
          <a:prstGeom prst="rect">
            <a:avLst/>
          </a:prstGeom>
          <a:ln w="12700" cap="flat">
            <a:noFill/>
            <a:miter lim="400000"/>
          </a:ln>
          <a:effectLst/>
        </p:spPr>
      </p:pic>
      <p:pic>
        <p:nvPicPr>
          <p:cNvPr id="19" name="officeArt object"/>
          <p:cNvPicPr/>
          <p:nvPr/>
        </p:nvPicPr>
        <p:blipFill>
          <a:blip r:embed="rId4">
            <a:extLst/>
          </a:blip>
          <a:stretch>
            <a:fillRect/>
          </a:stretch>
        </p:blipFill>
        <p:spPr>
          <a:xfrm>
            <a:off x="4972049" y="2319942"/>
            <a:ext cx="5872163" cy="2878394"/>
          </a:xfrm>
          <a:prstGeom prst="rect">
            <a:avLst/>
          </a:prstGeom>
          <a:ln w="12700" cap="flat">
            <a:noFill/>
            <a:miter lim="400000"/>
          </a:ln>
          <a:effectLst/>
        </p:spPr>
      </p:pic>
    </p:spTree>
    <p:extLst>
      <p:ext uri="{BB962C8B-B14F-4D97-AF65-F5344CB8AC3E}">
        <p14:creationId xmlns:p14="http://schemas.microsoft.com/office/powerpoint/2010/main" val="1405773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901226" y="1770614"/>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00396" y="1003757"/>
            <a:ext cx="4085482" cy="830997"/>
          </a:xfrm>
          <a:prstGeom prst="rect">
            <a:avLst/>
          </a:prstGeom>
        </p:spPr>
        <p:txBody>
          <a:bodyPr wrap="square">
            <a:spAutoFit/>
          </a:bodyPr>
          <a:lstStyle/>
          <a:p>
            <a:pPr eaLnBrk="0" fontAlgn="base" hangingPunct="0">
              <a:spcBef>
                <a:spcPct val="0"/>
              </a:spcBef>
              <a:spcAft>
                <a:spcPct val="0"/>
              </a:spcAft>
            </a:pPr>
            <a:r>
              <a:rPr lang="zh-CN" altLang="zh-CN" sz="1200" dirty="0"/>
              <a:t>修改 </a:t>
            </a:r>
            <a:r>
              <a:rPr lang="it-IT" altLang="zh-CN" sz="1200" dirty="0"/>
              <a:t>include/</a:t>
            </a:r>
            <a:r>
              <a:rPr lang="it-IT" altLang="zh-CN" sz="1200" dirty="0" err="1"/>
              <a:t>linux</a:t>
            </a:r>
            <a:r>
              <a:rPr lang="it-IT" altLang="zh-CN" sz="1200" dirty="0"/>
              <a:t>/</a:t>
            </a:r>
            <a:r>
              <a:rPr lang="it-IT" altLang="zh-CN" sz="1200" dirty="0" err="1"/>
              <a:t>sys.h</a:t>
            </a:r>
            <a:r>
              <a:rPr lang="it-IT" altLang="zh-CN" sz="1200" dirty="0"/>
              <a:t> </a:t>
            </a:r>
            <a:r>
              <a:rPr lang="zh-CN" altLang="zh-CN" sz="1200" dirty="0"/>
              <a:t>在</a:t>
            </a:r>
            <a:r>
              <a:rPr lang="en-US" altLang="zh-CN" sz="1200" dirty="0" err="1"/>
              <a:t>sys_call_table</a:t>
            </a:r>
            <a:r>
              <a:rPr lang="zh-CN" altLang="zh-CN" sz="1200" dirty="0"/>
              <a:t>数</a:t>
            </a:r>
            <a:r>
              <a:rPr lang="zh-CN" altLang="zh-CN" sz="1200" dirty="0" smtClean="0"/>
              <a:t>组</a:t>
            </a:r>
            <a:r>
              <a:rPr lang="zh-CN" altLang="en-US" sz="1200" dirty="0" smtClean="0"/>
              <a:t>（</a:t>
            </a:r>
            <a:r>
              <a:rPr lang="zh-CN" altLang="en-US" sz="1200" dirty="0" smtClean="0">
                <a:solidFill>
                  <a:srgbClr val="FF0000"/>
                </a:solidFill>
              </a:rPr>
              <a:t>系统调用处理程序指针数组</a:t>
            </a:r>
            <a:r>
              <a:rPr lang="zh-CN" altLang="en-US" sz="1200" dirty="0" smtClean="0"/>
              <a:t>）</a:t>
            </a:r>
            <a:r>
              <a:rPr lang="zh-CN" altLang="zh-CN" sz="1200" dirty="0" smtClean="0"/>
              <a:t>最</a:t>
            </a:r>
            <a:r>
              <a:rPr lang="zh-CN" altLang="zh-CN" sz="1200" dirty="0"/>
              <a:t>后加入</a:t>
            </a:r>
            <a:r>
              <a:rPr lang="en-US" altLang="zh-CN" sz="1200" dirty="0"/>
              <a:t>sys_</a:t>
            </a:r>
            <a:r>
              <a:rPr lang="zh-CN" altLang="zh-CN" sz="1200" dirty="0"/>
              <a:t>iam及sys_whoam</a:t>
            </a:r>
            <a:r>
              <a:rPr lang="zh-CN" altLang="zh-CN" sz="1200" dirty="0" smtClean="0"/>
              <a:t>i</a:t>
            </a:r>
            <a:r>
              <a:rPr lang="zh-CN" altLang="en-US" sz="1200" dirty="0" smtClean="0"/>
              <a:t>（</a:t>
            </a:r>
            <a:r>
              <a:rPr lang="zh-CN" altLang="en-US" sz="1200" dirty="0" smtClean="0">
                <a:solidFill>
                  <a:srgbClr val="FF0000"/>
                </a:solidFill>
              </a:rPr>
              <a:t>系统处理函数</a:t>
            </a:r>
            <a:r>
              <a:rPr lang="zh-CN" altLang="en-US" sz="1200" dirty="0" smtClean="0"/>
              <a:t>）</a:t>
            </a:r>
            <a:r>
              <a:rPr lang="zh-CN" altLang="zh-CN" sz="1200" dirty="0" smtClean="0"/>
              <a:t>，</a:t>
            </a:r>
            <a:r>
              <a:rPr lang="zh-CN" altLang="zh-CN" sz="1200" dirty="0"/>
              <a:t>并仿照上面给出其他系统调用格式加上</a:t>
            </a:r>
            <a:r>
              <a:rPr lang="de-DE" altLang="zh-CN" sz="1200" dirty="0"/>
              <a:t>extern </a:t>
            </a:r>
            <a:r>
              <a:rPr lang="zh-CN" altLang="zh-CN" sz="1200" dirty="0"/>
              <a:t>int</a:t>
            </a:r>
            <a:r>
              <a:rPr lang="en-US" altLang="zh-CN" sz="1200" dirty="0"/>
              <a:t> sys_</a:t>
            </a:r>
            <a:r>
              <a:rPr lang="zh-CN" altLang="zh-CN" sz="1200" dirty="0"/>
              <a:t>iam</a:t>
            </a:r>
            <a:r>
              <a:rPr lang="en-US" altLang="zh-CN" sz="1200" dirty="0"/>
              <a:t>()</a:t>
            </a:r>
            <a:r>
              <a:rPr lang="zh-CN" altLang="zh-CN" sz="1200" dirty="0"/>
              <a:t>及extern int sys_whoami() </a:t>
            </a:r>
            <a:endParaRPr lang="zh-CN" altLang="zh-CN" sz="1200" dirty="0">
              <a:latin typeface="Arial" charset="0"/>
            </a:endParaRPr>
          </a:p>
        </p:txBody>
      </p:sp>
      <p:sp>
        <p:nvSpPr>
          <p:cNvPr id="105" name="文本框 104"/>
          <p:cNvSpPr txBox="1"/>
          <p:nvPr/>
        </p:nvSpPr>
        <p:spPr>
          <a:xfrm>
            <a:off x="700088" y="532774"/>
            <a:ext cx="3086100" cy="461665"/>
          </a:xfrm>
          <a:prstGeom prst="rect">
            <a:avLst/>
          </a:prstGeom>
          <a:noFill/>
        </p:spPr>
        <p:txBody>
          <a:bodyPr wrap="square" rtlCol="0">
            <a:spAutoFit/>
          </a:bodyPr>
          <a:lstStyle/>
          <a:p>
            <a:pPr algn="ctr"/>
            <a:r>
              <a:rPr lang="zh-CN" altLang="en-US" sz="2400" dirty="0">
                <a:solidFill>
                  <a:srgbClr val="3563A8"/>
                </a:solidFill>
              </a:rPr>
              <a:t>添加自己的系统调用</a:t>
            </a: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nvGrpSpPr>
          <p:cNvPr id="20" name="组合 56"/>
          <p:cNvGrpSpPr/>
          <p:nvPr/>
        </p:nvGrpSpPr>
        <p:grpSpPr>
          <a:xfrm>
            <a:off x="5675943" y="147812"/>
            <a:ext cx="5039681" cy="6444142"/>
            <a:chOff x="3836179" y="1605097"/>
            <a:chExt cx="2427515" cy="3431907"/>
          </a:xfrm>
          <a:noFill/>
        </p:grpSpPr>
        <p:sp>
          <p:nvSpPr>
            <p:cNvPr id="21" name="圆角矩形 20"/>
            <p:cNvSpPr/>
            <p:nvPr/>
          </p:nvSpPr>
          <p:spPr>
            <a:xfrm>
              <a:off x="3836179" y="1605097"/>
              <a:ext cx="2427515" cy="3431907"/>
            </a:xfrm>
            <a:prstGeom prst="roundRect">
              <a:avLst>
                <a:gd name="adj" fmla="val 7292"/>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77694" y="1899011"/>
              <a:ext cx="2144486" cy="2861352"/>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17373" y="1735722"/>
              <a:ext cx="65315" cy="65315"/>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67"/>
            <p:cNvGrpSpPr/>
            <p:nvPr/>
          </p:nvGrpSpPr>
          <p:grpSpPr>
            <a:xfrm>
              <a:off x="4971745" y="4822650"/>
              <a:ext cx="180000" cy="180000"/>
              <a:chOff x="8084634" y="869795"/>
              <a:chExt cx="1089631" cy="1089631"/>
            </a:xfrm>
            <a:grpFill/>
          </p:grpSpPr>
          <p:sp>
            <p:nvSpPr>
              <p:cNvPr id="26" name="椭圆 25"/>
              <p:cNvSpPr/>
              <p:nvPr/>
            </p:nvSpPr>
            <p:spPr>
              <a:xfrm>
                <a:off x="8084634" y="869795"/>
                <a:ext cx="1089631" cy="1089631"/>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8389413" y="1174574"/>
                <a:ext cx="480072" cy="480072"/>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 name="直线箭头连接符 2"/>
          <p:cNvCxnSpPr>
            <a:stCxn id="71" idx="3"/>
          </p:cNvCxnSpPr>
          <p:nvPr/>
        </p:nvCxnSpPr>
        <p:spPr>
          <a:xfrm flipV="1">
            <a:off x="4285878" y="1326923"/>
            <a:ext cx="1889755" cy="92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图片 3"/>
          <p:cNvPicPr>
            <a:picLocks noChangeAspect="1"/>
          </p:cNvPicPr>
          <p:nvPr/>
        </p:nvPicPr>
        <p:blipFill>
          <a:blip r:embed="rId3"/>
          <a:stretch>
            <a:fillRect/>
          </a:stretch>
        </p:blipFill>
        <p:spPr>
          <a:xfrm>
            <a:off x="6469427" y="1016229"/>
            <a:ext cx="3375832" cy="489758"/>
          </a:xfrm>
          <a:prstGeom prst="rect">
            <a:avLst/>
          </a:prstGeom>
        </p:spPr>
      </p:pic>
      <p:sp>
        <p:nvSpPr>
          <p:cNvPr id="29" name="矩形 28"/>
          <p:cNvSpPr/>
          <p:nvPr/>
        </p:nvSpPr>
        <p:spPr>
          <a:xfrm>
            <a:off x="901226" y="2576844"/>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01226" y="2146126"/>
            <a:ext cx="2977617" cy="276999"/>
          </a:xfrm>
          <a:prstGeom prst="rect">
            <a:avLst/>
          </a:prstGeom>
        </p:spPr>
        <p:txBody>
          <a:bodyPr wrap="square">
            <a:spAutoFit/>
          </a:bodyPr>
          <a:lstStyle/>
          <a:p>
            <a:r>
              <a:rPr lang="en-US" altLang="zh-CN" sz="1200" dirty="0" smtClean="0"/>
              <a:t>include/</a:t>
            </a:r>
            <a:r>
              <a:rPr lang="en-US" altLang="zh-CN" sz="1200" dirty="0" err="1" smtClean="0"/>
              <a:t>unistd.h</a:t>
            </a:r>
            <a:r>
              <a:rPr lang="zh-CN" altLang="en-US" sz="1200" dirty="0" smtClean="0"/>
              <a:t>下添</a:t>
            </a:r>
            <a:r>
              <a:rPr lang="zh-CN" altLang="en-US" sz="1200" dirty="0" smtClean="0"/>
              <a:t>加</a:t>
            </a:r>
            <a:r>
              <a:rPr lang="zh-CN" altLang="en-US" sz="1200" dirty="0">
                <a:solidFill>
                  <a:srgbClr val="FF0000"/>
                </a:solidFill>
              </a:rPr>
              <a:t>系</a:t>
            </a:r>
            <a:r>
              <a:rPr lang="zh-CN" altLang="en-US" sz="1200" dirty="0" smtClean="0">
                <a:solidFill>
                  <a:srgbClr val="FF0000"/>
                </a:solidFill>
              </a:rPr>
              <a:t>统调用功能号</a:t>
            </a:r>
            <a:endParaRPr lang="en-US" altLang="zh-CN" sz="1200" dirty="0">
              <a:solidFill>
                <a:srgbClr val="FF0000"/>
              </a:solidFill>
            </a:endParaRPr>
          </a:p>
        </p:txBody>
      </p:sp>
      <p:pic>
        <p:nvPicPr>
          <p:cNvPr id="6" name="图片 5"/>
          <p:cNvPicPr>
            <a:picLocks noChangeAspect="1"/>
          </p:cNvPicPr>
          <p:nvPr/>
        </p:nvPicPr>
        <p:blipFill>
          <a:blip r:embed="rId4"/>
          <a:stretch>
            <a:fillRect/>
          </a:stretch>
        </p:blipFill>
        <p:spPr>
          <a:xfrm>
            <a:off x="6440263" y="2154566"/>
            <a:ext cx="3375833" cy="440326"/>
          </a:xfrm>
          <a:prstGeom prst="rect">
            <a:avLst/>
          </a:prstGeom>
        </p:spPr>
      </p:pic>
      <p:cxnSp>
        <p:nvCxnSpPr>
          <p:cNvPr id="32" name="直线箭头连接符 31"/>
          <p:cNvCxnSpPr/>
          <p:nvPr/>
        </p:nvCxnSpPr>
        <p:spPr>
          <a:xfrm flipV="1">
            <a:off x="4256715" y="2380528"/>
            <a:ext cx="188975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矩形 33"/>
          <p:cNvSpPr/>
          <p:nvPr/>
        </p:nvSpPr>
        <p:spPr>
          <a:xfrm>
            <a:off x="901226" y="3335573"/>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228719" y="2819129"/>
            <a:ext cx="2171705" cy="461665"/>
          </a:xfrm>
          <a:prstGeom prst="rect">
            <a:avLst/>
          </a:prstGeom>
        </p:spPr>
        <p:txBody>
          <a:bodyPr wrap="square">
            <a:spAutoFit/>
          </a:bodyPr>
          <a:lstStyle/>
          <a:p>
            <a:r>
              <a:rPr lang="zh-CN" altLang="zh-CN" sz="1200" dirty="0"/>
              <a:t>修改 </a:t>
            </a:r>
            <a:r>
              <a:rPr lang="en-US" altLang="zh-CN" sz="1200" dirty="0" smtClean="0"/>
              <a:t>kernel/</a:t>
            </a:r>
            <a:r>
              <a:rPr lang="en-US" altLang="zh-CN" sz="1200" dirty="0" err="1" smtClean="0"/>
              <a:t>system_call.s</a:t>
            </a:r>
            <a:r>
              <a:rPr lang="zh-CN" altLang="en-US" sz="1200" dirty="0" smtClean="0"/>
              <a:t>，增加两个系统调用值</a:t>
            </a:r>
            <a:r>
              <a:rPr lang="en-US" altLang="zh-CN" sz="1200" dirty="0" smtClean="0"/>
              <a:t> </a:t>
            </a:r>
            <a:endParaRPr lang="en-US" altLang="zh-CN" sz="1200" dirty="0"/>
          </a:p>
        </p:txBody>
      </p:sp>
      <p:pic>
        <p:nvPicPr>
          <p:cNvPr id="8" name="图片 7"/>
          <p:cNvPicPr>
            <a:picLocks noChangeAspect="1"/>
          </p:cNvPicPr>
          <p:nvPr/>
        </p:nvPicPr>
        <p:blipFill>
          <a:blip r:embed="rId5"/>
          <a:stretch>
            <a:fillRect/>
          </a:stretch>
        </p:blipFill>
        <p:spPr>
          <a:xfrm>
            <a:off x="6440263" y="3016191"/>
            <a:ext cx="3162980" cy="227280"/>
          </a:xfrm>
          <a:prstGeom prst="rect">
            <a:avLst/>
          </a:prstGeom>
        </p:spPr>
      </p:pic>
      <p:cxnSp>
        <p:nvCxnSpPr>
          <p:cNvPr id="38" name="直线箭头连接符 37"/>
          <p:cNvCxnSpPr/>
          <p:nvPr/>
        </p:nvCxnSpPr>
        <p:spPr>
          <a:xfrm flipV="1">
            <a:off x="4256715" y="3110968"/>
            <a:ext cx="188975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矩形 38"/>
          <p:cNvSpPr/>
          <p:nvPr/>
        </p:nvSpPr>
        <p:spPr>
          <a:xfrm>
            <a:off x="940595" y="4391487"/>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68088" y="3532139"/>
            <a:ext cx="2171705" cy="1015663"/>
          </a:xfrm>
          <a:prstGeom prst="rect">
            <a:avLst/>
          </a:prstGeom>
        </p:spPr>
        <p:txBody>
          <a:bodyPr wrap="square">
            <a:spAutoFit/>
          </a:bodyPr>
          <a:lstStyle/>
          <a:p>
            <a:r>
              <a:rPr lang="zh-CN" altLang="zh-CN" sz="1200" dirty="0">
                <a:solidFill>
                  <a:srgbClr val="3563A8"/>
                </a:solidFill>
              </a:rPr>
              <a:t>编写whoami.c，iam.c及who.c文件 </a:t>
            </a:r>
            <a:r>
              <a:rPr lang="zh-CN" altLang="en-US" sz="1200" dirty="0" smtClean="0">
                <a:solidFill>
                  <a:srgbClr val="3563A8"/>
                </a:solidFill>
              </a:rPr>
              <a:t>，见报告附录，</a:t>
            </a:r>
            <a:r>
              <a:rPr lang="en-US" altLang="zh-CN" sz="1200" dirty="0" err="1"/>
              <a:t>who.c</a:t>
            </a:r>
            <a:r>
              <a:rPr lang="en-US" altLang="zh-CN" sz="1200" dirty="0"/>
              <a:t> linux-0.11/kernel/ </a:t>
            </a:r>
            <a:r>
              <a:rPr lang="en-US" altLang="zh-CN" sz="1200" dirty="0" err="1" smtClean="0"/>
              <a:t>Makefile</a:t>
            </a:r>
            <a:endParaRPr lang="en-US" altLang="zh-CN" sz="1200" dirty="0"/>
          </a:p>
          <a:p>
            <a:endParaRPr lang="en-US" altLang="zh-CN" sz="1200" dirty="0">
              <a:solidFill>
                <a:srgbClr val="3563A8"/>
              </a:solidFill>
            </a:endParaRPr>
          </a:p>
        </p:txBody>
      </p:sp>
      <p:cxnSp>
        <p:nvCxnSpPr>
          <p:cNvPr id="41" name="直线箭头连接符 40"/>
          <p:cNvCxnSpPr/>
          <p:nvPr/>
        </p:nvCxnSpPr>
        <p:spPr>
          <a:xfrm flipV="1">
            <a:off x="4249734" y="4129977"/>
            <a:ext cx="188975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2" name="officeArt object"/>
          <p:cNvPicPr/>
          <p:nvPr/>
        </p:nvPicPr>
        <p:blipFill>
          <a:blip r:embed="rId6">
            <a:extLst/>
          </a:blip>
          <a:stretch>
            <a:fillRect/>
          </a:stretch>
        </p:blipFill>
        <p:spPr>
          <a:xfrm>
            <a:off x="6164940" y="3779640"/>
            <a:ext cx="4165980" cy="213902"/>
          </a:xfrm>
          <a:prstGeom prst="rect">
            <a:avLst/>
          </a:prstGeom>
          <a:ln w="12700" cap="flat">
            <a:noFill/>
            <a:miter lim="400000"/>
          </a:ln>
          <a:effectLst/>
        </p:spPr>
      </p:pic>
      <p:pic>
        <p:nvPicPr>
          <p:cNvPr id="43" name="officeArt object"/>
          <p:cNvPicPr/>
          <p:nvPr/>
        </p:nvPicPr>
        <p:blipFill>
          <a:blip r:embed="rId7">
            <a:extLst/>
          </a:blip>
          <a:stretch>
            <a:fillRect/>
          </a:stretch>
        </p:blipFill>
        <p:spPr>
          <a:xfrm>
            <a:off x="6164939" y="3963608"/>
            <a:ext cx="4140530" cy="710243"/>
          </a:xfrm>
          <a:prstGeom prst="rect">
            <a:avLst/>
          </a:prstGeom>
          <a:ln w="12700" cap="flat">
            <a:noFill/>
            <a:miter lim="400000"/>
          </a:ln>
          <a:effectLst/>
        </p:spPr>
      </p:pic>
      <p:sp>
        <p:nvSpPr>
          <p:cNvPr id="44" name="矩形 43"/>
          <p:cNvSpPr/>
          <p:nvPr/>
        </p:nvSpPr>
        <p:spPr>
          <a:xfrm>
            <a:off x="936284" y="5501732"/>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2143125" y="4642384"/>
            <a:ext cx="1292357" cy="646331"/>
          </a:xfrm>
          <a:prstGeom prst="rect">
            <a:avLst/>
          </a:prstGeom>
        </p:spPr>
        <p:txBody>
          <a:bodyPr wrap="square">
            <a:spAutoFit/>
          </a:bodyPr>
          <a:lstStyle/>
          <a:p>
            <a:r>
              <a:rPr lang="en-US" altLang="zh-CN" sz="1200" dirty="0" smtClean="0"/>
              <a:t>.</a:t>
            </a:r>
            <a:endParaRPr lang="zh-CN" altLang="en-US" sz="1200" dirty="0" smtClean="0"/>
          </a:p>
          <a:p>
            <a:r>
              <a:rPr lang="en-US" altLang="zh-CN" sz="1200" dirty="0" smtClean="0">
                <a:solidFill>
                  <a:srgbClr val="3563A8"/>
                </a:solidFill>
              </a:rPr>
              <a:t>.</a:t>
            </a:r>
            <a:endParaRPr lang="zh-CN" altLang="en-US" sz="1200" dirty="0" smtClean="0">
              <a:solidFill>
                <a:srgbClr val="3563A8"/>
              </a:solidFill>
            </a:endParaRPr>
          </a:p>
          <a:p>
            <a:r>
              <a:rPr lang="en-US" altLang="zh-CN" sz="1200" dirty="0">
                <a:solidFill>
                  <a:srgbClr val="3563A8"/>
                </a:solidFill>
              </a:rPr>
              <a:t>.</a:t>
            </a:r>
          </a:p>
        </p:txBody>
      </p:sp>
      <p:sp>
        <p:nvSpPr>
          <p:cNvPr id="33" name="矩形 32"/>
          <p:cNvSpPr/>
          <p:nvPr/>
        </p:nvSpPr>
        <p:spPr>
          <a:xfrm>
            <a:off x="8021753" y="4724443"/>
            <a:ext cx="1292357" cy="646331"/>
          </a:xfrm>
          <a:prstGeom prst="rect">
            <a:avLst/>
          </a:prstGeom>
        </p:spPr>
        <p:txBody>
          <a:bodyPr wrap="square">
            <a:spAutoFit/>
          </a:bodyPr>
          <a:lstStyle/>
          <a:p>
            <a:r>
              <a:rPr lang="en-US" altLang="zh-CN" sz="1200" dirty="0" smtClean="0"/>
              <a:t>.</a:t>
            </a:r>
            <a:endParaRPr lang="zh-CN" altLang="en-US" sz="1200" dirty="0" smtClean="0"/>
          </a:p>
          <a:p>
            <a:r>
              <a:rPr lang="en-US" altLang="zh-CN" sz="1200" dirty="0" smtClean="0">
                <a:solidFill>
                  <a:srgbClr val="3563A8"/>
                </a:solidFill>
              </a:rPr>
              <a:t>.</a:t>
            </a:r>
            <a:endParaRPr lang="zh-CN" altLang="en-US" sz="1200" dirty="0" smtClean="0">
              <a:solidFill>
                <a:srgbClr val="3563A8"/>
              </a:solidFill>
            </a:endParaRPr>
          </a:p>
          <a:p>
            <a:r>
              <a:rPr lang="en-US" altLang="zh-CN" sz="1200" dirty="0">
                <a:solidFill>
                  <a:srgbClr val="3563A8"/>
                </a:solidFill>
              </a:rPr>
              <a:t>.</a:t>
            </a:r>
          </a:p>
        </p:txBody>
      </p:sp>
      <p:cxnSp>
        <p:nvCxnSpPr>
          <p:cNvPr id="36" name="直线箭头连接符 35"/>
          <p:cNvCxnSpPr/>
          <p:nvPr/>
        </p:nvCxnSpPr>
        <p:spPr>
          <a:xfrm flipV="1">
            <a:off x="4242243" y="5047608"/>
            <a:ext cx="1889755"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937753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104"/>
          <p:cNvSpPr txBox="1"/>
          <p:nvPr/>
        </p:nvSpPr>
        <p:spPr>
          <a:xfrm>
            <a:off x="943736" y="2370922"/>
            <a:ext cx="2598801" cy="461665"/>
          </a:xfrm>
          <a:prstGeom prst="rect">
            <a:avLst/>
          </a:prstGeom>
          <a:noFill/>
        </p:spPr>
        <p:txBody>
          <a:bodyPr wrap="square" rtlCol="0">
            <a:spAutoFit/>
          </a:bodyPr>
          <a:lstStyle/>
          <a:p>
            <a:pPr algn="ctr"/>
            <a:r>
              <a:rPr lang="zh-CN" altLang="en-US" sz="2400" dirty="0" smtClean="0">
                <a:solidFill>
                  <a:srgbClr val="3563A8"/>
                </a:solidFill>
              </a:rPr>
              <a:t>虚拟</a:t>
            </a:r>
            <a:r>
              <a:rPr lang="zh-CN" altLang="en-US" sz="2400" dirty="0">
                <a:solidFill>
                  <a:srgbClr val="3563A8"/>
                </a:solidFill>
              </a:rPr>
              <a:t>机</a:t>
            </a:r>
            <a:r>
              <a:rPr lang="zh-CN" altLang="en-US" sz="2400" dirty="0" smtClean="0">
                <a:solidFill>
                  <a:srgbClr val="3563A8"/>
                </a:solidFill>
              </a:rPr>
              <a:t>操作</a:t>
            </a:r>
            <a:r>
              <a:rPr lang="en-US" altLang="zh-CN" sz="2400" dirty="0" smtClean="0">
                <a:solidFill>
                  <a:srgbClr val="3563A8"/>
                </a:solidFill>
              </a:rPr>
              <a:t>&amp;</a:t>
            </a:r>
            <a:r>
              <a:rPr lang="zh-CN" altLang="en-US" sz="2400" dirty="0" smtClean="0">
                <a:solidFill>
                  <a:srgbClr val="3563A8"/>
                </a:solidFill>
              </a:rPr>
              <a:t>测试</a:t>
            </a:r>
            <a:endParaRPr lang="zh-CN" altLang="en-US" sz="2400" dirty="0">
              <a:solidFill>
                <a:srgbClr val="3563A8"/>
              </a:solidFill>
            </a:endParaRPr>
          </a:p>
        </p:txBody>
      </p:sp>
      <p:grpSp>
        <p:nvGrpSpPr>
          <p:cNvPr id="45" name="组合 6"/>
          <p:cNvGrpSpPr/>
          <p:nvPr/>
        </p:nvGrpSpPr>
        <p:grpSpPr>
          <a:xfrm>
            <a:off x="1016595" y="147812"/>
            <a:ext cx="596638" cy="320040"/>
            <a:chOff x="1016595" y="147812"/>
            <a:chExt cx="596638" cy="320040"/>
          </a:xfrm>
        </p:grpSpPr>
        <p:cxnSp>
          <p:nvCxnSpPr>
            <p:cNvPr id="48" name="直接连接符 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016595" y="169333"/>
              <a:ext cx="596638" cy="276999"/>
            </a:xfrm>
            <a:prstGeom prst="rect">
              <a:avLst/>
            </a:prstGeom>
            <a:noFill/>
          </p:spPr>
          <p:txBody>
            <a:bodyPr wrap="none" rtlCol="0">
              <a:spAutoFit/>
            </a:bodyPr>
            <a:lstStyle/>
            <a:p>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M</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I</a:t>
              </a:r>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  </a:t>
              </a:r>
              <a:r>
                <a:rPr lang="en-US" altLang="zh-CN" sz="1200" dirty="0" smtClean="0">
                  <a:solidFill>
                    <a:srgbClr val="3563A8"/>
                  </a:solidFill>
                  <a:latin typeface="+mj-lt"/>
                  <a:ea typeface="Arial Unicode MS" panose="020B0604020202020204" pitchFamily="34" charset="-122"/>
                  <a:cs typeface="Arial Unicode MS" panose="020B0604020202020204" pitchFamily="34" charset="-122"/>
                </a:rPr>
                <a:t>C</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grpSp>
      <p:sp>
        <p:nvSpPr>
          <p:cNvPr id="63" name="文本框 62"/>
          <p:cNvSpPr txBox="1"/>
          <p:nvPr/>
        </p:nvSpPr>
        <p:spPr>
          <a:xfrm>
            <a:off x="1636572" y="169333"/>
            <a:ext cx="800219" cy="276999"/>
          </a:xfrm>
          <a:prstGeom prst="rect">
            <a:avLst/>
          </a:prstGeom>
          <a:noFill/>
        </p:spPr>
        <p:txBody>
          <a:bodyPr wrap="none" rtlCol="0">
            <a:spAutoFit/>
          </a:bodyPr>
          <a:lstStyle/>
          <a:p>
            <a:r>
              <a:rPr lang="zh-CN" altLang="en-US" sz="1200" dirty="0" smtClean="0">
                <a:solidFill>
                  <a:schemeClr val="bg1">
                    <a:lumMod val="50000"/>
                  </a:schemeClr>
                </a:solidFill>
                <a:latin typeface="+mj-lt"/>
                <a:ea typeface="Arial Unicode MS" panose="020B0604020202020204" pitchFamily="34" charset="-122"/>
                <a:cs typeface="Arial Unicode MS" panose="020B0604020202020204" pitchFamily="34" charset="-122"/>
              </a:rPr>
              <a:t>实验过程</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nvGrpSpPr>
          <p:cNvPr id="20" name="组合 56"/>
          <p:cNvGrpSpPr/>
          <p:nvPr/>
        </p:nvGrpSpPr>
        <p:grpSpPr>
          <a:xfrm rot="16200000">
            <a:off x="5339356" y="-188777"/>
            <a:ext cx="5039681" cy="7117317"/>
            <a:chOff x="3836179" y="1605097"/>
            <a:chExt cx="2427515" cy="3431907"/>
          </a:xfrm>
          <a:noFill/>
        </p:grpSpPr>
        <p:sp>
          <p:nvSpPr>
            <p:cNvPr id="21" name="圆角矩形 20"/>
            <p:cNvSpPr/>
            <p:nvPr/>
          </p:nvSpPr>
          <p:spPr>
            <a:xfrm>
              <a:off x="3836179" y="1605097"/>
              <a:ext cx="2427515" cy="3431907"/>
            </a:xfrm>
            <a:prstGeom prst="roundRect">
              <a:avLst>
                <a:gd name="adj" fmla="val 7292"/>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77694" y="1899011"/>
              <a:ext cx="2144486" cy="2861352"/>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17373" y="1735722"/>
              <a:ext cx="65315" cy="65315"/>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67"/>
            <p:cNvGrpSpPr/>
            <p:nvPr/>
          </p:nvGrpSpPr>
          <p:grpSpPr>
            <a:xfrm>
              <a:off x="4971745" y="4822650"/>
              <a:ext cx="180000" cy="180000"/>
              <a:chOff x="8084634" y="869795"/>
              <a:chExt cx="1089631" cy="1089631"/>
            </a:xfrm>
            <a:grpFill/>
          </p:grpSpPr>
          <p:sp>
            <p:nvSpPr>
              <p:cNvPr id="26" name="椭圆 25"/>
              <p:cNvSpPr/>
              <p:nvPr/>
            </p:nvSpPr>
            <p:spPr>
              <a:xfrm>
                <a:off x="8084634" y="869795"/>
                <a:ext cx="1089631" cy="1089631"/>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8389413" y="1174574"/>
                <a:ext cx="480072" cy="480072"/>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901226" y="4244435"/>
            <a:ext cx="2683823"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192342" y="2832587"/>
            <a:ext cx="2171705" cy="338554"/>
          </a:xfrm>
          <a:prstGeom prst="rect">
            <a:avLst/>
          </a:prstGeom>
        </p:spPr>
        <p:txBody>
          <a:bodyPr wrap="square">
            <a:spAutoFit/>
          </a:bodyPr>
          <a:lstStyle/>
          <a:p>
            <a:r>
              <a:rPr lang="zh-CN" altLang="en-US" sz="1600" dirty="0" smtClean="0"/>
              <a:t>编写两个</a:t>
            </a:r>
            <a:r>
              <a:rPr lang="en-US" altLang="zh-CN" sz="1600" dirty="0" smtClean="0"/>
              <a:t>c</a:t>
            </a:r>
            <a:r>
              <a:rPr lang="zh-CN" altLang="en-US" sz="1600" dirty="0" smtClean="0"/>
              <a:t>测试文件</a:t>
            </a:r>
            <a:endParaRPr lang="en-US" altLang="zh-CN" sz="1600" dirty="0">
              <a:solidFill>
                <a:srgbClr val="3563A8"/>
              </a:solidFill>
            </a:endParaRPr>
          </a:p>
        </p:txBody>
      </p:sp>
      <p:pic>
        <p:nvPicPr>
          <p:cNvPr id="2" name="图片 1"/>
          <p:cNvPicPr>
            <a:picLocks noChangeAspect="1"/>
          </p:cNvPicPr>
          <p:nvPr/>
        </p:nvPicPr>
        <p:blipFill>
          <a:blip r:embed="rId3"/>
          <a:stretch>
            <a:fillRect/>
          </a:stretch>
        </p:blipFill>
        <p:spPr>
          <a:xfrm>
            <a:off x="4935476" y="1143493"/>
            <a:ext cx="4064000" cy="2387600"/>
          </a:xfrm>
          <a:prstGeom prst="rect">
            <a:avLst/>
          </a:prstGeom>
        </p:spPr>
      </p:pic>
      <p:pic>
        <p:nvPicPr>
          <p:cNvPr id="3" name="图片 2"/>
          <p:cNvPicPr>
            <a:picLocks noChangeAspect="1"/>
          </p:cNvPicPr>
          <p:nvPr/>
        </p:nvPicPr>
        <p:blipFill>
          <a:blip r:embed="rId4"/>
          <a:stretch>
            <a:fillRect/>
          </a:stretch>
        </p:blipFill>
        <p:spPr>
          <a:xfrm>
            <a:off x="7181128" y="3196619"/>
            <a:ext cx="3663009" cy="2388217"/>
          </a:xfrm>
          <a:prstGeom prst="rect">
            <a:avLst/>
          </a:prstGeom>
        </p:spPr>
      </p:pic>
    </p:spTree>
    <p:extLst>
      <p:ext uri="{BB962C8B-B14F-4D97-AF65-F5344CB8AC3E}">
        <p14:creationId xmlns:p14="http://schemas.microsoft.com/office/powerpoint/2010/main" val="131535430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自定义 22">
      <a:majorFont>
        <a:latin typeface="Arial"/>
        <a:ea typeface="宋体"/>
        <a:cs typeface=""/>
      </a:majorFont>
      <a:minorFont>
        <a:latin typeface="Arial Unicode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1402</Words>
  <Application>Microsoft Office PowerPoint</Application>
  <PresentationFormat>宽屏</PresentationFormat>
  <Paragraphs>102</Paragraphs>
  <Slides>15</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 Unicode MS</vt:lpstr>
      <vt:lpstr>汉仪细等线简</vt:lpstr>
      <vt:lpstr>华文细黑</vt:lpstr>
      <vt:lpstr>宋体</vt:lpstr>
      <vt:lpstr>Arial</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dc:creator>
  <cp:lastModifiedBy>匡盟盟</cp:lastModifiedBy>
  <cp:revision>124</cp:revision>
  <dcterms:created xsi:type="dcterms:W3CDTF">2014-10-17T09:09:05Z</dcterms:created>
  <dcterms:modified xsi:type="dcterms:W3CDTF">2017-01-05T01:16:02Z</dcterms:modified>
</cp:coreProperties>
</file>