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5" r:id="rId5"/>
    <p:sldId id="260" r:id="rId6"/>
    <p:sldId id="281" r:id="rId7"/>
    <p:sldId id="290" r:id="rId8"/>
    <p:sldId id="273" r:id="rId9"/>
    <p:sldId id="261" r:id="rId10"/>
    <p:sldId id="286" r:id="rId11"/>
    <p:sldId id="288" r:id="rId12"/>
    <p:sldId id="289" r:id="rId13"/>
    <p:sldId id="267" r:id="rId14"/>
    <p:sldId id="284" r:id="rId15"/>
    <p:sldId id="262" r:id="rId16"/>
    <p:sldId id="278" r:id="rId17"/>
    <p:sldId id="282" r:id="rId18"/>
    <p:sldId id="263" r:id="rId19"/>
    <p:sldId id="279" r:id="rId20"/>
    <p:sldId id="283" r:id="rId21"/>
    <p:sldId id="264" r:id="rId22"/>
    <p:sldId id="285"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711" autoAdjust="0"/>
    <p:restoredTop sz="90498" autoAdjust="0"/>
  </p:normalViewPr>
  <p:slideViewPr>
    <p:cSldViewPr snapToGrid="0" showGuides="1">
      <p:cViewPr varScale="1">
        <p:scale>
          <a:sx n="102" d="100"/>
          <a:sy n="102" d="100"/>
        </p:scale>
        <p:origin x="200" y="20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5A4F9-28DE-E74F-9F2A-AF0F0429F4FA}" type="datetimeFigureOut">
              <a:rPr kumimoji="1" lang="zh-CN" altLang="en-US" smtClean="0"/>
              <a:t>17/1/4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99890A-DB94-8649-9B1C-3F8A43B28512}" type="slidenum">
              <a:rPr kumimoji="1" lang="zh-CN" altLang="en-US" smtClean="0"/>
              <a:t>‹#›</a:t>
            </a:fld>
            <a:endParaRPr kumimoji="1" lang="zh-CN" altLang="en-US"/>
          </a:p>
        </p:txBody>
      </p:sp>
    </p:spTree>
    <p:extLst>
      <p:ext uri="{BB962C8B-B14F-4D97-AF65-F5344CB8AC3E}">
        <p14:creationId xmlns:p14="http://schemas.microsoft.com/office/powerpoint/2010/main" val="10126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699890A-DB94-8649-9B1C-3F8A43B28512}" type="slidenum">
              <a:rPr kumimoji="1" lang="zh-CN" altLang="en-US" smtClean="0"/>
              <a:t>11</a:t>
            </a:fld>
            <a:endParaRPr kumimoji="1" lang="zh-CN" altLang="en-US"/>
          </a:p>
        </p:txBody>
      </p:sp>
    </p:spTree>
    <p:extLst>
      <p:ext uri="{BB962C8B-B14F-4D97-AF65-F5344CB8AC3E}">
        <p14:creationId xmlns:p14="http://schemas.microsoft.com/office/powerpoint/2010/main" val="1246453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17/1/4</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746651" y="2680788"/>
            <a:ext cx="4698722"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信号量实现与应用</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64921" y="3377357"/>
            <a:ext cx="2262158" cy="369332"/>
          </a:xfrm>
          <a:prstGeom prst="rect">
            <a:avLst/>
          </a:prstGeom>
          <a:noFill/>
        </p:spPr>
        <p:txBody>
          <a:bodyPr wrap="non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操作系统</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实验四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593027" y="5574873"/>
            <a:ext cx="3005951"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zh-CN" altLang="en-US" sz="2000" dirty="0" smtClean="0">
                <a:solidFill>
                  <a:schemeClr val="bg1"/>
                </a:solidFill>
                <a:latin typeface="微软雅黑" panose="020B0503020204020204" pitchFamily="34" charset="-122"/>
                <a:ea typeface="微软雅黑" panose="020B0503020204020204" pitchFamily="34" charset="-122"/>
              </a:rPr>
              <a:t>：樊晨霄、匡盟盟</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4840" y="2032062"/>
            <a:ext cx="1442319" cy="565947"/>
          </a:xfrm>
          <a:prstGeom prst="rect">
            <a:avLst/>
          </a:prstGeom>
        </p:spPr>
      </p:pic>
    </p:spTree>
    <p:extLst>
      <p:ext uri="{BB962C8B-B14F-4D97-AF65-F5344CB8AC3E}">
        <p14:creationId xmlns:p14="http://schemas.microsoft.com/office/powerpoint/2010/main" val="227707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31076" y="187255"/>
            <a:ext cx="2844175" cy="720000"/>
            <a:chOff x="4694848" y="2813041"/>
            <a:chExt cx="2844175" cy="720000"/>
          </a:xfrm>
        </p:grpSpPr>
        <p:sp>
          <p:nvSpPr>
            <p:cNvPr id="34" name="矩形 33"/>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35" name="组合 34"/>
            <p:cNvGrpSpPr/>
            <p:nvPr/>
          </p:nvGrpSpPr>
          <p:grpSpPr>
            <a:xfrm>
              <a:off x="4694848" y="2813041"/>
              <a:ext cx="797404" cy="720000"/>
              <a:chOff x="4428148" y="2884715"/>
              <a:chExt cx="797404" cy="720000"/>
            </a:xfrm>
          </p:grpSpPr>
          <p:sp>
            <p:nvSpPr>
              <p:cNvPr id="36" name="矩形 35"/>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46" name="文本框 45"/>
          <p:cNvSpPr txBox="1"/>
          <p:nvPr/>
        </p:nvSpPr>
        <p:spPr>
          <a:xfrm>
            <a:off x="1308096" y="1089061"/>
            <a:ext cx="2102924" cy="400110"/>
          </a:xfrm>
          <a:prstGeom prst="rect">
            <a:avLst/>
          </a:prstGeom>
          <a:noFill/>
        </p:spPr>
        <p:txBody>
          <a:bodyPr wrap="square" rtlCol="0">
            <a:spAutoFit/>
          </a:bodyPr>
          <a:lstStyle/>
          <a:p>
            <a:pPr algn="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实验准备</a:t>
            </a:r>
            <a:endParaRPr lang="zh-CN" altLang="en-US" sz="2000" dirty="0">
              <a:latin typeface="等线" panose="02010600030101010101" pitchFamily="2" charset="-122"/>
              <a:ea typeface="等线" panose="02010600030101010101" pitchFamily="2" charset="-122"/>
            </a:endParaRPr>
          </a:p>
        </p:txBody>
      </p:sp>
      <p:sp>
        <p:nvSpPr>
          <p:cNvPr id="47" name="矩形 46"/>
          <p:cNvSpPr/>
          <p:nvPr/>
        </p:nvSpPr>
        <p:spPr>
          <a:xfrm>
            <a:off x="7233589" y="1789140"/>
            <a:ext cx="4227443" cy="4524315"/>
          </a:xfrm>
          <a:prstGeom prst="rect">
            <a:avLst/>
          </a:prstGeom>
          <a:ln>
            <a:solidFill>
              <a:schemeClr val="accent2"/>
            </a:solidFill>
          </a:ln>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Producer()</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生产一个产品</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item;</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P(Empty);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空闲缓存资源</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P(</a:t>
            </a:r>
            <a:r>
              <a:rPr lang="en-US" altLang="zh-CN" sz="1600" dirty="0" err="1">
                <a:solidFill>
                  <a:srgbClr val="000000"/>
                </a:solidFill>
                <a:latin typeface="Courier New" panose="02070309020205020404" pitchFamily="49" charset="0"/>
                <a:ea typeface="宋体" panose="02010600030101010101" pitchFamily="2" charset="-122"/>
                <a:cs typeface="宋体" panose="02010600030101010101" pitchFamily="2" charset="-122"/>
              </a:rPr>
              <a:t>Mutex</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互斥信号量</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将</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item</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放到空闲缓存中</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V(</a:t>
            </a:r>
            <a:r>
              <a:rPr lang="en-US" altLang="zh-CN" sz="1600" dirty="0" err="1">
                <a:solidFill>
                  <a:srgbClr val="000000"/>
                </a:solidFill>
                <a:latin typeface="Courier New" panose="02070309020205020404" pitchFamily="49" charset="0"/>
                <a:ea typeface="宋体" panose="02010600030101010101" pitchFamily="2" charset="-122"/>
                <a:cs typeface="宋体" panose="02010600030101010101" pitchFamily="2" charset="-122"/>
              </a:rPr>
              <a:t>Mutex</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V(Full);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产品资源</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Consumer()</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P(Full);  </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P(</a:t>
            </a:r>
            <a:r>
              <a:rPr lang="en-US" altLang="zh-CN" sz="1600" dirty="0" err="1">
                <a:solidFill>
                  <a:srgbClr val="000000"/>
                </a:solidFill>
                <a:latin typeface="Courier New" panose="02070309020205020404" pitchFamily="49" charset="0"/>
                <a:ea typeface="宋体" panose="02010600030101010101" pitchFamily="2" charset="-122"/>
                <a:cs typeface="宋体" panose="02010600030101010101" pitchFamily="2" charset="-122"/>
              </a:rPr>
              <a:t>Mutex</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从缓存区取出一个赋值给</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item;</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V(</a:t>
            </a:r>
            <a:r>
              <a:rPr lang="en-US" altLang="zh-CN" sz="1600" dirty="0" err="1">
                <a:solidFill>
                  <a:srgbClr val="000000"/>
                </a:solidFill>
                <a:latin typeface="Courier New" panose="02070309020205020404" pitchFamily="49" charset="0"/>
                <a:ea typeface="宋体" panose="02010600030101010101" pitchFamily="2" charset="-122"/>
                <a:cs typeface="宋体" panose="02010600030101010101" pitchFamily="2" charset="-122"/>
              </a:rPr>
              <a:t>Mutex</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V(Empty);</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r>
              <a:rPr lang="zh-CN"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消费产品</a:t>
            </a: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item;</a:t>
            </a:r>
            <a:b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br>
            <a:r>
              <a:rPr lang="en-US" altLang="zh-CN" sz="1600" dirty="0">
                <a:solidFill>
                  <a:srgbClr val="000000"/>
                </a:solidFill>
                <a:latin typeface="Courier New" panose="02070309020205020404" pitchFamily="49" charset="0"/>
                <a:ea typeface="宋体" panose="02010600030101010101" pitchFamily="2" charset="-122"/>
                <a:cs typeface="宋体" panose="02010600030101010101" pitchFamily="2" charset="-122"/>
              </a:rPr>
              <a:t>} </a:t>
            </a:r>
            <a:endParaRPr lang="zh-CN" altLang="zh-CN" sz="1400" dirty="0">
              <a:effectLst/>
              <a:latin typeface="Tahoma" panose="020B0604030504040204" pitchFamily="34" charset="0"/>
              <a:ea typeface="微软雅黑" panose="020B0503020204020204" pitchFamily="34" charset="-122"/>
              <a:cs typeface="Times New Roman" panose="02020603050405020304" pitchFamily="18" charset="0"/>
            </a:endParaRPr>
          </a:p>
        </p:txBody>
      </p:sp>
      <p:sp>
        <p:nvSpPr>
          <p:cNvPr id="48" name="矩形: 圆角 6"/>
          <p:cNvSpPr/>
          <p:nvPr/>
        </p:nvSpPr>
        <p:spPr>
          <a:xfrm>
            <a:off x="1234819" y="2504661"/>
            <a:ext cx="2759765" cy="3525078"/>
          </a:xfrm>
          <a:prstGeom prst="round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生产者与消费者问</a:t>
            </a:r>
            <a:r>
              <a:rPr lang="zh-CN" altLang="en-US" sz="2400" dirty="0" smtClean="0">
                <a:ln w="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题基</a:t>
            </a:r>
            <a:r>
              <a:rPr lang="zh-CN" altLang="en-US" sz="2400" dirty="0">
                <a:ln w="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本模型</a:t>
            </a:r>
          </a:p>
        </p:txBody>
      </p:sp>
      <p:sp>
        <p:nvSpPr>
          <p:cNvPr id="49" name="箭头: 右 7"/>
          <p:cNvSpPr/>
          <p:nvPr/>
        </p:nvSpPr>
        <p:spPr>
          <a:xfrm>
            <a:off x="5026157" y="3633854"/>
            <a:ext cx="1175859" cy="83488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1160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31076" y="187255"/>
            <a:ext cx="2844175" cy="720000"/>
            <a:chOff x="4694848" y="2813041"/>
            <a:chExt cx="2844175" cy="720000"/>
          </a:xfrm>
        </p:grpSpPr>
        <p:sp>
          <p:nvSpPr>
            <p:cNvPr id="34" name="矩形 33"/>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35" name="组合 34"/>
            <p:cNvGrpSpPr/>
            <p:nvPr/>
          </p:nvGrpSpPr>
          <p:grpSpPr>
            <a:xfrm>
              <a:off x="4694848" y="2813041"/>
              <a:ext cx="797404" cy="720000"/>
              <a:chOff x="4428148" y="2884715"/>
              <a:chExt cx="797404" cy="720000"/>
            </a:xfrm>
          </p:grpSpPr>
          <p:sp>
            <p:nvSpPr>
              <p:cNvPr id="36" name="矩形 35"/>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46" name="文本框 45"/>
          <p:cNvSpPr txBox="1"/>
          <p:nvPr/>
        </p:nvSpPr>
        <p:spPr>
          <a:xfrm>
            <a:off x="1308096" y="1089061"/>
            <a:ext cx="2102924" cy="400110"/>
          </a:xfrm>
          <a:prstGeom prst="rect">
            <a:avLst/>
          </a:prstGeom>
          <a:noFill/>
        </p:spPr>
        <p:txBody>
          <a:bodyPr wrap="square" rtlCol="0">
            <a:spAutoFit/>
          </a:bodyPr>
          <a:lstStyle/>
          <a:p>
            <a:pPr algn="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实验准备</a:t>
            </a:r>
            <a:endParaRPr lang="zh-CN" altLang="en-US" sz="2000" dirty="0">
              <a:latin typeface="等线" panose="02010600030101010101" pitchFamily="2" charset="-122"/>
              <a:ea typeface="等线" panose="02010600030101010101" pitchFamily="2" charset="-122"/>
            </a:endParaRPr>
          </a:p>
        </p:txBody>
      </p:sp>
      <p:sp>
        <p:nvSpPr>
          <p:cNvPr id="48" name="矩形: 圆角 6"/>
          <p:cNvSpPr/>
          <p:nvPr/>
        </p:nvSpPr>
        <p:spPr>
          <a:xfrm>
            <a:off x="603710" y="2288758"/>
            <a:ext cx="2759765" cy="3525078"/>
          </a:xfrm>
          <a:prstGeom prst="round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n w="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生产者与消费者问</a:t>
            </a:r>
            <a:r>
              <a:rPr lang="zh-CN" altLang="en-US" sz="2400" dirty="0" smtClean="0">
                <a:ln w="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rPr>
              <a:t>题实际代码</a:t>
            </a:r>
            <a:endParaRPr lang="zh-CN" altLang="en-US" sz="2400" dirty="0">
              <a:ln w="0"/>
              <a:solidFill>
                <a:schemeClr val="tx1"/>
              </a:solidFill>
              <a:effectLst>
                <a:outerShdw blurRad="38100" dist="19050" dir="2700000" algn="tl" rotWithShape="0">
                  <a:schemeClr val="dk1">
                    <a:alpha val="40000"/>
                  </a:schemeClr>
                </a:outerShdw>
              </a:effectLst>
              <a:latin typeface="等线" panose="02010600030101010101" pitchFamily="2" charset="-122"/>
              <a:ea typeface="等线" panose="02010600030101010101" pitchFamily="2" charset="-122"/>
            </a:endParaRPr>
          </a:p>
        </p:txBody>
      </p:sp>
      <p:sp>
        <p:nvSpPr>
          <p:cNvPr id="49" name="箭头: 右 7"/>
          <p:cNvSpPr/>
          <p:nvPr/>
        </p:nvSpPr>
        <p:spPr>
          <a:xfrm>
            <a:off x="3662964" y="3633854"/>
            <a:ext cx="1175859" cy="83488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906" y="410689"/>
            <a:ext cx="4109220" cy="2719188"/>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906" y="3179211"/>
            <a:ext cx="4376348" cy="3334360"/>
          </a:xfrm>
          <a:prstGeom prst="rect">
            <a:avLst/>
          </a:prstGeom>
        </p:spPr>
      </p:pic>
    </p:spTree>
    <p:extLst>
      <p:ext uri="{BB962C8B-B14F-4D97-AF65-F5344CB8AC3E}">
        <p14:creationId xmlns:p14="http://schemas.microsoft.com/office/powerpoint/2010/main" val="1043568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231076" y="187255"/>
            <a:ext cx="2844175" cy="720000"/>
            <a:chOff x="4694848" y="2813041"/>
            <a:chExt cx="2844175" cy="720000"/>
          </a:xfrm>
        </p:grpSpPr>
        <p:sp>
          <p:nvSpPr>
            <p:cNvPr id="34" name="矩形 33"/>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35" name="组合 34"/>
            <p:cNvGrpSpPr/>
            <p:nvPr/>
          </p:nvGrpSpPr>
          <p:grpSpPr>
            <a:xfrm>
              <a:off x="4694848" y="2813041"/>
              <a:ext cx="797404" cy="720000"/>
              <a:chOff x="4428148" y="2884715"/>
              <a:chExt cx="797404" cy="720000"/>
            </a:xfrm>
          </p:grpSpPr>
          <p:sp>
            <p:nvSpPr>
              <p:cNvPr id="36" name="矩形 35"/>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46" name="文本框 45"/>
          <p:cNvSpPr txBox="1"/>
          <p:nvPr/>
        </p:nvSpPr>
        <p:spPr>
          <a:xfrm>
            <a:off x="1308096" y="1089061"/>
            <a:ext cx="2102924" cy="400110"/>
          </a:xfrm>
          <a:prstGeom prst="rect">
            <a:avLst/>
          </a:prstGeom>
          <a:noFill/>
        </p:spPr>
        <p:txBody>
          <a:bodyPr wrap="square" rtlCol="0">
            <a:spAutoFit/>
          </a:bodyPr>
          <a:lstStyle/>
          <a:p>
            <a:pPr algn="r"/>
            <a:r>
              <a:rPr lang="en-US" altLang="zh-CN" sz="2000" dirty="0" smtClean="0">
                <a:latin typeface="等线" panose="02010600030101010101" pitchFamily="2" charset="-122"/>
                <a:ea typeface="等线" panose="02010600030101010101" pitchFamily="2" charset="-122"/>
              </a:rPr>
              <a:t>——</a:t>
            </a:r>
            <a:r>
              <a:rPr lang="zh-CN" altLang="en-US" sz="2000" dirty="0" smtClean="0">
                <a:latin typeface="等线" panose="02010600030101010101" pitchFamily="2" charset="-122"/>
                <a:ea typeface="等线" panose="02010600030101010101" pitchFamily="2" charset="-122"/>
              </a:rPr>
              <a:t>实验准备</a:t>
            </a:r>
            <a:endParaRPr lang="zh-CN" altLang="en-US" sz="2000" dirty="0">
              <a:latin typeface="等线" panose="02010600030101010101" pitchFamily="2" charset="-122"/>
              <a:ea typeface="等线" panose="02010600030101010101" pitchFamily="2" charset="-122"/>
            </a:endParaRPr>
          </a:p>
        </p:txBody>
      </p:sp>
      <p:sp>
        <p:nvSpPr>
          <p:cNvPr id="48" name="矩形: 圆角 6"/>
          <p:cNvSpPr/>
          <p:nvPr/>
        </p:nvSpPr>
        <p:spPr>
          <a:xfrm>
            <a:off x="838695" y="2652606"/>
            <a:ext cx="1791677" cy="2842969"/>
          </a:xfrm>
          <a:prstGeom prst="roundRect">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95000"/>
                    <a:lumOff val="5000"/>
                  </a:schemeClr>
                </a:solidFill>
              </a:rPr>
              <a:t>sem.c</a:t>
            </a:r>
          </a:p>
          <a:p>
            <a:pPr algn="ctr"/>
            <a:r>
              <a:rPr lang="zh-CN" altLang="en-US" sz="2400" dirty="0" smtClean="0">
                <a:solidFill>
                  <a:schemeClr val="tx1">
                    <a:lumMod val="95000"/>
                    <a:lumOff val="5000"/>
                  </a:schemeClr>
                </a:solidFill>
              </a:rPr>
              <a:t>任</a:t>
            </a:r>
            <a:r>
              <a:rPr lang="zh-CN" altLang="en-US" sz="2400" dirty="0">
                <a:solidFill>
                  <a:schemeClr val="tx1">
                    <a:lumMod val="95000"/>
                    <a:lumOff val="5000"/>
                  </a:schemeClr>
                </a:solidFill>
              </a:rPr>
              <a:t>务队</a:t>
            </a:r>
            <a:r>
              <a:rPr lang="zh-CN" altLang="en-US" sz="2400" dirty="0" smtClean="0">
                <a:solidFill>
                  <a:schemeClr val="tx1">
                    <a:lumMod val="95000"/>
                    <a:lumOff val="5000"/>
                  </a:schemeClr>
                </a:solidFill>
              </a:rPr>
              <a:t>列基</a:t>
            </a:r>
            <a:r>
              <a:rPr lang="zh-CN" altLang="en-US" sz="2400" dirty="0">
                <a:solidFill>
                  <a:schemeClr val="tx1">
                    <a:lumMod val="95000"/>
                    <a:lumOff val="5000"/>
                  </a:schemeClr>
                </a:solidFill>
              </a:rPr>
              <a:t>本操作实现</a:t>
            </a:r>
          </a:p>
        </p:txBody>
      </p:sp>
      <p:sp>
        <p:nvSpPr>
          <p:cNvPr id="49" name="箭头: 右 7"/>
          <p:cNvSpPr/>
          <p:nvPr/>
        </p:nvSpPr>
        <p:spPr>
          <a:xfrm>
            <a:off x="3037474" y="3486398"/>
            <a:ext cx="1175859" cy="83488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9623" y="3809803"/>
            <a:ext cx="2849286" cy="168577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48909" y="3633854"/>
            <a:ext cx="3342606" cy="169987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9624" y="2453484"/>
            <a:ext cx="3256387" cy="1356319"/>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6011" y="471867"/>
            <a:ext cx="4358189" cy="3088551"/>
          </a:xfrm>
          <a:prstGeom prst="rect">
            <a:avLst/>
          </a:prstGeom>
        </p:spPr>
      </p:pic>
    </p:spTree>
    <p:extLst>
      <p:ext uri="{BB962C8B-B14F-4D97-AF65-F5344CB8AC3E}">
        <p14:creationId xmlns:p14="http://schemas.microsoft.com/office/powerpoint/2010/main" val="1296662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1561058" y="3679597"/>
            <a:ext cx="10630942" cy="614598"/>
            <a:chOff x="1295860" y="3011613"/>
            <a:chExt cx="7848143" cy="453719"/>
          </a:xfrm>
        </p:grpSpPr>
        <p:cxnSp>
          <p:nvCxnSpPr>
            <p:cNvPr id="90" name="肘形连接符 89"/>
            <p:cNvCxnSpPr>
              <a:stCxn id="88"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14039" y="1612900"/>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775355" y="3247594"/>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2</a:t>
              </a:r>
              <a:endParaRPr lang="zh-CN" altLang="en-US" sz="3200" dirty="0">
                <a:solidFill>
                  <a:schemeClr val="bg1"/>
                </a:solidFill>
              </a:endParaRPr>
            </a:p>
          </p:txBody>
        </p:sp>
      </p:grpSp>
      <p:grpSp>
        <p:nvGrpSpPr>
          <p:cNvPr id="2" name="组合 1"/>
          <p:cNvGrpSpPr/>
          <p:nvPr/>
        </p:nvGrpSpPr>
        <p:grpSpPr>
          <a:xfrm>
            <a:off x="3791855" y="3247597"/>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1</a:t>
              </a:r>
              <a:endParaRPr lang="zh-CN" altLang="en-US" sz="3200" dirty="0">
                <a:solidFill>
                  <a:schemeClr val="bg1"/>
                </a:solidFill>
              </a:endParaRPr>
            </a:p>
          </p:txBody>
        </p:sp>
      </p:grpSp>
      <p:sp>
        <p:nvSpPr>
          <p:cNvPr id="32" name="矩形 31"/>
          <p:cNvSpPr/>
          <p:nvPr/>
        </p:nvSpPr>
        <p:spPr>
          <a:xfrm>
            <a:off x="3002021" y="4376287"/>
            <a:ext cx="2277325" cy="369332"/>
          </a:xfrm>
          <a:prstGeom prst="rect">
            <a:avLst/>
          </a:prstGeom>
        </p:spPr>
        <p:txBody>
          <a:bodyPr wrap="square">
            <a:spAutoFit/>
          </a:bodyPr>
          <a:lstStyle/>
          <a:p>
            <a:pPr algn="ctr"/>
            <a:r>
              <a:rPr lang="zh-CN" altLang="en-US" b="1" kern="0" dirty="0">
                <a:ea typeface="微软雅黑" charset="0"/>
              </a:rPr>
              <a:t>修</a:t>
            </a:r>
            <a:r>
              <a:rPr lang="zh-CN" altLang="en-US" b="1" kern="0" dirty="0" smtClean="0">
                <a:ea typeface="微软雅黑" charset="0"/>
              </a:rPr>
              <a:t>改中断函数个数</a:t>
            </a:r>
            <a:endParaRPr lang="zh-CN" altLang="en-US" b="1" dirty="0"/>
          </a:p>
        </p:txBody>
      </p:sp>
      <p:sp>
        <p:nvSpPr>
          <p:cNvPr id="34" name="矩形 33"/>
          <p:cNvSpPr/>
          <p:nvPr/>
        </p:nvSpPr>
        <p:spPr>
          <a:xfrm>
            <a:off x="5964761" y="2759789"/>
            <a:ext cx="2277325" cy="369332"/>
          </a:xfrm>
          <a:prstGeom prst="rect">
            <a:avLst/>
          </a:prstGeom>
        </p:spPr>
        <p:txBody>
          <a:bodyPr wrap="square">
            <a:spAutoFit/>
          </a:bodyPr>
          <a:lstStyle/>
          <a:p>
            <a:pPr algn="ctr"/>
            <a:r>
              <a:rPr lang="zh-CN" altLang="en-US" b="1" kern="0" dirty="0" smtClean="0">
                <a:ea typeface="微软雅黑" charset="0"/>
              </a:rPr>
              <a:t>新增系统调用号</a:t>
            </a:r>
            <a:endParaRPr lang="zh-CN" altLang="en-US" b="1" dirty="0"/>
          </a:p>
        </p:txBody>
      </p:sp>
      <p:grpSp>
        <p:nvGrpSpPr>
          <p:cNvPr id="36" name="组合 35"/>
          <p:cNvGrpSpPr/>
          <p:nvPr/>
        </p:nvGrpSpPr>
        <p:grpSpPr>
          <a:xfrm>
            <a:off x="1220305" y="1990593"/>
            <a:ext cx="774518"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p:cNvGrpSpPr/>
          <p:nvPr/>
        </p:nvGrpSpPr>
        <p:grpSpPr>
          <a:xfrm>
            <a:off x="231076" y="187255"/>
            <a:ext cx="2844175" cy="720000"/>
            <a:chOff x="4694848" y="2813041"/>
            <a:chExt cx="2844175" cy="720000"/>
          </a:xfrm>
        </p:grpSpPr>
        <p:sp>
          <p:nvSpPr>
            <p:cNvPr id="52" name="矩形 51"/>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53" name="组合 52"/>
            <p:cNvGrpSpPr/>
            <p:nvPr/>
          </p:nvGrpSpPr>
          <p:grpSpPr>
            <a:xfrm>
              <a:off x="4694848" y="2813041"/>
              <a:ext cx="797404" cy="720000"/>
              <a:chOff x="4428148" y="2884715"/>
              <a:chExt cx="797404" cy="720000"/>
            </a:xfrm>
          </p:grpSpPr>
          <p:sp>
            <p:nvSpPr>
              <p:cNvPr id="54" name="矩形 53"/>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矩形 5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358" r="1"/>
          <a:stretch/>
        </p:blipFill>
        <p:spPr>
          <a:xfrm>
            <a:off x="2547991" y="4904545"/>
            <a:ext cx="3505142" cy="1109024"/>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23267"/>
          <a:stretch/>
        </p:blipFill>
        <p:spPr>
          <a:xfrm>
            <a:off x="5279346" y="1336420"/>
            <a:ext cx="3942894" cy="135963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105" y="5054720"/>
            <a:ext cx="3513894" cy="779913"/>
          </a:xfrm>
          <a:prstGeom prst="rect">
            <a:avLst/>
          </a:prstGeom>
        </p:spPr>
      </p:pic>
      <p:grpSp>
        <p:nvGrpSpPr>
          <p:cNvPr id="59" name="组合 58"/>
          <p:cNvGrpSpPr/>
          <p:nvPr/>
        </p:nvGrpSpPr>
        <p:grpSpPr>
          <a:xfrm>
            <a:off x="9758855" y="3303369"/>
            <a:ext cx="864000" cy="864000"/>
            <a:chOff x="10473359" y="3247597"/>
            <a:chExt cx="864000" cy="864000"/>
          </a:xfrm>
        </p:grpSpPr>
        <p:sp>
          <p:nvSpPr>
            <p:cNvPr id="60" name="椭圆 59"/>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3</a:t>
              </a:r>
              <a:endParaRPr lang="zh-CN" altLang="en-US" sz="3200" dirty="0">
                <a:solidFill>
                  <a:schemeClr val="bg1"/>
                </a:solidFill>
              </a:endParaRPr>
            </a:p>
          </p:txBody>
        </p:sp>
      </p:grpSp>
      <p:sp>
        <p:nvSpPr>
          <p:cNvPr id="62" name="矩形 61"/>
          <p:cNvSpPr/>
          <p:nvPr/>
        </p:nvSpPr>
        <p:spPr>
          <a:xfrm>
            <a:off x="8709851" y="4287879"/>
            <a:ext cx="2962008" cy="646331"/>
          </a:xfrm>
          <a:prstGeom prst="rect">
            <a:avLst/>
          </a:prstGeom>
        </p:spPr>
        <p:txBody>
          <a:bodyPr wrap="square">
            <a:spAutoFit/>
          </a:bodyPr>
          <a:lstStyle/>
          <a:p>
            <a:pPr algn="ctr"/>
            <a:r>
              <a:rPr lang="zh-CN" altLang="en-US" b="1" kern="0" dirty="0">
                <a:ea typeface="微软雅黑" charset="0"/>
              </a:rPr>
              <a:t>新</a:t>
            </a:r>
            <a:r>
              <a:rPr lang="zh-CN" altLang="en-US" b="1" kern="0" dirty="0" smtClean="0">
                <a:ea typeface="微软雅黑" charset="0"/>
              </a:rPr>
              <a:t>增系统调用处理函数声明</a:t>
            </a:r>
            <a:endParaRPr lang="en-US" altLang="zh-CN" b="1" kern="0" dirty="0" smtClean="0">
              <a:ea typeface="微软雅黑" charset="0"/>
            </a:endParaRPr>
          </a:p>
          <a:p>
            <a:pPr algn="ctr"/>
            <a:r>
              <a:rPr lang="zh-CN" altLang="en-US" b="1" kern="0" dirty="0" smtClean="0">
                <a:ea typeface="微软雅黑" charset="0"/>
              </a:rPr>
              <a:t>并加入调用数组</a:t>
            </a:r>
            <a:endParaRPr lang="zh-CN" altLang="en-US" b="1" dirty="0"/>
          </a:p>
        </p:txBody>
      </p:sp>
    </p:spTree>
    <p:extLst>
      <p:ext uri="{BB962C8B-B14F-4D97-AF65-F5344CB8AC3E}">
        <p14:creationId xmlns:p14="http://schemas.microsoft.com/office/powerpoint/2010/main" val="304326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肘形连接符 90"/>
          <p:cNvCxnSpPr/>
          <p:nvPr/>
        </p:nvCxnSpPr>
        <p:spPr>
          <a:xfrm>
            <a:off x="0" y="3678148"/>
            <a:ext cx="12192000" cy="145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334946" y="3247597"/>
            <a:ext cx="864000" cy="864000"/>
            <a:chOff x="3766243" y="3247597"/>
            <a:chExt cx="864000" cy="864000"/>
          </a:xfrm>
        </p:grpSpPr>
        <p:sp>
          <p:nvSpPr>
            <p:cNvPr id="92" name="椭圆 91"/>
            <p:cNvSpPr/>
            <p:nvPr/>
          </p:nvSpPr>
          <p:spPr>
            <a:xfrm>
              <a:off x="376624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0" name="矩形 99"/>
            <p:cNvSpPr/>
            <p:nvPr/>
          </p:nvSpPr>
          <p:spPr>
            <a:xfrm>
              <a:off x="379019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7</a:t>
              </a:r>
              <a:endParaRPr lang="zh-CN" altLang="en-US" sz="3200" dirty="0">
                <a:solidFill>
                  <a:schemeClr val="bg1"/>
                </a:solidFill>
              </a:endParaRPr>
            </a:p>
          </p:txBody>
        </p:sp>
      </p:grpSp>
      <p:grpSp>
        <p:nvGrpSpPr>
          <p:cNvPr id="4" name="组合 3"/>
          <p:cNvGrpSpPr/>
          <p:nvPr/>
        </p:nvGrpSpPr>
        <p:grpSpPr>
          <a:xfrm>
            <a:off x="7302338" y="3237376"/>
            <a:ext cx="864000" cy="864000"/>
            <a:chOff x="6001948" y="3247597"/>
            <a:chExt cx="864000" cy="864000"/>
          </a:xfrm>
        </p:grpSpPr>
        <p:sp>
          <p:nvSpPr>
            <p:cNvPr id="93" name="椭圆 92"/>
            <p:cNvSpPr/>
            <p:nvPr/>
          </p:nvSpPr>
          <p:spPr>
            <a:xfrm>
              <a:off x="6001948"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p:cNvSpPr/>
            <p:nvPr/>
          </p:nvSpPr>
          <p:spPr>
            <a:xfrm>
              <a:off x="6025896"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6</a:t>
              </a:r>
              <a:endParaRPr lang="zh-CN" altLang="en-US" sz="3200" dirty="0">
                <a:solidFill>
                  <a:schemeClr val="bg1"/>
                </a:solidFill>
              </a:endParaRPr>
            </a:p>
          </p:txBody>
        </p:sp>
      </p:grpSp>
      <p:grpSp>
        <p:nvGrpSpPr>
          <p:cNvPr id="3" name="组合 2"/>
          <p:cNvGrpSpPr/>
          <p:nvPr/>
        </p:nvGrpSpPr>
        <p:grpSpPr>
          <a:xfrm>
            <a:off x="4269731" y="3237376"/>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5</a:t>
              </a:r>
              <a:endParaRPr lang="zh-CN" altLang="en-US" sz="3200" dirty="0">
                <a:solidFill>
                  <a:schemeClr val="bg1"/>
                </a:solidFill>
              </a:endParaRPr>
            </a:p>
          </p:txBody>
        </p:sp>
      </p:grpSp>
      <p:grpSp>
        <p:nvGrpSpPr>
          <p:cNvPr id="2" name="组合 1"/>
          <p:cNvGrpSpPr/>
          <p:nvPr/>
        </p:nvGrpSpPr>
        <p:grpSpPr>
          <a:xfrm>
            <a:off x="1377428" y="3227699"/>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4</a:t>
              </a:r>
              <a:endParaRPr lang="zh-CN" altLang="en-US" sz="3200" dirty="0">
                <a:solidFill>
                  <a:schemeClr val="bg1"/>
                </a:solidFill>
              </a:endParaRPr>
            </a:p>
          </p:txBody>
        </p:sp>
      </p:grpSp>
      <p:sp>
        <p:nvSpPr>
          <p:cNvPr id="30" name="矩形 29"/>
          <p:cNvSpPr/>
          <p:nvPr/>
        </p:nvSpPr>
        <p:spPr>
          <a:xfrm>
            <a:off x="6643288" y="4324684"/>
            <a:ext cx="2423323" cy="646331"/>
          </a:xfrm>
          <a:prstGeom prst="rect">
            <a:avLst/>
          </a:prstGeom>
        </p:spPr>
        <p:txBody>
          <a:bodyPr wrap="square">
            <a:spAutoFit/>
          </a:bodyPr>
          <a:lstStyle/>
          <a:p>
            <a:pPr algn="ctr"/>
            <a:r>
              <a:rPr lang="zh-CN" altLang="en-US" b="1" kern="0" dirty="0" smtClean="0">
                <a:ea typeface="微软雅黑" charset="0"/>
              </a:rPr>
              <a:t>在</a:t>
            </a:r>
            <a:r>
              <a:rPr lang="en-US" altLang="zh-CN" b="1" kern="0" dirty="0" err="1" smtClean="0">
                <a:ea typeface="微软雅黑" charset="0"/>
              </a:rPr>
              <a:t>makefile</a:t>
            </a:r>
            <a:r>
              <a:rPr lang="zh-CN" altLang="en-US" b="1" kern="0" dirty="0" smtClean="0">
                <a:ea typeface="微软雅黑" charset="0"/>
              </a:rPr>
              <a:t>添加</a:t>
            </a:r>
            <a:r>
              <a:rPr lang="en-US" altLang="zh-CN" b="1" kern="0" dirty="0" smtClean="0">
                <a:ea typeface="微软雅黑" charset="0"/>
              </a:rPr>
              <a:t>sem.c</a:t>
            </a:r>
            <a:r>
              <a:rPr lang="zh-CN" altLang="en-US" b="1" kern="0" dirty="0" smtClean="0">
                <a:ea typeface="微软雅黑" charset="0"/>
              </a:rPr>
              <a:t>的编译信息</a:t>
            </a:r>
            <a:endParaRPr lang="zh-CN" altLang="en-US" b="1" dirty="0"/>
          </a:p>
        </p:txBody>
      </p:sp>
      <p:sp>
        <p:nvSpPr>
          <p:cNvPr id="32" name="矩形 31"/>
          <p:cNvSpPr/>
          <p:nvPr/>
        </p:nvSpPr>
        <p:spPr>
          <a:xfrm>
            <a:off x="2998865" y="920572"/>
            <a:ext cx="2822339" cy="2031325"/>
          </a:xfrm>
          <a:prstGeom prst="rect">
            <a:avLst/>
          </a:prstGeom>
        </p:spPr>
        <p:txBody>
          <a:bodyPr wrap="square">
            <a:spAutoFit/>
          </a:bodyPr>
          <a:lstStyle/>
          <a:p>
            <a:pPr algn="ctr"/>
            <a:r>
              <a:rPr lang="zh-CN" altLang="en-US" b="1" kern="0" dirty="0">
                <a:ea typeface="微软雅黑" charset="0"/>
              </a:rPr>
              <a:t>编写</a:t>
            </a:r>
            <a:r>
              <a:rPr lang="en-US" altLang="zh-CN" b="1" kern="0" dirty="0" smtClean="0">
                <a:ea typeface="微软雅黑" charset="0"/>
              </a:rPr>
              <a:t>sem.c</a:t>
            </a:r>
          </a:p>
          <a:p>
            <a:r>
              <a:rPr lang="zh-CN" altLang="en-US" b="1" kern="0" dirty="0" smtClean="0">
                <a:ea typeface="微软雅黑" charset="0"/>
              </a:rPr>
              <a:t>（具体的信号量原子</a:t>
            </a:r>
            <a:r>
              <a:rPr lang="zh-CN" altLang="en-US" b="1" kern="0" dirty="0" smtClean="0">
                <a:ea typeface="微软雅黑" charset="0"/>
              </a:rPr>
              <a:t>操作，</a:t>
            </a:r>
            <a:r>
              <a:rPr lang="zh-CN" altLang="en-US" b="1" kern="0" dirty="0" smtClean="0">
                <a:ea typeface="微软雅黑" charset="0"/>
              </a:rPr>
              <a:t>主要功能有</a:t>
            </a:r>
            <a:r>
              <a:rPr lang="en-US" altLang="zh-CN" b="1" kern="0" dirty="0" smtClean="0">
                <a:ea typeface="微软雅黑" charset="0"/>
              </a:rPr>
              <a:t>4</a:t>
            </a:r>
            <a:r>
              <a:rPr lang="zh-CN" altLang="en-US" b="1" kern="0" dirty="0" smtClean="0">
                <a:ea typeface="微软雅黑" charset="0"/>
              </a:rPr>
              <a:t>个：</a:t>
            </a:r>
          </a:p>
          <a:p>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创建</a:t>
            </a:r>
            <a:r>
              <a:rPr lang="zh-CN" altLang="en-US" dirty="0">
                <a:solidFill>
                  <a:schemeClr val="accent2">
                    <a:lumMod val="75000"/>
                  </a:schemeClr>
                </a:solidFill>
                <a:latin typeface="微软雅黑" panose="020B0503020204020204" pitchFamily="34" charset="-122"/>
                <a:ea typeface="微软雅黑" panose="020B0503020204020204" pitchFamily="34" charset="-122"/>
              </a:rPr>
              <a:t>或打开一个信号量</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信号量</a:t>
            </a:r>
            <a:r>
              <a:rPr lang="zh-CN" altLang="en-US" dirty="0">
                <a:solidFill>
                  <a:schemeClr val="accent2">
                    <a:lumMod val="75000"/>
                  </a:schemeClr>
                </a:solidFill>
                <a:latin typeface="微软雅黑" panose="020B0503020204020204" pitchFamily="34" charset="-122"/>
                <a:ea typeface="微软雅黑" panose="020B0503020204020204" pitchFamily="34" charset="-122"/>
              </a:rPr>
              <a:t>的</a:t>
            </a:r>
            <a:r>
              <a:rPr lang="en-US" altLang="zh-CN" dirty="0">
                <a:solidFill>
                  <a:schemeClr val="accent2">
                    <a:lumMod val="75000"/>
                  </a:schemeClr>
                </a:solidFill>
                <a:latin typeface="微软雅黑" panose="020B0503020204020204" pitchFamily="34" charset="-122"/>
                <a:ea typeface="微软雅黑" panose="020B0503020204020204" pitchFamily="34" charset="-122"/>
              </a:rPr>
              <a:t>P</a:t>
            </a:r>
            <a:r>
              <a:rPr lang="zh-CN" altLang="en-US" dirty="0">
                <a:solidFill>
                  <a:schemeClr val="accent2">
                    <a:lumMod val="75000"/>
                  </a:schemeClr>
                </a:solidFill>
                <a:latin typeface="微软雅黑" panose="020B0503020204020204" pitchFamily="34" charset="-122"/>
                <a:ea typeface="微软雅黑" panose="020B0503020204020204" pitchFamily="34" charset="-122"/>
              </a:rPr>
              <a:t>原子操作</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信号量</a:t>
            </a:r>
            <a:r>
              <a:rPr lang="zh-CN" altLang="en-US" dirty="0">
                <a:solidFill>
                  <a:schemeClr val="accent2">
                    <a:lumMod val="75000"/>
                  </a:schemeClr>
                </a:solidFill>
                <a:latin typeface="微软雅黑" panose="020B0503020204020204" pitchFamily="34" charset="-122"/>
                <a:ea typeface="微软雅黑" panose="020B0503020204020204" pitchFamily="34" charset="-122"/>
              </a:rPr>
              <a:t>的</a:t>
            </a:r>
            <a:r>
              <a:rPr lang="en-US" altLang="zh-CN" dirty="0">
                <a:solidFill>
                  <a:schemeClr val="accent2">
                    <a:lumMod val="75000"/>
                  </a:schemeClr>
                </a:solidFill>
                <a:latin typeface="微软雅黑" panose="020B0503020204020204" pitchFamily="34" charset="-122"/>
                <a:ea typeface="微软雅黑" panose="020B0503020204020204" pitchFamily="34" charset="-122"/>
              </a:rPr>
              <a:t>V</a:t>
            </a:r>
            <a:r>
              <a:rPr lang="zh-CN" altLang="en-US" dirty="0">
                <a:solidFill>
                  <a:schemeClr val="accent2">
                    <a:lumMod val="75000"/>
                  </a:schemeClr>
                </a:solidFill>
                <a:latin typeface="微软雅黑" panose="020B0503020204020204" pitchFamily="34" charset="-122"/>
                <a:ea typeface="微软雅黑" panose="020B0503020204020204" pitchFamily="34" charset="-122"/>
              </a:rPr>
              <a:t>原子操作</a:t>
            </a:r>
            <a:endParaRPr lang="en-US" altLang="zh-CN" dirty="0">
              <a:solidFill>
                <a:schemeClr val="accent2">
                  <a:lumMod val="75000"/>
                </a:schemeClr>
              </a:solidFill>
              <a:latin typeface="微软雅黑" panose="020B0503020204020204" pitchFamily="34" charset="-122"/>
              <a:ea typeface="微软雅黑" panose="020B0503020204020204" pitchFamily="34" charset="-122"/>
            </a:endParaRPr>
          </a:p>
          <a:p>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删除信号量</a:t>
            </a:r>
            <a:r>
              <a:rPr lang="zh-CN" altLang="en-US" b="1" kern="0" dirty="0" smtClean="0">
                <a:ea typeface="微软雅黑" charset="0"/>
              </a:rPr>
              <a:t>）</a:t>
            </a:r>
            <a:endParaRPr lang="zh-CN" altLang="en-US" b="1" dirty="0"/>
          </a:p>
        </p:txBody>
      </p:sp>
      <p:sp>
        <p:nvSpPr>
          <p:cNvPr id="34" name="矩形 33"/>
          <p:cNvSpPr/>
          <p:nvPr/>
        </p:nvSpPr>
        <p:spPr>
          <a:xfrm>
            <a:off x="629778" y="4038605"/>
            <a:ext cx="2277325" cy="646331"/>
          </a:xfrm>
          <a:prstGeom prst="rect">
            <a:avLst/>
          </a:prstGeom>
        </p:spPr>
        <p:txBody>
          <a:bodyPr wrap="square">
            <a:spAutoFit/>
          </a:bodyPr>
          <a:lstStyle/>
          <a:p>
            <a:pPr algn="ctr"/>
            <a:r>
              <a:rPr lang="zh-CN" altLang="en-US" b="1" kern="0" dirty="0" smtClean="0">
                <a:ea typeface="微软雅黑" charset="0"/>
              </a:rPr>
              <a:t>同样，在</a:t>
            </a:r>
            <a:r>
              <a:rPr lang="en-US" altLang="zh-CN" b="1" kern="0" dirty="0" err="1" smtClean="0">
                <a:ea typeface="微软雅黑" charset="0"/>
              </a:rPr>
              <a:t>unistd.h</a:t>
            </a:r>
            <a:r>
              <a:rPr lang="zh-CN" altLang="en-US" b="1" kern="0" dirty="0" smtClean="0">
                <a:ea typeface="微软雅黑" charset="0"/>
              </a:rPr>
              <a:t>中</a:t>
            </a:r>
            <a:r>
              <a:rPr lang="zh-CN" altLang="en-US" b="1" kern="0" dirty="0" smtClean="0">
                <a:ea typeface="微软雅黑" charset="0"/>
              </a:rPr>
              <a:t>定义</a:t>
            </a:r>
            <a:r>
              <a:rPr lang="zh-CN" altLang="en-US" b="1" kern="0" dirty="0" smtClean="0">
                <a:ea typeface="微软雅黑" charset="0"/>
              </a:rPr>
              <a:t>信号量结构体</a:t>
            </a:r>
            <a:endParaRPr lang="zh-CN" altLang="en-US" b="1" dirty="0"/>
          </a:p>
        </p:txBody>
      </p:sp>
      <p:grpSp>
        <p:nvGrpSpPr>
          <p:cNvPr id="51" name="组合 50"/>
          <p:cNvGrpSpPr/>
          <p:nvPr/>
        </p:nvGrpSpPr>
        <p:grpSpPr>
          <a:xfrm>
            <a:off x="231076" y="187255"/>
            <a:ext cx="2844175" cy="720000"/>
            <a:chOff x="4694848" y="2813041"/>
            <a:chExt cx="2844175" cy="720000"/>
          </a:xfrm>
        </p:grpSpPr>
        <p:sp>
          <p:nvSpPr>
            <p:cNvPr id="52" name="矩形 51"/>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53" name="组合 52"/>
            <p:cNvGrpSpPr/>
            <p:nvPr/>
          </p:nvGrpSpPr>
          <p:grpSpPr>
            <a:xfrm>
              <a:off x="4694848" y="2813041"/>
              <a:ext cx="797404" cy="720000"/>
              <a:chOff x="4428148" y="2884715"/>
              <a:chExt cx="797404" cy="720000"/>
            </a:xfrm>
          </p:grpSpPr>
          <p:sp>
            <p:nvSpPr>
              <p:cNvPr id="54" name="矩形 53"/>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矩形 5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0897" y="4940674"/>
            <a:ext cx="4767997" cy="660626"/>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58" y="4623956"/>
            <a:ext cx="3765644" cy="2027654"/>
          </a:xfrm>
          <a:prstGeom prst="rect">
            <a:avLst/>
          </a:prstGeom>
        </p:spPr>
      </p:pic>
      <p:sp>
        <p:nvSpPr>
          <p:cNvPr id="56" name="矩形 55"/>
          <p:cNvSpPr/>
          <p:nvPr/>
        </p:nvSpPr>
        <p:spPr>
          <a:xfrm>
            <a:off x="8190286" y="522987"/>
            <a:ext cx="3823914" cy="2646878"/>
          </a:xfrm>
          <a:prstGeom prst="rect">
            <a:avLst/>
          </a:prstGeom>
        </p:spPr>
        <p:txBody>
          <a:bodyPr wrap="square">
            <a:spAutoFit/>
          </a:bodyPr>
          <a:lstStyle/>
          <a:p>
            <a:pPr algn="ctr"/>
            <a:r>
              <a:rPr lang="zh-CN" altLang="en-US" b="1" kern="0" dirty="0">
                <a:ea typeface="微软雅黑" charset="0"/>
              </a:rPr>
              <a:t>编</a:t>
            </a:r>
            <a:r>
              <a:rPr lang="zh-CN" altLang="en-US" b="1" kern="0" dirty="0" smtClean="0">
                <a:ea typeface="微软雅黑" charset="0"/>
              </a:rPr>
              <a:t>写</a:t>
            </a:r>
            <a:r>
              <a:rPr lang="en-US" altLang="zh-CN" b="1" kern="0" dirty="0" err="1" smtClean="0">
                <a:ea typeface="微软雅黑" charset="0"/>
              </a:rPr>
              <a:t>pc.c</a:t>
            </a:r>
            <a:r>
              <a:rPr lang="zh-CN" altLang="en-US" b="1" kern="0" dirty="0" smtClean="0">
                <a:ea typeface="微软雅黑" charset="0"/>
              </a:rPr>
              <a:t>（</a:t>
            </a:r>
            <a:r>
              <a:rPr lang="zh-CN" altLang="en-US" b="1" kern="0" dirty="0" smtClean="0">
                <a:ea typeface="微软雅黑" charset="0"/>
              </a:rPr>
              <a:t>不带自定义</a:t>
            </a:r>
            <a:r>
              <a:rPr lang="zh-CN" altLang="en-US" b="1" kern="0" dirty="0" smtClean="0">
                <a:ea typeface="微软雅黑" charset="0"/>
              </a:rPr>
              <a:t>信号量</a:t>
            </a:r>
            <a:r>
              <a:rPr lang="en-US" altLang="zh-CN" b="1" kern="0" dirty="0" smtClean="0">
                <a:ea typeface="微软雅黑" charset="0"/>
              </a:rPr>
              <a:t>+</a:t>
            </a:r>
            <a:r>
              <a:rPr lang="zh-CN" altLang="en-US" b="1" kern="0" dirty="0" smtClean="0">
                <a:ea typeface="微软雅黑" charset="0"/>
              </a:rPr>
              <a:t>带</a:t>
            </a:r>
            <a:r>
              <a:rPr lang="zh-CN" altLang="en-US" b="1" kern="0" dirty="0" smtClean="0">
                <a:ea typeface="微软雅黑" charset="0"/>
              </a:rPr>
              <a:t>自定义信号量</a:t>
            </a:r>
            <a:r>
              <a:rPr lang="zh-CN" altLang="en-US" b="1" kern="0" dirty="0" smtClean="0">
                <a:ea typeface="微软雅黑" charset="0"/>
              </a:rPr>
              <a:t>），</a:t>
            </a:r>
            <a:r>
              <a:rPr lang="zh-CN" altLang="en-US" b="1" kern="0" dirty="0" smtClean="0">
                <a:ea typeface="微软雅黑" charset="0"/>
              </a:rPr>
              <a:t>主要实现以下功能</a:t>
            </a:r>
            <a:endParaRPr lang="zh-CN" altLang="en-US" b="1" kern="0" dirty="0" smtClean="0">
              <a:ea typeface="微软雅黑" charset="0"/>
            </a:endParaRPr>
          </a:p>
          <a:p>
            <a:pPr lvl="0"/>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r>
              <a:rPr lang="zh-CN" altLang="zh-CN" sz="1400" b="1" dirty="0" smtClean="0">
                <a:solidFill>
                  <a:schemeClr val="accent2">
                    <a:lumMod val="75000"/>
                  </a:schemeClr>
                </a:solidFill>
                <a:latin typeface="Heiti SC Light" charset="-122"/>
                <a:ea typeface="Heiti SC Light" charset="-122"/>
                <a:cs typeface="Heiti SC Light" charset="-122"/>
              </a:rPr>
              <a:t>建立</a:t>
            </a:r>
            <a:r>
              <a:rPr lang="zh-CN" altLang="zh-CN" sz="1400" b="1" dirty="0">
                <a:solidFill>
                  <a:schemeClr val="accent2">
                    <a:lumMod val="75000"/>
                  </a:schemeClr>
                </a:solidFill>
                <a:latin typeface="Heiti SC Light" charset="-122"/>
                <a:ea typeface="Heiti SC Light" charset="-122"/>
                <a:cs typeface="Heiti SC Light" charset="-122"/>
              </a:rPr>
              <a:t>一个生产者进程，</a:t>
            </a:r>
            <a:r>
              <a:rPr lang="en-US" altLang="zh-CN" sz="1400" b="1" dirty="0">
                <a:solidFill>
                  <a:schemeClr val="accent2">
                    <a:lumMod val="75000"/>
                  </a:schemeClr>
                </a:solidFill>
                <a:latin typeface="Heiti SC Light" charset="-122"/>
                <a:ea typeface="Heiti SC Light" charset="-122"/>
                <a:cs typeface="Heiti SC Light" charset="-122"/>
              </a:rPr>
              <a:t>N</a:t>
            </a:r>
            <a:r>
              <a:rPr lang="zh-CN" altLang="zh-CN" sz="1400" b="1" dirty="0">
                <a:solidFill>
                  <a:schemeClr val="accent2">
                    <a:lumMod val="75000"/>
                  </a:schemeClr>
                </a:solidFill>
                <a:latin typeface="Heiti SC Light" charset="-122"/>
                <a:ea typeface="Heiti SC Light" charset="-122"/>
                <a:cs typeface="Heiti SC Light" charset="-122"/>
              </a:rPr>
              <a:t>个消费者进程（</a:t>
            </a:r>
            <a:r>
              <a:rPr lang="en-US" altLang="zh-CN" sz="1400" b="1" dirty="0">
                <a:solidFill>
                  <a:schemeClr val="accent2">
                    <a:lumMod val="75000"/>
                  </a:schemeClr>
                </a:solidFill>
                <a:latin typeface="Heiti SC Light" charset="-122"/>
                <a:ea typeface="Heiti SC Light" charset="-122"/>
                <a:cs typeface="Heiti SC Light" charset="-122"/>
              </a:rPr>
              <a:t>N&gt;1</a:t>
            </a:r>
            <a:r>
              <a:rPr lang="zh-CN" altLang="zh-CN" sz="1400" b="1" dirty="0">
                <a:solidFill>
                  <a:schemeClr val="accent2">
                    <a:lumMod val="75000"/>
                  </a:schemeClr>
                </a:solidFill>
                <a:latin typeface="Heiti SC Light" charset="-122"/>
                <a:ea typeface="Heiti SC Light" charset="-122"/>
                <a:cs typeface="Heiti SC Light" charset="-122"/>
              </a:rPr>
              <a:t>）；</a:t>
            </a:r>
          </a:p>
          <a:p>
            <a:pPr lvl="0"/>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r>
              <a:rPr lang="zh-CN" altLang="zh-CN" sz="1400" b="1" dirty="0" smtClean="0">
                <a:solidFill>
                  <a:schemeClr val="accent2">
                    <a:lumMod val="75000"/>
                  </a:schemeClr>
                </a:solidFill>
                <a:latin typeface="Heiti SC Light" charset="-122"/>
                <a:ea typeface="Heiti SC Light" charset="-122"/>
                <a:cs typeface="Heiti SC Light" charset="-122"/>
              </a:rPr>
              <a:t>用</a:t>
            </a:r>
            <a:r>
              <a:rPr lang="zh-CN" altLang="zh-CN" sz="1400" b="1" dirty="0">
                <a:solidFill>
                  <a:schemeClr val="accent2">
                    <a:lumMod val="75000"/>
                  </a:schemeClr>
                </a:solidFill>
                <a:latin typeface="Heiti SC Light" charset="-122"/>
                <a:ea typeface="Heiti SC Light" charset="-122"/>
                <a:cs typeface="Heiti SC Light" charset="-122"/>
              </a:rPr>
              <a:t>文件建立一个共享缓冲区；</a:t>
            </a:r>
          </a:p>
          <a:p>
            <a:pPr lvl="0"/>
            <a:r>
              <a:rPr lang="zh-CN" altLang="zh-CN" sz="1400" b="1" dirty="0">
                <a:solidFill>
                  <a:schemeClr val="accent2">
                    <a:lumMod val="75000"/>
                  </a:schemeClr>
                </a:solidFill>
                <a:latin typeface="Heiti SC Light" charset="-122"/>
                <a:ea typeface="Heiti SC Light" charset="-122"/>
                <a:cs typeface="Heiti SC Light" charset="-122"/>
              </a:rPr>
              <a:t>生产者进程依次向缓冲区写入整数</a:t>
            </a:r>
            <a:r>
              <a:rPr lang="en-US" altLang="zh-CN" sz="1400" b="1" dirty="0">
                <a:solidFill>
                  <a:schemeClr val="accent2">
                    <a:lumMod val="75000"/>
                  </a:schemeClr>
                </a:solidFill>
                <a:latin typeface="Heiti SC Light" charset="-122"/>
                <a:ea typeface="Heiti SC Light" charset="-122"/>
                <a:cs typeface="Heiti SC Light" charset="-122"/>
              </a:rPr>
              <a:t>0,1,2,...,M</a:t>
            </a:r>
            <a:r>
              <a:rPr lang="zh-CN" altLang="zh-CN" sz="1400" b="1" dirty="0">
                <a:solidFill>
                  <a:schemeClr val="accent2">
                    <a:lumMod val="75000"/>
                  </a:schemeClr>
                </a:solidFill>
                <a:latin typeface="Heiti SC Light" charset="-122"/>
                <a:ea typeface="Heiti SC Light" charset="-122"/>
                <a:cs typeface="Heiti SC Light" charset="-122"/>
              </a:rPr>
              <a:t>，</a:t>
            </a:r>
            <a:r>
              <a:rPr lang="en-US" altLang="zh-CN" sz="1400" b="1" dirty="0">
                <a:solidFill>
                  <a:schemeClr val="accent2">
                    <a:lumMod val="75000"/>
                  </a:schemeClr>
                </a:solidFill>
                <a:latin typeface="Heiti SC Light" charset="-122"/>
                <a:ea typeface="Heiti SC Light" charset="-122"/>
                <a:cs typeface="Heiti SC Light" charset="-122"/>
              </a:rPr>
              <a:t>M&gt;=500</a:t>
            </a:r>
            <a:r>
              <a:rPr lang="zh-CN" altLang="zh-CN" sz="1400" b="1" dirty="0">
                <a:solidFill>
                  <a:schemeClr val="accent2">
                    <a:lumMod val="75000"/>
                  </a:schemeClr>
                </a:solidFill>
                <a:latin typeface="Heiti SC Light" charset="-122"/>
                <a:ea typeface="Heiti SC Light" charset="-122"/>
                <a:cs typeface="Heiti SC Light" charset="-122"/>
              </a:rPr>
              <a:t>；</a:t>
            </a:r>
          </a:p>
          <a:p>
            <a:pPr lvl="0"/>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r>
              <a:rPr lang="zh-CN" altLang="zh-CN" sz="1400" b="1" dirty="0" smtClean="0">
                <a:solidFill>
                  <a:schemeClr val="accent2">
                    <a:lumMod val="75000"/>
                  </a:schemeClr>
                </a:solidFill>
                <a:latin typeface="Heiti SC Light" charset="-122"/>
                <a:ea typeface="Heiti SC Light" charset="-122"/>
                <a:cs typeface="Heiti SC Light" charset="-122"/>
              </a:rPr>
              <a:t>消费者</a:t>
            </a:r>
            <a:r>
              <a:rPr lang="zh-CN" altLang="zh-CN" sz="1400" b="1" dirty="0">
                <a:solidFill>
                  <a:schemeClr val="accent2">
                    <a:lumMod val="75000"/>
                  </a:schemeClr>
                </a:solidFill>
                <a:latin typeface="Heiti SC Light" charset="-122"/>
                <a:ea typeface="Heiti SC Light" charset="-122"/>
                <a:cs typeface="Heiti SC Light" charset="-122"/>
              </a:rPr>
              <a:t>进程从缓冲区读数，每次读一个，并将读出的数字从缓冲区删除，然后将本进程</a:t>
            </a:r>
            <a:r>
              <a:rPr lang="en-US" altLang="zh-CN" sz="1400" b="1" dirty="0">
                <a:solidFill>
                  <a:schemeClr val="accent2">
                    <a:lumMod val="75000"/>
                  </a:schemeClr>
                </a:solidFill>
                <a:latin typeface="Heiti SC Light" charset="-122"/>
                <a:ea typeface="Heiti SC Light" charset="-122"/>
                <a:cs typeface="Heiti SC Light" charset="-122"/>
              </a:rPr>
              <a:t>ID</a:t>
            </a:r>
            <a:r>
              <a:rPr lang="zh-CN" altLang="zh-CN" sz="1400" b="1" dirty="0">
                <a:solidFill>
                  <a:schemeClr val="accent2">
                    <a:lumMod val="75000"/>
                  </a:schemeClr>
                </a:solidFill>
                <a:latin typeface="Heiti SC Light" charset="-122"/>
                <a:ea typeface="Heiti SC Light" charset="-122"/>
                <a:cs typeface="Heiti SC Light" charset="-122"/>
              </a:rPr>
              <a:t>和数字输出到标准输出；</a:t>
            </a:r>
          </a:p>
          <a:p>
            <a:r>
              <a:rPr lang="en-US" altLang="zh-CN" sz="1400" dirty="0">
                <a:solidFill>
                  <a:schemeClr val="accent2">
                    <a:lumMod val="75000"/>
                  </a:schemeClr>
                </a:solidFill>
                <a:latin typeface="微软雅黑" panose="020B0503020204020204" pitchFamily="34" charset="-122"/>
                <a:ea typeface="微软雅黑" panose="020B0503020204020204" pitchFamily="34" charset="-122"/>
              </a:rPr>
              <a:t>—</a:t>
            </a:r>
            <a:r>
              <a:rPr lang="zh-CN" altLang="zh-CN" sz="1400" b="1" dirty="0" smtClean="0">
                <a:solidFill>
                  <a:schemeClr val="accent2">
                    <a:lumMod val="75000"/>
                  </a:schemeClr>
                </a:solidFill>
                <a:latin typeface="Heiti SC Light" charset="-122"/>
                <a:ea typeface="Heiti SC Light" charset="-122"/>
                <a:cs typeface="Heiti SC Light" charset="-122"/>
              </a:rPr>
              <a:t>缓冲区</a:t>
            </a:r>
            <a:r>
              <a:rPr lang="zh-CN" altLang="zh-CN" sz="1400" b="1" dirty="0">
                <a:solidFill>
                  <a:schemeClr val="accent2">
                    <a:lumMod val="75000"/>
                  </a:schemeClr>
                </a:solidFill>
                <a:latin typeface="Heiti SC Light" charset="-122"/>
                <a:ea typeface="Heiti SC Light" charset="-122"/>
                <a:cs typeface="Heiti SC Light" charset="-122"/>
              </a:rPr>
              <a:t>同时最多只能保存</a:t>
            </a:r>
            <a:r>
              <a:rPr lang="en-US" altLang="zh-CN" sz="1400" b="1" dirty="0">
                <a:solidFill>
                  <a:schemeClr val="accent2">
                    <a:lumMod val="75000"/>
                  </a:schemeClr>
                </a:solidFill>
                <a:latin typeface="Heiti SC Light" charset="-122"/>
                <a:ea typeface="Heiti SC Light" charset="-122"/>
                <a:cs typeface="Heiti SC Light" charset="-122"/>
              </a:rPr>
              <a:t>10</a:t>
            </a:r>
            <a:r>
              <a:rPr lang="zh-CN" altLang="zh-CN" sz="1400" b="1" dirty="0">
                <a:solidFill>
                  <a:schemeClr val="accent2">
                    <a:lumMod val="75000"/>
                  </a:schemeClr>
                </a:solidFill>
                <a:latin typeface="Heiti SC Light" charset="-122"/>
                <a:ea typeface="Heiti SC Light" charset="-122"/>
                <a:cs typeface="Heiti SC Light" charset="-122"/>
              </a:rPr>
              <a:t>个数</a:t>
            </a:r>
            <a:r>
              <a:rPr lang="zh-CN" altLang="zh-CN" b="1" dirty="0">
                <a:solidFill>
                  <a:schemeClr val="accent2">
                    <a:lumMod val="75000"/>
                  </a:schemeClr>
                </a:solidFill>
              </a:rPr>
              <a:t> </a:t>
            </a:r>
            <a:endParaRPr lang="zh-CN" altLang="en-US" b="1" dirty="0">
              <a:solidFill>
                <a:schemeClr val="accent2">
                  <a:lumMod val="75000"/>
                </a:schemeClr>
              </a:solidFill>
            </a:endParaRPr>
          </a:p>
        </p:txBody>
      </p:sp>
    </p:spTree>
    <p:extLst>
      <p:ext uri="{BB962C8B-B14F-4D97-AF65-F5344CB8AC3E}">
        <p14:creationId xmlns:p14="http://schemas.microsoft.com/office/powerpoint/2010/main" val="391977371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08519" y="1638100"/>
            <a:ext cx="2913957" cy="880864"/>
            <a:chOff x="4647691" y="4092189"/>
            <a:chExt cx="2913957" cy="720000"/>
          </a:xfrm>
        </p:grpSpPr>
        <p:sp>
          <p:nvSpPr>
            <p:cNvPr id="18" name="矩形 17"/>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rgbClr val="C00000"/>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a:endParaRPr>
            </a:p>
          </p:txBody>
        </p:sp>
        <p:grpSp>
          <p:nvGrpSpPr>
            <p:cNvPr id="19" name="组合 18"/>
            <p:cNvGrpSpPr/>
            <p:nvPr/>
          </p:nvGrpSpPr>
          <p:grpSpPr>
            <a:xfrm>
              <a:off x="4647691" y="4092189"/>
              <a:ext cx="891717" cy="720000"/>
              <a:chOff x="4380991" y="4020050"/>
              <a:chExt cx="891717" cy="720000"/>
            </a:xfrm>
          </p:grpSpPr>
          <p:sp>
            <p:nvSpPr>
              <p:cNvPr id="20" name="矩形 19"/>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538817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106202" y="1253669"/>
            <a:ext cx="4034971"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3168084" y="1900230"/>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截图</a:t>
            </a:r>
            <a:r>
              <a:rPr lang="zh-CN" altLang="en-US" sz="2000" b="1" kern="0" dirty="0" smtClean="0">
                <a:solidFill>
                  <a:schemeClr val="bg1"/>
                </a:solidFill>
                <a:ea typeface="微软雅黑" charset="0"/>
              </a:rPr>
              <a:t>介绍</a:t>
            </a:r>
            <a:endParaRPr lang="en-US" altLang="zh-CN" sz="2000" b="1" kern="0" dirty="0">
              <a:solidFill>
                <a:schemeClr val="bg1"/>
              </a:solidFill>
              <a:ea typeface="微软雅黑" charset="0"/>
            </a:endParaRPr>
          </a:p>
        </p:txBody>
      </p:sp>
      <p:sp>
        <p:nvSpPr>
          <p:cNvPr id="18" name="矩形 17"/>
          <p:cNvSpPr/>
          <p:nvPr/>
        </p:nvSpPr>
        <p:spPr>
          <a:xfrm>
            <a:off x="2447326" y="3124756"/>
            <a:ext cx="3135680" cy="1345625"/>
          </a:xfrm>
          <a:prstGeom prst="rect">
            <a:avLst/>
          </a:prstGeom>
        </p:spPr>
        <p:txBody>
          <a:bodyPr wrap="square">
            <a:spAutoFit/>
          </a:bodyPr>
          <a:lstStyle/>
          <a:p>
            <a:pPr algn="ctr" defTabSz="1219170">
              <a:lnSpc>
                <a:spcPct val="130000"/>
              </a:lnSpc>
              <a:defRPr/>
            </a:pPr>
            <a:r>
              <a:rPr lang="en-US" altLang="zh-CN" sz="1600" kern="0" dirty="0" smtClean="0">
                <a:solidFill>
                  <a:schemeClr val="bg1"/>
                </a:solidFill>
                <a:ea typeface="微软雅黑" charset="0"/>
              </a:rPr>
              <a:t>pc.c</a:t>
            </a:r>
          </a:p>
          <a:p>
            <a:pPr algn="ctr" defTabSz="1219170">
              <a:lnSpc>
                <a:spcPct val="130000"/>
              </a:lnSpc>
              <a:defRPr/>
            </a:pPr>
            <a:r>
              <a:rPr lang="zh-CN" altLang="en-US" sz="1600" kern="0" dirty="0" smtClean="0">
                <a:solidFill>
                  <a:schemeClr val="bg1"/>
                </a:solidFill>
                <a:ea typeface="微软雅黑" charset="0"/>
              </a:rPr>
              <a:t>在</a:t>
            </a:r>
            <a:r>
              <a:rPr lang="en-US" altLang="zh-CN" sz="1600" kern="0" dirty="0" smtClean="0">
                <a:solidFill>
                  <a:schemeClr val="bg1"/>
                </a:solidFill>
                <a:ea typeface="微软雅黑" charset="0"/>
              </a:rPr>
              <a:t>ubuntu</a:t>
            </a:r>
            <a:r>
              <a:rPr lang="zh-CN" altLang="en-US" sz="1600" kern="0" dirty="0" smtClean="0">
                <a:solidFill>
                  <a:schemeClr val="bg1"/>
                </a:solidFill>
                <a:ea typeface="微软雅黑" charset="0"/>
              </a:rPr>
              <a:t>环境下编译</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运行之后</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一部分结果的截图</a:t>
            </a:r>
            <a:endParaRPr lang="en-US" altLang="zh-CN" sz="1600" kern="0" dirty="0">
              <a:solidFill>
                <a:schemeClr val="bg1"/>
              </a:solidFill>
              <a:ea typeface="微软雅黑" charset="0"/>
            </a:endParaRPr>
          </a:p>
        </p:txBody>
      </p:sp>
      <p:cxnSp>
        <p:nvCxnSpPr>
          <p:cNvPr id="20" name="直接连接符 19"/>
          <p:cNvCxnSpPr/>
          <p:nvPr/>
        </p:nvCxnSpPr>
        <p:spPr>
          <a:xfrm>
            <a:off x="3010140" y="2406922"/>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028" y="153044"/>
            <a:ext cx="2913957" cy="720000"/>
            <a:chOff x="4647691" y="4092189"/>
            <a:chExt cx="2913957" cy="720000"/>
          </a:xfrm>
        </p:grpSpPr>
        <p:sp>
          <p:nvSpPr>
            <p:cNvPr id="22" name="矩形 21"/>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rgbClr val="C00000"/>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a:endParaRPr>
            </a:p>
          </p:txBody>
        </p:sp>
        <p:grpSp>
          <p:nvGrpSpPr>
            <p:cNvPr id="23" name="组合 22"/>
            <p:cNvGrpSpPr/>
            <p:nvPr/>
          </p:nvGrpSpPr>
          <p:grpSpPr>
            <a:xfrm>
              <a:off x="4647691" y="4092189"/>
              <a:ext cx="891717" cy="720000"/>
              <a:chOff x="4380991" y="4020050"/>
              <a:chExt cx="891717" cy="720000"/>
            </a:xfrm>
          </p:grpSpPr>
          <p:sp>
            <p:nvSpPr>
              <p:cNvPr id="24" name="矩形 23"/>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54758"/>
          <a:stretch/>
        </p:blipFill>
        <p:spPr>
          <a:xfrm>
            <a:off x="6141173" y="1253669"/>
            <a:ext cx="3259681" cy="4591297"/>
          </a:xfrm>
          <a:prstGeom prst="rect">
            <a:avLst/>
          </a:prstGeom>
        </p:spPr>
      </p:pic>
      <p:grpSp>
        <p:nvGrpSpPr>
          <p:cNvPr id="6" name="组合 5"/>
          <p:cNvGrpSpPr/>
          <p:nvPr/>
        </p:nvGrpSpPr>
        <p:grpSpPr>
          <a:xfrm>
            <a:off x="1356189" y="965771"/>
            <a:ext cx="9637159" cy="5476126"/>
            <a:chOff x="1356189" y="965771"/>
            <a:chExt cx="9637159" cy="5476126"/>
          </a:xfrm>
        </p:grpSpPr>
        <p:sp>
          <p:nvSpPr>
            <p:cNvPr id="2" name="矩形 1"/>
            <p:cNvSpPr/>
            <p:nvPr/>
          </p:nvSpPr>
          <p:spPr>
            <a:xfrm>
              <a:off x="1356189" y="965771"/>
              <a:ext cx="9637159" cy="5476126"/>
            </a:xfrm>
            <a:prstGeom prst="rect">
              <a:avLst/>
            </a:prstGeom>
            <a:solidFill>
              <a:schemeClr val="bg2">
                <a:lumMod val="2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185091" y="1343006"/>
              <a:ext cx="1563590" cy="461665"/>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结</a:t>
              </a:r>
              <a:r>
                <a:rPr lang="zh-CN" altLang="en-US" sz="2400" dirty="0" smtClean="0">
                  <a:solidFill>
                    <a:schemeClr val="bg1"/>
                  </a:solidFill>
                  <a:latin typeface="等线" panose="02010600030101010101" pitchFamily="2" charset="-122"/>
                  <a:ea typeface="等线" panose="02010600030101010101" pitchFamily="2" charset="-122"/>
                </a:rPr>
                <a:t>果分析</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5" name="文本框 4"/>
          <p:cNvSpPr txBox="1"/>
          <p:nvPr/>
        </p:nvSpPr>
        <p:spPr>
          <a:xfrm>
            <a:off x="2670049" y="2938272"/>
            <a:ext cx="7278624" cy="1015663"/>
          </a:xfrm>
          <a:prstGeom prst="rect">
            <a:avLst/>
          </a:prstGeom>
          <a:noFill/>
        </p:spPr>
        <p:txBody>
          <a:bodyPr wrap="square" rtlCol="0">
            <a:spAutoFit/>
          </a:bodyPr>
          <a:lstStyle/>
          <a:p>
            <a:r>
              <a:rPr lang="zh-CN" altLang="en-US" sz="2000" dirty="0" smtClean="0">
                <a:solidFill>
                  <a:srgbClr val="FFC000"/>
                </a:solidFill>
                <a:latin typeface="等线" panose="02010600030101010101" pitchFamily="2" charset="-122"/>
                <a:ea typeface="等线" panose="02010600030101010101" pitchFamily="2" charset="-122"/>
              </a:rPr>
              <a:t>从截图中可以看出，程序正常运行；</a:t>
            </a:r>
            <a:endParaRPr lang="en-US" altLang="zh-CN" sz="2000" dirty="0" smtClean="0">
              <a:solidFill>
                <a:srgbClr val="FFC000"/>
              </a:solidFill>
              <a:latin typeface="等线" panose="02010600030101010101" pitchFamily="2" charset="-122"/>
              <a:ea typeface="等线" panose="02010600030101010101" pitchFamily="2" charset="-122"/>
            </a:endParaRPr>
          </a:p>
          <a:p>
            <a:r>
              <a:rPr lang="zh-CN" altLang="en-US" sz="2000" dirty="0" smtClean="0">
                <a:solidFill>
                  <a:srgbClr val="FFC000"/>
                </a:solidFill>
                <a:latin typeface="等线" panose="02010600030101010101" pitchFamily="2" charset="-122"/>
                <a:ea typeface="等线" panose="02010600030101010101" pitchFamily="2" charset="-122"/>
              </a:rPr>
              <a:t>同时“：”</a:t>
            </a:r>
            <a:r>
              <a:rPr lang="zh-CN" altLang="en-US" sz="2000" dirty="0">
                <a:solidFill>
                  <a:srgbClr val="FFC000"/>
                </a:solidFill>
                <a:latin typeface="等线" panose="02010600030101010101" pitchFamily="2" charset="-122"/>
                <a:ea typeface="等线" panose="02010600030101010101" pitchFamily="2" charset="-122"/>
              </a:rPr>
              <a:t>后</a:t>
            </a:r>
            <a:r>
              <a:rPr lang="zh-CN" altLang="en-US" sz="2000" dirty="0" smtClean="0">
                <a:solidFill>
                  <a:srgbClr val="FFC000"/>
                </a:solidFill>
                <a:latin typeface="等线" panose="02010600030101010101" pitchFamily="2" charset="-122"/>
                <a:ea typeface="等线" panose="02010600030101010101" pitchFamily="2" charset="-122"/>
              </a:rPr>
              <a:t>边数字从</a:t>
            </a:r>
            <a:r>
              <a:rPr lang="en-US" altLang="zh-CN" sz="2000" dirty="0" smtClean="0">
                <a:solidFill>
                  <a:srgbClr val="FFC000"/>
                </a:solidFill>
                <a:latin typeface="等线" panose="02010600030101010101" pitchFamily="2" charset="-122"/>
                <a:ea typeface="等线" panose="02010600030101010101" pitchFamily="2" charset="-122"/>
              </a:rPr>
              <a:t>0</a:t>
            </a:r>
            <a:r>
              <a:rPr lang="zh-CN" altLang="en-US" sz="2000" dirty="0" smtClean="0">
                <a:solidFill>
                  <a:srgbClr val="FFC000"/>
                </a:solidFill>
                <a:latin typeface="等线" panose="02010600030101010101" pitchFamily="2" charset="-122"/>
                <a:ea typeface="等线" panose="02010600030101010101" pitchFamily="2" charset="-122"/>
              </a:rPr>
              <a:t>开始逐渐增加（总共</a:t>
            </a:r>
            <a:r>
              <a:rPr lang="en-US" altLang="zh-CN" sz="2000" dirty="0" smtClean="0">
                <a:solidFill>
                  <a:srgbClr val="FFC000"/>
                </a:solidFill>
                <a:latin typeface="等线" panose="02010600030101010101" pitchFamily="2" charset="-122"/>
                <a:ea typeface="等线" panose="02010600030101010101" pitchFamily="2" charset="-122"/>
              </a:rPr>
              <a:t>NUM&lt;pc.c</a:t>
            </a:r>
            <a:r>
              <a:rPr lang="zh-CN" altLang="en-US" sz="2000" dirty="0" smtClean="0">
                <a:solidFill>
                  <a:srgbClr val="FFC000"/>
                </a:solidFill>
                <a:latin typeface="等线" panose="02010600030101010101" pitchFamily="2" charset="-122"/>
                <a:ea typeface="等线" panose="02010600030101010101" pitchFamily="2" charset="-122"/>
              </a:rPr>
              <a:t>中</a:t>
            </a:r>
            <a:r>
              <a:rPr lang="en-US" altLang="zh-CN" sz="2000" dirty="0" smtClean="0">
                <a:solidFill>
                  <a:srgbClr val="FFC000"/>
                </a:solidFill>
                <a:latin typeface="等线" panose="02010600030101010101" pitchFamily="2" charset="-122"/>
                <a:ea typeface="等线" panose="02010600030101010101" pitchFamily="2" charset="-122"/>
              </a:rPr>
              <a:t>&gt;</a:t>
            </a:r>
            <a:r>
              <a:rPr lang="zh-CN" altLang="en-US" sz="2000" dirty="0" smtClean="0">
                <a:solidFill>
                  <a:srgbClr val="FFC000"/>
                </a:solidFill>
                <a:latin typeface="等线" panose="02010600030101010101" pitchFamily="2" charset="-122"/>
                <a:ea typeface="等线" panose="02010600030101010101" pitchFamily="2" charset="-122"/>
              </a:rPr>
              <a:t>个），</a:t>
            </a:r>
            <a:endParaRPr lang="en-US" altLang="zh-CN" sz="2000" dirty="0" smtClean="0">
              <a:solidFill>
                <a:srgbClr val="FFC000"/>
              </a:solidFill>
              <a:latin typeface="等线" panose="02010600030101010101" pitchFamily="2" charset="-122"/>
              <a:ea typeface="等线" panose="02010600030101010101" pitchFamily="2" charset="-122"/>
            </a:endParaRPr>
          </a:p>
          <a:p>
            <a:r>
              <a:rPr lang="zh-CN" altLang="en-US" sz="2000" dirty="0" smtClean="0">
                <a:solidFill>
                  <a:srgbClr val="FFC000"/>
                </a:solidFill>
                <a:latin typeface="等线" panose="02010600030101010101" pitchFamily="2" charset="-122"/>
                <a:ea typeface="等线" panose="02010600030101010101" pitchFamily="2" charset="-122"/>
              </a:rPr>
              <a:t>说明</a:t>
            </a:r>
            <a:r>
              <a:rPr lang="en-US" altLang="zh-CN" sz="2000" dirty="0" smtClean="0">
                <a:solidFill>
                  <a:srgbClr val="FFC000"/>
                </a:solidFill>
                <a:latin typeface="等线" panose="02010600030101010101" pitchFamily="2" charset="-122"/>
                <a:ea typeface="等线" panose="02010600030101010101" pitchFamily="2" charset="-122"/>
              </a:rPr>
              <a:t>pc.c</a:t>
            </a:r>
            <a:r>
              <a:rPr lang="zh-CN" altLang="en-US" sz="2000" dirty="0">
                <a:solidFill>
                  <a:srgbClr val="FFC000"/>
                </a:solidFill>
                <a:latin typeface="等线" panose="02010600030101010101" pitchFamily="2" charset="-122"/>
                <a:ea typeface="等线" panose="02010600030101010101" pitchFamily="2" charset="-122"/>
              </a:rPr>
              <a:t>中消费者、生产者程序正确无误</a:t>
            </a:r>
          </a:p>
        </p:txBody>
      </p:sp>
    </p:spTree>
    <p:extLst>
      <p:ext uri="{BB962C8B-B14F-4D97-AF65-F5344CB8AC3E}">
        <p14:creationId xmlns:p14="http://schemas.microsoft.com/office/powerpoint/2010/main" val="7669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106202" y="1253669"/>
            <a:ext cx="4034971"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3168084" y="1900230"/>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截图</a:t>
            </a:r>
            <a:r>
              <a:rPr lang="zh-CN" altLang="en-US" sz="2000" b="1" kern="0" dirty="0" smtClean="0">
                <a:solidFill>
                  <a:schemeClr val="bg1"/>
                </a:solidFill>
                <a:ea typeface="微软雅黑" charset="0"/>
              </a:rPr>
              <a:t>介绍</a:t>
            </a:r>
            <a:endParaRPr lang="en-US" altLang="zh-CN" sz="2000" b="1" kern="0" dirty="0">
              <a:solidFill>
                <a:schemeClr val="bg1"/>
              </a:solidFill>
              <a:ea typeface="微软雅黑" charset="0"/>
            </a:endParaRPr>
          </a:p>
        </p:txBody>
      </p:sp>
      <p:sp>
        <p:nvSpPr>
          <p:cNvPr id="18" name="矩形 17"/>
          <p:cNvSpPr/>
          <p:nvPr/>
        </p:nvSpPr>
        <p:spPr>
          <a:xfrm>
            <a:off x="2447326" y="3124756"/>
            <a:ext cx="3135680" cy="1692771"/>
          </a:xfrm>
          <a:prstGeom prst="rect">
            <a:avLst/>
          </a:prstGeom>
        </p:spPr>
        <p:txBody>
          <a:bodyPr wrap="square">
            <a:spAutoFit/>
          </a:bodyPr>
          <a:lstStyle/>
          <a:p>
            <a:pPr algn="ctr" defTabSz="1219170">
              <a:lnSpc>
                <a:spcPct val="130000"/>
              </a:lnSpc>
              <a:defRPr/>
            </a:pPr>
            <a:r>
              <a:rPr lang="en-US" altLang="zh-CN" sz="1600" kern="0" dirty="0" smtClean="0">
                <a:solidFill>
                  <a:schemeClr val="bg1"/>
                </a:solidFill>
                <a:ea typeface="微软雅黑" charset="0"/>
              </a:rPr>
              <a:t>pc.c</a:t>
            </a:r>
          </a:p>
          <a:p>
            <a:pPr algn="ctr" defTabSz="1219170">
              <a:lnSpc>
                <a:spcPct val="130000"/>
              </a:lnSpc>
              <a:defRPr/>
            </a:pPr>
            <a:r>
              <a:rPr lang="zh-CN" altLang="en-US" sz="1600" kern="0" dirty="0">
                <a:solidFill>
                  <a:srgbClr val="FF0000"/>
                </a:solidFill>
                <a:ea typeface="微软雅黑" charset="0"/>
              </a:rPr>
              <a:t>添</a:t>
            </a:r>
            <a:r>
              <a:rPr lang="zh-CN" altLang="en-US" sz="1600" kern="0" dirty="0" smtClean="0">
                <a:solidFill>
                  <a:srgbClr val="FF0000"/>
                </a:solidFill>
                <a:ea typeface="微软雅黑" charset="0"/>
              </a:rPr>
              <a:t>加实现的信号量系统调用</a:t>
            </a:r>
            <a:endParaRPr lang="en-US" altLang="zh-CN" sz="1600" kern="0" dirty="0" smtClean="0">
              <a:solidFill>
                <a:srgbClr val="FF0000"/>
              </a:solidFill>
              <a:ea typeface="微软雅黑" charset="0"/>
            </a:endParaRPr>
          </a:p>
          <a:p>
            <a:pPr algn="ctr" defTabSz="1219170">
              <a:lnSpc>
                <a:spcPct val="130000"/>
              </a:lnSpc>
              <a:defRPr/>
            </a:pPr>
            <a:r>
              <a:rPr lang="zh-CN" altLang="en-US" sz="1600" kern="0" dirty="0" smtClean="0">
                <a:solidFill>
                  <a:schemeClr val="bg1"/>
                </a:solidFill>
                <a:ea typeface="微软雅黑" charset="0"/>
              </a:rPr>
              <a:t>在</a:t>
            </a:r>
            <a:r>
              <a:rPr lang="en-US" altLang="zh-CN" sz="1600" kern="0" dirty="0" smtClean="0">
                <a:solidFill>
                  <a:schemeClr val="bg1"/>
                </a:solidFill>
                <a:ea typeface="微软雅黑" charset="0"/>
              </a:rPr>
              <a:t>Bochs</a:t>
            </a:r>
            <a:r>
              <a:rPr lang="zh-CN" altLang="en-US" sz="1600" kern="0" dirty="0" smtClean="0">
                <a:solidFill>
                  <a:schemeClr val="bg1"/>
                </a:solidFill>
                <a:ea typeface="微软雅黑" charset="0"/>
              </a:rPr>
              <a:t>环境下编译</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运行之后</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一部分结果的截图</a:t>
            </a:r>
            <a:endParaRPr lang="en-US" altLang="zh-CN" sz="1600" kern="0" dirty="0">
              <a:solidFill>
                <a:schemeClr val="bg1"/>
              </a:solidFill>
              <a:ea typeface="微软雅黑" charset="0"/>
            </a:endParaRPr>
          </a:p>
        </p:txBody>
      </p:sp>
      <p:cxnSp>
        <p:nvCxnSpPr>
          <p:cNvPr id="20" name="直接连接符 19"/>
          <p:cNvCxnSpPr/>
          <p:nvPr/>
        </p:nvCxnSpPr>
        <p:spPr>
          <a:xfrm>
            <a:off x="3010140" y="2406922"/>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028" y="153044"/>
            <a:ext cx="2913957" cy="720000"/>
            <a:chOff x="4647691" y="4092189"/>
            <a:chExt cx="2913957" cy="720000"/>
          </a:xfrm>
        </p:grpSpPr>
        <p:sp>
          <p:nvSpPr>
            <p:cNvPr id="22" name="矩形 21"/>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rgbClr val="C00000"/>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a:endParaRPr>
            </a:p>
          </p:txBody>
        </p:sp>
        <p:grpSp>
          <p:nvGrpSpPr>
            <p:cNvPr id="23" name="组合 22"/>
            <p:cNvGrpSpPr/>
            <p:nvPr/>
          </p:nvGrpSpPr>
          <p:grpSpPr>
            <a:xfrm>
              <a:off x="4647691" y="4092189"/>
              <a:ext cx="891717" cy="720000"/>
              <a:chOff x="4380991" y="4020050"/>
              <a:chExt cx="891717" cy="720000"/>
            </a:xfrm>
          </p:grpSpPr>
          <p:sp>
            <p:nvSpPr>
              <p:cNvPr id="24" name="矩形 23"/>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667" y="1242646"/>
            <a:ext cx="3240765" cy="4610374"/>
          </a:xfrm>
          <a:prstGeom prst="rect">
            <a:avLst/>
          </a:prstGeom>
        </p:spPr>
      </p:pic>
      <p:grpSp>
        <p:nvGrpSpPr>
          <p:cNvPr id="14" name="组合 13"/>
          <p:cNvGrpSpPr/>
          <p:nvPr/>
        </p:nvGrpSpPr>
        <p:grpSpPr>
          <a:xfrm>
            <a:off x="1356189" y="965771"/>
            <a:ext cx="9637159" cy="5476126"/>
            <a:chOff x="1356189" y="965771"/>
            <a:chExt cx="9637159" cy="5476126"/>
          </a:xfrm>
        </p:grpSpPr>
        <p:sp>
          <p:nvSpPr>
            <p:cNvPr id="15" name="矩形 14"/>
            <p:cNvSpPr/>
            <p:nvPr/>
          </p:nvSpPr>
          <p:spPr>
            <a:xfrm>
              <a:off x="1356189" y="965771"/>
              <a:ext cx="9637159" cy="5476126"/>
            </a:xfrm>
            <a:prstGeom prst="rect">
              <a:avLst/>
            </a:prstGeom>
            <a:solidFill>
              <a:schemeClr val="bg2">
                <a:lumMod val="2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185091" y="1343006"/>
              <a:ext cx="1563590" cy="461665"/>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结</a:t>
              </a:r>
              <a:r>
                <a:rPr lang="zh-CN" altLang="en-US" sz="2400" dirty="0" smtClean="0">
                  <a:solidFill>
                    <a:schemeClr val="bg1"/>
                  </a:solidFill>
                  <a:latin typeface="等线" panose="02010600030101010101" pitchFamily="2" charset="-122"/>
                  <a:ea typeface="等线" panose="02010600030101010101" pitchFamily="2" charset="-122"/>
                </a:rPr>
                <a:t>果分析</a:t>
              </a:r>
              <a:endParaRPr lang="zh-CN" altLang="en-US" sz="2400" dirty="0">
                <a:solidFill>
                  <a:schemeClr val="bg1"/>
                </a:solidFill>
                <a:latin typeface="等线" panose="02010600030101010101" pitchFamily="2" charset="-122"/>
                <a:ea typeface="等线" panose="02010600030101010101" pitchFamily="2" charset="-122"/>
              </a:endParaRPr>
            </a:p>
          </p:txBody>
        </p:sp>
      </p:grpSp>
      <p:sp>
        <p:nvSpPr>
          <p:cNvPr id="19" name="文本框 18"/>
          <p:cNvSpPr txBox="1"/>
          <p:nvPr/>
        </p:nvSpPr>
        <p:spPr>
          <a:xfrm>
            <a:off x="2670049" y="2938272"/>
            <a:ext cx="7278624" cy="1631216"/>
          </a:xfrm>
          <a:prstGeom prst="rect">
            <a:avLst/>
          </a:prstGeom>
          <a:noFill/>
        </p:spPr>
        <p:txBody>
          <a:bodyPr wrap="square" rtlCol="0">
            <a:spAutoFit/>
          </a:bodyPr>
          <a:lstStyle/>
          <a:p>
            <a:r>
              <a:rPr lang="zh-CN" altLang="en-US" sz="2000" dirty="0" smtClean="0">
                <a:solidFill>
                  <a:srgbClr val="FFC000"/>
                </a:solidFill>
                <a:latin typeface="等线" panose="02010600030101010101" pitchFamily="2" charset="-122"/>
                <a:ea typeface="等线" panose="02010600030101010101" pitchFamily="2" charset="-122"/>
              </a:rPr>
              <a:t>从截图中可以看出，程序正常运行；</a:t>
            </a:r>
            <a:endParaRPr lang="en-US" altLang="zh-CN" sz="2000" dirty="0" smtClean="0">
              <a:solidFill>
                <a:srgbClr val="FFC000"/>
              </a:solidFill>
              <a:latin typeface="等线" panose="02010600030101010101" pitchFamily="2" charset="-122"/>
              <a:ea typeface="等线" panose="02010600030101010101" pitchFamily="2" charset="-122"/>
            </a:endParaRPr>
          </a:p>
          <a:p>
            <a:r>
              <a:rPr lang="zh-CN" altLang="en-US" sz="2000" dirty="0" smtClean="0">
                <a:solidFill>
                  <a:srgbClr val="FFC000"/>
                </a:solidFill>
                <a:latin typeface="等线" panose="02010600030101010101" pitchFamily="2" charset="-122"/>
                <a:ea typeface="等线" panose="02010600030101010101" pitchFamily="2" charset="-122"/>
              </a:rPr>
              <a:t>同时“：”</a:t>
            </a:r>
            <a:r>
              <a:rPr lang="zh-CN" altLang="en-US" sz="2000" dirty="0">
                <a:solidFill>
                  <a:srgbClr val="FFC000"/>
                </a:solidFill>
                <a:latin typeface="等线" panose="02010600030101010101" pitchFamily="2" charset="-122"/>
                <a:ea typeface="等线" panose="02010600030101010101" pitchFamily="2" charset="-122"/>
              </a:rPr>
              <a:t>后</a:t>
            </a:r>
            <a:r>
              <a:rPr lang="zh-CN" altLang="en-US" sz="2000" dirty="0" smtClean="0">
                <a:solidFill>
                  <a:srgbClr val="FFC000"/>
                </a:solidFill>
                <a:latin typeface="等线" panose="02010600030101010101" pitchFamily="2" charset="-122"/>
                <a:ea typeface="等线" panose="02010600030101010101" pitchFamily="2" charset="-122"/>
              </a:rPr>
              <a:t>边数字从</a:t>
            </a:r>
            <a:r>
              <a:rPr lang="en-US" altLang="zh-CN" sz="2000" dirty="0" smtClean="0">
                <a:solidFill>
                  <a:srgbClr val="FFC000"/>
                </a:solidFill>
                <a:latin typeface="等线" panose="02010600030101010101" pitchFamily="2" charset="-122"/>
                <a:ea typeface="等线" panose="02010600030101010101" pitchFamily="2" charset="-122"/>
              </a:rPr>
              <a:t>0</a:t>
            </a:r>
            <a:r>
              <a:rPr lang="zh-CN" altLang="en-US" sz="2000" dirty="0" smtClean="0">
                <a:solidFill>
                  <a:srgbClr val="FFC000"/>
                </a:solidFill>
                <a:latin typeface="等线" panose="02010600030101010101" pitchFamily="2" charset="-122"/>
                <a:ea typeface="等线" panose="02010600030101010101" pitchFamily="2" charset="-122"/>
              </a:rPr>
              <a:t>开始逐渐增加（总共</a:t>
            </a:r>
            <a:r>
              <a:rPr lang="en-US" altLang="zh-CN" sz="2000" dirty="0" smtClean="0">
                <a:solidFill>
                  <a:srgbClr val="FFC000"/>
                </a:solidFill>
                <a:latin typeface="等线" panose="02010600030101010101" pitchFamily="2" charset="-122"/>
                <a:ea typeface="等线" panose="02010600030101010101" pitchFamily="2" charset="-122"/>
              </a:rPr>
              <a:t>NUM&lt;pc.c</a:t>
            </a:r>
            <a:r>
              <a:rPr lang="zh-CN" altLang="en-US" sz="2000" dirty="0" smtClean="0">
                <a:solidFill>
                  <a:srgbClr val="FFC000"/>
                </a:solidFill>
                <a:latin typeface="等线" panose="02010600030101010101" pitchFamily="2" charset="-122"/>
                <a:ea typeface="等线" panose="02010600030101010101" pitchFamily="2" charset="-122"/>
              </a:rPr>
              <a:t>中</a:t>
            </a:r>
            <a:r>
              <a:rPr lang="en-US" altLang="zh-CN" sz="2000" dirty="0" smtClean="0">
                <a:solidFill>
                  <a:srgbClr val="FFC000"/>
                </a:solidFill>
                <a:latin typeface="等线" panose="02010600030101010101" pitchFamily="2" charset="-122"/>
                <a:ea typeface="等线" panose="02010600030101010101" pitchFamily="2" charset="-122"/>
              </a:rPr>
              <a:t>&gt;</a:t>
            </a:r>
            <a:r>
              <a:rPr lang="zh-CN" altLang="en-US" sz="2000" dirty="0" smtClean="0">
                <a:solidFill>
                  <a:srgbClr val="FFC000"/>
                </a:solidFill>
                <a:latin typeface="等线" panose="02010600030101010101" pitchFamily="2" charset="-122"/>
                <a:ea typeface="等线" panose="02010600030101010101" pitchFamily="2" charset="-122"/>
              </a:rPr>
              <a:t>个），</a:t>
            </a:r>
            <a:endParaRPr lang="en-US" altLang="zh-CN" sz="2000" dirty="0" smtClean="0">
              <a:solidFill>
                <a:srgbClr val="FFC000"/>
              </a:solidFill>
              <a:latin typeface="等线" panose="02010600030101010101" pitchFamily="2" charset="-122"/>
              <a:ea typeface="等线" panose="02010600030101010101" pitchFamily="2" charset="-122"/>
            </a:endParaRPr>
          </a:p>
          <a:p>
            <a:r>
              <a:rPr lang="zh-CN" altLang="en-US" sz="2000" dirty="0" smtClean="0">
                <a:solidFill>
                  <a:srgbClr val="FFC000"/>
                </a:solidFill>
                <a:latin typeface="等线" panose="02010600030101010101" pitchFamily="2" charset="-122"/>
                <a:ea typeface="等线" panose="02010600030101010101" pitchFamily="2" charset="-122"/>
              </a:rPr>
              <a:t>说明</a:t>
            </a:r>
            <a:r>
              <a:rPr lang="en-US" altLang="zh-CN" sz="2000" dirty="0" smtClean="0">
                <a:solidFill>
                  <a:srgbClr val="FFC000"/>
                </a:solidFill>
                <a:latin typeface="等线" panose="02010600030101010101" pitchFamily="2" charset="-122"/>
                <a:ea typeface="等线" panose="02010600030101010101" pitchFamily="2" charset="-122"/>
              </a:rPr>
              <a:t>pc.c</a:t>
            </a:r>
            <a:r>
              <a:rPr lang="zh-CN" altLang="en-US" sz="2000" dirty="0">
                <a:solidFill>
                  <a:srgbClr val="FFC000"/>
                </a:solidFill>
                <a:latin typeface="等线" panose="02010600030101010101" pitchFamily="2" charset="-122"/>
                <a:ea typeface="等线" panose="02010600030101010101" pitchFamily="2" charset="-122"/>
              </a:rPr>
              <a:t>中消费者、生产者程序正确无</a:t>
            </a:r>
            <a:r>
              <a:rPr lang="zh-CN" altLang="en-US" sz="2000" dirty="0" smtClean="0">
                <a:solidFill>
                  <a:srgbClr val="FFC000"/>
                </a:solidFill>
                <a:latin typeface="等线" panose="02010600030101010101" pitchFamily="2" charset="-122"/>
                <a:ea typeface="等线" panose="02010600030101010101" pitchFamily="2" charset="-122"/>
              </a:rPr>
              <a:t>误。</a:t>
            </a:r>
            <a:endParaRPr lang="en-US" altLang="zh-CN" sz="2000" dirty="0" smtClean="0">
              <a:solidFill>
                <a:srgbClr val="FFC000"/>
              </a:solidFill>
              <a:latin typeface="等线" panose="02010600030101010101" pitchFamily="2" charset="-122"/>
              <a:ea typeface="等线" panose="02010600030101010101" pitchFamily="2" charset="-122"/>
            </a:endParaRPr>
          </a:p>
          <a:p>
            <a:r>
              <a:rPr lang="zh-CN" altLang="en-US" sz="2000" dirty="0">
                <a:solidFill>
                  <a:srgbClr val="FFC000"/>
                </a:solidFill>
                <a:latin typeface="等线" panose="02010600030101010101" pitchFamily="2" charset="-122"/>
                <a:ea typeface="等线" panose="02010600030101010101" pitchFamily="2" charset="-122"/>
              </a:rPr>
              <a:t>同</a:t>
            </a:r>
            <a:r>
              <a:rPr lang="zh-CN" altLang="en-US" sz="2000" dirty="0" smtClean="0">
                <a:solidFill>
                  <a:srgbClr val="FFC000"/>
                </a:solidFill>
                <a:latin typeface="等线" panose="02010600030101010101" pitchFamily="2" charset="-122"/>
                <a:ea typeface="等线" panose="02010600030101010101" pitchFamily="2" charset="-122"/>
              </a:rPr>
              <a:t>时说明，我们增加的信号量实现了与</a:t>
            </a:r>
            <a:r>
              <a:rPr lang="en-US" altLang="zh-CN" sz="2000" dirty="0" smtClean="0">
                <a:solidFill>
                  <a:srgbClr val="FFC000"/>
                </a:solidFill>
                <a:latin typeface="等线" panose="02010600030101010101" pitchFamily="2" charset="-122"/>
                <a:ea typeface="等线" panose="02010600030101010101" pitchFamily="2" charset="-122"/>
              </a:rPr>
              <a:t>ubuntu</a:t>
            </a:r>
            <a:r>
              <a:rPr lang="zh-CN" altLang="en-US" sz="2000" dirty="0" smtClean="0">
                <a:solidFill>
                  <a:srgbClr val="FFC000"/>
                </a:solidFill>
                <a:latin typeface="等线" panose="02010600030101010101" pitchFamily="2" charset="-122"/>
                <a:ea typeface="等线" panose="02010600030101010101" pitchFamily="2" charset="-122"/>
              </a:rPr>
              <a:t>系统下相同的功能，而这是</a:t>
            </a:r>
            <a:r>
              <a:rPr lang="en-US" altLang="zh-CN" sz="2000" dirty="0" smtClean="0">
                <a:solidFill>
                  <a:srgbClr val="FFC000"/>
                </a:solidFill>
                <a:latin typeface="等线" panose="02010600030101010101" pitchFamily="2" charset="-122"/>
                <a:ea typeface="等线" panose="02010600030101010101" pitchFamily="2" charset="-122"/>
              </a:rPr>
              <a:t>linux-0.11</a:t>
            </a:r>
            <a:r>
              <a:rPr lang="zh-CN" altLang="en-US" sz="2000" dirty="0" smtClean="0">
                <a:solidFill>
                  <a:srgbClr val="FFC000"/>
                </a:solidFill>
                <a:latin typeface="等线" panose="02010600030101010101" pitchFamily="2" charset="-122"/>
                <a:ea typeface="等线" panose="02010600030101010101" pitchFamily="2" charset="-122"/>
              </a:rPr>
              <a:t>所没有的</a:t>
            </a:r>
            <a:endParaRPr lang="zh-CN" altLang="en-US" sz="2000" dirty="0">
              <a:solidFill>
                <a:srgbClr val="FFC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5431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2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276420" y="1718532"/>
            <a:ext cx="2816407" cy="720000"/>
            <a:chOff x="8437508" y="2825759"/>
            <a:chExt cx="2816407" cy="720000"/>
          </a:xfrm>
        </p:grpSpPr>
        <p:sp>
          <p:nvSpPr>
            <p:cNvPr id="11" name="矩形 10"/>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12" name="组合 11"/>
            <p:cNvGrpSpPr/>
            <p:nvPr/>
          </p:nvGrpSpPr>
          <p:grpSpPr>
            <a:xfrm>
              <a:off x="8437508" y="2825759"/>
              <a:ext cx="822524" cy="720000"/>
              <a:chOff x="8132708" y="2905159"/>
              <a:chExt cx="822524" cy="720000"/>
            </a:xfrm>
          </p:grpSpPr>
          <p:sp>
            <p:nvSpPr>
              <p:cNvPr id="13" name="矩形 12"/>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25486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2705100" y="361354"/>
            <a:ext cx="9309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梯形 48"/>
          <p:cNvSpPr/>
          <p:nvPr/>
        </p:nvSpPr>
        <p:spPr bwMode="auto">
          <a:xfrm rot="16200000">
            <a:off x="760857" y="2633488"/>
            <a:ext cx="4803368"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2050214" y="2940335"/>
            <a:ext cx="2275065" cy="1892825"/>
          </a:xfrm>
          <a:prstGeom prst="rect">
            <a:avLst/>
          </a:prstGeom>
          <a:noFill/>
          <a:ln w="9525">
            <a:noFill/>
            <a:miter lim="800000"/>
            <a:headEnd/>
            <a:tailEnd/>
          </a:ln>
        </p:spPr>
        <p:txBody>
          <a:bodyPr anchor="ctr">
            <a:spAutoFit/>
          </a:bodyPr>
          <a:lstStyle/>
          <a:p>
            <a:pPr>
              <a:lnSpc>
                <a:spcPct val="130000"/>
              </a:lnSpc>
            </a:pPr>
            <a:r>
              <a:rPr lang="zh-CN" altLang="en-US" b="1" i="1" dirty="0">
                <a:solidFill>
                  <a:schemeClr val="accent2">
                    <a:lumMod val="75000"/>
                  </a:schemeClr>
                </a:solidFill>
                <a:latin typeface="等线" panose="02010600030101010101" pitchFamily="2" charset="-122"/>
                <a:ea typeface="等线" panose="02010600030101010101" pitchFamily="2" charset="-122"/>
              </a:rPr>
              <a:t>在</a:t>
            </a:r>
            <a:r>
              <a:rPr lang="en-US" altLang="zh-CN" b="1" i="1" dirty="0">
                <a:solidFill>
                  <a:schemeClr val="accent2">
                    <a:lumMod val="75000"/>
                  </a:schemeClr>
                </a:solidFill>
                <a:latin typeface="等线" panose="02010600030101010101" pitchFamily="2" charset="-122"/>
                <a:ea typeface="等线" panose="02010600030101010101" pitchFamily="2" charset="-122"/>
              </a:rPr>
              <a:t>pc.c</a:t>
            </a:r>
            <a:r>
              <a:rPr lang="zh-CN" altLang="en-US" b="1" i="1" dirty="0">
                <a:solidFill>
                  <a:schemeClr val="accent2">
                    <a:lumMod val="75000"/>
                  </a:schemeClr>
                </a:solidFill>
                <a:latin typeface="等线" panose="02010600030101010101" pitchFamily="2" charset="-122"/>
                <a:ea typeface="等线" panose="02010600030101010101" pitchFamily="2" charset="-122"/>
              </a:rPr>
              <a:t>中去掉所有与信号量有关的代码，再运行程序，执行效果有变化吗？为什么会这样？</a:t>
            </a:r>
            <a:endParaRPr lang="en-US" altLang="zh-CN" sz="1400" i="1" dirty="0">
              <a:solidFill>
                <a:schemeClr val="accent2">
                  <a:lumMod val="75000"/>
                </a:schemeClr>
              </a:solidFill>
              <a:latin typeface="等线" panose="02010600030101010101" pitchFamily="2" charset="-122"/>
              <a:ea typeface="等线" panose="02010600030101010101" pitchFamily="2" charset="-122"/>
              <a:cs typeface="Calibri" pitchFamily="34" charset="0"/>
            </a:endParaRPr>
          </a:p>
        </p:txBody>
      </p:sp>
      <p:sp>
        <p:nvSpPr>
          <p:cNvPr id="3" name="矩形 2"/>
          <p:cNvSpPr/>
          <p:nvPr/>
        </p:nvSpPr>
        <p:spPr>
          <a:xfrm>
            <a:off x="3393498" y="1935848"/>
            <a:ext cx="441146"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问</a:t>
            </a:r>
            <a:endParaRPr lang="zh-CN" altLang="en-US" sz="2000" dirty="0"/>
          </a:p>
        </p:txBody>
      </p:sp>
      <p:sp>
        <p:nvSpPr>
          <p:cNvPr id="4" name="椭圆 3"/>
          <p:cNvSpPr/>
          <p:nvPr/>
        </p:nvSpPr>
        <p:spPr>
          <a:xfrm>
            <a:off x="2199869" y="1392982"/>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2446243" y="1636728"/>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3104362" y="2380860"/>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梯形 115"/>
          <p:cNvSpPr/>
          <p:nvPr/>
        </p:nvSpPr>
        <p:spPr bwMode="auto">
          <a:xfrm rot="5400000">
            <a:off x="5348305" y="694115"/>
            <a:ext cx="4801512" cy="6324189"/>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6076687" y="1935848"/>
            <a:ext cx="441146"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答</a:t>
            </a:r>
            <a:endParaRPr lang="zh-CN" altLang="en-US" sz="2000" dirty="0"/>
          </a:p>
        </p:txBody>
      </p:sp>
      <p:sp>
        <p:nvSpPr>
          <p:cNvPr id="119" name="Rectangle 1"/>
          <p:cNvSpPr>
            <a:spLocks noChangeArrowheads="1"/>
          </p:cNvSpPr>
          <p:nvPr/>
        </p:nvSpPr>
        <p:spPr bwMode="auto">
          <a:xfrm>
            <a:off x="4739481" y="3041686"/>
            <a:ext cx="5877685" cy="1852815"/>
          </a:xfrm>
          <a:prstGeom prst="rect">
            <a:avLst/>
          </a:prstGeom>
          <a:noFill/>
          <a:ln w="9525">
            <a:noFill/>
            <a:miter lim="800000"/>
            <a:headEnd/>
            <a:tailEnd/>
          </a:ln>
        </p:spPr>
        <p:txBody>
          <a:bodyPr wrap="square" anchor="ctr">
            <a:spAutoFit/>
          </a:bodyPr>
          <a:lstStyle/>
          <a:p>
            <a:pPr>
              <a:lnSpc>
                <a:spcPct val="130000"/>
              </a:lnSpc>
            </a:pPr>
            <a:r>
              <a:rPr lang="zh-CN" altLang="en-US" sz="1400" dirty="0">
                <a:solidFill>
                  <a:schemeClr val="bg1"/>
                </a:solidFill>
                <a:latin typeface="等线" panose="02010600030101010101" pitchFamily="2" charset="-122"/>
                <a:ea typeface="等线" panose="02010600030101010101" pitchFamily="2" charset="-122"/>
              </a:rPr>
              <a:t> </a:t>
            </a:r>
            <a:r>
              <a:rPr lang="zh-CN" altLang="en-US" b="1" dirty="0">
                <a:solidFill>
                  <a:schemeClr val="accent2"/>
                </a:solidFill>
                <a:latin typeface="等线" panose="02010600030101010101" pitchFamily="2" charset="-122"/>
                <a:ea typeface="等线" panose="02010600030101010101" pitchFamily="2" charset="-122"/>
              </a:rPr>
              <a:t>原因：</a:t>
            </a:r>
            <a:r>
              <a:rPr lang="zh-CN" altLang="en-US" sz="1400" dirty="0">
                <a:solidFill>
                  <a:schemeClr val="bg1"/>
                </a:solidFill>
                <a:latin typeface="等线" panose="02010600030101010101" pitchFamily="2" charset="-122"/>
                <a:ea typeface="等线" panose="02010600030101010101" pitchFamily="2" charset="-122"/>
              </a:rPr>
              <a:t>去掉了信号量有关的代码后，进程之间无法同步或者协作，这样就可能产生以下几种非正常情况：一种情况是缓冲区满了，生产者还在写入数据，这样会造覆盖掉没有被“消费”的一部分数据，以至于消费者“消费”的数据不是递增序列；另一种情况是缓冲区已经为空，消费者还尝试读取数据，读到的数据是已输出的数据（无效数据）；最后，由于多个进程对文件缓冲区同时访问，极容易造成程序崩溃（出现</a:t>
            </a:r>
            <a:r>
              <a:rPr lang="en-US" altLang="zh-CN" sz="1400" dirty="0">
                <a:solidFill>
                  <a:schemeClr val="bg1"/>
                </a:solidFill>
                <a:latin typeface="等线" panose="02010600030101010101" pitchFamily="2" charset="-122"/>
                <a:ea typeface="等线" panose="02010600030101010101" pitchFamily="2" charset="-122"/>
              </a:rPr>
              <a:t>fread()</a:t>
            </a:r>
            <a:r>
              <a:rPr lang="zh-CN" altLang="en-US" sz="1400" dirty="0">
                <a:solidFill>
                  <a:schemeClr val="bg1"/>
                </a:solidFill>
                <a:latin typeface="等线" panose="02010600030101010101" pitchFamily="2" charset="-122"/>
                <a:ea typeface="等线" panose="02010600030101010101" pitchFamily="2" charset="-122"/>
              </a:rPr>
              <a:t>错误）。</a:t>
            </a:r>
            <a:endParaRPr lang="en-US" altLang="zh-CN" sz="1100" dirty="0">
              <a:solidFill>
                <a:schemeClr val="bg1"/>
              </a:solidFill>
              <a:latin typeface="等线" panose="02010600030101010101" pitchFamily="2" charset="-122"/>
              <a:ea typeface="等线" panose="02010600030101010101" pitchFamily="2" charset="-122"/>
              <a:cs typeface="Calibri" pitchFamily="34" charset="0"/>
            </a:endParaRPr>
          </a:p>
        </p:txBody>
      </p:sp>
      <p:sp>
        <p:nvSpPr>
          <p:cNvPr id="122" name="椭圆 121"/>
          <p:cNvSpPr/>
          <p:nvPr/>
        </p:nvSpPr>
        <p:spPr>
          <a:xfrm>
            <a:off x="4948174" y="1392982"/>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5226453" y="1606845"/>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5893601" y="2380860"/>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30810" y="91575"/>
            <a:ext cx="2816407" cy="720000"/>
            <a:chOff x="8437508" y="2825759"/>
            <a:chExt cx="2816407" cy="720000"/>
          </a:xfrm>
        </p:grpSpPr>
        <p:sp>
          <p:nvSpPr>
            <p:cNvPr id="57" name="矩形 56"/>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58" name="组合 57"/>
            <p:cNvGrpSpPr/>
            <p:nvPr/>
          </p:nvGrpSpPr>
          <p:grpSpPr>
            <a:xfrm>
              <a:off x="8437508" y="2825759"/>
              <a:ext cx="822524" cy="720000"/>
              <a:chOff x="8132708" y="2905159"/>
              <a:chExt cx="822524" cy="720000"/>
            </a:xfrm>
          </p:grpSpPr>
          <p:sp>
            <p:nvSpPr>
              <p:cNvPr id="59" name="矩形 58"/>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矩形 59"/>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2" name="矩形 1"/>
          <p:cNvSpPr/>
          <p:nvPr/>
        </p:nvSpPr>
        <p:spPr>
          <a:xfrm>
            <a:off x="4739481" y="2495945"/>
            <a:ext cx="4583306" cy="338554"/>
          </a:xfrm>
          <a:prstGeom prst="rect">
            <a:avLst/>
          </a:prstGeom>
        </p:spPr>
        <p:txBody>
          <a:bodyPr wrap="none">
            <a:spAutoFit/>
          </a:bodyPr>
          <a:lstStyle/>
          <a:p>
            <a:r>
              <a:rPr lang="zh-CN" altLang="en-US" sz="1600" dirty="0">
                <a:solidFill>
                  <a:schemeClr val="bg1"/>
                </a:solidFill>
                <a:latin typeface="等线" panose="02010600030101010101" pitchFamily="2" charset="-122"/>
                <a:ea typeface="等线" panose="02010600030101010101" pitchFamily="2" charset="-122"/>
              </a:rPr>
              <a:t>有变化</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输出没有按既定的顺序</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甚至程序会崩溃。</a:t>
            </a:r>
          </a:p>
        </p:txBody>
      </p:sp>
    </p:spTree>
    <p:extLst>
      <p:ext uri="{BB962C8B-B14F-4D97-AF65-F5344CB8AC3E}">
        <p14:creationId xmlns:p14="http://schemas.microsoft.com/office/powerpoint/2010/main" val="3311608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68577" y="250591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388115" y="591676"/>
            <a:ext cx="1415772"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导航</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5129211"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6802700"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6876973"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059077"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960745" y="2825759"/>
            <a:ext cx="2886396" cy="720000"/>
            <a:chOff x="960745" y="2825759"/>
            <a:chExt cx="2886396" cy="720000"/>
          </a:xfrm>
        </p:grpSpPr>
        <p:sp>
          <p:nvSpPr>
            <p:cNvPr id="76" name="矩形 75"/>
            <p:cNvSpPr/>
            <p:nvPr/>
          </p:nvSpPr>
          <p:spPr>
            <a:xfrm>
              <a:off x="1928069" y="296214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bg1"/>
                  </a:solidFill>
                  <a:latin typeface="微软雅黑" panose="020B0503020204020204" pitchFamily="34" charset="-122"/>
                  <a:ea typeface="微软雅黑" panose="020B0503020204020204" pitchFamily="34" charset="-122"/>
                  <a:cs typeface="微软雅黑"/>
                </a:rPr>
                <a:t>实验目的</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16596" y="2898038"/>
                <a:ext cx="720000" cy="720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3" name="组合 2"/>
          <p:cNvGrpSpPr/>
          <p:nvPr/>
        </p:nvGrpSpPr>
        <p:grpSpPr>
          <a:xfrm>
            <a:off x="992763" y="4082786"/>
            <a:ext cx="2873298" cy="768263"/>
            <a:chOff x="992763" y="4082786"/>
            <a:chExt cx="2873298" cy="768263"/>
          </a:xfrm>
        </p:grpSpPr>
        <p:sp>
          <p:nvSpPr>
            <p:cNvPr id="82" name="矩形 81"/>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bg1"/>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8" name="组合 137"/>
            <p:cNvGrpSpPr/>
            <p:nvPr/>
          </p:nvGrpSpPr>
          <p:grpSpPr>
            <a:xfrm>
              <a:off x="992763" y="4082786"/>
              <a:ext cx="802204" cy="768263"/>
              <a:chOff x="929565" y="4056809"/>
              <a:chExt cx="802204" cy="768263"/>
            </a:xfrm>
          </p:grpSpPr>
          <p:sp>
            <p:nvSpPr>
              <p:cNvPr id="122" name="矩形 121"/>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4" name="组合 3"/>
          <p:cNvGrpSpPr/>
          <p:nvPr/>
        </p:nvGrpSpPr>
        <p:grpSpPr>
          <a:xfrm>
            <a:off x="4694848" y="2813041"/>
            <a:ext cx="2844175" cy="720000"/>
            <a:chOff x="4694848" y="2813041"/>
            <a:chExt cx="2844175" cy="720000"/>
          </a:xfrm>
        </p:grpSpPr>
        <p:sp>
          <p:nvSpPr>
            <p:cNvPr id="88" name="矩形 87"/>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0" name="组合 129"/>
            <p:cNvGrpSpPr/>
            <p:nvPr/>
          </p:nvGrpSpPr>
          <p:grpSpPr>
            <a:xfrm>
              <a:off x="4694848" y="2813041"/>
              <a:ext cx="797404" cy="720000"/>
              <a:chOff x="4428148" y="2884715"/>
              <a:chExt cx="797404" cy="720000"/>
            </a:xfrm>
          </p:grpSpPr>
          <p:sp>
            <p:nvSpPr>
              <p:cNvPr id="124" name="矩形 123"/>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5" name="组合 4"/>
          <p:cNvGrpSpPr/>
          <p:nvPr/>
        </p:nvGrpSpPr>
        <p:grpSpPr>
          <a:xfrm>
            <a:off x="4647691" y="4092189"/>
            <a:ext cx="2913957" cy="720000"/>
            <a:chOff x="4647691" y="4092189"/>
            <a:chExt cx="2913957" cy="720000"/>
          </a:xfrm>
        </p:grpSpPr>
        <p:sp>
          <p:nvSpPr>
            <p:cNvPr id="94" name="矩形 93"/>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bg1"/>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7" name="组合 136"/>
            <p:cNvGrpSpPr/>
            <p:nvPr/>
          </p:nvGrpSpPr>
          <p:grpSpPr>
            <a:xfrm>
              <a:off x="4647691" y="4092189"/>
              <a:ext cx="891717" cy="720000"/>
              <a:chOff x="4380991" y="4020050"/>
              <a:chExt cx="891717" cy="720000"/>
            </a:xfrm>
          </p:grpSpPr>
          <p:sp>
            <p:nvSpPr>
              <p:cNvPr id="123" name="矩形 122"/>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2" name="组合 141"/>
          <p:cNvGrpSpPr/>
          <p:nvPr/>
        </p:nvGrpSpPr>
        <p:grpSpPr>
          <a:xfrm>
            <a:off x="8437508" y="2825759"/>
            <a:ext cx="2816407" cy="720000"/>
            <a:chOff x="8437508" y="2825759"/>
            <a:chExt cx="2816407" cy="720000"/>
          </a:xfrm>
        </p:grpSpPr>
        <p:sp>
          <p:nvSpPr>
            <p:cNvPr id="100" name="矩形 99"/>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3" name="组合 142"/>
          <p:cNvGrpSpPr/>
          <p:nvPr/>
        </p:nvGrpSpPr>
        <p:grpSpPr>
          <a:xfrm>
            <a:off x="8418230" y="4092189"/>
            <a:ext cx="2839810" cy="744764"/>
            <a:chOff x="8418230" y="4092189"/>
            <a:chExt cx="2839810" cy="744764"/>
          </a:xfrm>
        </p:grpSpPr>
        <p:sp>
          <p:nvSpPr>
            <p:cNvPr id="108" name="矩形 107"/>
            <p:cNvSpPr/>
            <p:nvPr/>
          </p:nvSpPr>
          <p:spPr>
            <a:xfrm>
              <a:off x="9338968"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总结回顾</a:t>
              </a:r>
            </a:p>
          </p:txBody>
        </p:sp>
        <p:grpSp>
          <p:nvGrpSpPr>
            <p:cNvPr id="128" name="组合 127"/>
            <p:cNvGrpSpPr/>
            <p:nvPr/>
          </p:nvGrpSpPr>
          <p:grpSpPr>
            <a:xfrm>
              <a:off x="8418230" y="4092189"/>
              <a:ext cx="886024" cy="744764"/>
              <a:chOff x="8126130" y="4047284"/>
              <a:chExt cx="886024" cy="744764"/>
            </a:xfrm>
          </p:grpSpPr>
          <p:sp>
            <p:nvSpPr>
              <p:cNvPr id="125" name="矩形 124"/>
              <p:cNvSpPr/>
              <p:nvPr/>
            </p:nvSpPr>
            <p:spPr>
              <a:xfrm>
                <a:off x="8196670" y="4047284"/>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26130" y="4084162"/>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904393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2705100" y="361354"/>
            <a:ext cx="9309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梯形 48"/>
          <p:cNvSpPr/>
          <p:nvPr/>
        </p:nvSpPr>
        <p:spPr bwMode="auto">
          <a:xfrm rot="16200000">
            <a:off x="740307" y="2551296"/>
            <a:ext cx="4803368"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1946279" y="2374031"/>
            <a:ext cx="2275065" cy="2973122"/>
          </a:xfrm>
          <a:prstGeom prst="rect">
            <a:avLst/>
          </a:prstGeom>
          <a:noFill/>
          <a:ln w="9525">
            <a:noFill/>
            <a:miter lim="800000"/>
            <a:headEnd/>
            <a:tailEnd/>
          </a:ln>
        </p:spPr>
        <p:txBody>
          <a:bodyPr anchor="ctr">
            <a:spAutoFit/>
          </a:bodyPr>
          <a:lstStyle/>
          <a:p>
            <a:pPr>
              <a:lnSpc>
                <a:spcPct val="130000"/>
              </a:lnSpc>
            </a:pPr>
            <a:r>
              <a:rPr lang="zh-CN" altLang="en-US" b="1" i="1" dirty="0" smtClean="0">
                <a:solidFill>
                  <a:schemeClr val="accent2">
                    <a:lumMod val="75000"/>
                  </a:schemeClr>
                </a:solidFill>
                <a:latin typeface="等线" panose="02010600030101010101" pitchFamily="2" charset="-122"/>
                <a:ea typeface="等线" panose="02010600030101010101" pitchFamily="2" charset="-122"/>
              </a:rPr>
              <a:t>实验设计者在第一次编写该实验时的做法可行吗？如果可行，那么它和标准解法在执行效果上会有不同？如果不可行，那么它有什么问题使它不可行？</a:t>
            </a:r>
            <a:endParaRPr lang="en-US" altLang="zh-CN" sz="1400" i="1" dirty="0">
              <a:solidFill>
                <a:schemeClr val="accent2">
                  <a:lumMod val="75000"/>
                </a:schemeClr>
              </a:solidFill>
              <a:latin typeface="等线" panose="02010600030101010101" pitchFamily="2" charset="-122"/>
              <a:ea typeface="等线" panose="02010600030101010101" pitchFamily="2" charset="-122"/>
              <a:cs typeface="Calibri" pitchFamily="34" charset="0"/>
            </a:endParaRPr>
          </a:p>
        </p:txBody>
      </p:sp>
      <p:sp>
        <p:nvSpPr>
          <p:cNvPr id="3" name="矩形 2"/>
          <p:cNvSpPr/>
          <p:nvPr/>
        </p:nvSpPr>
        <p:spPr>
          <a:xfrm>
            <a:off x="3372948" y="1853656"/>
            <a:ext cx="441146"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问</a:t>
            </a:r>
            <a:endParaRPr lang="zh-CN" altLang="en-US" sz="2000" dirty="0"/>
          </a:p>
        </p:txBody>
      </p:sp>
      <p:sp>
        <p:nvSpPr>
          <p:cNvPr id="4" name="椭圆 3"/>
          <p:cNvSpPr/>
          <p:nvPr/>
        </p:nvSpPr>
        <p:spPr>
          <a:xfrm>
            <a:off x="2179319" y="1310790"/>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2425693" y="1554536"/>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3083812" y="2298668"/>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梯形 115"/>
          <p:cNvSpPr/>
          <p:nvPr/>
        </p:nvSpPr>
        <p:spPr bwMode="auto">
          <a:xfrm rot="5400000">
            <a:off x="5327755" y="611923"/>
            <a:ext cx="4801512" cy="6324189"/>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6056137" y="1853656"/>
            <a:ext cx="441146"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答</a:t>
            </a:r>
            <a:endParaRPr lang="zh-CN" altLang="en-US" sz="2000" dirty="0"/>
          </a:p>
        </p:txBody>
      </p:sp>
      <p:sp>
        <p:nvSpPr>
          <p:cNvPr id="119" name="Rectangle 1"/>
          <p:cNvSpPr>
            <a:spLocks noChangeArrowheads="1"/>
          </p:cNvSpPr>
          <p:nvPr/>
        </p:nvSpPr>
        <p:spPr bwMode="auto">
          <a:xfrm>
            <a:off x="4718931" y="2832311"/>
            <a:ext cx="5877685" cy="2107180"/>
          </a:xfrm>
          <a:prstGeom prst="rect">
            <a:avLst/>
          </a:prstGeom>
          <a:noFill/>
          <a:ln w="9525">
            <a:noFill/>
            <a:miter lim="800000"/>
            <a:headEnd/>
            <a:tailEnd/>
          </a:ln>
        </p:spPr>
        <p:txBody>
          <a:bodyPr wrap="square" anchor="ctr">
            <a:spAutoFit/>
          </a:bodyPr>
          <a:lstStyle/>
          <a:p>
            <a:pPr>
              <a:lnSpc>
                <a:spcPct val="130000"/>
              </a:lnSpc>
            </a:pPr>
            <a:r>
              <a:rPr lang="zh-CN" altLang="en-US" sz="1400" dirty="0">
                <a:solidFill>
                  <a:schemeClr val="bg1"/>
                </a:solidFill>
                <a:latin typeface="等线" panose="02010600030101010101" pitchFamily="2" charset="-122"/>
                <a:ea typeface="等线" panose="02010600030101010101" pitchFamily="2" charset="-122"/>
              </a:rPr>
              <a:t> </a:t>
            </a:r>
            <a:r>
              <a:rPr lang="zh-CN" altLang="en-US" b="1" dirty="0">
                <a:solidFill>
                  <a:schemeClr val="accent2"/>
                </a:solidFill>
                <a:latin typeface="等线" panose="02010600030101010101" pitchFamily="2" charset="-122"/>
                <a:ea typeface="等线" panose="02010600030101010101" pitchFamily="2" charset="-122"/>
              </a:rPr>
              <a:t>原因</a:t>
            </a:r>
            <a:r>
              <a:rPr lang="zh-CN" altLang="en-US" b="1" dirty="0" smtClean="0">
                <a:solidFill>
                  <a:schemeClr val="accent2"/>
                </a:solidFill>
                <a:latin typeface="等线" panose="02010600030101010101" pitchFamily="2" charset="-122"/>
                <a:ea typeface="等线" panose="02010600030101010101" pitchFamily="2" charset="-122"/>
              </a:rPr>
              <a:t>：</a:t>
            </a:r>
            <a:r>
              <a:rPr lang="zh-CN" altLang="en-US" sz="1400" dirty="0" smtClean="0">
                <a:solidFill>
                  <a:schemeClr val="bg1"/>
                </a:solidFill>
                <a:latin typeface="等线" panose="02010600030101010101" pitchFamily="2" charset="-122"/>
                <a:ea typeface="等线" panose="02010600030101010101" pitchFamily="2" charset="-122"/>
              </a:rPr>
              <a:t>只</a:t>
            </a:r>
            <a:r>
              <a:rPr lang="zh-CN" altLang="en-US" sz="1400" dirty="0">
                <a:solidFill>
                  <a:schemeClr val="bg1"/>
                </a:solidFill>
                <a:latin typeface="等线" panose="02010600030101010101" pitchFamily="2" charset="-122"/>
                <a:ea typeface="等线" panose="02010600030101010101" pitchFamily="2" charset="-122"/>
              </a:rPr>
              <a:t>有当缓冲区可写或者可读时，才能锁定该临界资源，否则容易出现缓冲区未锁定（</a:t>
            </a:r>
            <a:r>
              <a:rPr lang="en-US" altLang="zh-CN" sz="1400" dirty="0">
                <a:solidFill>
                  <a:schemeClr val="bg1"/>
                </a:solidFill>
                <a:latin typeface="等线" panose="02010600030101010101" pitchFamily="2" charset="-122"/>
                <a:ea typeface="等线" panose="02010600030101010101" pitchFamily="2" charset="-122"/>
              </a:rPr>
              <a:t>mutex=1</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consumer</a:t>
            </a:r>
            <a:r>
              <a:rPr lang="zh-CN" altLang="en-US" sz="1400" dirty="0">
                <a:solidFill>
                  <a:schemeClr val="bg1"/>
                </a:solidFill>
                <a:latin typeface="等线" panose="02010600030101010101" pitchFamily="2" charset="-122"/>
                <a:ea typeface="等线" panose="02010600030101010101" pitchFamily="2" charset="-122"/>
              </a:rPr>
              <a:t>锁定该缓冲区，却发现</a:t>
            </a:r>
            <a:r>
              <a:rPr lang="en-US" altLang="zh-CN" sz="1400" dirty="0">
                <a:solidFill>
                  <a:schemeClr val="bg1"/>
                </a:solidFill>
                <a:latin typeface="等线" panose="02010600030101010101" pitchFamily="2" charset="-122"/>
                <a:ea typeface="等线" panose="02010600030101010101" pitchFamily="2" charset="-122"/>
              </a:rPr>
              <a:t>empty=10</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full=0</a:t>
            </a:r>
            <a:r>
              <a:rPr lang="zh-CN" altLang="en-US" sz="1400" dirty="0">
                <a:solidFill>
                  <a:schemeClr val="bg1"/>
                </a:solidFill>
                <a:latin typeface="等线" panose="02010600030101010101" pitchFamily="2" charset="-122"/>
                <a:ea typeface="等线" panose="02010600030101010101" pitchFamily="2" charset="-122"/>
              </a:rPr>
              <a:t>，等待缓冲区有字符信号量，这样程序会产生饥饿并进入死锁状态；同理，当</a:t>
            </a:r>
            <a:r>
              <a:rPr lang="en-US" altLang="zh-CN" sz="1400" dirty="0">
                <a:solidFill>
                  <a:schemeClr val="bg1"/>
                </a:solidFill>
                <a:latin typeface="等线" panose="02010600030101010101" pitchFamily="2" charset="-122"/>
                <a:ea typeface="等线" panose="02010600030101010101" pitchFamily="2" charset="-122"/>
              </a:rPr>
              <a:t>producer</a:t>
            </a:r>
            <a:r>
              <a:rPr lang="zh-CN" altLang="en-US" sz="1400" dirty="0">
                <a:solidFill>
                  <a:schemeClr val="bg1"/>
                </a:solidFill>
                <a:latin typeface="等线" panose="02010600030101010101" pitchFamily="2" charset="-122"/>
                <a:ea typeface="等线" panose="02010600030101010101" pitchFamily="2" charset="-122"/>
              </a:rPr>
              <a:t>进入生产一个数据并锁定该缓冲区时，假设此时</a:t>
            </a:r>
            <a:r>
              <a:rPr lang="en-US" altLang="zh-CN" sz="1400" dirty="0">
                <a:solidFill>
                  <a:schemeClr val="bg1"/>
                </a:solidFill>
                <a:latin typeface="等线" panose="02010600030101010101" pitchFamily="2" charset="-122"/>
                <a:ea typeface="等线" panose="02010600030101010101" pitchFamily="2" charset="-122"/>
              </a:rPr>
              <a:t>empty=0</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mutex=0</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P(Empty)</a:t>
            </a:r>
            <a:r>
              <a:rPr lang="zh-CN" altLang="en-US" sz="1400" dirty="0">
                <a:solidFill>
                  <a:schemeClr val="bg1"/>
                </a:solidFill>
                <a:latin typeface="等线" panose="02010600030101010101" pitchFamily="2" charset="-122"/>
                <a:ea typeface="等线" panose="02010600030101010101" pitchFamily="2" charset="-122"/>
              </a:rPr>
              <a:t>操作之后，</a:t>
            </a:r>
            <a:r>
              <a:rPr lang="en-US" altLang="zh-CN" sz="1400" dirty="0">
                <a:solidFill>
                  <a:schemeClr val="bg1"/>
                </a:solidFill>
                <a:latin typeface="等线" panose="02010600030101010101" pitchFamily="2" charset="-122"/>
                <a:ea typeface="等线" panose="02010600030101010101" pitchFamily="2" charset="-122"/>
              </a:rPr>
              <a:t>empty</a:t>
            </a:r>
            <a:r>
              <a:rPr lang="zh-CN" altLang="en-US" sz="1400" dirty="0">
                <a:solidFill>
                  <a:schemeClr val="bg1"/>
                </a:solidFill>
                <a:latin typeface="等线" panose="02010600030101010101" pitchFamily="2" charset="-122"/>
                <a:ea typeface="等线" panose="02010600030101010101" pitchFamily="2" charset="-122"/>
              </a:rPr>
              <a:t>的值小于</a:t>
            </a:r>
            <a:r>
              <a:rPr lang="en-US" altLang="zh-CN" sz="1400" dirty="0">
                <a:solidFill>
                  <a:schemeClr val="bg1"/>
                </a:solidFill>
                <a:latin typeface="等线" panose="02010600030101010101" pitchFamily="2" charset="-122"/>
                <a:ea typeface="等线" panose="02010600030101010101" pitchFamily="2" charset="-122"/>
              </a:rPr>
              <a:t>0</a:t>
            </a:r>
            <a:r>
              <a:rPr lang="zh-CN" altLang="en-US" sz="1400" dirty="0">
                <a:solidFill>
                  <a:schemeClr val="bg1"/>
                </a:solidFill>
                <a:latin typeface="等线" panose="02010600030101010101" pitchFamily="2" charset="-122"/>
                <a:ea typeface="等线" panose="02010600030101010101" pitchFamily="2" charset="-122"/>
              </a:rPr>
              <a:t>，此时消费者进入等待信号量</a:t>
            </a:r>
            <a:r>
              <a:rPr lang="en-US" altLang="zh-CN" sz="1400" dirty="0">
                <a:solidFill>
                  <a:schemeClr val="bg1"/>
                </a:solidFill>
                <a:latin typeface="等线" panose="02010600030101010101" pitchFamily="2" charset="-122"/>
                <a:ea typeface="等线" panose="02010600030101010101" pitchFamily="2" charset="-122"/>
              </a:rPr>
              <a:t>empty</a:t>
            </a:r>
            <a:r>
              <a:rPr lang="zh-CN" altLang="en-US" sz="1400" dirty="0">
                <a:solidFill>
                  <a:schemeClr val="bg1"/>
                </a:solidFill>
                <a:latin typeface="等线" panose="02010600030101010101" pitchFamily="2" charset="-122"/>
                <a:ea typeface="等线" panose="02010600030101010101" pitchFamily="2" charset="-122"/>
              </a:rPr>
              <a:t>的等待队列上，可是由于</a:t>
            </a:r>
            <a:r>
              <a:rPr lang="en-US" altLang="zh-CN" sz="1400" dirty="0">
                <a:solidFill>
                  <a:schemeClr val="bg1"/>
                </a:solidFill>
                <a:latin typeface="等线" panose="02010600030101010101" pitchFamily="2" charset="-122"/>
                <a:ea typeface="等线" panose="02010600030101010101" pitchFamily="2" charset="-122"/>
              </a:rPr>
              <a:t>mutex=0</a:t>
            </a:r>
            <a:r>
              <a:rPr lang="zh-CN" altLang="en-US" sz="1400" dirty="0">
                <a:solidFill>
                  <a:schemeClr val="bg1"/>
                </a:solidFill>
                <a:latin typeface="等线" panose="02010600030101010101" pitchFamily="2" charset="-122"/>
                <a:ea typeface="等线" panose="02010600030101010101" pitchFamily="2" charset="-122"/>
              </a:rPr>
              <a:t>，此时并未解锁，两者都卡在等待</a:t>
            </a:r>
            <a:r>
              <a:rPr lang="en-US" altLang="zh-CN" sz="1400" dirty="0">
                <a:solidFill>
                  <a:schemeClr val="bg1"/>
                </a:solidFill>
                <a:latin typeface="等线" panose="02010600030101010101" pitchFamily="2" charset="-122"/>
                <a:ea typeface="等线" panose="02010600030101010101" pitchFamily="2" charset="-122"/>
              </a:rPr>
              <a:t>mutex</a:t>
            </a:r>
            <a:r>
              <a:rPr lang="zh-CN" altLang="en-US" sz="1400" dirty="0">
                <a:solidFill>
                  <a:schemeClr val="bg1"/>
                </a:solidFill>
                <a:latin typeface="等线" panose="02010600030101010101" pitchFamily="2" charset="-122"/>
                <a:ea typeface="等线" panose="02010600030101010101" pitchFamily="2" charset="-122"/>
              </a:rPr>
              <a:t>的状态。</a:t>
            </a:r>
            <a:endParaRPr lang="en-US" altLang="zh-CN" sz="1000" dirty="0">
              <a:solidFill>
                <a:schemeClr val="bg1"/>
              </a:solidFill>
              <a:latin typeface="等线" panose="02010600030101010101" pitchFamily="2" charset="-122"/>
              <a:ea typeface="等线" panose="02010600030101010101" pitchFamily="2" charset="-122"/>
              <a:cs typeface="Calibri" pitchFamily="34" charset="0"/>
            </a:endParaRPr>
          </a:p>
        </p:txBody>
      </p:sp>
      <p:sp>
        <p:nvSpPr>
          <p:cNvPr id="122" name="椭圆 121"/>
          <p:cNvSpPr/>
          <p:nvPr/>
        </p:nvSpPr>
        <p:spPr>
          <a:xfrm>
            <a:off x="4927624" y="1310790"/>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5205903" y="1524653"/>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5873051" y="2298668"/>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30810" y="91575"/>
            <a:ext cx="2816407" cy="720000"/>
            <a:chOff x="8437508" y="2825759"/>
            <a:chExt cx="2816407" cy="720000"/>
          </a:xfrm>
        </p:grpSpPr>
        <p:sp>
          <p:nvSpPr>
            <p:cNvPr id="57" name="矩形 56"/>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58" name="组合 57"/>
            <p:cNvGrpSpPr/>
            <p:nvPr/>
          </p:nvGrpSpPr>
          <p:grpSpPr>
            <a:xfrm>
              <a:off x="8437508" y="2825759"/>
              <a:ext cx="822524" cy="720000"/>
              <a:chOff x="8132708" y="2905159"/>
              <a:chExt cx="822524" cy="720000"/>
            </a:xfrm>
          </p:grpSpPr>
          <p:sp>
            <p:nvSpPr>
              <p:cNvPr id="59" name="矩形 58"/>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矩形 59"/>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2" name="矩形 1"/>
          <p:cNvSpPr/>
          <p:nvPr/>
        </p:nvSpPr>
        <p:spPr>
          <a:xfrm>
            <a:off x="4718931" y="2413753"/>
            <a:ext cx="1415772" cy="338554"/>
          </a:xfrm>
          <a:prstGeom prst="rect">
            <a:avLst/>
          </a:prstGeom>
        </p:spPr>
        <p:txBody>
          <a:bodyPr wrap="none">
            <a:spAutoFit/>
          </a:bodyPr>
          <a:lstStyle/>
          <a:p>
            <a:r>
              <a:rPr lang="zh-CN" altLang="en-US" sz="1600" dirty="0" smtClean="0">
                <a:solidFill>
                  <a:schemeClr val="bg1"/>
                </a:solidFill>
                <a:latin typeface="等线" panose="02010600030101010101" pitchFamily="2" charset="-122"/>
                <a:ea typeface="等线" panose="02010600030101010101" pitchFamily="2" charset="-122"/>
              </a:rPr>
              <a:t>这样做不可行</a:t>
            </a:r>
            <a:endParaRPr lang="zh-CN" altLang="en-US" sz="16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2165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82666" y="1706150"/>
            <a:ext cx="2839810" cy="744764"/>
            <a:chOff x="8418230" y="4092189"/>
            <a:chExt cx="2839810" cy="744764"/>
          </a:xfrm>
        </p:grpSpPr>
        <p:sp>
          <p:nvSpPr>
            <p:cNvPr id="11" name="矩形 10"/>
            <p:cNvSpPr/>
            <p:nvPr/>
          </p:nvSpPr>
          <p:spPr>
            <a:xfrm>
              <a:off x="9338968"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cs typeface="微软雅黑"/>
                </a:rPr>
                <a:t>总结回顾</a:t>
              </a:r>
            </a:p>
          </p:txBody>
        </p:sp>
        <p:grpSp>
          <p:nvGrpSpPr>
            <p:cNvPr id="12" name="组合 11"/>
            <p:cNvGrpSpPr/>
            <p:nvPr/>
          </p:nvGrpSpPr>
          <p:grpSpPr>
            <a:xfrm>
              <a:off x="8418230" y="4092189"/>
              <a:ext cx="886024" cy="744764"/>
              <a:chOff x="8126130" y="4047284"/>
              <a:chExt cx="886024" cy="744764"/>
            </a:xfrm>
          </p:grpSpPr>
          <p:sp>
            <p:nvSpPr>
              <p:cNvPr id="13" name="矩形 12"/>
              <p:cNvSpPr/>
              <p:nvPr/>
            </p:nvSpPr>
            <p:spPr>
              <a:xfrm>
                <a:off x="8196670" y="4047284"/>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8126130" y="4084162"/>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891928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0314" y="1432357"/>
            <a:ext cx="7695344" cy="3785652"/>
          </a:xfrm>
          <a:prstGeom prst="rect">
            <a:avLst/>
          </a:prstGeom>
        </p:spPr>
        <p:txBody>
          <a:bodyPr wrap="square">
            <a:spAutoFit/>
          </a:bodyPr>
          <a:lstStyle/>
          <a:p>
            <a:r>
              <a:rPr lang="en-US" altLang="zh-CN" sz="2400" dirty="0">
                <a:solidFill>
                  <a:schemeClr val="bg1"/>
                </a:solidFill>
                <a:latin typeface="等线" panose="02010600030101010101" pitchFamily="2" charset="-122"/>
                <a:ea typeface="等线" panose="02010600030101010101" pitchFamily="2" charset="-122"/>
              </a:rPr>
              <a:t> </a:t>
            </a:r>
            <a:r>
              <a:rPr lang="en-US" altLang="zh-CN" sz="2400" dirty="0" smtClean="0">
                <a:solidFill>
                  <a:schemeClr val="bg1"/>
                </a:solidFill>
                <a:latin typeface="等线" panose="02010600030101010101" pitchFamily="2" charset="-122"/>
                <a:ea typeface="等线" panose="02010600030101010101" pitchFamily="2" charset="-122"/>
              </a:rPr>
              <a:t>      </a:t>
            </a:r>
            <a:r>
              <a:rPr lang="zh-CN" altLang="en-US" sz="2400" dirty="0" smtClean="0">
                <a:solidFill>
                  <a:schemeClr val="bg1"/>
                </a:solidFill>
                <a:latin typeface="等线" panose="02010600030101010101" pitchFamily="2" charset="-122"/>
                <a:ea typeface="等线" panose="02010600030101010101" pitchFamily="2" charset="-122"/>
              </a:rPr>
              <a:t>信</a:t>
            </a:r>
            <a:r>
              <a:rPr lang="zh-CN" altLang="en-US" sz="2400" dirty="0">
                <a:solidFill>
                  <a:schemeClr val="bg1"/>
                </a:solidFill>
                <a:latin typeface="等线" panose="02010600030101010101" pitchFamily="2" charset="-122"/>
                <a:ea typeface="等线" panose="02010600030101010101" pitchFamily="2" charset="-122"/>
              </a:rPr>
              <a:t>号量的使用主要是用来保护共享资源，使得资源在一个时刻只有一个进程（线程）所拥有。信号量的值为正的时候，说明它空闲。所测试的线程可以锁定而使用它。若为</a:t>
            </a:r>
            <a:r>
              <a:rPr lang="en-US" altLang="zh-CN" sz="2400" dirty="0">
                <a:solidFill>
                  <a:schemeClr val="bg1"/>
                </a:solidFill>
                <a:latin typeface="等线" panose="02010600030101010101" pitchFamily="2" charset="-122"/>
                <a:ea typeface="等线" panose="02010600030101010101" pitchFamily="2" charset="-122"/>
              </a:rPr>
              <a:t>0</a:t>
            </a:r>
            <a:r>
              <a:rPr lang="zh-CN" altLang="en-US" sz="2400" dirty="0">
                <a:solidFill>
                  <a:schemeClr val="bg1"/>
                </a:solidFill>
                <a:latin typeface="等线" panose="02010600030101010101" pitchFamily="2" charset="-122"/>
                <a:ea typeface="等线" panose="02010600030101010101" pitchFamily="2" charset="-122"/>
              </a:rPr>
              <a:t>，说明它被占用，测试的线程要进入睡眠队列中，等待被唤醒。       </a:t>
            </a:r>
            <a:endParaRPr lang="en-US" altLang="zh-CN" sz="2400" dirty="0" smtClean="0">
              <a:solidFill>
                <a:schemeClr val="bg1"/>
              </a:solidFill>
              <a:latin typeface="等线" panose="02010600030101010101" pitchFamily="2" charset="-122"/>
              <a:ea typeface="等线" panose="02010600030101010101" pitchFamily="2" charset="-122"/>
            </a:endParaRPr>
          </a:p>
          <a:p>
            <a:r>
              <a:rPr lang="en-US" altLang="zh-CN" sz="2400" dirty="0">
                <a:solidFill>
                  <a:schemeClr val="bg1"/>
                </a:solidFill>
                <a:latin typeface="等线" panose="02010600030101010101" pitchFamily="2" charset="-122"/>
                <a:ea typeface="等线" panose="02010600030101010101" pitchFamily="2" charset="-122"/>
              </a:rPr>
              <a:t> </a:t>
            </a:r>
            <a:r>
              <a:rPr lang="en-US" altLang="zh-CN" sz="2400" dirty="0" smtClean="0">
                <a:solidFill>
                  <a:schemeClr val="bg1"/>
                </a:solidFill>
                <a:latin typeface="等线" panose="02010600030101010101" pitchFamily="2" charset="-122"/>
                <a:ea typeface="等线" panose="02010600030101010101" pitchFamily="2" charset="-122"/>
              </a:rPr>
              <a:t>      </a:t>
            </a:r>
            <a:r>
              <a:rPr lang="zh-CN" altLang="en-US" sz="2400" dirty="0" smtClean="0">
                <a:solidFill>
                  <a:schemeClr val="bg1"/>
                </a:solidFill>
                <a:latin typeface="等线" panose="02010600030101010101" pitchFamily="2" charset="-122"/>
                <a:ea typeface="等线" panose="02010600030101010101" pitchFamily="2" charset="-122"/>
              </a:rPr>
              <a:t>通</a:t>
            </a:r>
            <a:r>
              <a:rPr lang="zh-CN" altLang="en-US" sz="2400" dirty="0">
                <a:solidFill>
                  <a:schemeClr val="bg1"/>
                </a:solidFill>
                <a:latin typeface="等线" panose="02010600030101010101" pitchFamily="2" charset="-122"/>
                <a:ea typeface="等线" panose="02010600030101010101" pitchFamily="2" charset="-122"/>
              </a:rPr>
              <a:t>过这次实验，我们又更深层次的理解了老师课堂上讲的信号量的知识，也实践了没有信号量或者信号量实现不正确会是什么样子。体会到没有信号量就可能出现进程之间为争抢互斥资源而产生死锁的危害及解决办法。</a:t>
            </a:r>
          </a:p>
        </p:txBody>
      </p:sp>
    </p:spTree>
    <p:extLst>
      <p:ext uri="{BB962C8B-B14F-4D97-AF65-F5344CB8AC3E}">
        <p14:creationId xmlns:p14="http://schemas.microsoft.com/office/powerpoint/2010/main" val="308818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44610" y="2812088"/>
            <a:ext cx="4367183"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谢谢！请指正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6" y="2709527"/>
            <a:ext cx="46038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6" y="3667874"/>
            <a:ext cx="46038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6457" y="1717094"/>
            <a:ext cx="1920889" cy="753732"/>
          </a:xfrm>
          <a:prstGeom prst="rect">
            <a:avLst/>
          </a:prstGeom>
        </p:spPr>
      </p:pic>
    </p:spTree>
    <p:extLst>
      <p:ext uri="{BB962C8B-B14F-4D97-AF65-F5344CB8AC3E}">
        <p14:creationId xmlns:p14="http://schemas.microsoft.com/office/powerpoint/2010/main" val="3997436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36080" y="1718532"/>
            <a:ext cx="2886396" cy="720000"/>
            <a:chOff x="960745" y="2825759"/>
            <a:chExt cx="2886396" cy="720000"/>
          </a:xfrm>
        </p:grpSpPr>
        <p:sp>
          <p:nvSpPr>
            <p:cNvPr id="11" name="矩形 10"/>
            <p:cNvSpPr/>
            <p:nvPr/>
          </p:nvSpPr>
          <p:spPr>
            <a:xfrm>
              <a:off x="1928069" y="296214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accent6">
                      <a:lumMod val="75000"/>
                    </a:schemeClr>
                  </a:solidFill>
                  <a:latin typeface="微软雅黑" panose="020B0503020204020204" pitchFamily="34" charset="-122"/>
                  <a:ea typeface="微软雅黑" panose="020B0503020204020204" pitchFamily="34" charset="-122"/>
                  <a:cs typeface="微软雅黑"/>
                </a:rPr>
                <a:t>实验目的</a:t>
              </a:r>
              <a:endParaRPr kumimoji="0" lang="en-US" altLang="zh-CN"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12" name="组合 11"/>
            <p:cNvGrpSpPr/>
            <p:nvPr/>
          </p:nvGrpSpPr>
          <p:grpSpPr>
            <a:xfrm>
              <a:off x="960745" y="2825759"/>
              <a:ext cx="866241" cy="720000"/>
              <a:chOff x="960745" y="2898038"/>
              <a:chExt cx="866241" cy="720000"/>
            </a:xfrm>
          </p:grpSpPr>
          <p:sp>
            <p:nvSpPr>
              <p:cNvPr id="13" name="矩形 12"/>
              <p:cNvSpPr/>
              <p:nvPr/>
            </p:nvSpPr>
            <p:spPr>
              <a:xfrm>
                <a:off x="1016596" y="2898038"/>
                <a:ext cx="720000" cy="720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051838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610405" y="1780678"/>
            <a:ext cx="8278174" cy="652486"/>
          </a:xfrm>
          <a:prstGeom prst="rect">
            <a:avLst/>
          </a:prstGeom>
        </p:spPr>
        <p:txBody>
          <a:bodyPr wrap="square" anchor="ctr">
            <a:spAutoFit/>
          </a:bodyPr>
          <a:lstStyle/>
          <a:p>
            <a:pPr lvl="0">
              <a:lnSpc>
                <a:spcPct val="130000"/>
              </a:lnSpc>
              <a:defRPr/>
            </a:pPr>
            <a:r>
              <a:rPr lang="zh-CN" altLang="en-US" sz="2800" dirty="0">
                <a:latin typeface="等线" panose="02010600030101010101" pitchFamily="2" charset="-122"/>
                <a:ea typeface="等线" panose="02010600030101010101" pitchFamily="2" charset="-122"/>
              </a:rPr>
              <a:t>加深对进程同步与互斥概念的认</a:t>
            </a:r>
            <a:r>
              <a:rPr lang="zh-CN" altLang="en-US" sz="2800" dirty="0" smtClean="0">
                <a:latin typeface="等线" panose="02010600030101010101" pitchFamily="2" charset="-122"/>
                <a:ea typeface="等线" panose="02010600030101010101" pitchFamily="2" charset="-122"/>
              </a:rPr>
              <a:t>识</a:t>
            </a:r>
            <a:endParaRPr lang="en-US" altLang="zh-CN" sz="2800" kern="0" dirty="0">
              <a:latin typeface="等线" panose="02010600030101010101" pitchFamily="2" charset="-122"/>
              <a:ea typeface="等线" panose="02010600030101010101" pitchFamily="2" charset="-122"/>
              <a:cs typeface="微软雅黑"/>
            </a:endParaRPr>
          </a:p>
        </p:txBody>
      </p:sp>
      <p:sp>
        <p:nvSpPr>
          <p:cNvPr id="10" name="矩形 9"/>
          <p:cNvSpPr/>
          <p:nvPr/>
        </p:nvSpPr>
        <p:spPr>
          <a:xfrm>
            <a:off x="2005263" y="1739539"/>
            <a:ext cx="54707" cy="30847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11" name="组合 10"/>
          <p:cNvGrpSpPr/>
          <p:nvPr/>
        </p:nvGrpSpPr>
        <p:grpSpPr>
          <a:xfrm>
            <a:off x="206765" y="161299"/>
            <a:ext cx="2809150" cy="721017"/>
            <a:chOff x="960745" y="2825759"/>
            <a:chExt cx="2886396" cy="720000"/>
          </a:xfrm>
        </p:grpSpPr>
        <p:sp>
          <p:nvSpPr>
            <p:cNvPr id="12" name="矩形 11"/>
            <p:cNvSpPr/>
            <p:nvPr/>
          </p:nvSpPr>
          <p:spPr>
            <a:xfrm>
              <a:off x="1928069" y="296214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accent6">
                      <a:lumMod val="75000"/>
                    </a:schemeClr>
                  </a:solidFill>
                  <a:latin typeface="微软雅黑" panose="020B0503020204020204" pitchFamily="34" charset="-122"/>
                  <a:ea typeface="微软雅黑" panose="020B0503020204020204" pitchFamily="34" charset="-122"/>
                  <a:cs typeface="微软雅黑"/>
                </a:rPr>
                <a:t>实验目的</a:t>
              </a:r>
              <a:endParaRPr kumimoji="0" lang="en-US" altLang="zh-CN"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18" name="组合 17"/>
            <p:cNvGrpSpPr/>
            <p:nvPr/>
          </p:nvGrpSpPr>
          <p:grpSpPr>
            <a:xfrm>
              <a:off x="960745" y="2825759"/>
              <a:ext cx="866241" cy="720000"/>
              <a:chOff x="960745" y="2898038"/>
              <a:chExt cx="866241" cy="720000"/>
            </a:xfrm>
          </p:grpSpPr>
          <p:sp>
            <p:nvSpPr>
              <p:cNvPr id="20" name="矩形 19"/>
              <p:cNvSpPr/>
              <p:nvPr/>
            </p:nvSpPr>
            <p:spPr>
              <a:xfrm>
                <a:off x="1016596" y="2898038"/>
                <a:ext cx="720000" cy="720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2" name="矩形 1"/>
          <p:cNvSpPr/>
          <p:nvPr/>
        </p:nvSpPr>
        <p:spPr>
          <a:xfrm>
            <a:off x="2610404" y="2912576"/>
            <a:ext cx="9116375" cy="523220"/>
          </a:xfrm>
          <a:prstGeom prst="rect">
            <a:avLst/>
          </a:prstGeom>
        </p:spPr>
        <p:txBody>
          <a:bodyPr wrap="square">
            <a:spAutoFit/>
          </a:bodyPr>
          <a:lstStyle/>
          <a:p>
            <a:r>
              <a:rPr lang="zh-CN" altLang="en-US" sz="2800" dirty="0">
                <a:latin typeface="等线" panose="02010600030101010101" pitchFamily="2" charset="-122"/>
                <a:ea typeface="等线" panose="02010600030101010101" pitchFamily="2" charset="-122"/>
              </a:rPr>
              <a:t>掌握信号量的使用，并应用它解决生产者</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消费者问</a:t>
            </a:r>
            <a:r>
              <a:rPr lang="zh-CN" altLang="en-US" sz="2800" dirty="0" smtClean="0">
                <a:latin typeface="等线" panose="02010600030101010101" pitchFamily="2" charset="-122"/>
                <a:ea typeface="等线" panose="02010600030101010101" pitchFamily="2" charset="-122"/>
              </a:rPr>
              <a:t>题</a:t>
            </a:r>
            <a:endParaRPr lang="zh-CN" altLang="en-US" sz="2800" dirty="0">
              <a:latin typeface="等线" panose="02010600030101010101" pitchFamily="2" charset="-122"/>
              <a:ea typeface="等线" panose="02010600030101010101" pitchFamily="2" charset="-122"/>
            </a:endParaRPr>
          </a:p>
        </p:txBody>
      </p:sp>
      <p:sp>
        <p:nvSpPr>
          <p:cNvPr id="3" name="矩形 2"/>
          <p:cNvSpPr/>
          <p:nvPr/>
        </p:nvSpPr>
        <p:spPr>
          <a:xfrm>
            <a:off x="2610405" y="3927535"/>
            <a:ext cx="3775393" cy="523220"/>
          </a:xfrm>
          <a:prstGeom prst="rect">
            <a:avLst/>
          </a:prstGeom>
        </p:spPr>
        <p:txBody>
          <a:bodyPr wrap="none">
            <a:spAutoFit/>
          </a:bodyPr>
          <a:lstStyle/>
          <a:p>
            <a:r>
              <a:rPr lang="zh-CN" altLang="en-US" sz="2800" dirty="0">
                <a:latin typeface="等线" panose="02010600030101010101" pitchFamily="2" charset="-122"/>
                <a:ea typeface="等线" panose="02010600030101010101" pitchFamily="2" charset="-122"/>
              </a:rPr>
              <a:t>掌握信号量的实现原</a:t>
            </a:r>
            <a:r>
              <a:rPr lang="zh-CN" altLang="en-US" sz="2800" dirty="0" smtClean="0">
                <a:latin typeface="等线" panose="02010600030101010101" pitchFamily="2" charset="-122"/>
                <a:ea typeface="等线" panose="02010600030101010101" pitchFamily="2" charset="-122"/>
              </a:rPr>
              <a:t>理</a:t>
            </a:r>
            <a:endParaRPr lang="zh-CN" altLang="en-US"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4258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61940" y="1694400"/>
            <a:ext cx="2873298" cy="768263"/>
            <a:chOff x="992763" y="4082786"/>
            <a:chExt cx="2873298" cy="768263"/>
          </a:xfrm>
        </p:grpSpPr>
        <p:sp>
          <p:nvSpPr>
            <p:cNvPr id="11" name="矩形 10"/>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12" name="组合 11"/>
            <p:cNvGrpSpPr/>
            <p:nvPr/>
          </p:nvGrpSpPr>
          <p:grpSpPr>
            <a:xfrm>
              <a:off x="992763" y="4082786"/>
              <a:ext cx="802204" cy="768263"/>
              <a:chOff x="929565" y="4056809"/>
              <a:chExt cx="802204" cy="768263"/>
            </a:xfrm>
          </p:grpSpPr>
          <p:sp>
            <p:nvSpPr>
              <p:cNvPr id="13" name="矩形 12"/>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090323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09442" y="148865"/>
            <a:ext cx="2873298" cy="768263"/>
            <a:chOff x="992763" y="4082786"/>
            <a:chExt cx="2873298" cy="768263"/>
          </a:xfrm>
        </p:grpSpPr>
        <p:sp>
          <p:nvSpPr>
            <p:cNvPr id="48" name="矩形 47"/>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55" name="组合 54"/>
            <p:cNvGrpSpPr/>
            <p:nvPr/>
          </p:nvGrpSpPr>
          <p:grpSpPr>
            <a:xfrm>
              <a:off x="992763" y="4082786"/>
              <a:ext cx="802204" cy="768263"/>
              <a:chOff x="929565" y="4056809"/>
              <a:chExt cx="802204" cy="768263"/>
            </a:xfrm>
          </p:grpSpPr>
          <p:sp>
            <p:nvSpPr>
              <p:cNvPr id="56" name="矩形 55"/>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58" name="矩形 57"/>
          <p:cNvSpPr/>
          <p:nvPr/>
        </p:nvSpPr>
        <p:spPr>
          <a:xfrm>
            <a:off x="572920" y="1701798"/>
            <a:ext cx="11160168" cy="469900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867022" y="1480437"/>
            <a:ext cx="1555336"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9" name="矩形 58"/>
          <p:cNvSpPr/>
          <p:nvPr/>
        </p:nvSpPr>
        <p:spPr>
          <a:xfrm>
            <a:off x="867022" y="1502631"/>
            <a:ext cx="1988473" cy="400110"/>
          </a:xfrm>
          <a:prstGeom prst="rect">
            <a:avLst/>
          </a:prstGeom>
        </p:spPr>
        <p:txBody>
          <a:bodyPr wrap="square">
            <a:spAutoFit/>
          </a:bodyPr>
          <a:lstStyle/>
          <a:p>
            <a:r>
              <a:rPr lang="zh-CN" altLang="en-US" sz="2000" b="1" dirty="0">
                <a:latin typeface="微软雅黑" pitchFamily="34" charset="-122"/>
                <a:ea typeface="微软雅黑" pitchFamily="34" charset="-122"/>
              </a:rPr>
              <a:t>实</a:t>
            </a:r>
            <a:r>
              <a:rPr lang="zh-CN" altLang="en-US" sz="2000" b="1" dirty="0" smtClean="0">
                <a:latin typeface="微软雅黑" pitchFamily="34" charset="-122"/>
                <a:ea typeface="微软雅黑" pitchFamily="34" charset="-122"/>
              </a:rPr>
              <a:t>现信号量</a:t>
            </a:r>
            <a:endParaRPr lang="zh-CN" altLang="en-US" sz="2000" b="1" dirty="0"/>
          </a:p>
        </p:txBody>
      </p:sp>
      <p:sp>
        <p:nvSpPr>
          <p:cNvPr id="3" name="矩形 2"/>
          <p:cNvSpPr/>
          <p:nvPr/>
        </p:nvSpPr>
        <p:spPr>
          <a:xfrm>
            <a:off x="1480304" y="2976548"/>
            <a:ext cx="9584964" cy="3046988"/>
          </a:xfrm>
          <a:prstGeom prst="rect">
            <a:avLst/>
          </a:prstGeom>
        </p:spPr>
        <p:txBody>
          <a:bodyPr wrap="square">
            <a:spAutoFit/>
          </a:bodyPr>
          <a:lstStyle/>
          <a:p>
            <a:pPr marL="285750" indent="-285750">
              <a:buFont typeface="Wingdings" panose="05000000000000000000" pitchFamily="2" charset="2"/>
              <a:buChar char="ü"/>
            </a:pPr>
            <a:r>
              <a:rPr lang="en-US" altLang="zh-CN" sz="2400" dirty="0">
                <a:solidFill>
                  <a:srgbClr val="000000"/>
                </a:solidFill>
                <a:latin typeface="微软雅黑" panose="020B0503020204020204" pitchFamily="34" charset="-122"/>
                <a:ea typeface="微软雅黑" panose="020B0503020204020204" pitchFamily="34" charset="-122"/>
              </a:rPr>
              <a:t>sem_t *sem_open(const char *name, unsigned int value); 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创建或打开一个信号量</a:t>
            </a:r>
            <a:endParaRPr lang="en-US" altLang="zh-CN" dirty="0" smtClean="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400" dirty="0" smtClean="0">
                <a:solidFill>
                  <a:srgbClr val="000000"/>
                </a:solidFill>
                <a:latin typeface="微软雅黑" panose="020B0503020204020204" pitchFamily="34" charset="-122"/>
                <a:ea typeface="微软雅黑" panose="020B0503020204020204" pitchFamily="34" charset="-122"/>
              </a:rPr>
              <a:t>int </a:t>
            </a:r>
            <a:r>
              <a:rPr lang="en-US" altLang="zh-CN" sz="2400" dirty="0">
                <a:solidFill>
                  <a:srgbClr val="000000"/>
                </a:solidFill>
                <a:latin typeface="微软雅黑" panose="020B0503020204020204" pitchFamily="34" charset="-122"/>
                <a:ea typeface="微软雅黑" panose="020B0503020204020204" pitchFamily="34" charset="-122"/>
              </a:rPr>
              <a:t>sem_wait(sem_t *sem); 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信号量的</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P</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原子操作</a:t>
            </a:r>
            <a:endParaRPr lang="en-US" altLang="zh-CN" dirty="0" smtClean="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400" dirty="0" smtClean="0">
                <a:solidFill>
                  <a:srgbClr val="000000"/>
                </a:solidFill>
                <a:latin typeface="微软雅黑" panose="020B0503020204020204" pitchFamily="34" charset="-122"/>
                <a:ea typeface="微软雅黑" panose="020B0503020204020204" pitchFamily="34" charset="-122"/>
              </a:rPr>
              <a:t>int </a:t>
            </a:r>
            <a:r>
              <a:rPr lang="en-US" altLang="zh-CN" sz="2400" dirty="0">
                <a:solidFill>
                  <a:srgbClr val="000000"/>
                </a:solidFill>
                <a:latin typeface="微软雅黑" panose="020B0503020204020204" pitchFamily="34" charset="-122"/>
                <a:ea typeface="微软雅黑" panose="020B0503020204020204" pitchFamily="34" charset="-122"/>
              </a:rPr>
              <a:t>sem_post(sem_t *sem); 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信号量的</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V</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原子操作</a:t>
            </a:r>
            <a:endParaRPr lang="en-US" altLang="zh-CN" dirty="0" smtClean="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400" dirty="0" smtClean="0">
                <a:solidFill>
                  <a:srgbClr val="000000"/>
                </a:solidFill>
                <a:latin typeface="微软雅黑" panose="020B0503020204020204" pitchFamily="34" charset="-122"/>
                <a:ea typeface="微软雅黑" panose="020B0503020204020204" pitchFamily="34" charset="-122"/>
              </a:rPr>
              <a:t>int </a:t>
            </a:r>
            <a:r>
              <a:rPr lang="en-US" altLang="zh-CN" sz="2400" dirty="0">
                <a:solidFill>
                  <a:srgbClr val="000000"/>
                </a:solidFill>
                <a:latin typeface="微软雅黑" panose="020B0503020204020204" pitchFamily="34" charset="-122"/>
                <a:ea typeface="微软雅黑" panose="020B0503020204020204" pitchFamily="34" charset="-122"/>
              </a:rPr>
              <a:t>sem_unlink(const char *name</a:t>
            </a:r>
            <a:r>
              <a:rPr lang="en-US" altLang="zh-CN" sz="2400" dirty="0" smtClean="0">
                <a:solidFill>
                  <a:srgbClr val="000000"/>
                </a:solidFill>
                <a:latin typeface="微软雅黑" panose="020B0503020204020204" pitchFamily="34" charset="-122"/>
                <a:ea typeface="微软雅黑" panose="020B0503020204020204" pitchFamily="34" charset="-122"/>
              </a:rPr>
              <a:t>);</a:t>
            </a:r>
          </a:p>
          <a:p>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删除信号量</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63668" y="2199176"/>
            <a:ext cx="2997170" cy="400110"/>
          </a:xfrm>
          <a:prstGeom prst="rect">
            <a:avLst/>
          </a:prstGeom>
          <a:noFill/>
        </p:spPr>
        <p:txBody>
          <a:bodyPr wrap="square" rtlCol="0">
            <a:spAutoFit/>
          </a:bodyPr>
          <a:lstStyle/>
          <a:p>
            <a:r>
              <a:rPr lang="zh-CN" altLang="en-US" sz="2000" dirty="0" smtClean="0">
                <a:solidFill>
                  <a:schemeClr val="accent2">
                    <a:lumMod val="75000"/>
                  </a:schemeClr>
                </a:solidFill>
                <a:latin typeface="微软雅黑" panose="020B0503020204020204" pitchFamily="34" charset="-122"/>
                <a:ea typeface="微软雅黑" panose="020B0503020204020204" pitchFamily="34" charset="-122"/>
              </a:rPr>
              <a:t>类</a:t>
            </a:r>
            <a:r>
              <a:rPr lang="en-US" altLang="zh-CN" sz="2000" dirty="0" smtClean="0">
                <a:solidFill>
                  <a:schemeClr val="accent2">
                    <a:lumMod val="75000"/>
                  </a:schemeClr>
                </a:solidFill>
                <a:latin typeface="微软雅黑" panose="020B0503020204020204" pitchFamily="34" charset="-122"/>
                <a:ea typeface="微软雅黑" panose="020B0503020204020204" pitchFamily="34" charset="-122"/>
              </a:rPr>
              <a:t>POSIX</a:t>
            </a:r>
            <a:r>
              <a:rPr lang="zh-CN" altLang="en-US" sz="2000" dirty="0" smtClean="0">
                <a:solidFill>
                  <a:schemeClr val="accent2">
                    <a:lumMod val="75000"/>
                  </a:schemeClr>
                </a:solidFill>
                <a:latin typeface="微软雅黑" panose="020B0503020204020204" pitchFamily="34" charset="-122"/>
                <a:ea typeface="微软雅黑" panose="020B0503020204020204" pitchFamily="34" charset="-122"/>
              </a:rPr>
              <a:t>信号量函数原型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021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09442" y="148865"/>
            <a:ext cx="2873298" cy="768263"/>
            <a:chOff x="992763" y="4082786"/>
            <a:chExt cx="2873298" cy="768263"/>
          </a:xfrm>
        </p:grpSpPr>
        <p:sp>
          <p:nvSpPr>
            <p:cNvPr id="48" name="矩形 47"/>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55" name="组合 54"/>
            <p:cNvGrpSpPr/>
            <p:nvPr/>
          </p:nvGrpSpPr>
          <p:grpSpPr>
            <a:xfrm>
              <a:off x="992763" y="4082786"/>
              <a:ext cx="802204" cy="768263"/>
              <a:chOff x="929565" y="4056809"/>
              <a:chExt cx="802204" cy="768263"/>
            </a:xfrm>
          </p:grpSpPr>
          <p:sp>
            <p:nvSpPr>
              <p:cNvPr id="56" name="矩形 55"/>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58" name="矩形 57"/>
          <p:cNvSpPr/>
          <p:nvPr/>
        </p:nvSpPr>
        <p:spPr>
          <a:xfrm>
            <a:off x="572920" y="1171074"/>
            <a:ext cx="11160168" cy="5454315"/>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911646" y="1043597"/>
            <a:ext cx="1555336"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9" name="矩形 58"/>
          <p:cNvSpPr/>
          <p:nvPr/>
        </p:nvSpPr>
        <p:spPr>
          <a:xfrm>
            <a:off x="911646" y="1087987"/>
            <a:ext cx="1988473" cy="400110"/>
          </a:xfrm>
          <a:prstGeom prst="rect">
            <a:avLst/>
          </a:prstGeom>
        </p:spPr>
        <p:txBody>
          <a:bodyPr wrap="square">
            <a:spAutoFit/>
          </a:bodyPr>
          <a:lstStyle/>
          <a:p>
            <a:r>
              <a:rPr lang="zh-CN" altLang="en-US" sz="2000" b="1" dirty="0">
                <a:latin typeface="微软雅黑" pitchFamily="34" charset="-122"/>
                <a:ea typeface="微软雅黑" pitchFamily="34" charset="-122"/>
              </a:rPr>
              <a:t>实</a:t>
            </a:r>
            <a:r>
              <a:rPr lang="zh-CN" altLang="en-US" sz="2000" b="1" dirty="0" smtClean="0">
                <a:latin typeface="微软雅黑" pitchFamily="34" charset="-122"/>
                <a:ea typeface="微软雅黑" pitchFamily="34" charset="-122"/>
              </a:rPr>
              <a:t>现信号量</a:t>
            </a:r>
            <a:endParaRPr lang="zh-CN" altLang="en-US" sz="2000" b="1"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717" y="2296800"/>
            <a:ext cx="3589963" cy="3884021"/>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8680" y="2296801"/>
            <a:ext cx="3828648" cy="388402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7328" y="1929723"/>
            <a:ext cx="3437757" cy="2349384"/>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7328" y="4241480"/>
            <a:ext cx="3405203" cy="1868871"/>
          </a:xfrm>
          <a:prstGeom prst="rect">
            <a:avLst/>
          </a:prstGeom>
        </p:spPr>
      </p:pic>
    </p:spTree>
    <p:extLst>
      <p:ext uri="{BB962C8B-B14F-4D97-AF65-F5344CB8AC3E}">
        <p14:creationId xmlns:p14="http://schemas.microsoft.com/office/powerpoint/2010/main" val="173710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09442" y="148865"/>
            <a:ext cx="2873298" cy="768263"/>
            <a:chOff x="992763" y="4082786"/>
            <a:chExt cx="2873298" cy="768263"/>
          </a:xfrm>
        </p:grpSpPr>
        <p:sp>
          <p:nvSpPr>
            <p:cNvPr id="48" name="矩形 47"/>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55" name="组合 54"/>
            <p:cNvGrpSpPr/>
            <p:nvPr/>
          </p:nvGrpSpPr>
          <p:grpSpPr>
            <a:xfrm>
              <a:off x="992763" y="4082786"/>
              <a:ext cx="802204" cy="768263"/>
              <a:chOff x="929565" y="4056809"/>
              <a:chExt cx="802204" cy="768263"/>
            </a:xfrm>
          </p:grpSpPr>
          <p:sp>
            <p:nvSpPr>
              <p:cNvPr id="56" name="矩形 55"/>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58" name="矩形 57"/>
          <p:cNvSpPr/>
          <p:nvPr/>
        </p:nvSpPr>
        <p:spPr>
          <a:xfrm>
            <a:off x="572920" y="1701798"/>
            <a:ext cx="11160168" cy="469900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867022" y="1480437"/>
            <a:ext cx="4331702"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9" name="矩形 58"/>
          <p:cNvSpPr/>
          <p:nvPr/>
        </p:nvSpPr>
        <p:spPr>
          <a:xfrm>
            <a:off x="867022" y="1502631"/>
            <a:ext cx="4767139" cy="400110"/>
          </a:xfrm>
          <a:prstGeom prst="rect">
            <a:avLst/>
          </a:prstGeom>
        </p:spPr>
        <p:txBody>
          <a:bodyPr wrap="square">
            <a:spAutoFit/>
          </a:bodyPr>
          <a:lstStyle/>
          <a:p>
            <a:r>
              <a:rPr lang="zh-CN" altLang="en-US" sz="2000" b="1" dirty="0" smtClean="0">
                <a:latin typeface="微软雅黑" pitchFamily="34" charset="-122"/>
                <a:ea typeface="微软雅黑" pitchFamily="34" charset="-122"/>
              </a:rPr>
              <a:t>用信号量解决生产者</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消费者问题</a:t>
            </a:r>
            <a:endParaRPr lang="zh-CN" altLang="en-US" sz="2000" b="1" dirty="0"/>
          </a:p>
        </p:txBody>
      </p:sp>
      <p:sp>
        <p:nvSpPr>
          <p:cNvPr id="2" name="矩形 1"/>
          <p:cNvSpPr/>
          <p:nvPr/>
        </p:nvSpPr>
        <p:spPr>
          <a:xfrm>
            <a:off x="922962" y="2189050"/>
            <a:ext cx="10707384" cy="3785652"/>
          </a:xfrm>
          <a:prstGeom prst="rect">
            <a:avLst/>
          </a:prstGeom>
        </p:spPr>
        <p:txBody>
          <a:bodyPr wrap="square">
            <a:spAutoFit/>
          </a:bodyPr>
          <a:lstStyle/>
          <a:p>
            <a:pPr marL="342900" indent="-342900">
              <a:buFont typeface="+mj-lt"/>
              <a:buAutoNum type="arabicPeriod"/>
            </a:pPr>
            <a:r>
              <a:rPr lang="zh-CN" altLang="en-US" sz="2400" dirty="0">
                <a:solidFill>
                  <a:srgbClr val="000000"/>
                </a:solidFill>
                <a:latin typeface="等线" panose="02010600030101010101" pitchFamily="2" charset="-122"/>
                <a:ea typeface="等线" panose="02010600030101010101" pitchFamily="2" charset="-122"/>
              </a:rPr>
              <a:t>建立一个生产者进程，</a:t>
            </a:r>
            <a:r>
              <a:rPr lang="en-US" altLang="zh-CN" sz="2400" dirty="0">
                <a:solidFill>
                  <a:srgbClr val="000000"/>
                </a:solidFill>
                <a:latin typeface="等线" panose="02010600030101010101" pitchFamily="2" charset="-122"/>
                <a:ea typeface="等线" panose="02010600030101010101" pitchFamily="2" charset="-122"/>
              </a:rPr>
              <a:t>N</a:t>
            </a:r>
            <a:r>
              <a:rPr lang="zh-CN" altLang="en-US" sz="2400" dirty="0">
                <a:solidFill>
                  <a:srgbClr val="000000"/>
                </a:solidFill>
                <a:latin typeface="等线" panose="02010600030101010101" pitchFamily="2" charset="-122"/>
                <a:ea typeface="等线" panose="02010600030101010101" pitchFamily="2" charset="-122"/>
              </a:rPr>
              <a:t>个消费者进程（</a:t>
            </a:r>
            <a:r>
              <a:rPr lang="en-US" altLang="zh-CN" sz="2400" dirty="0">
                <a:solidFill>
                  <a:srgbClr val="000000"/>
                </a:solidFill>
                <a:latin typeface="等线" panose="02010600030101010101" pitchFamily="2" charset="-122"/>
                <a:ea typeface="等线" panose="02010600030101010101" pitchFamily="2" charset="-122"/>
              </a:rPr>
              <a:t>N&gt;1</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用</a:t>
            </a:r>
            <a:r>
              <a:rPr lang="zh-CN" altLang="en-US" sz="2400" dirty="0">
                <a:solidFill>
                  <a:srgbClr val="000000"/>
                </a:solidFill>
                <a:latin typeface="等线" panose="02010600030101010101" pitchFamily="2" charset="-122"/>
                <a:ea typeface="等线" panose="02010600030101010101" pitchFamily="2" charset="-122"/>
              </a:rPr>
              <a:t>文件建立一个共享缓冲</a:t>
            </a:r>
            <a:r>
              <a:rPr lang="zh-CN" altLang="en-US" sz="2400" dirty="0" smtClean="0">
                <a:solidFill>
                  <a:srgbClr val="000000"/>
                </a:solidFill>
                <a:latin typeface="等线" panose="02010600030101010101" pitchFamily="2" charset="-122"/>
                <a:ea typeface="等线" panose="02010600030101010101" pitchFamily="2" charset="-122"/>
              </a:rPr>
              <a:t>区</a:t>
            </a: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生</a:t>
            </a:r>
            <a:r>
              <a:rPr lang="zh-CN" altLang="en-US" sz="2400" dirty="0">
                <a:solidFill>
                  <a:srgbClr val="000000"/>
                </a:solidFill>
                <a:latin typeface="等线" panose="02010600030101010101" pitchFamily="2" charset="-122"/>
                <a:ea typeface="等线" panose="02010600030101010101" pitchFamily="2" charset="-122"/>
              </a:rPr>
              <a:t>产者进程依次向缓冲区写入整数</a:t>
            </a:r>
            <a:r>
              <a:rPr lang="en-US" altLang="zh-CN" sz="2400" dirty="0">
                <a:solidFill>
                  <a:srgbClr val="000000"/>
                </a:solidFill>
                <a:latin typeface="等线" panose="02010600030101010101" pitchFamily="2" charset="-122"/>
                <a:ea typeface="等线" panose="02010600030101010101" pitchFamily="2" charset="-122"/>
              </a:rPr>
              <a:t>0,1,2,...,M</a:t>
            </a:r>
            <a:r>
              <a:rPr lang="zh-CN" altLang="en-US" sz="2400" dirty="0">
                <a:solidFill>
                  <a:srgbClr val="000000"/>
                </a:solidFill>
                <a:latin typeface="等线" panose="02010600030101010101" pitchFamily="2" charset="-122"/>
                <a:ea typeface="等线" panose="02010600030101010101" pitchFamily="2" charset="-122"/>
              </a:rPr>
              <a:t>，</a:t>
            </a:r>
            <a:r>
              <a:rPr lang="en-US" altLang="zh-CN" sz="2400" dirty="0">
                <a:solidFill>
                  <a:srgbClr val="000000"/>
                </a:solidFill>
                <a:latin typeface="等线" panose="02010600030101010101" pitchFamily="2" charset="-122"/>
                <a:ea typeface="等线" panose="02010600030101010101" pitchFamily="2" charset="-122"/>
              </a:rPr>
              <a:t>M&gt;=</a:t>
            </a:r>
            <a:r>
              <a:rPr lang="en-US" altLang="zh-CN" sz="2400" dirty="0" smtClean="0">
                <a:solidFill>
                  <a:srgbClr val="000000"/>
                </a:solidFill>
                <a:latin typeface="等线" panose="02010600030101010101" pitchFamily="2" charset="-122"/>
                <a:ea typeface="等线" panose="02010600030101010101" pitchFamily="2" charset="-122"/>
              </a:rPr>
              <a:t>500</a:t>
            </a: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消</a:t>
            </a:r>
            <a:r>
              <a:rPr lang="zh-CN" altLang="en-US" sz="2400" dirty="0">
                <a:solidFill>
                  <a:srgbClr val="000000"/>
                </a:solidFill>
                <a:latin typeface="等线" panose="02010600030101010101" pitchFamily="2" charset="-122"/>
                <a:ea typeface="等线" panose="02010600030101010101" pitchFamily="2" charset="-122"/>
              </a:rPr>
              <a:t>费者进程从缓冲区读数，每次读一个，并将读出的数字从缓冲区删除，然后将本进程</a:t>
            </a:r>
            <a:r>
              <a:rPr lang="en-US" altLang="zh-CN" sz="2400" dirty="0">
                <a:solidFill>
                  <a:srgbClr val="000000"/>
                </a:solidFill>
                <a:latin typeface="等线" panose="02010600030101010101" pitchFamily="2" charset="-122"/>
                <a:ea typeface="等线" panose="02010600030101010101" pitchFamily="2" charset="-122"/>
              </a:rPr>
              <a:t>ID</a:t>
            </a:r>
            <a:r>
              <a:rPr lang="zh-CN" altLang="en-US" sz="2400" dirty="0">
                <a:solidFill>
                  <a:srgbClr val="000000"/>
                </a:solidFill>
                <a:latin typeface="等线" panose="02010600030101010101" pitchFamily="2" charset="-122"/>
                <a:ea typeface="等线" panose="02010600030101010101" pitchFamily="2" charset="-122"/>
              </a:rPr>
              <a:t>和数字输出到标准输</a:t>
            </a:r>
            <a:r>
              <a:rPr lang="zh-CN" altLang="en-US" sz="2400" dirty="0" smtClean="0">
                <a:solidFill>
                  <a:srgbClr val="000000"/>
                </a:solidFill>
                <a:latin typeface="等线" panose="02010600030101010101" pitchFamily="2" charset="-122"/>
                <a:ea typeface="等线" panose="02010600030101010101" pitchFamily="2" charset="-122"/>
              </a:rPr>
              <a:t>出</a:t>
            </a: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缓</a:t>
            </a:r>
            <a:r>
              <a:rPr lang="zh-CN" altLang="en-US" sz="2400" dirty="0">
                <a:solidFill>
                  <a:srgbClr val="000000"/>
                </a:solidFill>
                <a:latin typeface="等线" panose="02010600030101010101" pitchFamily="2" charset="-122"/>
                <a:ea typeface="等线" panose="02010600030101010101" pitchFamily="2" charset="-122"/>
              </a:rPr>
              <a:t>冲区同时最多只能保存</a:t>
            </a:r>
            <a:r>
              <a:rPr lang="en-US" altLang="zh-CN" sz="2400" dirty="0">
                <a:solidFill>
                  <a:srgbClr val="000000"/>
                </a:solidFill>
                <a:latin typeface="等线" panose="02010600030101010101" pitchFamily="2" charset="-122"/>
                <a:ea typeface="等线" panose="02010600030101010101" pitchFamily="2" charset="-122"/>
              </a:rPr>
              <a:t>10</a:t>
            </a:r>
            <a:r>
              <a:rPr lang="zh-CN" altLang="en-US" sz="2400" dirty="0">
                <a:solidFill>
                  <a:srgbClr val="000000"/>
                </a:solidFill>
                <a:latin typeface="等线" panose="02010600030101010101" pitchFamily="2" charset="-122"/>
                <a:ea typeface="等线" panose="02010600030101010101" pitchFamily="2" charset="-122"/>
              </a:rPr>
              <a:t>个</a:t>
            </a:r>
            <a:r>
              <a:rPr lang="zh-CN" altLang="en-US" sz="2400" dirty="0" smtClean="0">
                <a:solidFill>
                  <a:srgbClr val="000000"/>
                </a:solidFill>
                <a:latin typeface="等线" panose="02010600030101010101" pitchFamily="2" charset="-122"/>
                <a:ea typeface="等线" panose="02010600030101010101" pitchFamily="2" charset="-122"/>
              </a:rPr>
              <a:t>数</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2376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78301" y="1718532"/>
            <a:ext cx="2844175" cy="720000"/>
            <a:chOff x="4694848" y="2813041"/>
            <a:chExt cx="2844175" cy="720000"/>
          </a:xfrm>
        </p:grpSpPr>
        <p:sp>
          <p:nvSpPr>
            <p:cNvPr id="18" name="矩形 17"/>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19" name="组合 18"/>
            <p:cNvGrpSpPr/>
            <p:nvPr/>
          </p:nvGrpSpPr>
          <p:grpSpPr>
            <a:xfrm>
              <a:off x="4694848" y="2813041"/>
              <a:ext cx="797404" cy="720000"/>
              <a:chOff x="4428148" y="2884715"/>
              <a:chExt cx="797404" cy="720000"/>
            </a:xfrm>
          </p:grpSpPr>
          <p:sp>
            <p:nvSpPr>
              <p:cNvPr id="20" name="矩形 19"/>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2144380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541</TotalTime>
  <Words>1041</Words>
  <Application>Microsoft Macintosh PowerPoint</Application>
  <PresentationFormat>宽屏</PresentationFormat>
  <Paragraphs>148</Paragraphs>
  <Slides>23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Calibri</vt:lpstr>
      <vt:lpstr>Calibri Light</vt:lpstr>
      <vt:lpstr>Courier New</vt:lpstr>
      <vt:lpstr>Heiti SC Light</vt:lpstr>
      <vt:lpstr>Tahoma</vt:lpstr>
      <vt:lpstr>Times New Roman</vt:lpstr>
      <vt:lpstr>Wingdings</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Microsoft Office 用户</cp:lastModifiedBy>
  <cp:revision>75</cp:revision>
  <dcterms:created xsi:type="dcterms:W3CDTF">2016-04-16T23:42:38Z</dcterms:created>
  <dcterms:modified xsi:type="dcterms:W3CDTF">2017-01-04T16:16:53Z</dcterms:modified>
</cp:coreProperties>
</file>