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8" r:id="rId2"/>
    <p:sldId id="259" r:id="rId3"/>
    <p:sldId id="290" r:id="rId4"/>
    <p:sldId id="291" r:id="rId5"/>
    <p:sldId id="303" r:id="rId6"/>
    <p:sldId id="304" r:id="rId7"/>
    <p:sldId id="314" r:id="rId8"/>
    <p:sldId id="315" r:id="rId9"/>
    <p:sldId id="316" r:id="rId10"/>
    <p:sldId id="317" r:id="rId11"/>
    <p:sldId id="318" r:id="rId12"/>
    <p:sldId id="319" r:id="rId13"/>
    <p:sldId id="320" r:id="rId14"/>
    <p:sldId id="321" r:id="rId15"/>
    <p:sldId id="322" r:id="rId16"/>
    <p:sldId id="323" r:id="rId17"/>
    <p:sldId id="325" r:id="rId18"/>
    <p:sldId id="324" r:id="rId19"/>
    <p:sldId id="326" r:id="rId20"/>
    <p:sldId id="300" r:id="rId21"/>
    <p:sldId id="301" r:id="rId22"/>
    <p:sldId id="295" r:id="rId23"/>
    <p:sldId id="296" r:id="rId24"/>
    <p:sldId id="297" r:id="rId25"/>
    <p:sldId id="299" r:id="rId26"/>
    <p:sldId id="298" r:id="rId27"/>
    <p:sldId id="30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C7AD"/>
    <a:srgbClr val="516D82"/>
    <a:srgbClr val="0CB692"/>
    <a:srgbClr val="FF9999"/>
    <a:srgbClr val="EED66F"/>
    <a:srgbClr val="F4E49E"/>
    <a:srgbClr val="BED181"/>
    <a:srgbClr val="EEEEEE"/>
    <a:srgbClr val="8094A2"/>
    <a:srgbClr val="EEDD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6" autoAdjust="0"/>
    <p:restoredTop sz="94660"/>
  </p:normalViewPr>
  <p:slideViewPr>
    <p:cSldViewPr snapToGrid="0">
      <p:cViewPr varScale="1">
        <p:scale>
          <a:sx n="86" d="100"/>
          <a:sy n="86" d="100"/>
        </p:scale>
        <p:origin x="60" y="90"/>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0DEB35-B05C-4838-9605-E9254F6FC123}" type="datetimeFigureOut">
              <a:rPr lang="zh-CN" altLang="en-US" smtClean="0"/>
              <a:t>2017/1/5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048706-114D-4E9D-B2EF-912E94D09E6E}" type="slidenum">
              <a:rPr lang="zh-CN" altLang="en-US" smtClean="0"/>
              <a:t>‹#›</a:t>
            </a:fld>
            <a:endParaRPr lang="zh-CN" altLang="en-US"/>
          </a:p>
        </p:txBody>
      </p:sp>
    </p:spTree>
    <p:extLst>
      <p:ext uri="{BB962C8B-B14F-4D97-AF65-F5344CB8AC3E}">
        <p14:creationId xmlns:p14="http://schemas.microsoft.com/office/powerpoint/2010/main" val="4273378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5B8850E-9A46-4066-AEDB-9E0F01CB4766}" type="datetimeFigureOut">
              <a:rPr lang="zh-CN" altLang="en-US" smtClean="0"/>
              <a:t>2017/1/5 Thursday</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80FA7A9-E83C-40B6-AA24-C86CF6B8C7E4}" type="slidenum">
              <a:rPr lang="zh-CN" altLang="en-US" smtClean="0"/>
              <a:t>‹#›</a:t>
            </a:fld>
            <a:endParaRPr lang="zh-CN" altLang="en-US"/>
          </a:p>
        </p:txBody>
      </p:sp>
    </p:spTree>
    <p:extLst>
      <p:ext uri="{BB962C8B-B14F-4D97-AF65-F5344CB8AC3E}">
        <p14:creationId xmlns:p14="http://schemas.microsoft.com/office/powerpoint/2010/main" val="5190675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5B8850E-9A46-4066-AEDB-9E0F01CB4766}" type="datetimeFigureOut">
              <a:rPr lang="zh-CN" altLang="en-US" smtClean="0"/>
              <a:t>2017/1/5 Thursday</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80FA7A9-E83C-40B6-AA24-C86CF6B8C7E4}" type="slidenum">
              <a:rPr lang="zh-CN" altLang="en-US" smtClean="0"/>
              <a:t>‹#›</a:t>
            </a:fld>
            <a:endParaRPr lang="zh-CN" altLang="en-US"/>
          </a:p>
        </p:txBody>
      </p:sp>
    </p:spTree>
    <p:extLst>
      <p:ext uri="{BB962C8B-B14F-4D97-AF65-F5344CB8AC3E}">
        <p14:creationId xmlns:p14="http://schemas.microsoft.com/office/powerpoint/2010/main" val="355374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5B8850E-9A46-4066-AEDB-9E0F01CB4766}" type="datetimeFigureOut">
              <a:rPr lang="zh-CN" altLang="en-US" smtClean="0"/>
              <a:t>2017/1/5 Thursday</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80FA7A9-E83C-40B6-AA24-C86CF6B8C7E4}" type="slidenum">
              <a:rPr lang="zh-CN" altLang="en-US" smtClean="0"/>
              <a:t>‹#›</a:t>
            </a:fld>
            <a:endParaRPr lang="zh-CN" altLang="en-US"/>
          </a:p>
        </p:txBody>
      </p:sp>
    </p:spTree>
    <p:extLst>
      <p:ext uri="{BB962C8B-B14F-4D97-AF65-F5344CB8AC3E}">
        <p14:creationId xmlns:p14="http://schemas.microsoft.com/office/powerpoint/2010/main" val="3791494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5B8850E-9A46-4066-AEDB-9E0F01CB4766}" type="datetimeFigureOut">
              <a:rPr lang="zh-CN" altLang="en-US" smtClean="0"/>
              <a:t>2017/1/5 Thursday</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80FA7A9-E83C-40B6-AA24-C86CF6B8C7E4}" type="slidenum">
              <a:rPr lang="zh-CN" altLang="en-US" smtClean="0"/>
              <a:t>‹#›</a:t>
            </a:fld>
            <a:endParaRPr lang="zh-CN" altLang="en-US"/>
          </a:p>
        </p:txBody>
      </p:sp>
    </p:spTree>
    <p:extLst>
      <p:ext uri="{BB962C8B-B14F-4D97-AF65-F5344CB8AC3E}">
        <p14:creationId xmlns:p14="http://schemas.microsoft.com/office/powerpoint/2010/main" val="919545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5B8850E-9A46-4066-AEDB-9E0F01CB4766}" type="datetimeFigureOut">
              <a:rPr lang="zh-CN" altLang="en-US" smtClean="0"/>
              <a:t>2017/1/5 Thursday</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80FA7A9-E83C-40B6-AA24-C86CF6B8C7E4}" type="slidenum">
              <a:rPr lang="zh-CN" altLang="en-US" smtClean="0"/>
              <a:t>‹#›</a:t>
            </a:fld>
            <a:endParaRPr lang="zh-CN" altLang="en-US"/>
          </a:p>
        </p:txBody>
      </p:sp>
    </p:spTree>
    <p:extLst>
      <p:ext uri="{BB962C8B-B14F-4D97-AF65-F5344CB8AC3E}">
        <p14:creationId xmlns:p14="http://schemas.microsoft.com/office/powerpoint/2010/main" val="897583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C5B8850E-9A46-4066-AEDB-9E0F01CB4766}" type="datetimeFigureOut">
              <a:rPr lang="zh-CN" altLang="en-US" smtClean="0"/>
              <a:t>2017/1/5 Thursday</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B80FA7A9-E83C-40B6-AA24-C86CF6B8C7E4}" type="slidenum">
              <a:rPr lang="zh-CN" altLang="en-US" smtClean="0"/>
              <a:t>‹#›</a:t>
            </a:fld>
            <a:endParaRPr lang="zh-CN" altLang="en-US"/>
          </a:p>
        </p:txBody>
      </p:sp>
    </p:spTree>
    <p:extLst>
      <p:ext uri="{BB962C8B-B14F-4D97-AF65-F5344CB8AC3E}">
        <p14:creationId xmlns:p14="http://schemas.microsoft.com/office/powerpoint/2010/main" val="1593894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C5B8850E-9A46-4066-AEDB-9E0F01CB4766}" type="datetimeFigureOut">
              <a:rPr lang="zh-CN" altLang="en-US" smtClean="0"/>
              <a:t>2017/1/5 Thursday</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B80FA7A9-E83C-40B6-AA24-C86CF6B8C7E4}" type="slidenum">
              <a:rPr lang="zh-CN" altLang="en-US" smtClean="0"/>
              <a:t>‹#›</a:t>
            </a:fld>
            <a:endParaRPr lang="zh-CN" altLang="en-US"/>
          </a:p>
        </p:txBody>
      </p:sp>
    </p:spTree>
    <p:extLst>
      <p:ext uri="{BB962C8B-B14F-4D97-AF65-F5344CB8AC3E}">
        <p14:creationId xmlns:p14="http://schemas.microsoft.com/office/powerpoint/2010/main" val="292523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C5B8850E-9A46-4066-AEDB-9E0F01CB4766}" type="datetimeFigureOut">
              <a:rPr lang="zh-CN" altLang="en-US" smtClean="0"/>
              <a:t>2017/1/5 Thursday</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B80FA7A9-E83C-40B6-AA24-C86CF6B8C7E4}" type="slidenum">
              <a:rPr lang="zh-CN" altLang="en-US" smtClean="0"/>
              <a:t>‹#›</a:t>
            </a:fld>
            <a:endParaRPr lang="zh-CN" altLang="en-US"/>
          </a:p>
        </p:txBody>
      </p:sp>
    </p:spTree>
    <p:extLst>
      <p:ext uri="{BB962C8B-B14F-4D97-AF65-F5344CB8AC3E}">
        <p14:creationId xmlns:p14="http://schemas.microsoft.com/office/powerpoint/2010/main" val="49700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C5B8850E-9A46-4066-AEDB-9E0F01CB4766}" type="datetimeFigureOut">
              <a:rPr lang="zh-CN" altLang="en-US" smtClean="0"/>
              <a:t>2017/1/5 Thursday</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B80FA7A9-E83C-40B6-AA24-C86CF6B8C7E4}" type="slidenum">
              <a:rPr lang="zh-CN" altLang="en-US" smtClean="0"/>
              <a:t>‹#›</a:t>
            </a:fld>
            <a:endParaRPr lang="zh-CN" altLang="en-US"/>
          </a:p>
        </p:txBody>
      </p:sp>
    </p:spTree>
    <p:extLst>
      <p:ext uri="{BB962C8B-B14F-4D97-AF65-F5344CB8AC3E}">
        <p14:creationId xmlns:p14="http://schemas.microsoft.com/office/powerpoint/2010/main" val="1628960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C5B8850E-9A46-4066-AEDB-9E0F01CB4766}" type="datetimeFigureOut">
              <a:rPr lang="zh-CN" altLang="en-US" smtClean="0"/>
              <a:t>2017/1/5 Thursday</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B80FA7A9-E83C-40B6-AA24-C86CF6B8C7E4}" type="slidenum">
              <a:rPr lang="zh-CN" altLang="en-US" smtClean="0"/>
              <a:t>‹#›</a:t>
            </a:fld>
            <a:endParaRPr lang="zh-CN" altLang="en-US"/>
          </a:p>
        </p:txBody>
      </p:sp>
    </p:spTree>
    <p:extLst>
      <p:ext uri="{BB962C8B-B14F-4D97-AF65-F5344CB8AC3E}">
        <p14:creationId xmlns:p14="http://schemas.microsoft.com/office/powerpoint/2010/main" val="250899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C5B8850E-9A46-4066-AEDB-9E0F01CB4766}" type="datetimeFigureOut">
              <a:rPr lang="zh-CN" altLang="en-US" smtClean="0"/>
              <a:t>2017/1/5 Thursday</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B80FA7A9-E83C-40B6-AA24-C86CF6B8C7E4}" type="slidenum">
              <a:rPr lang="zh-CN" altLang="en-US" smtClean="0"/>
              <a:t>‹#›</a:t>
            </a:fld>
            <a:endParaRPr lang="zh-CN" altLang="en-US"/>
          </a:p>
        </p:txBody>
      </p:sp>
    </p:spTree>
    <p:extLst>
      <p:ext uri="{BB962C8B-B14F-4D97-AF65-F5344CB8AC3E}">
        <p14:creationId xmlns:p14="http://schemas.microsoft.com/office/powerpoint/2010/main" val="393914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9" name="等腰三角形 8"/>
          <p:cNvSpPr/>
          <p:nvPr userDrawn="1"/>
        </p:nvSpPr>
        <p:spPr>
          <a:xfrm rot="10800000">
            <a:off x="9140983" y="-338682"/>
            <a:ext cx="2834176" cy="2443255"/>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rot="10800000">
            <a:off x="10178754" y="71202"/>
            <a:ext cx="2511803" cy="2165347"/>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rot="10800000">
            <a:off x="10558071" y="272314"/>
            <a:ext cx="1416663" cy="1221261"/>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0800000">
            <a:off x="9974863" y="1533914"/>
            <a:ext cx="661965" cy="57065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rot="10800000">
            <a:off x="11632369" y="1953679"/>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nvSpPr>
        <p:spPr>
          <a:xfrm rot="10800000">
            <a:off x="10924670" y="2582852"/>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nvSpPr>
        <p:spPr>
          <a:xfrm rot="10800000">
            <a:off x="10879601" y="2071208"/>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nvSpPr>
        <p:spPr>
          <a:xfrm rot="10800000">
            <a:off x="11155169" y="2203505"/>
            <a:ext cx="401359" cy="345999"/>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userDrawn="1"/>
        </p:nvSpPr>
        <p:spPr>
          <a:xfrm rot="10800000">
            <a:off x="9612174" y="1054522"/>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1806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24" presetClass="path" presetSubtype="0" repeatCount="indefinite" autoRev="1" fill="hold" grpId="1" nodeType="withEffect">
                                  <p:stCondLst>
                                    <p:cond delay="800"/>
                                  </p:stCondLst>
                                  <p:childTnLst>
                                    <p:animMotion origin="layout" path="M 1.45833E-6 -3.7037E-6 C 0.01185 0.00024 0.02174 0.00463 0.02695 0.01088 L 0.03893 0.02524 C 0.04154 0.02848 0.04544 0.02986 0.05065 0.02986 C 0.05794 0.02986 0.06406 0.0257 0.06471 0.01945 C 0.06406 0.01459 0.05794 0.00996 0.05065 0.00996 C 0.04544 0.00996 0.04154 0.01181 0.03893 0.01459 L 0.02695 0.02871 C 0.02174 0.03496 0.01185 0.03912 1.45833E-6 0.03982 C -0.01185 0.03912 -0.02175 0.03496 -0.02695 0.02871 L -0.03867 0.01459 C -0.04154 0.01181 -0.04544 0.00996 -0.05065 0.00996 C -0.05794 0.00996 -0.06406 0.01459 -0.06458 0.01945 C -0.06406 0.0257 -0.05794 0.02986 -0.05065 0.02986 C -0.04544 0.02986 -0.04154 0.02848 -0.03867 0.02524 L -0.02695 0.01088 C -0.02175 0.00463 -0.01185 0.00024 1.45833E-6 -3.7037E-6 Z " pathEditMode="relative" rAng="0" ptsTypes="AAAAAAAAAAAAAAAAA">
                                      <p:cBhvr>
                                        <p:cTn id="9" dur="40000" fill="hold"/>
                                        <p:tgtEl>
                                          <p:spTgt spid="11"/>
                                        </p:tgtEl>
                                        <p:attrNameLst>
                                          <p:attrName>ppt_x</p:attrName>
                                          <p:attrName>ppt_y</p:attrName>
                                        </p:attrNameLst>
                                      </p:cBhvr>
                                      <p:rCtr x="0" y="1991"/>
                                    </p:animMotion>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24" presetClass="path" presetSubtype="0" repeatCount="indefinite" autoRev="1" fill="hold" grpId="1" nodeType="withEffect">
                                  <p:stCondLst>
                                    <p:cond delay="2000"/>
                                  </p:stCondLst>
                                  <p:childTnLst>
                                    <p:animMotion origin="layout" path="M 4.58333E-6 -3.7037E-6 C 0.01184 0.00024 0.02174 0.00463 0.02695 0.01088 L 0.03893 0.02524 C 0.04153 0.02848 0.04544 0.02986 0.05065 0.02986 C 0.05794 0.02986 0.06406 0.0257 0.06471 0.01945 C 0.06406 0.01459 0.05794 0.00996 0.05065 0.00996 C 0.04544 0.00996 0.04153 0.01181 0.03893 0.01459 L 0.02695 0.02871 C 0.02174 0.03496 0.01184 0.03912 4.58333E-6 0.03982 C -0.01185 0.03912 -0.02175 0.03496 -0.02696 0.02871 L -0.03868 0.01459 C -0.04154 0.01181 -0.04545 0.00996 -0.05066 0.00996 C -0.05795 0.00996 -0.06407 0.01459 -0.06459 0.01945 C -0.06407 0.0257 -0.05795 0.02986 -0.05066 0.02986 C -0.04545 0.02986 -0.04154 0.02848 -0.03868 0.02524 L -0.02696 0.01088 C -0.02175 0.00463 -0.01185 0.00024 4.58333E-6 -3.7037E-6 Z " pathEditMode="relative" rAng="0" ptsTypes="AAAAAAAAAAAAAAAAA">
                                      <p:cBhvr>
                                        <p:cTn id="14" dur="40000" fill="hold"/>
                                        <p:tgtEl>
                                          <p:spTgt spid="9"/>
                                        </p:tgtEl>
                                        <p:attrNameLst>
                                          <p:attrName>ppt_x</p:attrName>
                                          <p:attrName>ppt_y</p:attrName>
                                        </p:attrNameLst>
                                      </p:cBhvr>
                                      <p:rCtr x="0" y="1991"/>
                                    </p:animMotion>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24" presetClass="path" presetSubtype="0" repeatCount="indefinite" autoRev="1" fill="hold" grpId="1" nodeType="withEffect">
                                  <p:stCondLst>
                                    <p:cond delay="1700"/>
                                  </p:stCondLst>
                                  <p:childTnLst>
                                    <p:animMotion origin="layout" path="M -2.29167E-6 2.22222E-6 C 0.01185 0.00023 0.02175 0.00463 0.02696 0.01088 L 0.03893 0.02523 C 0.04154 0.02847 0.04545 0.02986 0.05065 0.02986 C 0.05795 0.02986 0.06406 0.02569 0.06472 0.01944 C 0.06406 0.01458 0.05795 0.00995 0.05065 0.00995 C 0.04545 0.00995 0.04154 0.0118 0.03893 0.01458 L 0.02696 0.0287 C 0.02175 0.03495 0.01185 0.03912 -2.29167E-6 0.03981 C -0.01185 0.03912 -0.02174 0.03495 -0.02695 0.0287 L -0.03867 0.01458 C -0.04153 0.0118 -0.04544 0.00995 -0.05065 0.00995 C -0.05794 0.00995 -0.06406 0.01458 -0.06458 0.01944 C -0.06406 0.02569 -0.05794 0.02986 -0.05065 0.02986 C -0.04544 0.02986 -0.04153 0.02847 -0.03867 0.02523 L -0.02695 0.01088 C -0.02174 0.00463 -0.01185 0.00023 -2.29167E-6 2.22222E-6 Z " pathEditMode="relative" rAng="0" ptsTypes="AAAAAAAAAAAAAAAAA">
                                      <p:cBhvr>
                                        <p:cTn id="19" dur="40000" fill="hold"/>
                                        <p:tgtEl>
                                          <p:spTgt spid="12"/>
                                        </p:tgtEl>
                                        <p:attrNameLst>
                                          <p:attrName>ppt_x</p:attrName>
                                          <p:attrName>ppt_y</p:attrName>
                                        </p:attrNameLst>
                                      </p:cBhvr>
                                      <p:rCtr x="0" y="1991"/>
                                    </p:animMotion>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24" presetClass="path" presetSubtype="0" repeatCount="indefinite" autoRev="1" fill="hold" grpId="1" nodeType="withEffect">
                                  <p:stCondLst>
                                    <p:cond delay="1700"/>
                                  </p:stCondLst>
                                  <p:childTnLst>
                                    <p:animMotion origin="layout" path="M -6.25E-7 2.96296E-6 C 0.00729 2.96296E-6 0.01341 0.00277 0.01654 0.00648 L 0.02383 0.01551 C 0.02539 0.01736 0.028 0.01828 0.03112 0.01828 C 0.03555 0.01828 0.03945 0.01574 0.03971 0.01203 C 0.03945 0.00856 0.03555 0.00578 0.03112 0.00578 C 0.028 0.00578 0.02539 0.00717 0.02383 0.00856 L 0.01654 0.01759 C 0.01341 0.02129 0.00729 0.02407 -6.25E-7 0.0243 C -0.00729 0.02407 -0.01341 0.02129 -0.01654 0.01759 L -0.02383 0.00856 C -0.02539 0.00717 -0.02799 0.00578 -0.03112 0.00578 C -0.03555 0.00578 -0.03945 0.00856 -0.03958 0.01203 C -0.03945 0.01574 -0.03555 0.01828 -0.03112 0.01828 C -0.02799 0.01828 -0.02539 0.01736 -0.02383 0.01551 L -0.01654 0.00648 C -0.01341 0.00277 -0.00729 2.96296E-6 -6.25E-7 2.96296E-6 Z " pathEditMode="relative" rAng="0" ptsTypes="AAAAAAAAAAAAAAAAA">
                                      <p:cBhvr>
                                        <p:cTn id="24" dur="40000" fill="hold"/>
                                        <p:tgtEl>
                                          <p:spTgt spid="10"/>
                                        </p:tgtEl>
                                        <p:attrNameLst>
                                          <p:attrName>ppt_x</p:attrName>
                                          <p:attrName>ppt_y</p:attrName>
                                        </p:attrNameLst>
                                      </p:cBhvr>
                                      <p:rCtr x="0" y="1204"/>
                                    </p:animMotion>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24" presetClass="path" presetSubtype="0" repeatCount="indefinite" autoRev="1" fill="hold" grpId="1" nodeType="withEffect">
                                  <p:stCondLst>
                                    <p:cond delay="1700"/>
                                  </p:stCondLst>
                                  <p:childTnLst>
                                    <p:animMotion origin="layout" path="M -1.66667E-6 4.44444E-6 C 0.01185 0.00023 0.02175 0.00463 0.02695 0.01088 L 0.03893 0.02523 C 0.04154 0.02847 0.04544 0.02986 0.05065 0.02986 C 0.05794 0.02986 0.06406 0.02569 0.06472 0.01944 C 0.06406 0.01458 0.05794 0.00995 0.05065 0.00995 C 0.04544 0.00995 0.04154 0.0118 0.03893 0.01458 L 0.02695 0.0287 C 0.02175 0.03495 0.01185 0.03912 -1.66667E-6 0.03981 C -0.01185 0.03912 -0.02174 0.03495 -0.02695 0.0287 L -0.03867 0.01458 C -0.04153 0.0118 -0.04544 0.00995 -0.05065 0.00995 C -0.05794 0.00995 -0.06406 0.01458 -0.06458 0.01944 C -0.06406 0.02569 -0.05794 0.02986 -0.05065 0.02986 C -0.04544 0.02986 -0.04153 0.02847 -0.03867 0.02523 L -0.02695 0.01088 C -0.02174 0.00463 -0.01185 0.00023 -1.66667E-6 4.44444E-6 Z " pathEditMode="relative" rAng="0" ptsTypes="AAAAAAAAAAAAAAAAA">
                                      <p:cBhvr>
                                        <p:cTn id="29" dur="40000" fill="hold"/>
                                        <p:tgtEl>
                                          <p:spTgt spid="13"/>
                                        </p:tgtEl>
                                        <p:attrNameLst>
                                          <p:attrName>ppt_x</p:attrName>
                                          <p:attrName>ppt_y</p:attrName>
                                        </p:attrNameLst>
                                      </p:cBhvr>
                                      <p:rCtr x="0" y="1991"/>
                                    </p:animMotion>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24" presetClass="path" presetSubtype="0" repeatCount="indefinite" autoRev="1" fill="hold" grpId="1" nodeType="withEffect">
                                  <p:stCondLst>
                                    <p:cond delay="1700"/>
                                  </p:stCondLst>
                                  <p:childTnLst>
                                    <p:animMotion origin="layout" path="M 1.25E-6 -2.22222E-6 C 0.01823 0.00023 0.03359 0.00695 0.04167 0.01667 L 0.06016 0.03889 C 0.06419 0.04398 0.07031 0.04607 0.07825 0.04607 C 0.08958 0.04607 0.09909 0.03959 0.10013 0.02986 C 0.09909 0.02246 0.08958 0.01528 0.07825 0.01528 C 0.07031 0.01528 0.06419 0.01806 0.06016 0.02246 L 0.04167 0.04422 C 0.03359 0.05394 0.01823 0.06042 1.25E-6 0.06158 C -0.01836 0.06042 -0.03373 0.05394 -0.04167 0.04422 L -0.0599 0.02246 C -0.06432 0.01806 -0.07031 0.01528 -0.07839 0.01528 C -0.08971 0.01528 -0.09909 0.02246 -0.09987 0.02986 C -0.09909 0.03959 -0.08971 0.04607 -0.07839 0.04607 C -0.07031 0.04607 -0.06432 0.04398 -0.0599 0.03889 L -0.04167 0.01667 C -0.03373 0.00695 -0.01836 0.00023 1.25E-6 -2.22222E-6 Z " pathEditMode="relative" rAng="0" ptsTypes="AAAAAAAAAAAAAAAAA">
                                      <p:cBhvr>
                                        <p:cTn id="34" dur="40000" fill="hold"/>
                                        <p:tgtEl>
                                          <p:spTgt spid="14"/>
                                        </p:tgtEl>
                                        <p:attrNameLst>
                                          <p:attrName>ppt_x</p:attrName>
                                          <p:attrName>ppt_y</p:attrName>
                                        </p:attrNameLst>
                                      </p:cBhvr>
                                      <p:rCtr x="13" y="3079"/>
                                    </p:animMotion>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24" presetClass="path" presetSubtype="0" repeatCount="indefinite" autoRev="1" fill="hold" grpId="1" nodeType="withEffect">
                                  <p:stCondLst>
                                    <p:cond delay="1700"/>
                                  </p:stCondLst>
                                  <p:childTnLst>
                                    <p:animMotion origin="layout" path="M -2.70833E-6 4.81481E-6 C 0.01185 0.00023 0.02175 0.00462 0.02696 0.01087 L 0.03894 0.02523 C 0.04154 0.02847 0.04545 0.02986 0.05065 0.02986 C 0.05795 0.02986 0.06407 0.02569 0.06472 0.01944 C 0.06407 0.01458 0.05795 0.00995 0.05065 0.00995 C 0.04545 0.00995 0.04154 0.0118 0.03894 0.01458 L 0.02696 0.0287 C 0.02175 0.03495 0.01185 0.03912 -2.70833E-6 0.03981 C -0.01185 0.03912 -0.02174 0.03495 -0.02695 0.0287 L -0.03867 0.01458 C -0.04153 0.0118 -0.04544 0.00995 -0.05065 0.00995 C -0.05794 0.00995 -0.06406 0.01458 -0.06458 0.01944 C -0.06406 0.02569 -0.05794 0.02986 -0.05065 0.02986 C -0.04544 0.02986 -0.04153 0.02847 -0.03867 0.02523 L -0.02695 0.01087 C -0.02174 0.00462 -0.01185 0.00023 -2.70833E-6 4.81481E-6 Z " pathEditMode="relative" rAng="0" ptsTypes="AAAAAAAAAAAAAAAAA">
                                      <p:cBhvr>
                                        <p:cTn id="39" dur="40000" fill="hold"/>
                                        <p:tgtEl>
                                          <p:spTgt spid="15"/>
                                        </p:tgtEl>
                                        <p:attrNameLst>
                                          <p:attrName>ppt_x</p:attrName>
                                          <p:attrName>ppt_y</p:attrName>
                                        </p:attrNameLst>
                                      </p:cBhvr>
                                      <p:rCtr x="0" y="1991"/>
                                    </p:animMotion>
                                  </p:childTnLst>
                                </p:cTn>
                              </p:par>
                              <p:par>
                                <p:cTn id="40" presetID="10"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24" presetClass="path" presetSubtype="0" repeatCount="indefinite" autoRev="1" fill="hold" grpId="1" nodeType="withEffect">
                                  <p:stCondLst>
                                    <p:cond delay="1700"/>
                                  </p:stCondLst>
                                  <p:childTnLst>
                                    <p:animMotion origin="layout" path="M 1.04167E-6 -2.59259E-6 C 0.01185 0.00047 0.02174 0.01019 0.02695 0.02408 L 0.03893 0.05625 C 0.04154 0.06343 0.04544 0.06667 0.05065 0.06667 C 0.05794 0.06667 0.06406 0.05718 0.06471 0.04329 C 0.06406 0.03241 0.05794 0.02222 0.05065 0.02222 C 0.04544 0.02222 0.04154 0.02616 0.03893 0.03241 L 0.02695 0.06389 C 0.02174 0.07801 0.01185 0.08727 1.04167E-6 0.08889 C -0.01185 0.08727 -0.02175 0.07801 -0.02695 0.06389 L -0.03867 0.03241 C -0.04154 0.02616 -0.04544 0.02222 -0.05065 0.02222 C -0.05794 0.02222 -0.06406 0.03241 -0.06458 0.04329 C -0.06406 0.05718 -0.05794 0.06667 -0.05065 0.06667 C -0.04544 0.06667 -0.04154 0.06343 -0.03867 0.05625 L -0.02695 0.02408 C -0.02175 0.01019 -0.01185 0.00047 1.04167E-6 -2.59259E-6 Z " pathEditMode="relative" rAng="0" ptsTypes="AAAAAAAAAAAAAAAAA">
                                      <p:cBhvr>
                                        <p:cTn id="44" dur="40000" fill="hold"/>
                                        <p:tgtEl>
                                          <p:spTgt spid="16"/>
                                        </p:tgtEl>
                                        <p:attrNameLst>
                                          <p:attrName>ppt_x</p:attrName>
                                          <p:attrName>ppt_y</p:attrName>
                                        </p:attrNameLst>
                                      </p:cBhvr>
                                      <p:rCtr x="0" y="4444"/>
                                    </p:animMotion>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24" presetClass="path" presetSubtype="0" repeatCount="indefinite" autoRev="1" fill="hold" grpId="1" nodeType="withEffect">
                                  <p:stCondLst>
                                    <p:cond delay="1700"/>
                                  </p:stCondLst>
                                  <p:childTnLst>
                                    <p:animMotion origin="layout" path="M 1.25E-6 -2.22222E-6 C 0.01823 0.00023 0.03359 0.00695 0.04167 0.01667 L 0.06016 0.03889 C 0.06419 0.04398 0.07031 0.04607 0.07825 0.04607 C 0.08958 0.04607 0.09909 0.03959 0.10013 0.02986 C 0.09909 0.02246 0.08958 0.01528 0.07825 0.01528 C 0.07031 0.01528 0.06419 0.01806 0.06016 0.02246 L 0.04167 0.04422 C 0.03359 0.05394 0.01823 0.06042 1.25E-6 0.06158 C -0.01836 0.06042 -0.03373 0.05394 -0.04167 0.04422 L -0.0599 0.02246 C -0.06432 0.01806 -0.07031 0.01528 -0.07839 0.01528 C -0.08971 0.01528 -0.09909 0.02246 -0.09987 0.02986 C -0.09909 0.03959 -0.08971 0.04607 -0.07839 0.04607 C -0.07031 0.04607 -0.06432 0.04398 -0.0599 0.03889 L -0.04167 0.01667 C -0.03373 0.00695 -0.01836 0.00023 1.25E-6 -2.22222E-6 Z " pathEditMode="relative" rAng="0" ptsTypes="AAAAAAAAAAAAAAAAA">
                                      <p:cBhvr>
                                        <p:cTn id="49" dur="40000" fill="hold"/>
                                        <p:tgtEl>
                                          <p:spTgt spid="17"/>
                                        </p:tgtEl>
                                        <p:attrNameLst>
                                          <p:attrName>ppt_x</p:attrName>
                                          <p:attrName>ppt_y</p:attrName>
                                        </p:attrNameLst>
                                      </p:cBhvr>
                                      <p:rCtr x="13" y="30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等腰三角形 13"/>
          <p:cNvSpPr/>
          <p:nvPr/>
        </p:nvSpPr>
        <p:spPr>
          <a:xfrm rot="10800000">
            <a:off x="3570515" y="1970314"/>
            <a:ext cx="5007428" cy="4316748"/>
          </a:xfrm>
          <a:prstGeom prst="triangle">
            <a:avLst/>
          </a:prstGeom>
          <a:no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2576577" y="2838169"/>
            <a:ext cx="427880" cy="368862"/>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0800000">
            <a:off x="2777453" y="3667859"/>
            <a:ext cx="2759746" cy="2379091"/>
          </a:xfrm>
          <a:prstGeom prst="triangle">
            <a:avLst/>
          </a:prstGeom>
          <a:no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0">
            <a:off x="4942113" y="6131971"/>
            <a:ext cx="413658" cy="399457"/>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0800000">
            <a:off x="6241435" y="4266573"/>
            <a:ext cx="427880" cy="368862"/>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0">
            <a:off x="3425920" y="4188494"/>
            <a:ext cx="1462810" cy="1337820"/>
          </a:xfrm>
          <a:prstGeom prst="triangle">
            <a:avLst/>
          </a:prstGeom>
          <a:solidFill>
            <a:srgbClr val="516D8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9044306">
            <a:off x="7702701" y="4970516"/>
            <a:ext cx="427880" cy="368862"/>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9044306">
            <a:off x="8781152" y="4441543"/>
            <a:ext cx="170002" cy="146553"/>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9044306">
            <a:off x="9477480" y="4816199"/>
            <a:ext cx="170002" cy="146553"/>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4836188">
            <a:off x="10837507" y="3432430"/>
            <a:ext cx="236683" cy="204036"/>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4836188">
            <a:off x="9590855" y="3674266"/>
            <a:ext cx="236683" cy="204036"/>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4836188">
            <a:off x="10203478" y="3886219"/>
            <a:ext cx="236683" cy="204036"/>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438400" y="1509485"/>
            <a:ext cx="5007428" cy="4316748"/>
            <a:chOff x="2438400" y="1509485"/>
            <a:chExt cx="5007428" cy="4316748"/>
          </a:xfrm>
        </p:grpSpPr>
        <p:grpSp>
          <p:nvGrpSpPr>
            <p:cNvPr id="4" name="组合 3"/>
            <p:cNvGrpSpPr/>
            <p:nvPr/>
          </p:nvGrpSpPr>
          <p:grpSpPr>
            <a:xfrm>
              <a:off x="2438400" y="1509485"/>
              <a:ext cx="5007428" cy="4316748"/>
              <a:chOff x="2438400" y="1509485"/>
              <a:chExt cx="5007428" cy="4316748"/>
            </a:xfrm>
          </p:grpSpPr>
          <p:grpSp>
            <p:nvGrpSpPr>
              <p:cNvPr id="3" name="组合 2"/>
              <p:cNvGrpSpPr/>
              <p:nvPr/>
            </p:nvGrpSpPr>
            <p:grpSpPr>
              <a:xfrm>
                <a:off x="2438400" y="1509485"/>
                <a:ext cx="5007428" cy="4316748"/>
                <a:chOff x="2438400" y="1509485"/>
                <a:chExt cx="5007428" cy="4316748"/>
              </a:xfrm>
            </p:grpSpPr>
            <p:sp>
              <p:nvSpPr>
                <p:cNvPr id="13" name="等腰三角形 12"/>
                <p:cNvSpPr/>
                <p:nvPr/>
              </p:nvSpPr>
              <p:spPr>
                <a:xfrm rot="10800000">
                  <a:off x="2438400" y="1509485"/>
                  <a:ext cx="5007428" cy="4316748"/>
                </a:xfrm>
                <a:prstGeom prst="triangle">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p:cNvSpPr txBox="1"/>
                <p:nvPr/>
              </p:nvSpPr>
              <p:spPr>
                <a:xfrm>
                  <a:off x="2767701" y="1516595"/>
                  <a:ext cx="4493538" cy="830997"/>
                </a:xfrm>
                <a:prstGeom prst="rect">
                  <a:avLst/>
                </a:prstGeom>
                <a:noFill/>
              </p:spPr>
              <p:txBody>
                <a:bodyPr wrap="non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地</a:t>
                  </a:r>
                  <a:r>
                    <a:rPr lang="zh-CN" altLang="en-US" sz="4800" dirty="0" smtClean="0">
                      <a:solidFill>
                        <a:schemeClr val="bg1"/>
                      </a:solidFill>
                      <a:latin typeface="微软雅黑" panose="020B0503020204020204" pitchFamily="34" charset="-122"/>
                      <a:ea typeface="微软雅黑" panose="020B0503020204020204" pitchFamily="34" charset="-122"/>
                    </a:rPr>
                    <a:t>址映射与共享</a:t>
                  </a:r>
                  <a:endParaRPr lang="zh-CN" altLang="en-US" sz="4800" dirty="0">
                    <a:solidFill>
                      <a:schemeClr val="bg1"/>
                    </a:solidFill>
                    <a:latin typeface="微软雅黑" panose="020B0503020204020204" pitchFamily="34" charset="-122"/>
                    <a:ea typeface="微软雅黑" panose="020B0503020204020204" pitchFamily="34" charset="-122"/>
                  </a:endParaRPr>
                </a:p>
              </p:txBody>
            </p:sp>
          </p:grpSp>
          <p:sp>
            <p:nvSpPr>
              <p:cNvPr id="27" name="文本框 26"/>
              <p:cNvSpPr txBox="1"/>
              <p:nvPr/>
            </p:nvSpPr>
            <p:spPr>
              <a:xfrm>
                <a:off x="3812443" y="2388993"/>
                <a:ext cx="2856872" cy="369332"/>
              </a:xfrm>
              <a:prstGeom prst="rect">
                <a:avLst/>
              </a:prstGeom>
              <a:no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操作系统</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实验五</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28" name="矩形 27"/>
            <p:cNvSpPr/>
            <p:nvPr/>
          </p:nvSpPr>
          <p:spPr>
            <a:xfrm>
              <a:off x="3495349" y="3111766"/>
              <a:ext cx="2822339"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kern="0" dirty="0">
                  <a:solidFill>
                    <a:schemeClr val="bg1"/>
                  </a:solidFill>
                  <a:ea typeface="微软雅黑" charset="0"/>
                </a:rPr>
                <a:t>报告</a:t>
              </a:r>
              <a:r>
                <a:rPr lang="zh-CN" altLang="en-US" kern="0" dirty="0" smtClean="0">
                  <a:solidFill>
                    <a:schemeClr val="bg1"/>
                  </a:solidFill>
                  <a:ea typeface="微软雅黑" charset="0"/>
                </a:rPr>
                <a:t>人：樊晨霄、匡盟盟</a:t>
              </a:r>
              <a:endParaRPr lang="zh-CN" altLang="en-US" dirty="0">
                <a:solidFill>
                  <a:schemeClr val="bg1"/>
                </a:solidFill>
              </a:endParaRPr>
            </a:p>
          </p:txBody>
        </p:sp>
      </p:grpSp>
    </p:spTree>
    <p:extLst>
      <p:ext uri="{BB962C8B-B14F-4D97-AF65-F5344CB8AC3E}">
        <p14:creationId xmlns:p14="http://schemas.microsoft.com/office/powerpoint/2010/main" val="275901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4" presetClass="path" presetSubtype="0" repeatCount="indefinite" autoRev="1" fill="hold" grpId="1" nodeType="withEffect">
                                  <p:stCondLst>
                                    <p:cond delay="1700"/>
                                  </p:stCondLst>
                                  <p:childTnLst>
                                    <p:animMotion origin="layout" path="M 3.33333E-6 -4.81481E-6 C 0.00729 -4.81481E-6 0.01341 0.00278 0.01653 0.00649 L 0.02382 0.01551 C 0.02539 0.01737 0.02799 0.01829 0.03112 0.01829 C 0.03554 0.01829 0.03945 0.01575 0.03971 0.01204 C 0.03945 0.00857 0.03554 0.00579 0.03112 0.00579 C 0.02799 0.00579 0.02539 0.00718 0.02382 0.00857 L 0.01653 0.0176 C 0.01341 0.0213 0.00729 0.02408 3.33333E-6 0.02431 C -0.00729 0.02408 -0.01341 0.0213 -0.01654 0.0176 L -0.02383 0.00857 C -0.02539 0.00718 -0.028 0.00579 -0.03112 0.00579 C -0.03555 0.00579 -0.03946 0.00857 -0.03959 0.01204 C -0.03946 0.01575 -0.03555 0.01829 -0.03112 0.01829 C -0.028 0.01829 -0.02539 0.01737 -0.02383 0.01551 L -0.01654 0.00649 C -0.01341 0.00278 -0.00729 -4.81481E-6 3.33333E-6 -4.81481E-6 Z " pathEditMode="relative" rAng="0" ptsTypes="AAAAAAAAAAAAAAAAA">
                                      <p:cBhvr>
                                        <p:cTn id="9" dur="40000" fill="hold"/>
                                        <p:tgtEl>
                                          <p:spTgt spid="14"/>
                                        </p:tgtEl>
                                        <p:attrNameLst>
                                          <p:attrName>ppt_x</p:attrName>
                                          <p:attrName>ppt_y</p:attrName>
                                        </p:attrNameLst>
                                      </p:cBhvr>
                                      <p:rCtr x="0" y="1204"/>
                                    </p:animMotion>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24" presetClass="path" presetSubtype="0" repeatCount="indefinite" autoRev="1" fill="hold" grpId="1" nodeType="withEffect">
                                  <p:stCondLst>
                                    <p:cond delay="800"/>
                                  </p:stCondLst>
                                  <p:childTnLst>
                                    <p:animMotion origin="layout" path="M -4.58333E-6 -1.48148E-6 C 0.01185 0.00023 0.02175 0.00463 0.02696 0.01088 L 0.03894 0.02523 C 0.04154 0.02847 0.04545 0.02986 0.05066 0.02986 C 0.05795 0.02986 0.06407 0.0257 0.06472 0.01945 C 0.06407 0.01458 0.05795 0.00996 0.05066 0.00996 C 0.04545 0.00996 0.04154 0.01181 0.03894 0.01458 L 0.02696 0.02871 C 0.02175 0.03496 0.01185 0.03912 -4.58333E-6 0.03982 C -0.01184 0.03912 -0.02174 0.03496 -0.02695 0.02871 L -0.03867 0.01458 C -0.04153 0.01181 -0.04544 0.00996 -0.05065 0.00996 C -0.05794 0.00996 -0.06406 0.01458 -0.06458 0.01945 C -0.06406 0.0257 -0.05794 0.02986 -0.05065 0.02986 C -0.04544 0.02986 -0.04153 0.02847 -0.03867 0.02523 L -0.02695 0.01088 C -0.02174 0.00463 -0.01184 0.00023 -4.58333E-6 -1.48148E-6 Z " pathEditMode="relative" rAng="0" ptsTypes="AAAAAAAAAAAAAAAAA">
                                      <p:cBhvr>
                                        <p:cTn id="14" dur="40000" fill="hold"/>
                                        <p:tgtEl>
                                          <p:spTgt spid="19"/>
                                        </p:tgtEl>
                                        <p:attrNameLst>
                                          <p:attrName>ppt_x</p:attrName>
                                          <p:attrName>ppt_y</p:attrName>
                                        </p:attrNameLst>
                                      </p:cBhvr>
                                      <p:rCtr x="0" y="1991"/>
                                    </p:animMotion>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24" presetClass="path" presetSubtype="0" repeatCount="indefinite" autoRev="1" fill="hold" grpId="1" nodeType="withEffect">
                                  <p:stCondLst>
                                    <p:cond delay="1700"/>
                                  </p:stCondLst>
                                  <p:childTnLst>
                                    <p:animMotion origin="layout" path="M -2.5E-6 -3.33333E-6 C 0.01823 0.00023 0.0336 0.00695 0.04167 0.01667 L 0.06016 0.03889 C 0.0642 0.04398 0.07032 0.04607 0.07826 0.04607 C 0.08959 0.04607 0.09909 0.03959 0.10013 0.02986 C 0.09909 0.02246 0.08959 0.01528 0.07826 0.01528 C 0.07032 0.01528 0.0642 0.01806 0.06016 0.02246 L 0.04167 0.04422 C 0.0336 0.05394 0.01823 0.06042 -2.5E-6 0.06158 C -0.01836 0.06042 -0.03372 0.05394 -0.04166 0.04422 L -0.05989 0.02246 C -0.06432 0.01806 -0.07031 0.01528 -0.07838 0.01528 C -0.08971 0.01528 -0.09909 0.02246 -0.09987 0.02986 C -0.09909 0.03959 -0.08971 0.04607 -0.07838 0.04607 C -0.07031 0.04607 -0.06432 0.04398 -0.05989 0.03889 L -0.04166 0.01667 C -0.03372 0.00695 -0.01836 0.00023 -2.5E-6 -3.33333E-6 Z " pathEditMode="relative" rAng="0" ptsTypes="AAAAAAAAAAAAAAAAA">
                                      <p:cBhvr>
                                        <p:cTn id="19" dur="40000" fill="hold"/>
                                        <p:tgtEl>
                                          <p:spTgt spid="15"/>
                                        </p:tgtEl>
                                        <p:attrNameLst>
                                          <p:attrName>ppt_x</p:attrName>
                                          <p:attrName>ppt_y</p:attrName>
                                        </p:attrNameLst>
                                      </p:cBhvr>
                                      <p:rCtr x="13" y="3079"/>
                                    </p:animMotion>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24" presetClass="path" presetSubtype="0" repeatCount="indefinite" autoRev="1" fill="hold" grpId="1" nodeType="withEffect">
                                  <p:stCondLst>
                                    <p:cond delay="1700"/>
                                  </p:stCondLst>
                                  <p:childTnLst>
                                    <p:animMotion origin="layout" path="M -4.79167E-6 2.22045E-16 C 0.01823 0.00023 0.0336 0.00694 0.04167 0.01667 L 0.06016 0.03889 C 0.0642 0.04398 0.07032 0.04606 0.07826 0.04606 C 0.08959 0.04606 0.09909 0.03958 0.10014 0.02986 C 0.09909 0.02245 0.08959 0.01528 0.07826 0.01528 C 0.07032 0.01528 0.0642 0.01806 0.06016 0.02245 L 0.04167 0.04421 C 0.0336 0.05394 0.01823 0.06042 -4.79167E-6 0.06157 C -0.01835 0.06042 -0.03372 0.05394 -0.04166 0.04421 L -0.05989 0.02245 C -0.06432 0.01806 -0.07031 0.01528 -0.07838 0.01528 C -0.08971 0.01528 -0.09908 0.02245 -0.09986 0.02986 C -0.09908 0.03958 -0.08971 0.04606 -0.07838 0.04606 C -0.07031 0.04606 -0.06432 0.04398 -0.05989 0.03889 L -0.04166 0.01667 C -0.03372 0.00694 -0.01835 0.00023 -4.79167E-6 2.22045E-16 Z " pathEditMode="relative" rAng="0" ptsTypes="AAAAAAAAAAAAAAAAA">
                                      <p:cBhvr>
                                        <p:cTn id="24" dur="40000" fill="hold"/>
                                        <p:tgtEl>
                                          <p:spTgt spid="17"/>
                                        </p:tgtEl>
                                        <p:attrNameLst>
                                          <p:attrName>ppt_x</p:attrName>
                                          <p:attrName>ppt_y</p:attrName>
                                        </p:attrNameLst>
                                      </p:cBhvr>
                                      <p:rCtr x="13" y="3079"/>
                                    </p:animMotion>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24" presetClass="path" presetSubtype="0" repeatCount="indefinite" autoRev="1" fill="hold" grpId="1" nodeType="withEffect">
                                  <p:stCondLst>
                                    <p:cond delay="1700"/>
                                  </p:stCondLst>
                                  <p:childTnLst>
                                    <p:animMotion origin="layout" path="M 3.75E-6 4.44444E-6 C 0.01185 0.00046 0.02174 0.01018 0.02695 0.02407 L 0.03893 0.05625 C 0.04153 0.06342 0.04544 0.06666 0.05065 0.06666 C 0.05794 0.06666 0.06406 0.05717 0.06471 0.04328 C 0.06406 0.0324 0.05794 0.02222 0.05065 0.02222 C 0.04544 0.02222 0.04153 0.02615 0.03893 0.0324 L 0.02695 0.06388 C 0.02174 0.078 0.01185 0.08726 3.75E-6 0.08888 C -0.01185 0.08726 -0.02175 0.078 -0.02696 0.06388 L -0.03868 0.0324 C -0.04154 0.02615 -0.04545 0.02222 -0.05065 0.02222 C -0.05795 0.02222 -0.06407 0.0324 -0.06459 0.04328 C -0.06407 0.05717 -0.05795 0.06666 -0.05065 0.06666 C -0.04545 0.06666 -0.04154 0.06342 -0.03868 0.05625 L -0.02696 0.02407 C -0.02175 0.01018 -0.01185 0.00046 3.75E-6 4.44444E-6 Z " pathEditMode="relative" rAng="0" ptsTypes="AAAAAAAAAAAAAAAAA">
                                      <p:cBhvr>
                                        <p:cTn id="29" dur="40000" fill="hold"/>
                                        <p:tgtEl>
                                          <p:spTgt spid="18"/>
                                        </p:tgtEl>
                                        <p:attrNameLst>
                                          <p:attrName>ppt_x</p:attrName>
                                          <p:attrName>ppt_y</p:attrName>
                                        </p:attrNameLst>
                                      </p:cBhvr>
                                      <p:rCtr x="0" y="4444"/>
                                    </p:animMotion>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24" presetClass="path" presetSubtype="0" repeatCount="indefinite" autoRev="1" fill="hold" grpId="1" nodeType="withEffect">
                                  <p:stCondLst>
                                    <p:cond delay="1700"/>
                                  </p:stCondLst>
                                  <p:childTnLst>
                                    <p:animMotion origin="layout" path="M 3.75E-6 4.44444E-6 C 0.01185 0.00046 0.02174 0.01018 0.02695 0.02407 L 0.03893 0.05625 C 0.04153 0.06342 0.04544 0.06666 0.05065 0.06666 C 0.05794 0.06666 0.06406 0.05717 0.06471 0.04328 C 0.06406 0.0324 0.05794 0.02222 0.05065 0.02222 C 0.04544 0.02222 0.04153 0.02615 0.03893 0.0324 L 0.02695 0.06388 C 0.02174 0.078 0.01185 0.08726 3.75E-6 0.08888 C -0.01185 0.08726 -0.02175 0.078 -0.02696 0.06388 L -0.03868 0.0324 C -0.04154 0.02615 -0.04545 0.02222 -0.05065 0.02222 C -0.05795 0.02222 -0.06407 0.0324 -0.06459 0.04328 C -0.06407 0.05717 -0.05795 0.06666 -0.05065 0.06666 C -0.04545 0.06666 -0.04154 0.06342 -0.03868 0.05625 L -0.02696 0.02407 C -0.02175 0.01018 -0.01185 0.00046 3.75E-6 4.44444E-6 Z " pathEditMode="relative" rAng="0" ptsTypes="AAAAAAAAAAAAAAAAA">
                                      <p:cBhvr>
                                        <p:cTn id="34" dur="40000" fill="hold"/>
                                        <p:tgtEl>
                                          <p:spTgt spid="20"/>
                                        </p:tgtEl>
                                        <p:attrNameLst>
                                          <p:attrName>ppt_x</p:attrName>
                                          <p:attrName>ppt_y</p:attrName>
                                        </p:attrNameLst>
                                      </p:cBhvr>
                                      <p:rCtr x="0" y="4444"/>
                                    </p:animMotion>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24" presetClass="path" presetSubtype="0" repeatCount="indefinite" autoRev="1" fill="hold" grpId="1" nodeType="withEffect">
                                  <p:stCondLst>
                                    <p:cond delay="1700"/>
                                  </p:stCondLst>
                                  <p:childTnLst>
                                    <p:animMotion origin="layout" path="M -4.79167E-6 2.22045E-16 C 0.01823 0.00023 0.0336 0.00694 0.04167 0.01667 L 0.06016 0.03889 C 0.0642 0.04398 0.07032 0.04606 0.07826 0.04606 C 0.08959 0.04606 0.09909 0.03958 0.10014 0.02986 C 0.09909 0.02245 0.08959 0.01528 0.07826 0.01528 C 0.07032 0.01528 0.0642 0.01806 0.06016 0.02245 L 0.04167 0.04421 C 0.0336 0.05394 0.01823 0.06042 -4.79167E-6 0.06157 C -0.01835 0.06042 -0.03372 0.05394 -0.04166 0.04421 L -0.05989 0.02245 C -0.06432 0.01806 -0.07031 0.01528 -0.07838 0.01528 C -0.08971 0.01528 -0.09908 0.02245 -0.09986 0.02986 C -0.09908 0.03958 -0.08971 0.04606 -0.07838 0.04606 C -0.07031 0.04606 -0.06432 0.04398 -0.05989 0.03889 L -0.04166 0.01667 C -0.03372 0.00694 -0.01835 0.00023 -4.79167E-6 2.22045E-16 Z " pathEditMode="relative" rAng="0" ptsTypes="AAAAAAAAAAAAAAAAA">
                                      <p:cBhvr>
                                        <p:cTn id="39" dur="40000" fill="hold"/>
                                        <p:tgtEl>
                                          <p:spTgt spid="21"/>
                                        </p:tgtEl>
                                        <p:attrNameLst>
                                          <p:attrName>ppt_x</p:attrName>
                                          <p:attrName>ppt_y</p:attrName>
                                        </p:attrNameLst>
                                      </p:cBhvr>
                                      <p:rCtr x="13" y="3079"/>
                                    </p:animMotion>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24" presetClass="path" presetSubtype="0" repeatCount="indefinite" autoRev="1" fill="hold" grpId="1" nodeType="withEffect">
                                  <p:stCondLst>
                                    <p:cond delay="1700"/>
                                  </p:stCondLst>
                                  <p:childTnLst>
                                    <p:animMotion origin="layout" path="M -2.5E-6 -3.33333E-6 C 0.01823 0.00023 0.0336 0.00695 0.04167 0.01667 L 0.06016 0.03889 C 0.0642 0.04398 0.07032 0.04607 0.07826 0.04607 C 0.08959 0.04607 0.09909 0.03959 0.10013 0.02986 C 0.09909 0.02246 0.08959 0.01528 0.07826 0.01528 C 0.07032 0.01528 0.0642 0.01806 0.06016 0.02246 L 0.04167 0.04422 C 0.0336 0.05394 0.01823 0.06042 -2.5E-6 0.06158 C -0.01836 0.06042 -0.03372 0.05394 -0.04166 0.04422 L -0.05989 0.02246 C -0.06432 0.01806 -0.07031 0.01528 -0.07838 0.01528 C -0.08971 0.01528 -0.09909 0.02246 -0.09987 0.02986 C -0.09909 0.03959 -0.08971 0.04607 -0.07838 0.04607 C -0.07031 0.04607 -0.06432 0.04398 -0.05989 0.03889 L -0.04166 0.01667 C -0.03372 0.00695 -0.01836 0.00023 -2.5E-6 -3.33333E-6 Z " pathEditMode="relative" rAng="0" ptsTypes="AAAAAAAAAAAAAAAAA">
                                      <p:cBhvr>
                                        <p:cTn id="44" dur="40000" fill="hold"/>
                                        <p:tgtEl>
                                          <p:spTgt spid="22"/>
                                        </p:tgtEl>
                                        <p:attrNameLst>
                                          <p:attrName>ppt_x</p:attrName>
                                          <p:attrName>ppt_y</p:attrName>
                                        </p:attrNameLst>
                                      </p:cBhvr>
                                      <p:rCtr x="13" y="3079"/>
                                    </p:animMotion>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24" presetClass="path" presetSubtype="0" repeatCount="indefinite" autoRev="1" fill="hold" grpId="1" nodeType="withEffect">
                                  <p:stCondLst>
                                    <p:cond delay="2000"/>
                                  </p:stCondLst>
                                  <p:childTnLst>
                                    <p:animMotion origin="layout" path="M -1.66667E-6 0 C 0.01185 0.00023 0.02175 0.00463 0.02695 0.01088 L 0.03893 0.02523 C 0.04154 0.02847 0.04544 0.02986 0.05065 0.02986 C 0.05794 0.02986 0.06406 0.02569 0.06472 0.01944 C 0.06406 0.01458 0.05794 0.00995 0.05065 0.00995 C 0.04544 0.00995 0.04154 0.01181 0.03893 0.01458 L 0.02695 0.0287 C 0.02175 0.03495 0.01185 0.03912 -1.66667E-6 0.03981 C -0.01185 0.03912 -0.02174 0.03495 -0.02695 0.0287 L -0.03867 0.01458 C -0.04153 0.01181 -0.04544 0.00995 -0.05065 0.00995 C -0.05794 0.00995 -0.06406 0.01458 -0.06458 0.01944 C -0.06406 0.02569 -0.05794 0.02986 -0.05065 0.02986 C -0.04544 0.02986 -0.04153 0.02847 -0.03867 0.02523 L -0.02695 0.01088 C -0.02174 0.00463 -0.01185 0.00023 -1.66667E-6 0 Z " pathEditMode="relative" rAng="0" ptsTypes="AAAAAAAAAAAAAAAAA">
                                      <p:cBhvr>
                                        <p:cTn id="49" dur="40000" fill="hold"/>
                                        <p:tgtEl>
                                          <p:spTgt spid="24"/>
                                        </p:tgtEl>
                                        <p:attrNameLst>
                                          <p:attrName>ppt_x</p:attrName>
                                          <p:attrName>ppt_y</p:attrName>
                                        </p:attrNameLst>
                                      </p:cBhvr>
                                      <p:rCtr x="0" y="1991"/>
                                    </p:animMotion>
                                  </p:childTnLst>
                                </p:cTn>
                              </p:par>
                              <p:par>
                                <p:cTn id="50" presetID="10"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par>
                                <p:cTn id="53" presetID="24" presetClass="path" presetSubtype="0" repeatCount="indefinite" autoRev="1" fill="hold" grpId="1" nodeType="withEffect">
                                  <p:stCondLst>
                                    <p:cond delay="1700"/>
                                  </p:stCondLst>
                                  <p:childTnLst>
                                    <p:animMotion origin="layout" path="M 3.33333E-6 -4.81481E-6 C 0.00729 -4.81481E-6 0.01341 0.00278 0.01653 0.00649 L 0.02382 0.01551 C 0.02539 0.01737 0.02799 0.01829 0.03112 0.01829 C 0.03554 0.01829 0.03945 0.01575 0.03971 0.01204 C 0.03945 0.00857 0.03554 0.00579 0.03112 0.00579 C 0.02799 0.00579 0.02539 0.00718 0.02382 0.00857 L 0.01653 0.0176 C 0.01341 0.0213 0.00729 0.02408 3.33333E-6 0.02431 C -0.00729 0.02408 -0.01341 0.0213 -0.01654 0.0176 L -0.02383 0.00857 C -0.02539 0.00718 -0.028 0.00579 -0.03112 0.00579 C -0.03555 0.00579 -0.03946 0.00857 -0.03959 0.01204 C -0.03946 0.01575 -0.03555 0.01829 -0.03112 0.01829 C -0.028 0.01829 -0.02539 0.01737 -0.02383 0.01551 L -0.01654 0.00649 C -0.01341 0.00278 -0.00729 -4.81481E-6 3.33333E-6 -4.81481E-6 Z " pathEditMode="relative" rAng="0" ptsTypes="AAAAAAAAAAAAAAAAA">
                                      <p:cBhvr>
                                        <p:cTn id="54" dur="40000" fill="hold"/>
                                        <p:tgtEl>
                                          <p:spTgt spid="25"/>
                                        </p:tgtEl>
                                        <p:attrNameLst>
                                          <p:attrName>ppt_x</p:attrName>
                                          <p:attrName>ppt_y</p:attrName>
                                        </p:attrNameLst>
                                      </p:cBhvr>
                                      <p:rCtr x="0" y="1204"/>
                                    </p:animMotion>
                                  </p:childTnLst>
                                </p:cTn>
                              </p:par>
                              <p:par>
                                <p:cTn id="55" presetID="10"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par>
                                <p:cTn id="58" presetID="24" presetClass="path" presetSubtype="0" repeatCount="indefinite" autoRev="1" fill="hold" grpId="1" nodeType="withEffect">
                                  <p:stCondLst>
                                    <p:cond delay="1700"/>
                                  </p:stCondLst>
                                  <p:childTnLst>
                                    <p:animMotion origin="layout" path="M 3.75E-6 4.44444E-6 C 0.01185 0.00046 0.02174 0.01018 0.02695 0.02407 L 0.03893 0.05625 C 0.04153 0.06342 0.04544 0.06666 0.05065 0.06666 C 0.05794 0.06666 0.06406 0.05717 0.06471 0.04328 C 0.06406 0.0324 0.05794 0.02222 0.05065 0.02222 C 0.04544 0.02222 0.04153 0.02615 0.03893 0.0324 L 0.02695 0.06388 C 0.02174 0.078 0.01185 0.08726 3.75E-6 0.08888 C -0.01185 0.08726 -0.02175 0.078 -0.02696 0.06388 L -0.03868 0.0324 C -0.04154 0.02615 -0.04545 0.02222 -0.05065 0.02222 C -0.05795 0.02222 -0.06407 0.0324 -0.06459 0.04328 C -0.06407 0.05717 -0.05795 0.06666 -0.05065 0.06666 C -0.04545 0.06666 -0.04154 0.06342 -0.03868 0.05625 L -0.02696 0.02407 C -0.02175 0.01018 -0.01185 0.00046 3.75E-6 4.44444E-6 Z " pathEditMode="relative" rAng="0" ptsTypes="AAAAAAAAAAAAAAAAA">
                                      <p:cBhvr>
                                        <p:cTn id="59" dur="40000" fill="hold"/>
                                        <p:tgtEl>
                                          <p:spTgt spid="16"/>
                                        </p:tgtEl>
                                        <p:attrNameLst>
                                          <p:attrName>ppt_x</p:attrName>
                                          <p:attrName>ppt_y</p:attrName>
                                        </p:attrNameLst>
                                      </p:cBhvr>
                                      <p:rCtr x="0" y="4444"/>
                                    </p:animMotion>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24" presetClass="path" presetSubtype="0" repeatCount="indefinite" autoRev="1" fill="hold" grpId="1" nodeType="withEffect">
                                  <p:stCondLst>
                                    <p:cond delay="1700"/>
                                  </p:stCondLst>
                                  <p:childTnLst>
                                    <p:animMotion origin="layout" path="M 3.33333E-6 -4.81481E-6 C 0.00729 -4.81481E-6 0.01341 0.00278 0.01653 0.00649 L 0.02382 0.01551 C 0.02539 0.01737 0.02799 0.01829 0.03112 0.01829 C 0.03554 0.01829 0.03945 0.01575 0.03971 0.01204 C 0.03945 0.00857 0.03554 0.00579 0.03112 0.00579 C 0.02799 0.00579 0.02539 0.00718 0.02382 0.00857 L 0.01653 0.0176 C 0.01341 0.0213 0.00729 0.02408 3.33333E-6 0.02431 C -0.00729 0.02408 -0.01341 0.0213 -0.01654 0.0176 L -0.02383 0.00857 C -0.02539 0.00718 -0.028 0.00579 -0.03112 0.00579 C -0.03555 0.00579 -0.03946 0.00857 -0.03959 0.01204 C -0.03946 0.01575 -0.03555 0.01829 -0.03112 0.01829 C -0.028 0.01829 -0.02539 0.01737 -0.02383 0.01551 L -0.01654 0.00649 C -0.01341 0.00278 -0.00729 -4.81481E-6 3.33333E-6 -4.81481E-6 Z " pathEditMode="relative" rAng="0" ptsTypes="AAAAAAAAAAAAAAAAA">
                                      <p:cBhvr>
                                        <p:cTn id="64" dur="40000" fill="hold"/>
                                        <p:tgtEl>
                                          <p:spTgt spid="23"/>
                                        </p:tgtEl>
                                        <p:attrNameLst>
                                          <p:attrName>ppt_x</p:attrName>
                                          <p:attrName>ppt_y</p:attrName>
                                        </p:attrNameLst>
                                      </p:cBhvr>
                                      <p:rCtr x="0" y="12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5998" y="129039"/>
            <a:ext cx="4618362" cy="1106154"/>
            <a:chOff x="4589792" y="3061803"/>
            <a:chExt cx="4618362" cy="1106154"/>
          </a:xfrm>
        </p:grpSpPr>
        <p:sp>
          <p:nvSpPr>
            <p:cNvPr id="52" name="椭圆 51"/>
            <p:cNvSpPr/>
            <p:nvPr/>
          </p:nvSpPr>
          <p:spPr>
            <a:xfrm>
              <a:off x="4589792" y="3061803"/>
              <a:ext cx="827314" cy="827314"/>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6</a:t>
              </a:r>
              <a:endParaRPr lang="zh-CN" altLang="en-US" sz="3600" dirty="0"/>
            </a:p>
          </p:txBody>
        </p:sp>
        <p:sp>
          <p:nvSpPr>
            <p:cNvPr id="53" name="文本框 52"/>
            <p:cNvSpPr txBox="1"/>
            <p:nvPr/>
          </p:nvSpPr>
          <p:spPr>
            <a:xfrm>
              <a:off x="5945722" y="3213850"/>
              <a:ext cx="3262432" cy="954107"/>
            </a:xfrm>
            <a:prstGeom prst="rect">
              <a:avLst/>
            </a:prstGeom>
            <a:noFill/>
          </p:spPr>
          <p:txBody>
            <a:bodyPr wrap="none" rtlCol="0">
              <a:spAutoFit/>
            </a:bodyPr>
            <a:lstStyle/>
            <a:p>
              <a:r>
                <a:rPr lang="zh-CN" altLang="en-US" sz="2800" dirty="0">
                  <a:solidFill>
                    <a:srgbClr val="EED66F"/>
                  </a:solidFill>
                  <a:latin typeface="Century Gothic" panose="020B0502020202020204" pitchFamily="34" charset="0"/>
                  <a:ea typeface="汉仪特细等线简" panose="02010604000101010101" pitchFamily="2" charset="-122"/>
                </a:rPr>
                <a:t>实</a:t>
              </a:r>
              <a:r>
                <a:rPr lang="zh-CN" altLang="en-US" sz="2800" dirty="0" smtClean="0">
                  <a:solidFill>
                    <a:srgbClr val="EED66F"/>
                  </a:solidFill>
                  <a:latin typeface="Century Gothic" panose="020B0502020202020204" pitchFamily="34" charset="0"/>
                  <a:ea typeface="汉仪特细等线简" panose="02010604000101010101" pitchFamily="2" charset="-122"/>
                </a:rPr>
                <a:t>验过程</a:t>
              </a:r>
              <a:endParaRPr lang="en-US" altLang="zh-CN" sz="2800" dirty="0" smtClean="0">
                <a:solidFill>
                  <a:srgbClr val="EED66F"/>
                </a:solidFill>
                <a:latin typeface="Century Gothic" panose="020B0502020202020204" pitchFamily="34" charset="0"/>
                <a:ea typeface="汉仪特细等线简" panose="02010604000101010101" pitchFamily="2" charset="-122"/>
              </a:endParaRPr>
            </a:p>
            <a:p>
              <a:r>
                <a:rPr lang="en-US" altLang="zh-CN" sz="2800" dirty="0" smtClean="0">
                  <a:solidFill>
                    <a:srgbClr val="EED66F"/>
                  </a:solidFill>
                  <a:latin typeface="Century Gothic" panose="020B0502020202020204" pitchFamily="34" charset="0"/>
                  <a:ea typeface="汉仪特细等线简" panose="02010604000101010101" pitchFamily="2" charset="-122"/>
                </a:rPr>
                <a:t>	</a:t>
              </a:r>
              <a:r>
                <a:rPr lang="en-US" altLang="zh-CN" sz="2800" dirty="0" smtClean="0">
                  <a:latin typeface="Century Gothic" panose="020B0502020202020204" pitchFamily="34" charset="0"/>
                  <a:ea typeface="汉仪特细等线简" panose="02010604000101010101" pitchFamily="2" charset="-122"/>
                </a:rPr>
                <a:t>——</a:t>
              </a:r>
              <a:r>
                <a:rPr lang="zh-CN" altLang="en-US" sz="2800" dirty="0" smtClean="0">
                  <a:latin typeface="Century Gothic" panose="020B0502020202020204" pitchFamily="34" charset="0"/>
                  <a:ea typeface="汉仪特细等线简" panose="02010604000101010101" pitchFamily="2" charset="-122"/>
                </a:rPr>
                <a:t>地址映射</a:t>
              </a:r>
              <a:endParaRPr lang="zh-CN" altLang="en-US" sz="2800" dirty="0">
                <a:latin typeface="Century Gothic" panose="020B0502020202020204" pitchFamily="34" charset="0"/>
                <a:ea typeface="汉仪特细等线简" panose="02010604000101010101" pitchFamily="2" charset="-122"/>
              </a:endParaRPr>
            </a:p>
          </p:txBody>
        </p:sp>
      </p:grpSp>
      <p:sp>
        <p:nvSpPr>
          <p:cNvPr id="5" name="文本框 4"/>
          <p:cNvSpPr txBox="1"/>
          <p:nvPr/>
        </p:nvSpPr>
        <p:spPr>
          <a:xfrm>
            <a:off x="379562" y="1587261"/>
            <a:ext cx="3105510" cy="954107"/>
          </a:xfrm>
          <a:prstGeom prst="rect">
            <a:avLst/>
          </a:prstGeom>
          <a:noFill/>
        </p:spPr>
        <p:txBody>
          <a:bodyPr wrap="square" rtlCol="0">
            <a:spAutoFit/>
          </a:bodyPr>
          <a:lstStyle/>
          <a:p>
            <a:r>
              <a:rPr lang="en-US" altLang="zh-CN" sz="3200" dirty="0" smtClean="0">
                <a:solidFill>
                  <a:srgbClr val="00B050"/>
                </a:solidFill>
                <a:latin typeface="等线" panose="02010600030101010101" pitchFamily="2" charset="-122"/>
                <a:ea typeface="等线" panose="02010600030101010101" pitchFamily="2" charset="-122"/>
              </a:rPr>
              <a:t>GDT</a:t>
            </a:r>
            <a:r>
              <a:rPr lang="zh-CN" altLang="en-US" sz="3200" dirty="0" smtClean="0">
                <a:solidFill>
                  <a:srgbClr val="00B050"/>
                </a:solidFill>
                <a:latin typeface="等线" panose="02010600030101010101" pitchFamily="2" charset="-122"/>
                <a:ea typeface="等线" panose="02010600030101010101" pitchFamily="2" charset="-122"/>
              </a:rPr>
              <a:t>前</a:t>
            </a:r>
            <a:r>
              <a:rPr lang="en-US" altLang="zh-CN" sz="3200" dirty="0" smtClean="0">
                <a:solidFill>
                  <a:srgbClr val="00B050"/>
                </a:solidFill>
                <a:latin typeface="等线" panose="02010600030101010101" pitchFamily="2" charset="-122"/>
                <a:ea typeface="等线" panose="02010600030101010101" pitchFamily="2" charset="-122"/>
              </a:rPr>
              <a:t>16</a:t>
            </a:r>
            <a:r>
              <a:rPr lang="zh-CN" altLang="en-US" sz="3200" dirty="0" smtClean="0">
                <a:solidFill>
                  <a:srgbClr val="00B050"/>
                </a:solidFill>
                <a:latin typeface="等线" panose="02010600030101010101" pitchFamily="2" charset="-122"/>
                <a:ea typeface="等线" panose="02010600030101010101" pitchFamily="2" charset="-122"/>
              </a:rPr>
              <a:t>项</a:t>
            </a:r>
            <a:endParaRPr lang="en-US" altLang="zh-CN" sz="3200" dirty="0" smtClean="0">
              <a:solidFill>
                <a:srgbClr val="00B050"/>
              </a:solidFill>
              <a:latin typeface="等线" panose="02010600030101010101" pitchFamily="2" charset="-122"/>
              <a:ea typeface="等线" panose="02010600030101010101" pitchFamily="2" charset="-122"/>
            </a:endParaRPr>
          </a:p>
          <a:p>
            <a:pPr algn="r"/>
            <a:r>
              <a:rPr lang="en-US" altLang="zh-CN" sz="2400" dirty="0" smtClean="0">
                <a:solidFill>
                  <a:srgbClr val="FF0000"/>
                </a:solidFill>
                <a:latin typeface="等线" panose="02010600030101010101" pitchFamily="2" charset="-122"/>
                <a:ea typeface="等线" panose="02010600030101010101" pitchFamily="2" charset="-122"/>
              </a:rPr>
              <a:t>——  </a:t>
            </a:r>
            <a:r>
              <a:rPr lang="en-US" altLang="zh-CN" dirty="0">
                <a:solidFill>
                  <a:srgbClr val="FF0000"/>
                </a:solidFill>
              </a:rPr>
              <a:t>xp /32w 0x00005cb8</a:t>
            </a:r>
            <a:endParaRPr lang="zh-CN" altLang="en-US" sz="2400" dirty="0">
              <a:solidFill>
                <a:srgbClr val="FF0000"/>
              </a:solidFill>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1003312" y="3438515"/>
            <a:ext cx="10351032" cy="2311519"/>
          </a:xfrm>
          <a:prstGeom prst="rect">
            <a:avLst/>
          </a:prstGeom>
        </p:spPr>
      </p:pic>
    </p:spTree>
    <p:extLst>
      <p:ext uri="{BB962C8B-B14F-4D97-AF65-F5344CB8AC3E}">
        <p14:creationId xmlns:p14="http://schemas.microsoft.com/office/powerpoint/2010/main" val="2126938487"/>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5998" y="129039"/>
            <a:ext cx="4618362" cy="1106154"/>
            <a:chOff x="4589792" y="3061803"/>
            <a:chExt cx="4618362" cy="1106154"/>
          </a:xfrm>
        </p:grpSpPr>
        <p:sp>
          <p:nvSpPr>
            <p:cNvPr id="52" name="椭圆 51"/>
            <p:cNvSpPr/>
            <p:nvPr/>
          </p:nvSpPr>
          <p:spPr>
            <a:xfrm>
              <a:off x="4589792" y="3061803"/>
              <a:ext cx="827314" cy="827314"/>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7</a:t>
              </a:r>
              <a:endParaRPr lang="zh-CN" altLang="en-US" sz="3600" dirty="0"/>
            </a:p>
          </p:txBody>
        </p:sp>
        <p:sp>
          <p:nvSpPr>
            <p:cNvPr id="53" name="文本框 52"/>
            <p:cNvSpPr txBox="1"/>
            <p:nvPr/>
          </p:nvSpPr>
          <p:spPr>
            <a:xfrm>
              <a:off x="5945722" y="3213850"/>
              <a:ext cx="3262432" cy="954107"/>
            </a:xfrm>
            <a:prstGeom prst="rect">
              <a:avLst/>
            </a:prstGeom>
            <a:noFill/>
          </p:spPr>
          <p:txBody>
            <a:bodyPr wrap="none" rtlCol="0">
              <a:spAutoFit/>
            </a:bodyPr>
            <a:lstStyle/>
            <a:p>
              <a:r>
                <a:rPr lang="zh-CN" altLang="en-US" sz="2800" dirty="0">
                  <a:solidFill>
                    <a:srgbClr val="EED66F"/>
                  </a:solidFill>
                  <a:latin typeface="Century Gothic" panose="020B0502020202020204" pitchFamily="34" charset="0"/>
                  <a:ea typeface="汉仪特细等线简" panose="02010604000101010101" pitchFamily="2" charset="-122"/>
                </a:rPr>
                <a:t>实</a:t>
              </a:r>
              <a:r>
                <a:rPr lang="zh-CN" altLang="en-US" sz="2800" dirty="0" smtClean="0">
                  <a:solidFill>
                    <a:srgbClr val="EED66F"/>
                  </a:solidFill>
                  <a:latin typeface="Century Gothic" panose="020B0502020202020204" pitchFamily="34" charset="0"/>
                  <a:ea typeface="汉仪特细等线简" panose="02010604000101010101" pitchFamily="2" charset="-122"/>
                </a:rPr>
                <a:t>验过程</a:t>
              </a:r>
              <a:endParaRPr lang="en-US" altLang="zh-CN" sz="2800" dirty="0" smtClean="0">
                <a:solidFill>
                  <a:srgbClr val="EED66F"/>
                </a:solidFill>
                <a:latin typeface="Century Gothic" panose="020B0502020202020204" pitchFamily="34" charset="0"/>
                <a:ea typeface="汉仪特细等线简" panose="02010604000101010101" pitchFamily="2" charset="-122"/>
              </a:endParaRPr>
            </a:p>
            <a:p>
              <a:r>
                <a:rPr lang="en-US" altLang="zh-CN" sz="2800" dirty="0" smtClean="0">
                  <a:solidFill>
                    <a:srgbClr val="EED66F"/>
                  </a:solidFill>
                  <a:latin typeface="Century Gothic" panose="020B0502020202020204" pitchFamily="34" charset="0"/>
                  <a:ea typeface="汉仪特细等线简" panose="02010604000101010101" pitchFamily="2" charset="-122"/>
                </a:rPr>
                <a:t>	</a:t>
              </a:r>
              <a:r>
                <a:rPr lang="en-US" altLang="zh-CN" sz="2800" dirty="0" smtClean="0">
                  <a:latin typeface="Century Gothic" panose="020B0502020202020204" pitchFamily="34" charset="0"/>
                  <a:ea typeface="汉仪特细等线简" panose="02010604000101010101" pitchFamily="2" charset="-122"/>
                </a:rPr>
                <a:t>——</a:t>
              </a:r>
              <a:r>
                <a:rPr lang="zh-CN" altLang="en-US" sz="2800" dirty="0" smtClean="0">
                  <a:latin typeface="Century Gothic" panose="020B0502020202020204" pitchFamily="34" charset="0"/>
                  <a:ea typeface="汉仪特细等线简" panose="02010604000101010101" pitchFamily="2" charset="-122"/>
                </a:rPr>
                <a:t>地址映射</a:t>
              </a:r>
              <a:endParaRPr lang="zh-CN" altLang="en-US" sz="2800" dirty="0">
                <a:latin typeface="Century Gothic" panose="020B0502020202020204" pitchFamily="34" charset="0"/>
                <a:ea typeface="汉仪特细等线简" panose="02010604000101010101" pitchFamily="2" charset="-122"/>
              </a:endParaRPr>
            </a:p>
          </p:txBody>
        </p:sp>
      </p:grpSp>
      <p:sp>
        <p:nvSpPr>
          <p:cNvPr id="5" name="文本框 4"/>
          <p:cNvSpPr txBox="1"/>
          <p:nvPr/>
        </p:nvSpPr>
        <p:spPr>
          <a:xfrm>
            <a:off x="379561" y="1587261"/>
            <a:ext cx="3623095" cy="954107"/>
          </a:xfrm>
          <a:prstGeom prst="rect">
            <a:avLst/>
          </a:prstGeom>
          <a:noFill/>
        </p:spPr>
        <p:txBody>
          <a:bodyPr wrap="square" rtlCol="0">
            <a:spAutoFit/>
          </a:bodyPr>
          <a:lstStyle/>
          <a:p>
            <a:r>
              <a:rPr lang="en-US" altLang="zh-CN" sz="3200" dirty="0" smtClean="0">
                <a:solidFill>
                  <a:srgbClr val="00B050"/>
                </a:solidFill>
                <a:latin typeface="等线" panose="02010600030101010101" pitchFamily="2" charset="-122"/>
                <a:ea typeface="等线" panose="02010600030101010101" pitchFamily="2" charset="-122"/>
              </a:rPr>
              <a:t>LDT</a:t>
            </a:r>
            <a:r>
              <a:rPr lang="zh-CN" altLang="en-US" sz="3200" dirty="0" smtClean="0">
                <a:solidFill>
                  <a:srgbClr val="00B050"/>
                </a:solidFill>
                <a:latin typeface="等线" panose="02010600030101010101" pitchFamily="2" charset="-122"/>
                <a:ea typeface="等线" panose="02010600030101010101" pitchFamily="2" charset="-122"/>
              </a:rPr>
              <a:t>物理地址</a:t>
            </a:r>
            <a:endParaRPr lang="en-US" altLang="zh-CN" sz="3200" dirty="0" smtClean="0">
              <a:solidFill>
                <a:srgbClr val="00B050"/>
              </a:solidFill>
              <a:latin typeface="等线" panose="02010600030101010101" pitchFamily="2" charset="-122"/>
              <a:ea typeface="等线" panose="02010600030101010101" pitchFamily="2" charset="-122"/>
            </a:endParaRPr>
          </a:p>
          <a:p>
            <a:pPr algn="r"/>
            <a:r>
              <a:rPr lang="en-US" altLang="zh-CN" sz="2400" dirty="0" smtClean="0">
                <a:solidFill>
                  <a:srgbClr val="FF0000"/>
                </a:solidFill>
                <a:latin typeface="等线" panose="02010600030101010101" pitchFamily="2" charset="-122"/>
                <a:ea typeface="等线" panose="02010600030101010101" pitchFamily="2" charset="-122"/>
              </a:rPr>
              <a:t>——  </a:t>
            </a:r>
            <a:r>
              <a:rPr lang="en-US" altLang="zh-CN" dirty="0">
                <a:solidFill>
                  <a:srgbClr val="FF0000"/>
                </a:solidFill>
              </a:rPr>
              <a:t>xp /2w 0x00005cb8 + 13 * 8</a:t>
            </a:r>
            <a:endParaRPr lang="zh-CN" altLang="en-US" sz="2400" dirty="0">
              <a:solidFill>
                <a:srgbClr val="FF0000"/>
              </a:solidFill>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3163144" y="3172276"/>
            <a:ext cx="6820251" cy="711237"/>
          </a:xfrm>
          <a:prstGeom prst="rect">
            <a:avLst/>
          </a:prstGeom>
        </p:spPr>
      </p:pic>
      <p:sp>
        <p:nvSpPr>
          <p:cNvPr id="4" name="椭圆形标注 3"/>
          <p:cNvSpPr/>
          <p:nvPr/>
        </p:nvSpPr>
        <p:spPr>
          <a:xfrm>
            <a:off x="2501601" y="4641448"/>
            <a:ext cx="4296014" cy="879458"/>
          </a:xfrm>
          <a:prstGeom prst="wedgeEllipseCallout">
            <a:avLst>
              <a:gd name="adj1" fmla="val 70860"/>
              <a:gd name="adj2" fmla="val -143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0x00fd52d0</a:t>
            </a:r>
            <a:endParaRPr lang="zh-CN" altLang="en-US" sz="2400" dirty="0"/>
          </a:p>
        </p:txBody>
      </p:sp>
    </p:spTree>
    <p:extLst>
      <p:ext uri="{BB962C8B-B14F-4D97-AF65-F5344CB8AC3E}">
        <p14:creationId xmlns:p14="http://schemas.microsoft.com/office/powerpoint/2010/main" val="2522838165"/>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5998" y="129039"/>
            <a:ext cx="4618362" cy="1106154"/>
            <a:chOff x="4589792" y="3061803"/>
            <a:chExt cx="4618362" cy="1106154"/>
          </a:xfrm>
        </p:grpSpPr>
        <p:sp>
          <p:nvSpPr>
            <p:cNvPr id="52" name="椭圆 51"/>
            <p:cNvSpPr/>
            <p:nvPr/>
          </p:nvSpPr>
          <p:spPr>
            <a:xfrm>
              <a:off x="4589792" y="3061803"/>
              <a:ext cx="827314" cy="827314"/>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8</a:t>
              </a:r>
              <a:endParaRPr lang="zh-CN" altLang="en-US" sz="3600" dirty="0"/>
            </a:p>
          </p:txBody>
        </p:sp>
        <p:sp>
          <p:nvSpPr>
            <p:cNvPr id="53" name="文本框 52"/>
            <p:cNvSpPr txBox="1"/>
            <p:nvPr/>
          </p:nvSpPr>
          <p:spPr>
            <a:xfrm>
              <a:off x="5945722" y="3213850"/>
              <a:ext cx="3262432" cy="954107"/>
            </a:xfrm>
            <a:prstGeom prst="rect">
              <a:avLst/>
            </a:prstGeom>
            <a:noFill/>
          </p:spPr>
          <p:txBody>
            <a:bodyPr wrap="none" rtlCol="0">
              <a:spAutoFit/>
            </a:bodyPr>
            <a:lstStyle/>
            <a:p>
              <a:r>
                <a:rPr lang="zh-CN" altLang="en-US" sz="2800" dirty="0">
                  <a:solidFill>
                    <a:srgbClr val="EED66F"/>
                  </a:solidFill>
                  <a:latin typeface="Century Gothic" panose="020B0502020202020204" pitchFamily="34" charset="0"/>
                  <a:ea typeface="汉仪特细等线简" panose="02010604000101010101" pitchFamily="2" charset="-122"/>
                </a:rPr>
                <a:t>实</a:t>
              </a:r>
              <a:r>
                <a:rPr lang="zh-CN" altLang="en-US" sz="2800" dirty="0" smtClean="0">
                  <a:solidFill>
                    <a:srgbClr val="EED66F"/>
                  </a:solidFill>
                  <a:latin typeface="Century Gothic" panose="020B0502020202020204" pitchFamily="34" charset="0"/>
                  <a:ea typeface="汉仪特细等线简" panose="02010604000101010101" pitchFamily="2" charset="-122"/>
                </a:rPr>
                <a:t>验过程</a:t>
              </a:r>
              <a:endParaRPr lang="en-US" altLang="zh-CN" sz="2800" dirty="0" smtClean="0">
                <a:solidFill>
                  <a:srgbClr val="EED66F"/>
                </a:solidFill>
                <a:latin typeface="Century Gothic" panose="020B0502020202020204" pitchFamily="34" charset="0"/>
                <a:ea typeface="汉仪特细等线简" panose="02010604000101010101" pitchFamily="2" charset="-122"/>
              </a:endParaRPr>
            </a:p>
            <a:p>
              <a:r>
                <a:rPr lang="en-US" altLang="zh-CN" sz="2800" dirty="0" smtClean="0">
                  <a:solidFill>
                    <a:srgbClr val="EED66F"/>
                  </a:solidFill>
                  <a:latin typeface="Century Gothic" panose="020B0502020202020204" pitchFamily="34" charset="0"/>
                  <a:ea typeface="汉仪特细等线简" panose="02010604000101010101" pitchFamily="2" charset="-122"/>
                </a:rPr>
                <a:t>	</a:t>
              </a:r>
              <a:r>
                <a:rPr lang="en-US" altLang="zh-CN" sz="2800" dirty="0" smtClean="0">
                  <a:latin typeface="Century Gothic" panose="020B0502020202020204" pitchFamily="34" charset="0"/>
                  <a:ea typeface="汉仪特细等线简" panose="02010604000101010101" pitchFamily="2" charset="-122"/>
                </a:rPr>
                <a:t>——</a:t>
              </a:r>
              <a:r>
                <a:rPr lang="zh-CN" altLang="en-US" sz="2800" dirty="0" smtClean="0">
                  <a:latin typeface="Century Gothic" panose="020B0502020202020204" pitchFamily="34" charset="0"/>
                  <a:ea typeface="汉仪特细等线简" panose="02010604000101010101" pitchFamily="2" charset="-122"/>
                </a:rPr>
                <a:t>地址映射</a:t>
              </a:r>
              <a:endParaRPr lang="zh-CN" altLang="en-US" sz="2800" dirty="0">
                <a:latin typeface="Century Gothic" panose="020B0502020202020204" pitchFamily="34" charset="0"/>
                <a:ea typeface="汉仪特细等线简" panose="02010604000101010101" pitchFamily="2" charset="-122"/>
              </a:endParaRPr>
            </a:p>
          </p:txBody>
        </p:sp>
      </p:grpSp>
      <p:sp>
        <p:nvSpPr>
          <p:cNvPr id="5" name="文本框 4"/>
          <p:cNvSpPr txBox="1"/>
          <p:nvPr/>
        </p:nvSpPr>
        <p:spPr>
          <a:xfrm>
            <a:off x="379561" y="1587261"/>
            <a:ext cx="3071005" cy="1785104"/>
          </a:xfrm>
          <a:prstGeom prst="rect">
            <a:avLst/>
          </a:prstGeom>
          <a:noFill/>
        </p:spPr>
        <p:txBody>
          <a:bodyPr wrap="square" rtlCol="0">
            <a:spAutoFit/>
          </a:bodyPr>
          <a:lstStyle/>
          <a:p>
            <a:r>
              <a:rPr lang="en-US" altLang="zh-CN" sz="3200" dirty="0" smtClean="0">
                <a:solidFill>
                  <a:srgbClr val="00B050"/>
                </a:solidFill>
                <a:latin typeface="等线" panose="02010600030101010101" pitchFamily="2" charset="-122"/>
                <a:ea typeface="等线" panose="02010600030101010101" pitchFamily="2" charset="-122"/>
              </a:rPr>
              <a:t>LDT</a:t>
            </a:r>
            <a:r>
              <a:rPr lang="zh-CN" altLang="en-US" sz="3200" dirty="0" smtClean="0">
                <a:solidFill>
                  <a:srgbClr val="00B050"/>
                </a:solidFill>
                <a:latin typeface="等线" panose="02010600030101010101" pitchFamily="2" charset="-122"/>
                <a:ea typeface="等线" panose="02010600030101010101" pitchFamily="2" charset="-122"/>
              </a:rPr>
              <a:t>内容</a:t>
            </a:r>
            <a:endParaRPr lang="en-US" altLang="zh-CN" sz="3200" dirty="0" smtClean="0">
              <a:solidFill>
                <a:srgbClr val="00B050"/>
              </a:solidFill>
              <a:latin typeface="等线" panose="02010600030101010101" pitchFamily="2" charset="-122"/>
              <a:ea typeface="等线" panose="02010600030101010101" pitchFamily="2" charset="-122"/>
            </a:endParaRPr>
          </a:p>
          <a:p>
            <a:r>
              <a:rPr lang="en-US" altLang="zh-CN" sz="2400" dirty="0" smtClean="0">
                <a:solidFill>
                  <a:srgbClr val="FF0000"/>
                </a:solidFill>
                <a:latin typeface="等线" panose="02010600030101010101" pitchFamily="2" charset="-122"/>
                <a:ea typeface="等线" panose="02010600030101010101" pitchFamily="2" charset="-122"/>
              </a:rPr>
              <a:t>——  </a:t>
            </a:r>
            <a:r>
              <a:rPr lang="en-US" altLang="zh-CN" dirty="0">
                <a:solidFill>
                  <a:srgbClr val="FF0000"/>
                </a:solidFill>
              </a:rPr>
              <a:t>xp /8w </a:t>
            </a:r>
            <a:r>
              <a:rPr lang="en-US" altLang="zh-CN" dirty="0" smtClean="0">
                <a:solidFill>
                  <a:srgbClr val="FF0000"/>
                </a:solidFill>
              </a:rPr>
              <a:t>0x00fd52d0</a:t>
            </a:r>
          </a:p>
          <a:p>
            <a:r>
              <a:rPr lang="zh-CN" altLang="en-US" dirty="0" smtClean="0"/>
              <a:t>        </a:t>
            </a:r>
            <a:r>
              <a:rPr lang="zh-CN" altLang="en-US" dirty="0" smtClean="0">
                <a:latin typeface="等线" panose="02010600030101010101" pitchFamily="2" charset="-122"/>
                <a:ea typeface="等线" panose="02010600030101010101" pitchFamily="2" charset="-122"/>
              </a:rPr>
              <a:t>段</a:t>
            </a:r>
            <a:r>
              <a:rPr lang="zh-CN" altLang="en-US" dirty="0">
                <a:latin typeface="等线" panose="02010600030101010101" pitchFamily="2" charset="-122"/>
                <a:ea typeface="等线" panose="02010600030101010101" pitchFamily="2" charset="-122"/>
              </a:rPr>
              <a:t>描述符是一个</a:t>
            </a:r>
            <a:r>
              <a:rPr lang="en-US" altLang="zh-CN" dirty="0">
                <a:latin typeface="等线" panose="02010600030101010101" pitchFamily="2" charset="-122"/>
                <a:ea typeface="等线" panose="02010600030101010101" pitchFamily="2" charset="-122"/>
              </a:rPr>
              <a:t>64</a:t>
            </a:r>
            <a:r>
              <a:rPr lang="zh-CN" altLang="en-US" dirty="0">
                <a:latin typeface="等线" panose="02010600030101010101" pitchFamily="2" charset="-122"/>
                <a:ea typeface="等线" panose="02010600030101010101" pitchFamily="2" charset="-122"/>
              </a:rPr>
              <a:t>位二进制的数，存放了段基址和段限长等重要的数</a:t>
            </a:r>
            <a:r>
              <a:rPr lang="zh-CN" altLang="en-US" dirty="0" smtClean="0">
                <a:latin typeface="等线" panose="02010600030101010101" pitchFamily="2" charset="-122"/>
                <a:ea typeface="等线" panose="02010600030101010101" pitchFamily="2" charset="-122"/>
              </a:rPr>
              <a:t>据。</a:t>
            </a:r>
            <a:endParaRPr lang="zh-CN" altLang="en-US" sz="2400" dirty="0">
              <a:solidFill>
                <a:srgbClr val="FF0000"/>
              </a:solidFill>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003312" y="3724433"/>
            <a:ext cx="10287529" cy="990651"/>
          </a:xfrm>
          <a:prstGeom prst="rect">
            <a:avLst/>
          </a:prstGeom>
        </p:spPr>
      </p:pic>
      <p:sp>
        <p:nvSpPr>
          <p:cNvPr id="8" name="椭圆形标注 7"/>
          <p:cNvSpPr/>
          <p:nvPr/>
        </p:nvSpPr>
        <p:spPr>
          <a:xfrm>
            <a:off x="3163144" y="5227608"/>
            <a:ext cx="4410848" cy="690113"/>
          </a:xfrm>
          <a:prstGeom prst="wedgeEllipseCallout">
            <a:avLst>
              <a:gd name="adj1" fmla="val 26104"/>
              <a:gd name="adj2" fmla="val -13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段基址</a:t>
            </a:r>
            <a:r>
              <a:rPr lang="en-US" altLang="zh-CN" dirty="0" smtClean="0"/>
              <a:t>0x10000000</a:t>
            </a:r>
            <a:endParaRPr lang="zh-CN" altLang="en-US" dirty="0"/>
          </a:p>
        </p:txBody>
      </p:sp>
      <p:sp>
        <p:nvSpPr>
          <p:cNvPr id="9" name="矩形 8"/>
          <p:cNvSpPr/>
          <p:nvPr/>
        </p:nvSpPr>
        <p:spPr>
          <a:xfrm>
            <a:off x="2720195" y="6107079"/>
            <a:ext cx="7648755" cy="461665"/>
          </a:xfrm>
          <a:prstGeom prst="rect">
            <a:avLst/>
          </a:prstGeom>
        </p:spPr>
        <p:txBody>
          <a:bodyPr wrap="square">
            <a:spAutoFit/>
          </a:bodyPr>
          <a:lstStyle/>
          <a:p>
            <a:r>
              <a:rPr lang="zh-CN" altLang="en-US" sz="2400" dirty="0" smtClean="0">
                <a:solidFill>
                  <a:srgbClr val="000000"/>
                </a:solidFill>
                <a:latin typeface="等线" panose="02010600030101010101" pitchFamily="2" charset="-122"/>
                <a:ea typeface="等线" panose="02010600030101010101" pitchFamily="2" charset="-122"/>
              </a:rPr>
              <a:t>线</a:t>
            </a:r>
            <a:r>
              <a:rPr lang="zh-CN" altLang="en-US" sz="2400" dirty="0">
                <a:solidFill>
                  <a:srgbClr val="000000"/>
                </a:solidFill>
                <a:latin typeface="等线" panose="02010600030101010101" pitchFamily="2" charset="-122"/>
                <a:ea typeface="等线" panose="02010600030101010101" pitchFamily="2" charset="-122"/>
              </a:rPr>
              <a:t>性地址就是：</a:t>
            </a:r>
            <a:r>
              <a:rPr lang="en-US" altLang="zh-CN" sz="2400" dirty="0">
                <a:solidFill>
                  <a:srgbClr val="000000"/>
                </a:solidFill>
                <a:latin typeface="等线" panose="02010600030101010101" pitchFamily="2" charset="-122"/>
                <a:ea typeface="等线" panose="02010600030101010101" pitchFamily="2" charset="-122"/>
              </a:rPr>
              <a:t>0x10000000 + 0x3004 = 0x10003004</a:t>
            </a:r>
            <a:endParaRPr lang="zh-CN" altLang="en-US" sz="24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327150000"/>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5998" y="129039"/>
            <a:ext cx="4618362" cy="1106154"/>
            <a:chOff x="4589792" y="3061803"/>
            <a:chExt cx="4618362" cy="1106154"/>
          </a:xfrm>
        </p:grpSpPr>
        <p:sp>
          <p:nvSpPr>
            <p:cNvPr id="52" name="椭圆 51"/>
            <p:cNvSpPr/>
            <p:nvPr/>
          </p:nvSpPr>
          <p:spPr>
            <a:xfrm>
              <a:off x="4589792" y="3061803"/>
              <a:ext cx="827314" cy="827314"/>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9</a:t>
              </a:r>
              <a:endParaRPr lang="zh-CN" altLang="en-US" sz="3600" dirty="0"/>
            </a:p>
          </p:txBody>
        </p:sp>
        <p:sp>
          <p:nvSpPr>
            <p:cNvPr id="53" name="文本框 52"/>
            <p:cNvSpPr txBox="1"/>
            <p:nvPr/>
          </p:nvSpPr>
          <p:spPr>
            <a:xfrm>
              <a:off x="5945722" y="3213850"/>
              <a:ext cx="3262432" cy="954107"/>
            </a:xfrm>
            <a:prstGeom prst="rect">
              <a:avLst/>
            </a:prstGeom>
            <a:noFill/>
          </p:spPr>
          <p:txBody>
            <a:bodyPr wrap="none" rtlCol="0">
              <a:spAutoFit/>
            </a:bodyPr>
            <a:lstStyle/>
            <a:p>
              <a:r>
                <a:rPr lang="zh-CN" altLang="en-US" sz="2800" dirty="0">
                  <a:solidFill>
                    <a:srgbClr val="EED66F"/>
                  </a:solidFill>
                  <a:latin typeface="Century Gothic" panose="020B0502020202020204" pitchFamily="34" charset="0"/>
                  <a:ea typeface="汉仪特细等线简" panose="02010604000101010101" pitchFamily="2" charset="-122"/>
                </a:rPr>
                <a:t>实</a:t>
              </a:r>
              <a:r>
                <a:rPr lang="zh-CN" altLang="en-US" sz="2800" dirty="0" smtClean="0">
                  <a:solidFill>
                    <a:srgbClr val="EED66F"/>
                  </a:solidFill>
                  <a:latin typeface="Century Gothic" panose="020B0502020202020204" pitchFamily="34" charset="0"/>
                  <a:ea typeface="汉仪特细等线简" panose="02010604000101010101" pitchFamily="2" charset="-122"/>
                </a:rPr>
                <a:t>验过程</a:t>
              </a:r>
              <a:endParaRPr lang="en-US" altLang="zh-CN" sz="2800" dirty="0" smtClean="0">
                <a:solidFill>
                  <a:srgbClr val="EED66F"/>
                </a:solidFill>
                <a:latin typeface="Century Gothic" panose="020B0502020202020204" pitchFamily="34" charset="0"/>
                <a:ea typeface="汉仪特细等线简" panose="02010604000101010101" pitchFamily="2" charset="-122"/>
              </a:endParaRPr>
            </a:p>
            <a:p>
              <a:r>
                <a:rPr lang="en-US" altLang="zh-CN" sz="2800" dirty="0" smtClean="0">
                  <a:solidFill>
                    <a:srgbClr val="EED66F"/>
                  </a:solidFill>
                  <a:latin typeface="Century Gothic" panose="020B0502020202020204" pitchFamily="34" charset="0"/>
                  <a:ea typeface="汉仪特细等线简" panose="02010604000101010101" pitchFamily="2" charset="-122"/>
                </a:rPr>
                <a:t>	</a:t>
              </a:r>
              <a:r>
                <a:rPr lang="en-US" altLang="zh-CN" sz="2800" dirty="0" smtClean="0">
                  <a:latin typeface="Century Gothic" panose="020B0502020202020204" pitchFamily="34" charset="0"/>
                  <a:ea typeface="汉仪特细等线简" panose="02010604000101010101" pitchFamily="2" charset="-122"/>
                </a:rPr>
                <a:t>——</a:t>
              </a:r>
              <a:r>
                <a:rPr lang="zh-CN" altLang="en-US" sz="2800" dirty="0" smtClean="0">
                  <a:latin typeface="Century Gothic" panose="020B0502020202020204" pitchFamily="34" charset="0"/>
                  <a:ea typeface="汉仪特细等线简" panose="02010604000101010101" pitchFamily="2" charset="-122"/>
                </a:rPr>
                <a:t>地址映射</a:t>
              </a:r>
              <a:endParaRPr lang="zh-CN" altLang="en-US" sz="2800" dirty="0">
                <a:latin typeface="Century Gothic" panose="020B0502020202020204" pitchFamily="34" charset="0"/>
                <a:ea typeface="汉仪特细等线简" panose="02010604000101010101" pitchFamily="2" charset="-122"/>
              </a:endParaRPr>
            </a:p>
          </p:txBody>
        </p:sp>
      </p:grpSp>
      <p:sp>
        <p:nvSpPr>
          <p:cNvPr id="5" name="文本框 4"/>
          <p:cNvSpPr txBox="1"/>
          <p:nvPr/>
        </p:nvSpPr>
        <p:spPr>
          <a:xfrm>
            <a:off x="379561" y="1587261"/>
            <a:ext cx="3623095" cy="954107"/>
          </a:xfrm>
          <a:prstGeom prst="rect">
            <a:avLst/>
          </a:prstGeom>
          <a:noFill/>
        </p:spPr>
        <p:txBody>
          <a:bodyPr wrap="square" rtlCol="0">
            <a:spAutoFit/>
          </a:bodyPr>
          <a:lstStyle/>
          <a:p>
            <a:r>
              <a:rPr lang="zh-CN" altLang="en-US" sz="3200" dirty="0" smtClean="0">
                <a:solidFill>
                  <a:srgbClr val="00B050"/>
                </a:solidFill>
                <a:latin typeface="等线" panose="02010600030101010101" pitchFamily="2" charset="-122"/>
                <a:ea typeface="等线" panose="02010600030101010101" pitchFamily="2" charset="-122"/>
              </a:rPr>
              <a:t>验证线性地址</a:t>
            </a:r>
            <a:endParaRPr lang="en-US" altLang="zh-CN" sz="3200" dirty="0" smtClean="0">
              <a:solidFill>
                <a:srgbClr val="00B050"/>
              </a:solidFill>
              <a:latin typeface="等线" panose="02010600030101010101" pitchFamily="2" charset="-122"/>
              <a:ea typeface="等线" panose="02010600030101010101" pitchFamily="2" charset="-122"/>
            </a:endParaRPr>
          </a:p>
          <a:p>
            <a:pPr algn="r"/>
            <a:r>
              <a:rPr lang="en-US" altLang="zh-CN" sz="2400" dirty="0" smtClean="0">
                <a:solidFill>
                  <a:srgbClr val="FF0000"/>
                </a:solidFill>
                <a:latin typeface="等线" panose="02010600030101010101" pitchFamily="2" charset="-122"/>
                <a:ea typeface="等线" panose="02010600030101010101" pitchFamily="2" charset="-122"/>
              </a:rPr>
              <a:t>——  </a:t>
            </a:r>
            <a:r>
              <a:rPr lang="en-US" altLang="zh-CN" dirty="0">
                <a:solidFill>
                  <a:srgbClr val="FF0000"/>
                </a:solidFill>
              </a:rPr>
              <a:t>calc ds:0x3004</a:t>
            </a:r>
            <a:endParaRPr lang="zh-CN" altLang="en-US" sz="2400" dirty="0">
              <a:solidFill>
                <a:srgbClr val="FF0000"/>
              </a:solidFill>
              <a:latin typeface="等线" panose="02010600030101010101" pitchFamily="2" charset="-122"/>
              <a:ea typeface="等线" panose="02010600030101010101" pitchFamily="2" charset="-122"/>
            </a:endParaRPr>
          </a:p>
        </p:txBody>
      </p:sp>
      <p:sp>
        <p:nvSpPr>
          <p:cNvPr id="4" name="椭圆形标注 3"/>
          <p:cNvSpPr/>
          <p:nvPr/>
        </p:nvSpPr>
        <p:spPr>
          <a:xfrm>
            <a:off x="1173133" y="4486173"/>
            <a:ext cx="4296014" cy="879458"/>
          </a:xfrm>
          <a:prstGeom prst="wedgeEllipseCallout">
            <a:avLst>
              <a:gd name="adj1" fmla="val 70860"/>
              <a:gd name="adj2" fmla="val -143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线性地址</a:t>
            </a:r>
            <a:r>
              <a:rPr lang="en-US" altLang="zh-CN" sz="2400" dirty="0" smtClean="0"/>
              <a:t>0x10003004</a:t>
            </a:r>
            <a:endParaRPr lang="zh-CN" altLang="en-US" sz="2400" dirty="0"/>
          </a:p>
        </p:txBody>
      </p:sp>
      <p:pic>
        <p:nvPicPr>
          <p:cNvPr id="3" name="图片 2"/>
          <p:cNvPicPr>
            <a:picLocks noChangeAspect="1"/>
          </p:cNvPicPr>
          <p:nvPr/>
        </p:nvPicPr>
        <p:blipFill>
          <a:blip r:embed="rId2"/>
          <a:stretch>
            <a:fillRect/>
          </a:stretch>
        </p:blipFill>
        <p:spPr>
          <a:xfrm>
            <a:off x="5902188" y="3120474"/>
            <a:ext cx="3010055" cy="444523"/>
          </a:xfrm>
          <a:prstGeom prst="rect">
            <a:avLst/>
          </a:prstGeom>
        </p:spPr>
      </p:pic>
    </p:spTree>
    <p:extLst>
      <p:ext uri="{BB962C8B-B14F-4D97-AF65-F5344CB8AC3E}">
        <p14:creationId xmlns:p14="http://schemas.microsoft.com/office/powerpoint/2010/main" val="3514369794"/>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5998" y="129039"/>
            <a:ext cx="4618362" cy="1106154"/>
            <a:chOff x="4589792" y="3061803"/>
            <a:chExt cx="4618362" cy="1106154"/>
          </a:xfrm>
        </p:grpSpPr>
        <p:sp>
          <p:nvSpPr>
            <p:cNvPr id="52" name="椭圆 51"/>
            <p:cNvSpPr/>
            <p:nvPr/>
          </p:nvSpPr>
          <p:spPr>
            <a:xfrm>
              <a:off x="4589792" y="3061803"/>
              <a:ext cx="827314" cy="827314"/>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10</a:t>
              </a:r>
              <a:endParaRPr lang="zh-CN" altLang="en-US" sz="2800" dirty="0"/>
            </a:p>
          </p:txBody>
        </p:sp>
        <p:sp>
          <p:nvSpPr>
            <p:cNvPr id="53" name="文本框 52"/>
            <p:cNvSpPr txBox="1"/>
            <p:nvPr/>
          </p:nvSpPr>
          <p:spPr>
            <a:xfrm>
              <a:off x="5945722" y="3213850"/>
              <a:ext cx="3262432" cy="954107"/>
            </a:xfrm>
            <a:prstGeom prst="rect">
              <a:avLst/>
            </a:prstGeom>
            <a:noFill/>
          </p:spPr>
          <p:txBody>
            <a:bodyPr wrap="none" rtlCol="0">
              <a:spAutoFit/>
            </a:bodyPr>
            <a:lstStyle/>
            <a:p>
              <a:r>
                <a:rPr lang="zh-CN" altLang="en-US" sz="2800" dirty="0">
                  <a:solidFill>
                    <a:srgbClr val="EED66F"/>
                  </a:solidFill>
                  <a:latin typeface="Century Gothic" panose="020B0502020202020204" pitchFamily="34" charset="0"/>
                  <a:ea typeface="汉仪特细等线简" panose="02010604000101010101" pitchFamily="2" charset="-122"/>
                </a:rPr>
                <a:t>实</a:t>
              </a:r>
              <a:r>
                <a:rPr lang="zh-CN" altLang="en-US" sz="2800" dirty="0" smtClean="0">
                  <a:solidFill>
                    <a:srgbClr val="EED66F"/>
                  </a:solidFill>
                  <a:latin typeface="Century Gothic" panose="020B0502020202020204" pitchFamily="34" charset="0"/>
                  <a:ea typeface="汉仪特细等线简" panose="02010604000101010101" pitchFamily="2" charset="-122"/>
                </a:rPr>
                <a:t>验过程</a:t>
              </a:r>
              <a:endParaRPr lang="en-US" altLang="zh-CN" sz="2800" dirty="0" smtClean="0">
                <a:solidFill>
                  <a:srgbClr val="EED66F"/>
                </a:solidFill>
                <a:latin typeface="Century Gothic" panose="020B0502020202020204" pitchFamily="34" charset="0"/>
                <a:ea typeface="汉仪特细等线简" panose="02010604000101010101" pitchFamily="2" charset="-122"/>
              </a:endParaRPr>
            </a:p>
            <a:p>
              <a:r>
                <a:rPr lang="en-US" altLang="zh-CN" sz="2800" dirty="0" smtClean="0">
                  <a:solidFill>
                    <a:srgbClr val="EED66F"/>
                  </a:solidFill>
                  <a:latin typeface="Century Gothic" panose="020B0502020202020204" pitchFamily="34" charset="0"/>
                  <a:ea typeface="汉仪特细等线简" panose="02010604000101010101" pitchFamily="2" charset="-122"/>
                </a:rPr>
                <a:t>	</a:t>
              </a:r>
              <a:r>
                <a:rPr lang="en-US" altLang="zh-CN" sz="2800" dirty="0" smtClean="0">
                  <a:latin typeface="Century Gothic" panose="020B0502020202020204" pitchFamily="34" charset="0"/>
                  <a:ea typeface="汉仪特细等线简" panose="02010604000101010101" pitchFamily="2" charset="-122"/>
                </a:rPr>
                <a:t>——</a:t>
              </a:r>
              <a:r>
                <a:rPr lang="zh-CN" altLang="en-US" sz="2800" dirty="0" smtClean="0">
                  <a:latin typeface="Century Gothic" panose="020B0502020202020204" pitchFamily="34" charset="0"/>
                  <a:ea typeface="汉仪特细等线简" panose="02010604000101010101" pitchFamily="2" charset="-122"/>
                </a:rPr>
                <a:t>地址映射</a:t>
              </a:r>
              <a:endParaRPr lang="zh-CN" altLang="en-US" sz="2800" dirty="0">
                <a:latin typeface="Century Gothic" panose="020B0502020202020204" pitchFamily="34" charset="0"/>
                <a:ea typeface="汉仪特细等线简" panose="02010604000101010101" pitchFamily="2" charset="-122"/>
              </a:endParaRPr>
            </a:p>
          </p:txBody>
        </p:sp>
      </p:grpSp>
      <p:sp>
        <p:nvSpPr>
          <p:cNvPr id="5" name="文本框 4"/>
          <p:cNvSpPr txBox="1"/>
          <p:nvPr/>
        </p:nvSpPr>
        <p:spPr>
          <a:xfrm>
            <a:off x="379561" y="1587261"/>
            <a:ext cx="3623095" cy="954107"/>
          </a:xfrm>
          <a:prstGeom prst="rect">
            <a:avLst/>
          </a:prstGeom>
          <a:noFill/>
        </p:spPr>
        <p:txBody>
          <a:bodyPr wrap="square" rtlCol="0">
            <a:spAutoFit/>
          </a:bodyPr>
          <a:lstStyle/>
          <a:p>
            <a:r>
              <a:rPr lang="zh-CN" altLang="en-US" sz="3200" dirty="0" smtClean="0">
                <a:solidFill>
                  <a:srgbClr val="00B050"/>
                </a:solidFill>
                <a:latin typeface="等线" panose="02010600030101010101" pitchFamily="2" charset="-122"/>
                <a:ea typeface="等线" panose="02010600030101010101" pitchFamily="2" charset="-122"/>
              </a:rPr>
              <a:t>页目录表位置</a:t>
            </a:r>
            <a:endParaRPr lang="en-US" altLang="zh-CN" sz="3200" dirty="0" smtClean="0">
              <a:solidFill>
                <a:srgbClr val="00B050"/>
              </a:solidFill>
              <a:latin typeface="等线" panose="02010600030101010101" pitchFamily="2" charset="-122"/>
              <a:ea typeface="等线" panose="02010600030101010101" pitchFamily="2" charset="-122"/>
            </a:endParaRPr>
          </a:p>
          <a:p>
            <a:pPr algn="r"/>
            <a:r>
              <a:rPr lang="en-US" altLang="zh-CN" sz="2400" dirty="0" smtClean="0">
                <a:solidFill>
                  <a:srgbClr val="FF0000"/>
                </a:solidFill>
                <a:latin typeface="等线" panose="02010600030101010101" pitchFamily="2" charset="-122"/>
                <a:ea typeface="等线" panose="02010600030101010101" pitchFamily="2" charset="-122"/>
              </a:rPr>
              <a:t>——  </a:t>
            </a:r>
            <a:r>
              <a:rPr lang="en-US" altLang="zh-CN" dirty="0" smtClean="0">
                <a:solidFill>
                  <a:srgbClr val="FF0000"/>
                </a:solidFill>
              </a:rPr>
              <a:t>creg</a:t>
            </a:r>
            <a:endParaRPr lang="zh-CN" altLang="en-US" sz="2400" dirty="0">
              <a:solidFill>
                <a:srgbClr val="FF0000"/>
              </a:solidFill>
              <a:latin typeface="等线" panose="02010600030101010101" pitchFamily="2" charset="-122"/>
              <a:ea typeface="等线" panose="02010600030101010101" pitchFamily="2" charset="-122"/>
            </a:endParaRPr>
          </a:p>
        </p:txBody>
      </p:sp>
      <p:sp>
        <p:nvSpPr>
          <p:cNvPr id="3" name="矩形 2"/>
          <p:cNvSpPr/>
          <p:nvPr/>
        </p:nvSpPr>
        <p:spPr>
          <a:xfrm>
            <a:off x="164850" y="2572111"/>
            <a:ext cx="3699784" cy="1477328"/>
          </a:xfrm>
          <a:prstGeom prst="rect">
            <a:avLst/>
          </a:prstGeom>
        </p:spPr>
        <p:txBody>
          <a:bodyPr wrap="square">
            <a:spAutoFit/>
          </a:bodyPr>
          <a:lstStyle/>
          <a:p>
            <a:r>
              <a:rPr lang="zh-CN" altLang="en-US" dirty="0">
                <a:solidFill>
                  <a:srgbClr val="000000"/>
                </a:solidFill>
                <a:latin typeface="等线" panose="02010600030101010101" pitchFamily="2" charset="-122"/>
                <a:ea typeface="等线" panose="02010600030101010101" pitchFamily="2" charset="-122"/>
              </a:rPr>
              <a:t>算出线性地址中的页目录号、页表号和页内偏移，它们分别对应了</a:t>
            </a:r>
            <a:r>
              <a:rPr lang="en-US" altLang="zh-CN" dirty="0">
                <a:solidFill>
                  <a:srgbClr val="000000"/>
                </a:solidFill>
                <a:latin typeface="等线" panose="02010600030101010101" pitchFamily="2" charset="-122"/>
                <a:ea typeface="等线" panose="02010600030101010101" pitchFamily="2" charset="-122"/>
              </a:rPr>
              <a:t>32</a:t>
            </a:r>
            <a:r>
              <a:rPr lang="zh-CN" altLang="en-US" dirty="0">
                <a:solidFill>
                  <a:srgbClr val="000000"/>
                </a:solidFill>
                <a:latin typeface="等线" panose="02010600030101010101" pitchFamily="2" charset="-122"/>
                <a:ea typeface="等线" panose="02010600030101010101" pitchFamily="2" charset="-122"/>
              </a:rPr>
              <a:t>位线性地址的</a:t>
            </a:r>
            <a:r>
              <a:rPr lang="en-US" altLang="zh-CN" dirty="0">
                <a:solidFill>
                  <a:srgbClr val="000000"/>
                </a:solidFill>
                <a:latin typeface="等线" panose="02010600030101010101" pitchFamily="2" charset="-122"/>
                <a:ea typeface="等线" panose="02010600030101010101" pitchFamily="2" charset="-122"/>
              </a:rPr>
              <a:t>10</a:t>
            </a:r>
            <a:r>
              <a:rPr lang="zh-CN" altLang="en-US" dirty="0">
                <a:solidFill>
                  <a:srgbClr val="000000"/>
                </a:solidFill>
                <a:latin typeface="等线" panose="02010600030101010101" pitchFamily="2" charset="-122"/>
                <a:ea typeface="等线" panose="02010600030101010101" pitchFamily="2" charset="-122"/>
              </a:rPr>
              <a:t>位</a:t>
            </a:r>
            <a:r>
              <a:rPr lang="en-US" altLang="zh-CN" dirty="0">
                <a:solidFill>
                  <a:srgbClr val="000000"/>
                </a:solidFill>
                <a:latin typeface="等线" panose="02010600030101010101" pitchFamily="2" charset="-122"/>
                <a:ea typeface="等线" panose="02010600030101010101" pitchFamily="2" charset="-122"/>
              </a:rPr>
              <a:t>+10</a:t>
            </a:r>
            <a:r>
              <a:rPr lang="zh-CN" altLang="en-US" dirty="0">
                <a:solidFill>
                  <a:srgbClr val="000000"/>
                </a:solidFill>
                <a:latin typeface="等线" panose="02010600030101010101" pitchFamily="2" charset="-122"/>
                <a:ea typeface="等线" panose="02010600030101010101" pitchFamily="2" charset="-122"/>
              </a:rPr>
              <a:t>位</a:t>
            </a:r>
            <a:r>
              <a:rPr lang="en-US" altLang="zh-CN" dirty="0">
                <a:solidFill>
                  <a:srgbClr val="000000"/>
                </a:solidFill>
                <a:latin typeface="等线" panose="02010600030101010101" pitchFamily="2" charset="-122"/>
                <a:ea typeface="等线" panose="02010600030101010101" pitchFamily="2" charset="-122"/>
              </a:rPr>
              <a:t>+12</a:t>
            </a:r>
            <a:r>
              <a:rPr lang="zh-CN" altLang="en-US" dirty="0">
                <a:solidFill>
                  <a:srgbClr val="000000"/>
                </a:solidFill>
                <a:latin typeface="等线" panose="02010600030101010101" pitchFamily="2" charset="-122"/>
                <a:ea typeface="等线" panose="02010600030101010101" pitchFamily="2" charset="-122"/>
              </a:rPr>
              <a:t>位，所以</a:t>
            </a:r>
            <a:r>
              <a:rPr lang="en-US" altLang="zh-CN" dirty="0">
                <a:solidFill>
                  <a:srgbClr val="000000"/>
                </a:solidFill>
                <a:latin typeface="等线" panose="02010600030101010101" pitchFamily="2" charset="-122"/>
                <a:ea typeface="等线" panose="02010600030101010101" pitchFamily="2" charset="-122"/>
              </a:rPr>
              <a:t>0x10003004</a:t>
            </a:r>
            <a:r>
              <a:rPr lang="zh-CN" altLang="en-US" dirty="0">
                <a:solidFill>
                  <a:srgbClr val="000000"/>
                </a:solidFill>
                <a:latin typeface="等线" panose="02010600030101010101" pitchFamily="2" charset="-122"/>
                <a:ea typeface="等线" panose="02010600030101010101" pitchFamily="2" charset="-122"/>
              </a:rPr>
              <a:t>的页目录号是</a:t>
            </a:r>
            <a:r>
              <a:rPr lang="en-US" altLang="zh-CN" dirty="0">
                <a:solidFill>
                  <a:srgbClr val="000000"/>
                </a:solidFill>
                <a:latin typeface="等线" panose="02010600030101010101" pitchFamily="2" charset="-122"/>
                <a:ea typeface="等线" panose="02010600030101010101" pitchFamily="2" charset="-122"/>
              </a:rPr>
              <a:t>64</a:t>
            </a:r>
            <a:r>
              <a:rPr lang="zh-CN" altLang="en-US" dirty="0">
                <a:solidFill>
                  <a:srgbClr val="000000"/>
                </a:solidFill>
                <a:latin typeface="等线" panose="02010600030101010101" pitchFamily="2" charset="-122"/>
                <a:ea typeface="等线" panose="02010600030101010101" pitchFamily="2" charset="-122"/>
              </a:rPr>
              <a:t>，页号</a:t>
            </a:r>
            <a:r>
              <a:rPr lang="en-US" altLang="zh-CN" dirty="0">
                <a:solidFill>
                  <a:srgbClr val="000000"/>
                </a:solidFill>
                <a:latin typeface="等线" panose="02010600030101010101" pitchFamily="2" charset="-122"/>
                <a:ea typeface="等线" panose="02010600030101010101" pitchFamily="2" charset="-122"/>
              </a:rPr>
              <a:t>3</a:t>
            </a:r>
            <a:r>
              <a:rPr lang="zh-CN" altLang="en-US" dirty="0">
                <a:solidFill>
                  <a:srgbClr val="000000"/>
                </a:solidFill>
                <a:latin typeface="等线" panose="02010600030101010101" pitchFamily="2" charset="-122"/>
                <a:ea typeface="等线" panose="02010600030101010101" pitchFamily="2" charset="-122"/>
              </a:rPr>
              <a:t>，页内偏移是</a:t>
            </a:r>
            <a:r>
              <a:rPr lang="en-US" altLang="zh-CN" dirty="0">
                <a:solidFill>
                  <a:srgbClr val="000000"/>
                </a:solidFill>
                <a:latin typeface="等线" panose="02010600030101010101" pitchFamily="2" charset="-122"/>
                <a:ea typeface="等线" panose="02010600030101010101" pitchFamily="2" charset="-122"/>
              </a:rPr>
              <a:t>4</a:t>
            </a:r>
            <a:r>
              <a:rPr lang="zh-CN" altLang="en-US" dirty="0">
                <a:solidFill>
                  <a:srgbClr val="000000"/>
                </a:solidFill>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4002656" y="3172275"/>
            <a:ext cx="7887105" cy="1612983"/>
          </a:xfrm>
          <a:prstGeom prst="rect">
            <a:avLst/>
          </a:prstGeom>
        </p:spPr>
      </p:pic>
      <p:sp>
        <p:nvSpPr>
          <p:cNvPr id="4" name="椭圆形标注 3"/>
          <p:cNvSpPr/>
          <p:nvPr/>
        </p:nvSpPr>
        <p:spPr>
          <a:xfrm>
            <a:off x="2014741" y="5416165"/>
            <a:ext cx="4610345" cy="879458"/>
          </a:xfrm>
          <a:prstGeom prst="wedgeEllipseCallout">
            <a:avLst>
              <a:gd name="adj1" fmla="val 25881"/>
              <a:gd name="adj2" fmla="val -1999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CR3</a:t>
            </a:r>
            <a:r>
              <a:rPr lang="zh-CN" altLang="en-US" sz="2400" dirty="0" smtClean="0"/>
              <a:t>指出页目录表基址</a:t>
            </a:r>
            <a:endParaRPr lang="zh-CN" altLang="en-US" sz="2400" dirty="0"/>
          </a:p>
        </p:txBody>
      </p:sp>
    </p:spTree>
    <p:extLst>
      <p:ext uri="{BB962C8B-B14F-4D97-AF65-F5344CB8AC3E}">
        <p14:creationId xmlns:p14="http://schemas.microsoft.com/office/powerpoint/2010/main" val="3629492181"/>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5998" y="129039"/>
            <a:ext cx="4618362" cy="1106154"/>
            <a:chOff x="4589792" y="3061803"/>
            <a:chExt cx="4618362" cy="1106154"/>
          </a:xfrm>
        </p:grpSpPr>
        <p:sp>
          <p:nvSpPr>
            <p:cNvPr id="52" name="椭圆 51"/>
            <p:cNvSpPr/>
            <p:nvPr/>
          </p:nvSpPr>
          <p:spPr>
            <a:xfrm>
              <a:off x="4589792" y="3061803"/>
              <a:ext cx="827314" cy="827314"/>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11</a:t>
              </a:r>
              <a:endParaRPr lang="zh-CN" altLang="en-US" sz="2800" dirty="0"/>
            </a:p>
          </p:txBody>
        </p:sp>
        <p:sp>
          <p:nvSpPr>
            <p:cNvPr id="53" name="文本框 52"/>
            <p:cNvSpPr txBox="1"/>
            <p:nvPr/>
          </p:nvSpPr>
          <p:spPr>
            <a:xfrm>
              <a:off x="5945722" y="3213850"/>
              <a:ext cx="3262432" cy="954107"/>
            </a:xfrm>
            <a:prstGeom prst="rect">
              <a:avLst/>
            </a:prstGeom>
            <a:noFill/>
          </p:spPr>
          <p:txBody>
            <a:bodyPr wrap="none" rtlCol="0">
              <a:spAutoFit/>
            </a:bodyPr>
            <a:lstStyle/>
            <a:p>
              <a:r>
                <a:rPr lang="zh-CN" altLang="en-US" sz="2800" dirty="0">
                  <a:solidFill>
                    <a:srgbClr val="EED66F"/>
                  </a:solidFill>
                  <a:latin typeface="Century Gothic" panose="020B0502020202020204" pitchFamily="34" charset="0"/>
                  <a:ea typeface="汉仪特细等线简" panose="02010604000101010101" pitchFamily="2" charset="-122"/>
                </a:rPr>
                <a:t>实</a:t>
              </a:r>
              <a:r>
                <a:rPr lang="zh-CN" altLang="en-US" sz="2800" dirty="0" smtClean="0">
                  <a:solidFill>
                    <a:srgbClr val="EED66F"/>
                  </a:solidFill>
                  <a:latin typeface="Century Gothic" panose="020B0502020202020204" pitchFamily="34" charset="0"/>
                  <a:ea typeface="汉仪特细等线简" panose="02010604000101010101" pitchFamily="2" charset="-122"/>
                </a:rPr>
                <a:t>验过程</a:t>
              </a:r>
              <a:endParaRPr lang="en-US" altLang="zh-CN" sz="2800" dirty="0" smtClean="0">
                <a:solidFill>
                  <a:srgbClr val="EED66F"/>
                </a:solidFill>
                <a:latin typeface="Century Gothic" panose="020B0502020202020204" pitchFamily="34" charset="0"/>
                <a:ea typeface="汉仪特细等线简" panose="02010604000101010101" pitchFamily="2" charset="-122"/>
              </a:endParaRPr>
            </a:p>
            <a:p>
              <a:r>
                <a:rPr lang="en-US" altLang="zh-CN" sz="2800" dirty="0" smtClean="0">
                  <a:solidFill>
                    <a:srgbClr val="EED66F"/>
                  </a:solidFill>
                  <a:latin typeface="Century Gothic" panose="020B0502020202020204" pitchFamily="34" charset="0"/>
                  <a:ea typeface="汉仪特细等线简" panose="02010604000101010101" pitchFamily="2" charset="-122"/>
                </a:rPr>
                <a:t>	</a:t>
              </a:r>
              <a:r>
                <a:rPr lang="en-US" altLang="zh-CN" sz="2800" dirty="0" smtClean="0">
                  <a:latin typeface="Century Gothic" panose="020B0502020202020204" pitchFamily="34" charset="0"/>
                  <a:ea typeface="汉仪特细等线简" panose="02010604000101010101" pitchFamily="2" charset="-122"/>
                </a:rPr>
                <a:t>——</a:t>
              </a:r>
              <a:r>
                <a:rPr lang="zh-CN" altLang="en-US" sz="2800" dirty="0" smtClean="0">
                  <a:latin typeface="Century Gothic" panose="020B0502020202020204" pitchFamily="34" charset="0"/>
                  <a:ea typeface="汉仪特细等线简" panose="02010604000101010101" pitchFamily="2" charset="-122"/>
                </a:rPr>
                <a:t>地址映射</a:t>
              </a:r>
              <a:endParaRPr lang="zh-CN" altLang="en-US" sz="2800" dirty="0">
                <a:latin typeface="Century Gothic" panose="020B0502020202020204" pitchFamily="34" charset="0"/>
                <a:ea typeface="汉仪特细等线简" panose="02010604000101010101" pitchFamily="2" charset="-122"/>
              </a:endParaRPr>
            </a:p>
          </p:txBody>
        </p:sp>
      </p:grpSp>
      <p:sp>
        <p:nvSpPr>
          <p:cNvPr id="5" name="文本框 4"/>
          <p:cNvSpPr txBox="1"/>
          <p:nvPr/>
        </p:nvSpPr>
        <p:spPr>
          <a:xfrm>
            <a:off x="379561" y="1587261"/>
            <a:ext cx="3623095" cy="954107"/>
          </a:xfrm>
          <a:prstGeom prst="rect">
            <a:avLst/>
          </a:prstGeom>
          <a:noFill/>
        </p:spPr>
        <p:txBody>
          <a:bodyPr wrap="square" rtlCol="0">
            <a:spAutoFit/>
          </a:bodyPr>
          <a:lstStyle/>
          <a:p>
            <a:r>
              <a:rPr lang="zh-CN" altLang="en-US" sz="3200" dirty="0" smtClean="0">
                <a:solidFill>
                  <a:srgbClr val="00B050"/>
                </a:solidFill>
                <a:latin typeface="等线" panose="02010600030101010101" pitchFamily="2" charset="-122"/>
                <a:ea typeface="等线" panose="02010600030101010101" pitchFamily="2" charset="-122"/>
              </a:rPr>
              <a:t>页目录表内容</a:t>
            </a:r>
            <a:endParaRPr lang="en-US" altLang="zh-CN" sz="3200" dirty="0" smtClean="0">
              <a:solidFill>
                <a:srgbClr val="00B050"/>
              </a:solidFill>
              <a:latin typeface="等线" panose="02010600030101010101" pitchFamily="2" charset="-122"/>
              <a:ea typeface="等线" panose="02010600030101010101" pitchFamily="2" charset="-122"/>
            </a:endParaRPr>
          </a:p>
          <a:p>
            <a:pPr algn="r"/>
            <a:r>
              <a:rPr lang="en-US" altLang="zh-CN" sz="2400" dirty="0" smtClean="0">
                <a:solidFill>
                  <a:srgbClr val="FF0000"/>
                </a:solidFill>
                <a:latin typeface="等线" panose="02010600030101010101" pitchFamily="2" charset="-122"/>
                <a:ea typeface="等线" panose="02010600030101010101" pitchFamily="2" charset="-122"/>
              </a:rPr>
              <a:t>——  </a:t>
            </a:r>
            <a:r>
              <a:rPr lang="en-US" altLang="zh-CN" dirty="0">
                <a:solidFill>
                  <a:srgbClr val="FF0000"/>
                </a:solidFill>
              </a:rPr>
              <a:t>xp /68w 0</a:t>
            </a:r>
            <a:endParaRPr lang="zh-CN" altLang="en-US" sz="2400" dirty="0">
              <a:solidFill>
                <a:srgbClr val="FF0000"/>
              </a:solidFill>
              <a:latin typeface="等线" panose="02010600030101010101" pitchFamily="2" charset="-122"/>
              <a:ea typeface="等线" panose="02010600030101010101" pitchFamily="2" charset="-122"/>
            </a:endParaRPr>
          </a:p>
        </p:txBody>
      </p:sp>
      <p:sp>
        <p:nvSpPr>
          <p:cNvPr id="6" name="矩形 5"/>
          <p:cNvSpPr/>
          <p:nvPr/>
        </p:nvSpPr>
        <p:spPr>
          <a:xfrm>
            <a:off x="741997" y="2541368"/>
            <a:ext cx="2421147" cy="2308324"/>
          </a:xfrm>
          <a:prstGeom prst="rect">
            <a:avLst/>
          </a:prstGeom>
        </p:spPr>
        <p:txBody>
          <a:bodyPr wrap="square">
            <a:spAutoFit/>
          </a:bodyPr>
          <a:lstStyle/>
          <a:p>
            <a:r>
              <a:rPr lang="zh-CN" altLang="en-US" dirty="0">
                <a:solidFill>
                  <a:srgbClr val="000000"/>
                </a:solidFill>
                <a:latin typeface="Helvetica" panose="020B0604020202020204" pitchFamily="34" charset="0"/>
              </a:rPr>
              <a:t>页目录表和页表中的内容很简单，是</a:t>
            </a:r>
            <a:r>
              <a:rPr lang="en-US" altLang="zh-CN" dirty="0">
                <a:solidFill>
                  <a:srgbClr val="000000"/>
                </a:solidFill>
                <a:latin typeface="Helvetica" panose="020B0604020202020204" pitchFamily="34" charset="0"/>
              </a:rPr>
              <a:t>1024</a:t>
            </a:r>
            <a:r>
              <a:rPr lang="zh-CN" altLang="en-US" dirty="0">
                <a:solidFill>
                  <a:srgbClr val="000000"/>
                </a:solidFill>
                <a:latin typeface="Helvetica" panose="020B0604020202020204" pitchFamily="34" charset="0"/>
              </a:rPr>
              <a:t>个</a:t>
            </a:r>
            <a:r>
              <a:rPr lang="en-US" altLang="zh-CN" dirty="0">
                <a:solidFill>
                  <a:srgbClr val="000000"/>
                </a:solidFill>
                <a:latin typeface="Helvetica" panose="020B0604020202020204" pitchFamily="34" charset="0"/>
              </a:rPr>
              <a:t>32</a:t>
            </a:r>
            <a:r>
              <a:rPr lang="zh-CN" altLang="en-US" dirty="0">
                <a:solidFill>
                  <a:srgbClr val="000000"/>
                </a:solidFill>
                <a:latin typeface="Helvetica" panose="020B0604020202020204" pitchFamily="34" charset="0"/>
              </a:rPr>
              <a:t>位（正好是</a:t>
            </a:r>
            <a:r>
              <a:rPr lang="en-US" altLang="zh-CN" dirty="0">
                <a:solidFill>
                  <a:srgbClr val="000000"/>
                </a:solidFill>
                <a:latin typeface="Helvetica" panose="020B0604020202020204" pitchFamily="34" charset="0"/>
              </a:rPr>
              <a:t>4K</a:t>
            </a:r>
            <a:r>
              <a:rPr lang="zh-CN" altLang="en-US" dirty="0">
                <a:solidFill>
                  <a:srgbClr val="000000"/>
                </a:solidFill>
                <a:latin typeface="Helvetica" panose="020B0604020202020204" pitchFamily="34" charset="0"/>
              </a:rPr>
              <a:t>）数。这</a:t>
            </a:r>
            <a:r>
              <a:rPr lang="en-US" altLang="zh-CN" dirty="0">
                <a:solidFill>
                  <a:srgbClr val="000000"/>
                </a:solidFill>
                <a:latin typeface="Helvetica" panose="020B0604020202020204" pitchFamily="34" charset="0"/>
              </a:rPr>
              <a:t>32</a:t>
            </a:r>
            <a:r>
              <a:rPr lang="zh-CN" altLang="en-US" dirty="0">
                <a:solidFill>
                  <a:srgbClr val="000000"/>
                </a:solidFill>
                <a:latin typeface="Helvetica" panose="020B0604020202020204" pitchFamily="34" charset="0"/>
              </a:rPr>
              <a:t>位中前</a:t>
            </a:r>
            <a:r>
              <a:rPr lang="en-US" altLang="zh-CN" dirty="0">
                <a:solidFill>
                  <a:srgbClr val="000000"/>
                </a:solidFill>
                <a:latin typeface="Helvetica" panose="020B0604020202020204" pitchFamily="34" charset="0"/>
              </a:rPr>
              <a:t>20</a:t>
            </a:r>
            <a:r>
              <a:rPr lang="zh-CN" altLang="en-US" dirty="0">
                <a:solidFill>
                  <a:srgbClr val="000000"/>
                </a:solidFill>
                <a:latin typeface="Helvetica" panose="020B0604020202020204" pitchFamily="34" charset="0"/>
              </a:rPr>
              <a:t>位是物理页框号，后面是一些属性信息（其中最重要的是最后一位</a:t>
            </a:r>
            <a:r>
              <a:rPr lang="en-US" altLang="zh-CN" dirty="0">
                <a:solidFill>
                  <a:srgbClr val="000000"/>
                </a:solidFill>
                <a:latin typeface="Helvetica" panose="020B0604020202020204" pitchFamily="34" charset="0"/>
              </a:rPr>
              <a:t>P</a:t>
            </a:r>
            <a:r>
              <a:rPr lang="zh-CN" altLang="en-US" dirty="0">
                <a:solidFill>
                  <a:srgbClr val="000000"/>
                </a:solidFill>
                <a:latin typeface="Helvetica" panose="020B0604020202020204" pitchFamily="34" charset="0"/>
              </a:rPr>
              <a:t>）。</a:t>
            </a:r>
            <a:endParaRPr lang="zh-CN" altLang="en-US" dirty="0"/>
          </a:p>
        </p:txBody>
      </p:sp>
      <p:pic>
        <p:nvPicPr>
          <p:cNvPr id="8" name="图片 7"/>
          <p:cNvPicPr>
            <a:picLocks noChangeAspect="1"/>
          </p:cNvPicPr>
          <p:nvPr/>
        </p:nvPicPr>
        <p:blipFill>
          <a:blip r:embed="rId2"/>
          <a:stretch>
            <a:fillRect/>
          </a:stretch>
        </p:blipFill>
        <p:spPr>
          <a:xfrm>
            <a:off x="3871339" y="2720943"/>
            <a:ext cx="7817597" cy="3274036"/>
          </a:xfrm>
          <a:prstGeom prst="rect">
            <a:avLst/>
          </a:prstGeom>
        </p:spPr>
      </p:pic>
    </p:spTree>
    <p:extLst>
      <p:ext uri="{BB962C8B-B14F-4D97-AF65-F5344CB8AC3E}">
        <p14:creationId xmlns:p14="http://schemas.microsoft.com/office/powerpoint/2010/main" val="2155219189"/>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5998" y="129039"/>
            <a:ext cx="4618362" cy="1106154"/>
            <a:chOff x="4589792" y="3061803"/>
            <a:chExt cx="4618362" cy="1106154"/>
          </a:xfrm>
        </p:grpSpPr>
        <p:sp>
          <p:nvSpPr>
            <p:cNvPr id="52" name="椭圆 51"/>
            <p:cNvSpPr/>
            <p:nvPr/>
          </p:nvSpPr>
          <p:spPr>
            <a:xfrm>
              <a:off x="4589792" y="3061803"/>
              <a:ext cx="827314" cy="827314"/>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12</a:t>
              </a:r>
              <a:endParaRPr lang="zh-CN" altLang="en-US" sz="2800" dirty="0"/>
            </a:p>
          </p:txBody>
        </p:sp>
        <p:sp>
          <p:nvSpPr>
            <p:cNvPr id="53" name="文本框 52"/>
            <p:cNvSpPr txBox="1"/>
            <p:nvPr/>
          </p:nvSpPr>
          <p:spPr>
            <a:xfrm>
              <a:off x="5945722" y="3213850"/>
              <a:ext cx="3262432" cy="954107"/>
            </a:xfrm>
            <a:prstGeom prst="rect">
              <a:avLst/>
            </a:prstGeom>
            <a:noFill/>
          </p:spPr>
          <p:txBody>
            <a:bodyPr wrap="none" rtlCol="0">
              <a:spAutoFit/>
            </a:bodyPr>
            <a:lstStyle/>
            <a:p>
              <a:r>
                <a:rPr lang="zh-CN" altLang="en-US" sz="2800" dirty="0">
                  <a:solidFill>
                    <a:srgbClr val="EED66F"/>
                  </a:solidFill>
                  <a:latin typeface="Century Gothic" panose="020B0502020202020204" pitchFamily="34" charset="0"/>
                  <a:ea typeface="汉仪特细等线简" panose="02010604000101010101" pitchFamily="2" charset="-122"/>
                </a:rPr>
                <a:t>实</a:t>
              </a:r>
              <a:r>
                <a:rPr lang="zh-CN" altLang="en-US" sz="2800" dirty="0" smtClean="0">
                  <a:solidFill>
                    <a:srgbClr val="EED66F"/>
                  </a:solidFill>
                  <a:latin typeface="Century Gothic" panose="020B0502020202020204" pitchFamily="34" charset="0"/>
                  <a:ea typeface="汉仪特细等线简" panose="02010604000101010101" pitchFamily="2" charset="-122"/>
                </a:rPr>
                <a:t>验过程</a:t>
              </a:r>
              <a:endParaRPr lang="en-US" altLang="zh-CN" sz="2800" dirty="0" smtClean="0">
                <a:solidFill>
                  <a:srgbClr val="EED66F"/>
                </a:solidFill>
                <a:latin typeface="Century Gothic" panose="020B0502020202020204" pitchFamily="34" charset="0"/>
                <a:ea typeface="汉仪特细等线简" panose="02010604000101010101" pitchFamily="2" charset="-122"/>
              </a:endParaRPr>
            </a:p>
            <a:p>
              <a:r>
                <a:rPr lang="en-US" altLang="zh-CN" sz="2800" dirty="0" smtClean="0">
                  <a:solidFill>
                    <a:srgbClr val="EED66F"/>
                  </a:solidFill>
                  <a:latin typeface="Century Gothic" panose="020B0502020202020204" pitchFamily="34" charset="0"/>
                  <a:ea typeface="汉仪特细等线简" panose="02010604000101010101" pitchFamily="2" charset="-122"/>
                </a:rPr>
                <a:t>	</a:t>
              </a:r>
              <a:r>
                <a:rPr lang="en-US" altLang="zh-CN" sz="2800" dirty="0" smtClean="0">
                  <a:latin typeface="Century Gothic" panose="020B0502020202020204" pitchFamily="34" charset="0"/>
                  <a:ea typeface="汉仪特细等线简" panose="02010604000101010101" pitchFamily="2" charset="-122"/>
                </a:rPr>
                <a:t>——</a:t>
              </a:r>
              <a:r>
                <a:rPr lang="zh-CN" altLang="en-US" sz="2800" dirty="0" smtClean="0">
                  <a:latin typeface="Century Gothic" panose="020B0502020202020204" pitchFamily="34" charset="0"/>
                  <a:ea typeface="汉仪特细等线简" panose="02010604000101010101" pitchFamily="2" charset="-122"/>
                </a:rPr>
                <a:t>地址映射</a:t>
              </a:r>
              <a:endParaRPr lang="zh-CN" altLang="en-US" sz="2800" dirty="0">
                <a:latin typeface="Century Gothic" panose="020B0502020202020204" pitchFamily="34" charset="0"/>
                <a:ea typeface="汉仪特细等线简" panose="02010604000101010101" pitchFamily="2" charset="-122"/>
              </a:endParaRPr>
            </a:p>
          </p:txBody>
        </p:sp>
      </p:grpSp>
      <p:sp>
        <p:nvSpPr>
          <p:cNvPr id="5" name="文本框 4"/>
          <p:cNvSpPr txBox="1"/>
          <p:nvPr/>
        </p:nvSpPr>
        <p:spPr>
          <a:xfrm>
            <a:off x="379561" y="1587261"/>
            <a:ext cx="3623095" cy="954107"/>
          </a:xfrm>
          <a:prstGeom prst="rect">
            <a:avLst/>
          </a:prstGeom>
          <a:noFill/>
        </p:spPr>
        <p:txBody>
          <a:bodyPr wrap="square" rtlCol="0">
            <a:spAutoFit/>
          </a:bodyPr>
          <a:lstStyle/>
          <a:p>
            <a:r>
              <a:rPr lang="en-US" altLang="zh-CN" sz="3200" dirty="0" smtClean="0">
                <a:solidFill>
                  <a:srgbClr val="00B050"/>
                </a:solidFill>
                <a:latin typeface="等线" panose="02010600030101010101" pitchFamily="2" charset="-122"/>
                <a:ea typeface="等线" panose="02010600030101010101" pitchFamily="2" charset="-122"/>
              </a:rPr>
              <a:t>65</a:t>
            </a:r>
            <a:r>
              <a:rPr lang="zh-CN" altLang="en-US" sz="3200" dirty="0" smtClean="0">
                <a:solidFill>
                  <a:srgbClr val="00B050"/>
                </a:solidFill>
                <a:latin typeface="等线" panose="02010600030101010101" pitchFamily="2" charset="-122"/>
                <a:ea typeface="等线" panose="02010600030101010101" pitchFamily="2" charset="-122"/>
              </a:rPr>
              <a:t>页目录项</a:t>
            </a:r>
            <a:endParaRPr lang="en-US" altLang="zh-CN" sz="3200" dirty="0" smtClean="0">
              <a:solidFill>
                <a:srgbClr val="00B050"/>
              </a:solidFill>
              <a:latin typeface="等线" panose="02010600030101010101" pitchFamily="2" charset="-122"/>
              <a:ea typeface="等线" panose="02010600030101010101" pitchFamily="2" charset="-122"/>
            </a:endParaRPr>
          </a:p>
          <a:p>
            <a:pPr algn="r"/>
            <a:r>
              <a:rPr lang="en-US" altLang="zh-CN" sz="2400" dirty="0" smtClean="0">
                <a:solidFill>
                  <a:srgbClr val="FF0000"/>
                </a:solidFill>
                <a:latin typeface="等线" panose="02010600030101010101" pitchFamily="2" charset="-122"/>
                <a:ea typeface="等线" panose="02010600030101010101" pitchFamily="2" charset="-122"/>
              </a:rPr>
              <a:t>——  </a:t>
            </a:r>
            <a:r>
              <a:rPr lang="en-US" altLang="zh-CN" dirty="0">
                <a:solidFill>
                  <a:srgbClr val="FF0000"/>
                </a:solidFill>
              </a:rPr>
              <a:t>xp /w 0+64*4</a:t>
            </a:r>
            <a:endParaRPr lang="zh-CN" altLang="en-US" sz="2400" dirty="0">
              <a:solidFill>
                <a:srgbClr val="FF0000"/>
              </a:solidFill>
              <a:latin typeface="等线" panose="02010600030101010101" pitchFamily="2" charset="-122"/>
              <a:ea typeface="等线" panose="02010600030101010101" pitchFamily="2" charset="-122"/>
            </a:endParaRPr>
          </a:p>
        </p:txBody>
      </p:sp>
      <p:sp>
        <p:nvSpPr>
          <p:cNvPr id="4" name="椭圆形标注 3"/>
          <p:cNvSpPr/>
          <p:nvPr/>
        </p:nvSpPr>
        <p:spPr>
          <a:xfrm>
            <a:off x="2014741" y="5416165"/>
            <a:ext cx="4610345" cy="879458"/>
          </a:xfrm>
          <a:prstGeom prst="wedgeEllipseCallout">
            <a:avLst>
              <a:gd name="adj1" fmla="val 79020"/>
              <a:gd name="adj2" fmla="val -243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页表物理页框号</a:t>
            </a:r>
            <a:r>
              <a:rPr lang="en-US" altLang="zh-CN" sz="2400" dirty="0" smtClean="0"/>
              <a:t>00fa9</a:t>
            </a:r>
            <a:endParaRPr lang="zh-CN" altLang="en-US" sz="2400" dirty="0"/>
          </a:p>
        </p:txBody>
      </p:sp>
      <p:pic>
        <p:nvPicPr>
          <p:cNvPr id="6" name="图片 5"/>
          <p:cNvPicPr>
            <a:picLocks noChangeAspect="1"/>
          </p:cNvPicPr>
          <p:nvPr/>
        </p:nvPicPr>
        <p:blipFill>
          <a:blip r:embed="rId2"/>
          <a:stretch>
            <a:fillRect/>
          </a:stretch>
        </p:blipFill>
        <p:spPr>
          <a:xfrm>
            <a:off x="4002656" y="2982761"/>
            <a:ext cx="4978656" cy="685835"/>
          </a:xfrm>
          <a:prstGeom prst="rect">
            <a:avLst/>
          </a:prstGeom>
        </p:spPr>
      </p:pic>
      <p:sp>
        <p:nvSpPr>
          <p:cNvPr id="8" name="椭圆形标注 7"/>
          <p:cNvSpPr/>
          <p:nvPr/>
        </p:nvSpPr>
        <p:spPr>
          <a:xfrm>
            <a:off x="7988060" y="5416164"/>
            <a:ext cx="4203940" cy="1070899"/>
          </a:xfrm>
          <a:prstGeom prst="wedgeEllipseCallout">
            <a:avLst>
              <a:gd name="adj1" fmla="val -32541"/>
              <a:gd name="adj2" fmla="val -2161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027</a:t>
            </a:r>
            <a:r>
              <a:rPr lang="zh-CN" altLang="en-US" sz="2400" dirty="0"/>
              <a:t>是属性，显然</a:t>
            </a:r>
            <a:r>
              <a:rPr lang="en-US" altLang="zh-CN" sz="2400" dirty="0"/>
              <a:t>P=1</a:t>
            </a:r>
            <a:endParaRPr lang="zh-CN" altLang="en-US" sz="2400" dirty="0"/>
          </a:p>
        </p:txBody>
      </p:sp>
    </p:spTree>
    <p:extLst>
      <p:ext uri="{BB962C8B-B14F-4D97-AF65-F5344CB8AC3E}">
        <p14:creationId xmlns:p14="http://schemas.microsoft.com/office/powerpoint/2010/main" val="1351692597"/>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5998" y="129039"/>
            <a:ext cx="4618362" cy="1106154"/>
            <a:chOff x="4589792" y="3061803"/>
            <a:chExt cx="4618362" cy="1106154"/>
          </a:xfrm>
        </p:grpSpPr>
        <p:sp>
          <p:nvSpPr>
            <p:cNvPr id="52" name="椭圆 51"/>
            <p:cNvSpPr/>
            <p:nvPr/>
          </p:nvSpPr>
          <p:spPr>
            <a:xfrm>
              <a:off x="4589792" y="3061803"/>
              <a:ext cx="827314" cy="827314"/>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13</a:t>
              </a:r>
              <a:endParaRPr lang="zh-CN" altLang="en-US" sz="2800" dirty="0"/>
            </a:p>
          </p:txBody>
        </p:sp>
        <p:sp>
          <p:nvSpPr>
            <p:cNvPr id="53" name="文本框 52"/>
            <p:cNvSpPr txBox="1"/>
            <p:nvPr/>
          </p:nvSpPr>
          <p:spPr>
            <a:xfrm>
              <a:off x="5945722" y="3213850"/>
              <a:ext cx="3262432" cy="954107"/>
            </a:xfrm>
            <a:prstGeom prst="rect">
              <a:avLst/>
            </a:prstGeom>
            <a:noFill/>
          </p:spPr>
          <p:txBody>
            <a:bodyPr wrap="none" rtlCol="0">
              <a:spAutoFit/>
            </a:bodyPr>
            <a:lstStyle/>
            <a:p>
              <a:r>
                <a:rPr lang="zh-CN" altLang="en-US" sz="2800" dirty="0">
                  <a:solidFill>
                    <a:srgbClr val="EED66F"/>
                  </a:solidFill>
                  <a:latin typeface="Century Gothic" panose="020B0502020202020204" pitchFamily="34" charset="0"/>
                  <a:ea typeface="汉仪特细等线简" panose="02010604000101010101" pitchFamily="2" charset="-122"/>
                </a:rPr>
                <a:t>实</a:t>
              </a:r>
              <a:r>
                <a:rPr lang="zh-CN" altLang="en-US" sz="2800" dirty="0" smtClean="0">
                  <a:solidFill>
                    <a:srgbClr val="EED66F"/>
                  </a:solidFill>
                  <a:latin typeface="Century Gothic" panose="020B0502020202020204" pitchFamily="34" charset="0"/>
                  <a:ea typeface="汉仪特细等线简" panose="02010604000101010101" pitchFamily="2" charset="-122"/>
                </a:rPr>
                <a:t>验过程</a:t>
              </a:r>
              <a:endParaRPr lang="en-US" altLang="zh-CN" sz="2800" dirty="0" smtClean="0">
                <a:solidFill>
                  <a:srgbClr val="EED66F"/>
                </a:solidFill>
                <a:latin typeface="Century Gothic" panose="020B0502020202020204" pitchFamily="34" charset="0"/>
                <a:ea typeface="汉仪特细等线简" panose="02010604000101010101" pitchFamily="2" charset="-122"/>
              </a:endParaRPr>
            </a:p>
            <a:p>
              <a:r>
                <a:rPr lang="en-US" altLang="zh-CN" sz="2800" dirty="0" smtClean="0">
                  <a:solidFill>
                    <a:srgbClr val="EED66F"/>
                  </a:solidFill>
                  <a:latin typeface="Century Gothic" panose="020B0502020202020204" pitchFamily="34" charset="0"/>
                  <a:ea typeface="汉仪特细等线简" panose="02010604000101010101" pitchFamily="2" charset="-122"/>
                </a:rPr>
                <a:t>	</a:t>
              </a:r>
              <a:r>
                <a:rPr lang="en-US" altLang="zh-CN" sz="2800" dirty="0" smtClean="0">
                  <a:latin typeface="Century Gothic" panose="020B0502020202020204" pitchFamily="34" charset="0"/>
                  <a:ea typeface="汉仪特细等线简" panose="02010604000101010101" pitchFamily="2" charset="-122"/>
                </a:rPr>
                <a:t>——</a:t>
              </a:r>
              <a:r>
                <a:rPr lang="zh-CN" altLang="en-US" sz="2800" dirty="0" smtClean="0">
                  <a:latin typeface="Century Gothic" panose="020B0502020202020204" pitchFamily="34" charset="0"/>
                  <a:ea typeface="汉仪特细等线简" panose="02010604000101010101" pitchFamily="2" charset="-122"/>
                </a:rPr>
                <a:t>地址映射</a:t>
              </a:r>
              <a:endParaRPr lang="zh-CN" altLang="en-US" sz="2800" dirty="0">
                <a:latin typeface="Century Gothic" panose="020B0502020202020204" pitchFamily="34" charset="0"/>
                <a:ea typeface="汉仪特细等线简" panose="02010604000101010101" pitchFamily="2" charset="-122"/>
              </a:endParaRPr>
            </a:p>
          </p:txBody>
        </p:sp>
      </p:grpSp>
      <p:sp>
        <p:nvSpPr>
          <p:cNvPr id="5" name="文本框 4"/>
          <p:cNvSpPr txBox="1"/>
          <p:nvPr/>
        </p:nvSpPr>
        <p:spPr>
          <a:xfrm>
            <a:off x="379561" y="1587261"/>
            <a:ext cx="3278039" cy="954107"/>
          </a:xfrm>
          <a:prstGeom prst="rect">
            <a:avLst/>
          </a:prstGeom>
          <a:noFill/>
        </p:spPr>
        <p:txBody>
          <a:bodyPr wrap="square" rtlCol="0">
            <a:spAutoFit/>
          </a:bodyPr>
          <a:lstStyle/>
          <a:p>
            <a:r>
              <a:rPr lang="zh-CN" altLang="en-US" sz="3200" dirty="0">
                <a:solidFill>
                  <a:srgbClr val="00B050"/>
                </a:solidFill>
                <a:latin typeface="等线" panose="02010600030101010101" pitchFamily="2" charset="-122"/>
                <a:ea typeface="等线" panose="02010600030101010101" pitchFamily="2" charset="-122"/>
              </a:rPr>
              <a:t>页</a:t>
            </a:r>
            <a:r>
              <a:rPr lang="zh-CN" altLang="en-US" sz="3200" dirty="0" smtClean="0">
                <a:solidFill>
                  <a:srgbClr val="00B050"/>
                </a:solidFill>
                <a:latin typeface="等线" panose="02010600030101010101" pitchFamily="2" charset="-122"/>
                <a:ea typeface="等线" panose="02010600030101010101" pitchFamily="2" charset="-122"/>
              </a:rPr>
              <a:t>表项</a:t>
            </a:r>
            <a:endParaRPr lang="en-US" altLang="zh-CN" sz="3200" dirty="0" smtClean="0">
              <a:solidFill>
                <a:srgbClr val="00B050"/>
              </a:solidFill>
              <a:latin typeface="等线" panose="02010600030101010101" pitchFamily="2" charset="-122"/>
              <a:ea typeface="等线" panose="02010600030101010101" pitchFamily="2" charset="-122"/>
            </a:endParaRPr>
          </a:p>
          <a:p>
            <a:r>
              <a:rPr lang="en-US" altLang="zh-CN" sz="2400" dirty="0" smtClean="0">
                <a:solidFill>
                  <a:srgbClr val="FF0000"/>
                </a:solidFill>
                <a:latin typeface="等线" panose="02010600030101010101" pitchFamily="2" charset="-122"/>
                <a:ea typeface="等线" panose="02010600030101010101" pitchFamily="2" charset="-122"/>
              </a:rPr>
              <a:t>——  </a:t>
            </a:r>
            <a:r>
              <a:rPr lang="en-US" altLang="zh-CN" dirty="0">
                <a:solidFill>
                  <a:srgbClr val="FF0000"/>
                </a:solidFill>
              </a:rPr>
              <a:t>xp /w </a:t>
            </a:r>
            <a:r>
              <a:rPr lang="en-US" altLang="zh-CN" dirty="0" smtClean="0">
                <a:solidFill>
                  <a:srgbClr val="FF0000"/>
                </a:solidFill>
              </a:rPr>
              <a:t>0x00fa9000+3*4</a:t>
            </a:r>
            <a:endParaRPr lang="zh-CN" altLang="en-US" sz="2400" dirty="0">
              <a:solidFill>
                <a:srgbClr val="FF0000"/>
              </a:solidFill>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3778369" y="2827289"/>
            <a:ext cx="5258070" cy="685835"/>
          </a:xfrm>
          <a:prstGeom prst="rect">
            <a:avLst/>
          </a:prstGeom>
        </p:spPr>
      </p:pic>
      <p:sp>
        <p:nvSpPr>
          <p:cNvPr id="4" name="椭圆形标注 3"/>
          <p:cNvSpPr/>
          <p:nvPr/>
        </p:nvSpPr>
        <p:spPr>
          <a:xfrm>
            <a:off x="2635843" y="4501765"/>
            <a:ext cx="4610345" cy="879458"/>
          </a:xfrm>
          <a:prstGeom prst="wedgeEllipseCallout">
            <a:avLst>
              <a:gd name="adj1" fmla="val 65922"/>
              <a:gd name="adj2" fmla="val -1607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物理页框号</a:t>
            </a:r>
            <a:r>
              <a:rPr lang="en-US" altLang="zh-CN" sz="2400" dirty="0" smtClean="0"/>
              <a:t>00fa6</a:t>
            </a:r>
            <a:endParaRPr lang="zh-CN" altLang="en-US" sz="2400" dirty="0"/>
          </a:p>
        </p:txBody>
      </p:sp>
      <p:sp>
        <p:nvSpPr>
          <p:cNvPr id="7" name="矩形 6"/>
          <p:cNvSpPr/>
          <p:nvPr/>
        </p:nvSpPr>
        <p:spPr>
          <a:xfrm>
            <a:off x="175998" y="2893436"/>
            <a:ext cx="3266536" cy="1200329"/>
          </a:xfrm>
          <a:prstGeom prst="rect">
            <a:avLst/>
          </a:prstGeom>
        </p:spPr>
        <p:txBody>
          <a:bodyPr wrap="square">
            <a:spAutoFit/>
          </a:bodyPr>
          <a:lstStyle/>
          <a:p>
            <a:r>
              <a:rPr lang="zh-CN" altLang="en-US" dirty="0">
                <a:solidFill>
                  <a:srgbClr val="000000"/>
                </a:solidFill>
                <a:latin typeface="Helvetica" panose="020B0604020202020204" pitchFamily="34" charset="0"/>
              </a:rPr>
              <a:t>页表所在物理页框号为</a:t>
            </a:r>
            <a:r>
              <a:rPr lang="en-US" altLang="zh-CN" dirty="0" smtClean="0">
                <a:solidFill>
                  <a:srgbClr val="000000"/>
                </a:solidFill>
                <a:latin typeface="Helvetica" panose="020B0604020202020204" pitchFamily="34" charset="0"/>
              </a:rPr>
              <a:t>0x00fa9</a:t>
            </a:r>
            <a:r>
              <a:rPr lang="zh-CN" altLang="en-US" dirty="0" smtClean="0">
                <a:solidFill>
                  <a:srgbClr val="000000"/>
                </a:solidFill>
                <a:latin typeface="Helvetica" panose="020B0604020202020204" pitchFamily="34" charset="0"/>
              </a:rPr>
              <a:t>，</a:t>
            </a:r>
            <a:r>
              <a:rPr lang="zh-CN" altLang="en-US" dirty="0">
                <a:solidFill>
                  <a:srgbClr val="000000"/>
                </a:solidFill>
                <a:latin typeface="Helvetica" panose="020B0604020202020204" pitchFamily="34" charset="0"/>
              </a:rPr>
              <a:t>即页表在物理内存的</a:t>
            </a:r>
            <a:r>
              <a:rPr lang="en-US" altLang="zh-CN" dirty="0" smtClean="0">
                <a:solidFill>
                  <a:srgbClr val="000000"/>
                </a:solidFill>
                <a:latin typeface="Helvetica" panose="020B0604020202020204" pitchFamily="34" charset="0"/>
              </a:rPr>
              <a:t>0x00fa9000</a:t>
            </a:r>
            <a:r>
              <a:rPr lang="zh-CN" altLang="en-US" dirty="0">
                <a:solidFill>
                  <a:srgbClr val="000000"/>
                </a:solidFill>
                <a:latin typeface="Helvetica" panose="020B0604020202020204" pitchFamily="34" charset="0"/>
              </a:rPr>
              <a:t>位置。从该位置开始查找</a:t>
            </a:r>
            <a:r>
              <a:rPr lang="en-US" altLang="zh-CN" dirty="0">
                <a:solidFill>
                  <a:srgbClr val="000000"/>
                </a:solidFill>
                <a:latin typeface="Helvetica" panose="020B0604020202020204" pitchFamily="34" charset="0"/>
              </a:rPr>
              <a:t>3</a:t>
            </a:r>
            <a:r>
              <a:rPr lang="zh-CN" altLang="en-US" dirty="0">
                <a:solidFill>
                  <a:srgbClr val="000000"/>
                </a:solidFill>
                <a:latin typeface="Helvetica" panose="020B0604020202020204" pitchFamily="34" charset="0"/>
              </a:rPr>
              <a:t>号页表项</a:t>
            </a:r>
            <a:endParaRPr lang="zh-CN" altLang="en-US" dirty="0"/>
          </a:p>
        </p:txBody>
      </p:sp>
    </p:spTree>
    <p:extLst>
      <p:ext uri="{BB962C8B-B14F-4D97-AF65-F5344CB8AC3E}">
        <p14:creationId xmlns:p14="http://schemas.microsoft.com/office/powerpoint/2010/main" val="2040497336"/>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5998" y="129039"/>
            <a:ext cx="4618362" cy="1106154"/>
            <a:chOff x="4589792" y="3061803"/>
            <a:chExt cx="4618362" cy="1106154"/>
          </a:xfrm>
        </p:grpSpPr>
        <p:sp>
          <p:nvSpPr>
            <p:cNvPr id="52" name="椭圆 51"/>
            <p:cNvSpPr/>
            <p:nvPr/>
          </p:nvSpPr>
          <p:spPr>
            <a:xfrm>
              <a:off x="4589792" y="3061803"/>
              <a:ext cx="827314" cy="827314"/>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14</a:t>
              </a:r>
              <a:endParaRPr lang="zh-CN" altLang="en-US" sz="2800" dirty="0"/>
            </a:p>
          </p:txBody>
        </p:sp>
        <p:sp>
          <p:nvSpPr>
            <p:cNvPr id="53" name="文本框 52"/>
            <p:cNvSpPr txBox="1"/>
            <p:nvPr/>
          </p:nvSpPr>
          <p:spPr>
            <a:xfrm>
              <a:off x="5945722" y="3213850"/>
              <a:ext cx="3262432" cy="954107"/>
            </a:xfrm>
            <a:prstGeom prst="rect">
              <a:avLst/>
            </a:prstGeom>
            <a:noFill/>
          </p:spPr>
          <p:txBody>
            <a:bodyPr wrap="none" rtlCol="0">
              <a:spAutoFit/>
            </a:bodyPr>
            <a:lstStyle/>
            <a:p>
              <a:r>
                <a:rPr lang="zh-CN" altLang="en-US" sz="2800" dirty="0">
                  <a:solidFill>
                    <a:srgbClr val="EED66F"/>
                  </a:solidFill>
                  <a:latin typeface="Century Gothic" panose="020B0502020202020204" pitchFamily="34" charset="0"/>
                  <a:ea typeface="汉仪特细等线简" panose="02010604000101010101" pitchFamily="2" charset="-122"/>
                </a:rPr>
                <a:t>实</a:t>
              </a:r>
              <a:r>
                <a:rPr lang="zh-CN" altLang="en-US" sz="2800" dirty="0" smtClean="0">
                  <a:solidFill>
                    <a:srgbClr val="EED66F"/>
                  </a:solidFill>
                  <a:latin typeface="Century Gothic" panose="020B0502020202020204" pitchFamily="34" charset="0"/>
                  <a:ea typeface="汉仪特细等线简" panose="02010604000101010101" pitchFamily="2" charset="-122"/>
                </a:rPr>
                <a:t>验过程</a:t>
              </a:r>
              <a:endParaRPr lang="en-US" altLang="zh-CN" sz="2800" dirty="0" smtClean="0">
                <a:solidFill>
                  <a:srgbClr val="EED66F"/>
                </a:solidFill>
                <a:latin typeface="Century Gothic" panose="020B0502020202020204" pitchFamily="34" charset="0"/>
                <a:ea typeface="汉仪特细等线简" panose="02010604000101010101" pitchFamily="2" charset="-122"/>
              </a:endParaRPr>
            </a:p>
            <a:p>
              <a:r>
                <a:rPr lang="en-US" altLang="zh-CN" sz="2800" dirty="0" smtClean="0">
                  <a:solidFill>
                    <a:srgbClr val="EED66F"/>
                  </a:solidFill>
                  <a:latin typeface="Century Gothic" panose="020B0502020202020204" pitchFamily="34" charset="0"/>
                  <a:ea typeface="汉仪特细等线简" panose="02010604000101010101" pitchFamily="2" charset="-122"/>
                </a:rPr>
                <a:t>	</a:t>
              </a:r>
              <a:r>
                <a:rPr lang="en-US" altLang="zh-CN" sz="2800" dirty="0" smtClean="0">
                  <a:latin typeface="Century Gothic" panose="020B0502020202020204" pitchFamily="34" charset="0"/>
                  <a:ea typeface="汉仪特细等线简" panose="02010604000101010101" pitchFamily="2" charset="-122"/>
                </a:rPr>
                <a:t>——</a:t>
              </a:r>
              <a:r>
                <a:rPr lang="zh-CN" altLang="en-US" sz="2800" dirty="0" smtClean="0">
                  <a:latin typeface="Century Gothic" panose="020B0502020202020204" pitchFamily="34" charset="0"/>
                  <a:ea typeface="汉仪特细等线简" panose="02010604000101010101" pitchFamily="2" charset="-122"/>
                </a:rPr>
                <a:t>地址映射</a:t>
              </a:r>
              <a:endParaRPr lang="zh-CN" altLang="en-US" sz="2800" dirty="0">
                <a:latin typeface="Century Gothic" panose="020B0502020202020204" pitchFamily="34" charset="0"/>
                <a:ea typeface="汉仪特细等线简" panose="02010604000101010101" pitchFamily="2" charset="-122"/>
              </a:endParaRPr>
            </a:p>
          </p:txBody>
        </p:sp>
      </p:grpSp>
      <p:sp>
        <p:nvSpPr>
          <p:cNvPr id="5" name="文本框 4"/>
          <p:cNvSpPr txBox="1"/>
          <p:nvPr/>
        </p:nvSpPr>
        <p:spPr>
          <a:xfrm>
            <a:off x="379561" y="1587261"/>
            <a:ext cx="3623095" cy="1231106"/>
          </a:xfrm>
          <a:prstGeom prst="rect">
            <a:avLst/>
          </a:prstGeom>
          <a:noFill/>
        </p:spPr>
        <p:txBody>
          <a:bodyPr wrap="square" rtlCol="0">
            <a:spAutoFit/>
          </a:bodyPr>
          <a:lstStyle/>
          <a:p>
            <a:r>
              <a:rPr lang="zh-CN" altLang="en-US" sz="3200" dirty="0">
                <a:solidFill>
                  <a:srgbClr val="00B050"/>
                </a:solidFill>
                <a:latin typeface="等线" panose="02010600030101010101" pitchFamily="2" charset="-122"/>
                <a:ea typeface="等线" panose="02010600030101010101" pitchFamily="2" charset="-122"/>
              </a:rPr>
              <a:t>变</a:t>
            </a:r>
            <a:r>
              <a:rPr lang="zh-CN" altLang="en-US" sz="3200" dirty="0" smtClean="0">
                <a:solidFill>
                  <a:srgbClr val="00B050"/>
                </a:solidFill>
                <a:latin typeface="等线" panose="02010600030101010101" pitchFamily="2" charset="-122"/>
                <a:ea typeface="等线" panose="02010600030101010101" pitchFamily="2" charset="-122"/>
              </a:rPr>
              <a:t>量</a:t>
            </a:r>
            <a:r>
              <a:rPr lang="en-US" altLang="zh-CN" sz="3200" dirty="0" smtClean="0">
                <a:solidFill>
                  <a:srgbClr val="00B050"/>
                </a:solidFill>
                <a:latin typeface="等线" panose="02010600030101010101" pitchFamily="2" charset="-122"/>
                <a:ea typeface="等线" panose="02010600030101010101" pitchFamily="2" charset="-122"/>
              </a:rPr>
              <a:t>i</a:t>
            </a:r>
            <a:r>
              <a:rPr lang="zh-CN" altLang="en-US" sz="3200" dirty="0" smtClean="0">
                <a:solidFill>
                  <a:srgbClr val="00B050"/>
                </a:solidFill>
                <a:latin typeface="等线" panose="02010600030101010101" pitchFamily="2" charset="-122"/>
                <a:ea typeface="等线" panose="02010600030101010101" pitchFamily="2" charset="-122"/>
              </a:rPr>
              <a:t>的物理地址</a:t>
            </a:r>
            <a:endParaRPr lang="en-US" altLang="zh-CN" sz="3200" dirty="0" smtClean="0">
              <a:solidFill>
                <a:srgbClr val="00B050"/>
              </a:solidFill>
              <a:latin typeface="等线" panose="02010600030101010101" pitchFamily="2" charset="-122"/>
              <a:ea typeface="等线" panose="02010600030101010101" pitchFamily="2" charset="-122"/>
            </a:endParaRPr>
          </a:p>
          <a:p>
            <a:pPr algn="r"/>
            <a:r>
              <a:rPr lang="en-US" altLang="zh-CN" sz="2400" dirty="0" smtClean="0">
                <a:solidFill>
                  <a:srgbClr val="FF0000"/>
                </a:solidFill>
                <a:latin typeface="等线" panose="02010600030101010101" pitchFamily="2" charset="-122"/>
                <a:ea typeface="等线" panose="02010600030101010101" pitchFamily="2" charset="-122"/>
              </a:rPr>
              <a:t>——  </a:t>
            </a:r>
            <a:r>
              <a:rPr lang="en-US" altLang="zh-CN" dirty="0">
                <a:solidFill>
                  <a:srgbClr val="FF0000"/>
                </a:solidFill>
              </a:rPr>
              <a:t>page </a:t>
            </a:r>
            <a:r>
              <a:rPr lang="en-US" altLang="zh-CN" dirty="0" smtClean="0">
                <a:solidFill>
                  <a:srgbClr val="FF0000"/>
                </a:solidFill>
              </a:rPr>
              <a:t>0x10003004</a:t>
            </a:r>
          </a:p>
          <a:p>
            <a:pPr algn="r"/>
            <a:r>
              <a:rPr lang="en-US" altLang="zh-CN" dirty="0">
                <a:solidFill>
                  <a:srgbClr val="FF0000"/>
                </a:solidFill>
              </a:rPr>
              <a:t>xp /</a:t>
            </a:r>
            <a:r>
              <a:rPr lang="en-US" altLang="zh-CN">
                <a:solidFill>
                  <a:srgbClr val="FF0000"/>
                </a:solidFill>
              </a:rPr>
              <a:t>w </a:t>
            </a:r>
            <a:r>
              <a:rPr lang="en-US" altLang="zh-CN" smtClean="0">
                <a:solidFill>
                  <a:srgbClr val="FF0000"/>
                </a:solidFill>
              </a:rPr>
              <a:t>0x00fa6004</a:t>
            </a:r>
            <a:endParaRPr lang="zh-CN" altLang="en-US" sz="2400" dirty="0">
              <a:solidFill>
                <a:srgbClr val="FF0000"/>
              </a:solidFill>
              <a:latin typeface="等线" panose="02010600030101010101" pitchFamily="2" charset="-122"/>
              <a:ea typeface="等线" panose="02010600030101010101" pitchFamily="2" charset="-122"/>
            </a:endParaRPr>
          </a:p>
        </p:txBody>
      </p:sp>
      <p:sp>
        <p:nvSpPr>
          <p:cNvPr id="4" name="椭圆形标注 3"/>
          <p:cNvSpPr/>
          <p:nvPr/>
        </p:nvSpPr>
        <p:spPr>
          <a:xfrm>
            <a:off x="6711351" y="5485177"/>
            <a:ext cx="2587924" cy="879458"/>
          </a:xfrm>
          <a:prstGeom prst="wedgeEllipseCallout">
            <a:avLst>
              <a:gd name="adj1" fmla="val 70788"/>
              <a:gd name="adj2" fmla="val -103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变量</a:t>
            </a:r>
            <a:r>
              <a:rPr lang="en-US" altLang="zh-CN" sz="2400" dirty="0" smtClean="0"/>
              <a:t>i</a:t>
            </a:r>
            <a:r>
              <a:rPr lang="zh-CN" altLang="en-US" sz="2400" dirty="0" smtClean="0"/>
              <a:t>初值</a:t>
            </a:r>
            <a:endParaRPr lang="zh-CN" altLang="en-US" sz="2400" dirty="0"/>
          </a:p>
        </p:txBody>
      </p:sp>
      <p:sp>
        <p:nvSpPr>
          <p:cNvPr id="6" name="矩形 5"/>
          <p:cNvSpPr/>
          <p:nvPr/>
        </p:nvSpPr>
        <p:spPr>
          <a:xfrm>
            <a:off x="431446" y="3240103"/>
            <a:ext cx="2731698" cy="1754326"/>
          </a:xfrm>
          <a:prstGeom prst="rect">
            <a:avLst/>
          </a:prstGeom>
        </p:spPr>
        <p:txBody>
          <a:bodyPr wrap="square">
            <a:spAutoFit/>
          </a:bodyPr>
          <a:lstStyle/>
          <a:p>
            <a:r>
              <a:rPr lang="zh-CN" altLang="en-US" dirty="0">
                <a:solidFill>
                  <a:srgbClr val="000000"/>
                </a:solidFill>
                <a:latin typeface="Helvetica" panose="020B0604020202020204" pitchFamily="34" charset="0"/>
              </a:rPr>
              <a:t>线性地址</a:t>
            </a:r>
            <a:r>
              <a:rPr lang="en-US" altLang="zh-CN" dirty="0">
                <a:solidFill>
                  <a:srgbClr val="000000"/>
                </a:solidFill>
                <a:latin typeface="Helvetica" panose="020B0604020202020204" pitchFamily="34" charset="0"/>
              </a:rPr>
              <a:t>0x10003004</a:t>
            </a:r>
            <a:r>
              <a:rPr lang="zh-CN" altLang="en-US" dirty="0">
                <a:solidFill>
                  <a:srgbClr val="000000"/>
                </a:solidFill>
                <a:latin typeface="Helvetica" panose="020B0604020202020204" pitchFamily="34" charset="0"/>
              </a:rPr>
              <a:t>对应的物理页框号为</a:t>
            </a:r>
            <a:r>
              <a:rPr lang="en-US" altLang="zh-CN" dirty="0" smtClean="0">
                <a:solidFill>
                  <a:srgbClr val="000000"/>
                </a:solidFill>
                <a:latin typeface="Helvetica" panose="020B0604020202020204" pitchFamily="34" charset="0"/>
              </a:rPr>
              <a:t>0x00fa6</a:t>
            </a:r>
            <a:r>
              <a:rPr lang="zh-CN" altLang="en-US" dirty="0" smtClean="0">
                <a:solidFill>
                  <a:srgbClr val="000000"/>
                </a:solidFill>
                <a:latin typeface="Helvetica" panose="020B0604020202020204" pitchFamily="34" charset="0"/>
              </a:rPr>
              <a:t>，</a:t>
            </a:r>
            <a:r>
              <a:rPr lang="zh-CN" altLang="en-US" dirty="0">
                <a:solidFill>
                  <a:srgbClr val="000000"/>
                </a:solidFill>
                <a:latin typeface="Helvetica" panose="020B0604020202020204" pitchFamily="34" charset="0"/>
              </a:rPr>
              <a:t>和页内偏移</a:t>
            </a:r>
            <a:r>
              <a:rPr lang="en-US" altLang="zh-CN" dirty="0">
                <a:solidFill>
                  <a:srgbClr val="000000"/>
                </a:solidFill>
                <a:latin typeface="Helvetica" panose="020B0604020202020204" pitchFamily="34" charset="0"/>
              </a:rPr>
              <a:t>0x004</a:t>
            </a:r>
            <a:r>
              <a:rPr lang="zh-CN" altLang="en-US" dirty="0">
                <a:solidFill>
                  <a:srgbClr val="000000"/>
                </a:solidFill>
                <a:latin typeface="Helvetica" panose="020B0604020202020204" pitchFamily="34" charset="0"/>
              </a:rPr>
              <a:t>接到一起，得到</a:t>
            </a:r>
            <a:r>
              <a:rPr lang="en-US" altLang="zh-CN" dirty="0" smtClean="0">
                <a:solidFill>
                  <a:srgbClr val="000000"/>
                </a:solidFill>
                <a:latin typeface="Helvetica" panose="020B0604020202020204" pitchFamily="34" charset="0"/>
              </a:rPr>
              <a:t>0x00fa6004</a:t>
            </a:r>
            <a:r>
              <a:rPr lang="zh-CN" altLang="en-US" dirty="0">
                <a:solidFill>
                  <a:srgbClr val="000000"/>
                </a:solidFill>
                <a:latin typeface="Helvetica" panose="020B0604020202020204" pitchFamily="34" charset="0"/>
              </a:rPr>
              <a:t>，这就是变量</a:t>
            </a:r>
            <a:r>
              <a:rPr lang="en-US" altLang="zh-CN" dirty="0">
                <a:solidFill>
                  <a:srgbClr val="000000"/>
                </a:solidFill>
                <a:latin typeface="Helvetica" panose="020B0604020202020204" pitchFamily="34" charset="0"/>
              </a:rPr>
              <a:t>i</a:t>
            </a:r>
            <a:r>
              <a:rPr lang="zh-CN" altLang="en-US" dirty="0">
                <a:solidFill>
                  <a:srgbClr val="000000"/>
                </a:solidFill>
                <a:latin typeface="Helvetica" panose="020B0604020202020204" pitchFamily="34" charset="0"/>
              </a:rPr>
              <a:t>的物理地址</a:t>
            </a:r>
            <a:endParaRPr lang="zh-CN" altLang="en-US" dirty="0"/>
          </a:p>
        </p:txBody>
      </p:sp>
      <p:pic>
        <p:nvPicPr>
          <p:cNvPr id="8" name="图片 7"/>
          <p:cNvPicPr>
            <a:picLocks noChangeAspect="1"/>
          </p:cNvPicPr>
          <p:nvPr/>
        </p:nvPicPr>
        <p:blipFill>
          <a:blip r:embed="rId2"/>
          <a:stretch>
            <a:fillRect/>
          </a:stretch>
        </p:blipFill>
        <p:spPr>
          <a:xfrm>
            <a:off x="5804245" y="4283192"/>
            <a:ext cx="5207268" cy="711237"/>
          </a:xfrm>
          <a:prstGeom prst="rect">
            <a:avLst/>
          </a:prstGeom>
        </p:spPr>
      </p:pic>
      <p:pic>
        <p:nvPicPr>
          <p:cNvPr id="9" name="图片 8"/>
          <p:cNvPicPr>
            <a:picLocks noChangeAspect="1"/>
          </p:cNvPicPr>
          <p:nvPr/>
        </p:nvPicPr>
        <p:blipFill>
          <a:blip r:embed="rId3"/>
          <a:stretch>
            <a:fillRect/>
          </a:stretch>
        </p:blipFill>
        <p:spPr>
          <a:xfrm>
            <a:off x="4597683" y="3055806"/>
            <a:ext cx="6413830" cy="736638"/>
          </a:xfrm>
          <a:prstGeom prst="rect">
            <a:avLst/>
          </a:prstGeom>
        </p:spPr>
      </p:pic>
      <p:sp>
        <p:nvSpPr>
          <p:cNvPr id="10" name="椭圆形标注 9"/>
          <p:cNvSpPr/>
          <p:nvPr/>
        </p:nvSpPr>
        <p:spPr>
          <a:xfrm>
            <a:off x="6452558" y="1616152"/>
            <a:ext cx="5175849" cy="948906"/>
          </a:xfrm>
          <a:prstGeom prst="wedgeEllipseCallout">
            <a:avLst>
              <a:gd name="adj1" fmla="val 20720"/>
              <a:gd name="adj2" fmla="val 130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等线" panose="02010600030101010101" pitchFamily="2" charset="-122"/>
                <a:ea typeface="等线" panose="02010600030101010101" pitchFamily="2" charset="-122"/>
              </a:rPr>
              <a:t>页表在物理内存中位置</a:t>
            </a:r>
            <a:endParaRPr lang="zh-CN" altLang="en-US" sz="24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810170205"/>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5998" y="129039"/>
            <a:ext cx="4618362" cy="1106154"/>
            <a:chOff x="4589792" y="3061803"/>
            <a:chExt cx="4618362" cy="1106154"/>
          </a:xfrm>
        </p:grpSpPr>
        <p:sp>
          <p:nvSpPr>
            <p:cNvPr id="52" name="椭圆 51"/>
            <p:cNvSpPr/>
            <p:nvPr/>
          </p:nvSpPr>
          <p:spPr>
            <a:xfrm>
              <a:off x="4589792" y="3061803"/>
              <a:ext cx="827314" cy="827314"/>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15</a:t>
              </a:r>
              <a:endParaRPr lang="zh-CN" altLang="en-US" sz="2800" dirty="0"/>
            </a:p>
          </p:txBody>
        </p:sp>
        <p:sp>
          <p:nvSpPr>
            <p:cNvPr id="53" name="文本框 52"/>
            <p:cNvSpPr txBox="1"/>
            <p:nvPr/>
          </p:nvSpPr>
          <p:spPr>
            <a:xfrm>
              <a:off x="5945722" y="3213850"/>
              <a:ext cx="3262432" cy="954107"/>
            </a:xfrm>
            <a:prstGeom prst="rect">
              <a:avLst/>
            </a:prstGeom>
            <a:noFill/>
          </p:spPr>
          <p:txBody>
            <a:bodyPr wrap="none" rtlCol="0">
              <a:spAutoFit/>
            </a:bodyPr>
            <a:lstStyle/>
            <a:p>
              <a:r>
                <a:rPr lang="zh-CN" altLang="en-US" sz="2800" dirty="0">
                  <a:solidFill>
                    <a:srgbClr val="EED66F"/>
                  </a:solidFill>
                  <a:latin typeface="Century Gothic" panose="020B0502020202020204" pitchFamily="34" charset="0"/>
                  <a:ea typeface="汉仪特细等线简" panose="02010604000101010101" pitchFamily="2" charset="-122"/>
                </a:rPr>
                <a:t>实</a:t>
              </a:r>
              <a:r>
                <a:rPr lang="zh-CN" altLang="en-US" sz="2800" dirty="0" smtClean="0">
                  <a:solidFill>
                    <a:srgbClr val="EED66F"/>
                  </a:solidFill>
                  <a:latin typeface="Century Gothic" panose="020B0502020202020204" pitchFamily="34" charset="0"/>
                  <a:ea typeface="汉仪特细等线简" panose="02010604000101010101" pitchFamily="2" charset="-122"/>
                </a:rPr>
                <a:t>验过程</a:t>
              </a:r>
              <a:endParaRPr lang="en-US" altLang="zh-CN" sz="2800" dirty="0" smtClean="0">
                <a:solidFill>
                  <a:srgbClr val="EED66F"/>
                </a:solidFill>
                <a:latin typeface="Century Gothic" panose="020B0502020202020204" pitchFamily="34" charset="0"/>
                <a:ea typeface="汉仪特细等线简" panose="02010604000101010101" pitchFamily="2" charset="-122"/>
              </a:endParaRPr>
            </a:p>
            <a:p>
              <a:r>
                <a:rPr lang="en-US" altLang="zh-CN" sz="2800" dirty="0" smtClean="0">
                  <a:solidFill>
                    <a:srgbClr val="EED66F"/>
                  </a:solidFill>
                  <a:latin typeface="Century Gothic" panose="020B0502020202020204" pitchFamily="34" charset="0"/>
                  <a:ea typeface="汉仪特细等线简" panose="02010604000101010101" pitchFamily="2" charset="-122"/>
                </a:rPr>
                <a:t>	</a:t>
              </a:r>
              <a:r>
                <a:rPr lang="en-US" altLang="zh-CN" sz="2800" dirty="0" smtClean="0">
                  <a:latin typeface="Century Gothic" panose="020B0502020202020204" pitchFamily="34" charset="0"/>
                  <a:ea typeface="汉仪特细等线简" panose="02010604000101010101" pitchFamily="2" charset="-122"/>
                </a:rPr>
                <a:t>——</a:t>
              </a:r>
              <a:r>
                <a:rPr lang="zh-CN" altLang="en-US" sz="2800" dirty="0" smtClean="0">
                  <a:latin typeface="Century Gothic" panose="020B0502020202020204" pitchFamily="34" charset="0"/>
                  <a:ea typeface="汉仪特细等线简" panose="02010604000101010101" pitchFamily="2" charset="-122"/>
                </a:rPr>
                <a:t>地址映射</a:t>
              </a:r>
              <a:endParaRPr lang="zh-CN" altLang="en-US" sz="2800" dirty="0">
                <a:latin typeface="Century Gothic" panose="020B0502020202020204" pitchFamily="34" charset="0"/>
                <a:ea typeface="汉仪特细等线简" panose="02010604000101010101" pitchFamily="2" charset="-122"/>
              </a:endParaRPr>
            </a:p>
          </p:txBody>
        </p:sp>
      </p:grpSp>
      <p:sp>
        <p:nvSpPr>
          <p:cNvPr id="5" name="文本框 4"/>
          <p:cNvSpPr txBox="1"/>
          <p:nvPr/>
        </p:nvSpPr>
        <p:spPr>
          <a:xfrm>
            <a:off x="379561" y="1587261"/>
            <a:ext cx="4414799" cy="954107"/>
          </a:xfrm>
          <a:prstGeom prst="rect">
            <a:avLst/>
          </a:prstGeom>
          <a:noFill/>
        </p:spPr>
        <p:txBody>
          <a:bodyPr wrap="square" rtlCol="0">
            <a:spAutoFit/>
          </a:bodyPr>
          <a:lstStyle/>
          <a:p>
            <a:r>
              <a:rPr lang="zh-CN" altLang="en-US" sz="3200" dirty="0">
                <a:solidFill>
                  <a:srgbClr val="00B050"/>
                </a:solidFill>
                <a:latin typeface="等线" panose="02010600030101010101" pitchFamily="2" charset="-122"/>
                <a:ea typeface="等线" panose="02010600030101010101" pitchFamily="2" charset="-122"/>
              </a:rPr>
              <a:t>修改</a:t>
            </a:r>
            <a:r>
              <a:rPr lang="en-US" altLang="zh-CN" sz="3200" dirty="0" smtClean="0">
                <a:solidFill>
                  <a:srgbClr val="00B050"/>
                </a:solidFill>
                <a:latin typeface="等线" panose="02010600030101010101" pitchFamily="2" charset="-122"/>
                <a:ea typeface="等线" panose="02010600030101010101" pitchFamily="2" charset="-122"/>
              </a:rPr>
              <a:t>i</a:t>
            </a:r>
            <a:r>
              <a:rPr lang="zh-CN" altLang="en-US" sz="3200" dirty="0" smtClean="0">
                <a:solidFill>
                  <a:srgbClr val="00B050"/>
                </a:solidFill>
                <a:latin typeface="等线" panose="02010600030101010101" pitchFamily="2" charset="-122"/>
                <a:ea typeface="等线" panose="02010600030101010101" pitchFamily="2" charset="-122"/>
              </a:rPr>
              <a:t>的物理地址内容</a:t>
            </a:r>
            <a:endParaRPr lang="en-US" altLang="zh-CN" sz="3200" dirty="0" smtClean="0">
              <a:solidFill>
                <a:srgbClr val="00B050"/>
              </a:solidFill>
              <a:latin typeface="等线" panose="02010600030101010101" pitchFamily="2" charset="-122"/>
              <a:ea typeface="等线" panose="02010600030101010101" pitchFamily="2" charset="-122"/>
            </a:endParaRPr>
          </a:p>
          <a:p>
            <a:pPr algn="r"/>
            <a:r>
              <a:rPr lang="en-US" altLang="zh-CN" sz="2400" dirty="0" smtClean="0">
                <a:solidFill>
                  <a:srgbClr val="FF0000"/>
                </a:solidFill>
                <a:latin typeface="等线" panose="02010600030101010101" pitchFamily="2" charset="-122"/>
                <a:ea typeface="等线" panose="02010600030101010101" pitchFamily="2" charset="-122"/>
              </a:rPr>
              <a:t>——  </a:t>
            </a:r>
            <a:r>
              <a:rPr lang="en-US" altLang="zh-CN" dirty="0">
                <a:solidFill>
                  <a:srgbClr val="FF0000"/>
                </a:solidFill>
              </a:rPr>
              <a:t>setpmem 0x00fa6004 4 0</a:t>
            </a:r>
            <a:endParaRPr lang="zh-CN" altLang="en-US" sz="2400" dirty="0">
              <a:solidFill>
                <a:srgbClr val="FF0000"/>
              </a:solidFill>
              <a:latin typeface="等线" panose="02010600030101010101" pitchFamily="2" charset="-122"/>
              <a:ea typeface="等线" panose="02010600030101010101" pitchFamily="2" charset="-122"/>
            </a:endParaRPr>
          </a:p>
        </p:txBody>
      </p:sp>
      <p:sp>
        <p:nvSpPr>
          <p:cNvPr id="6" name="矩形 5"/>
          <p:cNvSpPr/>
          <p:nvPr/>
        </p:nvSpPr>
        <p:spPr>
          <a:xfrm>
            <a:off x="431446" y="3240103"/>
            <a:ext cx="2731698" cy="1477328"/>
          </a:xfrm>
          <a:prstGeom prst="rect">
            <a:avLst/>
          </a:prstGeom>
        </p:spPr>
        <p:txBody>
          <a:bodyPr wrap="square">
            <a:spAutoFit/>
          </a:bodyPr>
          <a:lstStyle/>
          <a:p>
            <a:r>
              <a:rPr lang="zh-CN" altLang="en-US" dirty="0"/>
              <a:t>从</a:t>
            </a:r>
            <a:r>
              <a:rPr lang="en-US" altLang="zh-CN" dirty="0"/>
              <a:t>0x00fa6004</a:t>
            </a:r>
            <a:r>
              <a:rPr lang="zh-CN" altLang="en-US" dirty="0"/>
              <a:t>地址开始的</a:t>
            </a:r>
            <a:r>
              <a:rPr lang="en-US" altLang="zh-CN" dirty="0"/>
              <a:t>4</a:t>
            </a:r>
            <a:r>
              <a:rPr lang="zh-CN" altLang="en-US" dirty="0"/>
              <a:t>个字节都设为</a:t>
            </a:r>
            <a:r>
              <a:rPr lang="en-US" altLang="zh-CN" dirty="0"/>
              <a:t>0</a:t>
            </a:r>
            <a:r>
              <a:rPr lang="zh-CN" altLang="en-US" dirty="0"/>
              <a:t>，然后再用“</a:t>
            </a:r>
            <a:r>
              <a:rPr lang="en-US" altLang="zh-CN" dirty="0"/>
              <a:t>c”</a:t>
            </a:r>
            <a:r>
              <a:rPr lang="zh-CN" altLang="en-US" dirty="0"/>
              <a:t>命令继续</a:t>
            </a:r>
            <a:r>
              <a:rPr lang="en-US" altLang="zh-CN" dirty="0"/>
              <a:t>Bochs</a:t>
            </a:r>
            <a:r>
              <a:rPr lang="zh-CN" altLang="en-US" dirty="0"/>
              <a:t>的运行，可以看到</a:t>
            </a:r>
            <a:r>
              <a:rPr lang="en-US" altLang="zh-CN" dirty="0"/>
              <a:t>test</a:t>
            </a:r>
            <a:r>
              <a:rPr lang="zh-CN" altLang="en-US" dirty="0"/>
              <a:t>退出了，说明</a:t>
            </a:r>
            <a:r>
              <a:rPr lang="en-US" altLang="zh-CN" dirty="0"/>
              <a:t>i</a:t>
            </a:r>
            <a:r>
              <a:rPr lang="zh-CN" altLang="en-US" dirty="0"/>
              <a:t>的修改成功了</a:t>
            </a:r>
          </a:p>
        </p:txBody>
      </p:sp>
      <p:pic>
        <p:nvPicPr>
          <p:cNvPr id="3" name="图片 2"/>
          <p:cNvPicPr>
            <a:picLocks noChangeAspect="1"/>
          </p:cNvPicPr>
          <p:nvPr/>
        </p:nvPicPr>
        <p:blipFill>
          <a:blip r:embed="rId2"/>
          <a:stretch>
            <a:fillRect/>
          </a:stretch>
        </p:blipFill>
        <p:spPr>
          <a:xfrm>
            <a:off x="4954565" y="1623173"/>
            <a:ext cx="6346039" cy="4711187"/>
          </a:xfrm>
          <a:prstGeom prst="rect">
            <a:avLst/>
          </a:prstGeom>
        </p:spPr>
      </p:pic>
    </p:spTree>
    <p:extLst>
      <p:ext uri="{BB962C8B-B14F-4D97-AF65-F5344CB8AC3E}">
        <p14:creationId xmlns:p14="http://schemas.microsoft.com/office/powerpoint/2010/main" val="3809548080"/>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589792" y="1009451"/>
            <a:ext cx="827314" cy="827314"/>
          </a:xfrm>
          <a:prstGeom prst="ellipse">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575191" y="2035627"/>
            <a:ext cx="827314" cy="827314"/>
          </a:xfrm>
          <a:prstGeom prst="ellipse">
            <a:avLst/>
          </a:prstGeom>
          <a:solidFill>
            <a:srgbClr val="516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589792" y="3061803"/>
            <a:ext cx="827314" cy="827314"/>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589792" y="4087979"/>
            <a:ext cx="827314" cy="82731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5945722" y="1161498"/>
            <a:ext cx="1620957" cy="523220"/>
          </a:xfrm>
          <a:prstGeom prst="rect">
            <a:avLst/>
          </a:prstGeom>
          <a:noFill/>
        </p:spPr>
        <p:txBody>
          <a:bodyPr wrap="none" rtlCol="0">
            <a:spAutoFit/>
          </a:bodyPr>
          <a:lstStyle/>
          <a:p>
            <a:r>
              <a:rPr lang="zh-CN" altLang="en-US" sz="2800" dirty="0">
                <a:solidFill>
                  <a:srgbClr val="0CB692"/>
                </a:solidFill>
                <a:latin typeface="Century Gothic" panose="020B0502020202020204" pitchFamily="34" charset="0"/>
                <a:ea typeface="汉仪特细等线简" panose="02010604000101010101" pitchFamily="2" charset="-122"/>
              </a:rPr>
              <a:t>实验目的</a:t>
            </a:r>
          </a:p>
        </p:txBody>
      </p:sp>
      <p:sp>
        <p:nvSpPr>
          <p:cNvPr id="41" name="文本框 40"/>
          <p:cNvSpPr txBox="1"/>
          <p:nvPr/>
        </p:nvSpPr>
        <p:spPr>
          <a:xfrm>
            <a:off x="5945723" y="2187674"/>
            <a:ext cx="1620957" cy="523220"/>
          </a:xfrm>
          <a:prstGeom prst="rect">
            <a:avLst/>
          </a:prstGeom>
          <a:noFill/>
        </p:spPr>
        <p:txBody>
          <a:bodyPr wrap="none" rtlCol="0">
            <a:spAutoFit/>
          </a:bodyPr>
          <a:lstStyle/>
          <a:p>
            <a:r>
              <a:rPr lang="zh-CN" altLang="en-US" sz="2800" dirty="0">
                <a:solidFill>
                  <a:srgbClr val="516D82"/>
                </a:solidFill>
                <a:latin typeface="Century Gothic" panose="020B0502020202020204" pitchFamily="34" charset="0"/>
                <a:ea typeface="汉仪特细等线简" panose="02010604000101010101" pitchFamily="2" charset="-122"/>
              </a:rPr>
              <a:t>实</a:t>
            </a:r>
            <a:r>
              <a:rPr lang="zh-CN" altLang="en-US" sz="2800" dirty="0" smtClean="0">
                <a:solidFill>
                  <a:srgbClr val="516D82"/>
                </a:solidFill>
                <a:latin typeface="Century Gothic" panose="020B0502020202020204" pitchFamily="34" charset="0"/>
                <a:ea typeface="汉仪特细等线简" panose="02010604000101010101" pitchFamily="2" charset="-122"/>
              </a:rPr>
              <a:t>验</a:t>
            </a:r>
            <a:r>
              <a:rPr lang="zh-CN" altLang="en-US" sz="2800" dirty="0">
                <a:solidFill>
                  <a:srgbClr val="516D82"/>
                </a:solidFill>
                <a:latin typeface="Century Gothic" panose="020B0502020202020204" pitchFamily="34" charset="0"/>
                <a:ea typeface="汉仪特细等线简" panose="02010604000101010101" pitchFamily="2" charset="-122"/>
              </a:rPr>
              <a:t>内容</a:t>
            </a:r>
          </a:p>
        </p:txBody>
      </p:sp>
      <p:sp>
        <p:nvSpPr>
          <p:cNvPr id="42" name="文本框 41"/>
          <p:cNvSpPr txBox="1"/>
          <p:nvPr/>
        </p:nvSpPr>
        <p:spPr>
          <a:xfrm>
            <a:off x="5945722" y="3213850"/>
            <a:ext cx="1620957" cy="523220"/>
          </a:xfrm>
          <a:prstGeom prst="rect">
            <a:avLst/>
          </a:prstGeom>
          <a:noFill/>
        </p:spPr>
        <p:txBody>
          <a:bodyPr wrap="none" rtlCol="0">
            <a:spAutoFit/>
          </a:bodyPr>
          <a:lstStyle/>
          <a:p>
            <a:r>
              <a:rPr lang="zh-CN" altLang="en-US" sz="2800" dirty="0">
                <a:solidFill>
                  <a:srgbClr val="EED66F"/>
                </a:solidFill>
                <a:latin typeface="Century Gothic" panose="020B0502020202020204" pitchFamily="34" charset="0"/>
                <a:ea typeface="汉仪特细等线简" panose="02010604000101010101" pitchFamily="2" charset="-122"/>
              </a:rPr>
              <a:t>实</a:t>
            </a:r>
            <a:r>
              <a:rPr lang="zh-CN" altLang="en-US" sz="2800" dirty="0" smtClean="0">
                <a:solidFill>
                  <a:srgbClr val="EED66F"/>
                </a:solidFill>
                <a:latin typeface="Century Gothic" panose="020B0502020202020204" pitchFamily="34" charset="0"/>
                <a:ea typeface="汉仪特细等线简" panose="02010604000101010101" pitchFamily="2" charset="-122"/>
              </a:rPr>
              <a:t>验过程</a:t>
            </a:r>
            <a:endParaRPr lang="zh-CN" altLang="en-US" sz="2800" dirty="0">
              <a:solidFill>
                <a:srgbClr val="EED66F"/>
              </a:solidFill>
              <a:latin typeface="Century Gothic" panose="020B0502020202020204" pitchFamily="34" charset="0"/>
              <a:ea typeface="汉仪特细等线简" panose="02010604000101010101" pitchFamily="2" charset="-122"/>
            </a:endParaRPr>
          </a:p>
        </p:txBody>
      </p:sp>
      <p:sp>
        <p:nvSpPr>
          <p:cNvPr id="43" name="椭圆 42"/>
          <p:cNvSpPr/>
          <p:nvPr/>
        </p:nvSpPr>
        <p:spPr>
          <a:xfrm>
            <a:off x="4589792" y="5114155"/>
            <a:ext cx="827314" cy="827314"/>
          </a:xfrm>
          <a:prstGeom prst="ellips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5945721" y="4240026"/>
            <a:ext cx="1620957" cy="523220"/>
          </a:xfrm>
          <a:prstGeom prst="rect">
            <a:avLst/>
          </a:prstGeom>
          <a:noFill/>
        </p:spPr>
        <p:txBody>
          <a:bodyPr wrap="none" rtlCol="0">
            <a:spAutoFit/>
          </a:bodyPr>
          <a:lstStyle/>
          <a:p>
            <a:r>
              <a:rPr lang="zh-CN" altLang="en-US" sz="2800" dirty="0">
                <a:solidFill>
                  <a:srgbClr val="00B050"/>
                </a:solidFill>
                <a:latin typeface="Century Gothic" panose="020B0502020202020204" pitchFamily="34" charset="0"/>
                <a:ea typeface="汉仪特细等线简" panose="02010604000101010101" pitchFamily="2" charset="-122"/>
              </a:rPr>
              <a:t>回答问题</a:t>
            </a:r>
          </a:p>
        </p:txBody>
      </p:sp>
      <p:sp>
        <p:nvSpPr>
          <p:cNvPr id="46" name="文本框 45"/>
          <p:cNvSpPr txBox="1"/>
          <p:nvPr/>
        </p:nvSpPr>
        <p:spPr>
          <a:xfrm>
            <a:off x="5945721" y="5266202"/>
            <a:ext cx="1620957" cy="523220"/>
          </a:xfrm>
          <a:prstGeom prst="rect">
            <a:avLst/>
          </a:prstGeom>
          <a:noFill/>
        </p:spPr>
        <p:txBody>
          <a:bodyPr wrap="none" rtlCol="0">
            <a:spAutoFit/>
          </a:bodyPr>
          <a:lstStyle/>
          <a:p>
            <a:r>
              <a:rPr lang="zh-CN" altLang="en-US" sz="2800" dirty="0">
                <a:solidFill>
                  <a:srgbClr val="FF9999"/>
                </a:solidFill>
                <a:latin typeface="Century Gothic" panose="020B0502020202020204" pitchFamily="34" charset="0"/>
                <a:ea typeface="汉仪特细等线简" panose="02010604000101010101" pitchFamily="2" charset="-122"/>
              </a:rPr>
              <a:t>总</a:t>
            </a:r>
            <a:r>
              <a:rPr lang="zh-CN" altLang="en-US" sz="2800" dirty="0" smtClean="0">
                <a:solidFill>
                  <a:srgbClr val="FF9999"/>
                </a:solidFill>
                <a:latin typeface="Century Gothic" panose="020B0502020202020204" pitchFamily="34" charset="0"/>
                <a:ea typeface="汉仪特细等线简" panose="02010604000101010101" pitchFamily="2" charset="-122"/>
              </a:rPr>
              <a:t>结回顾</a:t>
            </a:r>
            <a:endParaRPr lang="zh-CN" altLang="en-US" sz="2800" dirty="0">
              <a:solidFill>
                <a:srgbClr val="FF9999"/>
              </a:solidFill>
              <a:latin typeface="Century Gothic" panose="020B0502020202020204" pitchFamily="34" charset="0"/>
              <a:ea typeface="汉仪特细等线简" panose="02010604000101010101" pitchFamily="2" charset="-122"/>
            </a:endParaRPr>
          </a:p>
        </p:txBody>
      </p:sp>
      <p:sp>
        <p:nvSpPr>
          <p:cNvPr id="14" name="矩形 13"/>
          <p:cNvSpPr/>
          <p:nvPr/>
        </p:nvSpPr>
        <p:spPr>
          <a:xfrm>
            <a:off x="245327" y="0"/>
            <a:ext cx="89210" cy="735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334537" y="0"/>
            <a:ext cx="1107996" cy="646331"/>
          </a:xfrm>
          <a:prstGeom prst="rect">
            <a:avLst/>
          </a:prstGeom>
          <a:noFill/>
        </p:spPr>
        <p:txBody>
          <a:bodyPr wrap="none" rtlCol="0">
            <a:spAutoFit/>
          </a:bodyPr>
          <a:lstStyle/>
          <a:p>
            <a:r>
              <a:rPr lang="zh-CN" altLang="en-US" sz="3600" dirty="0" smtClean="0">
                <a:solidFill>
                  <a:schemeClr val="accent1">
                    <a:lumMod val="75000"/>
                  </a:schemeClr>
                </a:solidFill>
                <a:latin typeface="Century Gothic" panose="020B0502020202020204" pitchFamily="34" charset="0"/>
                <a:ea typeface="汉仪特细等线简" panose="02010604000101010101" pitchFamily="2" charset="-122"/>
              </a:rPr>
              <a:t>导航</a:t>
            </a:r>
            <a:endParaRPr lang="zh-CN" altLang="en-US" sz="3600" dirty="0">
              <a:solidFill>
                <a:schemeClr val="accent1">
                  <a:lumMod val="75000"/>
                </a:schemeClr>
              </a:solidFill>
              <a:latin typeface="Century Gothic" panose="020B0502020202020204" pitchFamily="34" charset="0"/>
              <a:ea typeface="汉仪特细等线简" panose="02010604000101010101" pitchFamily="2" charset="-122"/>
            </a:endParaRPr>
          </a:p>
        </p:txBody>
      </p:sp>
    </p:spTree>
    <p:extLst>
      <p:ext uri="{BB962C8B-B14F-4D97-AF65-F5344CB8AC3E}">
        <p14:creationId xmlns:p14="http://schemas.microsoft.com/office/powerpoint/2010/main" val="1029073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5998" y="129039"/>
            <a:ext cx="4618362" cy="1537042"/>
            <a:chOff x="4589792" y="3061803"/>
            <a:chExt cx="4618362" cy="1537042"/>
          </a:xfrm>
        </p:grpSpPr>
        <p:sp>
          <p:nvSpPr>
            <p:cNvPr id="52" name="椭圆 51"/>
            <p:cNvSpPr/>
            <p:nvPr/>
          </p:nvSpPr>
          <p:spPr>
            <a:xfrm>
              <a:off x="4589792" y="3061803"/>
              <a:ext cx="827314" cy="827314"/>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5945722" y="3213850"/>
              <a:ext cx="3262432" cy="1384995"/>
            </a:xfrm>
            <a:prstGeom prst="rect">
              <a:avLst/>
            </a:prstGeom>
            <a:noFill/>
          </p:spPr>
          <p:txBody>
            <a:bodyPr wrap="none" rtlCol="0">
              <a:spAutoFit/>
            </a:bodyPr>
            <a:lstStyle/>
            <a:p>
              <a:r>
                <a:rPr lang="zh-CN" altLang="en-US" sz="2800" dirty="0">
                  <a:solidFill>
                    <a:srgbClr val="EED66F"/>
                  </a:solidFill>
                  <a:latin typeface="Century Gothic" panose="020B0502020202020204" pitchFamily="34" charset="0"/>
                  <a:ea typeface="汉仪特细等线简" panose="02010604000101010101" pitchFamily="2" charset="-122"/>
                </a:rPr>
                <a:t>实</a:t>
              </a:r>
              <a:r>
                <a:rPr lang="zh-CN" altLang="en-US" sz="2800" dirty="0" smtClean="0">
                  <a:solidFill>
                    <a:srgbClr val="EED66F"/>
                  </a:solidFill>
                  <a:latin typeface="Century Gothic" panose="020B0502020202020204" pitchFamily="34" charset="0"/>
                  <a:ea typeface="汉仪特细等线简" panose="02010604000101010101" pitchFamily="2" charset="-122"/>
                </a:rPr>
                <a:t>验过程</a:t>
              </a:r>
              <a:endParaRPr lang="en-US" altLang="zh-CN" sz="2800" dirty="0" smtClean="0">
                <a:solidFill>
                  <a:srgbClr val="EED66F"/>
                </a:solidFill>
                <a:latin typeface="Century Gothic" panose="020B0502020202020204" pitchFamily="34" charset="0"/>
                <a:ea typeface="汉仪特细等线简" panose="02010604000101010101" pitchFamily="2" charset="-122"/>
              </a:endParaRPr>
            </a:p>
            <a:p>
              <a:r>
                <a:rPr lang="en-US" altLang="zh-CN" sz="2800" dirty="0" smtClean="0">
                  <a:solidFill>
                    <a:srgbClr val="EED66F"/>
                  </a:solidFill>
                  <a:latin typeface="Century Gothic" panose="020B0502020202020204" pitchFamily="34" charset="0"/>
                  <a:ea typeface="汉仪特细等线简" panose="02010604000101010101" pitchFamily="2" charset="-122"/>
                </a:rPr>
                <a:t>	</a:t>
              </a:r>
              <a:r>
                <a:rPr lang="en-US" altLang="zh-CN" sz="2800" dirty="0" smtClean="0">
                  <a:latin typeface="Century Gothic" panose="020B0502020202020204" pitchFamily="34" charset="0"/>
                  <a:ea typeface="汉仪特细等线简" panose="02010604000101010101" pitchFamily="2" charset="-122"/>
                </a:rPr>
                <a:t>——</a:t>
              </a:r>
              <a:r>
                <a:rPr lang="zh-CN" altLang="en-US" sz="2800" dirty="0">
                  <a:latin typeface="Century Gothic" panose="020B0502020202020204" pitchFamily="34" charset="0"/>
                  <a:ea typeface="汉仪特细等线简" panose="02010604000101010101" pitchFamily="2" charset="-122"/>
                </a:rPr>
                <a:t>共</a:t>
              </a:r>
              <a:r>
                <a:rPr lang="zh-CN" altLang="en-US" sz="2800" dirty="0" smtClean="0">
                  <a:latin typeface="Century Gothic" panose="020B0502020202020204" pitchFamily="34" charset="0"/>
                  <a:ea typeface="汉仪特细等线简" panose="02010604000101010101" pitchFamily="2" charset="-122"/>
                </a:rPr>
                <a:t>享内存</a:t>
              </a:r>
              <a:endParaRPr lang="en-US" altLang="zh-CN" sz="2800" dirty="0" smtClean="0">
                <a:latin typeface="Century Gothic" panose="020B0502020202020204" pitchFamily="34" charset="0"/>
                <a:ea typeface="汉仪特细等线简" panose="02010604000101010101" pitchFamily="2" charset="-122"/>
              </a:endParaRPr>
            </a:p>
            <a:p>
              <a:r>
                <a:rPr lang="zh-CN" altLang="en-US" sz="2800" dirty="0" smtClean="0">
                  <a:solidFill>
                    <a:srgbClr val="FF0000"/>
                  </a:solidFill>
                  <a:latin typeface="Century Gothic" panose="020B0502020202020204" pitchFamily="34" charset="0"/>
                  <a:ea typeface="汉仪特细等线简" panose="02010604000101010101" pitchFamily="2" charset="-122"/>
                </a:rPr>
                <a:t>准备</a:t>
              </a:r>
              <a:endParaRPr lang="zh-CN" altLang="en-US" sz="2800" dirty="0">
                <a:solidFill>
                  <a:srgbClr val="FF0000"/>
                </a:solidFill>
                <a:latin typeface="Century Gothic" panose="020B0502020202020204" pitchFamily="34" charset="0"/>
                <a:ea typeface="汉仪特细等线简" panose="02010604000101010101" pitchFamily="2" charset="-122"/>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98" y="1666081"/>
            <a:ext cx="4720610" cy="4327937"/>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310" y="1666081"/>
            <a:ext cx="4988042" cy="4324739"/>
          </a:xfrm>
          <a:prstGeom prst="rect">
            <a:avLst/>
          </a:prstGeom>
        </p:spPr>
      </p:pic>
      <p:sp>
        <p:nvSpPr>
          <p:cNvPr id="16" name="右箭头 15"/>
          <p:cNvSpPr/>
          <p:nvPr/>
        </p:nvSpPr>
        <p:spPr>
          <a:xfrm>
            <a:off x="5185317" y="4716966"/>
            <a:ext cx="1628078" cy="54641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8" name="右箭头 27"/>
          <p:cNvSpPr/>
          <p:nvPr/>
        </p:nvSpPr>
        <p:spPr>
          <a:xfrm rot="10800000">
            <a:off x="5100571" y="2304586"/>
            <a:ext cx="1628078" cy="54641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7" name="矩形 16"/>
          <p:cNvSpPr/>
          <p:nvPr/>
        </p:nvSpPr>
        <p:spPr>
          <a:xfrm>
            <a:off x="5494105" y="1851102"/>
            <a:ext cx="1331459" cy="453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consumer</a:t>
            </a:r>
            <a:endParaRPr lang="zh-CN" altLang="en-US" dirty="0"/>
          </a:p>
        </p:txBody>
      </p:sp>
      <p:sp>
        <p:nvSpPr>
          <p:cNvPr id="30" name="矩形 29"/>
          <p:cNvSpPr/>
          <p:nvPr/>
        </p:nvSpPr>
        <p:spPr>
          <a:xfrm>
            <a:off x="5100571" y="4263483"/>
            <a:ext cx="1331459" cy="453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producer</a:t>
            </a:r>
            <a:endParaRPr lang="zh-CN" altLang="en-US" dirty="0"/>
          </a:p>
        </p:txBody>
      </p:sp>
    </p:spTree>
    <p:extLst>
      <p:ext uri="{BB962C8B-B14F-4D97-AF65-F5344CB8AC3E}">
        <p14:creationId xmlns:p14="http://schemas.microsoft.com/office/powerpoint/2010/main" val="305819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5998" y="129039"/>
            <a:ext cx="4618362" cy="1537042"/>
            <a:chOff x="4589792" y="3061803"/>
            <a:chExt cx="4618362" cy="1537042"/>
          </a:xfrm>
        </p:grpSpPr>
        <p:sp>
          <p:nvSpPr>
            <p:cNvPr id="52" name="椭圆 51"/>
            <p:cNvSpPr/>
            <p:nvPr/>
          </p:nvSpPr>
          <p:spPr>
            <a:xfrm>
              <a:off x="4589792" y="3061803"/>
              <a:ext cx="827314" cy="827314"/>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5945722" y="3213850"/>
              <a:ext cx="3262432" cy="1384995"/>
            </a:xfrm>
            <a:prstGeom prst="rect">
              <a:avLst/>
            </a:prstGeom>
            <a:noFill/>
          </p:spPr>
          <p:txBody>
            <a:bodyPr wrap="none" rtlCol="0">
              <a:spAutoFit/>
            </a:bodyPr>
            <a:lstStyle/>
            <a:p>
              <a:r>
                <a:rPr lang="zh-CN" altLang="en-US" sz="2800" dirty="0">
                  <a:solidFill>
                    <a:srgbClr val="EED66F"/>
                  </a:solidFill>
                  <a:latin typeface="Century Gothic" panose="020B0502020202020204" pitchFamily="34" charset="0"/>
                  <a:ea typeface="汉仪特细等线简" panose="02010604000101010101" pitchFamily="2" charset="-122"/>
                </a:rPr>
                <a:t>实</a:t>
              </a:r>
              <a:r>
                <a:rPr lang="zh-CN" altLang="en-US" sz="2800" dirty="0" smtClean="0">
                  <a:solidFill>
                    <a:srgbClr val="EED66F"/>
                  </a:solidFill>
                  <a:latin typeface="Century Gothic" panose="020B0502020202020204" pitchFamily="34" charset="0"/>
                  <a:ea typeface="汉仪特细等线简" panose="02010604000101010101" pitchFamily="2" charset="-122"/>
                </a:rPr>
                <a:t>验过程</a:t>
              </a:r>
              <a:endParaRPr lang="en-US" altLang="zh-CN" sz="2800" dirty="0" smtClean="0">
                <a:solidFill>
                  <a:srgbClr val="EED66F"/>
                </a:solidFill>
                <a:latin typeface="Century Gothic" panose="020B0502020202020204" pitchFamily="34" charset="0"/>
                <a:ea typeface="汉仪特细等线简" panose="02010604000101010101" pitchFamily="2" charset="-122"/>
              </a:endParaRPr>
            </a:p>
            <a:p>
              <a:r>
                <a:rPr lang="en-US" altLang="zh-CN" sz="2800" dirty="0" smtClean="0">
                  <a:solidFill>
                    <a:srgbClr val="EED66F"/>
                  </a:solidFill>
                  <a:latin typeface="Century Gothic" panose="020B0502020202020204" pitchFamily="34" charset="0"/>
                  <a:ea typeface="汉仪特细等线简" panose="02010604000101010101" pitchFamily="2" charset="-122"/>
                </a:rPr>
                <a:t>	</a:t>
              </a:r>
              <a:r>
                <a:rPr lang="en-US" altLang="zh-CN" sz="2800" dirty="0" smtClean="0">
                  <a:latin typeface="Century Gothic" panose="020B0502020202020204" pitchFamily="34" charset="0"/>
                  <a:ea typeface="汉仪特细等线简" panose="02010604000101010101" pitchFamily="2" charset="-122"/>
                </a:rPr>
                <a:t>——</a:t>
              </a:r>
              <a:r>
                <a:rPr lang="zh-CN" altLang="en-US" sz="2800" dirty="0">
                  <a:latin typeface="Century Gothic" panose="020B0502020202020204" pitchFamily="34" charset="0"/>
                  <a:ea typeface="汉仪特细等线简" panose="02010604000101010101" pitchFamily="2" charset="-122"/>
                </a:rPr>
                <a:t>共</a:t>
              </a:r>
              <a:r>
                <a:rPr lang="zh-CN" altLang="en-US" sz="2800" dirty="0" smtClean="0">
                  <a:latin typeface="Century Gothic" panose="020B0502020202020204" pitchFamily="34" charset="0"/>
                  <a:ea typeface="汉仪特细等线简" panose="02010604000101010101" pitchFamily="2" charset="-122"/>
                </a:rPr>
                <a:t>享内存</a:t>
              </a:r>
              <a:endParaRPr lang="en-US" altLang="zh-CN" sz="2800" dirty="0" smtClean="0">
                <a:latin typeface="Century Gothic" panose="020B0502020202020204" pitchFamily="34" charset="0"/>
                <a:ea typeface="汉仪特细等线简" panose="02010604000101010101" pitchFamily="2" charset="-122"/>
              </a:endParaRPr>
            </a:p>
            <a:p>
              <a:r>
                <a:rPr lang="zh-CN" altLang="en-US" sz="2800" dirty="0" smtClean="0">
                  <a:solidFill>
                    <a:srgbClr val="FF0000"/>
                  </a:solidFill>
                  <a:latin typeface="Century Gothic" panose="020B0502020202020204" pitchFamily="34" charset="0"/>
                  <a:ea typeface="汉仪特细等线简" panose="02010604000101010101" pitchFamily="2" charset="-122"/>
                </a:rPr>
                <a:t>准备</a:t>
              </a:r>
              <a:endParaRPr lang="zh-CN" altLang="en-US" sz="2800" dirty="0">
                <a:solidFill>
                  <a:srgbClr val="FF0000"/>
                </a:solidFill>
                <a:latin typeface="Century Gothic" panose="020B0502020202020204" pitchFamily="34" charset="0"/>
                <a:ea typeface="汉仪特细等线简" panose="02010604000101010101" pitchFamily="2" charset="-122"/>
              </a:endParaRPr>
            </a:p>
          </p:txBody>
        </p:sp>
      </p:grpSp>
      <p:sp>
        <p:nvSpPr>
          <p:cNvPr id="16" name="右箭头 15"/>
          <p:cNvSpPr/>
          <p:nvPr/>
        </p:nvSpPr>
        <p:spPr>
          <a:xfrm>
            <a:off x="2648391" y="3462453"/>
            <a:ext cx="1628078" cy="54641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0" name="矩形 29"/>
          <p:cNvSpPr/>
          <p:nvPr/>
        </p:nvSpPr>
        <p:spPr>
          <a:xfrm>
            <a:off x="710515" y="3189249"/>
            <a:ext cx="1642826" cy="1092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等线" panose="02010600030101010101" pitchFamily="2" charset="-122"/>
                <a:ea typeface="等线" panose="02010600030101010101" pitchFamily="2" charset="-122"/>
              </a:rPr>
              <a:t>Shm.c</a:t>
            </a:r>
          </a:p>
          <a:p>
            <a:pPr algn="ctr"/>
            <a:r>
              <a:rPr lang="zh-CN" altLang="en-US" sz="2400" dirty="0" smtClean="0">
                <a:latin typeface="等线" panose="02010600030101010101" pitchFamily="2" charset="-122"/>
                <a:ea typeface="等线" panose="02010600030101010101" pitchFamily="2" charset="-122"/>
              </a:rPr>
              <a:t>主要实现</a:t>
            </a:r>
            <a:endParaRPr lang="zh-CN" altLang="en-US" sz="24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9410" y="772011"/>
            <a:ext cx="4698346" cy="415104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9410" y="4923059"/>
            <a:ext cx="5874905" cy="1564374"/>
          </a:xfrm>
          <a:prstGeom prst="rect">
            <a:avLst/>
          </a:prstGeom>
        </p:spPr>
      </p:pic>
      <p:sp>
        <p:nvSpPr>
          <p:cNvPr id="4" name="矩形 3"/>
          <p:cNvSpPr/>
          <p:nvPr/>
        </p:nvSpPr>
        <p:spPr>
          <a:xfrm>
            <a:off x="4978862" y="129039"/>
            <a:ext cx="4889967" cy="646331"/>
          </a:xfrm>
          <a:prstGeom prst="rect">
            <a:avLst/>
          </a:prstGeom>
        </p:spPr>
        <p:txBody>
          <a:bodyPr wrap="square">
            <a:spAutoFit/>
          </a:bodyPr>
          <a:lstStyle/>
          <a:p>
            <a:r>
              <a:rPr lang="zh-CN" altLang="en-US" dirty="0">
                <a:solidFill>
                  <a:srgbClr val="333333"/>
                </a:solidFill>
                <a:latin typeface="Arial" panose="020B0604020202020204" pitchFamily="34" charset="0"/>
              </a:rPr>
              <a:t>得到一个共享内存标识符或创建一个共享内存对象并返回共享内存标识符</a:t>
            </a:r>
            <a:endParaRPr lang="zh-CN" altLang="en-US" dirty="0"/>
          </a:p>
        </p:txBody>
      </p:sp>
      <p:sp>
        <p:nvSpPr>
          <p:cNvPr id="6" name="矩形 5"/>
          <p:cNvSpPr/>
          <p:nvPr/>
        </p:nvSpPr>
        <p:spPr>
          <a:xfrm>
            <a:off x="1670330" y="4923059"/>
            <a:ext cx="3419080" cy="1477328"/>
          </a:xfrm>
          <a:prstGeom prst="rect">
            <a:avLst/>
          </a:prstGeom>
        </p:spPr>
        <p:txBody>
          <a:bodyPr wrap="square">
            <a:spAutoFit/>
          </a:bodyPr>
          <a:lstStyle/>
          <a:p>
            <a:r>
              <a:rPr lang="zh-CN" altLang="en-US" dirty="0">
                <a:solidFill>
                  <a:srgbClr val="333333"/>
                </a:solidFill>
                <a:latin typeface="Arial" panose="020B0604020202020204" pitchFamily="34" charset="0"/>
              </a:rPr>
              <a:t>连接共享内存标识符为</a:t>
            </a:r>
            <a:r>
              <a:rPr lang="en-US" altLang="zh-CN" dirty="0">
                <a:solidFill>
                  <a:srgbClr val="333333"/>
                </a:solidFill>
                <a:latin typeface="Arial" panose="020B0604020202020204" pitchFamily="34" charset="0"/>
              </a:rPr>
              <a:t>shmid</a:t>
            </a:r>
            <a:r>
              <a:rPr lang="zh-CN" altLang="en-US" dirty="0">
                <a:solidFill>
                  <a:srgbClr val="333333"/>
                </a:solidFill>
                <a:latin typeface="Arial" panose="020B0604020202020204" pitchFamily="34" charset="0"/>
              </a:rPr>
              <a:t>的共享内存，连接成功后把共享内存区对象映射到调用进程的地址空间，随后可像本地空间一样访问</a:t>
            </a:r>
            <a:endParaRPr lang="zh-CN" altLang="en-US" dirty="0"/>
          </a:p>
        </p:txBody>
      </p:sp>
    </p:spTree>
    <p:extLst>
      <p:ext uri="{BB962C8B-B14F-4D97-AF65-F5344CB8AC3E}">
        <p14:creationId xmlns:p14="http://schemas.microsoft.com/office/powerpoint/2010/main" val="178710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1390650" y="3429000"/>
            <a:ext cx="10801350" cy="0"/>
          </a:xfrm>
          <a:prstGeom prst="line">
            <a:avLst/>
          </a:prstGeom>
          <a:ln>
            <a:solidFill>
              <a:srgbClr val="516D82"/>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730717" y="3276600"/>
            <a:ext cx="304800" cy="304800"/>
            <a:chOff x="1955800" y="3276600"/>
            <a:chExt cx="304800" cy="304800"/>
          </a:xfrm>
        </p:grpSpPr>
        <p:sp>
          <p:nvSpPr>
            <p:cNvPr id="6" name="椭圆 5"/>
            <p:cNvSpPr/>
            <p:nvPr/>
          </p:nvSpPr>
          <p:spPr>
            <a:xfrm>
              <a:off x="1955800" y="3276600"/>
              <a:ext cx="304800" cy="304800"/>
            </a:xfrm>
            <a:prstGeom prst="ellipse">
              <a:avLst/>
            </a:prstGeom>
            <a:solidFill>
              <a:srgbClr val="EEEEEE"/>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025650" y="3346450"/>
              <a:ext cx="165100" cy="165100"/>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4193278" y="3276600"/>
            <a:ext cx="304800" cy="304800"/>
            <a:chOff x="1955800" y="3276600"/>
            <a:chExt cx="304800" cy="304800"/>
          </a:xfrm>
        </p:grpSpPr>
        <p:sp>
          <p:nvSpPr>
            <p:cNvPr id="14" name="椭圆 13"/>
            <p:cNvSpPr/>
            <p:nvPr/>
          </p:nvSpPr>
          <p:spPr>
            <a:xfrm>
              <a:off x="1955800" y="3276600"/>
              <a:ext cx="304800" cy="304800"/>
            </a:xfrm>
            <a:prstGeom prst="ellipse">
              <a:avLst/>
            </a:prstGeom>
            <a:solidFill>
              <a:srgbClr val="EEEEEE"/>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025650" y="3346450"/>
              <a:ext cx="165100" cy="165100"/>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6917710" y="3273688"/>
            <a:ext cx="304800" cy="304800"/>
            <a:chOff x="1955800" y="3276600"/>
            <a:chExt cx="304800" cy="304800"/>
          </a:xfrm>
        </p:grpSpPr>
        <p:sp>
          <p:nvSpPr>
            <p:cNvPr id="20" name="椭圆 19"/>
            <p:cNvSpPr/>
            <p:nvPr/>
          </p:nvSpPr>
          <p:spPr>
            <a:xfrm>
              <a:off x="1955800" y="3276600"/>
              <a:ext cx="304800" cy="304800"/>
            </a:xfrm>
            <a:prstGeom prst="ellipse">
              <a:avLst/>
            </a:prstGeom>
            <a:solidFill>
              <a:srgbClr val="EEEEEE"/>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025650" y="3346450"/>
              <a:ext cx="165100" cy="165100"/>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9642142" y="3294937"/>
            <a:ext cx="304800" cy="304800"/>
            <a:chOff x="1955800" y="3276600"/>
            <a:chExt cx="304800" cy="304800"/>
          </a:xfrm>
        </p:grpSpPr>
        <p:sp>
          <p:nvSpPr>
            <p:cNvPr id="23" name="椭圆 22"/>
            <p:cNvSpPr/>
            <p:nvPr/>
          </p:nvSpPr>
          <p:spPr>
            <a:xfrm>
              <a:off x="1955800" y="3276600"/>
              <a:ext cx="304800" cy="304800"/>
            </a:xfrm>
            <a:prstGeom prst="ellipse">
              <a:avLst/>
            </a:prstGeom>
            <a:solidFill>
              <a:srgbClr val="EEEEEE"/>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025650" y="3346450"/>
              <a:ext cx="165100" cy="165100"/>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175998" y="129039"/>
            <a:ext cx="4618362" cy="1106154"/>
            <a:chOff x="4589792" y="3061803"/>
            <a:chExt cx="4618362" cy="1106154"/>
          </a:xfrm>
        </p:grpSpPr>
        <p:sp>
          <p:nvSpPr>
            <p:cNvPr id="52" name="椭圆 51"/>
            <p:cNvSpPr/>
            <p:nvPr/>
          </p:nvSpPr>
          <p:spPr>
            <a:xfrm>
              <a:off x="4589792" y="3061803"/>
              <a:ext cx="827314" cy="827314"/>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5945722" y="3213850"/>
              <a:ext cx="3262432" cy="954107"/>
            </a:xfrm>
            <a:prstGeom prst="rect">
              <a:avLst/>
            </a:prstGeom>
            <a:noFill/>
          </p:spPr>
          <p:txBody>
            <a:bodyPr wrap="none" rtlCol="0">
              <a:spAutoFit/>
            </a:bodyPr>
            <a:lstStyle/>
            <a:p>
              <a:r>
                <a:rPr lang="zh-CN" altLang="en-US" sz="2800" dirty="0">
                  <a:solidFill>
                    <a:srgbClr val="EED66F"/>
                  </a:solidFill>
                  <a:latin typeface="Century Gothic" panose="020B0502020202020204" pitchFamily="34" charset="0"/>
                  <a:ea typeface="汉仪特细等线简" panose="02010604000101010101" pitchFamily="2" charset="-122"/>
                </a:rPr>
                <a:t>实</a:t>
              </a:r>
              <a:r>
                <a:rPr lang="zh-CN" altLang="en-US" sz="2800" dirty="0" smtClean="0">
                  <a:solidFill>
                    <a:srgbClr val="EED66F"/>
                  </a:solidFill>
                  <a:latin typeface="Century Gothic" panose="020B0502020202020204" pitchFamily="34" charset="0"/>
                  <a:ea typeface="汉仪特细等线简" panose="02010604000101010101" pitchFamily="2" charset="-122"/>
                </a:rPr>
                <a:t>验过程</a:t>
              </a:r>
              <a:endParaRPr lang="en-US" altLang="zh-CN" sz="2800" dirty="0" smtClean="0">
                <a:solidFill>
                  <a:srgbClr val="EED66F"/>
                </a:solidFill>
                <a:latin typeface="Century Gothic" panose="020B0502020202020204" pitchFamily="34" charset="0"/>
                <a:ea typeface="汉仪特细等线简" panose="02010604000101010101" pitchFamily="2" charset="-122"/>
              </a:endParaRPr>
            </a:p>
            <a:p>
              <a:r>
                <a:rPr lang="en-US" altLang="zh-CN" sz="2800" dirty="0" smtClean="0">
                  <a:solidFill>
                    <a:srgbClr val="EED66F"/>
                  </a:solidFill>
                  <a:latin typeface="Century Gothic" panose="020B0502020202020204" pitchFamily="34" charset="0"/>
                  <a:ea typeface="汉仪特细等线简" panose="02010604000101010101" pitchFamily="2" charset="-122"/>
                </a:rPr>
                <a:t>	</a:t>
              </a:r>
              <a:r>
                <a:rPr lang="en-US" altLang="zh-CN" sz="2800" dirty="0" smtClean="0">
                  <a:latin typeface="Century Gothic" panose="020B0502020202020204" pitchFamily="34" charset="0"/>
                  <a:ea typeface="汉仪特细等线简" panose="02010604000101010101" pitchFamily="2" charset="-122"/>
                </a:rPr>
                <a:t>——</a:t>
              </a:r>
              <a:r>
                <a:rPr lang="zh-CN" altLang="en-US" sz="2800" dirty="0">
                  <a:latin typeface="Century Gothic" panose="020B0502020202020204" pitchFamily="34" charset="0"/>
                  <a:ea typeface="汉仪特细等线简" panose="02010604000101010101" pitchFamily="2" charset="-122"/>
                </a:rPr>
                <a:t>共</a:t>
              </a:r>
              <a:r>
                <a:rPr lang="zh-CN" altLang="en-US" sz="2800" dirty="0" smtClean="0">
                  <a:latin typeface="Century Gothic" panose="020B0502020202020204" pitchFamily="34" charset="0"/>
                  <a:ea typeface="汉仪特细等线简" panose="02010604000101010101" pitchFamily="2" charset="-122"/>
                </a:rPr>
                <a:t>享内存</a:t>
              </a:r>
              <a:endParaRPr lang="zh-CN" altLang="en-US" sz="2800" dirty="0">
                <a:latin typeface="Century Gothic" panose="020B0502020202020204" pitchFamily="34" charset="0"/>
                <a:ea typeface="汉仪特细等线简" panose="02010604000101010101" pitchFamily="2" charset="-122"/>
              </a:endParaRPr>
            </a:p>
          </p:txBody>
        </p:sp>
      </p:grpSp>
      <p:sp>
        <p:nvSpPr>
          <p:cNvPr id="8" name="文本框 7"/>
          <p:cNvSpPr txBox="1"/>
          <p:nvPr/>
        </p:nvSpPr>
        <p:spPr>
          <a:xfrm>
            <a:off x="1059785" y="3815116"/>
            <a:ext cx="1951463" cy="369332"/>
          </a:xfrm>
          <a:prstGeom prst="rect">
            <a:avLst/>
          </a:prstGeom>
          <a:noFill/>
        </p:spPr>
        <p:txBody>
          <a:bodyPr wrap="square" rtlCol="0">
            <a:spAutoFit/>
          </a:bodyPr>
          <a:lstStyle/>
          <a:p>
            <a:r>
              <a:rPr lang="zh-CN" altLang="en-US" dirty="0">
                <a:solidFill>
                  <a:srgbClr val="4FC7AD"/>
                </a:solidFill>
                <a:latin typeface="等线" panose="02010600030101010101" pitchFamily="2" charset="-122"/>
                <a:ea typeface="等线" panose="02010600030101010101" pitchFamily="2" charset="-122"/>
              </a:rPr>
              <a:t>修</a:t>
            </a:r>
            <a:r>
              <a:rPr lang="zh-CN" altLang="en-US" dirty="0" smtClean="0">
                <a:solidFill>
                  <a:srgbClr val="4FC7AD"/>
                </a:solidFill>
                <a:latin typeface="等线" panose="02010600030101010101" pitchFamily="2" charset="-122"/>
                <a:ea typeface="等线" panose="02010600030101010101" pitchFamily="2" charset="-122"/>
              </a:rPr>
              <a:t>改</a:t>
            </a:r>
            <a:r>
              <a:rPr lang="en-US" altLang="zh-CN" dirty="0" smtClean="0">
                <a:solidFill>
                  <a:srgbClr val="4FC7AD"/>
                </a:solidFill>
                <a:latin typeface="等线" panose="02010600030101010101" pitchFamily="2" charset="-122"/>
                <a:ea typeface="等线" panose="02010600030101010101" pitchFamily="2" charset="-122"/>
              </a:rPr>
              <a:t>memory.c</a:t>
            </a:r>
            <a:endParaRPr lang="zh-CN" altLang="en-US" dirty="0">
              <a:solidFill>
                <a:srgbClr val="4FC7AD"/>
              </a:solidFill>
              <a:latin typeface="等线" panose="02010600030101010101" pitchFamily="2" charset="-122"/>
              <a:ea typeface="等线" panose="02010600030101010101" pitchFamily="2" charset="-122"/>
            </a:endParaRPr>
          </a:p>
        </p:txBody>
      </p:sp>
      <p:sp>
        <p:nvSpPr>
          <p:cNvPr id="54" name="文本框 53"/>
          <p:cNvSpPr txBox="1"/>
          <p:nvPr/>
        </p:nvSpPr>
        <p:spPr>
          <a:xfrm>
            <a:off x="3718073" y="2749721"/>
            <a:ext cx="1420309" cy="369332"/>
          </a:xfrm>
          <a:prstGeom prst="rect">
            <a:avLst/>
          </a:prstGeom>
          <a:noFill/>
        </p:spPr>
        <p:txBody>
          <a:bodyPr wrap="square" rtlCol="0">
            <a:spAutoFit/>
          </a:bodyPr>
          <a:lstStyle/>
          <a:p>
            <a:r>
              <a:rPr lang="zh-CN" altLang="en-US" dirty="0">
                <a:solidFill>
                  <a:srgbClr val="4FC7AD"/>
                </a:solidFill>
                <a:latin typeface="等线" panose="02010600030101010101" pitchFamily="2" charset="-122"/>
                <a:ea typeface="等线" panose="02010600030101010101" pitchFamily="2" charset="-122"/>
              </a:rPr>
              <a:t>编</a:t>
            </a:r>
            <a:r>
              <a:rPr lang="zh-CN" altLang="en-US" dirty="0" smtClean="0">
                <a:solidFill>
                  <a:srgbClr val="4FC7AD"/>
                </a:solidFill>
                <a:latin typeface="等线" panose="02010600030101010101" pitchFamily="2" charset="-122"/>
                <a:ea typeface="等线" panose="02010600030101010101" pitchFamily="2" charset="-122"/>
              </a:rPr>
              <a:t>写</a:t>
            </a:r>
            <a:r>
              <a:rPr lang="en-US" altLang="zh-CN" dirty="0" smtClean="0">
                <a:solidFill>
                  <a:srgbClr val="4FC7AD"/>
                </a:solidFill>
                <a:latin typeface="等线" panose="02010600030101010101" pitchFamily="2" charset="-122"/>
                <a:ea typeface="等线" panose="02010600030101010101" pitchFamily="2" charset="-122"/>
              </a:rPr>
              <a:t>shm.c</a:t>
            </a:r>
            <a:endParaRPr lang="zh-CN" altLang="en-US" dirty="0">
              <a:solidFill>
                <a:srgbClr val="4FC7AD"/>
              </a:solidFill>
              <a:latin typeface="等线" panose="02010600030101010101" pitchFamily="2" charset="-122"/>
              <a:ea typeface="等线" panose="02010600030101010101" pitchFamily="2" charset="-122"/>
            </a:endParaRPr>
          </a:p>
        </p:txBody>
      </p:sp>
      <p:sp>
        <p:nvSpPr>
          <p:cNvPr id="55" name="文本框 54"/>
          <p:cNvSpPr txBox="1"/>
          <p:nvPr/>
        </p:nvSpPr>
        <p:spPr>
          <a:xfrm>
            <a:off x="6144170" y="3730888"/>
            <a:ext cx="2156679" cy="369332"/>
          </a:xfrm>
          <a:prstGeom prst="rect">
            <a:avLst/>
          </a:prstGeom>
          <a:noFill/>
        </p:spPr>
        <p:txBody>
          <a:bodyPr wrap="square" rtlCol="0">
            <a:spAutoFit/>
          </a:bodyPr>
          <a:lstStyle/>
          <a:p>
            <a:r>
              <a:rPr lang="zh-CN" altLang="en-US" dirty="0">
                <a:solidFill>
                  <a:srgbClr val="4FC7AD"/>
                </a:solidFill>
                <a:latin typeface="等线" panose="02010600030101010101" pitchFamily="2" charset="-122"/>
                <a:ea typeface="等线" panose="02010600030101010101" pitchFamily="2" charset="-122"/>
              </a:rPr>
              <a:t>添</a:t>
            </a:r>
            <a:r>
              <a:rPr lang="zh-CN" altLang="en-US" dirty="0" smtClean="0">
                <a:solidFill>
                  <a:srgbClr val="4FC7AD"/>
                </a:solidFill>
                <a:latin typeface="等线" panose="02010600030101010101" pitchFamily="2" charset="-122"/>
                <a:ea typeface="等线" panose="02010600030101010101" pitchFamily="2" charset="-122"/>
              </a:rPr>
              <a:t>加系统调用</a:t>
            </a:r>
            <a:endParaRPr lang="zh-CN" altLang="en-US" dirty="0">
              <a:solidFill>
                <a:srgbClr val="4FC7AD"/>
              </a:solidFill>
              <a:latin typeface="等线" panose="02010600030101010101" pitchFamily="2" charset="-122"/>
              <a:ea typeface="等线" panose="02010600030101010101" pitchFamily="2" charset="-122"/>
            </a:endParaRPr>
          </a:p>
        </p:txBody>
      </p:sp>
      <p:sp>
        <p:nvSpPr>
          <p:cNvPr id="56" name="文本框 55"/>
          <p:cNvSpPr txBox="1"/>
          <p:nvPr/>
        </p:nvSpPr>
        <p:spPr>
          <a:xfrm>
            <a:off x="8716202" y="2775864"/>
            <a:ext cx="2156679" cy="369332"/>
          </a:xfrm>
          <a:prstGeom prst="rect">
            <a:avLst/>
          </a:prstGeom>
          <a:noFill/>
        </p:spPr>
        <p:txBody>
          <a:bodyPr wrap="square" rtlCol="0">
            <a:spAutoFit/>
          </a:bodyPr>
          <a:lstStyle/>
          <a:p>
            <a:r>
              <a:rPr lang="zh-CN" altLang="en-US" dirty="0">
                <a:solidFill>
                  <a:srgbClr val="4FC7AD"/>
                </a:solidFill>
                <a:latin typeface="等线" panose="02010600030101010101" pitchFamily="2" charset="-122"/>
                <a:ea typeface="等线" panose="02010600030101010101" pitchFamily="2" charset="-122"/>
              </a:rPr>
              <a:t>声</a:t>
            </a:r>
            <a:r>
              <a:rPr lang="zh-CN" altLang="en-US" dirty="0" smtClean="0">
                <a:solidFill>
                  <a:srgbClr val="4FC7AD"/>
                </a:solidFill>
                <a:latin typeface="等线" panose="02010600030101010101" pitchFamily="2" charset="-122"/>
                <a:ea typeface="等线" panose="02010600030101010101" pitchFamily="2" charset="-122"/>
              </a:rPr>
              <a:t>明信号量结构体</a:t>
            </a:r>
            <a:endParaRPr lang="zh-CN" altLang="en-US" dirty="0">
              <a:solidFill>
                <a:srgbClr val="4FC7AD"/>
              </a:solidFill>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998" y="4570563"/>
            <a:ext cx="3897401" cy="1504511"/>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4130" y="4570563"/>
            <a:ext cx="3711960" cy="1228222"/>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0338" y="550426"/>
            <a:ext cx="4028405" cy="2167752"/>
          </a:xfrm>
          <a:prstGeom prst="rect">
            <a:avLst/>
          </a:prstGeom>
        </p:spPr>
      </p:pic>
    </p:spTree>
    <p:extLst>
      <p:ext uri="{BB962C8B-B14F-4D97-AF65-F5344CB8AC3E}">
        <p14:creationId xmlns:p14="http://schemas.microsoft.com/office/powerpoint/2010/main" val="3798848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3429000"/>
            <a:ext cx="12192000" cy="0"/>
          </a:xfrm>
          <a:prstGeom prst="line">
            <a:avLst/>
          </a:prstGeom>
          <a:ln>
            <a:solidFill>
              <a:srgbClr val="516D82"/>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730717" y="3276600"/>
            <a:ext cx="304800" cy="304800"/>
            <a:chOff x="1955800" y="3276600"/>
            <a:chExt cx="304800" cy="304800"/>
          </a:xfrm>
        </p:grpSpPr>
        <p:sp>
          <p:nvSpPr>
            <p:cNvPr id="6" name="椭圆 5"/>
            <p:cNvSpPr/>
            <p:nvPr/>
          </p:nvSpPr>
          <p:spPr>
            <a:xfrm>
              <a:off x="1955800" y="3276600"/>
              <a:ext cx="304800" cy="304800"/>
            </a:xfrm>
            <a:prstGeom prst="ellipse">
              <a:avLst/>
            </a:prstGeom>
            <a:solidFill>
              <a:srgbClr val="EEEEEE"/>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025650" y="3346450"/>
              <a:ext cx="165100" cy="165100"/>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4193278" y="3276600"/>
            <a:ext cx="304800" cy="304800"/>
            <a:chOff x="1955800" y="3276600"/>
            <a:chExt cx="304800" cy="304800"/>
          </a:xfrm>
        </p:grpSpPr>
        <p:sp>
          <p:nvSpPr>
            <p:cNvPr id="14" name="椭圆 13"/>
            <p:cNvSpPr/>
            <p:nvPr/>
          </p:nvSpPr>
          <p:spPr>
            <a:xfrm>
              <a:off x="1955800" y="3276600"/>
              <a:ext cx="304800" cy="304800"/>
            </a:xfrm>
            <a:prstGeom prst="ellipse">
              <a:avLst/>
            </a:prstGeom>
            <a:solidFill>
              <a:srgbClr val="EEEEEE"/>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025650" y="3346450"/>
              <a:ext cx="165100" cy="165100"/>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6917710" y="3273688"/>
            <a:ext cx="304800" cy="304800"/>
            <a:chOff x="1955800" y="3276600"/>
            <a:chExt cx="304800" cy="304800"/>
          </a:xfrm>
        </p:grpSpPr>
        <p:sp>
          <p:nvSpPr>
            <p:cNvPr id="20" name="椭圆 19"/>
            <p:cNvSpPr/>
            <p:nvPr/>
          </p:nvSpPr>
          <p:spPr>
            <a:xfrm>
              <a:off x="1955800" y="3276600"/>
              <a:ext cx="304800" cy="304800"/>
            </a:xfrm>
            <a:prstGeom prst="ellipse">
              <a:avLst/>
            </a:prstGeom>
            <a:solidFill>
              <a:srgbClr val="EEEEEE"/>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025650" y="3346450"/>
              <a:ext cx="165100" cy="165100"/>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9642142" y="3294937"/>
            <a:ext cx="304800" cy="304800"/>
            <a:chOff x="1955800" y="3276600"/>
            <a:chExt cx="304800" cy="304800"/>
          </a:xfrm>
        </p:grpSpPr>
        <p:sp>
          <p:nvSpPr>
            <p:cNvPr id="23" name="椭圆 22"/>
            <p:cNvSpPr/>
            <p:nvPr/>
          </p:nvSpPr>
          <p:spPr>
            <a:xfrm>
              <a:off x="1955800" y="3276600"/>
              <a:ext cx="304800" cy="304800"/>
            </a:xfrm>
            <a:prstGeom prst="ellipse">
              <a:avLst/>
            </a:prstGeom>
            <a:solidFill>
              <a:srgbClr val="EEEEEE"/>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025650" y="3346450"/>
              <a:ext cx="165100" cy="165100"/>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175998" y="129039"/>
            <a:ext cx="4618362" cy="1106154"/>
            <a:chOff x="4589792" y="3061803"/>
            <a:chExt cx="4618362" cy="1106154"/>
          </a:xfrm>
        </p:grpSpPr>
        <p:sp>
          <p:nvSpPr>
            <p:cNvPr id="52" name="椭圆 51"/>
            <p:cNvSpPr/>
            <p:nvPr/>
          </p:nvSpPr>
          <p:spPr>
            <a:xfrm>
              <a:off x="4589792" y="3061803"/>
              <a:ext cx="827314" cy="827314"/>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5945722" y="3213850"/>
              <a:ext cx="3262432" cy="954107"/>
            </a:xfrm>
            <a:prstGeom prst="rect">
              <a:avLst/>
            </a:prstGeom>
            <a:noFill/>
          </p:spPr>
          <p:txBody>
            <a:bodyPr wrap="none" rtlCol="0">
              <a:spAutoFit/>
            </a:bodyPr>
            <a:lstStyle/>
            <a:p>
              <a:r>
                <a:rPr lang="zh-CN" altLang="en-US" sz="2800" dirty="0">
                  <a:solidFill>
                    <a:srgbClr val="EED66F"/>
                  </a:solidFill>
                  <a:latin typeface="Century Gothic" panose="020B0502020202020204" pitchFamily="34" charset="0"/>
                  <a:ea typeface="汉仪特细等线简" panose="02010604000101010101" pitchFamily="2" charset="-122"/>
                </a:rPr>
                <a:t>实</a:t>
              </a:r>
              <a:r>
                <a:rPr lang="zh-CN" altLang="en-US" sz="2800" dirty="0" smtClean="0">
                  <a:solidFill>
                    <a:srgbClr val="EED66F"/>
                  </a:solidFill>
                  <a:latin typeface="Century Gothic" panose="020B0502020202020204" pitchFamily="34" charset="0"/>
                  <a:ea typeface="汉仪特细等线简" panose="02010604000101010101" pitchFamily="2" charset="-122"/>
                </a:rPr>
                <a:t>验过程</a:t>
              </a:r>
              <a:endParaRPr lang="en-US" altLang="zh-CN" sz="2800" dirty="0" smtClean="0">
                <a:solidFill>
                  <a:srgbClr val="EED66F"/>
                </a:solidFill>
                <a:latin typeface="Century Gothic" panose="020B0502020202020204" pitchFamily="34" charset="0"/>
                <a:ea typeface="汉仪特细等线简" panose="02010604000101010101" pitchFamily="2" charset="-122"/>
              </a:endParaRPr>
            </a:p>
            <a:p>
              <a:r>
                <a:rPr lang="en-US" altLang="zh-CN" sz="2800" dirty="0" smtClean="0">
                  <a:solidFill>
                    <a:srgbClr val="EED66F"/>
                  </a:solidFill>
                  <a:latin typeface="Century Gothic" panose="020B0502020202020204" pitchFamily="34" charset="0"/>
                  <a:ea typeface="汉仪特细等线简" panose="02010604000101010101" pitchFamily="2" charset="-122"/>
                </a:rPr>
                <a:t>	</a:t>
              </a:r>
              <a:r>
                <a:rPr lang="en-US" altLang="zh-CN" sz="2800" dirty="0" smtClean="0">
                  <a:latin typeface="Century Gothic" panose="020B0502020202020204" pitchFamily="34" charset="0"/>
                  <a:ea typeface="汉仪特细等线简" panose="02010604000101010101" pitchFamily="2" charset="-122"/>
                </a:rPr>
                <a:t>——</a:t>
              </a:r>
              <a:r>
                <a:rPr lang="zh-CN" altLang="en-US" sz="2800" dirty="0">
                  <a:latin typeface="Century Gothic" panose="020B0502020202020204" pitchFamily="34" charset="0"/>
                  <a:ea typeface="汉仪特细等线简" panose="02010604000101010101" pitchFamily="2" charset="-122"/>
                </a:rPr>
                <a:t>共</a:t>
              </a:r>
              <a:r>
                <a:rPr lang="zh-CN" altLang="en-US" sz="2800" dirty="0" smtClean="0">
                  <a:latin typeface="Century Gothic" panose="020B0502020202020204" pitchFamily="34" charset="0"/>
                  <a:ea typeface="汉仪特细等线简" panose="02010604000101010101" pitchFamily="2" charset="-122"/>
                </a:rPr>
                <a:t>享内存</a:t>
              </a:r>
              <a:endParaRPr lang="zh-CN" altLang="en-US" sz="2800" dirty="0">
                <a:latin typeface="Century Gothic" panose="020B0502020202020204" pitchFamily="34" charset="0"/>
                <a:ea typeface="汉仪特细等线简" panose="02010604000101010101" pitchFamily="2" charset="-122"/>
              </a:endParaRPr>
            </a:p>
          </p:txBody>
        </p:sp>
      </p:grpSp>
      <p:sp>
        <p:nvSpPr>
          <p:cNvPr id="25" name="文本框 24"/>
          <p:cNvSpPr txBox="1"/>
          <p:nvPr/>
        </p:nvSpPr>
        <p:spPr>
          <a:xfrm>
            <a:off x="810883" y="3815116"/>
            <a:ext cx="2200365" cy="369332"/>
          </a:xfrm>
          <a:prstGeom prst="rect">
            <a:avLst/>
          </a:prstGeom>
          <a:noFill/>
        </p:spPr>
        <p:txBody>
          <a:bodyPr wrap="square" rtlCol="0">
            <a:spAutoFit/>
          </a:bodyPr>
          <a:lstStyle/>
          <a:p>
            <a:r>
              <a:rPr lang="zh-CN" altLang="en-US" dirty="0" smtClean="0">
                <a:solidFill>
                  <a:srgbClr val="4FC7AD"/>
                </a:solidFill>
                <a:latin typeface="等线" panose="02010600030101010101" pitchFamily="2" charset="-122"/>
                <a:ea typeface="等线" panose="02010600030101010101" pitchFamily="2" charset="-122"/>
              </a:rPr>
              <a:t>添加系统调用信息</a:t>
            </a:r>
            <a:endParaRPr lang="zh-CN" altLang="en-US" dirty="0">
              <a:solidFill>
                <a:srgbClr val="4FC7AD"/>
              </a:solidFill>
              <a:latin typeface="等线" panose="02010600030101010101" pitchFamily="2" charset="-122"/>
              <a:ea typeface="等线" panose="02010600030101010101" pitchFamily="2" charset="-122"/>
            </a:endParaRPr>
          </a:p>
        </p:txBody>
      </p:sp>
      <p:sp>
        <p:nvSpPr>
          <p:cNvPr id="26" name="文本框 25"/>
          <p:cNvSpPr txBox="1"/>
          <p:nvPr/>
        </p:nvSpPr>
        <p:spPr>
          <a:xfrm>
            <a:off x="3331115" y="2775669"/>
            <a:ext cx="2029125" cy="369332"/>
          </a:xfrm>
          <a:prstGeom prst="rect">
            <a:avLst/>
          </a:prstGeom>
          <a:noFill/>
        </p:spPr>
        <p:txBody>
          <a:bodyPr wrap="square" rtlCol="0">
            <a:spAutoFit/>
          </a:bodyPr>
          <a:lstStyle/>
          <a:p>
            <a:r>
              <a:rPr lang="zh-CN" altLang="en-US" dirty="0" smtClean="0">
                <a:solidFill>
                  <a:srgbClr val="4FC7AD"/>
                </a:solidFill>
                <a:latin typeface="等线" panose="02010600030101010101" pitchFamily="2" charset="-122"/>
                <a:ea typeface="等线" panose="02010600030101010101" pitchFamily="2" charset="-122"/>
              </a:rPr>
              <a:t>修改中断函数数量</a:t>
            </a:r>
            <a:endParaRPr lang="zh-CN" altLang="en-US" dirty="0">
              <a:solidFill>
                <a:srgbClr val="4FC7AD"/>
              </a:solidFill>
              <a:latin typeface="等线" panose="02010600030101010101" pitchFamily="2" charset="-122"/>
              <a:ea typeface="等线" panose="02010600030101010101" pitchFamily="2" charset="-122"/>
            </a:endParaRPr>
          </a:p>
        </p:txBody>
      </p:sp>
      <p:sp>
        <p:nvSpPr>
          <p:cNvPr id="27" name="文本框 26"/>
          <p:cNvSpPr txBox="1"/>
          <p:nvPr/>
        </p:nvSpPr>
        <p:spPr>
          <a:xfrm>
            <a:off x="6040191" y="3792637"/>
            <a:ext cx="2224937" cy="369332"/>
          </a:xfrm>
          <a:prstGeom prst="rect">
            <a:avLst/>
          </a:prstGeom>
          <a:noFill/>
        </p:spPr>
        <p:txBody>
          <a:bodyPr wrap="square" rtlCol="0">
            <a:spAutoFit/>
          </a:bodyPr>
          <a:lstStyle/>
          <a:p>
            <a:r>
              <a:rPr lang="en-US" altLang="zh-CN" dirty="0" smtClean="0">
                <a:solidFill>
                  <a:srgbClr val="4FC7AD"/>
                </a:solidFill>
                <a:latin typeface="等线" panose="02010600030101010101" pitchFamily="2" charset="-122"/>
                <a:ea typeface="等线" panose="02010600030101010101" pitchFamily="2" charset="-122"/>
              </a:rPr>
              <a:t>Ubuntu</a:t>
            </a:r>
            <a:r>
              <a:rPr lang="zh-CN" altLang="en-US" dirty="0" smtClean="0">
                <a:solidFill>
                  <a:srgbClr val="4FC7AD"/>
                </a:solidFill>
                <a:latin typeface="等线" panose="02010600030101010101" pitchFamily="2" charset="-122"/>
                <a:ea typeface="等线" panose="02010600030101010101" pitchFamily="2" charset="-122"/>
              </a:rPr>
              <a:t>下编译运行</a:t>
            </a:r>
            <a:endParaRPr lang="zh-CN" altLang="en-US" dirty="0">
              <a:solidFill>
                <a:srgbClr val="4FC7AD"/>
              </a:solidFill>
              <a:latin typeface="等线" panose="02010600030101010101" pitchFamily="2" charset="-122"/>
              <a:ea typeface="等线" panose="02010600030101010101" pitchFamily="2" charset="-122"/>
            </a:endParaRPr>
          </a:p>
        </p:txBody>
      </p:sp>
      <p:sp>
        <p:nvSpPr>
          <p:cNvPr id="28" name="文本框 27"/>
          <p:cNvSpPr txBox="1"/>
          <p:nvPr/>
        </p:nvSpPr>
        <p:spPr>
          <a:xfrm>
            <a:off x="8514689" y="2794006"/>
            <a:ext cx="2559706" cy="369332"/>
          </a:xfrm>
          <a:prstGeom prst="rect">
            <a:avLst/>
          </a:prstGeom>
          <a:noFill/>
        </p:spPr>
        <p:txBody>
          <a:bodyPr wrap="square" rtlCol="0">
            <a:spAutoFit/>
          </a:bodyPr>
          <a:lstStyle/>
          <a:p>
            <a:r>
              <a:rPr lang="en-US" altLang="zh-CN" dirty="0" smtClean="0">
                <a:solidFill>
                  <a:srgbClr val="4FC7AD"/>
                </a:solidFill>
                <a:latin typeface="等线" panose="02010600030101010101" pitchFamily="2" charset="-122"/>
                <a:ea typeface="等线" panose="02010600030101010101" pitchFamily="2" charset="-122"/>
              </a:rPr>
              <a:t>Linux-0.11</a:t>
            </a:r>
            <a:r>
              <a:rPr lang="zh-CN" altLang="en-US" dirty="0" smtClean="0">
                <a:solidFill>
                  <a:srgbClr val="4FC7AD"/>
                </a:solidFill>
                <a:latin typeface="等线" panose="02010600030101010101" pitchFamily="2" charset="-122"/>
                <a:ea typeface="等线" panose="02010600030101010101" pitchFamily="2" charset="-122"/>
              </a:rPr>
              <a:t>下编译运行</a:t>
            </a:r>
            <a:endParaRPr lang="zh-CN" altLang="en-US" dirty="0">
              <a:solidFill>
                <a:srgbClr val="4FC7AD"/>
              </a:solidFill>
              <a:latin typeface="等线" panose="02010600030101010101" pitchFamily="2" charset="-122"/>
              <a:ea typeface="等线" panose="02010600030101010101" pitchFamily="2"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054" y="4535933"/>
            <a:ext cx="2581326" cy="1086874"/>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2289" y="1829563"/>
            <a:ext cx="3843711" cy="770364"/>
          </a:xfrm>
          <a:prstGeom prst="rect">
            <a:avLst/>
          </a:prstGeom>
        </p:spPr>
      </p:pic>
      <p:pic>
        <p:nvPicPr>
          <p:cNvPr id="11" name="图片 10"/>
          <p:cNvPicPr>
            <a:picLocks noChangeAspect="1"/>
          </p:cNvPicPr>
          <p:nvPr/>
        </p:nvPicPr>
        <p:blipFill>
          <a:blip r:embed="rId4"/>
          <a:stretch>
            <a:fillRect/>
          </a:stretch>
        </p:blipFill>
        <p:spPr>
          <a:xfrm>
            <a:off x="5727085" y="4337711"/>
            <a:ext cx="2990850" cy="1905000"/>
          </a:xfrm>
          <a:prstGeom prst="rect">
            <a:avLst/>
          </a:prstGeom>
        </p:spPr>
      </p:pic>
      <p:pic>
        <p:nvPicPr>
          <p:cNvPr id="12" name="图片 11"/>
          <p:cNvPicPr>
            <a:picLocks noChangeAspect="1"/>
          </p:cNvPicPr>
          <p:nvPr/>
        </p:nvPicPr>
        <p:blipFill>
          <a:blip r:embed="rId5"/>
          <a:stretch>
            <a:fillRect/>
          </a:stretch>
        </p:blipFill>
        <p:spPr>
          <a:xfrm>
            <a:off x="8149858" y="305610"/>
            <a:ext cx="3594168" cy="2381321"/>
          </a:xfrm>
          <a:prstGeom prst="rect">
            <a:avLst/>
          </a:prstGeom>
        </p:spPr>
      </p:pic>
      <p:sp>
        <p:nvSpPr>
          <p:cNvPr id="3" name="椭圆形标注 2"/>
          <p:cNvSpPr/>
          <p:nvPr/>
        </p:nvSpPr>
        <p:spPr>
          <a:xfrm>
            <a:off x="9054791" y="3792637"/>
            <a:ext cx="2899316" cy="1312908"/>
          </a:xfrm>
          <a:prstGeom prst="wedgeEllipseCallout">
            <a:avLst>
              <a:gd name="adj1" fmla="val -60909"/>
              <a:gd name="adj2" fmla="val 760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等线" panose="02010600030101010101" pitchFamily="2" charset="-122"/>
                <a:ea typeface="等线" panose="02010600030101010101" pitchFamily="2" charset="-122"/>
              </a:rPr>
              <a:t>每行打印一个数字</a:t>
            </a:r>
            <a:endParaRPr lang="en-US" altLang="zh-CN" dirty="0" smtClean="0">
              <a:latin typeface="等线" panose="02010600030101010101" pitchFamily="2" charset="-122"/>
              <a:ea typeface="等线" panose="02010600030101010101" pitchFamily="2" charset="-122"/>
            </a:endParaRPr>
          </a:p>
          <a:p>
            <a:pPr algn="ctr"/>
            <a:r>
              <a:rPr lang="zh-CN" altLang="en-US" dirty="0">
                <a:latin typeface="等线" panose="02010600030101010101" pitchFamily="2" charset="-122"/>
                <a:ea typeface="等线" panose="02010600030101010101" pitchFamily="2" charset="-122"/>
              </a:rPr>
              <a:t>递</a:t>
            </a:r>
            <a:r>
              <a:rPr lang="zh-CN" altLang="en-US" dirty="0" smtClean="0">
                <a:latin typeface="等线" panose="02010600030101010101" pitchFamily="2" charset="-122"/>
                <a:ea typeface="等线" panose="02010600030101010101" pitchFamily="2" charset="-122"/>
              </a:rPr>
              <a:t>增顺序</a:t>
            </a:r>
            <a:endParaRPr lang="zh-CN" altLang="en-US" dirty="0">
              <a:latin typeface="等线" panose="02010600030101010101" pitchFamily="2" charset="-122"/>
              <a:ea typeface="等线" panose="02010600030101010101" pitchFamily="2" charset="-122"/>
            </a:endParaRPr>
          </a:p>
        </p:txBody>
      </p:sp>
      <p:sp>
        <p:nvSpPr>
          <p:cNvPr id="4" name="椭圆形标注 3"/>
          <p:cNvSpPr/>
          <p:nvPr/>
        </p:nvSpPr>
        <p:spPr>
          <a:xfrm>
            <a:off x="4687909" y="21611"/>
            <a:ext cx="3322749" cy="1368644"/>
          </a:xfrm>
          <a:prstGeom prst="wedgeEllipseCallout">
            <a:avLst>
              <a:gd name="adj1" fmla="val 53099"/>
              <a:gd name="adj2" fmla="val 8202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000" dirty="0" smtClean="0">
                <a:latin typeface="等线" panose="02010600030101010101" pitchFamily="2" charset="-122"/>
                <a:ea typeface="等线" panose="02010600030101010101" pitchFamily="2" charset="-122"/>
              </a:rPr>
              <a:t>：后数字递增</a:t>
            </a:r>
            <a:endParaRPr lang="en-US" altLang="zh-CN" sz="2000" dirty="0" smtClean="0">
              <a:latin typeface="等线" panose="02010600030101010101" pitchFamily="2" charset="-122"/>
              <a:ea typeface="等线" panose="02010600030101010101" pitchFamily="2" charset="-122"/>
            </a:endParaRPr>
          </a:p>
          <a:p>
            <a:pPr algn="ctr"/>
            <a:r>
              <a:rPr lang="zh-CN" altLang="en-US" sz="2000" dirty="0" smtClean="0">
                <a:latin typeface="等线" panose="02010600030101010101" pitchFamily="2" charset="-122"/>
                <a:ea typeface="等线" panose="02010600030101010101" pitchFamily="2" charset="-122"/>
              </a:rPr>
              <a:t>共享内存生效</a:t>
            </a:r>
            <a:endParaRPr lang="zh-CN" altLang="en-US"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60568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40817" y="196203"/>
            <a:ext cx="2976886" cy="827314"/>
            <a:chOff x="4589792" y="4087979"/>
            <a:chExt cx="2976886" cy="827314"/>
          </a:xfrm>
        </p:grpSpPr>
        <p:sp>
          <p:nvSpPr>
            <p:cNvPr id="4" name="椭圆 3"/>
            <p:cNvSpPr/>
            <p:nvPr/>
          </p:nvSpPr>
          <p:spPr>
            <a:xfrm>
              <a:off x="4589792" y="4087979"/>
              <a:ext cx="827314" cy="82731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945721" y="4240026"/>
              <a:ext cx="1620957" cy="523220"/>
            </a:xfrm>
            <a:prstGeom prst="rect">
              <a:avLst/>
            </a:prstGeom>
            <a:noFill/>
          </p:spPr>
          <p:txBody>
            <a:bodyPr wrap="none" rtlCol="0">
              <a:spAutoFit/>
            </a:bodyPr>
            <a:lstStyle/>
            <a:p>
              <a:r>
                <a:rPr lang="zh-CN" altLang="en-US" sz="2800" dirty="0">
                  <a:solidFill>
                    <a:srgbClr val="00B050"/>
                  </a:solidFill>
                  <a:latin typeface="Century Gothic" panose="020B0502020202020204" pitchFamily="34" charset="0"/>
                  <a:ea typeface="汉仪特细等线简" panose="02010604000101010101" pitchFamily="2" charset="-122"/>
                </a:rPr>
                <a:t>回答问题</a:t>
              </a:r>
            </a:p>
          </p:txBody>
        </p:sp>
      </p:grpSp>
      <p:sp>
        <p:nvSpPr>
          <p:cNvPr id="7" name="矩形 6"/>
          <p:cNvSpPr/>
          <p:nvPr/>
        </p:nvSpPr>
        <p:spPr>
          <a:xfrm>
            <a:off x="1596746" y="1370907"/>
            <a:ext cx="7637925" cy="1110078"/>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4FC7AD"/>
                </a:solidFill>
                <a:latin typeface="等线" panose="02010600030101010101" pitchFamily="2" charset="-122"/>
                <a:ea typeface="等线" panose="02010600030101010101" pitchFamily="2" charset="-122"/>
              </a:rPr>
              <a:t>对于地址映射实验部分，列出你认为最重要的那几步（不超过</a:t>
            </a:r>
            <a:r>
              <a:rPr lang="en-US" altLang="zh-CN" sz="2400" b="1" dirty="0">
                <a:solidFill>
                  <a:srgbClr val="4FC7AD"/>
                </a:solidFill>
                <a:latin typeface="等线" panose="02010600030101010101" pitchFamily="2" charset="-122"/>
                <a:ea typeface="等线" panose="02010600030101010101" pitchFamily="2" charset="-122"/>
              </a:rPr>
              <a:t>4</a:t>
            </a:r>
            <a:r>
              <a:rPr lang="zh-CN" altLang="en-US" sz="2400" b="1" dirty="0">
                <a:solidFill>
                  <a:srgbClr val="4FC7AD"/>
                </a:solidFill>
                <a:latin typeface="等线" panose="02010600030101010101" pitchFamily="2" charset="-122"/>
                <a:ea typeface="等线" panose="02010600030101010101" pitchFamily="2" charset="-122"/>
              </a:rPr>
              <a:t>步），并给出你获得的实验数据。</a:t>
            </a:r>
            <a:endParaRPr lang="zh-CN" altLang="en-US" sz="2400" dirty="0">
              <a:solidFill>
                <a:srgbClr val="4FC7AD"/>
              </a:solidFill>
              <a:latin typeface="等线" panose="02010600030101010101" pitchFamily="2" charset="-122"/>
              <a:ea typeface="等线" panose="02010600030101010101" pitchFamily="2" charset="-122"/>
            </a:endParaRPr>
          </a:p>
        </p:txBody>
      </p:sp>
      <p:sp>
        <p:nvSpPr>
          <p:cNvPr id="8" name="椭圆 7"/>
          <p:cNvSpPr/>
          <p:nvPr/>
        </p:nvSpPr>
        <p:spPr>
          <a:xfrm>
            <a:off x="2521675" y="2685346"/>
            <a:ext cx="878682" cy="878682"/>
          </a:xfrm>
          <a:prstGeom prst="ellipse">
            <a:avLst/>
          </a:prstGeom>
          <a:solidFill>
            <a:srgbClr val="159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1</a:t>
            </a:r>
            <a:endParaRPr lang="zh-CN" altLang="en-US" sz="4400" dirty="0"/>
          </a:p>
        </p:txBody>
      </p:sp>
      <p:sp>
        <p:nvSpPr>
          <p:cNvPr id="10" name="矩形 9"/>
          <p:cNvSpPr/>
          <p:nvPr/>
        </p:nvSpPr>
        <p:spPr>
          <a:xfrm>
            <a:off x="3516879" y="2628494"/>
            <a:ext cx="2245565" cy="307777"/>
          </a:xfrm>
          <a:prstGeom prst="rect">
            <a:avLst/>
          </a:prstGeom>
        </p:spPr>
        <p:txBody>
          <a:bodyPr wrap="square">
            <a:spAutoFit/>
          </a:bodyPr>
          <a:lstStyle/>
          <a:p>
            <a:r>
              <a:rPr lang="zh-CN" altLang="en-US" sz="1400" dirty="0" smtClean="0">
                <a:solidFill>
                  <a:srgbClr val="159FDD"/>
                </a:solidFill>
                <a:ea typeface="华文细黑" panose="02010600040101010101" pitchFamily="2" charset="-122"/>
              </a:rPr>
              <a:t>获取逻辑地址、</a:t>
            </a:r>
            <a:r>
              <a:rPr lang="en-US" altLang="zh-CN" sz="1400" dirty="0" smtClean="0">
                <a:solidFill>
                  <a:srgbClr val="159FDD"/>
                </a:solidFill>
                <a:ea typeface="华文细黑" panose="02010600040101010101" pitchFamily="2" charset="-122"/>
              </a:rPr>
              <a:t>LDT</a:t>
            </a:r>
            <a:r>
              <a:rPr lang="zh-CN" altLang="en-US" sz="1400" dirty="0" smtClean="0">
                <a:solidFill>
                  <a:srgbClr val="159FDD"/>
                </a:solidFill>
                <a:ea typeface="华文细黑" panose="02010600040101010101" pitchFamily="2" charset="-122"/>
              </a:rPr>
              <a:t>地址</a:t>
            </a:r>
            <a:endParaRPr lang="zh-CN" altLang="en-US" sz="1400" dirty="0">
              <a:solidFill>
                <a:srgbClr val="159FDD"/>
              </a:solidFill>
            </a:endParaRPr>
          </a:p>
        </p:txBody>
      </p:sp>
      <p:cxnSp>
        <p:nvCxnSpPr>
          <p:cNvPr id="11" name="直接连接符 10"/>
          <p:cNvCxnSpPr/>
          <p:nvPr/>
        </p:nvCxnSpPr>
        <p:spPr>
          <a:xfrm>
            <a:off x="3624541" y="2999928"/>
            <a:ext cx="665825" cy="0"/>
          </a:xfrm>
          <a:prstGeom prst="line">
            <a:avLst/>
          </a:prstGeom>
          <a:ln w="19050">
            <a:solidFill>
              <a:srgbClr val="159FDD"/>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512150" y="3742888"/>
            <a:ext cx="878682" cy="878682"/>
          </a:xfrm>
          <a:prstGeom prst="ellipse">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2</a:t>
            </a:r>
            <a:endParaRPr lang="zh-CN" altLang="en-US" sz="4400" dirty="0"/>
          </a:p>
        </p:txBody>
      </p:sp>
      <p:sp>
        <p:nvSpPr>
          <p:cNvPr id="14" name="矩形 13"/>
          <p:cNvSpPr/>
          <p:nvPr/>
        </p:nvSpPr>
        <p:spPr>
          <a:xfrm>
            <a:off x="3507355" y="3742888"/>
            <a:ext cx="1285929" cy="307777"/>
          </a:xfrm>
          <a:prstGeom prst="rect">
            <a:avLst/>
          </a:prstGeom>
        </p:spPr>
        <p:txBody>
          <a:bodyPr wrap="none">
            <a:spAutoFit/>
          </a:bodyPr>
          <a:lstStyle/>
          <a:p>
            <a:r>
              <a:rPr lang="zh-CN" altLang="en-US" sz="1400" dirty="0" smtClean="0">
                <a:solidFill>
                  <a:srgbClr val="159FDD"/>
                </a:solidFill>
              </a:rPr>
              <a:t>获取线性地址</a:t>
            </a:r>
            <a:endParaRPr lang="zh-CN" altLang="en-US" sz="1400" dirty="0">
              <a:solidFill>
                <a:srgbClr val="159FDD"/>
              </a:solidFill>
            </a:endParaRPr>
          </a:p>
        </p:txBody>
      </p:sp>
      <p:cxnSp>
        <p:nvCxnSpPr>
          <p:cNvPr id="15" name="直接连接符 14"/>
          <p:cNvCxnSpPr/>
          <p:nvPr/>
        </p:nvCxnSpPr>
        <p:spPr>
          <a:xfrm>
            <a:off x="3615016" y="4057470"/>
            <a:ext cx="665825" cy="0"/>
          </a:xfrm>
          <a:prstGeom prst="line">
            <a:avLst/>
          </a:prstGeom>
          <a:ln w="19050">
            <a:solidFill>
              <a:srgbClr val="159FDD"/>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2521675" y="4821590"/>
            <a:ext cx="878682" cy="878682"/>
          </a:xfrm>
          <a:prstGeom prst="ellipse">
            <a:avLst/>
          </a:prstGeom>
          <a:solidFill>
            <a:srgbClr val="516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3</a:t>
            </a:r>
            <a:endParaRPr lang="zh-CN" altLang="en-US" sz="4400" dirty="0"/>
          </a:p>
        </p:txBody>
      </p:sp>
      <p:sp>
        <p:nvSpPr>
          <p:cNvPr id="18" name="矩形 17"/>
          <p:cNvSpPr/>
          <p:nvPr/>
        </p:nvSpPr>
        <p:spPr>
          <a:xfrm>
            <a:off x="3516880" y="4821590"/>
            <a:ext cx="1261884" cy="307777"/>
          </a:xfrm>
          <a:prstGeom prst="rect">
            <a:avLst/>
          </a:prstGeom>
        </p:spPr>
        <p:txBody>
          <a:bodyPr wrap="none">
            <a:spAutoFit/>
          </a:bodyPr>
          <a:lstStyle/>
          <a:p>
            <a:r>
              <a:rPr lang="zh-CN" altLang="en-US" sz="1400" dirty="0" smtClean="0">
                <a:solidFill>
                  <a:srgbClr val="159FDD"/>
                </a:solidFill>
                <a:ea typeface="华文细黑" panose="02010600040101010101" pitchFamily="2" charset="-122"/>
              </a:rPr>
              <a:t>计算物理地址</a:t>
            </a:r>
            <a:endParaRPr lang="zh-CN" altLang="en-US" sz="1400" dirty="0">
              <a:solidFill>
                <a:srgbClr val="159FDD"/>
              </a:solidFill>
            </a:endParaRPr>
          </a:p>
        </p:txBody>
      </p:sp>
      <p:cxnSp>
        <p:nvCxnSpPr>
          <p:cNvPr id="19" name="直接连接符 18"/>
          <p:cNvCxnSpPr/>
          <p:nvPr/>
        </p:nvCxnSpPr>
        <p:spPr>
          <a:xfrm>
            <a:off x="3624541" y="5136172"/>
            <a:ext cx="1423527" cy="0"/>
          </a:xfrm>
          <a:prstGeom prst="line">
            <a:avLst/>
          </a:prstGeom>
          <a:ln w="19050">
            <a:solidFill>
              <a:srgbClr val="159FDD"/>
            </a:solidFill>
          </a:ln>
        </p:spPr>
        <p:style>
          <a:lnRef idx="1">
            <a:schemeClr val="accent1"/>
          </a:lnRef>
          <a:fillRef idx="0">
            <a:schemeClr val="accent1"/>
          </a:fillRef>
          <a:effectRef idx="0">
            <a:schemeClr val="accent1"/>
          </a:effectRef>
          <a:fontRef idx="minor">
            <a:schemeClr val="tx1"/>
          </a:fontRef>
        </p:style>
      </p:cxnSp>
      <p:pic>
        <p:nvPicPr>
          <p:cNvPr id="20" name="图片 19"/>
          <p:cNvPicPr>
            <a:picLocks noChangeAspect="1"/>
          </p:cNvPicPr>
          <p:nvPr/>
        </p:nvPicPr>
        <p:blipFill>
          <a:blip r:embed="rId2"/>
          <a:stretch>
            <a:fillRect/>
          </a:stretch>
        </p:blipFill>
        <p:spPr>
          <a:xfrm>
            <a:off x="3624541" y="3186397"/>
            <a:ext cx="3714750" cy="400050"/>
          </a:xfrm>
          <a:prstGeom prst="rect">
            <a:avLst/>
          </a:prstGeom>
        </p:spPr>
      </p:pic>
      <p:pic>
        <p:nvPicPr>
          <p:cNvPr id="21" name="图片 20"/>
          <p:cNvPicPr>
            <a:picLocks noChangeAspect="1"/>
          </p:cNvPicPr>
          <p:nvPr/>
        </p:nvPicPr>
        <p:blipFill>
          <a:blip r:embed="rId3"/>
          <a:stretch>
            <a:fillRect/>
          </a:stretch>
        </p:blipFill>
        <p:spPr>
          <a:xfrm>
            <a:off x="3615016" y="4269440"/>
            <a:ext cx="3724275" cy="333375"/>
          </a:xfrm>
          <a:prstGeom prst="rect">
            <a:avLst/>
          </a:prstGeom>
        </p:spPr>
      </p:pic>
      <p:pic>
        <p:nvPicPr>
          <p:cNvPr id="24" name="图片 23"/>
          <p:cNvPicPr>
            <a:picLocks noChangeAspect="1"/>
          </p:cNvPicPr>
          <p:nvPr/>
        </p:nvPicPr>
        <p:blipFill>
          <a:blip r:embed="rId4"/>
          <a:stretch>
            <a:fillRect/>
          </a:stretch>
        </p:blipFill>
        <p:spPr>
          <a:xfrm>
            <a:off x="3624541" y="5285808"/>
            <a:ext cx="3476625" cy="485775"/>
          </a:xfrm>
          <a:prstGeom prst="rect">
            <a:avLst/>
          </a:prstGeom>
        </p:spPr>
      </p:pic>
      <p:pic>
        <p:nvPicPr>
          <p:cNvPr id="25" name="图片 24"/>
          <p:cNvPicPr>
            <a:picLocks noChangeAspect="1"/>
          </p:cNvPicPr>
          <p:nvPr/>
        </p:nvPicPr>
        <p:blipFill>
          <a:blip r:embed="rId5"/>
          <a:stretch>
            <a:fillRect/>
          </a:stretch>
        </p:blipFill>
        <p:spPr>
          <a:xfrm>
            <a:off x="3615016" y="5952847"/>
            <a:ext cx="3533775" cy="504825"/>
          </a:xfrm>
          <a:prstGeom prst="rect">
            <a:avLst/>
          </a:prstGeom>
        </p:spPr>
      </p:pic>
    </p:spTree>
    <p:extLst>
      <p:ext uri="{BB962C8B-B14F-4D97-AF65-F5344CB8AC3E}">
        <p14:creationId xmlns:p14="http://schemas.microsoft.com/office/powerpoint/2010/main" val="5383810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40817" y="196203"/>
            <a:ext cx="2976886" cy="827314"/>
            <a:chOff x="4589792" y="4087979"/>
            <a:chExt cx="2976886" cy="827314"/>
          </a:xfrm>
        </p:grpSpPr>
        <p:sp>
          <p:nvSpPr>
            <p:cNvPr id="4" name="椭圆 3"/>
            <p:cNvSpPr/>
            <p:nvPr/>
          </p:nvSpPr>
          <p:spPr>
            <a:xfrm>
              <a:off x="4589792" y="4087979"/>
              <a:ext cx="827314" cy="82731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945721" y="4240026"/>
              <a:ext cx="1620957" cy="523220"/>
            </a:xfrm>
            <a:prstGeom prst="rect">
              <a:avLst/>
            </a:prstGeom>
            <a:noFill/>
          </p:spPr>
          <p:txBody>
            <a:bodyPr wrap="none" rtlCol="0">
              <a:spAutoFit/>
            </a:bodyPr>
            <a:lstStyle/>
            <a:p>
              <a:r>
                <a:rPr lang="zh-CN" altLang="en-US" sz="2800" dirty="0">
                  <a:solidFill>
                    <a:srgbClr val="00B050"/>
                  </a:solidFill>
                  <a:latin typeface="Century Gothic" panose="020B0502020202020204" pitchFamily="34" charset="0"/>
                  <a:ea typeface="汉仪特细等线简" panose="02010604000101010101" pitchFamily="2" charset="-122"/>
                </a:rPr>
                <a:t>回答问题</a:t>
              </a:r>
            </a:p>
          </p:txBody>
        </p:sp>
      </p:grpSp>
      <p:sp>
        <p:nvSpPr>
          <p:cNvPr id="7" name="矩形 6"/>
          <p:cNvSpPr/>
          <p:nvPr/>
        </p:nvSpPr>
        <p:spPr>
          <a:xfrm>
            <a:off x="1494923" y="1457171"/>
            <a:ext cx="7637925" cy="1110078"/>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4FC7AD"/>
                </a:solidFill>
                <a:latin typeface="等线" panose="02010600030101010101" pitchFamily="2" charset="-122"/>
                <a:ea typeface="等线" panose="02010600030101010101" pitchFamily="2" charset="-122"/>
              </a:rPr>
              <a:t>test.c</a:t>
            </a:r>
            <a:r>
              <a:rPr lang="zh-CN" altLang="en-US" sz="2800" b="1" dirty="0">
                <a:solidFill>
                  <a:srgbClr val="4FC7AD"/>
                </a:solidFill>
                <a:latin typeface="等线" panose="02010600030101010101" pitchFamily="2" charset="-122"/>
                <a:ea typeface="等线" panose="02010600030101010101" pitchFamily="2" charset="-122"/>
              </a:rPr>
              <a:t>退出后，如果马上再运行一次，并再进行地址跟踪，你发现有哪些异同？为什么？</a:t>
            </a:r>
            <a:endParaRPr lang="zh-CN" altLang="en-US" sz="2800" dirty="0">
              <a:solidFill>
                <a:srgbClr val="4FC7AD"/>
              </a:solidFill>
              <a:latin typeface="等线" panose="02010600030101010101" pitchFamily="2" charset="-122"/>
              <a:ea typeface="等线" panose="02010600030101010101" pitchFamily="2" charset="-122"/>
            </a:endParaRPr>
          </a:p>
        </p:txBody>
      </p:sp>
      <p:sp>
        <p:nvSpPr>
          <p:cNvPr id="2" name="矩形 1"/>
          <p:cNvSpPr/>
          <p:nvPr/>
        </p:nvSpPr>
        <p:spPr>
          <a:xfrm>
            <a:off x="2088995" y="3646318"/>
            <a:ext cx="6096000" cy="1754326"/>
          </a:xfrm>
          <a:prstGeom prst="rect">
            <a:avLst/>
          </a:prstGeom>
        </p:spPr>
        <p:txBody>
          <a:bodyPr>
            <a:spAutoFit/>
          </a:bodyPr>
          <a:lstStyle/>
          <a:p>
            <a:r>
              <a:rPr lang="en-US" altLang="zh-CN" b="1" dirty="0" smtClean="0">
                <a:solidFill>
                  <a:srgbClr val="000000"/>
                </a:solidFill>
                <a:latin typeface="Helvetica-Bold"/>
              </a:rPr>
              <a:t>    </a:t>
            </a:r>
            <a:r>
              <a:rPr lang="zh-CN" altLang="en-US" dirty="0" smtClean="0">
                <a:solidFill>
                  <a:srgbClr val="000000"/>
                </a:solidFill>
                <a:latin typeface="等线" panose="02010600030101010101" pitchFamily="2" charset="-122"/>
                <a:ea typeface="等线" panose="02010600030101010101" pitchFamily="2" charset="-122"/>
              </a:rPr>
              <a:t>再</a:t>
            </a:r>
            <a:r>
              <a:rPr lang="zh-CN" altLang="en-US" dirty="0">
                <a:solidFill>
                  <a:srgbClr val="000000"/>
                </a:solidFill>
                <a:latin typeface="等线" panose="02010600030101010101" pitchFamily="2" charset="-122"/>
                <a:ea typeface="等线" panose="02010600030101010101" pitchFamily="2" charset="-122"/>
              </a:rPr>
              <a:t>运行一次，操作系统又会为程序分配</a:t>
            </a:r>
            <a:r>
              <a:rPr lang="en-US" altLang="zh-CN" dirty="0">
                <a:solidFill>
                  <a:srgbClr val="000000"/>
                </a:solidFill>
                <a:latin typeface="等线" panose="02010600030101010101" pitchFamily="2" charset="-122"/>
                <a:ea typeface="等线" panose="02010600030101010101" pitchFamily="2" charset="-122"/>
              </a:rPr>
              <a:t>64MB</a:t>
            </a:r>
            <a:r>
              <a:rPr lang="zh-CN" altLang="en-US" dirty="0">
                <a:solidFill>
                  <a:srgbClr val="000000"/>
                </a:solidFill>
                <a:latin typeface="等线" panose="02010600030101010101" pitchFamily="2" charset="-122"/>
                <a:ea typeface="等线" panose="02010600030101010101" pitchFamily="2" charset="-122"/>
              </a:rPr>
              <a:t>的虚拟地址空间，虚拟地址与线性地址都是操作系统虚拟抽象出来的，操作系统加载程序时，由于虚拟地址是按</a:t>
            </a:r>
            <a:r>
              <a:rPr lang="en-US" altLang="zh-CN" dirty="0">
                <a:solidFill>
                  <a:srgbClr val="000000"/>
                </a:solidFill>
                <a:latin typeface="等线" panose="02010600030101010101" pitchFamily="2" charset="-122"/>
                <a:ea typeface="等线" panose="02010600030101010101" pitchFamily="2" charset="-122"/>
              </a:rPr>
              <a:t>nr</a:t>
            </a:r>
            <a:r>
              <a:rPr lang="zh-CN" altLang="en-US" dirty="0">
                <a:solidFill>
                  <a:srgbClr val="000000"/>
                </a:solidFill>
                <a:latin typeface="等线" panose="02010600030101010101" pitchFamily="2" charset="-122"/>
                <a:ea typeface="等线" panose="02010600030101010101" pitchFamily="2" charset="-122"/>
              </a:rPr>
              <a:t>分配</a:t>
            </a:r>
            <a:r>
              <a:rPr lang="en-US" altLang="zh-CN" dirty="0">
                <a:solidFill>
                  <a:srgbClr val="000000"/>
                </a:solidFill>
                <a:latin typeface="等线" panose="02010600030101010101" pitchFamily="2" charset="-122"/>
                <a:ea typeface="等线" panose="02010600030101010101" pitchFamily="2" charset="-122"/>
              </a:rPr>
              <a:t>64M</a:t>
            </a:r>
            <a:r>
              <a:rPr lang="zh-CN" altLang="en-US" dirty="0">
                <a:solidFill>
                  <a:srgbClr val="000000"/>
                </a:solidFill>
                <a:latin typeface="等线" panose="02010600030101010101" pitchFamily="2" charset="-122"/>
                <a:ea typeface="等线" panose="02010600030101010101" pitchFamily="2" charset="-122"/>
              </a:rPr>
              <a:t>，两次运行</a:t>
            </a:r>
            <a:r>
              <a:rPr lang="en-US" altLang="zh-CN" dirty="0">
                <a:solidFill>
                  <a:srgbClr val="000000"/>
                </a:solidFill>
                <a:latin typeface="等线" panose="02010600030101010101" pitchFamily="2" charset="-122"/>
                <a:ea typeface="等线" panose="02010600030101010101" pitchFamily="2" charset="-122"/>
              </a:rPr>
              <a:t>nr</a:t>
            </a:r>
            <a:r>
              <a:rPr lang="zh-CN" altLang="en-US" dirty="0">
                <a:solidFill>
                  <a:srgbClr val="000000"/>
                </a:solidFill>
                <a:latin typeface="等线" panose="02010600030101010101" pitchFamily="2" charset="-122"/>
                <a:ea typeface="等线" panose="02010600030101010101" pitchFamily="2" charset="-122"/>
              </a:rPr>
              <a:t>一致，所以虚拟地址没变，同样线性地址也没变；页目录地址是操作系统放置的， 物理分页变了，所以物理地址就会变化。</a:t>
            </a:r>
            <a:endParaRPr lang="zh-CN" altLang="en-US" dirty="0">
              <a:latin typeface="等线" panose="02010600030101010101" pitchFamily="2" charset="-122"/>
              <a:ea typeface="等线" panose="02010600030101010101" pitchFamily="2" charset="-122"/>
            </a:endParaRPr>
          </a:p>
        </p:txBody>
      </p:sp>
      <p:sp>
        <p:nvSpPr>
          <p:cNvPr id="3" name="矩形 2"/>
          <p:cNvSpPr/>
          <p:nvPr/>
        </p:nvSpPr>
        <p:spPr>
          <a:xfrm>
            <a:off x="2657473" y="2783618"/>
            <a:ext cx="3672800" cy="646331"/>
          </a:xfrm>
          <a:prstGeom prst="rect">
            <a:avLst/>
          </a:prstGeom>
        </p:spPr>
        <p:txBody>
          <a:bodyPr wrap="none">
            <a:spAutoFit/>
          </a:bodyPr>
          <a:lstStyle/>
          <a:p>
            <a:r>
              <a:rPr lang="zh-CN" altLang="en-US" b="1" dirty="0">
                <a:solidFill>
                  <a:srgbClr val="00B0F0"/>
                </a:solidFill>
                <a:latin typeface="等线" panose="02010600030101010101" pitchFamily="2" charset="-122"/>
                <a:ea typeface="等线" panose="02010600030101010101" pitchFamily="2" charset="-122"/>
              </a:rPr>
              <a:t>不变的是：虚拟地址、线性地址  </a:t>
            </a:r>
            <a:endParaRPr lang="en-US" altLang="zh-CN" b="1" dirty="0" smtClean="0">
              <a:solidFill>
                <a:srgbClr val="00B0F0"/>
              </a:solidFill>
              <a:latin typeface="等线" panose="02010600030101010101" pitchFamily="2" charset="-122"/>
              <a:ea typeface="等线" panose="02010600030101010101" pitchFamily="2" charset="-122"/>
            </a:endParaRPr>
          </a:p>
          <a:p>
            <a:r>
              <a:rPr lang="zh-CN" altLang="en-US" b="1" dirty="0" smtClean="0">
                <a:solidFill>
                  <a:srgbClr val="00B0F0"/>
                </a:solidFill>
                <a:latin typeface="等线" panose="02010600030101010101" pitchFamily="2" charset="-122"/>
                <a:ea typeface="等线" panose="02010600030101010101" pitchFamily="2" charset="-122"/>
              </a:rPr>
              <a:t>变</a:t>
            </a:r>
            <a:r>
              <a:rPr lang="zh-CN" altLang="en-US" b="1" dirty="0">
                <a:solidFill>
                  <a:srgbClr val="00B0F0"/>
                </a:solidFill>
                <a:latin typeface="等线" panose="02010600030101010101" pitchFamily="2" charset="-122"/>
                <a:ea typeface="等线" panose="02010600030101010101" pitchFamily="2" charset="-122"/>
              </a:rPr>
              <a:t>化的是：物理地址</a:t>
            </a:r>
            <a:r>
              <a:rPr lang="zh-CN" altLang="en-US" dirty="0">
                <a:solidFill>
                  <a:srgbClr val="00B0F0"/>
                </a:solidFill>
                <a:latin typeface="等线" panose="02010600030101010101" pitchFamily="2" charset="-122"/>
                <a:ea typeface="等线" panose="02010600030101010101" pitchFamily="2" charset="-122"/>
              </a:rPr>
              <a:t> </a:t>
            </a:r>
          </a:p>
        </p:txBody>
      </p:sp>
      <p:cxnSp>
        <p:nvCxnSpPr>
          <p:cNvPr id="9" name="直接连接符 8"/>
          <p:cNvCxnSpPr/>
          <p:nvPr/>
        </p:nvCxnSpPr>
        <p:spPr>
          <a:xfrm>
            <a:off x="1494923" y="3512634"/>
            <a:ext cx="76379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7952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7362" y="151862"/>
            <a:ext cx="2976886" cy="827314"/>
            <a:chOff x="4589792" y="5114155"/>
            <a:chExt cx="2976886" cy="827314"/>
          </a:xfrm>
        </p:grpSpPr>
        <p:sp>
          <p:nvSpPr>
            <p:cNvPr id="7" name="椭圆 6"/>
            <p:cNvSpPr/>
            <p:nvPr/>
          </p:nvSpPr>
          <p:spPr>
            <a:xfrm>
              <a:off x="4589792" y="5114155"/>
              <a:ext cx="827314" cy="827314"/>
            </a:xfrm>
            <a:prstGeom prst="ellips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45721" y="5266202"/>
              <a:ext cx="1620957" cy="523220"/>
            </a:xfrm>
            <a:prstGeom prst="rect">
              <a:avLst/>
            </a:prstGeom>
            <a:noFill/>
          </p:spPr>
          <p:txBody>
            <a:bodyPr wrap="none" rtlCol="0">
              <a:spAutoFit/>
            </a:bodyPr>
            <a:lstStyle/>
            <a:p>
              <a:r>
                <a:rPr lang="zh-CN" altLang="en-US" sz="2800" dirty="0">
                  <a:solidFill>
                    <a:srgbClr val="FF9999"/>
                  </a:solidFill>
                  <a:latin typeface="Century Gothic" panose="020B0502020202020204" pitchFamily="34" charset="0"/>
                  <a:ea typeface="汉仪特细等线简" panose="02010604000101010101" pitchFamily="2" charset="-122"/>
                </a:rPr>
                <a:t>总</a:t>
              </a:r>
              <a:r>
                <a:rPr lang="zh-CN" altLang="en-US" sz="2800" dirty="0" smtClean="0">
                  <a:solidFill>
                    <a:srgbClr val="FF9999"/>
                  </a:solidFill>
                  <a:latin typeface="Century Gothic" panose="020B0502020202020204" pitchFamily="34" charset="0"/>
                  <a:ea typeface="汉仪特细等线简" panose="02010604000101010101" pitchFamily="2" charset="-122"/>
                </a:rPr>
                <a:t>结回顾</a:t>
              </a:r>
              <a:endParaRPr lang="zh-CN" altLang="en-US" sz="2800" dirty="0">
                <a:solidFill>
                  <a:srgbClr val="FF9999"/>
                </a:solidFill>
                <a:latin typeface="Century Gothic" panose="020B0502020202020204" pitchFamily="34" charset="0"/>
                <a:ea typeface="汉仪特细等线简" panose="02010604000101010101" pitchFamily="2" charset="-122"/>
              </a:endParaRPr>
            </a:p>
          </p:txBody>
        </p:sp>
      </p:grpSp>
      <p:sp>
        <p:nvSpPr>
          <p:cNvPr id="6" name="矩形 5"/>
          <p:cNvSpPr/>
          <p:nvPr/>
        </p:nvSpPr>
        <p:spPr>
          <a:xfrm>
            <a:off x="1494923" y="1059366"/>
            <a:ext cx="8162033" cy="4973445"/>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rgbClr val="002060"/>
                </a:solidFill>
                <a:latin typeface="等线" panose="02010600030101010101" pitchFamily="2" charset="-122"/>
                <a:ea typeface="等线" panose="02010600030101010101" pitchFamily="2" charset="-122"/>
              </a:rPr>
              <a:t>       通</a:t>
            </a:r>
            <a:r>
              <a:rPr lang="zh-CN" altLang="en-US" sz="2400" dirty="0">
                <a:solidFill>
                  <a:srgbClr val="002060"/>
                </a:solidFill>
                <a:latin typeface="等线" panose="02010600030101010101" pitchFamily="2" charset="-122"/>
                <a:ea typeface="等线" panose="02010600030101010101" pitchFamily="2" charset="-122"/>
              </a:rPr>
              <a:t>过这次实验，我们更进一步理解了为什么程序的虚拟地址会是相同的的原因，感受了</a:t>
            </a:r>
            <a:r>
              <a:rPr lang="en-US" altLang="zh-CN" sz="2400" dirty="0">
                <a:solidFill>
                  <a:srgbClr val="002060"/>
                </a:solidFill>
                <a:latin typeface="等线" panose="02010600030101010101" pitchFamily="2" charset="-122"/>
                <a:ea typeface="等线" panose="02010600030101010101" pitchFamily="2" charset="-122"/>
              </a:rPr>
              <a:t>Linux</a:t>
            </a:r>
            <a:r>
              <a:rPr lang="zh-CN" altLang="en-US" sz="2400" dirty="0">
                <a:solidFill>
                  <a:srgbClr val="002060"/>
                </a:solidFill>
                <a:latin typeface="等线" panose="02010600030101010101" pitchFamily="2" charset="-122"/>
                <a:ea typeface="等线" panose="02010600030101010101" pitchFamily="2" charset="-122"/>
              </a:rPr>
              <a:t>开发者设计出的</a:t>
            </a:r>
            <a:r>
              <a:rPr lang="en-US" altLang="zh-CN" sz="2400" dirty="0">
                <a:solidFill>
                  <a:srgbClr val="002060"/>
                </a:solidFill>
                <a:latin typeface="等线" panose="02010600030101010101" pitchFamily="2" charset="-122"/>
                <a:ea typeface="等线" panose="02010600030101010101" pitchFamily="2" charset="-122"/>
              </a:rPr>
              <a:t>GDT</a:t>
            </a:r>
            <a:r>
              <a:rPr lang="zh-CN" altLang="en-US" sz="2400" dirty="0">
                <a:solidFill>
                  <a:srgbClr val="002060"/>
                </a:solidFill>
                <a:latin typeface="等线" panose="02010600030101010101" pitchFamily="2" charset="-122"/>
                <a:ea typeface="等线" panose="02010600030101010101" pitchFamily="2" charset="-122"/>
              </a:rPr>
              <a:t>、</a:t>
            </a:r>
            <a:r>
              <a:rPr lang="en-US" altLang="zh-CN" sz="2400" dirty="0">
                <a:solidFill>
                  <a:srgbClr val="002060"/>
                </a:solidFill>
                <a:latin typeface="等线" panose="02010600030101010101" pitchFamily="2" charset="-122"/>
                <a:ea typeface="等线" panose="02010600030101010101" pitchFamily="2" charset="-122"/>
              </a:rPr>
              <a:t>LDT</a:t>
            </a:r>
            <a:r>
              <a:rPr lang="zh-CN" altLang="en-US" sz="2400" dirty="0">
                <a:solidFill>
                  <a:srgbClr val="002060"/>
                </a:solidFill>
                <a:latin typeface="等线" panose="02010600030101010101" pitchFamily="2" charset="-122"/>
                <a:ea typeface="等线" panose="02010600030101010101" pitchFamily="2" charset="-122"/>
              </a:rPr>
              <a:t>的强大之处。       </a:t>
            </a:r>
            <a:endParaRPr lang="en-US" altLang="zh-CN" sz="2400" dirty="0" smtClean="0">
              <a:solidFill>
                <a:srgbClr val="002060"/>
              </a:solidFill>
              <a:latin typeface="等线" panose="02010600030101010101" pitchFamily="2" charset="-122"/>
              <a:ea typeface="等线" panose="02010600030101010101" pitchFamily="2" charset="-122"/>
            </a:endParaRPr>
          </a:p>
          <a:p>
            <a:r>
              <a:rPr lang="zh-CN" altLang="en-US" sz="2400" dirty="0">
                <a:solidFill>
                  <a:srgbClr val="002060"/>
                </a:solidFill>
                <a:latin typeface="等线" panose="02010600030101010101" pitchFamily="2" charset="-122"/>
                <a:ea typeface="等线" panose="02010600030101010101" pitchFamily="2" charset="-122"/>
              </a:rPr>
              <a:t> </a:t>
            </a:r>
            <a:r>
              <a:rPr lang="zh-CN" altLang="en-US" sz="2400" dirty="0" smtClean="0">
                <a:solidFill>
                  <a:srgbClr val="002060"/>
                </a:solidFill>
                <a:latin typeface="等线" panose="02010600030101010101" pitchFamily="2" charset="-122"/>
                <a:ea typeface="等线" panose="02010600030101010101" pitchFamily="2" charset="-122"/>
              </a:rPr>
              <a:t>      我</a:t>
            </a:r>
            <a:r>
              <a:rPr lang="zh-CN" altLang="en-US" sz="2400" dirty="0">
                <a:solidFill>
                  <a:srgbClr val="002060"/>
                </a:solidFill>
                <a:latin typeface="等线" panose="02010600030101010101" pitchFamily="2" charset="-122"/>
                <a:ea typeface="等线" panose="02010600030101010101" pitchFamily="2" charset="-122"/>
              </a:rPr>
              <a:t>觉得</a:t>
            </a:r>
            <a:r>
              <a:rPr lang="en-US" altLang="zh-CN" sz="2400" dirty="0">
                <a:solidFill>
                  <a:srgbClr val="002060"/>
                </a:solidFill>
                <a:latin typeface="等线" panose="02010600030101010101" pitchFamily="2" charset="-122"/>
                <a:ea typeface="等线" panose="02010600030101010101" pitchFamily="2" charset="-122"/>
              </a:rPr>
              <a:t>Linux</a:t>
            </a:r>
            <a:r>
              <a:rPr lang="zh-CN" altLang="en-US" sz="2400" dirty="0">
                <a:solidFill>
                  <a:srgbClr val="002060"/>
                </a:solidFill>
                <a:latin typeface="等线" panose="02010600030101010101" pitchFamily="2" charset="-122"/>
                <a:ea typeface="等线" panose="02010600030101010101" pitchFamily="2" charset="-122"/>
              </a:rPr>
              <a:t>的地址共享，非常适合于我们程序的编写，在我们编写程序时，丝毫不需要考虑物理地址的问题，这样不仅为我们省去了很多麻烦，而且由于操作系统的这样的设置，大大增强了计算机运行程序的能力，合理地管理多个进程。       </a:t>
            </a:r>
            <a:endParaRPr lang="en-US" altLang="zh-CN" sz="2400" dirty="0" smtClean="0">
              <a:solidFill>
                <a:srgbClr val="002060"/>
              </a:solidFill>
              <a:latin typeface="等线" panose="02010600030101010101" pitchFamily="2" charset="-122"/>
              <a:ea typeface="等线" panose="02010600030101010101" pitchFamily="2" charset="-122"/>
            </a:endParaRPr>
          </a:p>
          <a:p>
            <a:r>
              <a:rPr lang="en-US" altLang="zh-CN" sz="2400" dirty="0">
                <a:solidFill>
                  <a:srgbClr val="002060"/>
                </a:solidFill>
                <a:latin typeface="等线" panose="02010600030101010101" pitchFamily="2" charset="-122"/>
                <a:ea typeface="等线" panose="02010600030101010101" pitchFamily="2" charset="-122"/>
              </a:rPr>
              <a:t> </a:t>
            </a:r>
            <a:r>
              <a:rPr lang="en-US" altLang="zh-CN" sz="2400" dirty="0" smtClean="0">
                <a:solidFill>
                  <a:srgbClr val="002060"/>
                </a:solidFill>
                <a:latin typeface="等线" panose="02010600030101010101" pitchFamily="2" charset="-122"/>
                <a:ea typeface="等线" panose="02010600030101010101" pitchFamily="2" charset="-122"/>
              </a:rPr>
              <a:t>      </a:t>
            </a:r>
            <a:r>
              <a:rPr lang="zh-CN" altLang="en-US" sz="2400" dirty="0" smtClean="0">
                <a:solidFill>
                  <a:srgbClr val="002060"/>
                </a:solidFill>
                <a:latin typeface="等线" panose="02010600030101010101" pitchFamily="2" charset="-122"/>
                <a:ea typeface="等线" panose="02010600030101010101" pitchFamily="2" charset="-122"/>
              </a:rPr>
              <a:t>操</a:t>
            </a:r>
            <a:r>
              <a:rPr lang="zh-CN" altLang="en-US" sz="2400" dirty="0">
                <a:solidFill>
                  <a:srgbClr val="002060"/>
                </a:solidFill>
                <a:latin typeface="等线" panose="02010600030101010101" pitchFamily="2" charset="-122"/>
                <a:ea typeface="等线" panose="02010600030101010101" pitchFamily="2" charset="-122"/>
              </a:rPr>
              <a:t>作系统</a:t>
            </a:r>
            <a:r>
              <a:rPr lang="en-US" altLang="zh-CN" sz="2400" dirty="0">
                <a:solidFill>
                  <a:srgbClr val="002060"/>
                </a:solidFill>
                <a:latin typeface="等线" panose="02010600030101010101" pitchFamily="2" charset="-122"/>
                <a:ea typeface="等线" panose="02010600030101010101" pitchFamily="2" charset="-122"/>
              </a:rPr>
              <a:t>GDT</a:t>
            </a:r>
            <a:r>
              <a:rPr lang="zh-CN" altLang="en-US" sz="2400" dirty="0">
                <a:solidFill>
                  <a:srgbClr val="002060"/>
                </a:solidFill>
                <a:latin typeface="等线" panose="02010600030101010101" pitchFamily="2" charset="-122"/>
                <a:ea typeface="等线" panose="02010600030101010101" pitchFamily="2" charset="-122"/>
              </a:rPr>
              <a:t>、</a:t>
            </a:r>
            <a:r>
              <a:rPr lang="en-US" altLang="zh-CN" sz="2400" dirty="0">
                <a:solidFill>
                  <a:srgbClr val="002060"/>
                </a:solidFill>
                <a:latin typeface="等线" panose="02010600030101010101" pitchFamily="2" charset="-122"/>
                <a:ea typeface="等线" panose="02010600030101010101" pitchFamily="2" charset="-122"/>
              </a:rPr>
              <a:t>LDT</a:t>
            </a:r>
            <a:r>
              <a:rPr lang="zh-CN" altLang="en-US" sz="2400" dirty="0">
                <a:solidFill>
                  <a:srgbClr val="002060"/>
                </a:solidFill>
                <a:latin typeface="等线" panose="02010600030101010101" pitchFamily="2" charset="-122"/>
                <a:ea typeface="等线" panose="02010600030101010101" pitchFamily="2" charset="-122"/>
              </a:rPr>
              <a:t>表的设置，符合分段、分页管理的思想。分段管理可以把虚拟地址转换成线性地址，而分页管理可以进一步将线性地址转换成物理地址。使每段程序都能合理地取得资源，从而保证程序的有效运行</a:t>
            </a:r>
            <a:r>
              <a:rPr lang="zh-CN" altLang="en-US" sz="2400" dirty="0" smtClean="0">
                <a:solidFill>
                  <a:srgbClr val="002060"/>
                </a:solidFill>
                <a:latin typeface="等线" panose="02010600030101010101" pitchFamily="2" charset="-122"/>
                <a:ea typeface="等线" panose="02010600030101010101" pitchFamily="2" charset="-122"/>
              </a:rPr>
              <a:t>。</a:t>
            </a:r>
            <a:endParaRPr lang="zh-CN" altLang="en-US" sz="2400" dirty="0">
              <a:solidFill>
                <a:srgbClr val="00206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5123020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等腰三角形 13"/>
          <p:cNvSpPr/>
          <p:nvPr/>
        </p:nvSpPr>
        <p:spPr>
          <a:xfrm rot="10800000">
            <a:off x="3570515" y="1970314"/>
            <a:ext cx="5007428" cy="4316748"/>
          </a:xfrm>
          <a:prstGeom prst="triangle">
            <a:avLst/>
          </a:prstGeom>
          <a:no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2576577" y="2838169"/>
            <a:ext cx="427880" cy="368862"/>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0800000">
            <a:off x="2777453" y="3667859"/>
            <a:ext cx="2759746" cy="2379091"/>
          </a:xfrm>
          <a:prstGeom prst="triangle">
            <a:avLst/>
          </a:prstGeom>
          <a:no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0">
            <a:off x="4942113" y="6131971"/>
            <a:ext cx="413658" cy="399457"/>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0800000">
            <a:off x="6241435" y="4266573"/>
            <a:ext cx="427880" cy="368862"/>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0">
            <a:off x="3425920" y="4188494"/>
            <a:ext cx="1462810" cy="1337820"/>
          </a:xfrm>
          <a:prstGeom prst="triangle">
            <a:avLst/>
          </a:prstGeom>
          <a:solidFill>
            <a:srgbClr val="516D8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9044306">
            <a:off x="7702701" y="4970516"/>
            <a:ext cx="427880" cy="368862"/>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9044306">
            <a:off x="8781152" y="4441543"/>
            <a:ext cx="170002" cy="146553"/>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9044306">
            <a:off x="9477480" y="4816199"/>
            <a:ext cx="170002" cy="146553"/>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4836188">
            <a:off x="10837507" y="3432430"/>
            <a:ext cx="236683" cy="204036"/>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4836188">
            <a:off x="9590855" y="3674266"/>
            <a:ext cx="236683" cy="204036"/>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4836188">
            <a:off x="10203478" y="3886219"/>
            <a:ext cx="236683" cy="204036"/>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2438400" y="1509485"/>
            <a:ext cx="5007428" cy="4316748"/>
            <a:chOff x="2438400" y="1509485"/>
            <a:chExt cx="5007428" cy="4316748"/>
          </a:xfrm>
        </p:grpSpPr>
        <p:sp>
          <p:nvSpPr>
            <p:cNvPr id="13" name="等腰三角形 12"/>
            <p:cNvSpPr/>
            <p:nvPr/>
          </p:nvSpPr>
          <p:spPr>
            <a:xfrm rot="10800000">
              <a:off x="2438400" y="1509485"/>
              <a:ext cx="5007428" cy="4316748"/>
            </a:xfrm>
            <a:prstGeom prst="triangle">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p:cNvSpPr txBox="1"/>
            <p:nvPr/>
          </p:nvSpPr>
          <p:spPr>
            <a:xfrm>
              <a:off x="3257514" y="1970313"/>
              <a:ext cx="3262432" cy="830997"/>
            </a:xfrm>
            <a:prstGeom prst="rect">
              <a:avLst/>
            </a:prstGeom>
            <a:noFill/>
          </p:spPr>
          <p:txBody>
            <a:bodyPr wrap="non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谢谢聆</a:t>
              </a:r>
              <a:r>
                <a:rPr lang="zh-CN" altLang="en-US" sz="4800" dirty="0" smtClean="0">
                  <a:solidFill>
                    <a:schemeClr val="bg1"/>
                  </a:solidFill>
                  <a:latin typeface="微软雅黑" panose="020B0503020204020204" pitchFamily="34" charset="-122"/>
                  <a:ea typeface="微软雅黑" panose="020B0503020204020204" pitchFamily="34" charset="-122"/>
                </a:rPr>
                <a:t>听！</a:t>
              </a:r>
              <a:endParaRPr lang="zh-CN" altLang="en-US" sz="48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24975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4" presetClass="path" presetSubtype="0" repeatCount="indefinite" autoRev="1" fill="hold" grpId="1" nodeType="withEffect">
                                  <p:stCondLst>
                                    <p:cond delay="1700"/>
                                  </p:stCondLst>
                                  <p:childTnLst>
                                    <p:animMotion origin="layout" path="M 3.33333E-6 -4.81481E-6 C 0.00729 -4.81481E-6 0.01341 0.00278 0.01653 0.00649 L 0.02382 0.01551 C 0.02539 0.01737 0.02799 0.01829 0.03112 0.01829 C 0.03554 0.01829 0.03945 0.01575 0.03971 0.01204 C 0.03945 0.00857 0.03554 0.00579 0.03112 0.00579 C 0.02799 0.00579 0.02539 0.00718 0.02382 0.00857 L 0.01653 0.0176 C 0.01341 0.0213 0.00729 0.02408 3.33333E-6 0.02431 C -0.00729 0.02408 -0.01341 0.0213 -0.01654 0.0176 L -0.02383 0.00857 C -0.02539 0.00718 -0.028 0.00579 -0.03112 0.00579 C -0.03555 0.00579 -0.03946 0.00857 -0.03959 0.01204 C -0.03946 0.01575 -0.03555 0.01829 -0.03112 0.01829 C -0.028 0.01829 -0.02539 0.01737 -0.02383 0.01551 L -0.01654 0.00649 C -0.01341 0.00278 -0.00729 -4.81481E-6 3.33333E-6 -4.81481E-6 Z " pathEditMode="relative" rAng="0" ptsTypes="AAAAAAAAAAAAAAAAA">
                                      <p:cBhvr>
                                        <p:cTn id="9" dur="40000" fill="hold"/>
                                        <p:tgtEl>
                                          <p:spTgt spid="14"/>
                                        </p:tgtEl>
                                        <p:attrNameLst>
                                          <p:attrName>ppt_x</p:attrName>
                                          <p:attrName>ppt_y</p:attrName>
                                        </p:attrNameLst>
                                      </p:cBhvr>
                                      <p:rCtr x="0" y="1204"/>
                                    </p:animMotion>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24" presetClass="path" presetSubtype="0" repeatCount="indefinite" autoRev="1" fill="hold" grpId="1" nodeType="withEffect">
                                  <p:stCondLst>
                                    <p:cond delay="800"/>
                                  </p:stCondLst>
                                  <p:childTnLst>
                                    <p:animMotion origin="layout" path="M -4.58333E-6 -1.48148E-6 C 0.01185 0.00023 0.02175 0.00463 0.02696 0.01088 L 0.03894 0.02523 C 0.04154 0.02847 0.04545 0.02986 0.05066 0.02986 C 0.05795 0.02986 0.06407 0.0257 0.06472 0.01945 C 0.06407 0.01458 0.05795 0.00996 0.05066 0.00996 C 0.04545 0.00996 0.04154 0.01181 0.03894 0.01458 L 0.02696 0.02871 C 0.02175 0.03496 0.01185 0.03912 -4.58333E-6 0.03982 C -0.01184 0.03912 -0.02174 0.03496 -0.02695 0.02871 L -0.03867 0.01458 C -0.04153 0.01181 -0.04544 0.00996 -0.05065 0.00996 C -0.05794 0.00996 -0.06406 0.01458 -0.06458 0.01945 C -0.06406 0.0257 -0.05794 0.02986 -0.05065 0.02986 C -0.04544 0.02986 -0.04153 0.02847 -0.03867 0.02523 L -0.02695 0.01088 C -0.02174 0.00463 -0.01184 0.00023 -4.58333E-6 -1.48148E-6 Z " pathEditMode="relative" rAng="0" ptsTypes="AAAAAAAAAAAAAAAAA">
                                      <p:cBhvr>
                                        <p:cTn id="14" dur="40000" fill="hold"/>
                                        <p:tgtEl>
                                          <p:spTgt spid="19"/>
                                        </p:tgtEl>
                                        <p:attrNameLst>
                                          <p:attrName>ppt_x</p:attrName>
                                          <p:attrName>ppt_y</p:attrName>
                                        </p:attrNameLst>
                                      </p:cBhvr>
                                      <p:rCtr x="0" y="1991"/>
                                    </p:animMotion>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24" presetClass="path" presetSubtype="0" repeatCount="indefinite" autoRev="1" fill="hold" grpId="1" nodeType="withEffect">
                                  <p:stCondLst>
                                    <p:cond delay="1700"/>
                                  </p:stCondLst>
                                  <p:childTnLst>
                                    <p:animMotion origin="layout" path="M -2.5E-6 -3.33333E-6 C 0.01823 0.00023 0.0336 0.00695 0.04167 0.01667 L 0.06016 0.03889 C 0.0642 0.04398 0.07032 0.04607 0.07826 0.04607 C 0.08959 0.04607 0.09909 0.03959 0.10013 0.02986 C 0.09909 0.02246 0.08959 0.01528 0.07826 0.01528 C 0.07032 0.01528 0.0642 0.01806 0.06016 0.02246 L 0.04167 0.04422 C 0.0336 0.05394 0.01823 0.06042 -2.5E-6 0.06158 C -0.01836 0.06042 -0.03372 0.05394 -0.04166 0.04422 L -0.05989 0.02246 C -0.06432 0.01806 -0.07031 0.01528 -0.07838 0.01528 C -0.08971 0.01528 -0.09909 0.02246 -0.09987 0.02986 C -0.09909 0.03959 -0.08971 0.04607 -0.07838 0.04607 C -0.07031 0.04607 -0.06432 0.04398 -0.05989 0.03889 L -0.04166 0.01667 C -0.03372 0.00695 -0.01836 0.00023 -2.5E-6 -3.33333E-6 Z " pathEditMode="relative" rAng="0" ptsTypes="AAAAAAAAAAAAAAAAA">
                                      <p:cBhvr>
                                        <p:cTn id="19" dur="40000" fill="hold"/>
                                        <p:tgtEl>
                                          <p:spTgt spid="15"/>
                                        </p:tgtEl>
                                        <p:attrNameLst>
                                          <p:attrName>ppt_x</p:attrName>
                                          <p:attrName>ppt_y</p:attrName>
                                        </p:attrNameLst>
                                      </p:cBhvr>
                                      <p:rCtr x="13" y="3079"/>
                                    </p:animMotion>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24" presetClass="path" presetSubtype="0" repeatCount="indefinite" autoRev="1" fill="hold" grpId="1" nodeType="withEffect">
                                  <p:stCondLst>
                                    <p:cond delay="1700"/>
                                  </p:stCondLst>
                                  <p:childTnLst>
                                    <p:animMotion origin="layout" path="M -4.79167E-6 2.22045E-16 C 0.01823 0.00023 0.0336 0.00694 0.04167 0.01667 L 0.06016 0.03889 C 0.0642 0.04398 0.07032 0.04606 0.07826 0.04606 C 0.08959 0.04606 0.09909 0.03958 0.10014 0.02986 C 0.09909 0.02245 0.08959 0.01528 0.07826 0.01528 C 0.07032 0.01528 0.0642 0.01806 0.06016 0.02245 L 0.04167 0.04421 C 0.0336 0.05394 0.01823 0.06042 -4.79167E-6 0.06157 C -0.01835 0.06042 -0.03372 0.05394 -0.04166 0.04421 L -0.05989 0.02245 C -0.06432 0.01806 -0.07031 0.01528 -0.07838 0.01528 C -0.08971 0.01528 -0.09908 0.02245 -0.09986 0.02986 C -0.09908 0.03958 -0.08971 0.04606 -0.07838 0.04606 C -0.07031 0.04606 -0.06432 0.04398 -0.05989 0.03889 L -0.04166 0.01667 C -0.03372 0.00694 -0.01835 0.00023 -4.79167E-6 2.22045E-16 Z " pathEditMode="relative" rAng="0" ptsTypes="AAAAAAAAAAAAAAAAA">
                                      <p:cBhvr>
                                        <p:cTn id="24" dur="40000" fill="hold"/>
                                        <p:tgtEl>
                                          <p:spTgt spid="17"/>
                                        </p:tgtEl>
                                        <p:attrNameLst>
                                          <p:attrName>ppt_x</p:attrName>
                                          <p:attrName>ppt_y</p:attrName>
                                        </p:attrNameLst>
                                      </p:cBhvr>
                                      <p:rCtr x="13" y="3079"/>
                                    </p:animMotion>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24" presetClass="path" presetSubtype="0" repeatCount="indefinite" autoRev="1" fill="hold" grpId="1" nodeType="withEffect">
                                  <p:stCondLst>
                                    <p:cond delay="1700"/>
                                  </p:stCondLst>
                                  <p:childTnLst>
                                    <p:animMotion origin="layout" path="M 3.75E-6 4.44444E-6 C 0.01185 0.00046 0.02174 0.01018 0.02695 0.02407 L 0.03893 0.05625 C 0.04153 0.06342 0.04544 0.06666 0.05065 0.06666 C 0.05794 0.06666 0.06406 0.05717 0.06471 0.04328 C 0.06406 0.0324 0.05794 0.02222 0.05065 0.02222 C 0.04544 0.02222 0.04153 0.02615 0.03893 0.0324 L 0.02695 0.06388 C 0.02174 0.078 0.01185 0.08726 3.75E-6 0.08888 C -0.01185 0.08726 -0.02175 0.078 -0.02696 0.06388 L -0.03868 0.0324 C -0.04154 0.02615 -0.04545 0.02222 -0.05065 0.02222 C -0.05795 0.02222 -0.06407 0.0324 -0.06459 0.04328 C -0.06407 0.05717 -0.05795 0.06666 -0.05065 0.06666 C -0.04545 0.06666 -0.04154 0.06342 -0.03868 0.05625 L -0.02696 0.02407 C -0.02175 0.01018 -0.01185 0.00046 3.75E-6 4.44444E-6 Z " pathEditMode="relative" rAng="0" ptsTypes="AAAAAAAAAAAAAAAAA">
                                      <p:cBhvr>
                                        <p:cTn id="29" dur="40000" fill="hold"/>
                                        <p:tgtEl>
                                          <p:spTgt spid="18"/>
                                        </p:tgtEl>
                                        <p:attrNameLst>
                                          <p:attrName>ppt_x</p:attrName>
                                          <p:attrName>ppt_y</p:attrName>
                                        </p:attrNameLst>
                                      </p:cBhvr>
                                      <p:rCtr x="0" y="4444"/>
                                    </p:animMotion>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24" presetClass="path" presetSubtype="0" repeatCount="indefinite" autoRev="1" fill="hold" grpId="1" nodeType="withEffect">
                                  <p:stCondLst>
                                    <p:cond delay="1700"/>
                                  </p:stCondLst>
                                  <p:childTnLst>
                                    <p:animMotion origin="layout" path="M 3.75E-6 4.44444E-6 C 0.01185 0.00046 0.02174 0.01018 0.02695 0.02407 L 0.03893 0.05625 C 0.04153 0.06342 0.04544 0.06666 0.05065 0.06666 C 0.05794 0.06666 0.06406 0.05717 0.06471 0.04328 C 0.06406 0.0324 0.05794 0.02222 0.05065 0.02222 C 0.04544 0.02222 0.04153 0.02615 0.03893 0.0324 L 0.02695 0.06388 C 0.02174 0.078 0.01185 0.08726 3.75E-6 0.08888 C -0.01185 0.08726 -0.02175 0.078 -0.02696 0.06388 L -0.03868 0.0324 C -0.04154 0.02615 -0.04545 0.02222 -0.05065 0.02222 C -0.05795 0.02222 -0.06407 0.0324 -0.06459 0.04328 C -0.06407 0.05717 -0.05795 0.06666 -0.05065 0.06666 C -0.04545 0.06666 -0.04154 0.06342 -0.03868 0.05625 L -0.02696 0.02407 C -0.02175 0.01018 -0.01185 0.00046 3.75E-6 4.44444E-6 Z " pathEditMode="relative" rAng="0" ptsTypes="AAAAAAAAAAAAAAAAA">
                                      <p:cBhvr>
                                        <p:cTn id="34" dur="40000" fill="hold"/>
                                        <p:tgtEl>
                                          <p:spTgt spid="20"/>
                                        </p:tgtEl>
                                        <p:attrNameLst>
                                          <p:attrName>ppt_x</p:attrName>
                                          <p:attrName>ppt_y</p:attrName>
                                        </p:attrNameLst>
                                      </p:cBhvr>
                                      <p:rCtr x="0" y="4444"/>
                                    </p:animMotion>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24" presetClass="path" presetSubtype="0" repeatCount="indefinite" autoRev="1" fill="hold" grpId="1" nodeType="withEffect">
                                  <p:stCondLst>
                                    <p:cond delay="1700"/>
                                  </p:stCondLst>
                                  <p:childTnLst>
                                    <p:animMotion origin="layout" path="M -4.79167E-6 2.22045E-16 C 0.01823 0.00023 0.0336 0.00694 0.04167 0.01667 L 0.06016 0.03889 C 0.0642 0.04398 0.07032 0.04606 0.07826 0.04606 C 0.08959 0.04606 0.09909 0.03958 0.10014 0.02986 C 0.09909 0.02245 0.08959 0.01528 0.07826 0.01528 C 0.07032 0.01528 0.0642 0.01806 0.06016 0.02245 L 0.04167 0.04421 C 0.0336 0.05394 0.01823 0.06042 -4.79167E-6 0.06157 C -0.01835 0.06042 -0.03372 0.05394 -0.04166 0.04421 L -0.05989 0.02245 C -0.06432 0.01806 -0.07031 0.01528 -0.07838 0.01528 C -0.08971 0.01528 -0.09908 0.02245 -0.09986 0.02986 C -0.09908 0.03958 -0.08971 0.04606 -0.07838 0.04606 C -0.07031 0.04606 -0.06432 0.04398 -0.05989 0.03889 L -0.04166 0.01667 C -0.03372 0.00694 -0.01835 0.00023 -4.79167E-6 2.22045E-16 Z " pathEditMode="relative" rAng="0" ptsTypes="AAAAAAAAAAAAAAAAA">
                                      <p:cBhvr>
                                        <p:cTn id="39" dur="40000" fill="hold"/>
                                        <p:tgtEl>
                                          <p:spTgt spid="21"/>
                                        </p:tgtEl>
                                        <p:attrNameLst>
                                          <p:attrName>ppt_x</p:attrName>
                                          <p:attrName>ppt_y</p:attrName>
                                        </p:attrNameLst>
                                      </p:cBhvr>
                                      <p:rCtr x="13" y="3079"/>
                                    </p:animMotion>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24" presetClass="path" presetSubtype="0" repeatCount="indefinite" autoRev="1" fill="hold" grpId="1" nodeType="withEffect">
                                  <p:stCondLst>
                                    <p:cond delay="1700"/>
                                  </p:stCondLst>
                                  <p:childTnLst>
                                    <p:animMotion origin="layout" path="M -2.5E-6 -3.33333E-6 C 0.01823 0.00023 0.0336 0.00695 0.04167 0.01667 L 0.06016 0.03889 C 0.0642 0.04398 0.07032 0.04607 0.07826 0.04607 C 0.08959 0.04607 0.09909 0.03959 0.10013 0.02986 C 0.09909 0.02246 0.08959 0.01528 0.07826 0.01528 C 0.07032 0.01528 0.0642 0.01806 0.06016 0.02246 L 0.04167 0.04422 C 0.0336 0.05394 0.01823 0.06042 -2.5E-6 0.06158 C -0.01836 0.06042 -0.03372 0.05394 -0.04166 0.04422 L -0.05989 0.02246 C -0.06432 0.01806 -0.07031 0.01528 -0.07838 0.01528 C -0.08971 0.01528 -0.09909 0.02246 -0.09987 0.02986 C -0.09909 0.03959 -0.08971 0.04607 -0.07838 0.04607 C -0.07031 0.04607 -0.06432 0.04398 -0.05989 0.03889 L -0.04166 0.01667 C -0.03372 0.00695 -0.01836 0.00023 -2.5E-6 -3.33333E-6 Z " pathEditMode="relative" rAng="0" ptsTypes="AAAAAAAAAAAAAAAAA">
                                      <p:cBhvr>
                                        <p:cTn id="44" dur="40000" fill="hold"/>
                                        <p:tgtEl>
                                          <p:spTgt spid="22"/>
                                        </p:tgtEl>
                                        <p:attrNameLst>
                                          <p:attrName>ppt_x</p:attrName>
                                          <p:attrName>ppt_y</p:attrName>
                                        </p:attrNameLst>
                                      </p:cBhvr>
                                      <p:rCtr x="13" y="3079"/>
                                    </p:animMotion>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24" presetClass="path" presetSubtype="0" repeatCount="indefinite" autoRev="1" fill="hold" grpId="1" nodeType="withEffect">
                                  <p:stCondLst>
                                    <p:cond delay="2000"/>
                                  </p:stCondLst>
                                  <p:childTnLst>
                                    <p:animMotion origin="layout" path="M -1.66667E-6 0 C 0.01185 0.00023 0.02175 0.00463 0.02695 0.01088 L 0.03893 0.02523 C 0.04154 0.02847 0.04544 0.02986 0.05065 0.02986 C 0.05794 0.02986 0.06406 0.02569 0.06472 0.01944 C 0.06406 0.01458 0.05794 0.00995 0.05065 0.00995 C 0.04544 0.00995 0.04154 0.01181 0.03893 0.01458 L 0.02695 0.0287 C 0.02175 0.03495 0.01185 0.03912 -1.66667E-6 0.03981 C -0.01185 0.03912 -0.02174 0.03495 -0.02695 0.0287 L -0.03867 0.01458 C -0.04153 0.01181 -0.04544 0.00995 -0.05065 0.00995 C -0.05794 0.00995 -0.06406 0.01458 -0.06458 0.01944 C -0.06406 0.02569 -0.05794 0.02986 -0.05065 0.02986 C -0.04544 0.02986 -0.04153 0.02847 -0.03867 0.02523 L -0.02695 0.01088 C -0.02174 0.00463 -0.01185 0.00023 -1.66667E-6 0 Z " pathEditMode="relative" rAng="0" ptsTypes="AAAAAAAAAAAAAAAAA">
                                      <p:cBhvr>
                                        <p:cTn id="49" dur="40000" fill="hold"/>
                                        <p:tgtEl>
                                          <p:spTgt spid="24"/>
                                        </p:tgtEl>
                                        <p:attrNameLst>
                                          <p:attrName>ppt_x</p:attrName>
                                          <p:attrName>ppt_y</p:attrName>
                                        </p:attrNameLst>
                                      </p:cBhvr>
                                      <p:rCtr x="0" y="1991"/>
                                    </p:animMotion>
                                  </p:childTnLst>
                                </p:cTn>
                              </p:par>
                              <p:par>
                                <p:cTn id="50" presetID="10"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par>
                                <p:cTn id="53" presetID="24" presetClass="path" presetSubtype="0" repeatCount="indefinite" autoRev="1" fill="hold" grpId="1" nodeType="withEffect">
                                  <p:stCondLst>
                                    <p:cond delay="1700"/>
                                  </p:stCondLst>
                                  <p:childTnLst>
                                    <p:animMotion origin="layout" path="M 3.33333E-6 -4.81481E-6 C 0.00729 -4.81481E-6 0.01341 0.00278 0.01653 0.00649 L 0.02382 0.01551 C 0.02539 0.01737 0.02799 0.01829 0.03112 0.01829 C 0.03554 0.01829 0.03945 0.01575 0.03971 0.01204 C 0.03945 0.00857 0.03554 0.00579 0.03112 0.00579 C 0.02799 0.00579 0.02539 0.00718 0.02382 0.00857 L 0.01653 0.0176 C 0.01341 0.0213 0.00729 0.02408 3.33333E-6 0.02431 C -0.00729 0.02408 -0.01341 0.0213 -0.01654 0.0176 L -0.02383 0.00857 C -0.02539 0.00718 -0.028 0.00579 -0.03112 0.00579 C -0.03555 0.00579 -0.03946 0.00857 -0.03959 0.01204 C -0.03946 0.01575 -0.03555 0.01829 -0.03112 0.01829 C -0.028 0.01829 -0.02539 0.01737 -0.02383 0.01551 L -0.01654 0.00649 C -0.01341 0.00278 -0.00729 -4.81481E-6 3.33333E-6 -4.81481E-6 Z " pathEditMode="relative" rAng="0" ptsTypes="AAAAAAAAAAAAAAAAA">
                                      <p:cBhvr>
                                        <p:cTn id="54" dur="40000" fill="hold"/>
                                        <p:tgtEl>
                                          <p:spTgt spid="25"/>
                                        </p:tgtEl>
                                        <p:attrNameLst>
                                          <p:attrName>ppt_x</p:attrName>
                                          <p:attrName>ppt_y</p:attrName>
                                        </p:attrNameLst>
                                      </p:cBhvr>
                                      <p:rCtr x="0" y="1204"/>
                                    </p:animMotion>
                                  </p:childTnLst>
                                </p:cTn>
                              </p:par>
                              <p:par>
                                <p:cTn id="55" presetID="10"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par>
                                <p:cTn id="58" presetID="24" presetClass="path" presetSubtype="0" repeatCount="indefinite" autoRev="1" fill="hold" grpId="1" nodeType="withEffect">
                                  <p:stCondLst>
                                    <p:cond delay="1700"/>
                                  </p:stCondLst>
                                  <p:childTnLst>
                                    <p:animMotion origin="layout" path="M 3.75E-6 4.44444E-6 C 0.01185 0.00046 0.02174 0.01018 0.02695 0.02407 L 0.03893 0.05625 C 0.04153 0.06342 0.04544 0.06666 0.05065 0.06666 C 0.05794 0.06666 0.06406 0.05717 0.06471 0.04328 C 0.06406 0.0324 0.05794 0.02222 0.05065 0.02222 C 0.04544 0.02222 0.04153 0.02615 0.03893 0.0324 L 0.02695 0.06388 C 0.02174 0.078 0.01185 0.08726 3.75E-6 0.08888 C -0.01185 0.08726 -0.02175 0.078 -0.02696 0.06388 L -0.03868 0.0324 C -0.04154 0.02615 -0.04545 0.02222 -0.05065 0.02222 C -0.05795 0.02222 -0.06407 0.0324 -0.06459 0.04328 C -0.06407 0.05717 -0.05795 0.06666 -0.05065 0.06666 C -0.04545 0.06666 -0.04154 0.06342 -0.03868 0.05625 L -0.02696 0.02407 C -0.02175 0.01018 -0.01185 0.00046 3.75E-6 4.44444E-6 Z " pathEditMode="relative" rAng="0" ptsTypes="AAAAAAAAAAAAAAAAA">
                                      <p:cBhvr>
                                        <p:cTn id="59" dur="40000" fill="hold"/>
                                        <p:tgtEl>
                                          <p:spTgt spid="16"/>
                                        </p:tgtEl>
                                        <p:attrNameLst>
                                          <p:attrName>ppt_x</p:attrName>
                                          <p:attrName>ppt_y</p:attrName>
                                        </p:attrNameLst>
                                      </p:cBhvr>
                                      <p:rCtr x="0" y="4444"/>
                                    </p:animMotion>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24" presetClass="path" presetSubtype="0" repeatCount="indefinite" autoRev="1" fill="hold" grpId="1" nodeType="withEffect">
                                  <p:stCondLst>
                                    <p:cond delay="1700"/>
                                  </p:stCondLst>
                                  <p:childTnLst>
                                    <p:animMotion origin="layout" path="M 3.33333E-6 -4.81481E-6 C 0.00729 -4.81481E-6 0.01341 0.00278 0.01653 0.00649 L 0.02382 0.01551 C 0.02539 0.01737 0.02799 0.01829 0.03112 0.01829 C 0.03554 0.01829 0.03945 0.01575 0.03971 0.01204 C 0.03945 0.00857 0.03554 0.00579 0.03112 0.00579 C 0.02799 0.00579 0.02539 0.00718 0.02382 0.00857 L 0.01653 0.0176 C 0.01341 0.0213 0.00729 0.02408 3.33333E-6 0.02431 C -0.00729 0.02408 -0.01341 0.0213 -0.01654 0.0176 L -0.02383 0.00857 C -0.02539 0.00718 -0.028 0.00579 -0.03112 0.00579 C -0.03555 0.00579 -0.03946 0.00857 -0.03959 0.01204 C -0.03946 0.01575 -0.03555 0.01829 -0.03112 0.01829 C -0.028 0.01829 -0.02539 0.01737 -0.02383 0.01551 L -0.01654 0.00649 C -0.01341 0.00278 -0.00729 -4.81481E-6 3.33333E-6 -4.81481E-6 Z " pathEditMode="relative" rAng="0" ptsTypes="AAAAAAAAAAAAAAAAA">
                                      <p:cBhvr>
                                        <p:cTn id="64" dur="40000" fill="hold"/>
                                        <p:tgtEl>
                                          <p:spTgt spid="23"/>
                                        </p:tgtEl>
                                        <p:attrNameLst>
                                          <p:attrName>ppt_x</p:attrName>
                                          <p:attrName>ppt_y</p:attrName>
                                        </p:attrNameLst>
                                      </p:cBhvr>
                                      <p:rCtr x="0" y="12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6242763" y="2263954"/>
            <a:ext cx="5326640" cy="1092563"/>
          </a:xfrm>
          <a:prstGeom prst="rect">
            <a:avLst/>
          </a:prstGeom>
          <a:solidFill>
            <a:schemeClr val="bg1"/>
          </a:solidFill>
          <a:ln>
            <a:noFill/>
          </a:ln>
          <a:effectLst>
            <a:outerShdw blurRad="635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7" name="组合 6"/>
          <p:cNvGrpSpPr/>
          <p:nvPr/>
        </p:nvGrpSpPr>
        <p:grpSpPr>
          <a:xfrm>
            <a:off x="196212" y="197999"/>
            <a:ext cx="2976887" cy="827314"/>
            <a:chOff x="4589792" y="1009451"/>
            <a:chExt cx="2976887" cy="827314"/>
          </a:xfrm>
        </p:grpSpPr>
        <p:sp>
          <p:nvSpPr>
            <p:cNvPr id="51" name="椭圆 50"/>
            <p:cNvSpPr/>
            <p:nvPr/>
          </p:nvSpPr>
          <p:spPr>
            <a:xfrm>
              <a:off x="4589792" y="1009451"/>
              <a:ext cx="827314" cy="827314"/>
            </a:xfrm>
            <a:prstGeom prst="ellipse">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nvSpPr>
          <p:spPr>
            <a:xfrm>
              <a:off x="5945722" y="1161498"/>
              <a:ext cx="1620957" cy="523220"/>
            </a:xfrm>
            <a:prstGeom prst="rect">
              <a:avLst/>
            </a:prstGeom>
            <a:noFill/>
          </p:spPr>
          <p:txBody>
            <a:bodyPr wrap="none" rtlCol="0">
              <a:spAutoFit/>
            </a:bodyPr>
            <a:lstStyle/>
            <a:p>
              <a:r>
                <a:rPr lang="zh-CN" altLang="en-US" sz="2800" dirty="0">
                  <a:solidFill>
                    <a:srgbClr val="0CB692"/>
                  </a:solidFill>
                  <a:latin typeface="Century Gothic" panose="020B0502020202020204" pitchFamily="34" charset="0"/>
                  <a:ea typeface="汉仪特细等线简" panose="02010604000101010101" pitchFamily="2" charset="-122"/>
                </a:rPr>
                <a:t>实验目的</a:t>
              </a:r>
            </a:p>
          </p:txBody>
        </p:sp>
      </p:grpSp>
      <p:sp>
        <p:nvSpPr>
          <p:cNvPr id="53" name="矩形 52"/>
          <p:cNvSpPr/>
          <p:nvPr/>
        </p:nvSpPr>
        <p:spPr>
          <a:xfrm>
            <a:off x="612466" y="4087337"/>
            <a:ext cx="5326640" cy="1106151"/>
          </a:xfrm>
          <a:prstGeom prst="rect">
            <a:avLst/>
          </a:prstGeom>
          <a:solidFill>
            <a:schemeClr val="bg1"/>
          </a:solidFill>
          <a:ln>
            <a:noFill/>
          </a:ln>
          <a:effectLst>
            <a:outerShdw blurRad="635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4" name="矩形 53"/>
          <p:cNvSpPr/>
          <p:nvPr/>
        </p:nvSpPr>
        <p:spPr>
          <a:xfrm>
            <a:off x="6242763" y="4087337"/>
            <a:ext cx="5326640" cy="1106151"/>
          </a:xfrm>
          <a:prstGeom prst="rect">
            <a:avLst/>
          </a:prstGeom>
          <a:solidFill>
            <a:schemeClr val="bg1"/>
          </a:solidFill>
          <a:ln>
            <a:noFill/>
          </a:ln>
          <a:effectLst>
            <a:outerShdw blurRad="635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6" name="矩形 55"/>
          <p:cNvSpPr/>
          <p:nvPr/>
        </p:nvSpPr>
        <p:spPr>
          <a:xfrm>
            <a:off x="612466" y="2238993"/>
            <a:ext cx="5326640" cy="1117524"/>
          </a:xfrm>
          <a:prstGeom prst="rect">
            <a:avLst/>
          </a:prstGeom>
          <a:solidFill>
            <a:schemeClr val="bg1"/>
          </a:solidFill>
          <a:ln>
            <a:noFill/>
          </a:ln>
          <a:effectLst>
            <a:outerShdw blurRad="635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64" name="文本框 63"/>
          <p:cNvSpPr txBox="1"/>
          <p:nvPr/>
        </p:nvSpPr>
        <p:spPr>
          <a:xfrm>
            <a:off x="982517" y="2610180"/>
            <a:ext cx="4586537" cy="400110"/>
          </a:xfrm>
          <a:prstGeom prst="rect">
            <a:avLst/>
          </a:prstGeom>
          <a:noFill/>
        </p:spPr>
        <p:txBody>
          <a:bodyPr wrap="square" rtlCol="0">
            <a:spAutoFit/>
          </a:bodyPr>
          <a:lstStyle/>
          <a:p>
            <a:r>
              <a:rPr lang="zh-CN" altLang="en-US" sz="2000" dirty="0">
                <a:latin typeface="等线" panose="02010600030101010101" pitchFamily="2" charset="-122"/>
                <a:ea typeface="等线" panose="02010600030101010101" pitchFamily="2" charset="-122"/>
              </a:rPr>
              <a:t>深入理解操作系统的段、页式内存管理</a:t>
            </a:r>
            <a:endParaRPr lang="zh-CN" altLang="en-US" sz="2000" dirty="0">
              <a:solidFill>
                <a:schemeClr val="tx1">
                  <a:lumMod val="65000"/>
                  <a:lumOff val="35000"/>
                </a:schemeClr>
              </a:solidFill>
              <a:latin typeface="等线" panose="02010600030101010101" pitchFamily="2" charset="-122"/>
              <a:ea typeface="等线" panose="02010600030101010101" pitchFamily="2" charset="-122"/>
            </a:endParaRPr>
          </a:p>
        </p:txBody>
      </p:sp>
      <p:sp>
        <p:nvSpPr>
          <p:cNvPr id="66" name="文本框 65"/>
          <p:cNvSpPr txBox="1"/>
          <p:nvPr/>
        </p:nvSpPr>
        <p:spPr>
          <a:xfrm>
            <a:off x="6556917" y="2456292"/>
            <a:ext cx="4881709" cy="707886"/>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r>
              <a:rPr lang="zh-CN" altLang="en-US" sz="2000" dirty="0">
                <a:latin typeface="等线" panose="02010600030101010101" pitchFamily="2" charset="-122"/>
                <a:ea typeface="等线" panose="02010600030101010101" pitchFamily="2" charset="-122"/>
              </a:rPr>
              <a:t>深入理解段表、页表、逻辑地址、线性地址、物理地址等概念</a:t>
            </a:r>
          </a:p>
        </p:txBody>
      </p:sp>
      <p:sp>
        <p:nvSpPr>
          <p:cNvPr id="68" name="文本框 67"/>
          <p:cNvSpPr txBox="1"/>
          <p:nvPr/>
        </p:nvSpPr>
        <p:spPr>
          <a:xfrm>
            <a:off x="1023526" y="4445714"/>
            <a:ext cx="4661066" cy="400110"/>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r>
              <a:rPr lang="zh-CN" altLang="en-US" sz="2000" dirty="0">
                <a:latin typeface="等线" panose="02010600030101010101" pitchFamily="2" charset="-122"/>
                <a:ea typeface="等线" panose="02010600030101010101" pitchFamily="2" charset="-122"/>
              </a:rPr>
              <a:t>实践段、页式内存管理的地址映射过程</a:t>
            </a:r>
          </a:p>
        </p:txBody>
      </p:sp>
      <p:sp>
        <p:nvSpPr>
          <p:cNvPr id="70" name="文本框 69"/>
          <p:cNvSpPr txBox="1"/>
          <p:nvPr/>
        </p:nvSpPr>
        <p:spPr>
          <a:xfrm>
            <a:off x="6496083" y="4286469"/>
            <a:ext cx="4819999" cy="707886"/>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r>
              <a:rPr lang="zh-CN" altLang="en-US" sz="2000" dirty="0">
                <a:latin typeface="等线" panose="02010600030101010101" pitchFamily="2" charset="-122"/>
                <a:ea typeface="等线" panose="02010600030101010101" pitchFamily="2" charset="-122"/>
              </a:rPr>
              <a:t>编程实现段、页式内存管理上的内存共享，从而深入理解操作系统的内存管理</a:t>
            </a:r>
          </a:p>
        </p:txBody>
      </p:sp>
      <p:sp>
        <p:nvSpPr>
          <p:cNvPr id="71" name="椭圆 70"/>
          <p:cNvSpPr/>
          <p:nvPr/>
        </p:nvSpPr>
        <p:spPr>
          <a:xfrm>
            <a:off x="313191" y="1992896"/>
            <a:ext cx="669326" cy="657648"/>
          </a:xfrm>
          <a:prstGeom prst="ellipse">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1</a:t>
            </a:r>
            <a:endParaRPr lang="zh-CN" altLang="en-US" sz="3200" dirty="0"/>
          </a:p>
        </p:txBody>
      </p:sp>
      <p:sp>
        <p:nvSpPr>
          <p:cNvPr id="75" name="椭圆 74"/>
          <p:cNvSpPr/>
          <p:nvPr/>
        </p:nvSpPr>
        <p:spPr>
          <a:xfrm>
            <a:off x="5987952" y="1835564"/>
            <a:ext cx="669326" cy="657648"/>
          </a:xfrm>
          <a:prstGeom prst="ellipse">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2</a:t>
            </a:r>
            <a:endParaRPr lang="zh-CN" altLang="en-US" sz="3200" dirty="0"/>
          </a:p>
        </p:txBody>
      </p:sp>
      <p:sp>
        <p:nvSpPr>
          <p:cNvPr id="76" name="椭圆 75"/>
          <p:cNvSpPr/>
          <p:nvPr/>
        </p:nvSpPr>
        <p:spPr>
          <a:xfrm>
            <a:off x="308809" y="3741110"/>
            <a:ext cx="669326" cy="657648"/>
          </a:xfrm>
          <a:prstGeom prst="ellipse">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3</a:t>
            </a:r>
            <a:endParaRPr lang="zh-CN" altLang="en-US" sz="3200" dirty="0"/>
          </a:p>
        </p:txBody>
      </p:sp>
      <p:sp>
        <p:nvSpPr>
          <p:cNvPr id="77" name="椭圆 76"/>
          <p:cNvSpPr/>
          <p:nvPr/>
        </p:nvSpPr>
        <p:spPr>
          <a:xfrm>
            <a:off x="5973628" y="3739523"/>
            <a:ext cx="669326" cy="657648"/>
          </a:xfrm>
          <a:prstGeom prst="ellipse">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4</a:t>
            </a:r>
            <a:endParaRPr lang="zh-CN" altLang="en-US" sz="3200" dirty="0"/>
          </a:p>
        </p:txBody>
      </p:sp>
    </p:spTree>
    <p:extLst>
      <p:ext uri="{BB962C8B-B14F-4D97-AF65-F5344CB8AC3E}">
        <p14:creationId xmlns:p14="http://schemas.microsoft.com/office/powerpoint/2010/main" val="373052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200"/>
                                        <p:tgtEl>
                                          <p:spTgt spid="56"/>
                                        </p:tgtEl>
                                      </p:cBhvr>
                                    </p:animEffect>
                                  </p:childTnLst>
                                </p:cTn>
                              </p:par>
                            </p:childTnLst>
                          </p:cTn>
                        </p:par>
                        <p:par>
                          <p:cTn id="8" fill="hold">
                            <p:stCondLst>
                              <p:cond delay="200"/>
                            </p:stCondLst>
                            <p:childTnLst>
                              <p:par>
                                <p:cTn id="9" presetID="42" presetClass="entr" presetSubtype="0"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fade">
                                      <p:cBhvr>
                                        <p:cTn id="11" dur="200"/>
                                        <p:tgtEl>
                                          <p:spTgt spid="64"/>
                                        </p:tgtEl>
                                      </p:cBhvr>
                                    </p:animEffect>
                                    <p:anim calcmode="lin" valueType="num">
                                      <p:cBhvr>
                                        <p:cTn id="12" dur="200" fill="hold"/>
                                        <p:tgtEl>
                                          <p:spTgt spid="64"/>
                                        </p:tgtEl>
                                        <p:attrNameLst>
                                          <p:attrName>ppt_x</p:attrName>
                                        </p:attrNameLst>
                                      </p:cBhvr>
                                      <p:tavLst>
                                        <p:tav tm="0">
                                          <p:val>
                                            <p:strVal val="#ppt_x"/>
                                          </p:val>
                                        </p:tav>
                                        <p:tav tm="100000">
                                          <p:val>
                                            <p:strVal val="#ppt_x"/>
                                          </p:val>
                                        </p:tav>
                                      </p:tavLst>
                                    </p:anim>
                                    <p:anim calcmode="lin" valueType="num">
                                      <p:cBhvr>
                                        <p:cTn id="13" dur="200" fill="hold"/>
                                        <p:tgtEl>
                                          <p:spTgt spid="64"/>
                                        </p:tgtEl>
                                        <p:attrNameLst>
                                          <p:attrName>ppt_y</p:attrName>
                                        </p:attrNameLst>
                                      </p:cBhvr>
                                      <p:tavLst>
                                        <p:tav tm="0">
                                          <p:val>
                                            <p:strVal val="#ppt_y+.1"/>
                                          </p:val>
                                        </p:tav>
                                        <p:tav tm="100000">
                                          <p:val>
                                            <p:strVal val="#ppt_y"/>
                                          </p:val>
                                        </p:tav>
                                      </p:tavLst>
                                    </p:anim>
                                  </p:childTnLst>
                                </p:cTn>
                              </p:par>
                            </p:childTnLst>
                          </p:cTn>
                        </p:par>
                        <p:par>
                          <p:cTn id="14" fill="hold">
                            <p:stCondLst>
                              <p:cond delay="400"/>
                            </p:stCondLst>
                            <p:childTnLst>
                              <p:par>
                                <p:cTn id="15" presetID="10" presetClass="entr" presetSubtype="0" fill="hold" grpId="0"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200"/>
                                        <p:tgtEl>
                                          <p:spTgt spid="55"/>
                                        </p:tgtEl>
                                      </p:cBhvr>
                                    </p:animEffect>
                                  </p:childTnLst>
                                </p:cTn>
                              </p:par>
                            </p:childTnLst>
                          </p:cTn>
                        </p:par>
                        <p:par>
                          <p:cTn id="18" fill="hold">
                            <p:stCondLst>
                              <p:cond delay="600"/>
                            </p:stCondLst>
                            <p:childTnLst>
                              <p:par>
                                <p:cTn id="19" presetID="42" presetClass="entr" presetSubtype="0" fill="hold" grpId="0" nodeType="after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200"/>
                                        <p:tgtEl>
                                          <p:spTgt spid="66"/>
                                        </p:tgtEl>
                                      </p:cBhvr>
                                    </p:animEffect>
                                    <p:anim calcmode="lin" valueType="num">
                                      <p:cBhvr>
                                        <p:cTn id="22" dur="200" fill="hold"/>
                                        <p:tgtEl>
                                          <p:spTgt spid="66"/>
                                        </p:tgtEl>
                                        <p:attrNameLst>
                                          <p:attrName>ppt_x</p:attrName>
                                        </p:attrNameLst>
                                      </p:cBhvr>
                                      <p:tavLst>
                                        <p:tav tm="0">
                                          <p:val>
                                            <p:strVal val="#ppt_x"/>
                                          </p:val>
                                        </p:tav>
                                        <p:tav tm="100000">
                                          <p:val>
                                            <p:strVal val="#ppt_x"/>
                                          </p:val>
                                        </p:tav>
                                      </p:tavLst>
                                    </p:anim>
                                    <p:anim calcmode="lin" valueType="num">
                                      <p:cBhvr>
                                        <p:cTn id="23" dur="200" fill="hold"/>
                                        <p:tgtEl>
                                          <p:spTgt spid="66"/>
                                        </p:tgtEl>
                                        <p:attrNameLst>
                                          <p:attrName>ppt_y</p:attrName>
                                        </p:attrNameLst>
                                      </p:cBhvr>
                                      <p:tavLst>
                                        <p:tav tm="0">
                                          <p:val>
                                            <p:strVal val="#ppt_y+.1"/>
                                          </p:val>
                                        </p:tav>
                                        <p:tav tm="100000">
                                          <p:val>
                                            <p:strVal val="#ppt_y"/>
                                          </p:val>
                                        </p:tav>
                                      </p:tavLst>
                                    </p:anim>
                                  </p:childTnLst>
                                </p:cTn>
                              </p:par>
                            </p:childTnLst>
                          </p:cTn>
                        </p:par>
                        <p:par>
                          <p:cTn id="24" fill="hold">
                            <p:stCondLst>
                              <p:cond delay="800"/>
                            </p:stCondLst>
                            <p:childTnLst>
                              <p:par>
                                <p:cTn id="25" presetID="10" presetClass="entr" presetSubtype="0"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200"/>
                                        <p:tgtEl>
                                          <p:spTgt spid="53"/>
                                        </p:tgtEl>
                                      </p:cBhvr>
                                    </p:animEffect>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200"/>
                                        <p:tgtEl>
                                          <p:spTgt spid="68"/>
                                        </p:tgtEl>
                                      </p:cBhvr>
                                    </p:animEffect>
                                    <p:anim calcmode="lin" valueType="num">
                                      <p:cBhvr>
                                        <p:cTn id="32" dur="200" fill="hold"/>
                                        <p:tgtEl>
                                          <p:spTgt spid="68"/>
                                        </p:tgtEl>
                                        <p:attrNameLst>
                                          <p:attrName>ppt_x</p:attrName>
                                        </p:attrNameLst>
                                      </p:cBhvr>
                                      <p:tavLst>
                                        <p:tav tm="0">
                                          <p:val>
                                            <p:strVal val="#ppt_x"/>
                                          </p:val>
                                        </p:tav>
                                        <p:tav tm="100000">
                                          <p:val>
                                            <p:strVal val="#ppt_x"/>
                                          </p:val>
                                        </p:tav>
                                      </p:tavLst>
                                    </p:anim>
                                    <p:anim calcmode="lin" valueType="num">
                                      <p:cBhvr>
                                        <p:cTn id="33" dur="200" fill="hold"/>
                                        <p:tgtEl>
                                          <p:spTgt spid="68"/>
                                        </p:tgtEl>
                                        <p:attrNameLst>
                                          <p:attrName>ppt_y</p:attrName>
                                        </p:attrNameLst>
                                      </p:cBhvr>
                                      <p:tavLst>
                                        <p:tav tm="0">
                                          <p:val>
                                            <p:strVal val="#ppt_y+.1"/>
                                          </p:val>
                                        </p:tav>
                                        <p:tav tm="100000">
                                          <p:val>
                                            <p:strVal val="#ppt_y"/>
                                          </p:val>
                                        </p:tav>
                                      </p:tavLst>
                                    </p:anim>
                                  </p:childTnLst>
                                </p:cTn>
                              </p:par>
                            </p:childTnLst>
                          </p:cTn>
                        </p:par>
                        <p:par>
                          <p:cTn id="34" fill="hold">
                            <p:stCondLst>
                              <p:cond delay="1200"/>
                            </p:stCondLst>
                            <p:childTnLst>
                              <p:par>
                                <p:cTn id="35" presetID="53" presetClass="entr" presetSubtype="16" fill="hold" grpId="0" nodeType="afterEffect">
                                  <p:stCondLst>
                                    <p:cond delay="0"/>
                                  </p:stCondLst>
                                  <p:childTnLst>
                                    <p:set>
                                      <p:cBhvr>
                                        <p:cTn id="36" dur="1" fill="hold">
                                          <p:stCondLst>
                                            <p:cond delay="0"/>
                                          </p:stCondLst>
                                        </p:cTn>
                                        <p:tgtEl>
                                          <p:spTgt spid="54"/>
                                        </p:tgtEl>
                                        <p:attrNameLst>
                                          <p:attrName>style.visibility</p:attrName>
                                        </p:attrNameLst>
                                      </p:cBhvr>
                                      <p:to>
                                        <p:strVal val="visible"/>
                                      </p:to>
                                    </p:set>
                                    <p:anim calcmode="lin" valueType="num">
                                      <p:cBhvr>
                                        <p:cTn id="37" dur="200" fill="hold"/>
                                        <p:tgtEl>
                                          <p:spTgt spid="54"/>
                                        </p:tgtEl>
                                        <p:attrNameLst>
                                          <p:attrName>ppt_w</p:attrName>
                                        </p:attrNameLst>
                                      </p:cBhvr>
                                      <p:tavLst>
                                        <p:tav tm="0">
                                          <p:val>
                                            <p:fltVal val="0"/>
                                          </p:val>
                                        </p:tav>
                                        <p:tav tm="100000">
                                          <p:val>
                                            <p:strVal val="#ppt_w"/>
                                          </p:val>
                                        </p:tav>
                                      </p:tavLst>
                                    </p:anim>
                                    <p:anim calcmode="lin" valueType="num">
                                      <p:cBhvr>
                                        <p:cTn id="38" dur="200" fill="hold"/>
                                        <p:tgtEl>
                                          <p:spTgt spid="54"/>
                                        </p:tgtEl>
                                        <p:attrNameLst>
                                          <p:attrName>ppt_h</p:attrName>
                                        </p:attrNameLst>
                                      </p:cBhvr>
                                      <p:tavLst>
                                        <p:tav tm="0">
                                          <p:val>
                                            <p:fltVal val="0"/>
                                          </p:val>
                                        </p:tav>
                                        <p:tav tm="100000">
                                          <p:val>
                                            <p:strVal val="#ppt_h"/>
                                          </p:val>
                                        </p:tav>
                                      </p:tavLst>
                                    </p:anim>
                                    <p:animEffect transition="in" filter="fade">
                                      <p:cBhvr>
                                        <p:cTn id="39" dur="200"/>
                                        <p:tgtEl>
                                          <p:spTgt spid="54"/>
                                        </p:tgtEl>
                                      </p:cBhvr>
                                    </p:animEffect>
                                  </p:childTnLst>
                                </p:cTn>
                              </p:par>
                            </p:childTnLst>
                          </p:cTn>
                        </p:par>
                        <p:par>
                          <p:cTn id="40" fill="hold">
                            <p:stCondLst>
                              <p:cond delay="1400"/>
                            </p:stCondLst>
                            <p:childTnLst>
                              <p:par>
                                <p:cTn id="41" presetID="42" presetClass="entr" presetSubtype="0" fill="hold" grpId="0" nodeType="after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fade">
                                      <p:cBhvr>
                                        <p:cTn id="43" dur="200"/>
                                        <p:tgtEl>
                                          <p:spTgt spid="70"/>
                                        </p:tgtEl>
                                      </p:cBhvr>
                                    </p:animEffect>
                                    <p:anim calcmode="lin" valueType="num">
                                      <p:cBhvr>
                                        <p:cTn id="44" dur="200" fill="hold"/>
                                        <p:tgtEl>
                                          <p:spTgt spid="70"/>
                                        </p:tgtEl>
                                        <p:attrNameLst>
                                          <p:attrName>ppt_x</p:attrName>
                                        </p:attrNameLst>
                                      </p:cBhvr>
                                      <p:tavLst>
                                        <p:tav tm="0">
                                          <p:val>
                                            <p:strVal val="#ppt_x"/>
                                          </p:val>
                                        </p:tav>
                                        <p:tav tm="100000">
                                          <p:val>
                                            <p:strVal val="#ppt_x"/>
                                          </p:val>
                                        </p:tav>
                                      </p:tavLst>
                                    </p:anim>
                                    <p:anim calcmode="lin" valueType="num">
                                      <p:cBhvr>
                                        <p:cTn id="45" dur="2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3" grpId="0" animBg="1"/>
      <p:bldP spid="54" grpId="0" animBg="1"/>
      <p:bldP spid="56" grpId="0" animBg="1"/>
      <p:bldP spid="64" grpId="0"/>
      <p:bldP spid="66" grpId="0"/>
      <p:bldP spid="68" grpId="0"/>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59308" y="139920"/>
            <a:ext cx="2991489" cy="827314"/>
            <a:chOff x="4575191" y="2035627"/>
            <a:chExt cx="2991489" cy="827314"/>
          </a:xfrm>
        </p:grpSpPr>
        <p:sp>
          <p:nvSpPr>
            <p:cNvPr id="4" name="椭圆 3"/>
            <p:cNvSpPr/>
            <p:nvPr/>
          </p:nvSpPr>
          <p:spPr>
            <a:xfrm>
              <a:off x="4575191" y="2035627"/>
              <a:ext cx="827314" cy="827314"/>
            </a:xfrm>
            <a:prstGeom prst="ellipse">
              <a:avLst/>
            </a:prstGeom>
            <a:solidFill>
              <a:srgbClr val="516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945723" y="2187674"/>
              <a:ext cx="1620957" cy="523220"/>
            </a:xfrm>
            <a:prstGeom prst="rect">
              <a:avLst/>
            </a:prstGeom>
            <a:noFill/>
          </p:spPr>
          <p:txBody>
            <a:bodyPr wrap="none" rtlCol="0">
              <a:spAutoFit/>
            </a:bodyPr>
            <a:lstStyle/>
            <a:p>
              <a:r>
                <a:rPr lang="zh-CN" altLang="en-US" sz="2800" dirty="0">
                  <a:solidFill>
                    <a:srgbClr val="516D82"/>
                  </a:solidFill>
                  <a:latin typeface="Century Gothic" panose="020B0502020202020204" pitchFamily="34" charset="0"/>
                  <a:ea typeface="汉仪特细等线简" panose="02010604000101010101" pitchFamily="2" charset="-122"/>
                </a:rPr>
                <a:t>实</a:t>
              </a:r>
              <a:r>
                <a:rPr lang="zh-CN" altLang="en-US" sz="2800" dirty="0" smtClean="0">
                  <a:solidFill>
                    <a:srgbClr val="516D82"/>
                  </a:solidFill>
                  <a:latin typeface="Century Gothic" panose="020B0502020202020204" pitchFamily="34" charset="0"/>
                  <a:ea typeface="汉仪特细等线简" panose="02010604000101010101" pitchFamily="2" charset="-122"/>
                </a:rPr>
                <a:t>验</a:t>
              </a:r>
              <a:r>
                <a:rPr lang="zh-CN" altLang="en-US" sz="2800" dirty="0">
                  <a:solidFill>
                    <a:srgbClr val="516D82"/>
                  </a:solidFill>
                  <a:latin typeface="Century Gothic" panose="020B0502020202020204" pitchFamily="34" charset="0"/>
                  <a:ea typeface="汉仪特细等线简" panose="02010604000101010101" pitchFamily="2" charset="-122"/>
                </a:rPr>
                <a:t>内容</a:t>
              </a:r>
            </a:p>
          </p:txBody>
        </p:sp>
      </p:grpSp>
      <p:sp>
        <p:nvSpPr>
          <p:cNvPr id="7" name="椭圆 6"/>
          <p:cNvSpPr/>
          <p:nvPr/>
        </p:nvSpPr>
        <p:spPr>
          <a:xfrm>
            <a:off x="2711456" y="1908968"/>
            <a:ext cx="878682" cy="878682"/>
          </a:xfrm>
          <a:prstGeom prst="ellipse">
            <a:avLst/>
          </a:prstGeom>
          <a:solidFill>
            <a:srgbClr val="159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1</a:t>
            </a:r>
            <a:endParaRPr lang="zh-CN" altLang="en-US" sz="4400" dirty="0"/>
          </a:p>
        </p:txBody>
      </p:sp>
      <p:sp>
        <p:nvSpPr>
          <p:cNvPr id="8" name="Rectangle 96"/>
          <p:cNvSpPr/>
          <p:nvPr/>
        </p:nvSpPr>
        <p:spPr>
          <a:xfrm>
            <a:off x="3706661" y="2223550"/>
            <a:ext cx="6050656" cy="707886"/>
          </a:xfrm>
          <a:prstGeom prst="rect">
            <a:avLst/>
          </a:prstGeom>
          <a:noFill/>
        </p:spPr>
        <p:txBody>
          <a:bodyPr wrap="square">
            <a:spAutoFit/>
          </a:bodyPr>
          <a:lstStyle/>
          <a:p>
            <a:r>
              <a:rPr lang="zh-CN" altLang="en-US" sz="2000" dirty="0">
                <a:latin typeface="等线" panose="02010600030101010101" pitchFamily="2" charset="-122"/>
                <a:ea typeface="等线" panose="02010600030101010101" pitchFamily="2" charset="-122"/>
              </a:rPr>
              <a:t>用</a:t>
            </a:r>
            <a:r>
              <a:rPr lang="en-US" altLang="zh-CN" sz="2000" dirty="0">
                <a:latin typeface="等线" panose="02010600030101010101" pitchFamily="2" charset="-122"/>
                <a:ea typeface="等线" panose="02010600030101010101" pitchFamily="2" charset="-122"/>
              </a:rPr>
              <a:t>Bochs</a:t>
            </a:r>
            <a:r>
              <a:rPr lang="zh-CN" altLang="en-US" sz="2000" dirty="0">
                <a:latin typeface="等线" panose="02010600030101010101" pitchFamily="2" charset="-122"/>
                <a:ea typeface="等线" panose="02010600030101010101" pitchFamily="2" charset="-122"/>
              </a:rPr>
              <a:t>调试工具跟踪</a:t>
            </a:r>
            <a:r>
              <a:rPr lang="en-US" altLang="zh-CN" sz="2000" dirty="0">
                <a:latin typeface="等线" panose="02010600030101010101" pitchFamily="2" charset="-122"/>
                <a:ea typeface="等线" panose="02010600030101010101" pitchFamily="2" charset="-122"/>
              </a:rPr>
              <a:t>Linux 0.11</a:t>
            </a:r>
            <a:r>
              <a:rPr lang="zh-CN" altLang="en-US" sz="2000" dirty="0">
                <a:latin typeface="等线" panose="02010600030101010101" pitchFamily="2" charset="-122"/>
                <a:ea typeface="等线" panose="02010600030101010101" pitchFamily="2" charset="-122"/>
              </a:rPr>
              <a:t>的地址翻译（地址映射）过程，了解</a:t>
            </a:r>
            <a:r>
              <a:rPr lang="en-US" altLang="zh-CN" sz="2000" dirty="0">
                <a:latin typeface="等线" panose="02010600030101010101" pitchFamily="2" charset="-122"/>
                <a:ea typeface="等线" panose="02010600030101010101" pitchFamily="2" charset="-122"/>
              </a:rPr>
              <a:t>IA-32</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Linux 0.11</a:t>
            </a:r>
            <a:r>
              <a:rPr lang="zh-CN" altLang="en-US" sz="2000" dirty="0">
                <a:latin typeface="等线" panose="02010600030101010101" pitchFamily="2" charset="-122"/>
                <a:ea typeface="等线" panose="02010600030101010101" pitchFamily="2" charset="-122"/>
              </a:rPr>
              <a:t>的内存管理机制</a:t>
            </a:r>
            <a:endParaRPr lang="en-US" sz="1600" dirty="0">
              <a:latin typeface="等线" panose="02010600030101010101" pitchFamily="2" charset="-122"/>
              <a:ea typeface="等线" panose="02010600030101010101" pitchFamily="2" charset="-122"/>
              <a:cs typeface="Arial" panose="020B0604020202020204" pitchFamily="34" charset="0"/>
            </a:endParaRPr>
          </a:p>
        </p:txBody>
      </p:sp>
      <p:sp>
        <p:nvSpPr>
          <p:cNvPr id="9" name="矩形 8"/>
          <p:cNvSpPr/>
          <p:nvPr/>
        </p:nvSpPr>
        <p:spPr>
          <a:xfrm>
            <a:off x="3706661" y="1908968"/>
            <a:ext cx="902811" cy="307777"/>
          </a:xfrm>
          <a:prstGeom prst="rect">
            <a:avLst/>
          </a:prstGeom>
        </p:spPr>
        <p:txBody>
          <a:bodyPr wrap="none">
            <a:spAutoFit/>
          </a:bodyPr>
          <a:lstStyle/>
          <a:p>
            <a:r>
              <a:rPr lang="zh-CN" altLang="en-US" sz="1400" dirty="0" smtClean="0">
                <a:solidFill>
                  <a:srgbClr val="159FDD"/>
                </a:solidFill>
                <a:ea typeface="华文细黑" panose="02010600040101010101" pitchFamily="2" charset="-122"/>
              </a:rPr>
              <a:t>地址映射</a:t>
            </a:r>
            <a:endParaRPr lang="zh-CN" altLang="en-US" sz="1400" dirty="0">
              <a:solidFill>
                <a:srgbClr val="159FDD"/>
              </a:solidFill>
            </a:endParaRPr>
          </a:p>
        </p:txBody>
      </p:sp>
      <p:cxnSp>
        <p:nvCxnSpPr>
          <p:cNvPr id="10" name="直接连接符 9"/>
          <p:cNvCxnSpPr/>
          <p:nvPr/>
        </p:nvCxnSpPr>
        <p:spPr>
          <a:xfrm>
            <a:off x="3814322" y="2223550"/>
            <a:ext cx="665825" cy="0"/>
          </a:xfrm>
          <a:prstGeom prst="line">
            <a:avLst/>
          </a:prstGeom>
          <a:ln w="19050">
            <a:solidFill>
              <a:srgbClr val="159FDD"/>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2711456" y="3302871"/>
            <a:ext cx="878682" cy="878682"/>
          </a:xfrm>
          <a:prstGeom prst="ellipse">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2</a:t>
            </a:r>
            <a:endParaRPr lang="zh-CN" altLang="en-US" sz="4400" dirty="0"/>
          </a:p>
        </p:txBody>
      </p:sp>
      <p:sp>
        <p:nvSpPr>
          <p:cNvPr id="12" name="Rectangle 96"/>
          <p:cNvSpPr/>
          <p:nvPr/>
        </p:nvSpPr>
        <p:spPr>
          <a:xfrm>
            <a:off x="3706661" y="3617453"/>
            <a:ext cx="6050655" cy="707886"/>
          </a:xfrm>
          <a:prstGeom prst="rect">
            <a:avLst/>
          </a:prstGeom>
          <a:noFill/>
        </p:spPr>
        <p:txBody>
          <a:bodyPr wrap="square">
            <a:spAutoFit/>
          </a:bodyPr>
          <a:lstStyle/>
          <a:p>
            <a:r>
              <a:rPr lang="zh-CN" altLang="en-US" sz="2000" dirty="0">
                <a:latin typeface="等线" panose="02010600030101010101" pitchFamily="2" charset="-122"/>
                <a:ea typeface="等线" panose="02010600030101010101" pitchFamily="2" charset="-122"/>
              </a:rPr>
              <a:t>在</a:t>
            </a:r>
            <a:r>
              <a:rPr lang="en-US" altLang="zh-CN" sz="2000" dirty="0">
                <a:latin typeface="等线" panose="02010600030101010101" pitchFamily="2" charset="-122"/>
                <a:ea typeface="等线" panose="02010600030101010101" pitchFamily="2" charset="-122"/>
              </a:rPr>
              <a:t>Ubuntu</a:t>
            </a:r>
            <a:r>
              <a:rPr lang="zh-CN" altLang="en-US" sz="2000" dirty="0">
                <a:latin typeface="等线" panose="02010600030101010101" pitchFamily="2" charset="-122"/>
                <a:ea typeface="等线" panose="02010600030101010101" pitchFamily="2" charset="-122"/>
              </a:rPr>
              <a:t>上编写多进程的生产者</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消费者程序，用</a:t>
            </a:r>
            <a:r>
              <a:rPr lang="zh-CN" altLang="en-US" sz="2000" b="1" dirty="0">
                <a:latin typeface="等线" panose="02010600030101010101" pitchFamily="2" charset="-122"/>
                <a:ea typeface="等线" panose="02010600030101010101" pitchFamily="2" charset="-122"/>
              </a:rPr>
              <a:t>共享内存</a:t>
            </a:r>
            <a:r>
              <a:rPr lang="zh-CN" altLang="en-US" sz="2000" dirty="0">
                <a:latin typeface="等线" panose="02010600030101010101" pitchFamily="2" charset="-122"/>
                <a:ea typeface="等线" panose="02010600030101010101" pitchFamily="2" charset="-122"/>
              </a:rPr>
              <a:t>做缓冲区</a:t>
            </a:r>
            <a:endParaRPr lang="en-US" sz="1600" dirty="0">
              <a:solidFill>
                <a:schemeClr val="bg1"/>
              </a:solidFill>
              <a:latin typeface="等线" panose="02010600030101010101" pitchFamily="2" charset="-122"/>
              <a:ea typeface="等线" panose="02010600030101010101" pitchFamily="2" charset="-122"/>
              <a:cs typeface="Arial" panose="020B0604020202020204" pitchFamily="34" charset="0"/>
            </a:endParaRPr>
          </a:p>
        </p:txBody>
      </p:sp>
      <p:sp>
        <p:nvSpPr>
          <p:cNvPr id="13" name="矩形 12"/>
          <p:cNvSpPr/>
          <p:nvPr/>
        </p:nvSpPr>
        <p:spPr>
          <a:xfrm>
            <a:off x="3706661" y="3302871"/>
            <a:ext cx="902811" cy="307777"/>
          </a:xfrm>
          <a:prstGeom prst="rect">
            <a:avLst/>
          </a:prstGeom>
        </p:spPr>
        <p:txBody>
          <a:bodyPr wrap="none">
            <a:spAutoFit/>
          </a:bodyPr>
          <a:lstStyle/>
          <a:p>
            <a:r>
              <a:rPr lang="zh-CN" altLang="en-US" sz="1400" dirty="0">
                <a:solidFill>
                  <a:srgbClr val="159FDD"/>
                </a:solidFill>
                <a:ea typeface="华文细黑" panose="02010600040101010101" pitchFamily="2" charset="-122"/>
              </a:rPr>
              <a:t>共</a:t>
            </a:r>
            <a:r>
              <a:rPr lang="zh-CN" altLang="en-US" sz="1400" dirty="0" smtClean="0">
                <a:solidFill>
                  <a:srgbClr val="159FDD"/>
                </a:solidFill>
                <a:ea typeface="华文细黑" panose="02010600040101010101" pitchFamily="2" charset="-122"/>
              </a:rPr>
              <a:t>享内存</a:t>
            </a:r>
            <a:endParaRPr lang="zh-CN" altLang="en-US" sz="1400" dirty="0">
              <a:solidFill>
                <a:srgbClr val="159FDD"/>
              </a:solidFill>
            </a:endParaRPr>
          </a:p>
        </p:txBody>
      </p:sp>
      <p:cxnSp>
        <p:nvCxnSpPr>
          <p:cNvPr id="14" name="直接连接符 13"/>
          <p:cNvCxnSpPr/>
          <p:nvPr/>
        </p:nvCxnSpPr>
        <p:spPr>
          <a:xfrm>
            <a:off x="3814322" y="3617453"/>
            <a:ext cx="665825" cy="0"/>
          </a:xfrm>
          <a:prstGeom prst="line">
            <a:avLst/>
          </a:prstGeom>
          <a:ln w="19050">
            <a:solidFill>
              <a:srgbClr val="159FDD"/>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2711456" y="4867570"/>
            <a:ext cx="878682" cy="878682"/>
          </a:xfrm>
          <a:prstGeom prst="ellipse">
            <a:avLst/>
          </a:prstGeom>
          <a:solidFill>
            <a:srgbClr val="516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3</a:t>
            </a:r>
            <a:endParaRPr lang="zh-CN" altLang="en-US" sz="4400" dirty="0"/>
          </a:p>
        </p:txBody>
      </p:sp>
      <p:sp>
        <p:nvSpPr>
          <p:cNvPr id="16" name="Rectangle 96"/>
          <p:cNvSpPr/>
          <p:nvPr/>
        </p:nvSpPr>
        <p:spPr>
          <a:xfrm>
            <a:off x="3706662" y="5182152"/>
            <a:ext cx="6050654" cy="707886"/>
          </a:xfrm>
          <a:prstGeom prst="rect">
            <a:avLst/>
          </a:prstGeom>
          <a:noFill/>
        </p:spPr>
        <p:txBody>
          <a:bodyPr wrap="square">
            <a:spAutoFit/>
          </a:bodyPr>
          <a:lstStyle/>
          <a:p>
            <a:r>
              <a:rPr lang="zh-CN" altLang="en-US" sz="2000" dirty="0">
                <a:latin typeface="等线" panose="02010600030101010101" pitchFamily="2" charset="-122"/>
                <a:ea typeface="等线" panose="02010600030101010101" pitchFamily="2" charset="-122"/>
              </a:rPr>
              <a:t>在</a:t>
            </a:r>
            <a:r>
              <a:rPr lang="en-US" altLang="zh-CN" sz="2000" dirty="0">
                <a:latin typeface="等线" panose="02010600030101010101" pitchFamily="2" charset="-122"/>
                <a:ea typeface="等线" panose="02010600030101010101" pitchFamily="2" charset="-122"/>
              </a:rPr>
              <a:t>Ubuntu</a:t>
            </a:r>
            <a:r>
              <a:rPr lang="zh-CN" altLang="en-US" sz="2000" dirty="0">
                <a:latin typeface="等线" panose="02010600030101010101" pitchFamily="2" charset="-122"/>
                <a:ea typeface="等线" panose="02010600030101010101" pitchFamily="2" charset="-122"/>
              </a:rPr>
              <a:t>上编写多进程的生产者</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消费者程序，用</a:t>
            </a:r>
            <a:r>
              <a:rPr lang="zh-CN" altLang="en-US" sz="2000" b="1" dirty="0">
                <a:latin typeface="等线" panose="02010600030101010101" pitchFamily="2" charset="-122"/>
                <a:ea typeface="等线" panose="02010600030101010101" pitchFamily="2" charset="-122"/>
              </a:rPr>
              <a:t>共享内存</a:t>
            </a:r>
            <a:r>
              <a:rPr lang="zh-CN" altLang="en-US" sz="2000" dirty="0">
                <a:latin typeface="等线" panose="02010600030101010101" pitchFamily="2" charset="-122"/>
                <a:ea typeface="等线" panose="02010600030101010101" pitchFamily="2" charset="-122"/>
              </a:rPr>
              <a:t>做缓冲区</a:t>
            </a:r>
            <a:endParaRPr lang="en-US" sz="1600" dirty="0">
              <a:solidFill>
                <a:schemeClr val="bg1"/>
              </a:solidFill>
              <a:latin typeface="等线" panose="02010600030101010101" pitchFamily="2" charset="-122"/>
              <a:ea typeface="等线" panose="02010600030101010101" pitchFamily="2" charset="-122"/>
              <a:cs typeface="Arial" panose="020B0604020202020204" pitchFamily="34" charset="0"/>
            </a:endParaRPr>
          </a:p>
        </p:txBody>
      </p:sp>
      <p:sp>
        <p:nvSpPr>
          <p:cNvPr id="17" name="矩形 16"/>
          <p:cNvSpPr/>
          <p:nvPr/>
        </p:nvSpPr>
        <p:spPr>
          <a:xfrm>
            <a:off x="3706661" y="4867570"/>
            <a:ext cx="1531188" cy="307777"/>
          </a:xfrm>
          <a:prstGeom prst="rect">
            <a:avLst/>
          </a:prstGeom>
        </p:spPr>
        <p:txBody>
          <a:bodyPr wrap="none">
            <a:spAutoFit/>
          </a:bodyPr>
          <a:lstStyle/>
          <a:p>
            <a:r>
              <a:rPr lang="zh-CN" altLang="en-US" sz="1400" dirty="0" smtClean="0">
                <a:solidFill>
                  <a:srgbClr val="159FDD"/>
                </a:solidFill>
                <a:ea typeface="华文细黑" panose="02010600040101010101" pitchFamily="2" charset="-122"/>
              </a:rPr>
              <a:t>信号量</a:t>
            </a:r>
            <a:r>
              <a:rPr lang="en-US" altLang="zh-CN" sz="1400" dirty="0" smtClean="0">
                <a:solidFill>
                  <a:srgbClr val="159FDD"/>
                </a:solidFill>
                <a:ea typeface="华文细黑" panose="02010600040101010101" pitchFamily="2" charset="-122"/>
              </a:rPr>
              <a:t>+</a:t>
            </a:r>
            <a:r>
              <a:rPr lang="zh-CN" altLang="en-US" sz="1400" dirty="0" smtClean="0">
                <a:solidFill>
                  <a:srgbClr val="159FDD"/>
                </a:solidFill>
                <a:ea typeface="华文细黑" panose="02010600040101010101" pitchFamily="2" charset="-122"/>
              </a:rPr>
              <a:t>共享内存</a:t>
            </a:r>
            <a:endParaRPr lang="zh-CN" altLang="en-US" sz="1400" dirty="0">
              <a:solidFill>
                <a:srgbClr val="159FDD"/>
              </a:solidFill>
            </a:endParaRPr>
          </a:p>
        </p:txBody>
      </p:sp>
      <p:cxnSp>
        <p:nvCxnSpPr>
          <p:cNvPr id="18" name="直接连接符 17"/>
          <p:cNvCxnSpPr/>
          <p:nvPr/>
        </p:nvCxnSpPr>
        <p:spPr>
          <a:xfrm>
            <a:off x="3814322" y="5182152"/>
            <a:ext cx="1423527" cy="0"/>
          </a:xfrm>
          <a:prstGeom prst="line">
            <a:avLst/>
          </a:prstGeom>
          <a:ln w="19050">
            <a:solidFill>
              <a:srgbClr val="159FD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23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5998" y="129039"/>
            <a:ext cx="4618362" cy="1106154"/>
            <a:chOff x="4589792" y="3061803"/>
            <a:chExt cx="4618362" cy="1106154"/>
          </a:xfrm>
        </p:grpSpPr>
        <p:sp>
          <p:nvSpPr>
            <p:cNvPr id="52" name="椭圆 51"/>
            <p:cNvSpPr/>
            <p:nvPr/>
          </p:nvSpPr>
          <p:spPr>
            <a:xfrm>
              <a:off x="4589792" y="3061803"/>
              <a:ext cx="827314" cy="827314"/>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1</a:t>
              </a:r>
              <a:endParaRPr lang="zh-CN" altLang="en-US" sz="3600" dirty="0"/>
            </a:p>
          </p:txBody>
        </p:sp>
        <p:sp>
          <p:nvSpPr>
            <p:cNvPr id="53" name="文本框 52"/>
            <p:cNvSpPr txBox="1"/>
            <p:nvPr/>
          </p:nvSpPr>
          <p:spPr>
            <a:xfrm>
              <a:off x="5945722" y="3213850"/>
              <a:ext cx="3262432" cy="954107"/>
            </a:xfrm>
            <a:prstGeom prst="rect">
              <a:avLst/>
            </a:prstGeom>
            <a:noFill/>
          </p:spPr>
          <p:txBody>
            <a:bodyPr wrap="none" rtlCol="0">
              <a:spAutoFit/>
            </a:bodyPr>
            <a:lstStyle/>
            <a:p>
              <a:r>
                <a:rPr lang="zh-CN" altLang="en-US" sz="2800" dirty="0">
                  <a:solidFill>
                    <a:srgbClr val="EED66F"/>
                  </a:solidFill>
                  <a:latin typeface="Century Gothic" panose="020B0502020202020204" pitchFamily="34" charset="0"/>
                  <a:ea typeface="汉仪特细等线简" panose="02010604000101010101" pitchFamily="2" charset="-122"/>
                </a:rPr>
                <a:t>实</a:t>
              </a:r>
              <a:r>
                <a:rPr lang="zh-CN" altLang="en-US" sz="2800" dirty="0" smtClean="0">
                  <a:solidFill>
                    <a:srgbClr val="EED66F"/>
                  </a:solidFill>
                  <a:latin typeface="Century Gothic" panose="020B0502020202020204" pitchFamily="34" charset="0"/>
                  <a:ea typeface="汉仪特细等线简" panose="02010604000101010101" pitchFamily="2" charset="-122"/>
                </a:rPr>
                <a:t>验过程</a:t>
              </a:r>
              <a:endParaRPr lang="en-US" altLang="zh-CN" sz="2800" dirty="0" smtClean="0">
                <a:solidFill>
                  <a:srgbClr val="EED66F"/>
                </a:solidFill>
                <a:latin typeface="Century Gothic" panose="020B0502020202020204" pitchFamily="34" charset="0"/>
                <a:ea typeface="汉仪特细等线简" panose="02010604000101010101" pitchFamily="2" charset="-122"/>
              </a:endParaRPr>
            </a:p>
            <a:p>
              <a:r>
                <a:rPr lang="en-US" altLang="zh-CN" sz="2800" dirty="0" smtClean="0">
                  <a:solidFill>
                    <a:srgbClr val="EED66F"/>
                  </a:solidFill>
                  <a:latin typeface="Century Gothic" panose="020B0502020202020204" pitchFamily="34" charset="0"/>
                  <a:ea typeface="汉仪特细等线简" panose="02010604000101010101" pitchFamily="2" charset="-122"/>
                </a:rPr>
                <a:t>	</a:t>
              </a:r>
              <a:r>
                <a:rPr lang="en-US" altLang="zh-CN" sz="2800" dirty="0" smtClean="0">
                  <a:latin typeface="Century Gothic" panose="020B0502020202020204" pitchFamily="34" charset="0"/>
                  <a:ea typeface="汉仪特细等线简" panose="02010604000101010101" pitchFamily="2" charset="-122"/>
                </a:rPr>
                <a:t>——</a:t>
              </a:r>
              <a:r>
                <a:rPr lang="zh-CN" altLang="en-US" sz="2800" dirty="0" smtClean="0">
                  <a:latin typeface="Century Gothic" panose="020B0502020202020204" pitchFamily="34" charset="0"/>
                  <a:ea typeface="汉仪特细等线简" panose="02010604000101010101" pitchFamily="2" charset="-122"/>
                </a:rPr>
                <a:t>地址映射</a:t>
              </a:r>
              <a:endParaRPr lang="zh-CN" altLang="en-US" sz="2800" dirty="0">
                <a:latin typeface="Century Gothic" panose="020B0502020202020204" pitchFamily="34" charset="0"/>
                <a:ea typeface="汉仪特细等线简" panose="02010604000101010101" pitchFamily="2" charset="-122"/>
              </a:endParaRPr>
            </a:p>
          </p:txBody>
        </p:sp>
      </p:grpSp>
      <p:sp>
        <p:nvSpPr>
          <p:cNvPr id="3" name="文本框 2"/>
          <p:cNvSpPr txBox="1"/>
          <p:nvPr/>
        </p:nvSpPr>
        <p:spPr>
          <a:xfrm>
            <a:off x="379562" y="1587261"/>
            <a:ext cx="3105510" cy="954107"/>
          </a:xfrm>
          <a:prstGeom prst="rect">
            <a:avLst/>
          </a:prstGeom>
          <a:noFill/>
        </p:spPr>
        <p:txBody>
          <a:bodyPr wrap="square" rtlCol="0">
            <a:spAutoFit/>
          </a:bodyPr>
          <a:lstStyle/>
          <a:p>
            <a:r>
              <a:rPr lang="zh-CN" altLang="en-US" sz="3200" dirty="0" smtClean="0">
                <a:solidFill>
                  <a:srgbClr val="00B050"/>
                </a:solidFill>
                <a:latin typeface="等线" panose="02010600030101010101" pitchFamily="2" charset="-122"/>
                <a:ea typeface="等线" panose="02010600030101010101" pitchFamily="2" charset="-122"/>
              </a:rPr>
              <a:t>进入</a:t>
            </a:r>
            <a:r>
              <a:rPr lang="en-US" altLang="zh-CN" sz="3200" dirty="0" smtClean="0">
                <a:solidFill>
                  <a:srgbClr val="00B050"/>
                </a:solidFill>
                <a:latin typeface="等线" panose="02010600030101010101" pitchFamily="2" charset="-122"/>
                <a:ea typeface="等线" panose="02010600030101010101" pitchFamily="2" charset="-122"/>
              </a:rPr>
              <a:t>debug</a:t>
            </a:r>
            <a:r>
              <a:rPr lang="zh-CN" altLang="en-US" sz="3200" dirty="0" smtClean="0">
                <a:solidFill>
                  <a:srgbClr val="00B050"/>
                </a:solidFill>
                <a:latin typeface="等线" panose="02010600030101010101" pitchFamily="2" charset="-122"/>
                <a:ea typeface="等线" panose="02010600030101010101" pitchFamily="2" charset="-122"/>
              </a:rPr>
              <a:t>模式</a:t>
            </a:r>
            <a:endParaRPr lang="en-US" altLang="zh-CN" sz="3200" dirty="0" smtClean="0">
              <a:solidFill>
                <a:srgbClr val="00B050"/>
              </a:solidFill>
              <a:latin typeface="等线" panose="02010600030101010101" pitchFamily="2" charset="-122"/>
              <a:ea typeface="等线" panose="02010600030101010101" pitchFamily="2" charset="-122"/>
            </a:endParaRPr>
          </a:p>
          <a:p>
            <a:pPr algn="r"/>
            <a:r>
              <a:rPr lang="en-US" altLang="zh-CN" sz="2400" dirty="0" smtClean="0">
                <a:solidFill>
                  <a:srgbClr val="FF0000"/>
                </a:solidFill>
                <a:latin typeface="等线" panose="02010600030101010101" pitchFamily="2" charset="-122"/>
                <a:ea typeface="等线" panose="02010600030101010101" pitchFamily="2" charset="-122"/>
              </a:rPr>
              <a:t>——  ./dbg-asm</a:t>
            </a:r>
            <a:endParaRPr lang="zh-CN" altLang="en-US" sz="2400" dirty="0">
              <a:solidFill>
                <a:srgbClr val="FF0000"/>
              </a:solidFill>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4013688" y="1235193"/>
            <a:ext cx="7439139" cy="5349144"/>
          </a:xfrm>
          <a:prstGeom prst="rect">
            <a:avLst/>
          </a:prstGeom>
        </p:spPr>
      </p:pic>
    </p:spTree>
    <p:extLst>
      <p:ext uri="{BB962C8B-B14F-4D97-AF65-F5344CB8AC3E}">
        <p14:creationId xmlns:p14="http://schemas.microsoft.com/office/powerpoint/2010/main" val="2308436321"/>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5998" y="129039"/>
            <a:ext cx="4618362" cy="1106154"/>
            <a:chOff x="4589792" y="3061803"/>
            <a:chExt cx="4618362" cy="1106154"/>
          </a:xfrm>
        </p:grpSpPr>
        <p:sp>
          <p:nvSpPr>
            <p:cNvPr id="52" name="椭圆 51"/>
            <p:cNvSpPr/>
            <p:nvPr/>
          </p:nvSpPr>
          <p:spPr>
            <a:xfrm>
              <a:off x="4589792" y="3061803"/>
              <a:ext cx="827314" cy="827314"/>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53" name="文本框 52"/>
            <p:cNvSpPr txBox="1"/>
            <p:nvPr/>
          </p:nvSpPr>
          <p:spPr>
            <a:xfrm>
              <a:off x="5945722" y="3213850"/>
              <a:ext cx="3262432" cy="954107"/>
            </a:xfrm>
            <a:prstGeom prst="rect">
              <a:avLst/>
            </a:prstGeom>
            <a:noFill/>
          </p:spPr>
          <p:txBody>
            <a:bodyPr wrap="none" rtlCol="0">
              <a:spAutoFit/>
            </a:bodyPr>
            <a:lstStyle/>
            <a:p>
              <a:r>
                <a:rPr lang="zh-CN" altLang="en-US" sz="2800" dirty="0">
                  <a:solidFill>
                    <a:srgbClr val="EED66F"/>
                  </a:solidFill>
                  <a:latin typeface="Century Gothic" panose="020B0502020202020204" pitchFamily="34" charset="0"/>
                  <a:ea typeface="汉仪特细等线简" panose="02010604000101010101" pitchFamily="2" charset="-122"/>
                </a:rPr>
                <a:t>实</a:t>
              </a:r>
              <a:r>
                <a:rPr lang="zh-CN" altLang="en-US" sz="2800" dirty="0" smtClean="0">
                  <a:solidFill>
                    <a:srgbClr val="EED66F"/>
                  </a:solidFill>
                  <a:latin typeface="Century Gothic" panose="020B0502020202020204" pitchFamily="34" charset="0"/>
                  <a:ea typeface="汉仪特细等线简" panose="02010604000101010101" pitchFamily="2" charset="-122"/>
                </a:rPr>
                <a:t>验过程</a:t>
              </a:r>
              <a:endParaRPr lang="en-US" altLang="zh-CN" sz="2800" dirty="0" smtClean="0">
                <a:solidFill>
                  <a:srgbClr val="EED66F"/>
                </a:solidFill>
                <a:latin typeface="Century Gothic" panose="020B0502020202020204" pitchFamily="34" charset="0"/>
                <a:ea typeface="汉仪特细等线简" panose="02010604000101010101" pitchFamily="2" charset="-122"/>
              </a:endParaRPr>
            </a:p>
            <a:p>
              <a:r>
                <a:rPr lang="en-US" altLang="zh-CN" sz="2800" dirty="0" smtClean="0">
                  <a:solidFill>
                    <a:srgbClr val="EED66F"/>
                  </a:solidFill>
                  <a:latin typeface="Century Gothic" panose="020B0502020202020204" pitchFamily="34" charset="0"/>
                  <a:ea typeface="汉仪特细等线简" panose="02010604000101010101" pitchFamily="2" charset="-122"/>
                </a:rPr>
                <a:t>	</a:t>
              </a:r>
              <a:r>
                <a:rPr lang="en-US" altLang="zh-CN" sz="2800" dirty="0" smtClean="0">
                  <a:latin typeface="Century Gothic" panose="020B0502020202020204" pitchFamily="34" charset="0"/>
                  <a:ea typeface="汉仪特细等线简" panose="02010604000101010101" pitchFamily="2" charset="-122"/>
                </a:rPr>
                <a:t>——</a:t>
              </a:r>
              <a:r>
                <a:rPr lang="zh-CN" altLang="en-US" sz="2800" dirty="0" smtClean="0">
                  <a:latin typeface="Century Gothic" panose="020B0502020202020204" pitchFamily="34" charset="0"/>
                  <a:ea typeface="汉仪特细等线简" panose="02010604000101010101" pitchFamily="2" charset="-122"/>
                </a:rPr>
                <a:t>地址映射</a:t>
              </a:r>
              <a:endParaRPr lang="zh-CN" altLang="en-US" sz="2800" dirty="0">
                <a:latin typeface="Century Gothic" panose="020B0502020202020204" pitchFamily="34" charset="0"/>
                <a:ea typeface="汉仪特细等线简" panose="02010604000101010101" pitchFamily="2" charset="-122"/>
              </a:endParaRPr>
            </a:p>
          </p:txBody>
        </p:sp>
      </p:grpSp>
      <p:sp>
        <p:nvSpPr>
          <p:cNvPr id="5" name="文本框 4"/>
          <p:cNvSpPr txBox="1"/>
          <p:nvPr/>
        </p:nvSpPr>
        <p:spPr>
          <a:xfrm>
            <a:off x="379562" y="1587261"/>
            <a:ext cx="3105510" cy="954107"/>
          </a:xfrm>
          <a:prstGeom prst="rect">
            <a:avLst/>
          </a:prstGeom>
          <a:noFill/>
        </p:spPr>
        <p:txBody>
          <a:bodyPr wrap="square" rtlCol="0">
            <a:spAutoFit/>
          </a:bodyPr>
          <a:lstStyle/>
          <a:p>
            <a:r>
              <a:rPr lang="zh-CN" altLang="en-US" sz="3200" dirty="0">
                <a:solidFill>
                  <a:srgbClr val="00B050"/>
                </a:solidFill>
                <a:latin typeface="等线" panose="02010600030101010101" pitchFamily="2" charset="-122"/>
                <a:ea typeface="等线" panose="02010600030101010101" pitchFamily="2" charset="-122"/>
              </a:rPr>
              <a:t>继续运行</a:t>
            </a:r>
            <a:endParaRPr lang="en-US" altLang="zh-CN" sz="3200" dirty="0" smtClean="0">
              <a:solidFill>
                <a:srgbClr val="00B050"/>
              </a:solidFill>
              <a:latin typeface="等线" panose="02010600030101010101" pitchFamily="2" charset="-122"/>
              <a:ea typeface="等线" panose="02010600030101010101" pitchFamily="2" charset="-122"/>
            </a:endParaRPr>
          </a:p>
          <a:p>
            <a:pPr algn="r"/>
            <a:r>
              <a:rPr lang="en-US" altLang="zh-CN" sz="2400" dirty="0" smtClean="0">
                <a:solidFill>
                  <a:srgbClr val="FF0000"/>
                </a:solidFill>
                <a:latin typeface="等线" panose="02010600030101010101" pitchFamily="2" charset="-122"/>
                <a:ea typeface="等线" panose="02010600030101010101" pitchFamily="2" charset="-122"/>
              </a:rPr>
              <a:t>——  c</a:t>
            </a:r>
            <a:endParaRPr lang="zh-CN" altLang="en-US" sz="2400" dirty="0">
              <a:solidFill>
                <a:srgbClr val="FF0000"/>
              </a:solidFill>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4130740" y="1587261"/>
            <a:ext cx="7376897" cy="4917931"/>
          </a:xfrm>
          <a:prstGeom prst="rect">
            <a:avLst/>
          </a:prstGeom>
        </p:spPr>
      </p:pic>
      <p:sp>
        <p:nvSpPr>
          <p:cNvPr id="4" name="椭圆形标注 3"/>
          <p:cNvSpPr/>
          <p:nvPr/>
        </p:nvSpPr>
        <p:spPr>
          <a:xfrm>
            <a:off x="59072" y="3744301"/>
            <a:ext cx="4071668" cy="603849"/>
          </a:xfrm>
          <a:prstGeom prst="wedgeEllipseCallout">
            <a:avLst>
              <a:gd name="adj1" fmla="val 96540"/>
              <a:gd name="adj2" fmla="val 33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a:t>
            </a:r>
            <a:r>
              <a:rPr lang="zh-CN" altLang="en-US" dirty="0" smtClean="0"/>
              <a:t>拟地址</a:t>
            </a:r>
            <a:r>
              <a:rPr lang="en-US" altLang="zh-CN" dirty="0" smtClean="0"/>
              <a:t>0x3004</a:t>
            </a:r>
            <a:endParaRPr lang="zh-CN" altLang="en-US" dirty="0"/>
          </a:p>
        </p:txBody>
      </p:sp>
    </p:spTree>
    <p:extLst>
      <p:ext uri="{BB962C8B-B14F-4D97-AF65-F5344CB8AC3E}">
        <p14:creationId xmlns:p14="http://schemas.microsoft.com/office/powerpoint/2010/main" val="1185206352"/>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5998" y="129039"/>
            <a:ext cx="4618362" cy="1106154"/>
            <a:chOff x="4589792" y="3061803"/>
            <a:chExt cx="4618362" cy="1106154"/>
          </a:xfrm>
        </p:grpSpPr>
        <p:sp>
          <p:nvSpPr>
            <p:cNvPr id="52" name="椭圆 51"/>
            <p:cNvSpPr/>
            <p:nvPr/>
          </p:nvSpPr>
          <p:spPr>
            <a:xfrm>
              <a:off x="4589792" y="3061803"/>
              <a:ext cx="827314" cy="827314"/>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3</a:t>
              </a:r>
              <a:endParaRPr lang="zh-CN" altLang="en-US" sz="3600" dirty="0"/>
            </a:p>
          </p:txBody>
        </p:sp>
        <p:sp>
          <p:nvSpPr>
            <p:cNvPr id="53" name="文本框 52"/>
            <p:cNvSpPr txBox="1"/>
            <p:nvPr/>
          </p:nvSpPr>
          <p:spPr>
            <a:xfrm>
              <a:off x="5945722" y="3213850"/>
              <a:ext cx="3262432" cy="954107"/>
            </a:xfrm>
            <a:prstGeom prst="rect">
              <a:avLst/>
            </a:prstGeom>
            <a:noFill/>
          </p:spPr>
          <p:txBody>
            <a:bodyPr wrap="none" rtlCol="0">
              <a:spAutoFit/>
            </a:bodyPr>
            <a:lstStyle/>
            <a:p>
              <a:r>
                <a:rPr lang="zh-CN" altLang="en-US" sz="2800" dirty="0">
                  <a:solidFill>
                    <a:srgbClr val="EED66F"/>
                  </a:solidFill>
                  <a:latin typeface="Century Gothic" panose="020B0502020202020204" pitchFamily="34" charset="0"/>
                  <a:ea typeface="汉仪特细等线简" panose="02010604000101010101" pitchFamily="2" charset="-122"/>
                </a:rPr>
                <a:t>实</a:t>
              </a:r>
              <a:r>
                <a:rPr lang="zh-CN" altLang="en-US" sz="2800" dirty="0" smtClean="0">
                  <a:solidFill>
                    <a:srgbClr val="EED66F"/>
                  </a:solidFill>
                  <a:latin typeface="Century Gothic" panose="020B0502020202020204" pitchFamily="34" charset="0"/>
                  <a:ea typeface="汉仪特细等线简" panose="02010604000101010101" pitchFamily="2" charset="-122"/>
                </a:rPr>
                <a:t>验过程</a:t>
              </a:r>
              <a:endParaRPr lang="en-US" altLang="zh-CN" sz="2800" dirty="0" smtClean="0">
                <a:solidFill>
                  <a:srgbClr val="EED66F"/>
                </a:solidFill>
                <a:latin typeface="Century Gothic" panose="020B0502020202020204" pitchFamily="34" charset="0"/>
                <a:ea typeface="汉仪特细等线简" panose="02010604000101010101" pitchFamily="2" charset="-122"/>
              </a:endParaRPr>
            </a:p>
            <a:p>
              <a:r>
                <a:rPr lang="en-US" altLang="zh-CN" sz="2800" dirty="0" smtClean="0">
                  <a:solidFill>
                    <a:srgbClr val="EED66F"/>
                  </a:solidFill>
                  <a:latin typeface="Century Gothic" panose="020B0502020202020204" pitchFamily="34" charset="0"/>
                  <a:ea typeface="汉仪特细等线简" panose="02010604000101010101" pitchFamily="2" charset="-122"/>
                </a:rPr>
                <a:t>	</a:t>
              </a:r>
              <a:r>
                <a:rPr lang="en-US" altLang="zh-CN" sz="2800" dirty="0" smtClean="0">
                  <a:latin typeface="Century Gothic" panose="020B0502020202020204" pitchFamily="34" charset="0"/>
                  <a:ea typeface="汉仪特细等线简" panose="02010604000101010101" pitchFamily="2" charset="-122"/>
                </a:rPr>
                <a:t>——</a:t>
              </a:r>
              <a:r>
                <a:rPr lang="zh-CN" altLang="en-US" sz="2800" dirty="0" smtClean="0">
                  <a:latin typeface="Century Gothic" panose="020B0502020202020204" pitchFamily="34" charset="0"/>
                  <a:ea typeface="汉仪特细等线简" panose="02010604000101010101" pitchFamily="2" charset="-122"/>
                </a:rPr>
                <a:t>地址映射</a:t>
              </a:r>
              <a:endParaRPr lang="zh-CN" altLang="en-US" sz="2800" dirty="0">
                <a:latin typeface="Century Gothic" panose="020B0502020202020204" pitchFamily="34" charset="0"/>
                <a:ea typeface="汉仪特细等线简" panose="02010604000101010101" pitchFamily="2" charset="-122"/>
              </a:endParaRPr>
            </a:p>
          </p:txBody>
        </p:sp>
      </p:grpSp>
      <p:sp>
        <p:nvSpPr>
          <p:cNvPr id="5" name="文本框 4"/>
          <p:cNvSpPr txBox="1"/>
          <p:nvPr/>
        </p:nvSpPr>
        <p:spPr>
          <a:xfrm>
            <a:off x="379562" y="1587261"/>
            <a:ext cx="3105510" cy="1323439"/>
          </a:xfrm>
          <a:prstGeom prst="rect">
            <a:avLst/>
          </a:prstGeom>
          <a:noFill/>
        </p:spPr>
        <p:txBody>
          <a:bodyPr wrap="square" rtlCol="0">
            <a:spAutoFit/>
          </a:bodyPr>
          <a:lstStyle/>
          <a:p>
            <a:r>
              <a:rPr lang="zh-CN" altLang="en-US" sz="3200" dirty="0">
                <a:solidFill>
                  <a:srgbClr val="00B050"/>
                </a:solidFill>
                <a:latin typeface="等线" panose="02010600030101010101" pitchFamily="2" charset="-122"/>
                <a:ea typeface="等线" panose="02010600030101010101" pitchFamily="2" charset="-122"/>
              </a:rPr>
              <a:t>暂停</a:t>
            </a:r>
            <a:r>
              <a:rPr lang="zh-CN" altLang="en-US" sz="3200" dirty="0" smtClean="0">
                <a:solidFill>
                  <a:srgbClr val="00B050"/>
                </a:solidFill>
                <a:latin typeface="等线" panose="02010600030101010101" pitchFamily="2" charset="-122"/>
                <a:ea typeface="等线" panose="02010600030101010101" pitchFamily="2" charset="-122"/>
              </a:rPr>
              <a:t>运</a:t>
            </a:r>
            <a:r>
              <a:rPr lang="zh-CN" altLang="en-US" sz="3200" dirty="0">
                <a:solidFill>
                  <a:srgbClr val="00B050"/>
                </a:solidFill>
                <a:latin typeface="等线" panose="02010600030101010101" pitchFamily="2" charset="-122"/>
                <a:ea typeface="等线" panose="02010600030101010101" pitchFamily="2" charset="-122"/>
              </a:rPr>
              <a:t>行</a:t>
            </a:r>
            <a:endParaRPr lang="en-US" altLang="zh-CN" sz="3200" dirty="0" smtClean="0">
              <a:solidFill>
                <a:srgbClr val="00B050"/>
              </a:solidFill>
              <a:latin typeface="等线" panose="02010600030101010101" pitchFamily="2" charset="-122"/>
              <a:ea typeface="等线" panose="02010600030101010101" pitchFamily="2" charset="-122"/>
            </a:endParaRPr>
          </a:p>
          <a:p>
            <a:pPr algn="r"/>
            <a:r>
              <a:rPr lang="en-US" altLang="zh-CN" sz="2400" dirty="0" smtClean="0">
                <a:solidFill>
                  <a:srgbClr val="FF0000"/>
                </a:solidFill>
                <a:latin typeface="等线" panose="02010600030101010101" pitchFamily="2" charset="-122"/>
                <a:ea typeface="等线" panose="02010600030101010101" pitchFamily="2" charset="-122"/>
              </a:rPr>
              <a:t>——  </a:t>
            </a:r>
            <a:r>
              <a:rPr lang="en-US" altLang="zh-CN" dirty="0" smtClean="0">
                <a:solidFill>
                  <a:srgbClr val="FF0000"/>
                </a:solidFill>
              </a:rPr>
              <a:t>CTRL/COMMAND+C</a:t>
            </a:r>
          </a:p>
          <a:p>
            <a:pPr algn="r"/>
            <a:r>
              <a:rPr lang="en-US" altLang="zh-CN" sz="2400" dirty="0" smtClean="0">
                <a:solidFill>
                  <a:srgbClr val="FF0000"/>
                </a:solidFill>
                <a:latin typeface="等线" panose="02010600030101010101" pitchFamily="2" charset="-122"/>
                <a:ea typeface="等线" panose="02010600030101010101" pitchFamily="2" charset="-122"/>
              </a:rPr>
              <a:t>n</a:t>
            </a:r>
            <a:r>
              <a:rPr lang="zh-CN" altLang="en-US" sz="2400" dirty="0" smtClean="0">
                <a:solidFill>
                  <a:srgbClr val="FF0000"/>
                </a:solidFill>
                <a:latin typeface="等线" panose="02010600030101010101" pitchFamily="2" charset="-122"/>
                <a:ea typeface="等线" panose="02010600030101010101" pitchFamily="2" charset="-122"/>
              </a:rPr>
              <a:t>（单步）</a:t>
            </a:r>
            <a:endParaRPr lang="zh-CN" altLang="en-US" sz="2400" dirty="0">
              <a:solidFill>
                <a:srgbClr val="FF0000"/>
              </a:solidFill>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3485072" y="1682588"/>
            <a:ext cx="8452090" cy="4123426"/>
          </a:xfrm>
          <a:prstGeom prst="rect">
            <a:avLst/>
          </a:prstGeom>
        </p:spPr>
      </p:pic>
      <p:sp>
        <p:nvSpPr>
          <p:cNvPr id="4" name="椭圆形标注 3"/>
          <p:cNvSpPr/>
          <p:nvPr/>
        </p:nvSpPr>
        <p:spPr>
          <a:xfrm>
            <a:off x="59072" y="3744301"/>
            <a:ext cx="4071668" cy="603849"/>
          </a:xfrm>
          <a:prstGeom prst="wedgeEllipseCallout">
            <a:avLst>
              <a:gd name="adj1" fmla="val 108828"/>
              <a:gd name="adj2" fmla="val 1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暂停到这里</a:t>
            </a:r>
            <a:endParaRPr lang="zh-CN" altLang="en-US" dirty="0"/>
          </a:p>
        </p:txBody>
      </p:sp>
    </p:spTree>
    <p:extLst>
      <p:ext uri="{BB962C8B-B14F-4D97-AF65-F5344CB8AC3E}">
        <p14:creationId xmlns:p14="http://schemas.microsoft.com/office/powerpoint/2010/main" val="1690625825"/>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5998" y="129039"/>
            <a:ext cx="4618362" cy="1106154"/>
            <a:chOff x="4589792" y="3061803"/>
            <a:chExt cx="4618362" cy="1106154"/>
          </a:xfrm>
        </p:grpSpPr>
        <p:sp>
          <p:nvSpPr>
            <p:cNvPr id="52" name="椭圆 51"/>
            <p:cNvSpPr/>
            <p:nvPr/>
          </p:nvSpPr>
          <p:spPr>
            <a:xfrm>
              <a:off x="4589792" y="3061803"/>
              <a:ext cx="827314" cy="827314"/>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4</a:t>
              </a:r>
              <a:endParaRPr lang="zh-CN" altLang="en-US" sz="3600" dirty="0"/>
            </a:p>
          </p:txBody>
        </p:sp>
        <p:sp>
          <p:nvSpPr>
            <p:cNvPr id="53" name="文本框 52"/>
            <p:cNvSpPr txBox="1"/>
            <p:nvPr/>
          </p:nvSpPr>
          <p:spPr>
            <a:xfrm>
              <a:off x="5945722" y="3213850"/>
              <a:ext cx="3262432" cy="954107"/>
            </a:xfrm>
            <a:prstGeom prst="rect">
              <a:avLst/>
            </a:prstGeom>
            <a:noFill/>
          </p:spPr>
          <p:txBody>
            <a:bodyPr wrap="none" rtlCol="0">
              <a:spAutoFit/>
            </a:bodyPr>
            <a:lstStyle/>
            <a:p>
              <a:r>
                <a:rPr lang="zh-CN" altLang="en-US" sz="2800" dirty="0">
                  <a:solidFill>
                    <a:srgbClr val="EED66F"/>
                  </a:solidFill>
                  <a:latin typeface="Century Gothic" panose="020B0502020202020204" pitchFamily="34" charset="0"/>
                  <a:ea typeface="汉仪特细等线简" panose="02010604000101010101" pitchFamily="2" charset="-122"/>
                </a:rPr>
                <a:t>实</a:t>
              </a:r>
              <a:r>
                <a:rPr lang="zh-CN" altLang="en-US" sz="2800" dirty="0" smtClean="0">
                  <a:solidFill>
                    <a:srgbClr val="EED66F"/>
                  </a:solidFill>
                  <a:latin typeface="Century Gothic" panose="020B0502020202020204" pitchFamily="34" charset="0"/>
                  <a:ea typeface="汉仪特细等线简" panose="02010604000101010101" pitchFamily="2" charset="-122"/>
                </a:rPr>
                <a:t>验过程</a:t>
              </a:r>
              <a:endParaRPr lang="en-US" altLang="zh-CN" sz="2800" dirty="0" smtClean="0">
                <a:solidFill>
                  <a:srgbClr val="EED66F"/>
                </a:solidFill>
                <a:latin typeface="Century Gothic" panose="020B0502020202020204" pitchFamily="34" charset="0"/>
                <a:ea typeface="汉仪特细等线简" panose="02010604000101010101" pitchFamily="2" charset="-122"/>
              </a:endParaRPr>
            </a:p>
            <a:p>
              <a:r>
                <a:rPr lang="en-US" altLang="zh-CN" sz="2800" dirty="0" smtClean="0">
                  <a:solidFill>
                    <a:srgbClr val="EED66F"/>
                  </a:solidFill>
                  <a:latin typeface="Century Gothic" panose="020B0502020202020204" pitchFamily="34" charset="0"/>
                  <a:ea typeface="汉仪特细等线简" panose="02010604000101010101" pitchFamily="2" charset="-122"/>
                </a:rPr>
                <a:t>	</a:t>
              </a:r>
              <a:r>
                <a:rPr lang="en-US" altLang="zh-CN" sz="2800" dirty="0" smtClean="0">
                  <a:latin typeface="Century Gothic" panose="020B0502020202020204" pitchFamily="34" charset="0"/>
                  <a:ea typeface="汉仪特细等线简" panose="02010604000101010101" pitchFamily="2" charset="-122"/>
                </a:rPr>
                <a:t>——</a:t>
              </a:r>
              <a:r>
                <a:rPr lang="zh-CN" altLang="en-US" sz="2800" dirty="0" smtClean="0">
                  <a:latin typeface="Century Gothic" panose="020B0502020202020204" pitchFamily="34" charset="0"/>
                  <a:ea typeface="汉仪特细等线简" panose="02010604000101010101" pitchFamily="2" charset="-122"/>
                </a:rPr>
                <a:t>地址映射</a:t>
              </a:r>
              <a:endParaRPr lang="zh-CN" altLang="en-US" sz="2800" dirty="0">
                <a:latin typeface="Century Gothic" panose="020B0502020202020204" pitchFamily="34" charset="0"/>
                <a:ea typeface="汉仪特细等线简" panose="02010604000101010101" pitchFamily="2" charset="-122"/>
              </a:endParaRPr>
            </a:p>
          </p:txBody>
        </p:sp>
      </p:grpSp>
      <p:sp>
        <p:nvSpPr>
          <p:cNvPr id="5" name="文本框 4"/>
          <p:cNvSpPr txBox="1"/>
          <p:nvPr/>
        </p:nvSpPr>
        <p:spPr>
          <a:xfrm>
            <a:off x="379562" y="1587261"/>
            <a:ext cx="3751178" cy="954107"/>
          </a:xfrm>
          <a:prstGeom prst="rect">
            <a:avLst/>
          </a:prstGeom>
          <a:noFill/>
        </p:spPr>
        <p:txBody>
          <a:bodyPr wrap="square" rtlCol="0">
            <a:spAutoFit/>
          </a:bodyPr>
          <a:lstStyle/>
          <a:p>
            <a:r>
              <a:rPr lang="zh-CN" altLang="en-US" sz="3200" dirty="0">
                <a:solidFill>
                  <a:srgbClr val="00B050"/>
                </a:solidFill>
                <a:latin typeface="等线" panose="02010600030101010101" pitchFamily="2" charset="-122"/>
                <a:ea typeface="等线" panose="02010600030101010101" pitchFamily="2" charset="-122"/>
              </a:rPr>
              <a:t>显</a:t>
            </a:r>
            <a:r>
              <a:rPr lang="zh-CN" altLang="en-US" sz="3200" dirty="0" smtClean="0">
                <a:solidFill>
                  <a:srgbClr val="00B050"/>
                </a:solidFill>
                <a:latin typeface="等线" panose="02010600030101010101" pitchFamily="2" charset="-122"/>
                <a:ea typeface="等线" panose="02010600030101010101" pitchFamily="2" charset="-122"/>
              </a:rPr>
              <a:t>示接下来</a:t>
            </a:r>
            <a:r>
              <a:rPr lang="en-US" altLang="zh-CN" sz="3200" dirty="0" smtClean="0">
                <a:solidFill>
                  <a:srgbClr val="00B050"/>
                </a:solidFill>
                <a:latin typeface="等线" panose="02010600030101010101" pitchFamily="2" charset="-122"/>
                <a:ea typeface="等线" panose="02010600030101010101" pitchFamily="2" charset="-122"/>
              </a:rPr>
              <a:t>7</a:t>
            </a:r>
            <a:r>
              <a:rPr lang="zh-CN" altLang="en-US" sz="3200" dirty="0" smtClean="0">
                <a:solidFill>
                  <a:srgbClr val="00B050"/>
                </a:solidFill>
                <a:latin typeface="等线" panose="02010600030101010101" pitchFamily="2" charset="-122"/>
                <a:ea typeface="等线" panose="02010600030101010101" pitchFamily="2" charset="-122"/>
              </a:rPr>
              <a:t>条指令</a:t>
            </a:r>
            <a:endParaRPr lang="en-US" altLang="zh-CN" sz="3200" dirty="0" smtClean="0">
              <a:solidFill>
                <a:srgbClr val="00B050"/>
              </a:solidFill>
              <a:latin typeface="等线" panose="02010600030101010101" pitchFamily="2" charset="-122"/>
              <a:ea typeface="等线" panose="02010600030101010101" pitchFamily="2" charset="-122"/>
            </a:endParaRPr>
          </a:p>
          <a:p>
            <a:pPr algn="r"/>
            <a:r>
              <a:rPr lang="en-US" altLang="zh-CN" sz="2400" dirty="0" smtClean="0">
                <a:solidFill>
                  <a:srgbClr val="FF0000"/>
                </a:solidFill>
                <a:latin typeface="等线" panose="02010600030101010101" pitchFamily="2" charset="-122"/>
                <a:ea typeface="等线" panose="02010600030101010101" pitchFamily="2" charset="-122"/>
              </a:rPr>
              <a:t>——  u/7</a:t>
            </a:r>
            <a:endParaRPr lang="zh-CN" altLang="en-US" sz="2400" dirty="0">
              <a:solidFill>
                <a:srgbClr val="FF0000"/>
              </a:solidFill>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1799309" y="2893436"/>
            <a:ext cx="10008114" cy="1866996"/>
          </a:xfrm>
          <a:prstGeom prst="rect">
            <a:avLst/>
          </a:prstGeom>
        </p:spPr>
      </p:pic>
    </p:spTree>
    <p:extLst>
      <p:ext uri="{BB962C8B-B14F-4D97-AF65-F5344CB8AC3E}">
        <p14:creationId xmlns:p14="http://schemas.microsoft.com/office/powerpoint/2010/main" val="1643105721"/>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5998" y="129039"/>
            <a:ext cx="4618362" cy="1106154"/>
            <a:chOff x="4589792" y="3061803"/>
            <a:chExt cx="4618362" cy="1106154"/>
          </a:xfrm>
        </p:grpSpPr>
        <p:sp>
          <p:nvSpPr>
            <p:cNvPr id="52" name="椭圆 51"/>
            <p:cNvSpPr/>
            <p:nvPr/>
          </p:nvSpPr>
          <p:spPr>
            <a:xfrm>
              <a:off x="4589792" y="3061803"/>
              <a:ext cx="827314" cy="827314"/>
            </a:xfrm>
            <a:prstGeom prst="ellipse">
              <a:avLst/>
            </a:prstGeom>
            <a:solidFill>
              <a:srgbClr val="EED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5</a:t>
              </a:r>
              <a:endParaRPr lang="zh-CN" altLang="en-US" sz="3600" dirty="0"/>
            </a:p>
          </p:txBody>
        </p:sp>
        <p:sp>
          <p:nvSpPr>
            <p:cNvPr id="53" name="文本框 52"/>
            <p:cNvSpPr txBox="1"/>
            <p:nvPr/>
          </p:nvSpPr>
          <p:spPr>
            <a:xfrm>
              <a:off x="5945722" y="3213850"/>
              <a:ext cx="3262432" cy="954107"/>
            </a:xfrm>
            <a:prstGeom prst="rect">
              <a:avLst/>
            </a:prstGeom>
            <a:noFill/>
          </p:spPr>
          <p:txBody>
            <a:bodyPr wrap="none" rtlCol="0">
              <a:spAutoFit/>
            </a:bodyPr>
            <a:lstStyle/>
            <a:p>
              <a:r>
                <a:rPr lang="zh-CN" altLang="en-US" sz="2800" dirty="0">
                  <a:solidFill>
                    <a:srgbClr val="EED66F"/>
                  </a:solidFill>
                  <a:latin typeface="Century Gothic" panose="020B0502020202020204" pitchFamily="34" charset="0"/>
                  <a:ea typeface="汉仪特细等线简" panose="02010604000101010101" pitchFamily="2" charset="-122"/>
                </a:rPr>
                <a:t>实</a:t>
              </a:r>
              <a:r>
                <a:rPr lang="zh-CN" altLang="en-US" sz="2800" dirty="0" smtClean="0">
                  <a:solidFill>
                    <a:srgbClr val="EED66F"/>
                  </a:solidFill>
                  <a:latin typeface="Century Gothic" panose="020B0502020202020204" pitchFamily="34" charset="0"/>
                  <a:ea typeface="汉仪特细等线简" panose="02010604000101010101" pitchFamily="2" charset="-122"/>
                </a:rPr>
                <a:t>验过程</a:t>
              </a:r>
              <a:endParaRPr lang="en-US" altLang="zh-CN" sz="2800" dirty="0" smtClean="0">
                <a:solidFill>
                  <a:srgbClr val="EED66F"/>
                </a:solidFill>
                <a:latin typeface="Century Gothic" panose="020B0502020202020204" pitchFamily="34" charset="0"/>
                <a:ea typeface="汉仪特细等线简" panose="02010604000101010101" pitchFamily="2" charset="-122"/>
              </a:endParaRPr>
            </a:p>
            <a:p>
              <a:r>
                <a:rPr lang="en-US" altLang="zh-CN" sz="2800" dirty="0" smtClean="0">
                  <a:solidFill>
                    <a:srgbClr val="EED66F"/>
                  </a:solidFill>
                  <a:latin typeface="Century Gothic" panose="020B0502020202020204" pitchFamily="34" charset="0"/>
                  <a:ea typeface="汉仪特细等线简" panose="02010604000101010101" pitchFamily="2" charset="-122"/>
                </a:rPr>
                <a:t>	</a:t>
              </a:r>
              <a:r>
                <a:rPr lang="en-US" altLang="zh-CN" sz="2800" dirty="0" smtClean="0">
                  <a:latin typeface="Century Gothic" panose="020B0502020202020204" pitchFamily="34" charset="0"/>
                  <a:ea typeface="汉仪特细等线简" panose="02010604000101010101" pitchFamily="2" charset="-122"/>
                </a:rPr>
                <a:t>——</a:t>
              </a:r>
              <a:r>
                <a:rPr lang="zh-CN" altLang="en-US" sz="2800" dirty="0" smtClean="0">
                  <a:latin typeface="Century Gothic" panose="020B0502020202020204" pitchFamily="34" charset="0"/>
                  <a:ea typeface="汉仪特细等线简" panose="02010604000101010101" pitchFamily="2" charset="-122"/>
                </a:rPr>
                <a:t>地址映射</a:t>
              </a:r>
              <a:endParaRPr lang="zh-CN" altLang="en-US" sz="2800" dirty="0">
                <a:latin typeface="Century Gothic" panose="020B0502020202020204" pitchFamily="34" charset="0"/>
                <a:ea typeface="汉仪特细等线简" panose="02010604000101010101" pitchFamily="2" charset="-122"/>
              </a:endParaRPr>
            </a:p>
          </p:txBody>
        </p:sp>
      </p:grpSp>
      <p:sp>
        <p:nvSpPr>
          <p:cNvPr id="5" name="文本框 4"/>
          <p:cNvSpPr txBox="1"/>
          <p:nvPr/>
        </p:nvSpPr>
        <p:spPr>
          <a:xfrm>
            <a:off x="379562" y="1587261"/>
            <a:ext cx="3105510" cy="954107"/>
          </a:xfrm>
          <a:prstGeom prst="rect">
            <a:avLst/>
          </a:prstGeom>
          <a:noFill/>
        </p:spPr>
        <p:txBody>
          <a:bodyPr wrap="square" rtlCol="0">
            <a:spAutoFit/>
          </a:bodyPr>
          <a:lstStyle/>
          <a:p>
            <a:r>
              <a:rPr lang="zh-CN" altLang="en-US" sz="3200" dirty="0" smtClean="0">
                <a:solidFill>
                  <a:srgbClr val="00B050"/>
                </a:solidFill>
                <a:latin typeface="等线" panose="02010600030101010101" pitchFamily="2" charset="-122"/>
                <a:ea typeface="等线" panose="02010600030101010101" pitchFamily="2" charset="-122"/>
              </a:rPr>
              <a:t>段描述符获取</a:t>
            </a:r>
            <a:endParaRPr lang="en-US" altLang="zh-CN" sz="3200" dirty="0" smtClean="0">
              <a:solidFill>
                <a:srgbClr val="00B050"/>
              </a:solidFill>
              <a:latin typeface="等线" panose="02010600030101010101" pitchFamily="2" charset="-122"/>
              <a:ea typeface="等线" panose="02010600030101010101" pitchFamily="2" charset="-122"/>
            </a:endParaRPr>
          </a:p>
          <a:p>
            <a:pPr algn="r"/>
            <a:r>
              <a:rPr lang="en-US" altLang="zh-CN" sz="2400" dirty="0" smtClean="0">
                <a:solidFill>
                  <a:srgbClr val="FF0000"/>
                </a:solidFill>
                <a:latin typeface="等线" panose="02010600030101010101" pitchFamily="2" charset="-122"/>
                <a:ea typeface="等线" panose="02010600030101010101" pitchFamily="2" charset="-122"/>
              </a:rPr>
              <a:t>——  sreg</a:t>
            </a:r>
            <a:endParaRPr lang="zh-CN" altLang="en-US" sz="2400" dirty="0">
              <a:solidFill>
                <a:srgbClr val="FF0000"/>
              </a:solidFill>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4512535" y="2303308"/>
            <a:ext cx="6134415" cy="2527430"/>
          </a:xfrm>
          <a:prstGeom prst="rect">
            <a:avLst/>
          </a:prstGeom>
        </p:spPr>
      </p:pic>
      <p:sp>
        <p:nvSpPr>
          <p:cNvPr id="4" name="椭圆形标注 3"/>
          <p:cNvSpPr/>
          <p:nvPr/>
        </p:nvSpPr>
        <p:spPr>
          <a:xfrm>
            <a:off x="379561" y="2963174"/>
            <a:ext cx="3588589" cy="603849"/>
          </a:xfrm>
          <a:prstGeom prst="wedgeEllipseCallout">
            <a:avLst>
              <a:gd name="adj1" fmla="val 78320"/>
              <a:gd name="adj2" fmla="val 125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LDT</a:t>
            </a:r>
            <a:r>
              <a:rPr lang="zh-CN" altLang="en-US" dirty="0" smtClean="0"/>
              <a:t>表在</a:t>
            </a:r>
            <a:r>
              <a:rPr lang="en-US" altLang="zh-CN" dirty="0" smtClean="0"/>
              <a:t>GDT</a:t>
            </a:r>
            <a:r>
              <a:rPr lang="zh-CN" altLang="en-US" dirty="0" smtClean="0"/>
              <a:t>表</a:t>
            </a:r>
            <a:r>
              <a:rPr lang="en-US" altLang="zh-CN" dirty="0" smtClean="0"/>
              <a:t>13</a:t>
            </a:r>
            <a:r>
              <a:rPr lang="zh-CN" altLang="en-US" dirty="0" smtClean="0"/>
              <a:t>号</a:t>
            </a:r>
            <a:endParaRPr lang="zh-CN" altLang="en-US" dirty="0"/>
          </a:p>
        </p:txBody>
      </p:sp>
      <p:sp>
        <p:nvSpPr>
          <p:cNvPr id="9" name="椭圆形标注 8"/>
          <p:cNvSpPr/>
          <p:nvPr/>
        </p:nvSpPr>
        <p:spPr>
          <a:xfrm>
            <a:off x="175997" y="5271919"/>
            <a:ext cx="3792153" cy="603849"/>
          </a:xfrm>
          <a:prstGeom prst="wedgeEllipseCallout">
            <a:avLst>
              <a:gd name="adj1" fmla="val 80015"/>
              <a:gd name="adj2" fmla="val -1689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GDT</a:t>
            </a:r>
            <a:r>
              <a:rPr lang="zh-CN" altLang="en-US" dirty="0" smtClean="0"/>
              <a:t>的物理地址</a:t>
            </a:r>
            <a:endParaRPr lang="zh-CN" altLang="en-US" dirty="0"/>
          </a:p>
        </p:txBody>
      </p:sp>
    </p:spTree>
    <p:extLst>
      <p:ext uri="{BB962C8B-B14F-4D97-AF65-F5344CB8AC3E}">
        <p14:creationId xmlns:p14="http://schemas.microsoft.com/office/powerpoint/2010/main" val="3752651740"/>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TotalTime>
  <Words>1595</Words>
  <Application>Microsoft Office PowerPoint</Application>
  <PresentationFormat>宽屏</PresentationFormat>
  <Paragraphs>171</Paragraphs>
  <Slides>27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Century Gothic</vt:lpstr>
      <vt:lpstr>Helvetica-Bold</vt:lpstr>
      <vt:lpstr>等线</vt:lpstr>
      <vt:lpstr>汉仪特细等线简</vt:lpstr>
      <vt:lpstr>华文细黑</vt:lpstr>
      <vt:lpstr>宋体</vt:lpstr>
      <vt:lpstr>微软雅黑</vt:lpstr>
      <vt:lpstr>Arial</vt:lpstr>
      <vt:lpstr>Calibri</vt:lpstr>
      <vt:lpstr>Calibri Light</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唐君</dc:creator>
  <cp:lastModifiedBy>匡盟盟</cp:lastModifiedBy>
  <cp:revision>157</cp:revision>
  <dcterms:created xsi:type="dcterms:W3CDTF">2014-11-28T06:35:44Z</dcterms:created>
  <dcterms:modified xsi:type="dcterms:W3CDTF">2017-01-05T02:14:35Z</dcterms:modified>
</cp:coreProperties>
</file>