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84" r:id="rId4"/>
    <p:sldId id="274" r:id="rId5"/>
    <p:sldId id="285" r:id="rId6"/>
    <p:sldId id="268" r:id="rId7"/>
    <p:sldId id="286" r:id="rId8"/>
    <p:sldId id="263" r:id="rId9"/>
    <p:sldId id="297" r:id="rId10"/>
    <p:sldId id="298" r:id="rId11"/>
    <p:sldId id="299" r:id="rId12"/>
    <p:sldId id="295" r:id="rId13"/>
    <p:sldId id="287" r:id="rId14"/>
    <p:sldId id="265" r:id="rId15"/>
    <p:sldId id="300" r:id="rId16"/>
    <p:sldId id="288" r:id="rId17"/>
    <p:sldId id="290" r:id="rId18"/>
    <p:sldId id="292" r:id="rId19"/>
    <p:sldId id="289" r:id="rId20"/>
    <p:sldId id="293" r:id="rId21"/>
    <p:sldId id="29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35E"/>
    <a:srgbClr val="F47264"/>
    <a:srgbClr val="144C74"/>
    <a:srgbClr val="29B9A6"/>
    <a:srgbClr val="84CBC5"/>
    <a:srgbClr val="1B6AA3"/>
    <a:srgbClr val="FFC20F"/>
    <a:srgbClr val="14507A"/>
    <a:srgbClr val="45B2A8"/>
    <a:srgbClr val="0089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12" autoAdjust="0"/>
    <p:restoredTop sz="90634" autoAdjust="0"/>
  </p:normalViewPr>
  <p:slideViewPr>
    <p:cSldViewPr snapToGrid="0">
      <p:cViewPr varScale="1">
        <p:scale>
          <a:sx n="78" d="100"/>
          <a:sy n="78" d="100"/>
        </p:scale>
        <p:origin x="114"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t>2017/1/4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29024506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t>2017/1/4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36530310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t>2017/1/4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7313939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t>2017/1/4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21010299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663DD89-DA72-4956-8961-85B6562EBFBE}" type="datetimeFigureOut">
              <a:rPr lang="zh-CN" altLang="en-US" smtClean="0"/>
              <a:t>2017/1/4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37567474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63DD89-DA72-4956-8961-85B6562EBFBE}" type="datetimeFigureOut">
              <a:rPr lang="zh-CN" altLang="en-US" smtClean="0"/>
              <a:t>2017/1/4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30650398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63DD89-DA72-4956-8961-85B6562EBFBE}" type="datetimeFigureOut">
              <a:rPr lang="zh-CN" altLang="en-US" smtClean="0"/>
              <a:t>2017/1/4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16925468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63DD89-DA72-4956-8961-85B6562EBFBE}" type="datetimeFigureOut">
              <a:rPr lang="zh-CN" altLang="en-US" smtClean="0"/>
              <a:t>2017/1/4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15590720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63DD89-DA72-4956-8961-85B6562EBFBE}" type="datetimeFigureOut">
              <a:rPr lang="zh-CN" altLang="en-US" smtClean="0"/>
              <a:t>2017/1/4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41928627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63DD89-DA72-4956-8961-85B6562EBFBE}" type="datetimeFigureOut">
              <a:rPr lang="zh-CN" altLang="en-US" smtClean="0"/>
              <a:t>2017/1/4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41798397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63DD89-DA72-4956-8961-85B6562EBFBE}" type="datetimeFigureOut">
              <a:rPr lang="zh-CN" altLang="en-US" smtClean="0"/>
              <a:t>2017/1/4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10035777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3DD89-DA72-4956-8961-85B6562EBFBE}" type="datetimeFigureOut">
              <a:rPr lang="zh-CN" altLang="en-US" smtClean="0"/>
              <a:t>2017/1/4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210413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等腰三角形 14"/>
          <p:cNvSpPr/>
          <p:nvPr/>
        </p:nvSpPr>
        <p:spPr>
          <a:xfrm rot="12600000">
            <a:off x="2066076" y="3131754"/>
            <a:ext cx="3440323" cy="2965796"/>
          </a:xfrm>
          <a:prstGeom prst="triangle">
            <a:avLst/>
          </a:prstGeom>
          <a:noFill/>
          <a:ln w="19050">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966759">
            <a:off x="4128595" y="-355492"/>
            <a:ext cx="6338769" cy="546445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3945919">
            <a:off x="10303310" y="4034318"/>
            <a:ext cx="391729" cy="337697"/>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1" name="等腰三角形 20"/>
          <p:cNvSpPr/>
          <p:nvPr/>
        </p:nvSpPr>
        <p:spPr>
          <a:xfrm rot="8598772">
            <a:off x="10372801" y="5007513"/>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2" name="等腰三角形 21"/>
          <p:cNvSpPr/>
          <p:nvPr/>
        </p:nvSpPr>
        <p:spPr>
          <a:xfrm rot="8598772">
            <a:off x="10879854" y="4946293"/>
            <a:ext cx="266912" cy="230096"/>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nvGrpSpPr>
          <p:cNvPr id="46" name="组合 45"/>
          <p:cNvGrpSpPr/>
          <p:nvPr/>
        </p:nvGrpSpPr>
        <p:grpSpPr>
          <a:xfrm rot="7938589">
            <a:off x="9932817" y="4575168"/>
            <a:ext cx="1368693" cy="1257291"/>
            <a:chOff x="1145739" y="762009"/>
            <a:chExt cx="1001675" cy="920146"/>
          </a:xfrm>
        </p:grpSpPr>
        <p:sp>
          <p:nvSpPr>
            <p:cNvPr id="48" name="等腰三角形 47"/>
            <p:cNvSpPr/>
            <p:nvPr/>
          </p:nvSpPr>
          <p:spPr>
            <a:xfrm rot="1020767">
              <a:off x="1286833" y="792672"/>
              <a:ext cx="860581" cy="741879"/>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49" name="椭圆 48"/>
            <p:cNvSpPr/>
            <p:nvPr/>
          </p:nvSpPr>
          <p:spPr>
            <a:xfrm rot="18818926">
              <a:off x="1145739" y="136078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8818926">
              <a:off x="1787028" y="762009"/>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8818926">
              <a:off x="1971488" y="159810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rot="13953573">
            <a:off x="3028233" y="2846994"/>
            <a:ext cx="848663" cy="779588"/>
            <a:chOff x="1145739" y="762009"/>
            <a:chExt cx="1001675" cy="920146"/>
          </a:xfrm>
        </p:grpSpPr>
        <p:sp>
          <p:nvSpPr>
            <p:cNvPr id="35" name="等腰三角形 34"/>
            <p:cNvSpPr/>
            <p:nvPr/>
          </p:nvSpPr>
          <p:spPr>
            <a:xfrm rot="1020767">
              <a:off x="1286833" y="792672"/>
              <a:ext cx="860581" cy="741879"/>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36" name="椭圆 35"/>
            <p:cNvSpPr/>
            <p:nvPr/>
          </p:nvSpPr>
          <p:spPr>
            <a:xfrm rot="18818926">
              <a:off x="1145739" y="136078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8818926">
              <a:off x="1787028" y="762009"/>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8818926">
              <a:off x="1971488" y="159810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912737" y="565770"/>
            <a:ext cx="3097450" cy="2152130"/>
            <a:chOff x="912737" y="565770"/>
            <a:chExt cx="3097450" cy="2152130"/>
          </a:xfrm>
        </p:grpSpPr>
        <p:sp>
          <p:nvSpPr>
            <p:cNvPr id="17" name="等腰三角形 16"/>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8" name="等腰三角形 17"/>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9" name="等腰三角形 18"/>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2" name="等腰三角形 11"/>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4" name="等腰三角形 2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6" name="椭圆 25"/>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rot="8977127">
              <a:off x="3563479" y="1987179"/>
              <a:ext cx="446708" cy="334617"/>
              <a:chOff x="2822785" y="1265179"/>
              <a:chExt cx="930073" cy="696693"/>
            </a:xfrm>
          </p:grpSpPr>
          <p:sp>
            <p:nvSpPr>
              <p:cNvPr id="76" name="等腰三角形 75"/>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8" name="等腰三角形 77"/>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sp>
        <p:nvSpPr>
          <p:cNvPr id="11" name="文本框 10"/>
          <p:cNvSpPr txBox="1"/>
          <p:nvPr/>
        </p:nvSpPr>
        <p:spPr>
          <a:xfrm>
            <a:off x="5580408" y="1988638"/>
            <a:ext cx="3991429" cy="646331"/>
          </a:xfrm>
          <a:prstGeom prst="rect">
            <a:avLst/>
          </a:prstGeom>
          <a:noFill/>
        </p:spPr>
        <p:txBody>
          <a:bodyPr wrap="square" rtlCol="0">
            <a:spAutoFit/>
          </a:bodyPr>
          <a:lstStyle/>
          <a:p>
            <a:r>
              <a:rPr lang="zh-CN" altLang="en-US" sz="3600" dirty="0" smtClean="0">
                <a:solidFill>
                  <a:schemeClr val="bg1"/>
                </a:solidFill>
                <a:latin typeface="迷你简汉真广标" panose="02010609000101010101" pitchFamily="49" charset="-122"/>
                <a:ea typeface="迷你简汉真广标" panose="02010609000101010101" pitchFamily="49" charset="-122"/>
              </a:rPr>
              <a:t>字符显示控制</a:t>
            </a:r>
          </a:p>
        </p:txBody>
      </p:sp>
      <p:sp>
        <p:nvSpPr>
          <p:cNvPr id="2" name="文本框 1"/>
          <p:cNvSpPr txBox="1"/>
          <p:nvPr/>
        </p:nvSpPr>
        <p:spPr>
          <a:xfrm>
            <a:off x="5790927" y="2744041"/>
            <a:ext cx="3253041" cy="400110"/>
          </a:xfrm>
          <a:prstGeom prst="rect">
            <a:avLst/>
          </a:prstGeom>
          <a:noFill/>
        </p:spPr>
        <p:txBody>
          <a:bodyPr wrap="square" rtlCol="0">
            <a:spAutoFit/>
          </a:bodyPr>
          <a:lstStyle/>
          <a:p>
            <a:r>
              <a:rPr lang="en-US" altLang="zh-CN" sz="2000" dirty="0" smtClean="0">
                <a:solidFill>
                  <a:schemeClr val="bg1"/>
                </a:solidFill>
                <a:latin typeface="等线" panose="02010600030101010101" pitchFamily="2" charset="-122"/>
                <a:ea typeface="等线" panose="02010600030101010101" pitchFamily="2" charset="-122"/>
              </a:rPr>
              <a:t>——《</a:t>
            </a:r>
            <a:r>
              <a:rPr lang="zh-CN" altLang="en-US" sz="2000" dirty="0" smtClean="0">
                <a:solidFill>
                  <a:schemeClr val="bg1"/>
                </a:solidFill>
                <a:latin typeface="等线" panose="02010600030101010101" pitchFamily="2" charset="-122"/>
                <a:ea typeface="等线" panose="02010600030101010101" pitchFamily="2" charset="-122"/>
              </a:rPr>
              <a:t>操作系统</a:t>
            </a:r>
            <a:r>
              <a:rPr lang="en-US" altLang="zh-CN" sz="2000" dirty="0" smtClean="0">
                <a:solidFill>
                  <a:schemeClr val="bg1"/>
                </a:solidFill>
                <a:latin typeface="等线" panose="02010600030101010101" pitchFamily="2" charset="-122"/>
                <a:ea typeface="等线" panose="02010600030101010101" pitchFamily="2" charset="-122"/>
              </a:rPr>
              <a:t>》</a:t>
            </a:r>
            <a:r>
              <a:rPr lang="zh-CN" altLang="en-US" sz="2000" dirty="0" smtClean="0">
                <a:solidFill>
                  <a:schemeClr val="bg1"/>
                </a:solidFill>
                <a:latin typeface="等线" panose="02010600030101010101" pitchFamily="2" charset="-122"/>
                <a:ea typeface="等线" panose="02010600030101010101" pitchFamily="2" charset="-122"/>
              </a:rPr>
              <a:t>实验六</a:t>
            </a:r>
            <a:endParaRPr lang="zh-CN" altLang="en-US" sz="2000" dirty="0">
              <a:solidFill>
                <a:schemeClr val="bg1"/>
              </a:solidFill>
              <a:latin typeface="等线" panose="02010600030101010101" pitchFamily="2" charset="-122"/>
              <a:ea typeface="等线" panose="02010600030101010101" pitchFamily="2" charset="-122"/>
            </a:endParaRPr>
          </a:p>
        </p:txBody>
      </p:sp>
      <p:sp>
        <p:nvSpPr>
          <p:cNvPr id="3" name="文本框 2"/>
          <p:cNvSpPr txBox="1"/>
          <p:nvPr/>
        </p:nvSpPr>
        <p:spPr>
          <a:xfrm>
            <a:off x="5580408" y="3670773"/>
            <a:ext cx="3270294" cy="369332"/>
          </a:xfrm>
          <a:prstGeom prst="rect">
            <a:avLst/>
          </a:prstGeom>
          <a:noFill/>
        </p:spPr>
        <p:txBody>
          <a:bodyPr wrap="square" rtlCol="0">
            <a:spAutoFit/>
          </a:bodyPr>
          <a:lstStyle/>
          <a:p>
            <a:r>
              <a:rPr lang="zh-CN" altLang="en-US" dirty="0" smtClean="0">
                <a:solidFill>
                  <a:schemeClr val="bg1"/>
                </a:solidFill>
                <a:latin typeface="等线" panose="02010600030101010101" pitchFamily="2" charset="-122"/>
                <a:ea typeface="等线" panose="02010600030101010101" pitchFamily="2" charset="-122"/>
              </a:rPr>
              <a:t>报告人：樊晨霄、匡盟盟</a:t>
            </a:r>
            <a:endParaRPr lang="zh-CN" altLang="en-US"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2335055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01061" y="2482880"/>
            <a:ext cx="1269940" cy="1269940"/>
          </a:xfrm>
          <a:prstGeom prst="ellipse">
            <a:avLst/>
          </a:prstGeom>
          <a:noFill/>
          <a:ln w="57150">
            <a:solidFill>
              <a:srgbClr val="84CB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464" y="587118"/>
            <a:ext cx="2726931" cy="520091"/>
            <a:chOff x="-12700" y="587118"/>
            <a:chExt cx="2726931" cy="520091"/>
          </a:xfrm>
        </p:grpSpPr>
        <p:sp>
          <p:nvSpPr>
            <p:cNvPr id="10" name="文本框 9"/>
            <p:cNvSpPr txBox="1"/>
            <p:nvPr/>
          </p:nvSpPr>
          <p:spPr>
            <a:xfrm>
              <a:off x="381000" y="600942"/>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实验过程</a:t>
              </a:r>
              <a:endParaRPr lang="en-US" altLang="zh-CN"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12700" y="587118"/>
              <a:ext cx="393700" cy="520091"/>
            </a:xfrm>
            <a:prstGeom prst="rect">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429545" y="1107209"/>
            <a:ext cx="6103639" cy="892552"/>
          </a:xfrm>
          <a:prstGeom prst="rect">
            <a:avLst/>
          </a:prstGeom>
          <a:noFill/>
        </p:spPr>
        <p:txBody>
          <a:bodyPr wrap="squar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改</a:t>
            </a:r>
            <a:r>
              <a:rPr lang="zh-CN" altLang="en-US" sz="3200" b="1" dirty="0" smtClean="0">
                <a:solidFill>
                  <a:srgbClr val="FF0000"/>
                </a:solidFill>
                <a:latin typeface="微软雅黑" panose="020B0503020204020204" pitchFamily="34" charset="-122"/>
                <a:ea typeface="微软雅黑" panose="020B0503020204020204" pitchFamily="34" charset="-122"/>
              </a:rPr>
              <a:t>变显示字符</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con_write</a:t>
            </a:r>
            <a:r>
              <a:rPr lang="zh-CN" altLang="en-US" sz="2400" b="1" dirty="0" smtClean="0">
                <a:solidFill>
                  <a:srgbClr val="FF0000"/>
                </a:solidFill>
                <a:latin typeface="微软雅黑" panose="020B0503020204020204" pitchFamily="34" charset="-122"/>
                <a:ea typeface="微软雅黑" panose="020B0503020204020204" pitchFamily="34" charset="-122"/>
              </a:rPr>
              <a:t>函数）</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r>
              <a:rPr lang="en-US" altLang="zh-CN" sz="2000" b="1" dirty="0" smtClean="0">
                <a:solidFill>
                  <a:schemeClr val="bg1"/>
                </a:solidFill>
                <a:latin typeface="微软雅黑" panose="020B0503020204020204" pitchFamily="34" charset="-122"/>
                <a:ea typeface="微软雅黑" panose="020B0503020204020204" pitchFamily="34" charset="-122"/>
              </a:rPr>
              <a:t>——linux-0.11/kernel/chr_drv/console.c</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1" name="椭圆 50"/>
          <p:cNvSpPr/>
          <p:nvPr/>
        </p:nvSpPr>
        <p:spPr>
          <a:xfrm>
            <a:off x="1744899" y="2326718"/>
            <a:ext cx="1582264" cy="1582264"/>
          </a:xfrm>
          <a:prstGeom prst="ellipse">
            <a:avLst/>
          </a:prstGeom>
          <a:noFill/>
          <a:ln w="57150">
            <a:solidFill>
              <a:srgbClr val="84CB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299513" y="2676740"/>
            <a:ext cx="633046" cy="769441"/>
          </a:xfrm>
          <a:prstGeom prst="rect">
            <a:avLst/>
          </a:prstGeom>
          <a:noFill/>
        </p:spPr>
        <p:txBody>
          <a:bodyPr wrap="square" rtlCol="0">
            <a:spAutoFit/>
          </a:bodyPr>
          <a:lstStyle/>
          <a:p>
            <a:r>
              <a:rPr lang="en-US" altLang="zh-CN" sz="4400" dirty="0" smtClean="0">
                <a:solidFill>
                  <a:schemeClr val="bg1"/>
                </a:solidFill>
              </a:rPr>
              <a:t>3</a:t>
            </a:r>
            <a:endParaRPr lang="zh-CN" altLang="en-US" sz="4400" dirty="0">
              <a:solidFill>
                <a:schemeClr val="bg1"/>
              </a:solidFill>
            </a:endParaRPr>
          </a:p>
        </p:txBody>
      </p:sp>
      <p:sp>
        <p:nvSpPr>
          <p:cNvPr id="13" name="椭圆 12"/>
          <p:cNvSpPr/>
          <p:nvPr/>
        </p:nvSpPr>
        <p:spPr>
          <a:xfrm>
            <a:off x="1901061" y="2482880"/>
            <a:ext cx="1269940" cy="1269940"/>
          </a:xfrm>
          <a:prstGeom prst="ellipse">
            <a:avLst/>
          </a:prstGeom>
          <a:noFill/>
          <a:ln w="57150">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744899" y="2326718"/>
            <a:ext cx="1582264" cy="1582264"/>
          </a:xfrm>
          <a:prstGeom prst="ellipse">
            <a:avLst/>
          </a:prstGeom>
          <a:noFill/>
          <a:ln w="57150">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312758" y="2718701"/>
            <a:ext cx="633046" cy="769441"/>
          </a:xfrm>
          <a:prstGeom prst="rect">
            <a:avLst/>
          </a:prstGeom>
          <a:noFill/>
        </p:spPr>
        <p:txBody>
          <a:bodyPr wrap="square" rtlCol="0">
            <a:spAutoFit/>
          </a:bodyPr>
          <a:lstStyle/>
          <a:p>
            <a:r>
              <a:rPr lang="en-US" altLang="zh-CN" sz="4400" dirty="0">
                <a:solidFill>
                  <a:schemeClr val="bg1"/>
                </a:solidFill>
              </a:rPr>
              <a:t>3</a:t>
            </a:r>
            <a:endParaRPr lang="zh-CN" altLang="en-US" sz="44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453" y="2482880"/>
            <a:ext cx="8522138" cy="1689187"/>
          </a:xfrm>
          <a:prstGeom prst="rect">
            <a:avLst/>
          </a:prstGeom>
        </p:spPr>
      </p:pic>
      <p:sp>
        <p:nvSpPr>
          <p:cNvPr id="5" name="椭圆形标注 4"/>
          <p:cNvSpPr/>
          <p:nvPr/>
        </p:nvSpPr>
        <p:spPr>
          <a:xfrm>
            <a:off x="6541477" y="5240215"/>
            <a:ext cx="5550114" cy="1072662"/>
          </a:xfrm>
          <a:prstGeom prst="wedgeEllipseCallout">
            <a:avLst>
              <a:gd name="adj1" fmla="val -76536"/>
              <a:gd name="adj2" fmla="val -214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C000"/>
                </a:solidFill>
              </a:rPr>
              <a:t>#include &lt;asm/system.h&gt;</a:t>
            </a:r>
            <a:endParaRPr lang="zh-CN" altLang="en-US" sz="2800" dirty="0">
              <a:solidFill>
                <a:srgbClr val="FFC000"/>
              </a:solidFill>
            </a:endParaRPr>
          </a:p>
        </p:txBody>
      </p:sp>
    </p:spTree>
    <p:extLst>
      <p:ext uri="{BB962C8B-B14F-4D97-AF65-F5344CB8AC3E}">
        <p14:creationId xmlns:p14="http://schemas.microsoft.com/office/powerpoint/2010/main" val="3114515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
                                        <p:tgtEl>
                                          <p:spTgt spid="3"/>
                                        </p:tgtEl>
                                      </p:cBhvr>
                                    </p:animEffect>
                                  </p:childTnLst>
                                </p:cTn>
                              </p:par>
                            </p:childTnLst>
                          </p:cTn>
                        </p:par>
                        <p:par>
                          <p:cTn id="14" fill="hold">
                            <p:stCondLst>
                              <p:cond delay="2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200" fill="hold"/>
                                        <p:tgtEl>
                                          <p:spTgt spid="12"/>
                                        </p:tgtEl>
                                        <p:attrNameLst>
                                          <p:attrName>ppt_x</p:attrName>
                                        </p:attrNameLst>
                                      </p:cBhvr>
                                      <p:tavLst>
                                        <p:tav tm="0">
                                          <p:val>
                                            <p:strVal val="#ppt_x"/>
                                          </p:val>
                                        </p:tav>
                                        <p:tav tm="100000">
                                          <p:val>
                                            <p:strVal val="#ppt_x"/>
                                          </p:val>
                                        </p:tav>
                                      </p:tavLst>
                                    </p:anim>
                                    <p:anim calcmode="lin" valueType="num">
                                      <p:cBhvr additive="base">
                                        <p:cTn id="18" dur="2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4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
                                        <p:tgtEl>
                                          <p:spTgt spid="14"/>
                                        </p:tgtEl>
                                      </p:cBhvr>
                                    </p:animEffect>
                                  </p:childTnLst>
                                </p:cTn>
                              </p:par>
                            </p:childTnLst>
                          </p:cTn>
                        </p:par>
                        <p:par>
                          <p:cTn id="23" fill="hold">
                            <p:stCondLst>
                              <p:cond delay="6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00"/>
                                        <p:tgtEl>
                                          <p:spTgt spid="15"/>
                                        </p:tgtEl>
                                      </p:cBhvr>
                                    </p:animEffect>
                                  </p:childTnLst>
                                </p:cTn>
                              </p:par>
                            </p:childTnLst>
                          </p:cTn>
                        </p:par>
                        <p:par>
                          <p:cTn id="27" fill="hold">
                            <p:stCondLst>
                              <p:cond delay="8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200"/>
                                        <p:tgtEl>
                                          <p:spTgt spid="13"/>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51" grpId="0" animBg="1"/>
      <p:bldP spid="2" grpId="0"/>
      <p:bldP spid="13" grpId="0" animBg="1"/>
      <p:bldP spid="14" grpId="0" animBg="1"/>
      <p:bldP spid="15"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01061" y="2482880"/>
            <a:ext cx="1269940" cy="1269940"/>
          </a:xfrm>
          <a:prstGeom prst="ellipse">
            <a:avLst/>
          </a:prstGeom>
          <a:noFill/>
          <a:ln w="57150">
            <a:solidFill>
              <a:srgbClr val="84CB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464" y="587118"/>
            <a:ext cx="2726931" cy="520091"/>
            <a:chOff x="-12700" y="587118"/>
            <a:chExt cx="2726931" cy="520091"/>
          </a:xfrm>
        </p:grpSpPr>
        <p:sp>
          <p:nvSpPr>
            <p:cNvPr id="10" name="文本框 9"/>
            <p:cNvSpPr txBox="1"/>
            <p:nvPr/>
          </p:nvSpPr>
          <p:spPr>
            <a:xfrm>
              <a:off x="381000" y="600942"/>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实验过程</a:t>
              </a:r>
              <a:endParaRPr lang="en-US" altLang="zh-CN"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12700" y="587118"/>
              <a:ext cx="393700" cy="520091"/>
            </a:xfrm>
            <a:prstGeom prst="rect">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429545" y="1107209"/>
            <a:ext cx="6103639" cy="892552"/>
          </a:xfrm>
          <a:prstGeom prst="rect">
            <a:avLst/>
          </a:prstGeom>
          <a:noFill/>
        </p:spPr>
        <p:txBody>
          <a:bodyPr wrap="squar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改</a:t>
            </a:r>
            <a:r>
              <a:rPr lang="zh-CN" altLang="en-US" sz="3200" b="1" dirty="0" smtClean="0">
                <a:solidFill>
                  <a:srgbClr val="FF0000"/>
                </a:solidFill>
                <a:latin typeface="微软雅黑" panose="020B0503020204020204" pitchFamily="34" charset="-122"/>
                <a:ea typeface="微软雅黑" panose="020B0503020204020204" pitchFamily="34" charset="-122"/>
              </a:rPr>
              <a:t>变</a:t>
            </a:r>
            <a:r>
              <a:rPr lang="zh-CN" altLang="en-US" sz="3200" b="1" dirty="0">
                <a:solidFill>
                  <a:srgbClr val="FF0000"/>
                </a:solidFill>
                <a:latin typeface="微软雅黑" panose="020B0503020204020204" pitchFamily="34" charset="-122"/>
                <a:ea typeface="微软雅黑" panose="020B0503020204020204" pitchFamily="34" charset="-122"/>
              </a:rPr>
              <a:t>文件</a:t>
            </a:r>
            <a:r>
              <a:rPr lang="zh-CN" altLang="en-US" sz="3200" b="1" dirty="0" smtClean="0">
                <a:solidFill>
                  <a:srgbClr val="FF0000"/>
                </a:solidFill>
                <a:latin typeface="微软雅黑" panose="020B0503020204020204" pitchFamily="34" charset="-122"/>
                <a:ea typeface="微软雅黑" panose="020B0503020204020204" pitchFamily="34" charset="-122"/>
              </a:rPr>
              <a:t>字符</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file_write</a:t>
            </a:r>
            <a:r>
              <a:rPr lang="zh-CN" altLang="en-US" sz="2400" b="1" dirty="0" smtClean="0">
                <a:solidFill>
                  <a:srgbClr val="FF0000"/>
                </a:solidFill>
                <a:latin typeface="微软雅黑" panose="020B0503020204020204" pitchFamily="34" charset="-122"/>
                <a:ea typeface="微软雅黑" panose="020B0503020204020204" pitchFamily="34" charset="-122"/>
              </a:rPr>
              <a:t>函数）</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r>
              <a:rPr lang="en-US" altLang="zh-CN" sz="2000" b="1" dirty="0" smtClean="0">
                <a:solidFill>
                  <a:schemeClr val="bg1"/>
                </a:solidFill>
                <a:latin typeface="微软雅黑" panose="020B0503020204020204" pitchFamily="34" charset="-122"/>
                <a:ea typeface="微软雅黑" panose="020B0503020204020204" pitchFamily="34" charset="-122"/>
              </a:rPr>
              <a:t>——linux-0.11/fs/file_dev.c</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1" name="椭圆 50"/>
          <p:cNvSpPr/>
          <p:nvPr/>
        </p:nvSpPr>
        <p:spPr>
          <a:xfrm>
            <a:off x="1744899" y="2326718"/>
            <a:ext cx="1582264" cy="1582264"/>
          </a:xfrm>
          <a:prstGeom prst="ellipse">
            <a:avLst/>
          </a:prstGeom>
          <a:noFill/>
          <a:ln w="57150">
            <a:solidFill>
              <a:srgbClr val="84CB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299513" y="2676740"/>
            <a:ext cx="633046" cy="769441"/>
          </a:xfrm>
          <a:prstGeom prst="rect">
            <a:avLst/>
          </a:prstGeom>
          <a:noFill/>
        </p:spPr>
        <p:txBody>
          <a:bodyPr wrap="square" rtlCol="0">
            <a:spAutoFit/>
          </a:bodyPr>
          <a:lstStyle/>
          <a:p>
            <a:r>
              <a:rPr lang="en-US" altLang="zh-CN" sz="4400" dirty="0" smtClean="0">
                <a:solidFill>
                  <a:schemeClr val="bg1"/>
                </a:solidFill>
              </a:rPr>
              <a:t>4</a:t>
            </a:r>
            <a:endParaRPr lang="zh-CN" altLang="en-US" sz="4400" dirty="0">
              <a:solidFill>
                <a:schemeClr val="bg1"/>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5615" y="2326718"/>
            <a:ext cx="8353853" cy="1453274"/>
          </a:xfrm>
          <a:prstGeom prst="rect">
            <a:avLst/>
          </a:prstGeom>
        </p:spPr>
      </p:pic>
      <p:sp>
        <p:nvSpPr>
          <p:cNvPr id="5" name="椭圆形标注 4"/>
          <p:cNvSpPr/>
          <p:nvPr/>
        </p:nvSpPr>
        <p:spPr>
          <a:xfrm>
            <a:off x="6541477" y="5240215"/>
            <a:ext cx="5550114" cy="1072662"/>
          </a:xfrm>
          <a:prstGeom prst="wedgeEllipseCallout">
            <a:avLst>
              <a:gd name="adj1" fmla="val -79071"/>
              <a:gd name="adj2" fmla="val -2670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C000"/>
                </a:solidFill>
              </a:rPr>
              <a:t>#include &lt;asm/system.h&gt;</a:t>
            </a:r>
            <a:endParaRPr lang="zh-CN" altLang="en-US" sz="2800" dirty="0">
              <a:solidFill>
                <a:srgbClr val="FFC000"/>
              </a:solidFill>
            </a:endParaRPr>
          </a:p>
        </p:txBody>
      </p:sp>
    </p:spTree>
    <p:extLst>
      <p:ext uri="{BB962C8B-B14F-4D97-AF65-F5344CB8AC3E}">
        <p14:creationId xmlns:p14="http://schemas.microsoft.com/office/powerpoint/2010/main" val="11182172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
                                        <p:tgtEl>
                                          <p:spTgt spid="3"/>
                                        </p:tgtEl>
                                      </p:cBhvr>
                                    </p:animEffect>
                                  </p:childTnLst>
                                </p:cTn>
                              </p:par>
                            </p:childTnLst>
                          </p:cTn>
                        </p:par>
                        <p:par>
                          <p:cTn id="14" fill="hold">
                            <p:stCondLst>
                              <p:cond delay="2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200" fill="hold"/>
                                        <p:tgtEl>
                                          <p:spTgt spid="12"/>
                                        </p:tgtEl>
                                        <p:attrNameLst>
                                          <p:attrName>ppt_x</p:attrName>
                                        </p:attrNameLst>
                                      </p:cBhvr>
                                      <p:tavLst>
                                        <p:tav tm="0">
                                          <p:val>
                                            <p:strVal val="#ppt_x"/>
                                          </p:val>
                                        </p:tav>
                                        <p:tav tm="100000">
                                          <p:val>
                                            <p:strVal val="#ppt_x"/>
                                          </p:val>
                                        </p:tav>
                                      </p:tavLst>
                                    </p:anim>
                                    <p:anim calcmode="lin" valueType="num">
                                      <p:cBhvr additive="base">
                                        <p:cTn id="18" dur="2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400"/>
                            </p:stCondLst>
                            <p:childTnLst>
                              <p:par>
                                <p:cTn id="20" presetID="1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90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51" grpId="0" animBg="1"/>
      <p:bldP spid="2"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01061" y="2482880"/>
            <a:ext cx="1269940" cy="1269940"/>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464" y="587118"/>
            <a:ext cx="2726931" cy="520091"/>
            <a:chOff x="-12700" y="587118"/>
            <a:chExt cx="2726931" cy="520091"/>
          </a:xfrm>
        </p:grpSpPr>
        <p:sp>
          <p:nvSpPr>
            <p:cNvPr id="10" name="文本框 9"/>
            <p:cNvSpPr txBox="1"/>
            <p:nvPr/>
          </p:nvSpPr>
          <p:spPr>
            <a:xfrm>
              <a:off x="381000" y="600942"/>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实验过程</a:t>
              </a:r>
              <a:endParaRPr lang="en-US" altLang="zh-CN"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12700" y="587118"/>
              <a:ext cx="393700" cy="520091"/>
            </a:xfrm>
            <a:prstGeom prst="rect">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椭圆 50"/>
          <p:cNvSpPr/>
          <p:nvPr/>
        </p:nvSpPr>
        <p:spPr>
          <a:xfrm>
            <a:off x="1744899" y="2326718"/>
            <a:ext cx="1582264" cy="1582264"/>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299513" y="2676740"/>
            <a:ext cx="633046" cy="769441"/>
          </a:xfrm>
          <a:prstGeom prst="rect">
            <a:avLst/>
          </a:prstGeom>
          <a:noFill/>
        </p:spPr>
        <p:txBody>
          <a:bodyPr wrap="square" rtlCol="0">
            <a:spAutoFit/>
          </a:bodyPr>
          <a:lstStyle/>
          <a:p>
            <a:r>
              <a:rPr lang="en-US" altLang="zh-CN" sz="4400" dirty="0">
                <a:solidFill>
                  <a:schemeClr val="bg1"/>
                </a:solidFill>
              </a:rPr>
              <a:t>5</a:t>
            </a:r>
            <a:endParaRPr lang="zh-CN" altLang="en-US" sz="4400" dirty="0">
              <a:solidFill>
                <a:schemeClr val="bg1"/>
              </a:solidFill>
            </a:endParaRPr>
          </a:p>
        </p:txBody>
      </p:sp>
      <p:sp>
        <p:nvSpPr>
          <p:cNvPr id="29" name="文本框 28"/>
          <p:cNvSpPr txBox="1"/>
          <p:nvPr/>
        </p:nvSpPr>
        <p:spPr>
          <a:xfrm>
            <a:off x="4464714" y="1434166"/>
            <a:ext cx="6103639" cy="892552"/>
          </a:xfrm>
          <a:prstGeom prst="rect">
            <a:avLst/>
          </a:prstGeom>
          <a:noFill/>
        </p:spPr>
        <p:txBody>
          <a:bodyPr wrap="square" rtlCol="0">
            <a:spAutoFit/>
          </a:bodyPr>
          <a:lstStyle/>
          <a:p>
            <a:r>
              <a:rPr lang="en-US" altLang="zh-CN" sz="3200" b="1" dirty="0" smtClean="0">
                <a:solidFill>
                  <a:srgbClr val="FF0000"/>
                </a:solidFill>
                <a:latin typeface="微软雅黑" panose="020B0503020204020204" pitchFamily="34" charset="-122"/>
                <a:ea typeface="微软雅黑" panose="020B0503020204020204" pitchFamily="34" charset="-122"/>
              </a:rPr>
              <a:t>Judge</a:t>
            </a:r>
          </a:p>
          <a:p>
            <a:r>
              <a:rPr lang="en-US" altLang="zh-CN" sz="2000" b="1" dirty="0" smtClean="0">
                <a:solidFill>
                  <a:schemeClr val="bg1"/>
                </a:solidFill>
                <a:latin typeface="微软雅黑" panose="020B0503020204020204" pitchFamily="34" charset="-122"/>
                <a:ea typeface="微软雅黑" panose="020B0503020204020204" pitchFamily="34" charset="-122"/>
              </a:rPr>
              <a:t>——linux-0.11/include/asm/system.h</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155" y="2959092"/>
            <a:ext cx="1511378" cy="317516"/>
          </a:xfrm>
          <a:prstGeom prst="rect">
            <a:avLst/>
          </a:prstGeom>
        </p:spPr>
      </p:pic>
    </p:spTree>
    <p:extLst>
      <p:ext uri="{BB962C8B-B14F-4D97-AF65-F5344CB8AC3E}">
        <p14:creationId xmlns:p14="http://schemas.microsoft.com/office/powerpoint/2010/main" val="22687152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
                                        <p:tgtEl>
                                          <p:spTgt spid="3"/>
                                        </p:tgtEl>
                                      </p:cBhvr>
                                    </p:animEffect>
                                  </p:childTnLst>
                                </p:cTn>
                              </p:par>
                            </p:childTnLst>
                          </p:cTn>
                        </p:par>
                        <p:par>
                          <p:cTn id="14" fill="hold">
                            <p:stCondLst>
                              <p:cond delay="200"/>
                            </p:stCondLst>
                            <p:childTnLst>
                              <p:par>
                                <p:cTn id="15" presetID="2" presetClass="entr" presetSubtype="4"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200" fill="hold"/>
                                        <p:tgtEl>
                                          <p:spTgt spid="29"/>
                                        </p:tgtEl>
                                        <p:attrNameLst>
                                          <p:attrName>ppt_x</p:attrName>
                                        </p:attrNameLst>
                                      </p:cBhvr>
                                      <p:tavLst>
                                        <p:tav tm="0">
                                          <p:val>
                                            <p:strVal val="#ppt_x"/>
                                          </p:val>
                                        </p:tav>
                                        <p:tav tm="100000">
                                          <p:val>
                                            <p:strVal val="#ppt_x"/>
                                          </p:val>
                                        </p:tav>
                                      </p:tavLst>
                                    </p:anim>
                                    <p:anim calcmode="lin" valueType="num">
                                      <p:cBhvr additive="base">
                                        <p:cTn id="18" dur="200" fill="hold"/>
                                        <p:tgtEl>
                                          <p:spTgt spid="29"/>
                                        </p:tgtEl>
                                        <p:attrNameLst>
                                          <p:attrName>ppt_y</p:attrName>
                                        </p:attrNameLst>
                                      </p:cBhvr>
                                      <p:tavLst>
                                        <p:tav tm="0">
                                          <p:val>
                                            <p:strVal val="1+#ppt_h/2"/>
                                          </p:val>
                                        </p:tav>
                                        <p:tav tm="100000">
                                          <p:val>
                                            <p:strVal val="#ppt_y"/>
                                          </p:val>
                                        </p:tav>
                                      </p:tavLst>
                                    </p:anim>
                                  </p:childTnLst>
                                </p:cTn>
                              </p:par>
                            </p:childTnLst>
                          </p:cTn>
                        </p:par>
                        <p:par>
                          <p:cTn id="19" fill="hold">
                            <p:stCondLst>
                              <p:cond delay="4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1" grpId="0" animBg="1"/>
      <p:bldP spid="2"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2376887" y="2183370"/>
            <a:ext cx="1641476" cy="176971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500" dirty="0" smtClean="0">
                <a:solidFill>
                  <a:srgbClr val="84CBC5"/>
                </a:solidFill>
                <a:latin typeface="Arial" panose="020B0604020202020204" pitchFamily="34" charset="0"/>
                <a:cs typeface="Arial" panose="020B0604020202020204" pitchFamily="34" charset="0"/>
              </a:rPr>
              <a:t>04</a:t>
            </a:r>
            <a:endParaRPr kumimoji="0" lang="en-US" sz="11500" b="1" i="0" u="none" strike="noStrike" kern="1200" cap="none" spc="0" normalizeH="0" baseline="0" noProof="0" dirty="0" smtClean="0">
              <a:ln>
                <a:noFill/>
              </a:ln>
              <a:solidFill>
                <a:srgbClr val="84CBC5"/>
              </a:solidFill>
              <a:effectLst/>
              <a:uLnTx/>
              <a:uFillTx/>
              <a:latin typeface="Arial" panose="020B0604020202020204" pitchFamily="34" charset="0"/>
              <a:cs typeface="Arial" panose="020B0604020202020204" pitchFamily="34" charset="0"/>
            </a:endParaRPr>
          </a:p>
        </p:txBody>
      </p:sp>
      <p:sp>
        <p:nvSpPr>
          <p:cNvPr id="49" name="文本框 48"/>
          <p:cNvSpPr txBox="1"/>
          <p:nvPr/>
        </p:nvSpPr>
        <p:spPr>
          <a:xfrm>
            <a:off x="3960811" y="2976522"/>
            <a:ext cx="2279969" cy="707886"/>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实验结果</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rot="11891394">
            <a:off x="7883799" y="2295897"/>
            <a:ext cx="3097450" cy="2152130"/>
            <a:chOff x="912737" y="565770"/>
            <a:chExt cx="3097450" cy="2152130"/>
          </a:xfrm>
        </p:grpSpPr>
        <p:sp>
          <p:nvSpPr>
            <p:cNvPr id="60" name="等腰三角形 59"/>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1" name="等腰三角形 60"/>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2" name="等腰三角形 61"/>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3" name="等腰三角形 62"/>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4" name="等腰三角形 6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5" name="椭圆 64"/>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rot="8977127">
              <a:off x="3563479" y="1987179"/>
              <a:ext cx="446708" cy="334617"/>
              <a:chOff x="2822785" y="1265179"/>
              <a:chExt cx="930073" cy="696693"/>
            </a:xfrm>
          </p:grpSpPr>
          <p:sp>
            <p:nvSpPr>
              <p:cNvPr id="69" name="等腰三角形 68"/>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0" name="等腰三角形 69"/>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cxnSp>
        <p:nvCxnSpPr>
          <p:cNvPr id="71" name="Straight Connector 13"/>
          <p:cNvCxnSpPr/>
          <p:nvPr/>
        </p:nvCxnSpPr>
        <p:spPr>
          <a:xfrm flipH="1">
            <a:off x="0" y="4110074"/>
            <a:ext cx="6331945" cy="0"/>
          </a:xfrm>
          <a:prstGeom prst="line">
            <a:avLst/>
          </a:prstGeom>
          <a:ln w="19050" cap="sq">
            <a:solidFill>
              <a:srgbClr val="84CBC5"/>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4277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587118"/>
            <a:ext cx="2726931" cy="520091"/>
            <a:chOff x="-12700" y="587118"/>
            <a:chExt cx="2726931" cy="520091"/>
          </a:xfrm>
        </p:grpSpPr>
        <p:sp>
          <p:nvSpPr>
            <p:cNvPr id="35" name="文本框 34"/>
            <p:cNvSpPr txBox="1"/>
            <p:nvPr/>
          </p:nvSpPr>
          <p:spPr>
            <a:xfrm>
              <a:off x="381000" y="600941"/>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实验结果</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12700" y="587118"/>
              <a:ext cx="393700" cy="520091"/>
            </a:xfrm>
            <a:prstGeom prst="rect">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283" y="1303450"/>
            <a:ext cx="7817087" cy="5161005"/>
          </a:xfrm>
          <a:prstGeom prst="rect">
            <a:avLst/>
          </a:prstGeom>
        </p:spPr>
      </p:pic>
      <p:grpSp>
        <p:nvGrpSpPr>
          <p:cNvPr id="4" name="组合 3"/>
          <p:cNvGrpSpPr/>
          <p:nvPr/>
        </p:nvGrpSpPr>
        <p:grpSpPr>
          <a:xfrm>
            <a:off x="1309816" y="444843"/>
            <a:ext cx="9514703" cy="6277233"/>
            <a:chOff x="1309816" y="444843"/>
            <a:chExt cx="9514703" cy="6277233"/>
          </a:xfrm>
        </p:grpSpPr>
        <p:sp>
          <p:nvSpPr>
            <p:cNvPr id="2" name="矩形 1"/>
            <p:cNvSpPr/>
            <p:nvPr/>
          </p:nvSpPr>
          <p:spPr>
            <a:xfrm>
              <a:off x="1309816" y="444843"/>
              <a:ext cx="9514703" cy="6277233"/>
            </a:xfrm>
            <a:prstGeom prst="rect">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29946" y="1428771"/>
              <a:ext cx="2273644" cy="523220"/>
            </a:xfrm>
            <a:prstGeom prst="rect">
              <a:avLst/>
            </a:prstGeom>
            <a:noFill/>
          </p:spPr>
          <p:txBody>
            <a:bodyPr wrap="square" rtlCol="0">
              <a:spAutoFit/>
            </a:bodyPr>
            <a:lstStyle/>
            <a:p>
              <a:r>
                <a:rPr lang="zh-CN" altLang="en-US" sz="2800" dirty="0" smtClean="0">
                  <a:solidFill>
                    <a:srgbClr val="C00000"/>
                  </a:solidFill>
                  <a:latin typeface="等线" panose="02010600030101010101" pitchFamily="2" charset="-122"/>
                  <a:ea typeface="等线" panose="02010600030101010101" pitchFamily="2" charset="-122"/>
                </a:rPr>
                <a:t>结果分析</a:t>
              </a:r>
              <a:endParaRPr lang="zh-CN" altLang="en-US" sz="2800" dirty="0">
                <a:solidFill>
                  <a:srgbClr val="C00000"/>
                </a:solidFill>
                <a:latin typeface="等线" panose="02010600030101010101" pitchFamily="2" charset="-122"/>
                <a:ea typeface="等线" panose="02010600030101010101" pitchFamily="2" charset="-122"/>
              </a:endParaRPr>
            </a:p>
          </p:txBody>
        </p:sp>
      </p:grpSp>
      <p:sp>
        <p:nvSpPr>
          <p:cNvPr id="5" name="文本框 4"/>
          <p:cNvSpPr txBox="1"/>
          <p:nvPr/>
        </p:nvSpPr>
        <p:spPr>
          <a:xfrm>
            <a:off x="2508422" y="3406898"/>
            <a:ext cx="7670010" cy="954107"/>
          </a:xfrm>
          <a:prstGeom prst="rect">
            <a:avLst/>
          </a:prstGeom>
          <a:noFill/>
        </p:spPr>
        <p:txBody>
          <a:bodyPr wrap="square" rtlCol="0">
            <a:spAutoFit/>
          </a:bodyPr>
          <a:lstStyle/>
          <a:p>
            <a:r>
              <a:rPr lang="zh-CN" altLang="en-US" sz="2800" dirty="0">
                <a:solidFill>
                  <a:srgbClr val="FFFF00"/>
                </a:solidFill>
                <a:latin typeface="等线" panose="02010600030101010101" pitchFamily="2" charset="-122"/>
                <a:ea typeface="等线" panose="02010600030101010101" pitchFamily="2" charset="-122"/>
              </a:rPr>
              <a:t>由图可</a:t>
            </a:r>
            <a:r>
              <a:rPr lang="zh-CN" altLang="en-US" sz="2800" dirty="0" smtClean="0">
                <a:solidFill>
                  <a:srgbClr val="FFFF00"/>
                </a:solidFill>
                <a:latin typeface="等线" panose="02010600030101010101" pitchFamily="2" charset="-122"/>
                <a:ea typeface="等线" panose="02010600030101010101" pitchFamily="2" charset="-122"/>
              </a:rPr>
              <a:t>见，</a:t>
            </a:r>
            <a:r>
              <a:rPr lang="en-US" altLang="zh-CN" sz="2800" dirty="0" smtClean="0">
                <a:solidFill>
                  <a:srgbClr val="FFFF00"/>
                </a:solidFill>
                <a:latin typeface="等线" panose="02010600030101010101" pitchFamily="2" charset="-122"/>
                <a:ea typeface="等线" panose="02010600030101010101" pitchFamily="2" charset="-122"/>
              </a:rPr>
              <a:t>F12</a:t>
            </a:r>
            <a:r>
              <a:rPr lang="zh-CN" altLang="en-US" sz="2800" dirty="0" smtClean="0">
                <a:solidFill>
                  <a:srgbClr val="FFFF00"/>
                </a:solidFill>
                <a:latin typeface="等线" panose="02010600030101010101" pitchFamily="2" charset="-122"/>
                <a:ea typeface="等线" panose="02010600030101010101" pitchFamily="2" charset="-122"/>
              </a:rPr>
              <a:t>按下后，会将基本字符转换成*</a:t>
            </a:r>
            <a:endParaRPr lang="en-US" altLang="zh-CN" sz="2800" dirty="0" smtClean="0">
              <a:solidFill>
                <a:srgbClr val="FFFF00"/>
              </a:solidFill>
              <a:latin typeface="等线" panose="02010600030101010101" pitchFamily="2" charset="-122"/>
              <a:ea typeface="等线" panose="02010600030101010101" pitchFamily="2" charset="-122"/>
            </a:endParaRPr>
          </a:p>
          <a:p>
            <a:r>
              <a:rPr lang="zh-CN" altLang="en-US" sz="2800" dirty="0">
                <a:solidFill>
                  <a:srgbClr val="FFFF00"/>
                </a:solidFill>
                <a:latin typeface="等线" panose="02010600030101010101" pitchFamily="2" charset="-122"/>
                <a:ea typeface="等线" panose="02010600030101010101" pitchFamily="2" charset="-122"/>
              </a:rPr>
              <a:t>与我</a:t>
            </a:r>
            <a:r>
              <a:rPr lang="zh-CN" altLang="en-US" sz="2800" dirty="0" smtClean="0">
                <a:solidFill>
                  <a:srgbClr val="FFFF00"/>
                </a:solidFill>
                <a:latin typeface="等线" panose="02010600030101010101" pitchFamily="2" charset="-122"/>
                <a:ea typeface="等线" panose="02010600030101010101" pitchFamily="2" charset="-122"/>
              </a:rPr>
              <a:t>们的实验要求一致</a:t>
            </a:r>
            <a:endParaRPr lang="zh-CN" altLang="en-US" sz="2800" dirty="0">
              <a:solidFill>
                <a:srgbClr val="FFFF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573084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 fill="hold"/>
                                        <p:tgtEl>
                                          <p:spTgt spid="4"/>
                                        </p:tgtEl>
                                        <p:attrNameLst>
                                          <p:attrName>ppt_x</p:attrName>
                                        </p:attrNameLst>
                                      </p:cBhvr>
                                      <p:tavLst>
                                        <p:tav tm="0">
                                          <p:val>
                                            <p:strVal val="#ppt_x"/>
                                          </p:val>
                                        </p:tav>
                                        <p:tav tm="100000">
                                          <p:val>
                                            <p:strVal val="#ppt_x"/>
                                          </p:val>
                                        </p:tav>
                                      </p:tavLst>
                                    </p:anim>
                                    <p:anim calcmode="lin" valueType="num">
                                      <p:cBhvr additive="base">
                                        <p:cTn id="8" dur="2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2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700" y="2935919"/>
            <a:ext cx="5656012" cy="3757654"/>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0097" y="444843"/>
            <a:ext cx="5416591" cy="3603538"/>
          </a:xfrm>
          <a:prstGeom prst="rect">
            <a:avLst/>
          </a:prstGeom>
        </p:spPr>
      </p:pic>
      <p:grpSp>
        <p:nvGrpSpPr>
          <p:cNvPr id="34" name="组合 33"/>
          <p:cNvGrpSpPr/>
          <p:nvPr/>
        </p:nvGrpSpPr>
        <p:grpSpPr>
          <a:xfrm>
            <a:off x="0" y="587118"/>
            <a:ext cx="2726931" cy="520091"/>
            <a:chOff x="-12700" y="587118"/>
            <a:chExt cx="2726931" cy="520091"/>
          </a:xfrm>
        </p:grpSpPr>
        <p:sp>
          <p:nvSpPr>
            <p:cNvPr id="35" name="文本框 34"/>
            <p:cNvSpPr txBox="1"/>
            <p:nvPr/>
          </p:nvSpPr>
          <p:spPr>
            <a:xfrm>
              <a:off x="381000" y="600941"/>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实验结果</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12700" y="587118"/>
              <a:ext cx="393700" cy="520091"/>
            </a:xfrm>
            <a:prstGeom prst="rect">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1281206" y="444843"/>
            <a:ext cx="9514703" cy="6277233"/>
            <a:chOff x="1281206" y="444843"/>
            <a:chExt cx="9514703" cy="6277233"/>
          </a:xfrm>
        </p:grpSpPr>
        <p:sp>
          <p:nvSpPr>
            <p:cNvPr id="2" name="矩形 1"/>
            <p:cNvSpPr/>
            <p:nvPr/>
          </p:nvSpPr>
          <p:spPr>
            <a:xfrm>
              <a:off x="1281206" y="444843"/>
              <a:ext cx="9514703" cy="6277233"/>
            </a:xfrm>
            <a:prstGeom prst="rect">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29946" y="1428771"/>
              <a:ext cx="2273644" cy="523220"/>
            </a:xfrm>
            <a:prstGeom prst="rect">
              <a:avLst/>
            </a:prstGeom>
            <a:noFill/>
          </p:spPr>
          <p:txBody>
            <a:bodyPr wrap="square" rtlCol="0">
              <a:spAutoFit/>
            </a:bodyPr>
            <a:lstStyle/>
            <a:p>
              <a:r>
                <a:rPr lang="zh-CN" altLang="en-US" sz="2800" dirty="0" smtClean="0">
                  <a:solidFill>
                    <a:srgbClr val="C00000"/>
                  </a:solidFill>
                  <a:latin typeface="等线" panose="02010600030101010101" pitchFamily="2" charset="-122"/>
                  <a:ea typeface="等线" panose="02010600030101010101" pitchFamily="2" charset="-122"/>
                </a:rPr>
                <a:t>结果分析</a:t>
              </a:r>
              <a:endParaRPr lang="zh-CN" altLang="en-US" sz="2800" dirty="0">
                <a:solidFill>
                  <a:srgbClr val="C00000"/>
                </a:solidFill>
                <a:latin typeface="等线" panose="02010600030101010101" pitchFamily="2" charset="-122"/>
                <a:ea typeface="等线" panose="02010600030101010101" pitchFamily="2" charset="-122"/>
              </a:endParaRPr>
            </a:p>
          </p:txBody>
        </p:sp>
      </p:grpSp>
      <p:sp>
        <p:nvSpPr>
          <p:cNvPr id="5" name="文本框 4"/>
          <p:cNvSpPr txBox="1"/>
          <p:nvPr/>
        </p:nvSpPr>
        <p:spPr>
          <a:xfrm>
            <a:off x="2508422" y="3406898"/>
            <a:ext cx="7670010" cy="1384995"/>
          </a:xfrm>
          <a:prstGeom prst="rect">
            <a:avLst/>
          </a:prstGeom>
          <a:noFill/>
        </p:spPr>
        <p:txBody>
          <a:bodyPr wrap="square" rtlCol="0">
            <a:spAutoFit/>
          </a:bodyPr>
          <a:lstStyle/>
          <a:p>
            <a:r>
              <a:rPr lang="zh-CN" altLang="en-US" sz="2800" dirty="0">
                <a:solidFill>
                  <a:srgbClr val="FFFF00"/>
                </a:solidFill>
                <a:latin typeface="等线" panose="02010600030101010101" pitchFamily="2" charset="-122"/>
                <a:ea typeface="等线" panose="02010600030101010101" pitchFamily="2" charset="-122"/>
              </a:rPr>
              <a:t>由图可</a:t>
            </a:r>
            <a:r>
              <a:rPr lang="zh-CN" altLang="en-US" sz="2800" dirty="0" smtClean="0">
                <a:solidFill>
                  <a:srgbClr val="FFFF00"/>
                </a:solidFill>
                <a:latin typeface="等线" panose="02010600030101010101" pitchFamily="2" charset="-122"/>
                <a:ea typeface="等线" panose="02010600030101010101" pitchFamily="2" charset="-122"/>
              </a:rPr>
              <a:t>见，</a:t>
            </a:r>
            <a:r>
              <a:rPr lang="en-US" altLang="zh-CN" sz="2800" dirty="0" smtClean="0">
                <a:solidFill>
                  <a:srgbClr val="FFFF00"/>
                </a:solidFill>
                <a:latin typeface="等线" panose="02010600030101010101" pitchFamily="2" charset="-122"/>
                <a:ea typeface="等线" panose="02010600030101010101" pitchFamily="2" charset="-122"/>
              </a:rPr>
              <a:t>F12</a:t>
            </a:r>
            <a:r>
              <a:rPr lang="zh-CN" altLang="en-US" sz="2800" dirty="0" smtClean="0">
                <a:solidFill>
                  <a:srgbClr val="FFFF00"/>
                </a:solidFill>
                <a:latin typeface="等线" panose="02010600030101010101" pitchFamily="2" charset="-122"/>
                <a:ea typeface="等线" panose="02010600030101010101" pitchFamily="2" charset="-122"/>
              </a:rPr>
              <a:t>按下后，会将基本字符转换成</a:t>
            </a:r>
            <a:r>
              <a:rPr lang="zh-CN" altLang="en-US" sz="2800" dirty="0" smtClean="0">
                <a:solidFill>
                  <a:srgbClr val="FFFF00"/>
                </a:solidFill>
                <a:latin typeface="等线" panose="02010600030101010101" pitchFamily="2" charset="-122"/>
                <a:ea typeface="等线" panose="02010600030101010101" pitchFamily="2" charset="-122"/>
              </a:rPr>
              <a:t>*，</a:t>
            </a:r>
            <a:r>
              <a:rPr lang="zh-CN" altLang="en-US" sz="2800" dirty="0" smtClean="0">
                <a:solidFill>
                  <a:srgbClr val="FF0000"/>
                </a:solidFill>
                <a:latin typeface="等线" panose="02010600030101010101" pitchFamily="2" charset="-122"/>
                <a:ea typeface="等线" panose="02010600030101010101" pitchFamily="2" charset="-122"/>
              </a:rPr>
              <a:t>在此模式下输出到文件仍然是*，</a:t>
            </a:r>
            <a:endParaRPr lang="en-US" altLang="zh-CN" sz="2800" dirty="0" smtClean="0">
              <a:solidFill>
                <a:srgbClr val="FF0000"/>
              </a:solidFill>
              <a:latin typeface="等线" panose="02010600030101010101" pitchFamily="2" charset="-122"/>
              <a:ea typeface="等线" panose="02010600030101010101" pitchFamily="2" charset="-122"/>
            </a:endParaRPr>
          </a:p>
          <a:p>
            <a:r>
              <a:rPr lang="zh-CN" altLang="en-US" sz="2800" dirty="0">
                <a:solidFill>
                  <a:srgbClr val="FFFF00"/>
                </a:solidFill>
                <a:latin typeface="等线" panose="02010600030101010101" pitchFamily="2" charset="-122"/>
                <a:ea typeface="等线" panose="02010600030101010101" pitchFamily="2" charset="-122"/>
              </a:rPr>
              <a:t>与我</a:t>
            </a:r>
            <a:r>
              <a:rPr lang="zh-CN" altLang="en-US" sz="2800" dirty="0" smtClean="0">
                <a:solidFill>
                  <a:srgbClr val="FFFF00"/>
                </a:solidFill>
                <a:latin typeface="等线" panose="02010600030101010101" pitchFamily="2" charset="-122"/>
                <a:ea typeface="等线" panose="02010600030101010101" pitchFamily="2" charset="-122"/>
              </a:rPr>
              <a:t>们的实验要求一致</a:t>
            </a:r>
            <a:endParaRPr lang="zh-CN" altLang="en-US" sz="2800" dirty="0">
              <a:solidFill>
                <a:srgbClr val="FFFF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1551349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 fill="hold"/>
                                        <p:tgtEl>
                                          <p:spTgt spid="4"/>
                                        </p:tgtEl>
                                        <p:attrNameLst>
                                          <p:attrName>ppt_x</p:attrName>
                                        </p:attrNameLst>
                                      </p:cBhvr>
                                      <p:tavLst>
                                        <p:tav tm="0">
                                          <p:val>
                                            <p:strVal val="#ppt_x"/>
                                          </p:val>
                                        </p:tav>
                                        <p:tav tm="100000">
                                          <p:val>
                                            <p:strVal val="#ppt_x"/>
                                          </p:val>
                                        </p:tav>
                                      </p:tavLst>
                                    </p:anim>
                                    <p:anim calcmode="lin" valueType="num">
                                      <p:cBhvr additive="base">
                                        <p:cTn id="8" dur="2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2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2376887" y="2183370"/>
            <a:ext cx="1641476" cy="176971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500" dirty="0" smtClean="0">
                <a:solidFill>
                  <a:srgbClr val="00B0F0"/>
                </a:solidFill>
                <a:latin typeface="Arial" panose="020B0604020202020204" pitchFamily="34" charset="0"/>
                <a:cs typeface="Arial" panose="020B0604020202020204" pitchFamily="34" charset="0"/>
              </a:rPr>
              <a:t>0</a:t>
            </a:r>
            <a:r>
              <a:rPr lang="en-US" altLang="zh-CN" sz="11500" dirty="0" smtClean="0">
                <a:solidFill>
                  <a:srgbClr val="00B0F0"/>
                </a:solidFill>
                <a:latin typeface="Arial" panose="020B0604020202020204" pitchFamily="34" charset="0"/>
                <a:cs typeface="Arial" panose="020B0604020202020204" pitchFamily="34" charset="0"/>
              </a:rPr>
              <a:t>5</a:t>
            </a:r>
            <a:endParaRPr kumimoji="0" lang="en-US" sz="11500" b="1" i="0" u="none" strike="noStrike" kern="1200" cap="none" spc="0" normalizeH="0" baseline="0" noProof="0" dirty="0" smtClean="0">
              <a:ln>
                <a:noFill/>
              </a:ln>
              <a:solidFill>
                <a:srgbClr val="00B0F0"/>
              </a:solidFill>
              <a:effectLst/>
              <a:uLnTx/>
              <a:uFillTx/>
              <a:latin typeface="Arial" panose="020B0604020202020204" pitchFamily="34" charset="0"/>
              <a:cs typeface="Arial" panose="020B0604020202020204" pitchFamily="34" charset="0"/>
            </a:endParaRPr>
          </a:p>
        </p:txBody>
      </p:sp>
      <p:sp>
        <p:nvSpPr>
          <p:cNvPr id="49" name="文本框 48"/>
          <p:cNvSpPr txBox="1"/>
          <p:nvPr/>
        </p:nvSpPr>
        <p:spPr>
          <a:xfrm>
            <a:off x="3960811" y="2976522"/>
            <a:ext cx="2279969" cy="707886"/>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回答问题</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rot="11891394">
            <a:off x="7883799" y="2295897"/>
            <a:ext cx="3097450" cy="2152130"/>
            <a:chOff x="912737" y="565770"/>
            <a:chExt cx="3097450" cy="2152130"/>
          </a:xfrm>
        </p:grpSpPr>
        <p:sp>
          <p:nvSpPr>
            <p:cNvPr id="60" name="等腰三角形 59"/>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1" name="等腰三角形 60"/>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2" name="等腰三角形 61"/>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3" name="等腰三角形 62"/>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4" name="等腰三角形 6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5" name="椭圆 64"/>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rot="8977127">
              <a:off x="3563479" y="1987179"/>
              <a:ext cx="446708" cy="334617"/>
              <a:chOff x="2822785" y="1265179"/>
              <a:chExt cx="930073" cy="696693"/>
            </a:xfrm>
          </p:grpSpPr>
          <p:sp>
            <p:nvSpPr>
              <p:cNvPr id="69" name="等腰三角形 68"/>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0" name="等腰三角形 69"/>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cxnSp>
        <p:nvCxnSpPr>
          <p:cNvPr id="71" name="Straight Connector 13"/>
          <p:cNvCxnSpPr/>
          <p:nvPr/>
        </p:nvCxnSpPr>
        <p:spPr>
          <a:xfrm flipH="1">
            <a:off x="0" y="4110074"/>
            <a:ext cx="6331945" cy="0"/>
          </a:xfrm>
          <a:prstGeom prst="line">
            <a:avLst/>
          </a:prstGeom>
          <a:ln w="19050" cap="sq">
            <a:solidFill>
              <a:srgbClr val="00B0F0"/>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3856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587118"/>
            <a:ext cx="2726931" cy="520091"/>
            <a:chOff x="-12700" y="587118"/>
            <a:chExt cx="2726931" cy="520091"/>
          </a:xfrm>
        </p:grpSpPr>
        <p:sp>
          <p:nvSpPr>
            <p:cNvPr id="35" name="文本框 34"/>
            <p:cNvSpPr txBox="1"/>
            <p:nvPr/>
          </p:nvSpPr>
          <p:spPr>
            <a:xfrm>
              <a:off x="381000" y="600941"/>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回</a:t>
              </a:r>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答问题</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12700" y="587118"/>
              <a:ext cx="393700" cy="520091"/>
            </a:xfrm>
            <a:prstGeom prst="rect">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963553" y="1571471"/>
            <a:ext cx="7637925" cy="1110078"/>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8D35E"/>
                </a:solidFill>
                <a:latin typeface="等线" panose="02010600030101010101" pitchFamily="2" charset="-122"/>
                <a:ea typeface="等线" panose="02010600030101010101" pitchFamily="2" charset="-122"/>
              </a:rPr>
              <a:t>在原始代码中，按下</a:t>
            </a:r>
            <a:r>
              <a:rPr lang="en-US" altLang="zh-CN" sz="2800" b="1" dirty="0">
                <a:solidFill>
                  <a:srgbClr val="F8D35E"/>
                </a:solidFill>
                <a:latin typeface="等线" panose="02010600030101010101" pitchFamily="2" charset="-122"/>
                <a:ea typeface="等线" panose="02010600030101010101" pitchFamily="2" charset="-122"/>
              </a:rPr>
              <a:t>F12</a:t>
            </a:r>
            <a:r>
              <a:rPr lang="zh-CN" altLang="en-US" sz="2800" b="1" dirty="0">
                <a:solidFill>
                  <a:srgbClr val="F8D35E"/>
                </a:solidFill>
                <a:latin typeface="等线" panose="02010600030101010101" pitchFamily="2" charset="-122"/>
                <a:ea typeface="等线" panose="02010600030101010101" pitchFamily="2" charset="-122"/>
              </a:rPr>
              <a:t>，中断响应后，中断服务程序会调用</a:t>
            </a:r>
            <a:r>
              <a:rPr lang="en-US" altLang="zh-CN" sz="2800" b="1" dirty="0">
                <a:solidFill>
                  <a:srgbClr val="F8D35E"/>
                </a:solidFill>
                <a:latin typeface="等线" panose="02010600030101010101" pitchFamily="2" charset="-122"/>
                <a:ea typeface="等线" panose="02010600030101010101" pitchFamily="2" charset="-122"/>
              </a:rPr>
              <a:t>func</a:t>
            </a:r>
            <a:r>
              <a:rPr lang="zh-CN" altLang="en-US" sz="2800" b="1" dirty="0">
                <a:solidFill>
                  <a:srgbClr val="F8D35E"/>
                </a:solidFill>
                <a:latin typeface="等线" panose="02010600030101010101" pitchFamily="2" charset="-122"/>
                <a:ea typeface="等线" panose="02010600030101010101" pitchFamily="2" charset="-122"/>
              </a:rPr>
              <a:t>？它实现的是什么功能？</a:t>
            </a:r>
            <a:endParaRPr lang="zh-CN" altLang="en-US" sz="4000" dirty="0">
              <a:solidFill>
                <a:srgbClr val="F8D35E"/>
              </a:solidFill>
              <a:latin typeface="等线" panose="02010600030101010101" pitchFamily="2" charset="-122"/>
              <a:ea typeface="等线" panose="02010600030101010101" pitchFamily="2" charset="-122"/>
            </a:endParaRPr>
          </a:p>
        </p:txBody>
      </p:sp>
      <p:sp>
        <p:nvSpPr>
          <p:cNvPr id="8" name="矩形 7"/>
          <p:cNvSpPr/>
          <p:nvPr/>
        </p:nvSpPr>
        <p:spPr>
          <a:xfrm>
            <a:off x="2420743" y="3315020"/>
            <a:ext cx="7180735" cy="1631216"/>
          </a:xfrm>
          <a:prstGeom prst="rect">
            <a:avLst/>
          </a:prstGeom>
        </p:spPr>
        <p:txBody>
          <a:bodyPr wrap="square">
            <a:spAutoFit/>
          </a:bodyPr>
          <a:lstStyle/>
          <a:p>
            <a:r>
              <a:rPr lang="zh-CN" altLang="en-US" dirty="0" smtClean="0"/>
              <a:t>         </a:t>
            </a:r>
            <a:r>
              <a:rPr lang="zh-CN" altLang="en-US" sz="2000" dirty="0" smtClean="0">
                <a:solidFill>
                  <a:schemeClr val="bg1"/>
                </a:solidFill>
                <a:latin typeface="等线" panose="02010600030101010101" pitchFamily="2" charset="-122"/>
                <a:ea typeface="等线" panose="02010600030101010101" pitchFamily="2" charset="-122"/>
              </a:rPr>
              <a:t>将</a:t>
            </a:r>
            <a:r>
              <a:rPr lang="en-US" altLang="zh-CN" sz="2000" dirty="0">
                <a:solidFill>
                  <a:schemeClr val="bg1"/>
                </a:solidFill>
                <a:latin typeface="等线" panose="02010600030101010101" pitchFamily="2" charset="-122"/>
                <a:ea typeface="等线" panose="02010600030101010101" pitchFamily="2" charset="-122"/>
              </a:rPr>
              <a:t>F12</a:t>
            </a:r>
            <a:r>
              <a:rPr lang="zh-CN" altLang="en-US" sz="2000" dirty="0">
                <a:solidFill>
                  <a:schemeClr val="bg1"/>
                </a:solidFill>
                <a:latin typeface="等线" panose="02010600030101010101" pitchFamily="2" charset="-122"/>
                <a:ea typeface="等线" panose="02010600030101010101" pitchFamily="2" charset="-122"/>
              </a:rPr>
              <a:t>转义成转义字符序列 </a:t>
            </a:r>
            <a:r>
              <a:rPr lang="en-US" altLang="zh-CN" sz="2000" dirty="0">
                <a:solidFill>
                  <a:schemeClr val="bg1"/>
                </a:solidFill>
                <a:latin typeface="等线" panose="02010600030101010101" pitchFamily="2" charset="-122"/>
                <a:ea typeface="等线" panose="02010600030101010101" pitchFamily="2" charset="-122"/>
              </a:rPr>
              <a:t>[ [ L</a:t>
            </a:r>
            <a:r>
              <a:rPr lang="zh-CN" altLang="en-US" sz="2000" dirty="0">
                <a:solidFill>
                  <a:schemeClr val="bg1"/>
                </a:solidFill>
                <a:latin typeface="等线" panose="02010600030101010101" pitchFamily="2" charset="-122"/>
                <a:ea typeface="等线" panose="02010600030101010101" pitchFamily="2" charset="-122"/>
              </a:rPr>
              <a:t>并进行之后的判断 </a:t>
            </a:r>
            <a:r>
              <a:rPr lang="en-US" altLang="zh-CN" sz="2000" dirty="0">
                <a:solidFill>
                  <a:schemeClr val="bg1"/>
                </a:solidFill>
                <a:latin typeface="等线" panose="02010600030101010101" pitchFamily="2" charset="-122"/>
                <a:ea typeface="等线" panose="02010600030101010101" pitchFamily="2" charset="-122"/>
              </a:rPr>
              <a:t>, </a:t>
            </a:r>
            <a:r>
              <a:rPr lang="zh-CN" altLang="en-US" sz="2000" dirty="0">
                <a:solidFill>
                  <a:schemeClr val="bg1"/>
                </a:solidFill>
                <a:latin typeface="等线" panose="02010600030101010101" pitchFamily="2" charset="-122"/>
                <a:ea typeface="等线" panose="02010600030101010101" pitchFamily="2" charset="-122"/>
              </a:rPr>
              <a:t>对</a:t>
            </a:r>
            <a:r>
              <a:rPr lang="en-US" altLang="zh-CN" sz="2000" dirty="0">
                <a:solidFill>
                  <a:schemeClr val="bg1"/>
                </a:solidFill>
                <a:latin typeface="等线" panose="02010600030101010101" pitchFamily="2" charset="-122"/>
                <a:ea typeface="等线" panose="02010600030101010101" pitchFamily="2" charset="-122"/>
              </a:rPr>
              <a:t>F1-F12</a:t>
            </a:r>
            <a:r>
              <a:rPr lang="zh-CN" altLang="en-US" sz="2000" dirty="0">
                <a:solidFill>
                  <a:schemeClr val="bg1"/>
                </a:solidFill>
                <a:latin typeface="等线" panose="02010600030101010101" pitchFamily="2" charset="-122"/>
                <a:ea typeface="等线" panose="02010600030101010101" pitchFamily="2" charset="-122"/>
              </a:rPr>
              <a:t>处理类似 </a:t>
            </a:r>
            <a:r>
              <a:rPr lang="en-US" altLang="zh-CN" sz="2000" dirty="0">
                <a:solidFill>
                  <a:schemeClr val="bg1"/>
                </a:solidFill>
                <a:latin typeface="等线" panose="02010600030101010101" pitchFamily="2" charset="-122"/>
                <a:ea typeface="等线" panose="02010600030101010101" pitchFamily="2" charset="-122"/>
              </a:rPr>
              <a:t>[ [ A  -&gt;  [ [ L</a:t>
            </a:r>
            <a:r>
              <a:rPr lang="zh-CN" altLang="en-US" sz="2000" dirty="0">
                <a:solidFill>
                  <a:schemeClr val="bg1"/>
                </a:solidFill>
                <a:latin typeface="等线" panose="02010600030101010101" pitchFamily="2" charset="-122"/>
                <a:ea typeface="等线" panose="02010600030101010101" pitchFamily="2" charset="-122"/>
              </a:rPr>
              <a:t>。（</a:t>
            </a:r>
            <a:r>
              <a:rPr lang="en-US" altLang="zh-CN" sz="2000" dirty="0">
                <a:solidFill>
                  <a:schemeClr val="bg1"/>
                </a:solidFill>
                <a:latin typeface="等线" panose="02010600030101010101" pitchFamily="2" charset="-122"/>
                <a:ea typeface="等线" panose="02010600030101010101" pitchFamily="2" charset="-122"/>
              </a:rPr>
              <a:t>func</a:t>
            </a:r>
            <a:r>
              <a:rPr lang="zh-CN" altLang="en-US" sz="2000" dirty="0">
                <a:solidFill>
                  <a:schemeClr val="bg1"/>
                </a:solidFill>
                <a:latin typeface="等线" panose="02010600030101010101" pitchFamily="2" charset="-122"/>
                <a:ea typeface="等线" panose="02010600030101010101" pitchFamily="2" charset="-122"/>
              </a:rPr>
              <a:t>函数的功能就是把功能键扫描码转换成转义字符并存放到读队列中，进而判断是否是</a:t>
            </a:r>
            <a:r>
              <a:rPr lang="en-US" altLang="zh-CN" sz="2000" dirty="0">
                <a:solidFill>
                  <a:schemeClr val="bg1"/>
                </a:solidFill>
                <a:latin typeface="等线" panose="02010600030101010101" pitchFamily="2" charset="-122"/>
                <a:ea typeface="等线" panose="02010600030101010101" pitchFamily="2" charset="-122"/>
              </a:rPr>
              <a:t>F1——F12</a:t>
            </a:r>
            <a:r>
              <a:rPr lang="zh-CN" altLang="en-US" sz="2000" dirty="0">
                <a:solidFill>
                  <a:schemeClr val="bg1"/>
                </a:solidFill>
                <a:latin typeface="等线" panose="02010600030101010101" pitchFamily="2" charset="-122"/>
                <a:ea typeface="等线" panose="02010600030101010101" pitchFamily="2" charset="-122"/>
              </a:rPr>
              <a:t>的扫描码，若是，则将查</a:t>
            </a:r>
            <a:r>
              <a:rPr lang="en-US" altLang="zh-CN" sz="2000" dirty="0">
                <a:solidFill>
                  <a:schemeClr val="bg1"/>
                </a:solidFill>
                <a:latin typeface="等线" panose="02010600030101010101" pitchFamily="2" charset="-122"/>
                <a:ea typeface="等线" panose="02010600030101010101" pitchFamily="2" charset="-122"/>
              </a:rPr>
              <a:t>func_table</a:t>
            </a:r>
            <a:r>
              <a:rPr lang="zh-CN" altLang="en-US" sz="2000" dirty="0">
                <a:solidFill>
                  <a:schemeClr val="bg1"/>
                </a:solidFill>
                <a:latin typeface="等线" panose="02010600030101010101" pitchFamily="2" charset="-122"/>
                <a:ea typeface="等线" panose="02010600030101010101" pitchFamily="2" charset="-122"/>
              </a:rPr>
              <a:t>中的四个字节的转义字符序列放入缓冲队列。）</a:t>
            </a:r>
          </a:p>
        </p:txBody>
      </p:sp>
      <p:cxnSp>
        <p:nvCxnSpPr>
          <p:cNvPr id="10" name="直接连接符 9"/>
          <p:cNvCxnSpPr/>
          <p:nvPr/>
        </p:nvCxnSpPr>
        <p:spPr>
          <a:xfrm>
            <a:off x="1963553" y="2998284"/>
            <a:ext cx="76379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5361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587118"/>
            <a:ext cx="2726931" cy="520091"/>
            <a:chOff x="-12700" y="587118"/>
            <a:chExt cx="2726931" cy="520091"/>
          </a:xfrm>
        </p:grpSpPr>
        <p:sp>
          <p:nvSpPr>
            <p:cNvPr id="35" name="文本框 34"/>
            <p:cNvSpPr txBox="1"/>
            <p:nvPr/>
          </p:nvSpPr>
          <p:spPr>
            <a:xfrm>
              <a:off x="381000" y="600941"/>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回</a:t>
              </a:r>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答问题</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12700" y="587118"/>
              <a:ext cx="393700" cy="520091"/>
            </a:xfrm>
            <a:prstGeom prst="rect">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666373" y="1402313"/>
            <a:ext cx="8872087" cy="1426813"/>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8D35E"/>
                </a:solidFill>
                <a:latin typeface="等线" panose="02010600030101010101" pitchFamily="2" charset="-122"/>
                <a:ea typeface="等线" panose="02010600030101010101" pitchFamily="2" charset="-122"/>
              </a:rPr>
              <a:t>在你的实现中，是否把向文件输出的字符也过滤了？如果是，那么怎么能只过滤向终端输出的字符？如果不是，那么怎么能把向文件输出的字符也一并进行过滤？</a:t>
            </a:r>
            <a:endParaRPr lang="zh-CN" altLang="en-US" sz="5400" dirty="0">
              <a:solidFill>
                <a:srgbClr val="F8D35E"/>
              </a:solidFill>
              <a:latin typeface="等线" panose="02010600030101010101" pitchFamily="2" charset="-122"/>
              <a:ea typeface="等线" panose="02010600030101010101" pitchFamily="2" charset="-122"/>
            </a:endParaRPr>
          </a:p>
        </p:txBody>
      </p:sp>
      <p:sp>
        <p:nvSpPr>
          <p:cNvPr id="8" name="矩形 7"/>
          <p:cNvSpPr/>
          <p:nvPr/>
        </p:nvSpPr>
        <p:spPr>
          <a:xfrm>
            <a:off x="1963553" y="3167443"/>
            <a:ext cx="7934837" cy="707886"/>
          </a:xfrm>
          <a:prstGeom prst="rect">
            <a:avLst/>
          </a:prstGeom>
        </p:spPr>
        <p:txBody>
          <a:bodyPr wrap="square">
            <a:spAutoFit/>
          </a:bodyPr>
          <a:lstStyle/>
          <a:p>
            <a:r>
              <a:rPr lang="zh-CN" altLang="en-US" sz="2000" dirty="0" smtClean="0">
                <a:solidFill>
                  <a:schemeClr val="bg1"/>
                </a:solidFill>
                <a:latin typeface="等线" panose="02010600030101010101" pitchFamily="2" charset="-122"/>
                <a:ea typeface="等线" panose="02010600030101010101" pitchFamily="2" charset="-122"/>
              </a:rPr>
              <a:t>       实</a:t>
            </a:r>
            <a:r>
              <a:rPr lang="zh-CN" altLang="en-US" sz="2000" dirty="0">
                <a:solidFill>
                  <a:schemeClr val="bg1"/>
                </a:solidFill>
                <a:latin typeface="等线" panose="02010600030101010101" pitchFamily="2" charset="-122"/>
                <a:ea typeface="等线" panose="02010600030101010101" pitchFamily="2" charset="-122"/>
              </a:rPr>
              <a:t>现了文件输出的过滤，该过滤是通过修改</a:t>
            </a:r>
            <a:r>
              <a:rPr lang="en-US" altLang="zh-CN" sz="2000" dirty="0">
                <a:solidFill>
                  <a:schemeClr val="bg1"/>
                </a:solidFill>
                <a:latin typeface="等线" panose="02010600030101010101" pitchFamily="2" charset="-122"/>
                <a:ea typeface="等线" panose="02010600030101010101" pitchFamily="2" charset="-122"/>
              </a:rPr>
              <a:t>fs/file_dev.c</a:t>
            </a:r>
            <a:r>
              <a:rPr lang="zh-CN" altLang="en-US" sz="2000" dirty="0">
                <a:solidFill>
                  <a:schemeClr val="bg1"/>
                </a:solidFill>
                <a:latin typeface="等线" panose="02010600030101010101" pitchFamily="2" charset="-122"/>
                <a:ea typeface="等线" panose="02010600030101010101" pitchFamily="2" charset="-122"/>
              </a:rPr>
              <a:t>中</a:t>
            </a:r>
            <a:r>
              <a:rPr lang="en-US" altLang="zh-CN" sz="2000" dirty="0">
                <a:solidFill>
                  <a:schemeClr val="bg1"/>
                </a:solidFill>
                <a:latin typeface="等线" panose="02010600030101010101" pitchFamily="2" charset="-122"/>
                <a:ea typeface="等线" panose="02010600030101010101" pitchFamily="2" charset="-122"/>
              </a:rPr>
              <a:t>file_write()</a:t>
            </a:r>
            <a:r>
              <a:rPr lang="zh-CN" altLang="en-US" sz="2000" dirty="0">
                <a:solidFill>
                  <a:schemeClr val="bg1"/>
                </a:solidFill>
                <a:latin typeface="等线" panose="02010600030101010101" pitchFamily="2" charset="-122"/>
                <a:ea typeface="等线" panose="02010600030101010101" pitchFamily="2" charset="-122"/>
              </a:rPr>
              <a:t>函数，实现代码类似</a:t>
            </a:r>
            <a:r>
              <a:rPr lang="en-US" altLang="zh-CN" sz="2000" dirty="0">
                <a:solidFill>
                  <a:schemeClr val="bg1"/>
                </a:solidFill>
                <a:latin typeface="等线" panose="02010600030101010101" pitchFamily="2" charset="-122"/>
                <a:ea typeface="等线" panose="02010600030101010101" pitchFamily="2" charset="-122"/>
              </a:rPr>
              <a:t>tty_write()</a:t>
            </a:r>
            <a:r>
              <a:rPr lang="zh-CN" altLang="en-US" sz="2000" dirty="0">
                <a:solidFill>
                  <a:schemeClr val="bg1"/>
                </a:solidFill>
                <a:latin typeface="等线" panose="02010600030101010101" pitchFamily="2" charset="-122"/>
                <a:ea typeface="等线" panose="02010600030101010101" pitchFamily="2" charset="-122"/>
              </a:rPr>
              <a:t>函数。</a:t>
            </a:r>
            <a:endParaRPr lang="zh-CN" altLang="en-US" sz="2400" dirty="0">
              <a:solidFill>
                <a:schemeClr val="bg1"/>
              </a:solidFill>
              <a:latin typeface="等线" panose="02010600030101010101" pitchFamily="2" charset="-122"/>
              <a:ea typeface="等线" panose="02010600030101010101" pitchFamily="2" charset="-122"/>
            </a:endParaRPr>
          </a:p>
        </p:txBody>
      </p:sp>
      <p:cxnSp>
        <p:nvCxnSpPr>
          <p:cNvPr id="10" name="直接连接符 9"/>
          <p:cNvCxnSpPr/>
          <p:nvPr/>
        </p:nvCxnSpPr>
        <p:spPr>
          <a:xfrm>
            <a:off x="1963553" y="2998284"/>
            <a:ext cx="7637925"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444816" y="4044486"/>
            <a:ext cx="6984934" cy="1346055"/>
          </a:xfrm>
          <a:prstGeom prst="rect">
            <a:avLst/>
          </a:prstGeom>
        </p:spPr>
      </p:pic>
      <p:sp>
        <p:nvSpPr>
          <p:cNvPr id="3" name="矩形 2"/>
          <p:cNvSpPr/>
          <p:nvPr/>
        </p:nvSpPr>
        <p:spPr>
          <a:xfrm>
            <a:off x="2444816" y="5770364"/>
            <a:ext cx="6942926" cy="400110"/>
          </a:xfrm>
          <a:prstGeom prst="rect">
            <a:avLst/>
          </a:prstGeom>
        </p:spPr>
        <p:txBody>
          <a:bodyPr wrap="none">
            <a:spAutoFit/>
          </a:bodyPr>
          <a:lstStyle/>
          <a:p>
            <a:r>
              <a:rPr lang="zh-CN" altLang="en-US" sz="2000" dirty="0">
                <a:solidFill>
                  <a:schemeClr val="bg1"/>
                </a:solidFill>
                <a:latin typeface="等线" panose="02010600030101010101" pitchFamily="2" charset="-122"/>
                <a:ea typeface="等线" panose="02010600030101010101" pitchFamily="2" charset="-122"/>
              </a:rPr>
              <a:t>如果只过滤终端输出字符，则可以去掉</a:t>
            </a:r>
            <a:r>
              <a:rPr lang="en-US" altLang="zh-CN" sz="2000" dirty="0">
                <a:solidFill>
                  <a:schemeClr val="bg1"/>
                </a:solidFill>
                <a:latin typeface="等线" panose="02010600030101010101" pitchFamily="2" charset="-122"/>
                <a:ea typeface="等线" panose="02010600030101010101" pitchFamily="2" charset="-122"/>
              </a:rPr>
              <a:t>file_write()</a:t>
            </a:r>
            <a:r>
              <a:rPr lang="zh-CN" altLang="en-US" sz="2000" dirty="0">
                <a:solidFill>
                  <a:schemeClr val="bg1"/>
                </a:solidFill>
                <a:latin typeface="等线" panose="02010600030101010101" pitchFamily="2" charset="-122"/>
                <a:ea typeface="等线" panose="02010600030101010101" pitchFamily="2" charset="-122"/>
              </a:rPr>
              <a:t>修改即</a:t>
            </a:r>
            <a:r>
              <a:rPr lang="zh-CN" altLang="en-US" sz="2000" dirty="0" smtClean="0">
                <a:solidFill>
                  <a:schemeClr val="bg1"/>
                </a:solidFill>
                <a:latin typeface="等线" panose="02010600030101010101" pitchFamily="2" charset="-122"/>
                <a:ea typeface="等线" panose="02010600030101010101" pitchFamily="2" charset="-122"/>
              </a:rPr>
              <a:t>可。</a:t>
            </a:r>
            <a:endParaRPr lang="zh-CN" altLang="en-US" sz="2000"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6347755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2376887" y="2183370"/>
            <a:ext cx="1641476" cy="176971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500" dirty="0" smtClean="0">
                <a:solidFill>
                  <a:srgbClr val="7030A0"/>
                </a:solidFill>
                <a:latin typeface="Arial" panose="020B0604020202020204" pitchFamily="34" charset="0"/>
                <a:cs typeface="Arial" panose="020B0604020202020204" pitchFamily="34" charset="0"/>
              </a:rPr>
              <a:t>0</a:t>
            </a:r>
            <a:r>
              <a:rPr lang="en-US" altLang="zh-CN" sz="11500" dirty="0" smtClean="0">
                <a:solidFill>
                  <a:srgbClr val="7030A0"/>
                </a:solidFill>
                <a:latin typeface="Arial" panose="020B0604020202020204" pitchFamily="34" charset="0"/>
                <a:cs typeface="Arial" panose="020B0604020202020204" pitchFamily="34" charset="0"/>
              </a:rPr>
              <a:t>6</a:t>
            </a:r>
            <a:endParaRPr kumimoji="0" lang="en-US" sz="11500" b="1" i="0" u="none" strike="noStrike" kern="1200" cap="none" spc="0" normalizeH="0" baseline="0" noProof="0" dirty="0" smtClean="0">
              <a:ln>
                <a:noFill/>
              </a:ln>
              <a:solidFill>
                <a:srgbClr val="7030A0"/>
              </a:solidFill>
              <a:effectLst/>
              <a:uLnTx/>
              <a:uFillTx/>
              <a:latin typeface="Arial" panose="020B0604020202020204" pitchFamily="34" charset="0"/>
              <a:cs typeface="Arial" panose="020B0604020202020204" pitchFamily="34" charset="0"/>
            </a:endParaRPr>
          </a:p>
        </p:txBody>
      </p:sp>
      <p:sp>
        <p:nvSpPr>
          <p:cNvPr id="49" name="文本框 48"/>
          <p:cNvSpPr txBox="1"/>
          <p:nvPr/>
        </p:nvSpPr>
        <p:spPr>
          <a:xfrm>
            <a:off x="3960811" y="2976522"/>
            <a:ext cx="2279969" cy="707886"/>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回顾总</a:t>
            </a:r>
            <a:r>
              <a:rPr lang="zh-CN" altLang="en-US" sz="4000" b="1" dirty="0">
                <a:solidFill>
                  <a:schemeClr val="bg1"/>
                </a:solidFill>
                <a:latin typeface="微软雅黑" panose="020B0503020204020204" pitchFamily="34" charset="-122"/>
                <a:ea typeface="微软雅黑" panose="020B0503020204020204" pitchFamily="34" charset="-122"/>
              </a:rPr>
              <a:t>结</a:t>
            </a:r>
          </a:p>
        </p:txBody>
      </p:sp>
      <p:grpSp>
        <p:nvGrpSpPr>
          <p:cNvPr id="59" name="组合 58"/>
          <p:cNvGrpSpPr/>
          <p:nvPr/>
        </p:nvGrpSpPr>
        <p:grpSpPr>
          <a:xfrm rot="11891394">
            <a:off x="7883799" y="2295897"/>
            <a:ext cx="3097450" cy="2152130"/>
            <a:chOff x="912737" y="565770"/>
            <a:chExt cx="3097450" cy="2152130"/>
          </a:xfrm>
        </p:grpSpPr>
        <p:sp>
          <p:nvSpPr>
            <p:cNvPr id="60" name="等腰三角形 59"/>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1" name="等腰三角形 60"/>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2" name="等腰三角形 61"/>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3" name="等腰三角形 62"/>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4" name="等腰三角形 6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5" name="椭圆 64"/>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rot="8977127">
              <a:off x="3563479" y="1987179"/>
              <a:ext cx="446708" cy="334617"/>
              <a:chOff x="2822785" y="1265179"/>
              <a:chExt cx="930073" cy="696693"/>
            </a:xfrm>
          </p:grpSpPr>
          <p:sp>
            <p:nvSpPr>
              <p:cNvPr id="69" name="等腰三角形 68"/>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0" name="等腰三角形 69"/>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cxnSp>
        <p:nvCxnSpPr>
          <p:cNvPr id="71" name="Straight Connector 13"/>
          <p:cNvCxnSpPr/>
          <p:nvPr/>
        </p:nvCxnSpPr>
        <p:spPr>
          <a:xfrm flipH="1">
            <a:off x="0" y="4110074"/>
            <a:ext cx="6331945" cy="0"/>
          </a:xfrm>
          <a:prstGeom prst="line">
            <a:avLst/>
          </a:prstGeom>
          <a:ln w="19050" cap="sq">
            <a:solidFill>
              <a:srgbClr val="7030A0"/>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523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644488" y="508609"/>
            <a:ext cx="3103414" cy="677108"/>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en-US" altLang="zh-CN" sz="4400" dirty="0">
                <a:solidFill>
                  <a:schemeClr val="bg1"/>
                </a:solidFill>
                <a:latin typeface="Arial" panose="020B0604020202020204" pitchFamily="34" charset="0"/>
                <a:cs typeface="Arial" panose="020B0604020202020204" pitchFamily="34" charset="0"/>
              </a:rPr>
              <a:t>CONTENTS</a:t>
            </a:r>
            <a:endParaRPr lang="zh-CN" altLang="en-US" sz="4400" dirty="0">
              <a:solidFill>
                <a:schemeClr val="bg1"/>
              </a:solidFill>
              <a:latin typeface="Arial" panose="020B0604020202020204" pitchFamily="34" charset="0"/>
              <a:cs typeface="Arial" panose="020B0604020202020204" pitchFamily="34" charset="0"/>
            </a:endParaRPr>
          </a:p>
        </p:txBody>
      </p:sp>
      <p:cxnSp>
        <p:nvCxnSpPr>
          <p:cNvPr id="30" name="直接连接符 29"/>
          <p:cNvCxnSpPr/>
          <p:nvPr/>
        </p:nvCxnSpPr>
        <p:spPr>
          <a:xfrm>
            <a:off x="3669596" y="1185717"/>
            <a:ext cx="50531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1002670" y="1734592"/>
            <a:ext cx="2452124" cy="830997"/>
            <a:chOff x="2015383" y="1928500"/>
            <a:chExt cx="2452124" cy="830997"/>
          </a:xfrm>
        </p:grpSpPr>
        <p:sp>
          <p:nvSpPr>
            <p:cNvPr id="2" name="Text Placeholder 3"/>
            <p:cNvSpPr txBox="1">
              <a:spLocks/>
            </p:cNvSpPr>
            <p:nvPr/>
          </p:nvSpPr>
          <p:spPr>
            <a:xfrm>
              <a:off x="2015383" y="1928500"/>
              <a:ext cx="769442" cy="8309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5400" dirty="0" smtClean="0">
                  <a:solidFill>
                    <a:srgbClr val="F8D35E"/>
                  </a:solidFill>
                  <a:latin typeface="Arial" panose="020B0604020202020204" pitchFamily="34" charset="0"/>
                  <a:cs typeface="Arial" panose="020B0604020202020204" pitchFamily="34" charset="0"/>
                </a:rPr>
                <a:t>01</a:t>
              </a:r>
              <a:endParaRPr kumimoji="0" lang="en-US" sz="5400" b="1" i="0" u="none" strike="noStrike" kern="1200" cap="none" spc="0" normalizeH="0" baseline="0" noProof="0" dirty="0" smtClean="0">
                <a:ln>
                  <a:noFill/>
                </a:ln>
                <a:solidFill>
                  <a:srgbClr val="F8D35E"/>
                </a:solidFill>
                <a:effectLst/>
                <a:uLnTx/>
                <a:uFillTx/>
                <a:latin typeface="Arial" panose="020B0604020202020204" pitchFamily="34" charset="0"/>
                <a:cs typeface="Arial" panose="020B0604020202020204" pitchFamily="34" charset="0"/>
              </a:endParaRPr>
            </a:p>
          </p:txBody>
        </p:sp>
        <p:sp>
          <p:nvSpPr>
            <p:cNvPr id="28" name="文本框 27"/>
            <p:cNvSpPr txBox="1"/>
            <p:nvPr/>
          </p:nvSpPr>
          <p:spPr>
            <a:xfrm>
              <a:off x="2687128" y="2127879"/>
              <a:ext cx="1780379"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实验目的</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2464121" y="2361625"/>
            <a:ext cx="2549821" cy="830997"/>
            <a:chOff x="3609974" y="2795249"/>
            <a:chExt cx="2549821" cy="830997"/>
          </a:xfrm>
        </p:grpSpPr>
        <p:sp>
          <p:nvSpPr>
            <p:cNvPr id="3" name="Text Placeholder 3"/>
            <p:cNvSpPr txBox="1">
              <a:spLocks/>
            </p:cNvSpPr>
            <p:nvPr/>
          </p:nvSpPr>
          <p:spPr>
            <a:xfrm>
              <a:off x="3609974" y="2795249"/>
              <a:ext cx="769442" cy="8309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400" b="1" i="0" u="none" strike="noStrike" kern="1200" cap="none" spc="0" normalizeH="0" baseline="0" noProof="0" dirty="0" smtClean="0">
                  <a:ln>
                    <a:noFill/>
                  </a:ln>
                  <a:solidFill>
                    <a:srgbClr val="F47264"/>
                  </a:solidFill>
                  <a:effectLst/>
                  <a:uLnTx/>
                  <a:uFillTx/>
                  <a:latin typeface="Arial" panose="020B0604020202020204" pitchFamily="34" charset="0"/>
                  <a:cs typeface="Arial" panose="020B0604020202020204" pitchFamily="34" charset="0"/>
                </a:rPr>
                <a:t>02</a:t>
              </a:r>
            </a:p>
          </p:txBody>
        </p:sp>
        <p:sp>
          <p:nvSpPr>
            <p:cNvPr id="37" name="文本框 36"/>
            <p:cNvSpPr txBox="1"/>
            <p:nvPr/>
          </p:nvSpPr>
          <p:spPr>
            <a:xfrm>
              <a:off x="4379416" y="2964098"/>
              <a:ext cx="1780379"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实验内容</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3989342" y="2982095"/>
            <a:ext cx="2549821" cy="830997"/>
            <a:chOff x="5197219" y="3606824"/>
            <a:chExt cx="2549821" cy="830997"/>
          </a:xfrm>
        </p:grpSpPr>
        <p:sp>
          <p:nvSpPr>
            <p:cNvPr id="4" name="Text Placeholder 3"/>
            <p:cNvSpPr txBox="1">
              <a:spLocks/>
            </p:cNvSpPr>
            <p:nvPr/>
          </p:nvSpPr>
          <p:spPr>
            <a:xfrm>
              <a:off x="5197219" y="3606824"/>
              <a:ext cx="769442" cy="8309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400" b="1" i="0" u="none" strike="noStrike" kern="1200" cap="none" spc="0" normalizeH="0" baseline="0" noProof="0" dirty="0" smtClean="0">
                  <a:ln>
                    <a:noFill/>
                  </a:ln>
                  <a:solidFill>
                    <a:srgbClr val="29B9A6"/>
                  </a:solidFill>
                  <a:effectLst/>
                  <a:uLnTx/>
                  <a:uFillTx/>
                  <a:latin typeface="Arial" panose="020B0604020202020204" pitchFamily="34" charset="0"/>
                  <a:cs typeface="Arial" panose="020B0604020202020204" pitchFamily="34" charset="0"/>
                </a:rPr>
                <a:t>03</a:t>
              </a:r>
            </a:p>
          </p:txBody>
        </p:sp>
        <p:sp>
          <p:nvSpPr>
            <p:cNvPr id="40" name="文本框 39"/>
            <p:cNvSpPr txBox="1"/>
            <p:nvPr/>
          </p:nvSpPr>
          <p:spPr>
            <a:xfrm>
              <a:off x="5966661" y="3815083"/>
              <a:ext cx="1780379"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实验过程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5520776" y="3646132"/>
            <a:ext cx="2549821" cy="830997"/>
            <a:chOff x="6781706" y="4603606"/>
            <a:chExt cx="2549821" cy="830997"/>
          </a:xfrm>
        </p:grpSpPr>
        <p:sp>
          <p:nvSpPr>
            <p:cNvPr id="33" name="Text Placeholder 3"/>
            <p:cNvSpPr txBox="1">
              <a:spLocks/>
            </p:cNvSpPr>
            <p:nvPr/>
          </p:nvSpPr>
          <p:spPr>
            <a:xfrm>
              <a:off x="6781706" y="4603606"/>
              <a:ext cx="769442" cy="8309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5400" dirty="0" smtClean="0">
                  <a:solidFill>
                    <a:srgbClr val="84CBC5"/>
                  </a:solidFill>
                  <a:latin typeface="Arial" panose="020B0604020202020204" pitchFamily="34" charset="0"/>
                  <a:cs typeface="Arial" panose="020B0604020202020204" pitchFamily="34" charset="0"/>
                </a:rPr>
                <a:t>04</a:t>
              </a:r>
              <a:endParaRPr kumimoji="0" lang="en-US" sz="5400" b="1" i="0" u="none" strike="noStrike" kern="1200" cap="none" spc="0" normalizeH="0" baseline="0" noProof="0" dirty="0" smtClean="0">
                <a:ln>
                  <a:noFill/>
                </a:ln>
                <a:solidFill>
                  <a:srgbClr val="84CBC5"/>
                </a:solidFill>
                <a:effectLst/>
                <a:uLnTx/>
                <a:uFillTx/>
                <a:latin typeface="Arial" panose="020B0604020202020204" pitchFamily="34" charset="0"/>
                <a:cs typeface="Arial" panose="020B0604020202020204" pitchFamily="34" charset="0"/>
              </a:endParaRPr>
            </a:p>
          </p:txBody>
        </p:sp>
        <p:sp>
          <p:nvSpPr>
            <p:cNvPr id="43" name="文本框 42"/>
            <p:cNvSpPr txBox="1"/>
            <p:nvPr/>
          </p:nvSpPr>
          <p:spPr>
            <a:xfrm>
              <a:off x="7551148" y="4915416"/>
              <a:ext cx="1780379"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实验结果</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106" name="Straight Connector 13"/>
          <p:cNvCxnSpPr/>
          <p:nvPr/>
        </p:nvCxnSpPr>
        <p:spPr>
          <a:xfrm>
            <a:off x="1387391" y="2625043"/>
            <a:ext cx="0" cy="4394743"/>
          </a:xfrm>
          <a:prstGeom prst="line">
            <a:avLst/>
          </a:prstGeom>
          <a:ln w="19050" cap="sq">
            <a:solidFill>
              <a:srgbClr val="F8D35E"/>
            </a:solidFill>
            <a:prstDash val="solid"/>
            <a:headEnd type="oval"/>
          </a:ln>
        </p:spPr>
        <p:style>
          <a:lnRef idx="1">
            <a:schemeClr val="accent1"/>
          </a:lnRef>
          <a:fillRef idx="0">
            <a:schemeClr val="accent1"/>
          </a:fillRef>
          <a:effectRef idx="0">
            <a:schemeClr val="accent1"/>
          </a:effectRef>
          <a:fontRef idx="minor">
            <a:schemeClr val="tx1"/>
          </a:fontRef>
        </p:style>
      </p:cxnSp>
      <p:cxnSp>
        <p:nvCxnSpPr>
          <p:cNvPr id="108" name="Straight Connector 13"/>
          <p:cNvCxnSpPr/>
          <p:nvPr/>
        </p:nvCxnSpPr>
        <p:spPr>
          <a:xfrm>
            <a:off x="2848842" y="3289426"/>
            <a:ext cx="0" cy="3730360"/>
          </a:xfrm>
          <a:prstGeom prst="line">
            <a:avLst/>
          </a:prstGeom>
          <a:ln w="19050" cap="sq">
            <a:solidFill>
              <a:srgbClr val="F47264"/>
            </a:solidFill>
            <a:prstDash val="solid"/>
            <a:headEnd type="oval"/>
          </a:ln>
        </p:spPr>
        <p:style>
          <a:lnRef idx="1">
            <a:schemeClr val="accent1"/>
          </a:lnRef>
          <a:fillRef idx="0">
            <a:schemeClr val="accent1"/>
          </a:fillRef>
          <a:effectRef idx="0">
            <a:schemeClr val="accent1"/>
          </a:effectRef>
          <a:fontRef idx="minor">
            <a:schemeClr val="tx1"/>
          </a:fontRef>
        </p:style>
      </p:cxnSp>
      <p:cxnSp>
        <p:nvCxnSpPr>
          <p:cNvPr id="112" name="Straight Connector 13"/>
          <p:cNvCxnSpPr/>
          <p:nvPr/>
        </p:nvCxnSpPr>
        <p:spPr>
          <a:xfrm>
            <a:off x="4376478" y="3814899"/>
            <a:ext cx="0" cy="3557451"/>
          </a:xfrm>
          <a:prstGeom prst="line">
            <a:avLst/>
          </a:prstGeom>
          <a:ln w="19050" cap="sq">
            <a:solidFill>
              <a:srgbClr val="29B9A6"/>
            </a:solidFill>
            <a:prstDash val="solid"/>
            <a:headEnd type="oval"/>
          </a:ln>
        </p:spPr>
        <p:style>
          <a:lnRef idx="1">
            <a:schemeClr val="accent1"/>
          </a:lnRef>
          <a:fillRef idx="0">
            <a:schemeClr val="accent1"/>
          </a:fillRef>
          <a:effectRef idx="0">
            <a:schemeClr val="accent1"/>
          </a:effectRef>
          <a:fontRef idx="minor">
            <a:schemeClr val="tx1"/>
          </a:fontRef>
        </p:style>
      </p:cxnSp>
      <p:cxnSp>
        <p:nvCxnSpPr>
          <p:cNvPr id="116" name="Straight Connector 13"/>
          <p:cNvCxnSpPr/>
          <p:nvPr/>
        </p:nvCxnSpPr>
        <p:spPr>
          <a:xfrm>
            <a:off x="5905497" y="4457707"/>
            <a:ext cx="15243" cy="2562079"/>
          </a:xfrm>
          <a:prstGeom prst="line">
            <a:avLst/>
          </a:prstGeom>
          <a:ln w="19050" cap="sq">
            <a:solidFill>
              <a:srgbClr val="84CBC5"/>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143247" y="4419607"/>
            <a:ext cx="2549821" cy="830997"/>
            <a:chOff x="6781706" y="4603606"/>
            <a:chExt cx="2549821" cy="830997"/>
          </a:xfrm>
        </p:grpSpPr>
        <p:sp>
          <p:nvSpPr>
            <p:cNvPr id="32" name="Text Placeholder 3"/>
            <p:cNvSpPr txBox="1">
              <a:spLocks/>
            </p:cNvSpPr>
            <p:nvPr/>
          </p:nvSpPr>
          <p:spPr>
            <a:xfrm>
              <a:off x="6781706" y="4603606"/>
              <a:ext cx="769442" cy="8309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5400" dirty="0" smtClean="0">
                  <a:solidFill>
                    <a:srgbClr val="00B0F0"/>
                  </a:solidFill>
                  <a:latin typeface="Arial" panose="020B0604020202020204" pitchFamily="34" charset="0"/>
                  <a:cs typeface="Arial" panose="020B0604020202020204" pitchFamily="34" charset="0"/>
                </a:rPr>
                <a:t>0</a:t>
              </a:r>
              <a:r>
                <a:rPr lang="en-US" altLang="zh-CN" sz="5400" dirty="0" smtClean="0">
                  <a:solidFill>
                    <a:srgbClr val="00B0F0"/>
                  </a:solidFill>
                  <a:latin typeface="Arial" panose="020B0604020202020204" pitchFamily="34" charset="0"/>
                  <a:cs typeface="Arial" panose="020B0604020202020204" pitchFamily="34" charset="0"/>
                </a:rPr>
                <a:t>5</a:t>
              </a:r>
              <a:endParaRPr kumimoji="0" lang="en-US" sz="5400" b="1" i="0" u="none" strike="noStrike" kern="1200" cap="none" spc="0" normalizeH="0" baseline="0" noProof="0" dirty="0" smtClean="0">
                <a:ln>
                  <a:noFill/>
                </a:ln>
                <a:solidFill>
                  <a:srgbClr val="00B0F0"/>
                </a:solidFill>
                <a:effectLst/>
                <a:uLnTx/>
                <a:uFillTx/>
                <a:latin typeface="Arial" panose="020B0604020202020204" pitchFamily="34" charset="0"/>
                <a:cs typeface="Arial" panose="020B0604020202020204" pitchFamily="34" charset="0"/>
              </a:endParaRPr>
            </a:p>
          </p:txBody>
        </p:sp>
        <p:sp>
          <p:nvSpPr>
            <p:cNvPr id="34" name="文本框 33"/>
            <p:cNvSpPr txBox="1"/>
            <p:nvPr/>
          </p:nvSpPr>
          <p:spPr>
            <a:xfrm>
              <a:off x="7551148" y="4788272"/>
              <a:ext cx="178037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回</a:t>
              </a:r>
              <a:r>
                <a:rPr lang="zh-CN" altLang="en-US" sz="2400" dirty="0" smtClean="0">
                  <a:solidFill>
                    <a:schemeClr val="bg1"/>
                  </a:solidFill>
                  <a:latin typeface="微软雅黑" panose="020B0503020204020204" pitchFamily="34" charset="-122"/>
                  <a:ea typeface="微软雅黑" panose="020B0503020204020204" pitchFamily="34" charset="-122"/>
                </a:rPr>
                <a:t>答问题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49" name="Straight Connector 13"/>
          <p:cNvCxnSpPr/>
          <p:nvPr/>
        </p:nvCxnSpPr>
        <p:spPr>
          <a:xfrm>
            <a:off x="7527968" y="5231182"/>
            <a:ext cx="0" cy="1964380"/>
          </a:xfrm>
          <a:prstGeom prst="line">
            <a:avLst/>
          </a:prstGeom>
          <a:ln w="19050" cap="sq">
            <a:solidFill>
              <a:srgbClr val="00B0F0"/>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8745902" y="5250604"/>
            <a:ext cx="2549821" cy="830997"/>
            <a:chOff x="6781706" y="4603606"/>
            <a:chExt cx="2549821" cy="830997"/>
          </a:xfrm>
        </p:grpSpPr>
        <p:sp>
          <p:nvSpPr>
            <p:cNvPr id="51" name="Text Placeholder 3"/>
            <p:cNvSpPr txBox="1">
              <a:spLocks/>
            </p:cNvSpPr>
            <p:nvPr/>
          </p:nvSpPr>
          <p:spPr>
            <a:xfrm>
              <a:off x="6781706" y="4603606"/>
              <a:ext cx="769442" cy="830997"/>
            </a:xfrm>
            <a:prstGeom prst="rect">
              <a:avLst/>
            </a:prstGeom>
            <a:noFill/>
            <a:ln>
              <a:solidFill>
                <a:srgbClr val="144C74"/>
              </a:solidFill>
            </a:ln>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5400" dirty="0" smtClean="0">
                  <a:solidFill>
                    <a:srgbClr val="7030A0"/>
                  </a:solidFill>
                  <a:latin typeface="Arial" panose="020B0604020202020204" pitchFamily="34" charset="0"/>
                  <a:cs typeface="Arial" panose="020B0604020202020204" pitchFamily="34" charset="0"/>
                </a:rPr>
                <a:t>0</a:t>
              </a:r>
              <a:r>
                <a:rPr lang="en-US" altLang="zh-CN" sz="5400" dirty="0" smtClean="0">
                  <a:solidFill>
                    <a:srgbClr val="7030A0"/>
                  </a:solidFill>
                  <a:latin typeface="Arial" panose="020B0604020202020204" pitchFamily="34" charset="0"/>
                  <a:cs typeface="Arial" panose="020B0604020202020204" pitchFamily="34" charset="0"/>
                </a:rPr>
                <a:t>6</a:t>
              </a:r>
              <a:endParaRPr kumimoji="0" lang="en-US" sz="5400" b="1" i="0" u="none" strike="noStrike" kern="1200" cap="none" spc="0" normalizeH="0" baseline="0" noProof="0" dirty="0" smtClean="0">
                <a:ln>
                  <a:noFill/>
                </a:ln>
                <a:solidFill>
                  <a:srgbClr val="7030A0"/>
                </a:solidFill>
                <a:effectLst/>
                <a:uLnTx/>
                <a:uFillTx/>
                <a:latin typeface="Arial" panose="020B0604020202020204" pitchFamily="34" charset="0"/>
                <a:cs typeface="Arial" panose="020B0604020202020204" pitchFamily="34" charset="0"/>
              </a:endParaRPr>
            </a:p>
          </p:txBody>
        </p:sp>
        <p:sp>
          <p:nvSpPr>
            <p:cNvPr id="52" name="文本框 51"/>
            <p:cNvSpPr txBox="1"/>
            <p:nvPr/>
          </p:nvSpPr>
          <p:spPr>
            <a:xfrm>
              <a:off x="7551148" y="4788271"/>
              <a:ext cx="1780379"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回顾总结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53" name="Straight Connector 13"/>
          <p:cNvCxnSpPr/>
          <p:nvPr/>
        </p:nvCxnSpPr>
        <p:spPr>
          <a:xfrm>
            <a:off x="9130623" y="6081601"/>
            <a:ext cx="0" cy="1964380"/>
          </a:xfrm>
          <a:prstGeom prst="line">
            <a:avLst/>
          </a:prstGeom>
          <a:ln>
            <a:solidFill>
              <a:srgbClr val="7030A0"/>
            </a:solidFill>
            <a:headEnd type="ova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274281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 fill="hold"/>
                                        <p:tgtEl>
                                          <p:spTgt spid="106"/>
                                        </p:tgtEl>
                                        <p:attrNameLst>
                                          <p:attrName>ppt_x</p:attrName>
                                        </p:attrNameLst>
                                      </p:cBhvr>
                                      <p:tavLst>
                                        <p:tav tm="0">
                                          <p:val>
                                            <p:strVal val="#ppt_x"/>
                                          </p:val>
                                        </p:tav>
                                        <p:tav tm="100000">
                                          <p:val>
                                            <p:strVal val="#ppt_x"/>
                                          </p:val>
                                        </p:tav>
                                      </p:tavLst>
                                    </p:anim>
                                    <p:anim calcmode="lin" valueType="num">
                                      <p:cBhvr additive="base">
                                        <p:cTn id="8" dur="100" fill="hold"/>
                                        <p:tgtEl>
                                          <p:spTgt spid="10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100" fill="hold"/>
                                        <p:tgtEl>
                                          <p:spTgt spid="46"/>
                                        </p:tgtEl>
                                        <p:attrNameLst>
                                          <p:attrName>ppt_x</p:attrName>
                                        </p:attrNameLst>
                                      </p:cBhvr>
                                      <p:tavLst>
                                        <p:tav tm="0">
                                          <p:val>
                                            <p:strVal val="#ppt_x"/>
                                          </p:val>
                                        </p:tav>
                                        <p:tav tm="100000">
                                          <p:val>
                                            <p:strVal val="#ppt_x"/>
                                          </p:val>
                                        </p:tav>
                                      </p:tavLst>
                                    </p:anim>
                                    <p:anim calcmode="lin" valueType="num">
                                      <p:cBhvr additive="base">
                                        <p:cTn id="12" dur="10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108"/>
                                        </p:tgtEl>
                                        <p:attrNameLst>
                                          <p:attrName>style.visibility</p:attrName>
                                        </p:attrNameLst>
                                      </p:cBhvr>
                                      <p:to>
                                        <p:strVal val="visible"/>
                                      </p:to>
                                    </p:set>
                                    <p:anim calcmode="lin" valueType="num">
                                      <p:cBhvr additive="base">
                                        <p:cTn id="15" dur="100" fill="hold"/>
                                        <p:tgtEl>
                                          <p:spTgt spid="108"/>
                                        </p:tgtEl>
                                        <p:attrNameLst>
                                          <p:attrName>ppt_x</p:attrName>
                                        </p:attrNameLst>
                                      </p:cBhvr>
                                      <p:tavLst>
                                        <p:tav tm="0">
                                          <p:val>
                                            <p:strVal val="#ppt_x"/>
                                          </p:val>
                                        </p:tav>
                                        <p:tav tm="100000">
                                          <p:val>
                                            <p:strVal val="#ppt_x"/>
                                          </p:val>
                                        </p:tav>
                                      </p:tavLst>
                                    </p:anim>
                                    <p:anim calcmode="lin" valueType="num">
                                      <p:cBhvr additive="base">
                                        <p:cTn id="16" dur="100" fill="hold"/>
                                        <p:tgtEl>
                                          <p:spTgt spid="10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100" fill="hold"/>
                                        <p:tgtEl>
                                          <p:spTgt spid="47"/>
                                        </p:tgtEl>
                                        <p:attrNameLst>
                                          <p:attrName>ppt_x</p:attrName>
                                        </p:attrNameLst>
                                      </p:cBhvr>
                                      <p:tavLst>
                                        <p:tav tm="0">
                                          <p:val>
                                            <p:strVal val="#ppt_x"/>
                                          </p:val>
                                        </p:tav>
                                        <p:tav tm="100000">
                                          <p:val>
                                            <p:strVal val="#ppt_x"/>
                                          </p:val>
                                        </p:tav>
                                      </p:tavLst>
                                    </p:anim>
                                    <p:anim calcmode="lin" valueType="num">
                                      <p:cBhvr additive="base">
                                        <p:cTn id="20" dur="10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112"/>
                                        </p:tgtEl>
                                        <p:attrNameLst>
                                          <p:attrName>style.visibility</p:attrName>
                                        </p:attrNameLst>
                                      </p:cBhvr>
                                      <p:to>
                                        <p:strVal val="visible"/>
                                      </p:to>
                                    </p:set>
                                    <p:anim calcmode="lin" valueType="num">
                                      <p:cBhvr additive="base">
                                        <p:cTn id="23" dur="100" fill="hold"/>
                                        <p:tgtEl>
                                          <p:spTgt spid="112"/>
                                        </p:tgtEl>
                                        <p:attrNameLst>
                                          <p:attrName>ppt_x</p:attrName>
                                        </p:attrNameLst>
                                      </p:cBhvr>
                                      <p:tavLst>
                                        <p:tav tm="0">
                                          <p:val>
                                            <p:strVal val="#ppt_x"/>
                                          </p:val>
                                        </p:tav>
                                        <p:tav tm="100000">
                                          <p:val>
                                            <p:strVal val="#ppt_x"/>
                                          </p:val>
                                        </p:tav>
                                      </p:tavLst>
                                    </p:anim>
                                    <p:anim calcmode="lin" valueType="num">
                                      <p:cBhvr additive="base">
                                        <p:cTn id="24" dur="100" fill="hold"/>
                                        <p:tgtEl>
                                          <p:spTgt spid="1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25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100" fill="hold"/>
                                        <p:tgtEl>
                                          <p:spTgt spid="48"/>
                                        </p:tgtEl>
                                        <p:attrNameLst>
                                          <p:attrName>ppt_x</p:attrName>
                                        </p:attrNameLst>
                                      </p:cBhvr>
                                      <p:tavLst>
                                        <p:tav tm="0">
                                          <p:val>
                                            <p:strVal val="#ppt_x"/>
                                          </p:val>
                                        </p:tav>
                                        <p:tav tm="100000">
                                          <p:val>
                                            <p:strVal val="#ppt_x"/>
                                          </p:val>
                                        </p:tav>
                                      </p:tavLst>
                                    </p:anim>
                                    <p:anim calcmode="lin" valueType="num">
                                      <p:cBhvr additive="base">
                                        <p:cTn id="28" dur="1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250"/>
                                  </p:stCondLst>
                                  <p:childTnLst>
                                    <p:set>
                                      <p:cBhvr>
                                        <p:cTn id="30" dur="1" fill="hold">
                                          <p:stCondLst>
                                            <p:cond delay="0"/>
                                          </p:stCondLst>
                                        </p:cTn>
                                        <p:tgtEl>
                                          <p:spTgt spid="116"/>
                                        </p:tgtEl>
                                        <p:attrNameLst>
                                          <p:attrName>style.visibility</p:attrName>
                                        </p:attrNameLst>
                                      </p:cBhvr>
                                      <p:to>
                                        <p:strVal val="visible"/>
                                      </p:to>
                                    </p:set>
                                    <p:anim calcmode="lin" valueType="num">
                                      <p:cBhvr additive="base">
                                        <p:cTn id="31" dur="100" fill="hold"/>
                                        <p:tgtEl>
                                          <p:spTgt spid="116"/>
                                        </p:tgtEl>
                                        <p:attrNameLst>
                                          <p:attrName>ppt_x</p:attrName>
                                        </p:attrNameLst>
                                      </p:cBhvr>
                                      <p:tavLst>
                                        <p:tav tm="0">
                                          <p:val>
                                            <p:strVal val="#ppt_x"/>
                                          </p:val>
                                        </p:tav>
                                        <p:tav tm="100000">
                                          <p:val>
                                            <p:strVal val="#ppt_x"/>
                                          </p:val>
                                        </p:tav>
                                      </p:tavLst>
                                    </p:anim>
                                    <p:anim calcmode="lin" valueType="num">
                                      <p:cBhvr additive="base">
                                        <p:cTn id="32" dur="100" fill="hold"/>
                                        <p:tgtEl>
                                          <p:spTgt spid="116"/>
                                        </p:tgtEl>
                                        <p:attrNameLst>
                                          <p:attrName>ppt_y</p:attrName>
                                        </p:attrNameLst>
                                      </p:cBhvr>
                                      <p:tavLst>
                                        <p:tav tm="0">
                                          <p:val>
                                            <p:strVal val="1+#ppt_h/2"/>
                                          </p:val>
                                        </p:tav>
                                        <p:tav tm="100000">
                                          <p:val>
                                            <p:strVal val="#ppt_y"/>
                                          </p:val>
                                        </p:tav>
                                      </p:tavLst>
                                    </p:anim>
                                  </p:childTnLst>
                                </p:cTn>
                              </p:par>
                            </p:childTnLst>
                          </p:cTn>
                        </p:par>
                        <p:par>
                          <p:cTn id="33" fill="hold">
                            <p:stCondLst>
                              <p:cond delay="1350"/>
                            </p:stCondLst>
                            <p:childTnLst>
                              <p:par>
                                <p:cTn id="34" presetID="2" presetClass="entr" presetSubtype="4"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100" fill="hold"/>
                                        <p:tgtEl>
                                          <p:spTgt spid="45"/>
                                        </p:tgtEl>
                                        <p:attrNameLst>
                                          <p:attrName>ppt_x</p:attrName>
                                        </p:attrNameLst>
                                      </p:cBhvr>
                                      <p:tavLst>
                                        <p:tav tm="0">
                                          <p:val>
                                            <p:strVal val="#ppt_x"/>
                                          </p:val>
                                        </p:tav>
                                        <p:tav tm="100000">
                                          <p:val>
                                            <p:strVal val="#ppt_x"/>
                                          </p:val>
                                        </p:tav>
                                      </p:tavLst>
                                    </p:anim>
                                    <p:anim calcmode="lin" valueType="num">
                                      <p:cBhvr additive="base">
                                        <p:cTn id="37" dur="100" fill="hold"/>
                                        <p:tgtEl>
                                          <p:spTgt spid="45"/>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9"/>
                                        </p:tgtEl>
                                        <p:attrNameLst>
                                          <p:attrName>style.visibility</p:attrName>
                                        </p:attrNameLst>
                                      </p:cBhvr>
                                      <p:to>
                                        <p:strVal val="visible"/>
                                      </p:to>
                                    </p:set>
                                    <p:anim calcmode="lin" valueType="num">
                                      <p:cBhvr additive="base">
                                        <p:cTn id="40" dur="100" fill="hold"/>
                                        <p:tgtEl>
                                          <p:spTgt spid="49"/>
                                        </p:tgtEl>
                                        <p:attrNameLst>
                                          <p:attrName>ppt_x</p:attrName>
                                        </p:attrNameLst>
                                      </p:cBhvr>
                                      <p:tavLst>
                                        <p:tav tm="0">
                                          <p:val>
                                            <p:strVal val="#ppt_x"/>
                                          </p:val>
                                        </p:tav>
                                        <p:tav tm="100000">
                                          <p:val>
                                            <p:strVal val="#ppt_x"/>
                                          </p:val>
                                        </p:tav>
                                      </p:tavLst>
                                    </p:anim>
                                    <p:anim calcmode="lin" valueType="num">
                                      <p:cBhvr additive="base">
                                        <p:cTn id="41" dur="100" fill="hold"/>
                                        <p:tgtEl>
                                          <p:spTgt spid="49"/>
                                        </p:tgtEl>
                                        <p:attrNameLst>
                                          <p:attrName>ppt_y</p:attrName>
                                        </p:attrNameLst>
                                      </p:cBhvr>
                                      <p:tavLst>
                                        <p:tav tm="0">
                                          <p:val>
                                            <p:strVal val="1+#ppt_h/2"/>
                                          </p:val>
                                        </p:tav>
                                        <p:tav tm="100000">
                                          <p:val>
                                            <p:strVal val="#ppt_y"/>
                                          </p:val>
                                        </p:tav>
                                      </p:tavLst>
                                    </p:anim>
                                  </p:childTnLst>
                                </p:cTn>
                              </p:par>
                            </p:childTnLst>
                          </p:cTn>
                        </p:par>
                        <p:par>
                          <p:cTn id="42" fill="hold">
                            <p:stCondLst>
                              <p:cond delay="1450"/>
                            </p:stCondLst>
                            <p:childTnLst>
                              <p:par>
                                <p:cTn id="43" presetID="2" presetClass="entr" presetSubtype="4" fill="hold" nodeType="after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100" fill="hold"/>
                                        <p:tgtEl>
                                          <p:spTgt spid="29"/>
                                        </p:tgtEl>
                                        <p:attrNameLst>
                                          <p:attrName>ppt_x</p:attrName>
                                        </p:attrNameLst>
                                      </p:cBhvr>
                                      <p:tavLst>
                                        <p:tav tm="0">
                                          <p:val>
                                            <p:strVal val="#ppt_x"/>
                                          </p:val>
                                        </p:tav>
                                        <p:tav tm="100000">
                                          <p:val>
                                            <p:strVal val="#ppt_x"/>
                                          </p:val>
                                        </p:tav>
                                      </p:tavLst>
                                    </p:anim>
                                    <p:anim calcmode="lin" valueType="num">
                                      <p:cBhvr additive="base">
                                        <p:cTn id="46" dur="1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100" fill="hold"/>
                                        <p:tgtEl>
                                          <p:spTgt spid="53"/>
                                        </p:tgtEl>
                                        <p:attrNameLst>
                                          <p:attrName>ppt_x</p:attrName>
                                        </p:attrNameLst>
                                      </p:cBhvr>
                                      <p:tavLst>
                                        <p:tav tm="0">
                                          <p:val>
                                            <p:strVal val="#ppt_x"/>
                                          </p:val>
                                        </p:tav>
                                        <p:tav tm="100000">
                                          <p:val>
                                            <p:strVal val="#ppt_x"/>
                                          </p:val>
                                        </p:tav>
                                      </p:tavLst>
                                    </p:anim>
                                    <p:anim calcmode="lin" valueType="num">
                                      <p:cBhvr additive="base">
                                        <p:cTn id="50" dur="100" fill="hold"/>
                                        <p:tgtEl>
                                          <p:spTgt spid="53"/>
                                        </p:tgtEl>
                                        <p:attrNameLst>
                                          <p:attrName>ppt_y</p:attrName>
                                        </p:attrNameLst>
                                      </p:cBhvr>
                                      <p:tavLst>
                                        <p:tav tm="0">
                                          <p:val>
                                            <p:strVal val="1+#ppt_h/2"/>
                                          </p:val>
                                        </p:tav>
                                        <p:tav tm="100000">
                                          <p:val>
                                            <p:strVal val="#ppt_y"/>
                                          </p:val>
                                        </p:tav>
                                      </p:tavLst>
                                    </p:anim>
                                  </p:childTnLst>
                                </p:cTn>
                              </p:par>
                            </p:childTnLst>
                          </p:cTn>
                        </p:par>
                        <p:par>
                          <p:cTn id="51" fill="hold">
                            <p:stCondLst>
                              <p:cond delay="1550"/>
                            </p:stCondLst>
                            <p:childTnLst>
                              <p:par>
                                <p:cTn id="52" presetID="2" presetClass="entr" presetSubtype="4" fill="hold" nodeType="afterEffect">
                                  <p:stCondLst>
                                    <p:cond delay="0"/>
                                  </p:stCondLst>
                                  <p:childTnLst>
                                    <p:set>
                                      <p:cBhvr>
                                        <p:cTn id="53" dur="1" fill="hold">
                                          <p:stCondLst>
                                            <p:cond delay="0"/>
                                          </p:stCondLst>
                                        </p:cTn>
                                        <p:tgtEl>
                                          <p:spTgt spid="50"/>
                                        </p:tgtEl>
                                        <p:attrNameLst>
                                          <p:attrName>style.visibility</p:attrName>
                                        </p:attrNameLst>
                                      </p:cBhvr>
                                      <p:to>
                                        <p:strVal val="visible"/>
                                      </p:to>
                                    </p:set>
                                    <p:anim calcmode="lin" valueType="num">
                                      <p:cBhvr additive="base">
                                        <p:cTn id="54" dur="100" fill="hold"/>
                                        <p:tgtEl>
                                          <p:spTgt spid="50"/>
                                        </p:tgtEl>
                                        <p:attrNameLst>
                                          <p:attrName>ppt_x</p:attrName>
                                        </p:attrNameLst>
                                      </p:cBhvr>
                                      <p:tavLst>
                                        <p:tav tm="0">
                                          <p:val>
                                            <p:strVal val="#ppt_x"/>
                                          </p:val>
                                        </p:tav>
                                        <p:tav tm="100000">
                                          <p:val>
                                            <p:strVal val="#ppt_x"/>
                                          </p:val>
                                        </p:tav>
                                      </p:tavLst>
                                    </p:anim>
                                    <p:anim calcmode="lin" valueType="num">
                                      <p:cBhvr additive="base">
                                        <p:cTn id="55" dur="1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587118"/>
            <a:ext cx="2726931" cy="520091"/>
            <a:chOff x="-12700" y="587118"/>
            <a:chExt cx="2726931" cy="520091"/>
          </a:xfrm>
        </p:grpSpPr>
        <p:sp>
          <p:nvSpPr>
            <p:cNvPr id="35" name="文本框 34"/>
            <p:cNvSpPr txBox="1"/>
            <p:nvPr/>
          </p:nvSpPr>
          <p:spPr>
            <a:xfrm>
              <a:off x="381000" y="600941"/>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回</a:t>
              </a:r>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顾总结</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12700" y="587118"/>
              <a:ext cx="393700" cy="520091"/>
            </a:xfrm>
            <a:prstGeom prst="rect">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963553" y="1571470"/>
            <a:ext cx="8552047" cy="4177819"/>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F8D35E"/>
                </a:solidFill>
                <a:latin typeface="等线" panose="02010600030101010101" pitchFamily="2" charset="-122"/>
                <a:ea typeface="等线" panose="02010600030101010101" pitchFamily="2" charset="-122"/>
              </a:rPr>
              <a:t>       字</a:t>
            </a:r>
            <a:r>
              <a:rPr lang="zh-CN" altLang="en-US" sz="2400" dirty="0">
                <a:solidFill>
                  <a:srgbClr val="F8D35E"/>
                </a:solidFill>
                <a:latin typeface="等线" panose="02010600030101010101" pitchFamily="2" charset="-122"/>
                <a:ea typeface="等线" panose="02010600030101010101" pitchFamily="2" charset="-122"/>
              </a:rPr>
              <a:t>符的显示是我们使用计算机时最频繁面对的问题，也是计算机与用户交互的最基本、最频繁的方式。当然，我们在日常使用计算机时并不会用到像本次实验这样的字符控制功能，但是通过自己动手运行了这次实验，我们能明白</a:t>
            </a:r>
            <a:r>
              <a:rPr lang="en-US" altLang="zh-CN" sz="2400" dirty="0">
                <a:solidFill>
                  <a:srgbClr val="F8D35E"/>
                </a:solidFill>
                <a:latin typeface="等线" panose="02010600030101010101" pitchFamily="2" charset="-122"/>
                <a:ea typeface="等线" panose="02010600030101010101" pitchFamily="2" charset="-122"/>
              </a:rPr>
              <a:t>Linux</a:t>
            </a:r>
            <a:r>
              <a:rPr lang="zh-CN" altLang="en-US" sz="2400" dirty="0">
                <a:solidFill>
                  <a:srgbClr val="F8D35E"/>
                </a:solidFill>
                <a:latin typeface="等线" panose="02010600030101010101" pitchFamily="2" charset="-122"/>
                <a:ea typeface="等线" panose="02010600030101010101" pitchFamily="2" charset="-122"/>
              </a:rPr>
              <a:t>是怎样实现从</a:t>
            </a:r>
            <a:r>
              <a:rPr lang="en-US" altLang="zh-CN" sz="2400" dirty="0">
                <a:solidFill>
                  <a:srgbClr val="F8D35E"/>
                </a:solidFill>
                <a:latin typeface="等线" panose="02010600030101010101" pitchFamily="2" charset="-122"/>
                <a:ea typeface="等线" panose="02010600030101010101" pitchFamily="2" charset="-122"/>
              </a:rPr>
              <a:t>IO</a:t>
            </a:r>
            <a:r>
              <a:rPr lang="zh-CN" altLang="en-US" sz="2400" dirty="0">
                <a:solidFill>
                  <a:srgbClr val="F8D35E"/>
                </a:solidFill>
                <a:latin typeface="等线" panose="02010600030101010101" pitchFamily="2" charset="-122"/>
                <a:ea typeface="等线" panose="02010600030101010101" pitchFamily="2" charset="-122"/>
              </a:rPr>
              <a:t>设备（键盘）中读取扫描码，并将其打印到屏幕上的过程，理解了这一过程，我们就可以很容易理解我们日常使用的打字程序的工作原理了，也可以理解屏幕显示的内在逻辑过程，为我们今后理解程序运行，起到了很好地铺垫作用。</a:t>
            </a:r>
            <a:endParaRPr lang="zh-CN" altLang="en-US" sz="4800" dirty="0">
              <a:solidFill>
                <a:srgbClr val="F8D35E"/>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1380359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等腰三角形 14"/>
          <p:cNvSpPr/>
          <p:nvPr/>
        </p:nvSpPr>
        <p:spPr>
          <a:xfrm rot="12600000">
            <a:off x="2066076" y="3131754"/>
            <a:ext cx="3440323" cy="2965796"/>
          </a:xfrm>
          <a:prstGeom prst="triangle">
            <a:avLst/>
          </a:prstGeom>
          <a:noFill/>
          <a:ln w="19050">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966759">
            <a:off x="4128595" y="-355492"/>
            <a:ext cx="6338769" cy="546445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3945919">
            <a:off x="10303310" y="4034318"/>
            <a:ext cx="391729" cy="337697"/>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1" name="等腰三角形 20"/>
          <p:cNvSpPr/>
          <p:nvPr/>
        </p:nvSpPr>
        <p:spPr>
          <a:xfrm rot="8598772">
            <a:off x="10372801" y="5007513"/>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2" name="等腰三角形 21"/>
          <p:cNvSpPr/>
          <p:nvPr/>
        </p:nvSpPr>
        <p:spPr>
          <a:xfrm rot="8598772">
            <a:off x="10879854" y="4946293"/>
            <a:ext cx="266912" cy="230096"/>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nvGrpSpPr>
          <p:cNvPr id="46" name="组合 45"/>
          <p:cNvGrpSpPr/>
          <p:nvPr/>
        </p:nvGrpSpPr>
        <p:grpSpPr>
          <a:xfrm rot="7938589">
            <a:off x="9932817" y="4575168"/>
            <a:ext cx="1368693" cy="1257291"/>
            <a:chOff x="1145739" y="762009"/>
            <a:chExt cx="1001675" cy="920146"/>
          </a:xfrm>
        </p:grpSpPr>
        <p:sp>
          <p:nvSpPr>
            <p:cNvPr id="48" name="等腰三角形 47"/>
            <p:cNvSpPr/>
            <p:nvPr/>
          </p:nvSpPr>
          <p:spPr>
            <a:xfrm rot="1020767">
              <a:off x="1286833" y="792672"/>
              <a:ext cx="860581" cy="741879"/>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49" name="椭圆 48"/>
            <p:cNvSpPr/>
            <p:nvPr/>
          </p:nvSpPr>
          <p:spPr>
            <a:xfrm rot="18818926">
              <a:off x="1145739" y="136078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8818926">
              <a:off x="1787028" y="762009"/>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8818926">
              <a:off x="1971488" y="159810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rot="13953573">
            <a:off x="3028233" y="2846994"/>
            <a:ext cx="848663" cy="779588"/>
            <a:chOff x="1145739" y="762009"/>
            <a:chExt cx="1001675" cy="920146"/>
          </a:xfrm>
        </p:grpSpPr>
        <p:sp>
          <p:nvSpPr>
            <p:cNvPr id="35" name="等腰三角形 34"/>
            <p:cNvSpPr/>
            <p:nvPr/>
          </p:nvSpPr>
          <p:spPr>
            <a:xfrm rot="1020767">
              <a:off x="1286833" y="792672"/>
              <a:ext cx="860581" cy="741879"/>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36" name="椭圆 35"/>
            <p:cNvSpPr/>
            <p:nvPr/>
          </p:nvSpPr>
          <p:spPr>
            <a:xfrm rot="18818926">
              <a:off x="1145739" y="136078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8818926">
              <a:off x="1787028" y="762009"/>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8818926">
              <a:off x="1971488" y="159810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912737" y="565770"/>
            <a:ext cx="3097450" cy="2152130"/>
            <a:chOff x="912737" y="565770"/>
            <a:chExt cx="3097450" cy="2152130"/>
          </a:xfrm>
        </p:grpSpPr>
        <p:sp>
          <p:nvSpPr>
            <p:cNvPr id="17" name="等腰三角形 16"/>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8" name="等腰三角形 17"/>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9" name="等腰三角形 18"/>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2" name="等腰三角形 11"/>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4" name="等腰三角形 2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6" name="椭圆 25"/>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rot="8977127">
              <a:off x="3563479" y="1987179"/>
              <a:ext cx="446708" cy="334617"/>
              <a:chOff x="2822785" y="1265179"/>
              <a:chExt cx="930073" cy="696693"/>
            </a:xfrm>
          </p:grpSpPr>
          <p:sp>
            <p:nvSpPr>
              <p:cNvPr id="76" name="等腰三角形 75"/>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8" name="等腰三角形 77"/>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sp>
        <p:nvSpPr>
          <p:cNvPr id="11" name="文本框 10"/>
          <p:cNvSpPr txBox="1"/>
          <p:nvPr/>
        </p:nvSpPr>
        <p:spPr>
          <a:xfrm>
            <a:off x="5173251" y="2643783"/>
            <a:ext cx="3991429" cy="646331"/>
          </a:xfrm>
          <a:prstGeom prst="rect">
            <a:avLst/>
          </a:prstGeom>
          <a:noFill/>
        </p:spPr>
        <p:txBody>
          <a:bodyPr wrap="square" rtlCol="0">
            <a:spAutoFit/>
          </a:bodyPr>
          <a:lstStyle/>
          <a:p>
            <a:r>
              <a:rPr lang="zh-CN" altLang="en-US" sz="3600" dirty="0" smtClean="0">
                <a:solidFill>
                  <a:schemeClr val="bg1"/>
                </a:solidFill>
                <a:latin typeface="迷你简汉真广标" panose="02010609000101010101" pitchFamily="49" charset="-122"/>
                <a:ea typeface="迷你简汉真广标" panose="02010609000101010101" pitchFamily="49" charset="-122"/>
              </a:rPr>
              <a:t>谢谢坚持到这里！</a:t>
            </a:r>
          </a:p>
        </p:txBody>
      </p:sp>
      <p:sp>
        <p:nvSpPr>
          <p:cNvPr id="3" name="文本框 2"/>
          <p:cNvSpPr txBox="1"/>
          <p:nvPr/>
        </p:nvSpPr>
        <p:spPr>
          <a:xfrm>
            <a:off x="6333154" y="3755444"/>
            <a:ext cx="1837040" cy="369332"/>
          </a:xfrm>
          <a:prstGeom prst="rect">
            <a:avLst/>
          </a:prstGeom>
          <a:noFill/>
        </p:spPr>
        <p:txBody>
          <a:bodyPr wrap="square" rtlCol="0">
            <a:spAutoFit/>
          </a:bodyPr>
          <a:lstStyle/>
          <a:p>
            <a:r>
              <a:rPr lang="zh-CN" altLang="en-US" dirty="0" smtClean="0">
                <a:solidFill>
                  <a:schemeClr val="bg1"/>
                </a:solidFill>
                <a:latin typeface="等线" panose="02010600030101010101" pitchFamily="2" charset="-122"/>
                <a:ea typeface="等线" panose="02010600030101010101" pitchFamily="2" charset="-122"/>
              </a:rPr>
              <a:t>樊晨霄、匡盟盟</a:t>
            </a:r>
            <a:endParaRPr lang="zh-CN" altLang="en-US"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5707268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2376887" y="2183370"/>
            <a:ext cx="1641476" cy="176971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500" dirty="0" smtClean="0">
                <a:solidFill>
                  <a:srgbClr val="F8D35E"/>
                </a:solidFill>
                <a:latin typeface="Arial" panose="020B0604020202020204" pitchFamily="34" charset="0"/>
                <a:cs typeface="Arial" panose="020B0604020202020204" pitchFamily="34" charset="0"/>
              </a:rPr>
              <a:t>01</a:t>
            </a:r>
            <a:endParaRPr kumimoji="0" lang="en-US" sz="11500" b="1" i="0" u="none" strike="noStrike" kern="1200" cap="none" spc="0" normalizeH="0" baseline="0" noProof="0" dirty="0" smtClean="0">
              <a:ln>
                <a:noFill/>
              </a:ln>
              <a:solidFill>
                <a:srgbClr val="F8D35E"/>
              </a:solidFill>
              <a:effectLst/>
              <a:uLnTx/>
              <a:uFillTx/>
              <a:latin typeface="Arial" panose="020B0604020202020204" pitchFamily="34" charset="0"/>
              <a:cs typeface="Arial" panose="020B0604020202020204" pitchFamily="34" charset="0"/>
            </a:endParaRPr>
          </a:p>
        </p:txBody>
      </p:sp>
      <p:sp>
        <p:nvSpPr>
          <p:cNvPr id="49" name="文本框 48"/>
          <p:cNvSpPr txBox="1"/>
          <p:nvPr/>
        </p:nvSpPr>
        <p:spPr>
          <a:xfrm>
            <a:off x="3960812" y="2976522"/>
            <a:ext cx="2371134" cy="707886"/>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实验目的</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rot="11891394">
            <a:off x="7883799" y="2295897"/>
            <a:ext cx="3097450" cy="2152130"/>
            <a:chOff x="912737" y="565770"/>
            <a:chExt cx="3097450" cy="2152130"/>
          </a:xfrm>
        </p:grpSpPr>
        <p:sp>
          <p:nvSpPr>
            <p:cNvPr id="60" name="等腰三角形 59"/>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1" name="等腰三角形 60"/>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2" name="等腰三角形 61"/>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3" name="等腰三角形 62"/>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4" name="等腰三角形 6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5" name="椭圆 64"/>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rot="8977127">
              <a:off x="3563479" y="1987179"/>
              <a:ext cx="446708" cy="334617"/>
              <a:chOff x="2822785" y="1265179"/>
              <a:chExt cx="930073" cy="696693"/>
            </a:xfrm>
          </p:grpSpPr>
          <p:sp>
            <p:nvSpPr>
              <p:cNvPr id="69" name="等腰三角形 68"/>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0" name="等腰三角形 69"/>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cxnSp>
        <p:nvCxnSpPr>
          <p:cNvPr id="71" name="Straight Connector 13"/>
          <p:cNvCxnSpPr/>
          <p:nvPr/>
        </p:nvCxnSpPr>
        <p:spPr>
          <a:xfrm flipH="1">
            <a:off x="0" y="4110074"/>
            <a:ext cx="6331945" cy="0"/>
          </a:xfrm>
          <a:prstGeom prst="line">
            <a:avLst/>
          </a:prstGeom>
          <a:ln w="19050" cap="sq">
            <a:solidFill>
              <a:srgbClr val="F8D35E"/>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5001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4"/>
          <p:cNvSpPr/>
          <p:nvPr/>
        </p:nvSpPr>
        <p:spPr>
          <a:xfrm>
            <a:off x="2496903" y="2751166"/>
            <a:ext cx="252551" cy="252551"/>
          </a:xfrm>
          <a:prstGeom prst="ellipse">
            <a:avLst/>
          </a:prstGeom>
          <a:solidFill>
            <a:schemeClr val="bg1"/>
          </a:solidFill>
          <a:ln w="57150">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4"/>
          <p:cNvSpPr/>
          <p:nvPr/>
        </p:nvSpPr>
        <p:spPr>
          <a:xfrm>
            <a:off x="9105182" y="2778620"/>
            <a:ext cx="252551" cy="252551"/>
          </a:xfrm>
          <a:prstGeom prst="ellipse">
            <a:avLst/>
          </a:prstGeom>
          <a:solidFill>
            <a:schemeClr val="bg1"/>
          </a:solidFill>
          <a:ln w="57150">
            <a:solidFill>
              <a:srgbClr val="29B9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32"/>
          <p:cNvCxnSpPr/>
          <p:nvPr/>
        </p:nvCxnSpPr>
        <p:spPr>
          <a:xfrm flipV="1">
            <a:off x="2627199" y="2877441"/>
            <a:ext cx="0" cy="723052"/>
          </a:xfrm>
          <a:prstGeom prst="line">
            <a:avLst/>
          </a:prstGeom>
          <a:ln w="19050">
            <a:solidFill>
              <a:srgbClr val="F4726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32"/>
          <p:cNvCxnSpPr/>
          <p:nvPr/>
        </p:nvCxnSpPr>
        <p:spPr>
          <a:xfrm flipV="1">
            <a:off x="9232412" y="2904895"/>
            <a:ext cx="0" cy="723052"/>
          </a:xfrm>
          <a:prstGeom prst="line">
            <a:avLst/>
          </a:prstGeom>
          <a:ln w="19050">
            <a:solidFill>
              <a:srgbClr val="29B9A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1654989" y="3726770"/>
            <a:ext cx="1952568" cy="1643958"/>
          </a:xfrm>
          <a:prstGeom prst="roundRect">
            <a:avLst/>
          </a:prstGeom>
          <a:solidFill>
            <a:srgbClr val="F47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8234859" y="3754224"/>
            <a:ext cx="1990668" cy="1656216"/>
          </a:xfrm>
          <a:prstGeom prst="roundRect">
            <a:avLst/>
          </a:prstGeom>
          <a:solidFill>
            <a:srgbClr val="29B9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873803" y="3754224"/>
            <a:ext cx="1608024" cy="1477328"/>
          </a:xfrm>
          <a:prstGeom prst="rect">
            <a:avLst/>
          </a:prstGeom>
          <a:noFill/>
        </p:spPr>
        <p:txBody>
          <a:bodyPr wrap="square" rtlCol="0">
            <a:spAutoFit/>
          </a:bodyPr>
          <a:lstStyle/>
          <a:p>
            <a:r>
              <a:rPr lang="zh-CN" altLang="en-US" dirty="0">
                <a:solidFill>
                  <a:schemeClr val="bg1"/>
                </a:solidFill>
                <a:latin typeface="等线" panose="02010600030101010101" pitchFamily="2" charset="-122"/>
                <a:ea typeface="等线" panose="02010600030101010101" pitchFamily="2" charset="-122"/>
              </a:rPr>
              <a:t>加深对操作系统设备管理基本原理的认识，实践键盘中断、扫描码等概念</a:t>
            </a:r>
            <a:endParaRPr lang="zh-CN" altLang="en-US" sz="2000" b="1" dirty="0">
              <a:solidFill>
                <a:schemeClr val="bg1"/>
              </a:solidFill>
              <a:latin typeface="等线" panose="02010600030101010101" pitchFamily="2" charset="-122"/>
              <a:ea typeface="等线" panose="02010600030101010101" pitchFamily="2" charset="-122"/>
            </a:endParaRPr>
          </a:p>
        </p:txBody>
      </p:sp>
      <p:sp>
        <p:nvSpPr>
          <p:cNvPr id="55" name="文本框 54"/>
          <p:cNvSpPr txBox="1"/>
          <p:nvPr/>
        </p:nvSpPr>
        <p:spPr>
          <a:xfrm>
            <a:off x="8483038" y="3838927"/>
            <a:ext cx="1742489" cy="1477328"/>
          </a:xfrm>
          <a:prstGeom prst="rect">
            <a:avLst/>
          </a:prstGeom>
          <a:noFill/>
        </p:spPr>
        <p:txBody>
          <a:bodyPr wrap="square" rtlCol="0">
            <a:spAutoFit/>
          </a:bodyPr>
          <a:lstStyle/>
          <a:p>
            <a:r>
              <a:rPr lang="zh-CN" altLang="en-US" dirty="0">
                <a:solidFill>
                  <a:schemeClr val="bg1"/>
                </a:solidFill>
                <a:latin typeface="等线" panose="02010600030101010101" pitchFamily="2" charset="-122"/>
                <a:ea typeface="等线" panose="02010600030101010101" pitchFamily="2" charset="-122"/>
              </a:rPr>
              <a:t>通过实践掌握</a:t>
            </a:r>
            <a:r>
              <a:rPr lang="en-US" altLang="zh-CN" dirty="0">
                <a:solidFill>
                  <a:schemeClr val="bg1"/>
                </a:solidFill>
                <a:latin typeface="等线" panose="02010600030101010101" pitchFamily="2" charset="-122"/>
                <a:ea typeface="等线" panose="02010600030101010101" pitchFamily="2" charset="-122"/>
              </a:rPr>
              <a:t>Linux 0.11</a:t>
            </a:r>
            <a:r>
              <a:rPr lang="zh-CN" altLang="en-US" dirty="0">
                <a:solidFill>
                  <a:schemeClr val="bg1"/>
                </a:solidFill>
                <a:latin typeface="等线" panose="02010600030101010101" pitchFamily="2" charset="-122"/>
                <a:ea typeface="等线" panose="02010600030101010101" pitchFamily="2" charset="-122"/>
              </a:rPr>
              <a:t>对键盘终端和显示器终端的处理过程</a:t>
            </a:r>
            <a:endParaRPr lang="zh-CN" altLang="en-US" sz="2000" b="1" dirty="0">
              <a:solidFill>
                <a:schemeClr val="bg1"/>
              </a:solidFill>
              <a:latin typeface="等线" panose="02010600030101010101" pitchFamily="2" charset="-122"/>
              <a:ea typeface="等线" panose="02010600030101010101" pitchFamily="2" charset="-122"/>
            </a:endParaRPr>
          </a:p>
        </p:txBody>
      </p:sp>
      <p:grpSp>
        <p:nvGrpSpPr>
          <p:cNvPr id="71" name="组合 70"/>
          <p:cNvGrpSpPr/>
          <p:nvPr/>
        </p:nvGrpSpPr>
        <p:grpSpPr>
          <a:xfrm>
            <a:off x="-12700" y="587118"/>
            <a:ext cx="2726931" cy="520091"/>
            <a:chOff x="-12700" y="587118"/>
            <a:chExt cx="2726931" cy="520091"/>
          </a:xfrm>
        </p:grpSpPr>
        <p:sp>
          <p:nvSpPr>
            <p:cNvPr id="72" name="文本框 71"/>
            <p:cNvSpPr txBox="1"/>
            <p:nvPr/>
          </p:nvSpPr>
          <p:spPr>
            <a:xfrm>
              <a:off x="381000" y="600941"/>
              <a:ext cx="2333231" cy="506268"/>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实验目的</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3" name="矩形 72"/>
            <p:cNvSpPr/>
            <p:nvPr/>
          </p:nvSpPr>
          <p:spPr>
            <a:xfrm>
              <a:off x="-12700" y="587118"/>
              <a:ext cx="393700" cy="520091"/>
            </a:xfrm>
            <a:prstGeom prst="rect">
              <a:avLst/>
            </a:prstGeom>
            <a:solidFill>
              <a:srgbClr val="F8D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4981471" y="2523501"/>
            <a:ext cx="2013947" cy="7429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3200" dirty="0" smtClean="0">
                <a:solidFill>
                  <a:schemeClr val="bg1"/>
                </a:solidFill>
                <a:latin typeface="等线" panose="02010600030101010101" pitchFamily="2" charset="-122"/>
                <a:ea typeface="等线" panose="02010600030101010101" pitchFamily="2" charset="-122"/>
              </a:rPr>
              <a:t>实验目的</a:t>
            </a:r>
            <a:endParaRPr lang="zh-CN" altLang="en-US" sz="3200" dirty="0">
              <a:solidFill>
                <a:schemeClr val="bg1"/>
              </a:solidFill>
              <a:latin typeface="等线" panose="02010600030101010101" pitchFamily="2" charset="-122"/>
              <a:ea typeface="等线" panose="02010600030101010101" pitchFamily="2" charset="-122"/>
            </a:endParaRPr>
          </a:p>
        </p:txBody>
      </p:sp>
      <p:cxnSp>
        <p:nvCxnSpPr>
          <p:cNvPr id="4" name="直接箭头连接符 3"/>
          <p:cNvCxnSpPr>
            <a:stCxn id="2" idx="3"/>
          </p:cNvCxnSpPr>
          <p:nvPr/>
        </p:nvCxnSpPr>
        <p:spPr>
          <a:xfrm>
            <a:off x="6995418" y="2894961"/>
            <a:ext cx="19431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直接箭头连接符 5"/>
          <p:cNvCxnSpPr>
            <a:stCxn id="2" idx="1"/>
          </p:cNvCxnSpPr>
          <p:nvPr/>
        </p:nvCxnSpPr>
        <p:spPr>
          <a:xfrm flipH="1">
            <a:off x="3034529" y="2894961"/>
            <a:ext cx="19469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圆角矩形 15"/>
          <p:cNvSpPr/>
          <p:nvPr/>
        </p:nvSpPr>
        <p:spPr>
          <a:xfrm>
            <a:off x="5042850" y="4164847"/>
            <a:ext cx="1952568" cy="106670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掌握</a:t>
            </a:r>
            <a:r>
              <a:rPr lang="en-US" altLang="zh-CN" dirty="0">
                <a:solidFill>
                  <a:srgbClr val="FF0000"/>
                </a:solidFill>
                <a:latin typeface="等线" panose="02010600030101010101" pitchFamily="2" charset="-122"/>
                <a:ea typeface="等线" panose="02010600030101010101" pitchFamily="2" charset="-122"/>
              </a:rPr>
              <a:t>Linux 0.11</a:t>
            </a:r>
            <a:r>
              <a:rPr lang="zh-CN" altLang="en-US" dirty="0" smtClean="0">
                <a:solidFill>
                  <a:srgbClr val="FF0000"/>
                </a:solidFill>
                <a:latin typeface="等线" panose="02010600030101010101" pitchFamily="2" charset="-122"/>
                <a:ea typeface="等线" panose="02010600030101010101" pitchFamily="2" charset="-122"/>
              </a:rPr>
              <a:t>对</a:t>
            </a:r>
            <a:r>
              <a:rPr lang="zh-CN" altLang="en-US" dirty="0">
                <a:solidFill>
                  <a:srgbClr val="FF0000"/>
                </a:solidFill>
                <a:latin typeface="等线" panose="02010600030101010101" pitchFamily="2" charset="-122"/>
                <a:ea typeface="等线" panose="02010600030101010101" pitchFamily="2" charset="-122"/>
              </a:rPr>
              <a:t>文</a:t>
            </a:r>
            <a:r>
              <a:rPr lang="zh-CN" altLang="en-US" dirty="0" smtClean="0">
                <a:solidFill>
                  <a:srgbClr val="FF0000"/>
                </a:solidFill>
                <a:latin typeface="等线" panose="02010600030101010101" pitchFamily="2" charset="-122"/>
                <a:ea typeface="等线" panose="02010600030101010101" pitchFamily="2" charset="-122"/>
              </a:rPr>
              <a:t>件输出的</a:t>
            </a:r>
            <a:r>
              <a:rPr lang="zh-CN" altLang="en-US" dirty="0">
                <a:solidFill>
                  <a:srgbClr val="FF0000"/>
                </a:solidFill>
                <a:latin typeface="等线" panose="02010600030101010101" pitchFamily="2" charset="-122"/>
                <a:ea typeface="等线" panose="02010600030101010101" pitchFamily="2" charset="-122"/>
              </a:rPr>
              <a:t>处理过</a:t>
            </a:r>
            <a:r>
              <a:rPr lang="zh-CN" altLang="en-US" dirty="0" smtClean="0">
                <a:solidFill>
                  <a:srgbClr val="FF0000"/>
                </a:solidFill>
                <a:latin typeface="等线" panose="02010600030101010101" pitchFamily="2" charset="-122"/>
                <a:ea typeface="等线" panose="02010600030101010101" pitchFamily="2" charset="-122"/>
              </a:rPr>
              <a:t>程</a:t>
            </a:r>
            <a:endParaRPr lang="zh-CN" altLang="en-US" sz="2000" b="1"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94247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250"/>
                                  </p:stCondLst>
                                  <p:childTnLst>
                                    <p:set>
                                      <p:cBhvr>
                                        <p:cTn id="6" dur="1" fill="hold">
                                          <p:stCondLst>
                                            <p:cond delay="0"/>
                                          </p:stCondLst>
                                        </p:cTn>
                                        <p:tgtEl>
                                          <p:spTgt spid="38"/>
                                        </p:tgtEl>
                                        <p:attrNameLst>
                                          <p:attrName>style.visibility</p:attrName>
                                        </p:attrNameLst>
                                      </p:cBhvr>
                                      <p:to>
                                        <p:strVal val="visible"/>
                                      </p:to>
                                    </p:set>
                                    <p:anim calcmode="lin" valueType="num">
                                      <p:cBhvr>
                                        <p:cTn id="7" dur="200" fill="hold"/>
                                        <p:tgtEl>
                                          <p:spTgt spid="38"/>
                                        </p:tgtEl>
                                        <p:attrNameLst>
                                          <p:attrName>ppt_w</p:attrName>
                                        </p:attrNameLst>
                                      </p:cBhvr>
                                      <p:tavLst>
                                        <p:tav tm="0">
                                          <p:val>
                                            <p:fltVal val="0"/>
                                          </p:val>
                                        </p:tav>
                                        <p:tav tm="100000">
                                          <p:val>
                                            <p:strVal val="#ppt_w"/>
                                          </p:val>
                                        </p:tav>
                                      </p:tavLst>
                                    </p:anim>
                                    <p:anim calcmode="lin" valueType="num">
                                      <p:cBhvr>
                                        <p:cTn id="8" dur="200" fill="hold"/>
                                        <p:tgtEl>
                                          <p:spTgt spid="38"/>
                                        </p:tgtEl>
                                        <p:attrNameLst>
                                          <p:attrName>ppt_h</p:attrName>
                                        </p:attrNameLst>
                                      </p:cBhvr>
                                      <p:tavLst>
                                        <p:tav tm="0">
                                          <p:val>
                                            <p:fltVal val="0"/>
                                          </p:val>
                                        </p:tav>
                                        <p:tav tm="100000">
                                          <p:val>
                                            <p:strVal val="#ppt_h"/>
                                          </p:val>
                                        </p:tav>
                                      </p:tavLst>
                                    </p:anim>
                                    <p:animEffect transition="in" filter="fade">
                                      <p:cBhvr>
                                        <p:cTn id="9" dur="200"/>
                                        <p:tgtEl>
                                          <p:spTgt spid="38"/>
                                        </p:tgtEl>
                                      </p:cBhvr>
                                    </p:animEffect>
                                  </p:childTnLst>
                                </p:cTn>
                              </p:par>
                              <p:par>
                                <p:cTn id="10" presetID="53" presetClass="entr" presetSubtype="0" fill="hold" grpId="0" nodeType="withEffect">
                                  <p:stCondLst>
                                    <p:cond delay="500"/>
                                  </p:stCondLst>
                                  <p:childTnLst>
                                    <p:set>
                                      <p:cBhvr>
                                        <p:cTn id="11" dur="1" fill="hold">
                                          <p:stCondLst>
                                            <p:cond delay="0"/>
                                          </p:stCondLst>
                                        </p:cTn>
                                        <p:tgtEl>
                                          <p:spTgt spid="40"/>
                                        </p:tgtEl>
                                        <p:attrNameLst>
                                          <p:attrName>style.visibility</p:attrName>
                                        </p:attrNameLst>
                                      </p:cBhvr>
                                      <p:to>
                                        <p:strVal val="visible"/>
                                      </p:to>
                                    </p:set>
                                    <p:anim calcmode="lin" valueType="num">
                                      <p:cBhvr>
                                        <p:cTn id="12" dur="200" fill="hold"/>
                                        <p:tgtEl>
                                          <p:spTgt spid="40"/>
                                        </p:tgtEl>
                                        <p:attrNameLst>
                                          <p:attrName>ppt_w</p:attrName>
                                        </p:attrNameLst>
                                      </p:cBhvr>
                                      <p:tavLst>
                                        <p:tav tm="0">
                                          <p:val>
                                            <p:fltVal val="0"/>
                                          </p:val>
                                        </p:tav>
                                        <p:tav tm="100000">
                                          <p:val>
                                            <p:strVal val="#ppt_w"/>
                                          </p:val>
                                        </p:tav>
                                      </p:tavLst>
                                    </p:anim>
                                    <p:anim calcmode="lin" valueType="num">
                                      <p:cBhvr>
                                        <p:cTn id="13" dur="200" fill="hold"/>
                                        <p:tgtEl>
                                          <p:spTgt spid="40"/>
                                        </p:tgtEl>
                                        <p:attrNameLst>
                                          <p:attrName>ppt_h</p:attrName>
                                        </p:attrNameLst>
                                      </p:cBhvr>
                                      <p:tavLst>
                                        <p:tav tm="0">
                                          <p:val>
                                            <p:fltVal val="0"/>
                                          </p:val>
                                        </p:tav>
                                        <p:tav tm="100000">
                                          <p:val>
                                            <p:strVal val="#ppt_h"/>
                                          </p:val>
                                        </p:tav>
                                      </p:tavLst>
                                    </p:anim>
                                    <p:animEffect transition="in" filter="fade">
                                      <p:cBhvr>
                                        <p:cTn id="14" dur="200"/>
                                        <p:tgtEl>
                                          <p:spTgt spid="40"/>
                                        </p:tgtEl>
                                      </p:cBhvr>
                                    </p:animEffect>
                                  </p:childTnLst>
                                </p:cTn>
                              </p:par>
                              <p:par>
                                <p:cTn id="15" presetID="18" presetClass="entr" presetSubtype="6" fill="hold" nodeType="withEffect">
                                  <p:stCondLst>
                                    <p:cond delay="1250"/>
                                  </p:stCondLst>
                                  <p:childTnLst>
                                    <p:set>
                                      <p:cBhvr>
                                        <p:cTn id="16" dur="1" fill="hold">
                                          <p:stCondLst>
                                            <p:cond delay="0"/>
                                          </p:stCondLst>
                                        </p:cTn>
                                        <p:tgtEl>
                                          <p:spTgt spid="43"/>
                                        </p:tgtEl>
                                        <p:attrNameLst>
                                          <p:attrName>style.visibility</p:attrName>
                                        </p:attrNameLst>
                                      </p:cBhvr>
                                      <p:to>
                                        <p:strVal val="visible"/>
                                      </p:to>
                                    </p:set>
                                    <p:animEffect transition="in" filter="strips(downRight)">
                                      <p:cBhvr>
                                        <p:cTn id="17" dur="200"/>
                                        <p:tgtEl>
                                          <p:spTgt spid="43"/>
                                        </p:tgtEl>
                                      </p:cBhvr>
                                    </p:animEffect>
                                  </p:childTnLst>
                                </p:cTn>
                              </p:par>
                              <p:par>
                                <p:cTn id="18" presetID="18" presetClass="entr" presetSubtype="6" fill="hold" nodeType="withEffect">
                                  <p:stCondLst>
                                    <p:cond delay="1750"/>
                                  </p:stCondLst>
                                  <p:childTnLst>
                                    <p:set>
                                      <p:cBhvr>
                                        <p:cTn id="19" dur="1" fill="hold">
                                          <p:stCondLst>
                                            <p:cond delay="0"/>
                                          </p:stCondLst>
                                        </p:cTn>
                                        <p:tgtEl>
                                          <p:spTgt spid="47"/>
                                        </p:tgtEl>
                                        <p:attrNameLst>
                                          <p:attrName>style.visibility</p:attrName>
                                        </p:attrNameLst>
                                      </p:cBhvr>
                                      <p:to>
                                        <p:strVal val="visible"/>
                                      </p:to>
                                    </p:set>
                                    <p:animEffect transition="in" filter="strips(downRight)">
                                      <p:cBhvr>
                                        <p:cTn id="20" dur="200"/>
                                        <p:tgtEl>
                                          <p:spTgt spid="47"/>
                                        </p:tgtEl>
                                      </p:cBhvr>
                                    </p:animEffect>
                                  </p:childTnLst>
                                </p:cTn>
                              </p:par>
                              <p:par>
                                <p:cTn id="21" presetID="2" presetClass="entr" presetSubtype="4" fill="hold" grpId="0" nodeType="withEffect">
                                  <p:stCondLst>
                                    <p:cond delay="225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200" fill="hold"/>
                                        <p:tgtEl>
                                          <p:spTgt spid="48"/>
                                        </p:tgtEl>
                                        <p:attrNameLst>
                                          <p:attrName>ppt_x</p:attrName>
                                        </p:attrNameLst>
                                      </p:cBhvr>
                                      <p:tavLst>
                                        <p:tav tm="0">
                                          <p:val>
                                            <p:strVal val="#ppt_x"/>
                                          </p:val>
                                        </p:tav>
                                        <p:tav tm="100000">
                                          <p:val>
                                            <p:strVal val="#ppt_x"/>
                                          </p:val>
                                        </p:tav>
                                      </p:tavLst>
                                    </p:anim>
                                    <p:anim calcmode="lin" valueType="num">
                                      <p:cBhvr additive="base">
                                        <p:cTn id="24" dur="20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25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200" fill="hold"/>
                                        <p:tgtEl>
                                          <p:spTgt spid="51"/>
                                        </p:tgtEl>
                                        <p:attrNameLst>
                                          <p:attrName>ppt_x</p:attrName>
                                        </p:attrNameLst>
                                      </p:cBhvr>
                                      <p:tavLst>
                                        <p:tav tm="0">
                                          <p:val>
                                            <p:strVal val="#ppt_x"/>
                                          </p:val>
                                        </p:tav>
                                        <p:tav tm="100000">
                                          <p:val>
                                            <p:strVal val="#ppt_x"/>
                                          </p:val>
                                        </p:tav>
                                      </p:tavLst>
                                    </p:anim>
                                    <p:anim calcmode="lin" valueType="num">
                                      <p:cBhvr additive="base">
                                        <p:cTn id="28" dur="20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25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200" fill="hold"/>
                                        <p:tgtEl>
                                          <p:spTgt spid="50"/>
                                        </p:tgtEl>
                                        <p:attrNameLst>
                                          <p:attrName>ppt_x</p:attrName>
                                        </p:attrNameLst>
                                      </p:cBhvr>
                                      <p:tavLst>
                                        <p:tav tm="0">
                                          <p:val>
                                            <p:strVal val="#ppt_x"/>
                                          </p:val>
                                        </p:tav>
                                        <p:tav tm="100000">
                                          <p:val>
                                            <p:strVal val="#ppt_x"/>
                                          </p:val>
                                        </p:tav>
                                      </p:tavLst>
                                    </p:anim>
                                    <p:anim calcmode="lin" valueType="num">
                                      <p:cBhvr additive="base">
                                        <p:cTn id="32" dur="2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25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200" fill="hold"/>
                                        <p:tgtEl>
                                          <p:spTgt spid="55"/>
                                        </p:tgtEl>
                                        <p:attrNameLst>
                                          <p:attrName>ppt_x</p:attrName>
                                        </p:attrNameLst>
                                      </p:cBhvr>
                                      <p:tavLst>
                                        <p:tav tm="0">
                                          <p:val>
                                            <p:strVal val="#ppt_x"/>
                                          </p:val>
                                        </p:tav>
                                        <p:tav tm="100000">
                                          <p:val>
                                            <p:strVal val="#ppt_x"/>
                                          </p:val>
                                        </p:tav>
                                      </p:tavLst>
                                    </p:anim>
                                    <p:anim calcmode="lin" valueType="num">
                                      <p:cBhvr additive="base">
                                        <p:cTn id="36" dur="200" fill="hold"/>
                                        <p:tgtEl>
                                          <p:spTgt spid="55"/>
                                        </p:tgtEl>
                                        <p:attrNameLst>
                                          <p:attrName>ppt_y</p:attrName>
                                        </p:attrNameLst>
                                      </p:cBhvr>
                                      <p:tavLst>
                                        <p:tav tm="0">
                                          <p:val>
                                            <p:strVal val="1+#ppt_h/2"/>
                                          </p:val>
                                        </p:tav>
                                        <p:tav tm="100000">
                                          <p:val>
                                            <p:strVal val="#ppt_y"/>
                                          </p:val>
                                        </p:tav>
                                      </p:tavLst>
                                    </p:anim>
                                  </p:childTnLst>
                                </p:cTn>
                              </p:par>
                            </p:childTnLst>
                          </p:cTn>
                        </p:par>
                        <p:par>
                          <p:cTn id="37" fill="hold">
                            <p:stCondLst>
                              <p:cond delay="245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8" grpId="0" animBg="1"/>
      <p:bldP spid="50" grpId="0" animBg="1"/>
      <p:bldP spid="51" grpId="0"/>
      <p:bldP spid="55" grpId="0"/>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2376887" y="2183370"/>
            <a:ext cx="1641476" cy="176971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500" dirty="0" smtClean="0">
                <a:solidFill>
                  <a:srgbClr val="F47264"/>
                </a:solidFill>
                <a:latin typeface="Arial" panose="020B0604020202020204" pitchFamily="34" charset="0"/>
                <a:cs typeface="Arial" panose="020B0604020202020204" pitchFamily="34" charset="0"/>
              </a:rPr>
              <a:t>02</a:t>
            </a:r>
            <a:endParaRPr kumimoji="0" lang="en-US" sz="11500" b="1" i="0" u="none" strike="noStrike" kern="1200" cap="none" spc="0" normalizeH="0" baseline="0" noProof="0" dirty="0" smtClean="0">
              <a:ln>
                <a:noFill/>
              </a:ln>
              <a:solidFill>
                <a:srgbClr val="F47264"/>
              </a:solidFill>
              <a:effectLst/>
              <a:uLnTx/>
              <a:uFillTx/>
              <a:latin typeface="Arial" panose="020B0604020202020204" pitchFamily="34" charset="0"/>
              <a:cs typeface="Arial" panose="020B0604020202020204" pitchFamily="34" charset="0"/>
            </a:endParaRPr>
          </a:p>
        </p:txBody>
      </p:sp>
      <p:sp>
        <p:nvSpPr>
          <p:cNvPr id="49" name="文本框 48"/>
          <p:cNvSpPr txBox="1"/>
          <p:nvPr/>
        </p:nvSpPr>
        <p:spPr>
          <a:xfrm>
            <a:off x="3960812" y="2976522"/>
            <a:ext cx="2371134" cy="707886"/>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实验内容</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rot="11891394">
            <a:off x="7883799" y="2295897"/>
            <a:ext cx="3097450" cy="2152130"/>
            <a:chOff x="912737" y="565770"/>
            <a:chExt cx="3097450" cy="2152130"/>
          </a:xfrm>
        </p:grpSpPr>
        <p:sp>
          <p:nvSpPr>
            <p:cNvPr id="60" name="等腰三角形 59"/>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1" name="等腰三角形 60"/>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2" name="等腰三角形 61"/>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3" name="等腰三角形 62"/>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4" name="等腰三角形 6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5" name="椭圆 64"/>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rot="8977127">
              <a:off x="3563479" y="1987179"/>
              <a:ext cx="446708" cy="334617"/>
              <a:chOff x="2822785" y="1265179"/>
              <a:chExt cx="930073" cy="696693"/>
            </a:xfrm>
          </p:grpSpPr>
          <p:sp>
            <p:nvSpPr>
              <p:cNvPr id="69" name="等腰三角形 68"/>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0" name="等腰三角形 69"/>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cxnSp>
        <p:nvCxnSpPr>
          <p:cNvPr id="71" name="Straight Connector 13"/>
          <p:cNvCxnSpPr/>
          <p:nvPr/>
        </p:nvCxnSpPr>
        <p:spPr>
          <a:xfrm flipH="1">
            <a:off x="0" y="4110074"/>
            <a:ext cx="6331945" cy="0"/>
          </a:xfrm>
          <a:prstGeom prst="line">
            <a:avLst/>
          </a:prstGeom>
          <a:ln w="19050" cap="sq">
            <a:solidFill>
              <a:srgbClr val="F47264"/>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8891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3"/>
          <p:cNvSpPr txBox="1">
            <a:spLocks/>
          </p:cNvSpPr>
          <p:nvPr/>
        </p:nvSpPr>
        <p:spPr>
          <a:xfrm>
            <a:off x="2003986" y="1825546"/>
            <a:ext cx="686085" cy="73866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dirty="0" smtClean="0">
                <a:ln>
                  <a:noFill/>
                </a:ln>
                <a:solidFill>
                  <a:srgbClr val="29B9A6"/>
                </a:solidFill>
                <a:effectLst/>
                <a:uLnTx/>
                <a:uFillTx/>
                <a:latin typeface="Arial" panose="020B0604020202020204" pitchFamily="34" charset="0"/>
                <a:cs typeface="Arial" panose="020B0604020202020204" pitchFamily="34" charset="0"/>
              </a:rPr>
              <a:t>01</a:t>
            </a:r>
          </a:p>
        </p:txBody>
      </p:sp>
      <p:grpSp>
        <p:nvGrpSpPr>
          <p:cNvPr id="78" name="组合 77"/>
          <p:cNvGrpSpPr/>
          <p:nvPr/>
        </p:nvGrpSpPr>
        <p:grpSpPr>
          <a:xfrm>
            <a:off x="0" y="587118"/>
            <a:ext cx="2726931" cy="520091"/>
            <a:chOff x="-12700" y="587118"/>
            <a:chExt cx="2726931" cy="520091"/>
          </a:xfrm>
        </p:grpSpPr>
        <p:sp>
          <p:nvSpPr>
            <p:cNvPr id="79" name="文本框 78"/>
            <p:cNvSpPr txBox="1"/>
            <p:nvPr/>
          </p:nvSpPr>
          <p:spPr>
            <a:xfrm>
              <a:off x="381001" y="600941"/>
              <a:ext cx="2333230"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实</a:t>
              </a:r>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验内容</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0" name="矩形 79"/>
            <p:cNvSpPr/>
            <p:nvPr/>
          </p:nvSpPr>
          <p:spPr>
            <a:xfrm>
              <a:off x="-12700" y="587118"/>
              <a:ext cx="393700" cy="520091"/>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3180511" y="3240215"/>
            <a:ext cx="6952030" cy="1384995"/>
          </a:xfrm>
          <a:prstGeom prst="rect">
            <a:avLst/>
          </a:prstGeom>
        </p:spPr>
        <p:txBody>
          <a:bodyPr wrap="square">
            <a:spAutoFit/>
          </a:bodyPr>
          <a:lstStyle/>
          <a:p>
            <a:r>
              <a:rPr lang="zh-CN" altLang="en-US" sz="2800" dirty="0">
                <a:solidFill>
                  <a:schemeClr val="bg1"/>
                </a:solidFill>
                <a:latin typeface="等线" panose="02010600030101010101" pitchFamily="2" charset="-122"/>
                <a:ea typeface="等线" panose="02010600030101010101" pitchFamily="2" charset="-122"/>
              </a:rPr>
              <a:t>修改</a:t>
            </a:r>
            <a:r>
              <a:rPr lang="en-US" altLang="zh-CN" sz="2800" dirty="0">
                <a:solidFill>
                  <a:schemeClr val="bg1"/>
                </a:solidFill>
                <a:latin typeface="等线" panose="02010600030101010101" pitchFamily="2" charset="-122"/>
                <a:ea typeface="等线" panose="02010600030101010101" pitchFamily="2" charset="-122"/>
              </a:rPr>
              <a:t>Linux 0.11</a:t>
            </a:r>
            <a:r>
              <a:rPr lang="zh-CN" altLang="en-US" sz="2800" dirty="0">
                <a:solidFill>
                  <a:schemeClr val="bg1"/>
                </a:solidFill>
                <a:latin typeface="等线" panose="02010600030101010101" pitchFamily="2" charset="-122"/>
                <a:ea typeface="等线" panose="02010600030101010101" pitchFamily="2" charset="-122"/>
              </a:rPr>
              <a:t>的终端设备处理代</a:t>
            </a:r>
            <a:r>
              <a:rPr lang="zh-CN" altLang="en-US" sz="2800" dirty="0" smtClean="0">
                <a:solidFill>
                  <a:schemeClr val="bg1"/>
                </a:solidFill>
                <a:latin typeface="等线" panose="02010600030101010101" pitchFamily="2" charset="-122"/>
                <a:ea typeface="等线" panose="02010600030101010101" pitchFamily="2" charset="-122"/>
              </a:rPr>
              <a:t>码</a:t>
            </a:r>
            <a:endParaRPr lang="en-US" altLang="zh-CN" sz="2800" dirty="0" smtClean="0">
              <a:solidFill>
                <a:schemeClr val="bg1"/>
              </a:solidFill>
              <a:latin typeface="等线" panose="02010600030101010101" pitchFamily="2" charset="-122"/>
              <a:ea typeface="等线" panose="02010600030101010101" pitchFamily="2" charset="-122"/>
            </a:endParaRPr>
          </a:p>
          <a:p>
            <a:r>
              <a:rPr lang="zh-CN" altLang="en-US" sz="2800" dirty="0" smtClean="0">
                <a:solidFill>
                  <a:schemeClr val="bg1"/>
                </a:solidFill>
                <a:latin typeface="等线" panose="02010600030101010101" pitchFamily="2" charset="-122"/>
                <a:ea typeface="等线" panose="02010600030101010101" pitchFamily="2" charset="-122"/>
              </a:rPr>
              <a:t>对</a:t>
            </a:r>
            <a:r>
              <a:rPr lang="zh-CN" altLang="en-US" sz="2800" dirty="0">
                <a:solidFill>
                  <a:schemeClr val="bg1"/>
                </a:solidFill>
                <a:latin typeface="等线" panose="02010600030101010101" pitchFamily="2" charset="-122"/>
                <a:ea typeface="等线" panose="02010600030101010101" pitchFamily="2" charset="-122"/>
              </a:rPr>
              <a:t>键盘输入和字符显示进行非常规的控</a:t>
            </a:r>
            <a:r>
              <a:rPr lang="zh-CN" altLang="en-US" sz="2800" dirty="0" smtClean="0">
                <a:solidFill>
                  <a:schemeClr val="bg1"/>
                </a:solidFill>
                <a:latin typeface="等线" panose="02010600030101010101" pitchFamily="2" charset="-122"/>
                <a:ea typeface="等线" panose="02010600030101010101" pitchFamily="2" charset="-122"/>
              </a:rPr>
              <a:t>制</a:t>
            </a:r>
            <a:endParaRPr lang="en-US" altLang="zh-CN" sz="2800" dirty="0" smtClean="0">
              <a:solidFill>
                <a:schemeClr val="bg1"/>
              </a:solidFill>
              <a:latin typeface="等线" panose="02010600030101010101" pitchFamily="2" charset="-122"/>
              <a:ea typeface="等线" panose="02010600030101010101" pitchFamily="2" charset="-122"/>
            </a:endParaRPr>
          </a:p>
          <a:p>
            <a:r>
              <a:rPr lang="zh-CN" altLang="en-US" sz="2800" dirty="0" smtClean="0">
                <a:solidFill>
                  <a:srgbClr val="FF0000"/>
                </a:solidFill>
                <a:latin typeface="等线" panose="02010600030101010101" pitchFamily="2" charset="-122"/>
                <a:ea typeface="等线" panose="02010600030101010101" pitchFamily="2" charset="-122"/>
              </a:rPr>
              <a:t>对文件输出字符进行非常规的控制</a:t>
            </a:r>
            <a:endParaRPr lang="zh-CN" altLang="en-US" sz="2800" dirty="0">
              <a:solidFill>
                <a:srgbClr val="FF0000"/>
              </a:solidFill>
              <a:latin typeface="等线" panose="02010600030101010101" pitchFamily="2" charset="-122"/>
              <a:ea typeface="等线" panose="02010600030101010101" pitchFamily="2" charset="-122"/>
            </a:endParaRPr>
          </a:p>
        </p:txBody>
      </p:sp>
      <p:sp>
        <p:nvSpPr>
          <p:cNvPr id="30" name="Text Placeholder 3"/>
          <p:cNvSpPr txBox="1">
            <a:spLocks/>
          </p:cNvSpPr>
          <p:nvPr/>
        </p:nvSpPr>
        <p:spPr>
          <a:xfrm>
            <a:off x="2901998" y="1825546"/>
            <a:ext cx="1298432" cy="73866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4800" dirty="0" smtClean="0">
                <a:solidFill>
                  <a:srgbClr val="29B9A6"/>
                </a:solidFill>
                <a:latin typeface="Arial" panose="020B0604020202020204" pitchFamily="34" charset="0"/>
                <a:cs typeface="Arial" panose="020B0604020202020204" pitchFamily="34" charset="0"/>
              </a:rPr>
              <a:t>END</a:t>
            </a:r>
            <a:endParaRPr kumimoji="0" lang="en-US" sz="4800" b="1" i="0" u="none" strike="noStrike" kern="1200" cap="none" spc="0" normalizeH="0" baseline="0" noProof="0" dirty="0" smtClean="0">
              <a:ln>
                <a:noFill/>
              </a:ln>
              <a:solidFill>
                <a:srgbClr val="29B9A6"/>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0127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2"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2376887" y="2183370"/>
            <a:ext cx="1641476" cy="176971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500" dirty="0" smtClean="0">
                <a:solidFill>
                  <a:srgbClr val="29B9A6"/>
                </a:solidFill>
                <a:latin typeface="Arial" panose="020B0604020202020204" pitchFamily="34" charset="0"/>
                <a:cs typeface="Arial" panose="020B0604020202020204" pitchFamily="34" charset="0"/>
              </a:rPr>
              <a:t>03</a:t>
            </a:r>
            <a:endParaRPr kumimoji="0" lang="en-US" sz="11500" b="1" i="0" u="none" strike="noStrike" kern="1200" cap="none" spc="0" normalizeH="0" baseline="0" noProof="0" dirty="0" smtClean="0">
              <a:ln>
                <a:noFill/>
              </a:ln>
              <a:solidFill>
                <a:srgbClr val="29B9A6"/>
              </a:solidFill>
              <a:effectLst/>
              <a:uLnTx/>
              <a:uFillTx/>
              <a:latin typeface="Arial" panose="020B0604020202020204" pitchFamily="34" charset="0"/>
              <a:cs typeface="Arial" panose="020B0604020202020204" pitchFamily="34" charset="0"/>
            </a:endParaRPr>
          </a:p>
        </p:txBody>
      </p:sp>
      <p:sp>
        <p:nvSpPr>
          <p:cNvPr id="49" name="文本框 48"/>
          <p:cNvSpPr txBox="1"/>
          <p:nvPr/>
        </p:nvSpPr>
        <p:spPr>
          <a:xfrm>
            <a:off x="3960812" y="2976522"/>
            <a:ext cx="2371134" cy="707886"/>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实验过程</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rot="11891394">
            <a:off x="7883799" y="2295897"/>
            <a:ext cx="3097450" cy="2152130"/>
            <a:chOff x="912737" y="565770"/>
            <a:chExt cx="3097450" cy="2152130"/>
          </a:xfrm>
        </p:grpSpPr>
        <p:sp>
          <p:nvSpPr>
            <p:cNvPr id="60" name="等腰三角形 59"/>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1" name="等腰三角形 60"/>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2" name="等腰三角形 61"/>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3" name="等腰三角形 62"/>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4" name="等腰三角形 6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5" name="椭圆 64"/>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rot="8977127">
              <a:off x="3563479" y="1987179"/>
              <a:ext cx="446708" cy="334617"/>
              <a:chOff x="2822785" y="1265179"/>
              <a:chExt cx="930073" cy="696693"/>
            </a:xfrm>
          </p:grpSpPr>
          <p:sp>
            <p:nvSpPr>
              <p:cNvPr id="69" name="等腰三角形 68"/>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0" name="等腰三角形 69"/>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cxnSp>
        <p:nvCxnSpPr>
          <p:cNvPr id="71" name="Straight Connector 13"/>
          <p:cNvCxnSpPr/>
          <p:nvPr/>
        </p:nvCxnSpPr>
        <p:spPr>
          <a:xfrm flipH="1">
            <a:off x="0" y="4110074"/>
            <a:ext cx="6331945" cy="0"/>
          </a:xfrm>
          <a:prstGeom prst="line">
            <a:avLst/>
          </a:prstGeom>
          <a:ln w="19050" cap="sq">
            <a:solidFill>
              <a:srgbClr val="29B9A6"/>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531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01061" y="2482880"/>
            <a:ext cx="1269940" cy="1269940"/>
          </a:xfrm>
          <a:prstGeom prst="ellipse">
            <a:avLst/>
          </a:prstGeom>
          <a:noFill/>
          <a:ln w="57150">
            <a:solidFill>
              <a:srgbClr val="84CB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464" y="587118"/>
            <a:ext cx="2726931" cy="520091"/>
            <a:chOff x="-12700" y="587118"/>
            <a:chExt cx="2726931" cy="520091"/>
          </a:xfrm>
        </p:grpSpPr>
        <p:sp>
          <p:nvSpPr>
            <p:cNvPr id="10" name="文本框 9"/>
            <p:cNvSpPr txBox="1"/>
            <p:nvPr/>
          </p:nvSpPr>
          <p:spPr>
            <a:xfrm>
              <a:off x="381000" y="600942"/>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实验过程</a:t>
              </a:r>
              <a:endParaRPr lang="en-US" altLang="zh-CN"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12700" y="587118"/>
              <a:ext cx="393700" cy="520091"/>
            </a:xfrm>
            <a:prstGeom prst="rect">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429545" y="1107209"/>
            <a:ext cx="6103639" cy="892552"/>
          </a:xfrm>
          <a:prstGeom prst="rect">
            <a:avLst/>
          </a:prstGeom>
          <a:noFill/>
        </p:spPr>
        <p:txBody>
          <a:bodyPr wrap="squar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注</a:t>
            </a:r>
            <a:r>
              <a:rPr lang="zh-CN" altLang="en-US" sz="3200" b="1" dirty="0" smtClean="0">
                <a:solidFill>
                  <a:srgbClr val="FF0000"/>
                </a:solidFill>
                <a:latin typeface="微软雅黑" panose="020B0503020204020204" pitchFamily="34" charset="-122"/>
                <a:ea typeface="微软雅黑" panose="020B0503020204020204" pitchFamily="34" charset="-122"/>
              </a:rPr>
              <a:t>释多余提示信</a:t>
            </a:r>
            <a:r>
              <a:rPr lang="zh-CN" altLang="en-US" sz="3200" b="1" dirty="0" smtClean="0">
                <a:solidFill>
                  <a:srgbClr val="FF0000"/>
                </a:solidFill>
                <a:latin typeface="微软雅黑" panose="020B0503020204020204" pitchFamily="34" charset="-122"/>
                <a:ea typeface="微软雅黑" panose="020B0503020204020204" pitchFamily="34" charset="-122"/>
              </a:rPr>
              <a:t>息</a:t>
            </a:r>
            <a:endParaRPr lang="en-US" altLang="zh-CN" sz="3200" b="1" dirty="0" smtClean="0">
              <a:solidFill>
                <a:srgbClr val="FF0000"/>
              </a:solidFill>
              <a:latin typeface="微软雅黑" panose="020B0503020204020204" pitchFamily="34" charset="-122"/>
              <a:ea typeface="微软雅黑" panose="020B0503020204020204" pitchFamily="34" charset="-122"/>
            </a:endParaRPr>
          </a:p>
          <a:p>
            <a:r>
              <a:rPr lang="en-US" altLang="zh-CN" sz="2000" b="1" dirty="0" smtClean="0">
                <a:solidFill>
                  <a:schemeClr val="bg1"/>
                </a:solidFill>
                <a:latin typeface="微软雅黑" panose="020B0503020204020204" pitchFamily="34" charset="-122"/>
                <a:ea typeface="微软雅黑" panose="020B0503020204020204" pitchFamily="34" charset="-122"/>
              </a:rPr>
              <a:t>——linux-0.11/kernel/chr_drv/Keyboard.S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1" name="椭圆 50"/>
          <p:cNvSpPr/>
          <p:nvPr/>
        </p:nvSpPr>
        <p:spPr>
          <a:xfrm>
            <a:off x="1744899" y="2326718"/>
            <a:ext cx="1582264" cy="1582264"/>
          </a:xfrm>
          <a:prstGeom prst="ellipse">
            <a:avLst/>
          </a:prstGeom>
          <a:noFill/>
          <a:ln w="57150">
            <a:solidFill>
              <a:srgbClr val="84CB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299513" y="2676740"/>
            <a:ext cx="63304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402" y="2343899"/>
            <a:ext cx="3391074" cy="4191215"/>
          </a:xfrm>
          <a:prstGeom prst="rect">
            <a:avLst/>
          </a:prstGeom>
        </p:spPr>
      </p:pic>
    </p:spTree>
    <p:extLst>
      <p:ext uri="{BB962C8B-B14F-4D97-AF65-F5344CB8AC3E}">
        <p14:creationId xmlns:p14="http://schemas.microsoft.com/office/powerpoint/2010/main" val="22302251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
                                        <p:tgtEl>
                                          <p:spTgt spid="3"/>
                                        </p:tgtEl>
                                      </p:cBhvr>
                                    </p:animEffect>
                                  </p:childTnLst>
                                </p:cTn>
                              </p:par>
                            </p:childTnLst>
                          </p:cTn>
                        </p:par>
                        <p:par>
                          <p:cTn id="14" fill="hold">
                            <p:stCondLst>
                              <p:cond delay="2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200" fill="hold"/>
                                        <p:tgtEl>
                                          <p:spTgt spid="12"/>
                                        </p:tgtEl>
                                        <p:attrNameLst>
                                          <p:attrName>ppt_x</p:attrName>
                                        </p:attrNameLst>
                                      </p:cBhvr>
                                      <p:tavLst>
                                        <p:tav tm="0">
                                          <p:val>
                                            <p:strVal val="#ppt_x"/>
                                          </p:val>
                                        </p:tav>
                                        <p:tav tm="100000">
                                          <p:val>
                                            <p:strVal val="#ppt_x"/>
                                          </p:val>
                                        </p:tav>
                                      </p:tavLst>
                                    </p:anim>
                                    <p:anim calcmode="lin" valueType="num">
                                      <p:cBhvr additive="base">
                                        <p:cTn id="18" dur="2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4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51"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01061" y="2482880"/>
            <a:ext cx="1269940" cy="1269940"/>
          </a:xfrm>
          <a:prstGeom prst="ellipse">
            <a:avLst/>
          </a:prstGeom>
          <a:noFill/>
          <a:ln w="57150">
            <a:solidFill>
              <a:srgbClr val="84CB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464" y="587118"/>
            <a:ext cx="2726931" cy="520091"/>
            <a:chOff x="-12700" y="587118"/>
            <a:chExt cx="2726931" cy="520091"/>
          </a:xfrm>
        </p:grpSpPr>
        <p:sp>
          <p:nvSpPr>
            <p:cNvPr id="10" name="文本框 9"/>
            <p:cNvSpPr txBox="1"/>
            <p:nvPr/>
          </p:nvSpPr>
          <p:spPr>
            <a:xfrm>
              <a:off x="381000" y="600942"/>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实验过程</a:t>
              </a:r>
              <a:endParaRPr lang="en-US" altLang="zh-CN"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12700" y="587118"/>
              <a:ext cx="393700" cy="520091"/>
            </a:xfrm>
            <a:prstGeom prst="rect">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429545" y="1107209"/>
            <a:ext cx="6103639" cy="892552"/>
          </a:xfrm>
          <a:prstGeom prst="rect">
            <a:avLst/>
          </a:prstGeom>
          <a:noFill/>
        </p:spPr>
        <p:txBody>
          <a:bodyPr wrap="squar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按</a:t>
            </a:r>
            <a:r>
              <a:rPr lang="zh-CN" altLang="en-US" sz="3200" b="1" dirty="0" smtClean="0">
                <a:solidFill>
                  <a:srgbClr val="FF0000"/>
                </a:solidFill>
                <a:latin typeface="微软雅黑" panose="020B0503020204020204" pitchFamily="34" charset="-122"/>
                <a:ea typeface="微软雅黑" panose="020B0503020204020204" pitchFamily="34" charset="-122"/>
              </a:rPr>
              <a:t>键判断</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copy_to_cooked</a:t>
            </a:r>
            <a:r>
              <a:rPr lang="zh-CN" altLang="en-US" sz="2400" b="1" dirty="0" smtClean="0">
                <a:solidFill>
                  <a:srgbClr val="FF0000"/>
                </a:solidFill>
                <a:latin typeface="微软雅黑" panose="020B0503020204020204" pitchFamily="34" charset="-122"/>
                <a:ea typeface="微软雅黑" panose="020B0503020204020204" pitchFamily="34" charset="-122"/>
              </a:rPr>
              <a:t>函数）</a:t>
            </a:r>
            <a:endParaRPr lang="en-US" altLang="zh-CN" sz="3200" b="1" dirty="0" smtClean="0">
              <a:solidFill>
                <a:srgbClr val="FF0000"/>
              </a:solidFill>
              <a:latin typeface="微软雅黑" panose="020B0503020204020204" pitchFamily="34" charset="-122"/>
              <a:ea typeface="微软雅黑" panose="020B0503020204020204" pitchFamily="34" charset="-122"/>
            </a:endParaRPr>
          </a:p>
          <a:p>
            <a:r>
              <a:rPr lang="en-US" altLang="zh-CN" sz="2000" b="1" dirty="0" smtClean="0">
                <a:solidFill>
                  <a:schemeClr val="bg1"/>
                </a:solidFill>
                <a:latin typeface="微软雅黑" panose="020B0503020204020204" pitchFamily="34" charset="-122"/>
                <a:ea typeface="微软雅黑" panose="020B0503020204020204" pitchFamily="34" charset="-122"/>
              </a:rPr>
              <a:t>——linux-0.11/kernel/chr_drv/tty_io.c</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1" name="椭圆 50"/>
          <p:cNvSpPr/>
          <p:nvPr/>
        </p:nvSpPr>
        <p:spPr>
          <a:xfrm>
            <a:off x="1744899" y="2326718"/>
            <a:ext cx="1582264" cy="1582264"/>
          </a:xfrm>
          <a:prstGeom prst="ellipse">
            <a:avLst/>
          </a:prstGeom>
          <a:noFill/>
          <a:ln w="57150">
            <a:solidFill>
              <a:srgbClr val="84CB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299513" y="2676740"/>
            <a:ext cx="63304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150" y="2771960"/>
            <a:ext cx="6490034" cy="1612983"/>
          </a:xfrm>
          <a:prstGeom prst="rect">
            <a:avLst/>
          </a:prstGeom>
        </p:spPr>
      </p:pic>
      <p:sp>
        <p:nvSpPr>
          <p:cNvPr id="5" name="椭圆形标注 4"/>
          <p:cNvSpPr/>
          <p:nvPr/>
        </p:nvSpPr>
        <p:spPr>
          <a:xfrm>
            <a:off x="6541477" y="5240215"/>
            <a:ext cx="4624754" cy="1072662"/>
          </a:xfrm>
          <a:prstGeom prst="wedgeEllipseCallout">
            <a:avLst>
              <a:gd name="adj1" fmla="val -55054"/>
              <a:gd name="adj2" fmla="val -214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C000"/>
                </a:solidFill>
              </a:rPr>
              <a:t>f</a:t>
            </a:r>
            <a:r>
              <a:rPr lang="en-US" altLang="zh-CN" sz="2800" dirty="0" smtClean="0">
                <a:solidFill>
                  <a:srgbClr val="FFC000"/>
                </a:solidFill>
              </a:rPr>
              <a:t>unc(F12) = [[L</a:t>
            </a:r>
            <a:endParaRPr lang="zh-CN" altLang="en-US" sz="2800" dirty="0">
              <a:solidFill>
                <a:srgbClr val="FFC000"/>
              </a:solidFill>
            </a:endParaRPr>
          </a:p>
        </p:txBody>
      </p:sp>
      <p:sp>
        <p:nvSpPr>
          <p:cNvPr id="13" name="椭圆形标注 12"/>
          <p:cNvSpPr/>
          <p:nvPr/>
        </p:nvSpPr>
        <p:spPr>
          <a:xfrm>
            <a:off x="991363" y="5240215"/>
            <a:ext cx="5550114" cy="1072662"/>
          </a:xfrm>
          <a:prstGeom prst="wedgeEllipseCallout">
            <a:avLst>
              <a:gd name="adj1" fmla="val 50831"/>
              <a:gd name="adj2" fmla="val -2014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C000"/>
                </a:solidFill>
              </a:rPr>
              <a:t>#include &lt;asm/system.h&gt;</a:t>
            </a:r>
            <a:endParaRPr lang="zh-CN" altLang="en-US" sz="2800" dirty="0">
              <a:solidFill>
                <a:srgbClr val="FFC000"/>
              </a:solidFill>
            </a:endParaRPr>
          </a:p>
        </p:txBody>
      </p:sp>
    </p:spTree>
    <p:extLst>
      <p:ext uri="{BB962C8B-B14F-4D97-AF65-F5344CB8AC3E}">
        <p14:creationId xmlns:p14="http://schemas.microsoft.com/office/powerpoint/2010/main" val="36519587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
                                        <p:tgtEl>
                                          <p:spTgt spid="3"/>
                                        </p:tgtEl>
                                      </p:cBhvr>
                                    </p:animEffect>
                                  </p:childTnLst>
                                </p:cTn>
                              </p:par>
                            </p:childTnLst>
                          </p:cTn>
                        </p:par>
                        <p:par>
                          <p:cTn id="14" fill="hold">
                            <p:stCondLst>
                              <p:cond delay="2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200" fill="hold"/>
                                        <p:tgtEl>
                                          <p:spTgt spid="12"/>
                                        </p:tgtEl>
                                        <p:attrNameLst>
                                          <p:attrName>ppt_x</p:attrName>
                                        </p:attrNameLst>
                                      </p:cBhvr>
                                      <p:tavLst>
                                        <p:tav tm="0">
                                          <p:val>
                                            <p:strVal val="#ppt_x"/>
                                          </p:val>
                                        </p:tav>
                                        <p:tav tm="100000">
                                          <p:val>
                                            <p:strVal val="#ppt_x"/>
                                          </p:val>
                                        </p:tav>
                                      </p:tavLst>
                                    </p:anim>
                                    <p:anim calcmode="lin" valueType="num">
                                      <p:cBhvr additive="base">
                                        <p:cTn id="18" dur="2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400"/>
                            </p:stCondLst>
                            <p:childTnLst>
                              <p:par>
                                <p:cTn id="20" presetID="1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900"/>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par>
                          <p:cTn id="27" fill="hold">
                            <p:stCondLst>
                              <p:cond delay="1400"/>
                            </p:stCondLst>
                            <p:childTnLst>
                              <p:par>
                                <p:cTn id="28" presetID="22" presetClass="entr" presetSubtype="1"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51" grpId="0" animBg="1"/>
      <p:bldP spid="2" grpId="0"/>
      <p:bldP spid="5" grpId="0" animBg="1"/>
      <p:bldP spid="1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927</Words>
  <Application>Microsoft Office PowerPoint</Application>
  <PresentationFormat>宽屏</PresentationFormat>
  <Paragraphs>83</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迷你简汉真广标</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bilin</dc:creator>
  <cp:lastModifiedBy>匡盟盟</cp:lastModifiedBy>
  <cp:revision>430</cp:revision>
  <dcterms:created xsi:type="dcterms:W3CDTF">2015-03-19T06:14:36Z</dcterms:created>
  <dcterms:modified xsi:type="dcterms:W3CDTF">2017-01-04T15:01:54Z</dcterms:modified>
</cp:coreProperties>
</file>