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69" r:id="rId3"/>
    <p:sldId id="274" r:id="rId4"/>
    <p:sldId id="276" r:id="rId5"/>
    <p:sldId id="275" r:id="rId6"/>
    <p:sldId id="272" r:id="rId7"/>
    <p:sldId id="293" r:id="rId8"/>
    <p:sldId id="296" r:id="rId9"/>
    <p:sldId id="294" r:id="rId10"/>
    <p:sldId id="287" r:id="rId11"/>
    <p:sldId id="292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3A8"/>
    <a:srgbClr val="FE4D66"/>
    <a:srgbClr val="3C6EAA"/>
    <a:srgbClr val="FE829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72"/>
    <p:restoredTop sz="95928"/>
  </p:normalViewPr>
  <p:slideViewPr>
    <p:cSldViewPr snapToGrid="0" showGuides="1">
      <p:cViewPr>
        <p:scale>
          <a:sx n="90" d="100"/>
          <a:sy n="90" d="100"/>
        </p:scale>
        <p:origin x="144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BBF06-C0F1-4EEA-9161-94E5AE50D86A}" type="datetimeFigureOut">
              <a:rPr lang="zh-CN" altLang="en-US" smtClean="0"/>
              <a:pPr/>
              <a:t>16/12/27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358CC-A703-4029-B39F-0A33770C7D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0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72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96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45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3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92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1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8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838C-BFF6-44EE-AD8D-5776E64BEE18}" type="datetime1">
              <a:rPr lang="zh-CN" altLang="en-US" smtClean="0"/>
              <a:pPr/>
              <a:t>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6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9CA9-6F5A-421B-95A9-7871EC999B68}" type="datetime1">
              <a:rPr lang="zh-CN" altLang="en-US" smtClean="0"/>
              <a:pPr/>
              <a:t>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8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7A39-82AA-4E11-A7C9-5F620A269A31}" type="datetime1">
              <a:rPr lang="zh-CN" altLang="en-US" smtClean="0"/>
              <a:pPr/>
              <a:t>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9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1022-6ACA-4F55-B3A0-0BD25C3254E5}" type="datetime1">
              <a:rPr lang="zh-CN" altLang="en-US" smtClean="0"/>
              <a:pPr/>
              <a:t>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82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879A-9CBE-4B28-AD8B-12F5DF23C6A9}" type="datetime1">
              <a:rPr lang="zh-CN" altLang="en-US" smtClean="0"/>
              <a:pPr/>
              <a:t>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92DD-C6AF-4BE5-B518-78EF51980AF8}" type="datetime1">
              <a:rPr lang="zh-CN" altLang="en-US" smtClean="0"/>
              <a:pPr/>
              <a:t>16/12/27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9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006E-3573-49D4-BEA0-7B5B64C8EDFE}" type="datetime1">
              <a:rPr lang="zh-CN" altLang="en-US" smtClean="0"/>
              <a:pPr/>
              <a:t>16/12/27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3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5F6B-40D9-4ED2-9306-49B62633A4C2}" type="datetime1">
              <a:rPr lang="zh-CN" altLang="en-US" smtClean="0"/>
              <a:pPr/>
              <a:t>16/12/27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0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364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FE52-2D3F-4BD5-AFD2-08925509856C}" type="datetime1">
              <a:rPr lang="zh-CN" altLang="en-US" smtClean="0"/>
              <a:pPr/>
              <a:t>16/12/27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8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C7CF-6A18-4EBB-9944-CC735FF06DA2}" type="datetime1">
              <a:rPr lang="zh-CN" altLang="en-US" smtClean="0"/>
              <a:pPr/>
              <a:t>16/12/27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10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C4C6-D029-4A02-8D8A-374C012F707B}" type="datetime1">
              <a:rPr lang="zh-CN" altLang="en-US" smtClean="0"/>
              <a:pPr/>
              <a:t>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9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10178" y="-954668"/>
            <a:ext cx="3559556" cy="3542489"/>
            <a:chOff x="5588764" y="391169"/>
            <a:chExt cx="2614564" cy="2602028"/>
          </a:xfrm>
        </p:grpSpPr>
        <p:sp>
          <p:nvSpPr>
            <p:cNvPr id="64" name="Freeform 5"/>
            <p:cNvSpPr>
              <a:spLocks/>
            </p:cNvSpPr>
            <p:nvPr/>
          </p:nvSpPr>
          <p:spPr bwMode="auto">
            <a:xfrm rot="619297">
              <a:off x="5641282" y="391169"/>
              <a:ext cx="2499217" cy="2601749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619297">
              <a:off x="5631554" y="404266"/>
              <a:ext cx="2520576" cy="2588931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7"/>
            <p:cNvSpPr>
              <a:spLocks/>
            </p:cNvSpPr>
            <p:nvPr/>
          </p:nvSpPr>
          <p:spPr bwMode="auto">
            <a:xfrm rot="619297">
              <a:off x="5631554" y="412810"/>
              <a:ext cx="2520576" cy="2571843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8"/>
            <p:cNvSpPr>
              <a:spLocks/>
            </p:cNvSpPr>
            <p:nvPr/>
          </p:nvSpPr>
          <p:spPr bwMode="auto">
            <a:xfrm rot="619297">
              <a:off x="5619922" y="412531"/>
              <a:ext cx="2541939" cy="2559027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9"/>
            <p:cNvSpPr>
              <a:spLocks/>
            </p:cNvSpPr>
            <p:nvPr/>
          </p:nvSpPr>
          <p:spPr bwMode="auto">
            <a:xfrm rot="619297">
              <a:off x="5610612" y="421007"/>
              <a:ext cx="2559027" cy="2550483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0"/>
            <p:cNvSpPr>
              <a:spLocks/>
            </p:cNvSpPr>
            <p:nvPr/>
          </p:nvSpPr>
          <p:spPr bwMode="auto">
            <a:xfrm rot="619297">
              <a:off x="5611378" y="421076"/>
              <a:ext cx="2559027" cy="2541939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1"/>
            <p:cNvSpPr>
              <a:spLocks/>
            </p:cNvSpPr>
            <p:nvPr/>
          </p:nvSpPr>
          <p:spPr bwMode="auto">
            <a:xfrm rot="619297">
              <a:off x="5602416" y="434239"/>
              <a:ext cx="2580387" cy="2520577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2"/>
            <p:cNvSpPr>
              <a:spLocks/>
            </p:cNvSpPr>
            <p:nvPr/>
          </p:nvSpPr>
          <p:spPr bwMode="auto">
            <a:xfrm rot="619297">
              <a:off x="5602799" y="442818"/>
              <a:ext cx="2580387" cy="2499217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"/>
            <p:cNvSpPr>
              <a:spLocks/>
            </p:cNvSpPr>
            <p:nvPr/>
          </p:nvSpPr>
          <p:spPr bwMode="auto">
            <a:xfrm rot="619297">
              <a:off x="5590016" y="442435"/>
              <a:ext cx="2601749" cy="2499217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"/>
            <p:cNvSpPr>
              <a:spLocks/>
            </p:cNvSpPr>
            <p:nvPr/>
          </p:nvSpPr>
          <p:spPr bwMode="auto">
            <a:xfrm rot="619297">
              <a:off x="5588764" y="443479"/>
              <a:ext cx="2614564" cy="2512032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755653" y="2987615"/>
            <a:ext cx="5817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【</a:t>
            </a:r>
            <a:r>
              <a:rPr lang="zh-CN" altLang="en-US" sz="3200" dirty="0" smtClean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操作系统实验二</a:t>
            </a:r>
            <a:r>
              <a:rPr lang="en-US" altLang="zh-CN" sz="3200" dirty="0" smtClean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】</a:t>
            </a:r>
            <a:endParaRPr lang="en-US" altLang="zh-CN" sz="3200" dirty="0" smtClean="0">
              <a:solidFill>
                <a:srgbClr val="3563A8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系统调用</a:t>
            </a:r>
            <a:endParaRPr lang="zh-CN" altLang="en-US" sz="3200" dirty="0">
              <a:solidFill>
                <a:srgbClr val="3563A8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982432" y="4515185"/>
            <a:ext cx="6466114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 rot="619297">
            <a:off x="-2209912" y="-1844306"/>
            <a:ext cx="6484691" cy="6452906"/>
            <a:chOff x="6940262" y="3251983"/>
            <a:chExt cx="971550" cy="966788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4"/>
            <p:cNvSpPr>
              <a:spLocks/>
            </p:cNvSpPr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 rot="619297">
            <a:off x="7962830" y="3043578"/>
            <a:ext cx="6484691" cy="6452906"/>
            <a:chOff x="6940262" y="3251983"/>
            <a:chExt cx="971550" cy="966788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71970" y="5254440"/>
            <a:ext cx="2490176" cy="2478236"/>
            <a:chOff x="5588764" y="391169"/>
            <a:chExt cx="2614564" cy="2602028"/>
          </a:xfrm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 rot="619297">
              <a:off x="5641282" y="391169"/>
              <a:ext cx="2499217" cy="2601749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619297">
              <a:off x="5631554" y="404266"/>
              <a:ext cx="2520576" cy="2588931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 rot="619297">
              <a:off x="5631554" y="412810"/>
              <a:ext cx="2520576" cy="2571843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 rot="619297">
              <a:off x="5619922" y="412531"/>
              <a:ext cx="2541939" cy="2559027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 rot="619297">
              <a:off x="5610612" y="421007"/>
              <a:ext cx="2559027" cy="2550483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 rot="619297">
              <a:off x="5611378" y="421076"/>
              <a:ext cx="2559027" cy="2541939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 rot="619297">
              <a:off x="5602416" y="434239"/>
              <a:ext cx="2580387" cy="2520577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 rot="619297">
              <a:off x="5602799" y="442818"/>
              <a:ext cx="2580387" cy="2499217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 rot="619297">
              <a:off x="5590016" y="442435"/>
              <a:ext cx="2601749" cy="2499217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 rot="619297">
              <a:off x="5588764" y="443479"/>
              <a:ext cx="2614564" cy="2512032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2755653" y="4496298"/>
            <a:ext cx="5817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匡盟盟 </a:t>
            </a:r>
            <a:r>
              <a:rPr lang="en-US" altLang="zh-CN" sz="1600" dirty="0" smtClean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1143220116</a:t>
            </a:r>
            <a:endParaRPr lang="zh-CN" altLang="en-US" sz="1600" dirty="0" smtClean="0">
              <a:solidFill>
                <a:srgbClr val="3563A8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樊晨霄   </a:t>
            </a:r>
            <a:r>
              <a:rPr lang="en-US" altLang="zh-CN" sz="1600" dirty="0" smtClean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15S008199</a:t>
            </a:r>
            <a:endParaRPr lang="zh-CN" altLang="en-US" sz="1600" dirty="0">
              <a:solidFill>
                <a:srgbClr val="3563A8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5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arrow"/>
          <p:cNvSpPr/>
          <p:nvPr/>
        </p:nvSpPr>
        <p:spPr bwMode="auto">
          <a:xfrm>
            <a:off x="3155474" y="2204939"/>
            <a:ext cx="3132799" cy="1072426"/>
          </a:xfrm>
          <a:prstGeom prst="homePlate">
            <a:avLst/>
          </a:prstGeom>
          <a:noFill/>
          <a:ln w="12700" cap="flat" cmpd="sng" algn="ctr">
            <a:solidFill>
              <a:srgbClr val="3563A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48640" tIns="45696" rIns="91386" bIns="73109" numCol="1" rtlCol="0" anchor="ctr" anchorCtr="0" compatLnSpc="1">
            <a:prstTxWarp prst="textNoShape">
              <a:avLst/>
            </a:prstTxWarp>
          </a:bodyPr>
          <a:lstStyle/>
          <a:p>
            <a:pPr defTabSz="913862"/>
            <a:r>
              <a:rPr lang="zh-TW" altLang="zh-CN" sz="1400" dirty="0">
                <a:solidFill>
                  <a:srgbClr val="3563A8"/>
                </a:solidFill>
              </a:rPr>
              <a:t>从</a:t>
            </a:r>
            <a:r>
              <a:rPr lang="en-US" altLang="zh-CN" sz="1400" b="1" dirty="0">
                <a:solidFill>
                  <a:srgbClr val="3563A8"/>
                </a:solidFill>
              </a:rPr>
              <a:t>Linux 0.11</a:t>
            </a:r>
            <a:r>
              <a:rPr lang="zh-TW" altLang="zh-CN" sz="1400" dirty="0">
                <a:solidFill>
                  <a:srgbClr val="3563A8"/>
                </a:solidFill>
              </a:rPr>
              <a:t>现在的机制看，它的系统调用最多能传递几个</a:t>
            </a:r>
            <a:r>
              <a:rPr lang="zh-TW" altLang="zh-CN" sz="1400" dirty="0" smtClean="0">
                <a:solidFill>
                  <a:srgbClr val="3563A8"/>
                </a:solidFill>
              </a:rPr>
              <a:t>参数</a:t>
            </a:r>
            <a:r>
              <a:rPr lang="zh-TW" altLang="zh-CN" sz="1400" dirty="0">
                <a:solidFill>
                  <a:srgbClr val="3563A8"/>
                </a:solidFill>
              </a:rPr>
              <a:t>？你能想出办法来扩大这个限制吗</a:t>
            </a:r>
            <a:r>
              <a:rPr lang="zh-TW" altLang="zh-CN" sz="1400" dirty="0" smtClean="0">
                <a:solidFill>
                  <a:srgbClr val="3563A8"/>
                </a:solidFill>
              </a:rPr>
              <a:t>？</a:t>
            </a:r>
            <a:endParaRPr lang="en-US" sz="1400" kern="0" dirty="0">
              <a:solidFill>
                <a:srgbClr val="3563A8"/>
              </a:solidFill>
            </a:endParaRPr>
          </a:p>
        </p:txBody>
      </p:sp>
      <p:sp>
        <p:nvSpPr>
          <p:cNvPr id="3" name="Oval 20"/>
          <p:cNvSpPr/>
          <p:nvPr/>
        </p:nvSpPr>
        <p:spPr bwMode="auto">
          <a:xfrm>
            <a:off x="1846261" y="1955502"/>
            <a:ext cx="1554956" cy="1554956"/>
          </a:xfrm>
          <a:prstGeom prst="ellipse">
            <a:avLst/>
          </a:prstGeom>
          <a:solidFill>
            <a:schemeClr val="bg1"/>
          </a:solidFill>
          <a:ln w="12700">
            <a:solidFill>
              <a:srgbClr val="3563A8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2234834" y="2311935"/>
            <a:ext cx="777810" cy="882729"/>
          </a:xfrm>
          <a:custGeom>
            <a:avLst/>
            <a:gdLst>
              <a:gd name="T0" fmla="*/ 0 w 14953"/>
              <a:gd name="T1" fmla="*/ 0 h 16970"/>
              <a:gd name="T2" fmla="*/ 1361 w 14953"/>
              <a:gd name="T3" fmla="*/ 15274 h 16970"/>
              <a:gd name="T4" fmla="*/ 7472 w 14953"/>
              <a:gd name="T5" fmla="*/ 16970 h 16970"/>
              <a:gd name="T6" fmla="*/ 13590 w 14953"/>
              <a:gd name="T7" fmla="*/ 15274 h 16970"/>
              <a:gd name="T8" fmla="*/ 14953 w 14953"/>
              <a:gd name="T9" fmla="*/ 0 h 16970"/>
              <a:gd name="T10" fmla="*/ 0 w 14953"/>
              <a:gd name="T11" fmla="*/ 0 h 16970"/>
              <a:gd name="T12" fmla="*/ 12000 w 14953"/>
              <a:gd name="T13" fmla="*/ 4996 h 16970"/>
              <a:gd name="T14" fmla="*/ 11996 w 14953"/>
              <a:gd name="T15" fmla="*/ 4996 h 16970"/>
              <a:gd name="T16" fmla="*/ 4831 w 14953"/>
              <a:gd name="T17" fmla="*/ 4996 h 16970"/>
              <a:gd name="T18" fmla="*/ 5004 w 14953"/>
              <a:gd name="T19" fmla="*/ 6914 h 16970"/>
              <a:gd name="T20" fmla="*/ 11830 w 14953"/>
              <a:gd name="T21" fmla="*/ 6914 h 16970"/>
              <a:gd name="T22" fmla="*/ 11315 w 14953"/>
              <a:gd name="T23" fmla="*/ 12664 h 16970"/>
              <a:gd name="T24" fmla="*/ 7474 w 14953"/>
              <a:gd name="T25" fmla="*/ 13729 h 16970"/>
              <a:gd name="T26" fmla="*/ 3636 w 14953"/>
              <a:gd name="T27" fmla="*/ 12664 h 16970"/>
              <a:gd name="T28" fmla="*/ 3369 w 14953"/>
              <a:gd name="T29" fmla="*/ 9657 h 16970"/>
              <a:gd name="T30" fmla="*/ 5249 w 14953"/>
              <a:gd name="T31" fmla="*/ 9657 h 16970"/>
              <a:gd name="T32" fmla="*/ 5389 w 14953"/>
              <a:gd name="T33" fmla="*/ 11218 h 16970"/>
              <a:gd name="T34" fmla="*/ 7474 w 14953"/>
              <a:gd name="T35" fmla="*/ 11780 h 16970"/>
              <a:gd name="T36" fmla="*/ 9565 w 14953"/>
              <a:gd name="T37" fmla="*/ 11216 h 16970"/>
              <a:gd name="T38" fmla="*/ 9782 w 14953"/>
              <a:gd name="T39" fmla="*/ 8787 h 16970"/>
              <a:gd name="T40" fmla="*/ 3291 w 14953"/>
              <a:gd name="T41" fmla="*/ 8787 h 16970"/>
              <a:gd name="T42" fmla="*/ 2786 w 14953"/>
              <a:gd name="T43" fmla="*/ 3123 h 16970"/>
              <a:gd name="T44" fmla="*/ 12168 w 14953"/>
              <a:gd name="T45" fmla="*/ 3123 h 16970"/>
              <a:gd name="T46" fmla="*/ 12000 w 14953"/>
              <a:gd name="T47" fmla="*/ 4996 h 16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953" h="16970">
                <a:moveTo>
                  <a:pt x="0" y="0"/>
                </a:moveTo>
                <a:lnTo>
                  <a:pt x="1361" y="15274"/>
                </a:lnTo>
                <a:lnTo>
                  <a:pt x="7472" y="16970"/>
                </a:lnTo>
                <a:lnTo>
                  <a:pt x="13590" y="15274"/>
                </a:lnTo>
                <a:lnTo>
                  <a:pt x="14953" y="0"/>
                </a:lnTo>
                <a:lnTo>
                  <a:pt x="0" y="0"/>
                </a:lnTo>
                <a:close/>
                <a:moveTo>
                  <a:pt x="12000" y="4996"/>
                </a:moveTo>
                <a:lnTo>
                  <a:pt x="11996" y="4996"/>
                </a:lnTo>
                <a:lnTo>
                  <a:pt x="4831" y="4996"/>
                </a:lnTo>
                <a:lnTo>
                  <a:pt x="5004" y="6914"/>
                </a:lnTo>
                <a:lnTo>
                  <a:pt x="11830" y="6914"/>
                </a:lnTo>
                <a:lnTo>
                  <a:pt x="11315" y="12664"/>
                </a:lnTo>
                <a:lnTo>
                  <a:pt x="7474" y="13729"/>
                </a:lnTo>
                <a:lnTo>
                  <a:pt x="3636" y="12664"/>
                </a:lnTo>
                <a:lnTo>
                  <a:pt x="3369" y="9657"/>
                </a:lnTo>
                <a:lnTo>
                  <a:pt x="5249" y="9657"/>
                </a:lnTo>
                <a:lnTo>
                  <a:pt x="5389" y="11218"/>
                </a:lnTo>
                <a:lnTo>
                  <a:pt x="7474" y="11780"/>
                </a:lnTo>
                <a:lnTo>
                  <a:pt x="9565" y="11216"/>
                </a:lnTo>
                <a:lnTo>
                  <a:pt x="9782" y="8787"/>
                </a:lnTo>
                <a:lnTo>
                  <a:pt x="3291" y="8787"/>
                </a:lnTo>
                <a:lnTo>
                  <a:pt x="2786" y="3123"/>
                </a:lnTo>
                <a:lnTo>
                  <a:pt x="12168" y="3123"/>
                </a:lnTo>
                <a:lnTo>
                  <a:pt x="12000" y="4996"/>
                </a:lnTo>
                <a:close/>
              </a:path>
            </a:pathLst>
          </a:custGeom>
          <a:solidFill>
            <a:srgbClr val="3563A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>
              <a:defRPr/>
            </a:pPr>
            <a:endParaRPr lang="en-US" kern="0" smtClean="0">
              <a:solidFill>
                <a:srgbClr val="000000"/>
              </a:solidFill>
            </a:endParaRPr>
          </a:p>
        </p:txBody>
      </p:sp>
      <p:sp>
        <p:nvSpPr>
          <p:cNvPr id="6" name="3 arrow"/>
          <p:cNvSpPr/>
          <p:nvPr/>
        </p:nvSpPr>
        <p:spPr bwMode="auto">
          <a:xfrm>
            <a:off x="3155474" y="4828629"/>
            <a:ext cx="3132799" cy="1072426"/>
          </a:xfrm>
          <a:prstGeom prst="homePlate">
            <a:avLst/>
          </a:prstGeom>
          <a:noFill/>
          <a:ln w="12700" cap="flat" cmpd="sng" algn="ctr">
            <a:solidFill>
              <a:srgbClr val="3563A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48640" tIns="45696" rIns="91386" bIns="73109" numCol="1" rtlCol="0" anchor="ctr" anchorCtr="0" compatLnSpc="1">
            <a:prstTxWarp prst="textNoShape">
              <a:avLst/>
            </a:prstTxWarp>
          </a:bodyPr>
          <a:lstStyle/>
          <a:p>
            <a:pPr defTabSz="913862"/>
            <a:r>
              <a:rPr lang="zh-TW" altLang="zh-CN" sz="1400" dirty="0" smtClean="0">
                <a:solidFill>
                  <a:srgbClr val="3563A8"/>
                </a:solidFill>
              </a:rPr>
              <a:t>用</a:t>
            </a:r>
            <a:r>
              <a:rPr lang="zh-TW" altLang="zh-CN" sz="1400" dirty="0">
                <a:solidFill>
                  <a:srgbClr val="3563A8"/>
                </a:solidFill>
              </a:rPr>
              <a:t>文字简要描述向</a:t>
            </a:r>
            <a:r>
              <a:rPr lang="en-US" altLang="zh-CN" sz="1400" b="1" dirty="0">
                <a:solidFill>
                  <a:srgbClr val="3563A8"/>
                </a:solidFill>
              </a:rPr>
              <a:t>Linux 0.11</a:t>
            </a:r>
            <a:r>
              <a:rPr lang="zh-TW" altLang="zh-CN" sz="1400" dirty="0">
                <a:solidFill>
                  <a:srgbClr val="3563A8"/>
                </a:solidFill>
              </a:rPr>
              <a:t>添加一个系统调用</a:t>
            </a:r>
            <a:r>
              <a:rPr lang="en-US" altLang="zh-CN" sz="1400" b="1" dirty="0">
                <a:solidFill>
                  <a:srgbClr val="3563A8"/>
                </a:solidFill>
              </a:rPr>
              <a:t>foo()</a:t>
            </a:r>
            <a:r>
              <a:rPr lang="zh-TW" altLang="zh-CN" sz="1400" b="1" dirty="0">
                <a:solidFill>
                  <a:srgbClr val="3563A8"/>
                </a:solidFill>
              </a:rPr>
              <a:t>的步骤</a:t>
            </a:r>
            <a:r>
              <a:rPr lang="zh-CN" altLang="zh-CN" sz="1400" dirty="0">
                <a:solidFill>
                  <a:srgbClr val="3563A8"/>
                </a:solidFill>
              </a:rPr>
              <a:t> </a:t>
            </a:r>
            <a:endParaRPr lang="en-US" sz="1400" kern="0" dirty="0">
              <a:solidFill>
                <a:srgbClr val="3563A8"/>
              </a:solidFill>
            </a:endParaRPr>
          </a:p>
        </p:txBody>
      </p:sp>
      <p:sp>
        <p:nvSpPr>
          <p:cNvPr id="7" name="Oval 24"/>
          <p:cNvSpPr/>
          <p:nvPr/>
        </p:nvSpPr>
        <p:spPr bwMode="auto">
          <a:xfrm>
            <a:off x="1846261" y="4579192"/>
            <a:ext cx="1554956" cy="1554956"/>
          </a:xfrm>
          <a:prstGeom prst="ellipse">
            <a:avLst/>
          </a:prstGeom>
          <a:solidFill>
            <a:schemeClr val="bg1"/>
          </a:solidFill>
          <a:ln w="12700">
            <a:solidFill>
              <a:srgbClr val="3563A8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ounded Rectangle 114"/>
          <p:cNvSpPr/>
          <p:nvPr/>
        </p:nvSpPr>
        <p:spPr bwMode="auto">
          <a:xfrm rot="221567" flipH="1">
            <a:off x="2217095" y="4920863"/>
            <a:ext cx="813287" cy="817107"/>
          </a:xfrm>
          <a:custGeom>
            <a:avLst/>
            <a:gdLst/>
            <a:ahLst/>
            <a:cxnLst/>
            <a:rect l="l" t="t" r="r" b="b"/>
            <a:pathLst>
              <a:path w="2827740" h="2841018">
                <a:moveTo>
                  <a:pt x="2117041" y="2272596"/>
                </a:moveTo>
                <a:cubicBezTo>
                  <a:pt x="2274182" y="2430255"/>
                  <a:pt x="2238127" y="2601798"/>
                  <a:pt x="2223679" y="2692721"/>
                </a:cubicBezTo>
                <a:cubicBezTo>
                  <a:pt x="2087867" y="2792948"/>
                  <a:pt x="1357746" y="2843650"/>
                  <a:pt x="1121506" y="2840913"/>
                </a:cubicBezTo>
                <a:cubicBezTo>
                  <a:pt x="1044789" y="2769727"/>
                  <a:pt x="974832" y="2713830"/>
                  <a:pt x="944068" y="2685198"/>
                </a:cubicBezTo>
                <a:lnTo>
                  <a:pt x="949266" y="2662763"/>
                </a:lnTo>
                <a:cubicBezTo>
                  <a:pt x="1037829" y="2646207"/>
                  <a:pt x="1103471" y="2652034"/>
                  <a:pt x="1192034" y="2635479"/>
                </a:cubicBezTo>
                <a:cubicBezTo>
                  <a:pt x="1195810" y="2689822"/>
                  <a:pt x="1161799" y="2763439"/>
                  <a:pt x="1197770" y="2758909"/>
                </a:cubicBezTo>
                <a:cubicBezTo>
                  <a:pt x="1219321" y="2617009"/>
                  <a:pt x="1247325" y="2486286"/>
                  <a:pt x="1070819" y="2355083"/>
                </a:cubicBezTo>
                <a:close/>
                <a:moveTo>
                  <a:pt x="880843" y="1369000"/>
                </a:moveTo>
                <a:lnTo>
                  <a:pt x="580558" y="1387799"/>
                </a:lnTo>
                <a:lnTo>
                  <a:pt x="592303" y="1748079"/>
                </a:lnTo>
                <a:lnTo>
                  <a:pt x="902911" y="1717220"/>
                </a:lnTo>
                <a:close/>
                <a:moveTo>
                  <a:pt x="1907670" y="1396424"/>
                </a:moveTo>
                <a:lnTo>
                  <a:pt x="1907670" y="1396424"/>
                </a:lnTo>
                <a:lnTo>
                  <a:pt x="1907670" y="1396425"/>
                </a:lnTo>
                <a:close/>
                <a:moveTo>
                  <a:pt x="2509109" y="1363418"/>
                </a:moveTo>
                <a:cubicBezTo>
                  <a:pt x="2527338" y="1363418"/>
                  <a:pt x="2542116" y="1378196"/>
                  <a:pt x="2542116" y="1396425"/>
                </a:cubicBezTo>
                <a:lnTo>
                  <a:pt x="2542115" y="1396425"/>
                </a:lnTo>
                <a:cubicBezTo>
                  <a:pt x="2542115" y="1414654"/>
                  <a:pt x="2527337" y="1429432"/>
                  <a:pt x="2509108" y="1429432"/>
                </a:cubicBezTo>
                <a:lnTo>
                  <a:pt x="1940677" y="1429431"/>
                </a:lnTo>
                <a:cubicBezTo>
                  <a:pt x="1922448" y="1429431"/>
                  <a:pt x="1907670" y="1414653"/>
                  <a:pt x="1907670" y="1396424"/>
                </a:cubicBezTo>
                <a:cubicBezTo>
                  <a:pt x="1907670" y="1378196"/>
                  <a:pt x="1922448" y="1363418"/>
                  <a:pt x="1940677" y="1363418"/>
                </a:cubicBezTo>
                <a:close/>
                <a:moveTo>
                  <a:pt x="1889465" y="1264749"/>
                </a:moveTo>
                <a:lnTo>
                  <a:pt x="1889465" y="1264749"/>
                </a:lnTo>
                <a:lnTo>
                  <a:pt x="1889465" y="1264750"/>
                </a:lnTo>
                <a:close/>
                <a:moveTo>
                  <a:pt x="2490904" y="1231743"/>
                </a:moveTo>
                <a:cubicBezTo>
                  <a:pt x="2509133" y="1231743"/>
                  <a:pt x="2523911" y="1246521"/>
                  <a:pt x="2523911" y="1264750"/>
                </a:cubicBezTo>
                <a:lnTo>
                  <a:pt x="2523910" y="1264750"/>
                </a:lnTo>
                <a:cubicBezTo>
                  <a:pt x="2523910" y="1282979"/>
                  <a:pt x="2509132" y="1297757"/>
                  <a:pt x="2490903" y="1297757"/>
                </a:cubicBezTo>
                <a:lnTo>
                  <a:pt x="1922472" y="1297756"/>
                </a:lnTo>
                <a:cubicBezTo>
                  <a:pt x="1904243" y="1297756"/>
                  <a:pt x="1889465" y="1282978"/>
                  <a:pt x="1889465" y="1264749"/>
                </a:cubicBezTo>
                <a:cubicBezTo>
                  <a:pt x="1889465" y="1246521"/>
                  <a:pt x="1904243" y="1231743"/>
                  <a:pt x="1922472" y="1231743"/>
                </a:cubicBezTo>
                <a:close/>
                <a:moveTo>
                  <a:pt x="1880465" y="1134574"/>
                </a:moveTo>
                <a:lnTo>
                  <a:pt x="1880465" y="1134575"/>
                </a:lnTo>
                <a:lnTo>
                  <a:pt x="1880465" y="1134575"/>
                </a:lnTo>
                <a:close/>
                <a:moveTo>
                  <a:pt x="2481904" y="1101568"/>
                </a:moveTo>
                <a:cubicBezTo>
                  <a:pt x="2500133" y="1101568"/>
                  <a:pt x="2514911" y="1116346"/>
                  <a:pt x="2514911" y="1134575"/>
                </a:cubicBezTo>
                <a:lnTo>
                  <a:pt x="2514910" y="1134575"/>
                </a:lnTo>
                <a:cubicBezTo>
                  <a:pt x="2514910" y="1152804"/>
                  <a:pt x="2500132" y="1167582"/>
                  <a:pt x="2481903" y="1167582"/>
                </a:cubicBezTo>
                <a:lnTo>
                  <a:pt x="1913472" y="1167581"/>
                </a:lnTo>
                <a:cubicBezTo>
                  <a:pt x="1895243" y="1167581"/>
                  <a:pt x="1880465" y="1152803"/>
                  <a:pt x="1880465" y="1134575"/>
                </a:cubicBezTo>
                <a:cubicBezTo>
                  <a:pt x="1880465" y="1116346"/>
                  <a:pt x="1895243" y="1101568"/>
                  <a:pt x="1913472" y="1101568"/>
                </a:cubicBezTo>
                <a:close/>
                <a:moveTo>
                  <a:pt x="1670888" y="1044901"/>
                </a:moveTo>
                <a:cubicBezTo>
                  <a:pt x="1745356" y="1115767"/>
                  <a:pt x="1792537" y="1219845"/>
                  <a:pt x="1794576" y="1336371"/>
                </a:cubicBezTo>
                <a:cubicBezTo>
                  <a:pt x="1796258" y="1432463"/>
                  <a:pt x="1766965" y="1521168"/>
                  <a:pt x="1715392" y="1589971"/>
                </a:cubicBezTo>
                <a:lnTo>
                  <a:pt x="1460652" y="1356165"/>
                </a:lnTo>
                <a:close/>
                <a:moveTo>
                  <a:pt x="850961" y="924919"/>
                </a:moveTo>
                <a:lnTo>
                  <a:pt x="558241" y="925116"/>
                </a:lnTo>
                <a:lnTo>
                  <a:pt x="575096" y="1304815"/>
                </a:lnTo>
                <a:lnTo>
                  <a:pt x="868839" y="1288776"/>
                </a:lnTo>
                <a:close/>
                <a:moveTo>
                  <a:pt x="1379551" y="949114"/>
                </a:moveTo>
                <a:lnTo>
                  <a:pt x="1446658" y="1376884"/>
                </a:lnTo>
                <a:lnTo>
                  <a:pt x="1446659" y="1376882"/>
                </a:lnTo>
                <a:lnTo>
                  <a:pt x="1446455" y="1380053"/>
                </a:lnTo>
                <a:lnTo>
                  <a:pt x="1699552" y="1611887"/>
                </a:lnTo>
                <a:cubicBezTo>
                  <a:pt x="1635404" y="1690619"/>
                  <a:pt x="1542531" y="1740316"/>
                  <a:pt x="1438617" y="1742134"/>
                </a:cubicBezTo>
                <a:cubicBezTo>
                  <a:pt x="1238165" y="1745642"/>
                  <a:pt x="1072537" y="1569664"/>
                  <a:pt x="1068677" y="1349075"/>
                </a:cubicBezTo>
                <a:cubicBezTo>
                  <a:pt x="1065113" y="1145421"/>
                  <a:pt x="1200678" y="974941"/>
                  <a:pt x="1379551" y="949114"/>
                </a:cubicBezTo>
                <a:close/>
                <a:moveTo>
                  <a:pt x="2446737" y="687457"/>
                </a:moveTo>
                <a:lnTo>
                  <a:pt x="903247" y="643293"/>
                </a:lnTo>
                <a:lnTo>
                  <a:pt x="906180" y="700861"/>
                </a:lnTo>
                <a:lnTo>
                  <a:pt x="2449573" y="744909"/>
                </a:lnTo>
                <a:close/>
                <a:moveTo>
                  <a:pt x="2441085" y="573022"/>
                </a:moveTo>
                <a:lnTo>
                  <a:pt x="897418" y="528853"/>
                </a:lnTo>
                <a:lnTo>
                  <a:pt x="900350" y="586422"/>
                </a:lnTo>
                <a:lnTo>
                  <a:pt x="2443923" y="630476"/>
                </a:lnTo>
                <a:close/>
                <a:moveTo>
                  <a:pt x="2496211" y="489777"/>
                </a:moveTo>
                <a:lnTo>
                  <a:pt x="2510220" y="813569"/>
                </a:lnTo>
                <a:lnTo>
                  <a:pt x="909594" y="784077"/>
                </a:lnTo>
                <a:lnTo>
                  <a:pt x="964396" y="1804001"/>
                </a:lnTo>
                <a:lnTo>
                  <a:pt x="524733" y="1842893"/>
                </a:lnTo>
                <a:lnTo>
                  <a:pt x="459271" y="410673"/>
                </a:lnTo>
                <a:close/>
                <a:moveTo>
                  <a:pt x="2629588" y="282400"/>
                </a:moveTo>
                <a:lnTo>
                  <a:pt x="310251" y="153390"/>
                </a:lnTo>
                <a:lnTo>
                  <a:pt x="409854" y="2139731"/>
                </a:lnTo>
                <a:lnTo>
                  <a:pt x="2701663" y="2005119"/>
                </a:lnTo>
                <a:close/>
                <a:moveTo>
                  <a:pt x="28715" y="0"/>
                </a:moveTo>
                <a:lnTo>
                  <a:pt x="2728199" y="174227"/>
                </a:lnTo>
                <a:lnTo>
                  <a:pt x="2827740" y="2181245"/>
                </a:lnTo>
                <a:lnTo>
                  <a:pt x="218271" y="2386985"/>
                </a:lnTo>
                <a:lnTo>
                  <a:pt x="119907" y="2373001"/>
                </a:lnTo>
                <a:lnTo>
                  <a:pt x="13" y="89778"/>
                </a:lnTo>
                <a:cubicBezTo>
                  <a:pt x="-722" y="61732"/>
                  <a:pt x="29450" y="28046"/>
                  <a:pt x="28715" y="0"/>
                </a:cubicBezTo>
                <a:close/>
              </a:path>
            </a:pathLst>
          </a:custGeom>
          <a:solidFill>
            <a:srgbClr val="3563A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93064" y="784334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563A8"/>
                </a:solidFill>
              </a:rPr>
              <a:t>回答问题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81500" y="2368555"/>
            <a:ext cx="4120400" cy="1698345"/>
          </a:xfrm>
          <a:prstGeom prst="rect">
            <a:avLst/>
          </a:prstGeom>
        </p:spPr>
        <p:txBody>
          <a:bodyPr wrap="square" tIns="36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1.</a:t>
            </a:r>
            <a:r>
              <a:rPr lang="zh-CN" altLang="zh-CN" sz="1400" dirty="0"/>
              <a:t>在</a:t>
            </a:r>
            <a:r>
              <a:rPr lang="en-US" altLang="zh-CN" sz="1400" dirty="0" err="1"/>
              <a:t>unistd.h</a:t>
            </a:r>
            <a:r>
              <a:rPr lang="zh-CN" altLang="zh-CN" sz="1400" dirty="0"/>
              <a:t>中，将</a:t>
            </a:r>
            <a:r>
              <a:rPr lang="en-US" altLang="zh-CN" sz="1400" dirty="0"/>
              <a:t>_</a:t>
            </a:r>
            <a:r>
              <a:rPr lang="en-US" altLang="zh-CN" sz="1400" dirty="0" err="1"/>
              <a:t>syscalln</a:t>
            </a:r>
            <a:r>
              <a:rPr lang="zh-CN" altLang="zh-CN" sz="1400" dirty="0"/>
              <a:t>对应的宏进行扩充</a:t>
            </a:r>
            <a:r>
              <a:rPr lang="zh-CN" altLang="zh-CN" sz="1400" dirty="0"/>
              <a:t> </a:t>
            </a:r>
            <a:r>
              <a:rPr lang="en-US" altLang="zh-CN" sz="1400" dirty="0" smtClean="0"/>
              <a:t>;</a:t>
            </a: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2.</a:t>
            </a:r>
            <a:r>
              <a:rPr lang="zh-CN" altLang="zh-CN" sz="1400" dirty="0"/>
              <a:t>使用《</a:t>
            </a:r>
            <a:r>
              <a:rPr lang="en-US" altLang="zh-CN" sz="1400" dirty="0"/>
              <a:t>Linux0.11</a:t>
            </a:r>
            <a:r>
              <a:rPr lang="zh-CN" altLang="zh-CN" sz="1400" dirty="0"/>
              <a:t>内核完全注释》中提到的系统调用门的办法</a:t>
            </a:r>
            <a:r>
              <a:rPr lang="zh-CN" altLang="zh-CN" sz="1400" dirty="0"/>
              <a:t> </a:t>
            </a:r>
            <a:r>
              <a:rPr lang="en-US" altLang="zh-CN" sz="1400" dirty="0" smtClean="0"/>
              <a:t>;</a:t>
            </a: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3.</a:t>
            </a:r>
            <a:r>
              <a:rPr lang="zh-CN" altLang="zh-CN" sz="1400" dirty="0"/>
              <a:t>先将所有参数连续地存放在一个预留出的用户地址内存区域内</a:t>
            </a:r>
            <a:r>
              <a:rPr lang="zh-CN" altLang="zh-CN" sz="1400" dirty="0"/>
              <a:t> 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然后顺序取出参数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81500" y="5006990"/>
            <a:ext cx="4120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1.</a:t>
            </a:r>
            <a:r>
              <a:rPr lang="zh-CN" altLang="zh-CN" sz="1400" dirty="0" smtClean="0"/>
              <a:t>编写对应</a:t>
            </a:r>
            <a:r>
              <a:rPr lang="zh-CN" altLang="zh-CN" sz="1400" dirty="0"/>
              <a:t>的系统调用处理函数</a:t>
            </a:r>
            <a:r>
              <a:rPr lang="en-US" altLang="zh-CN" sz="1400" dirty="0" err="1"/>
              <a:t>sys_foo</a:t>
            </a:r>
            <a:r>
              <a:rPr lang="en-US" altLang="zh-CN" sz="1400" dirty="0" smtClean="0"/>
              <a:t>();</a:t>
            </a: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2.</a:t>
            </a:r>
            <a:r>
              <a:rPr lang="zh-CN" altLang="zh-CN" sz="1400" dirty="0"/>
              <a:t>添加系统调用</a:t>
            </a:r>
            <a:r>
              <a:rPr lang="en-US" altLang="zh-CN" sz="1400" dirty="0"/>
              <a:t>foo()</a:t>
            </a:r>
            <a:r>
              <a:rPr lang="zh-CN" altLang="zh-CN" sz="1400" dirty="0"/>
              <a:t>的功能号</a:t>
            </a:r>
            <a:r>
              <a:rPr lang="zh-CN" altLang="zh-CN" sz="1400" dirty="0"/>
              <a:t> </a:t>
            </a:r>
            <a:r>
              <a:rPr lang="zh-CN" altLang="en-US" sz="1400" dirty="0" smtClean="0"/>
              <a:t>以及调用总数</a:t>
            </a:r>
            <a:r>
              <a:rPr lang="en-US" altLang="zh-CN" sz="1400" dirty="0" smtClean="0"/>
              <a:t>;</a:t>
            </a: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3.</a:t>
            </a:r>
            <a:r>
              <a:rPr lang="zh-CN" altLang="zh-CN" sz="1400" dirty="0"/>
              <a:t>在</a:t>
            </a:r>
            <a:r>
              <a:rPr lang="da-DK" altLang="zh-CN" sz="1400" dirty="0" err="1"/>
              <a:t>kernel</a:t>
            </a:r>
            <a:r>
              <a:rPr lang="zh-CN" altLang="zh-CN" sz="1400" dirty="0"/>
              <a:t>中添加 </a:t>
            </a:r>
            <a:r>
              <a:rPr lang="it-IT" altLang="zh-CN" sz="1400" dirty="0" err="1"/>
              <a:t>foo.c</a:t>
            </a:r>
            <a:r>
              <a:rPr lang="zh-CN" altLang="zh-CN" sz="1400" dirty="0"/>
              <a:t> 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并</a:t>
            </a:r>
            <a:r>
              <a:rPr lang="zh-CN" altLang="zh-CN" sz="1400" dirty="0" smtClean="0"/>
              <a:t>修改</a:t>
            </a:r>
            <a:r>
              <a:rPr lang="da-DK" altLang="zh-CN" sz="1400" dirty="0" err="1"/>
              <a:t>kernel</a:t>
            </a:r>
            <a:r>
              <a:rPr lang="zh-TW" altLang="zh-CN" sz="1400" dirty="0"/>
              <a:t>的</a:t>
            </a:r>
            <a:r>
              <a:rPr lang="en-US" altLang="zh-CN" sz="1400" dirty="0" err="1"/>
              <a:t>Makefile</a:t>
            </a:r>
            <a:r>
              <a:rPr lang="zh-CN" altLang="zh-CN" sz="1400" dirty="0"/>
              <a:t>，将</a:t>
            </a:r>
            <a:r>
              <a:rPr lang="it-IT" altLang="zh-CN" sz="1400" dirty="0" err="1"/>
              <a:t>foo.c</a:t>
            </a:r>
            <a:r>
              <a:rPr lang="zh-CN" altLang="zh-CN" sz="1400" dirty="0"/>
              <a:t>与内核其它代码编译链接到一起</a:t>
            </a:r>
            <a:r>
              <a:rPr lang="zh-CN" altLang="zh-CN" sz="1400" dirty="0"/>
              <a:t> </a:t>
            </a:r>
            <a:r>
              <a:rPr lang="zh-CN" altLang="zh-CN" sz="1400" dirty="0" smtClean="0"/>
              <a:t>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grpSp>
        <p:nvGrpSpPr>
          <p:cNvPr id="25" name="组合 6"/>
          <p:cNvGrpSpPr/>
          <p:nvPr/>
        </p:nvGrpSpPr>
        <p:grpSpPr>
          <a:xfrm>
            <a:off x="1016595" y="147812"/>
            <a:ext cx="596638" cy="320040"/>
            <a:chOff x="1016595" y="147812"/>
            <a:chExt cx="596638" cy="320040"/>
          </a:xfrm>
        </p:grpSpPr>
        <p:cxnSp>
          <p:nvCxnSpPr>
            <p:cNvPr id="26" name="直接连接符 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016595" y="169333"/>
              <a:ext cx="596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M</a:t>
              </a:r>
              <a:r>
                <a:rPr lang="zh-CN" altLang="en-US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r>
                <a:rPr lang="zh-CN" altLang="en-US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</a:t>
              </a:r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469760" y="1516251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50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4754088" y="1287246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2066924" y="1502672"/>
            <a:ext cx="8058150" cy="5000624"/>
            <a:chOff x="6192365" y="2739619"/>
            <a:chExt cx="4825988" cy="2780744"/>
          </a:xfrm>
          <a:noFill/>
        </p:grpSpPr>
        <p:sp>
          <p:nvSpPr>
            <p:cNvPr id="75" name="圆角矩形 74"/>
            <p:cNvSpPr/>
            <p:nvPr/>
          </p:nvSpPr>
          <p:spPr>
            <a:xfrm>
              <a:off x="6560954" y="2739619"/>
              <a:ext cx="4099004" cy="2599770"/>
            </a:xfrm>
            <a:prstGeom prst="roundRect">
              <a:avLst>
                <a:gd name="adj" fmla="val 5467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754100" y="2932765"/>
              <a:ext cx="3734172" cy="21889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6192365" y="5325456"/>
              <a:ext cx="4825988" cy="144515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梯形 78"/>
            <p:cNvSpPr/>
            <p:nvPr/>
          </p:nvSpPr>
          <p:spPr>
            <a:xfrm rot="10800000">
              <a:off x="6212063" y="5452763"/>
              <a:ext cx="4806289" cy="67600"/>
            </a:xfrm>
            <a:prstGeom prst="trapezoid">
              <a:avLst>
                <a:gd name="adj" fmla="val 157728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单圆角矩形 79"/>
            <p:cNvSpPr/>
            <p:nvPr/>
          </p:nvSpPr>
          <p:spPr>
            <a:xfrm>
              <a:off x="8100226" y="5330383"/>
              <a:ext cx="1044067" cy="67600"/>
            </a:xfrm>
            <a:prstGeom prst="round1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3714750" y="2445229"/>
            <a:ext cx="49006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通过这次实验我们基本了解了操作系统西东调用的基本流程，</a:t>
            </a:r>
            <a:r>
              <a:rPr lang="zh-CN" altLang="en-US" sz="2000" dirty="0"/>
              <a:t>也知道了计算机操作系统是铺设在计算机硬件上的多层系统软件，不仅增强了系统的功能，而且还隐藏了对硬件操作的细节，由它实现了对计算机硬件操作的多层次的抽象。</a:t>
            </a:r>
            <a:endParaRPr lang="zh-CN" altLang="en-US" sz="20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5284363" y="657656"/>
            <a:ext cx="162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563A8"/>
                </a:solidFill>
              </a:rPr>
              <a:t>实验心得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grpSp>
        <p:nvGrpSpPr>
          <p:cNvPr id="45" name="组合 6"/>
          <p:cNvGrpSpPr/>
          <p:nvPr/>
        </p:nvGrpSpPr>
        <p:grpSpPr>
          <a:xfrm>
            <a:off x="1016595" y="147812"/>
            <a:ext cx="596638" cy="320040"/>
            <a:chOff x="1016595" y="147812"/>
            <a:chExt cx="596638" cy="320040"/>
          </a:xfrm>
        </p:grpSpPr>
        <p:cxnSp>
          <p:nvCxnSpPr>
            <p:cNvPr id="48" name="直接连接符 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1016595" y="169333"/>
              <a:ext cx="596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M</a:t>
              </a:r>
              <a:r>
                <a:rPr lang="zh-CN" altLang="en-US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r>
                <a:rPr lang="zh-CN" altLang="en-US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</a:t>
              </a:r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109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24259" y="3058931"/>
            <a:ext cx="2401935" cy="74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3563A8"/>
                </a:solidFill>
              </a:rPr>
              <a:t>THANKS</a:t>
            </a:r>
            <a:r>
              <a:rPr lang="zh-CN" altLang="en-US" sz="3200" dirty="0" smtClean="0">
                <a:solidFill>
                  <a:srgbClr val="3563A8"/>
                </a:solidFill>
              </a:rPr>
              <a:t>！</a:t>
            </a:r>
            <a:endParaRPr lang="zh-CN" altLang="en-US" sz="3200" dirty="0">
              <a:solidFill>
                <a:srgbClr val="3563A8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 rot="619297">
            <a:off x="2853655" y="202547"/>
            <a:ext cx="6484691" cy="6452906"/>
            <a:chOff x="6940262" y="3251983"/>
            <a:chExt cx="971550" cy="966788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7013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3677392" y="455718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563A8"/>
                </a:solidFill>
              </a:rPr>
              <a:t>目录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16595" y="1814398"/>
            <a:ext cx="811530" cy="811530"/>
            <a:chOff x="173624" y="2446020"/>
            <a:chExt cx="811530" cy="811530"/>
          </a:xfrm>
        </p:grpSpPr>
        <p:sp>
          <p:nvSpPr>
            <p:cNvPr id="7" name="椭圆 6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986670" y="2622557"/>
            <a:ext cx="811530" cy="811530"/>
            <a:chOff x="5558278" y="3474720"/>
            <a:chExt cx="811530" cy="811530"/>
          </a:xfrm>
        </p:grpSpPr>
        <p:sp>
          <p:nvSpPr>
            <p:cNvPr id="61" name="椭圆 60"/>
            <p:cNvSpPr/>
            <p:nvPr/>
          </p:nvSpPr>
          <p:spPr>
            <a:xfrm>
              <a:off x="5558278" y="347472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Freeform 77"/>
            <p:cNvSpPr>
              <a:spLocks noEditPoints="1"/>
            </p:cNvSpPr>
            <p:nvPr/>
          </p:nvSpPr>
          <p:spPr bwMode="auto">
            <a:xfrm>
              <a:off x="5681591" y="3686731"/>
              <a:ext cx="564904" cy="387509"/>
            </a:xfrm>
            <a:custGeom>
              <a:avLst/>
              <a:gdLst>
                <a:gd name="T0" fmla="*/ 340 w 413"/>
                <a:gd name="T1" fmla="*/ 283 h 283"/>
                <a:gd name="T2" fmla="*/ 73 w 413"/>
                <a:gd name="T3" fmla="*/ 283 h 283"/>
                <a:gd name="T4" fmla="*/ 72 w 413"/>
                <a:gd name="T5" fmla="*/ 283 h 283"/>
                <a:gd name="T6" fmla="*/ 0 w 413"/>
                <a:gd name="T7" fmla="*/ 209 h 283"/>
                <a:gd name="T8" fmla="*/ 70 w 413"/>
                <a:gd name="T9" fmla="*/ 135 h 283"/>
                <a:gd name="T10" fmla="*/ 66 w 413"/>
                <a:gd name="T11" fmla="*/ 107 h 283"/>
                <a:gd name="T12" fmla="*/ 173 w 413"/>
                <a:gd name="T13" fmla="*/ 0 h 283"/>
                <a:gd name="T14" fmla="*/ 273 w 413"/>
                <a:gd name="T15" fmla="*/ 69 h 283"/>
                <a:gd name="T16" fmla="*/ 273 w 413"/>
                <a:gd name="T17" fmla="*/ 69 h 283"/>
                <a:gd name="T18" fmla="*/ 346 w 413"/>
                <a:gd name="T19" fmla="*/ 135 h 283"/>
                <a:gd name="T20" fmla="*/ 413 w 413"/>
                <a:gd name="T21" fmla="*/ 209 h 283"/>
                <a:gd name="T22" fmla="*/ 341 w 413"/>
                <a:gd name="T23" fmla="*/ 283 h 283"/>
                <a:gd name="T24" fmla="*/ 340 w 413"/>
                <a:gd name="T25" fmla="*/ 283 h 283"/>
                <a:gd name="T26" fmla="*/ 73 w 413"/>
                <a:gd name="T27" fmla="*/ 268 h 283"/>
                <a:gd name="T28" fmla="*/ 339 w 413"/>
                <a:gd name="T29" fmla="*/ 268 h 283"/>
                <a:gd name="T30" fmla="*/ 340 w 413"/>
                <a:gd name="T31" fmla="*/ 268 h 283"/>
                <a:gd name="T32" fmla="*/ 398 w 413"/>
                <a:gd name="T33" fmla="*/ 209 h 283"/>
                <a:gd name="T34" fmla="*/ 339 w 413"/>
                <a:gd name="T35" fmla="*/ 150 h 283"/>
                <a:gd name="T36" fmla="*/ 332 w 413"/>
                <a:gd name="T37" fmla="*/ 142 h 283"/>
                <a:gd name="T38" fmla="*/ 273 w 413"/>
                <a:gd name="T39" fmla="*/ 83 h 283"/>
                <a:gd name="T40" fmla="*/ 268 w 413"/>
                <a:gd name="T41" fmla="*/ 84 h 283"/>
                <a:gd name="T42" fmla="*/ 261 w 413"/>
                <a:gd name="T43" fmla="*/ 79 h 283"/>
                <a:gd name="T44" fmla="*/ 173 w 413"/>
                <a:gd name="T45" fmla="*/ 15 h 283"/>
                <a:gd name="T46" fmla="*/ 81 w 413"/>
                <a:gd name="T47" fmla="*/ 107 h 283"/>
                <a:gd name="T48" fmla="*/ 87 w 413"/>
                <a:gd name="T49" fmla="*/ 140 h 283"/>
                <a:gd name="T50" fmla="*/ 86 w 413"/>
                <a:gd name="T51" fmla="*/ 147 h 283"/>
                <a:gd name="T52" fmla="*/ 79 w 413"/>
                <a:gd name="T53" fmla="*/ 150 h 283"/>
                <a:gd name="T54" fmla="*/ 73 w 413"/>
                <a:gd name="T55" fmla="*/ 150 h 283"/>
                <a:gd name="T56" fmla="*/ 14 w 413"/>
                <a:gd name="T57" fmla="*/ 209 h 283"/>
                <a:gd name="T58" fmla="*/ 73 w 413"/>
                <a:gd name="T59" fmla="*/ 268 h 283"/>
                <a:gd name="T60" fmla="*/ 73 w 413"/>
                <a:gd name="T61" fmla="*/ 26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3" h="283">
                  <a:moveTo>
                    <a:pt x="340" y="283"/>
                  </a:moveTo>
                  <a:cubicBezTo>
                    <a:pt x="73" y="283"/>
                    <a:pt x="73" y="283"/>
                    <a:pt x="73" y="283"/>
                  </a:cubicBezTo>
                  <a:cubicBezTo>
                    <a:pt x="73" y="283"/>
                    <a:pt x="72" y="283"/>
                    <a:pt x="72" y="283"/>
                  </a:cubicBezTo>
                  <a:cubicBezTo>
                    <a:pt x="32" y="282"/>
                    <a:pt x="0" y="249"/>
                    <a:pt x="0" y="209"/>
                  </a:cubicBezTo>
                  <a:cubicBezTo>
                    <a:pt x="0" y="169"/>
                    <a:pt x="31" y="137"/>
                    <a:pt x="70" y="135"/>
                  </a:cubicBezTo>
                  <a:cubicBezTo>
                    <a:pt x="67" y="126"/>
                    <a:pt x="66" y="117"/>
                    <a:pt x="66" y="107"/>
                  </a:cubicBezTo>
                  <a:cubicBezTo>
                    <a:pt x="66" y="48"/>
                    <a:pt x="114" y="0"/>
                    <a:pt x="173" y="0"/>
                  </a:cubicBezTo>
                  <a:cubicBezTo>
                    <a:pt x="217" y="0"/>
                    <a:pt x="257" y="27"/>
                    <a:pt x="273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311" y="69"/>
                    <a:pt x="343" y="98"/>
                    <a:pt x="346" y="135"/>
                  </a:cubicBezTo>
                  <a:cubicBezTo>
                    <a:pt x="384" y="139"/>
                    <a:pt x="413" y="171"/>
                    <a:pt x="413" y="209"/>
                  </a:cubicBezTo>
                  <a:cubicBezTo>
                    <a:pt x="413" y="249"/>
                    <a:pt x="381" y="282"/>
                    <a:pt x="341" y="283"/>
                  </a:cubicBezTo>
                  <a:cubicBezTo>
                    <a:pt x="340" y="283"/>
                    <a:pt x="340" y="283"/>
                    <a:pt x="340" y="283"/>
                  </a:cubicBezTo>
                  <a:close/>
                  <a:moveTo>
                    <a:pt x="73" y="268"/>
                  </a:moveTo>
                  <a:cubicBezTo>
                    <a:pt x="339" y="268"/>
                    <a:pt x="339" y="268"/>
                    <a:pt x="339" y="268"/>
                  </a:cubicBezTo>
                  <a:cubicBezTo>
                    <a:pt x="339" y="268"/>
                    <a:pt x="340" y="268"/>
                    <a:pt x="340" y="268"/>
                  </a:cubicBezTo>
                  <a:cubicBezTo>
                    <a:pt x="372" y="268"/>
                    <a:pt x="398" y="241"/>
                    <a:pt x="398" y="209"/>
                  </a:cubicBezTo>
                  <a:cubicBezTo>
                    <a:pt x="398" y="176"/>
                    <a:pt x="372" y="150"/>
                    <a:pt x="339" y="150"/>
                  </a:cubicBezTo>
                  <a:cubicBezTo>
                    <a:pt x="335" y="150"/>
                    <a:pt x="332" y="146"/>
                    <a:pt x="332" y="142"/>
                  </a:cubicBezTo>
                  <a:cubicBezTo>
                    <a:pt x="332" y="110"/>
                    <a:pt x="305" y="83"/>
                    <a:pt x="273" y="83"/>
                  </a:cubicBezTo>
                  <a:cubicBezTo>
                    <a:pt x="271" y="83"/>
                    <a:pt x="270" y="83"/>
                    <a:pt x="268" y="84"/>
                  </a:cubicBezTo>
                  <a:cubicBezTo>
                    <a:pt x="265" y="84"/>
                    <a:pt x="262" y="82"/>
                    <a:pt x="261" y="79"/>
                  </a:cubicBezTo>
                  <a:cubicBezTo>
                    <a:pt x="248" y="40"/>
                    <a:pt x="213" y="15"/>
                    <a:pt x="173" y="15"/>
                  </a:cubicBezTo>
                  <a:cubicBezTo>
                    <a:pt x="122" y="15"/>
                    <a:pt x="81" y="56"/>
                    <a:pt x="81" y="107"/>
                  </a:cubicBezTo>
                  <a:cubicBezTo>
                    <a:pt x="81" y="118"/>
                    <a:pt x="83" y="129"/>
                    <a:pt x="87" y="140"/>
                  </a:cubicBezTo>
                  <a:cubicBezTo>
                    <a:pt x="88" y="142"/>
                    <a:pt x="87" y="145"/>
                    <a:pt x="86" y="147"/>
                  </a:cubicBezTo>
                  <a:cubicBezTo>
                    <a:pt x="84" y="149"/>
                    <a:pt x="82" y="150"/>
                    <a:pt x="79" y="150"/>
                  </a:cubicBezTo>
                  <a:cubicBezTo>
                    <a:pt x="77" y="150"/>
                    <a:pt x="75" y="150"/>
                    <a:pt x="73" y="150"/>
                  </a:cubicBezTo>
                  <a:cubicBezTo>
                    <a:pt x="41" y="150"/>
                    <a:pt x="14" y="176"/>
                    <a:pt x="14" y="209"/>
                  </a:cubicBezTo>
                  <a:cubicBezTo>
                    <a:pt x="14" y="241"/>
                    <a:pt x="41" y="268"/>
                    <a:pt x="73" y="268"/>
                  </a:cubicBezTo>
                  <a:cubicBezTo>
                    <a:pt x="73" y="268"/>
                    <a:pt x="73" y="268"/>
                    <a:pt x="73" y="26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939186" y="3317439"/>
            <a:ext cx="811530" cy="811530"/>
            <a:chOff x="9410188" y="4572000"/>
            <a:chExt cx="811530" cy="811530"/>
          </a:xfrm>
        </p:grpSpPr>
        <p:sp>
          <p:nvSpPr>
            <p:cNvPr id="62" name="椭圆 61"/>
            <p:cNvSpPr/>
            <p:nvPr/>
          </p:nvSpPr>
          <p:spPr>
            <a:xfrm>
              <a:off x="9410188" y="457200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Freeform 75"/>
            <p:cNvSpPr>
              <a:spLocks noEditPoints="1"/>
            </p:cNvSpPr>
            <p:nvPr/>
          </p:nvSpPr>
          <p:spPr bwMode="auto">
            <a:xfrm>
              <a:off x="9571033" y="4717103"/>
              <a:ext cx="489841" cy="521324"/>
            </a:xfrm>
            <a:custGeom>
              <a:avLst/>
              <a:gdLst>
                <a:gd name="T0" fmla="*/ 145 w 413"/>
                <a:gd name="T1" fmla="*/ 290 h 440"/>
                <a:gd name="T2" fmla="*/ 104 w 413"/>
                <a:gd name="T3" fmla="*/ 330 h 440"/>
                <a:gd name="T4" fmla="*/ 145 w 413"/>
                <a:gd name="T5" fmla="*/ 371 h 440"/>
                <a:gd name="T6" fmla="*/ 185 w 413"/>
                <a:gd name="T7" fmla="*/ 330 h 440"/>
                <a:gd name="T8" fmla="*/ 145 w 413"/>
                <a:gd name="T9" fmla="*/ 290 h 440"/>
                <a:gd name="T10" fmla="*/ 145 w 413"/>
                <a:gd name="T11" fmla="*/ 356 h 440"/>
                <a:gd name="T12" fmla="*/ 119 w 413"/>
                <a:gd name="T13" fmla="*/ 330 h 440"/>
                <a:gd name="T14" fmla="*/ 145 w 413"/>
                <a:gd name="T15" fmla="*/ 305 h 440"/>
                <a:gd name="T16" fmla="*/ 171 w 413"/>
                <a:gd name="T17" fmla="*/ 330 h 440"/>
                <a:gd name="T18" fmla="*/ 145 w 413"/>
                <a:gd name="T19" fmla="*/ 356 h 440"/>
                <a:gd name="T20" fmla="*/ 222 w 413"/>
                <a:gd name="T21" fmla="*/ 358 h 440"/>
                <a:gd name="T22" fmla="*/ 182 w 413"/>
                <a:gd name="T23" fmla="*/ 399 h 440"/>
                <a:gd name="T24" fmla="*/ 222 w 413"/>
                <a:gd name="T25" fmla="*/ 440 h 440"/>
                <a:gd name="T26" fmla="*/ 263 w 413"/>
                <a:gd name="T27" fmla="*/ 399 h 440"/>
                <a:gd name="T28" fmla="*/ 222 w 413"/>
                <a:gd name="T29" fmla="*/ 358 h 440"/>
                <a:gd name="T30" fmla="*/ 222 w 413"/>
                <a:gd name="T31" fmla="*/ 425 h 440"/>
                <a:gd name="T32" fmla="*/ 197 w 413"/>
                <a:gd name="T33" fmla="*/ 399 h 440"/>
                <a:gd name="T34" fmla="*/ 222 w 413"/>
                <a:gd name="T35" fmla="*/ 373 h 440"/>
                <a:gd name="T36" fmla="*/ 248 w 413"/>
                <a:gd name="T37" fmla="*/ 399 h 440"/>
                <a:gd name="T38" fmla="*/ 222 w 413"/>
                <a:gd name="T39" fmla="*/ 425 h 440"/>
                <a:gd name="T40" fmla="*/ 339 w 413"/>
                <a:gd name="T41" fmla="*/ 0 h 440"/>
                <a:gd name="T42" fmla="*/ 74 w 413"/>
                <a:gd name="T43" fmla="*/ 0 h 440"/>
                <a:gd name="T44" fmla="*/ 0 w 413"/>
                <a:gd name="T45" fmla="*/ 74 h 440"/>
                <a:gd name="T46" fmla="*/ 0 w 413"/>
                <a:gd name="T47" fmla="*/ 204 h 440"/>
                <a:gd name="T48" fmla="*/ 74 w 413"/>
                <a:gd name="T49" fmla="*/ 278 h 440"/>
                <a:gd name="T50" fmla="*/ 339 w 413"/>
                <a:gd name="T51" fmla="*/ 278 h 440"/>
                <a:gd name="T52" fmla="*/ 413 w 413"/>
                <a:gd name="T53" fmla="*/ 204 h 440"/>
                <a:gd name="T54" fmla="*/ 413 w 413"/>
                <a:gd name="T55" fmla="*/ 74 h 440"/>
                <a:gd name="T56" fmla="*/ 339 w 413"/>
                <a:gd name="T57" fmla="*/ 0 h 440"/>
                <a:gd name="T58" fmla="*/ 398 w 413"/>
                <a:gd name="T59" fmla="*/ 204 h 440"/>
                <a:gd name="T60" fmla="*/ 339 w 413"/>
                <a:gd name="T61" fmla="*/ 263 h 440"/>
                <a:gd name="T62" fmla="*/ 74 w 413"/>
                <a:gd name="T63" fmla="*/ 263 h 440"/>
                <a:gd name="T64" fmla="*/ 14 w 413"/>
                <a:gd name="T65" fmla="*/ 204 h 440"/>
                <a:gd name="T66" fmla="*/ 14 w 413"/>
                <a:gd name="T67" fmla="*/ 74 h 440"/>
                <a:gd name="T68" fmla="*/ 74 w 413"/>
                <a:gd name="T69" fmla="*/ 15 h 440"/>
                <a:gd name="T70" fmla="*/ 339 w 413"/>
                <a:gd name="T71" fmla="*/ 15 h 440"/>
                <a:gd name="T72" fmla="*/ 398 w 413"/>
                <a:gd name="T73" fmla="*/ 74 h 440"/>
                <a:gd name="T74" fmla="*/ 398 w 413"/>
                <a:gd name="T75" fmla="*/ 204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3" h="440">
                  <a:moveTo>
                    <a:pt x="145" y="290"/>
                  </a:moveTo>
                  <a:cubicBezTo>
                    <a:pt x="122" y="290"/>
                    <a:pt x="104" y="308"/>
                    <a:pt x="104" y="330"/>
                  </a:cubicBezTo>
                  <a:cubicBezTo>
                    <a:pt x="104" y="353"/>
                    <a:pt x="122" y="371"/>
                    <a:pt x="145" y="371"/>
                  </a:cubicBezTo>
                  <a:cubicBezTo>
                    <a:pt x="167" y="371"/>
                    <a:pt x="185" y="353"/>
                    <a:pt x="185" y="330"/>
                  </a:cubicBezTo>
                  <a:cubicBezTo>
                    <a:pt x="185" y="308"/>
                    <a:pt x="167" y="290"/>
                    <a:pt x="145" y="290"/>
                  </a:cubicBezTo>
                  <a:close/>
                  <a:moveTo>
                    <a:pt x="145" y="356"/>
                  </a:moveTo>
                  <a:cubicBezTo>
                    <a:pt x="131" y="356"/>
                    <a:pt x="119" y="345"/>
                    <a:pt x="119" y="330"/>
                  </a:cubicBezTo>
                  <a:cubicBezTo>
                    <a:pt x="119" y="316"/>
                    <a:pt x="131" y="305"/>
                    <a:pt x="145" y="305"/>
                  </a:cubicBezTo>
                  <a:cubicBezTo>
                    <a:pt x="159" y="305"/>
                    <a:pt x="171" y="316"/>
                    <a:pt x="171" y="330"/>
                  </a:cubicBezTo>
                  <a:cubicBezTo>
                    <a:pt x="171" y="345"/>
                    <a:pt x="159" y="356"/>
                    <a:pt x="145" y="356"/>
                  </a:cubicBezTo>
                  <a:close/>
                  <a:moveTo>
                    <a:pt x="222" y="358"/>
                  </a:moveTo>
                  <a:cubicBezTo>
                    <a:pt x="200" y="358"/>
                    <a:pt x="182" y="377"/>
                    <a:pt x="182" y="399"/>
                  </a:cubicBezTo>
                  <a:cubicBezTo>
                    <a:pt x="182" y="421"/>
                    <a:pt x="200" y="440"/>
                    <a:pt x="222" y="440"/>
                  </a:cubicBezTo>
                  <a:cubicBezTo>
                    <a:pt x="245" y="440"/>
                    <a:pt x="263" y="421"/>
                    <a:pt x="263" y="399"/>
                  </a:cubicBezTo>
                  <a:cubicBezTo>
                    <a:pt x="263" y="377"/>
                    <a:pt x="245" y="358"/>
                    <a:pt x="222" y="358"/>
                  </a:cubicBezTo>
                  <a:close/>
                  <a:moveTo>
                    <a:pt x="222" y="425"/>
                  </a:moveTo>
                  <a:cubicBezTo>
                    <a:pt x="208" y="425"/>
                    <a:pt x="197" y="413"/>
                    <a:pt x="197" y="399"/>
                  </a:cubicBezTo>
                  <a:cubicBezTo>
                    <a:pt x="197" y="385"/>
                    <a:pt x="208" y="373"/>
                    <a:pt x="222" y="373"/>
                  </a:cubicBezTo>
                  <a:cubicBezTo>
                    <a:pt x="237" y="373"/>
                    <a:pt x="248" y="385"/>
                    <a:pt x="248" y="399"/>
                  </a:cubicBezTo>
                  <a:cubicBezTo>
                    <a:pt x="248" y="413"/>
                    <a:pt x="237" y="425"/>
                    <a:pt x="222" y="425"/>
                  </a:cubicBezTo>
                  <a:close/>
                  <a:moveTo>
                    <a:pt x="339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45"/>
                    <a:pt x="33" y="278"/>
                    <a:pt x="74" y="278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80" y="278"/>
                    <a:pt x="413" y="245"/>
                    <a:pt x="413" y="204"/>
                  </a:cubicBezTo>
                  <a:cubicBezTo>
                    <a:pt x="413" y="74"/>
                    <a:pt x="413" y="74"/>
                    <a:pt x="413" y="74"/>
                  </a:cubicBezTo>
                  <a:cubicBezTo>
                    <a:pt x="413" y="33"/>
                    <a:pt x="380" y="0"/>
                    <a:pt x="339" y="0"/>
                  </a:cubicBezTo>
                  <a:close/>
                  <a:moveTo>
                    <a:pt x="398" y="204"/>
                  </a:moveTo>
                  <a:cubicBezTo>
                    <a:pt x="398" y="237"/>
                    <a:pt x="372" y="263"/>
                    <a:pt x="339" y="263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41" y="263"/>
                    <a:pt x="14" y="237"/>
                    <a:pt x="14" y="20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41"/>
                    <a:pt x="41" y="15"/>
                    <a:pt x="74" y="15"/>
                  </a:cubicBezTo>
                  <a:cubicBezTo>
                    <a:pt x="339" y="15"/>
                    <a:pt x="339" y="15"/>
                    <a:pt x="339" y="15"/>
                  </a:cubicBezTo>
                  <a:cubicBezTo>
                    <a:pt x="372" y="15"/>
                    <a:pt x="398" y="41"/>
                    <a:pt x="398" y="74"/>
                  </a:cubicBezTo>
                  <a:lnTo>
                    <a:pt x="398" y="20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839556" y="2224531"/>
            <a:ext cx="1537336" cy="401397"/>
            <a:chOff x="3677392" y="2605986"/>
            <a:chExt cx="6289568" cy="924356"/>
          </a:xfrm>
        </p:grpSpPr>
        <p:cxnSp>
          <p:nvCxnSpPr>
            <p:cNvPr id="74" name="直接连接符 73"/>
            <p:cNvCxnSpPr/>
            <p:nvPr/>
          </p:nvCxnSpPr>
          <p:spPr>
            <a:xfrm>
              <a:off x="3677392" y="2605986"/>
              <a:ext cx="62895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9966960" y="2605986"/>
              <a:ext cx="0" cy="9243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3753704" y="3014550"/>
            <a:ext cx="1580576" cy="314630"/>
            <a:chOff x="3677392" y="2605986"/>
            <a:chExt cx="6289568" cy="924356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677392" y="2605986"/>
              <a:ext cx="62895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9966960" y="2605986"/>
              <a:ext cx="0" cy="9243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5751320" y="3693438"/>
            <a:ext cx="1356831" cy="397656"/>
            <a:chOff x="3677392" y="2605986"/>
            <a:chExt cx="6289568" cy="924356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3677392" y="2605986"/>
              <a:ext cx="62895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9966960" y="2605986"/>
              <a:ext cx="0" cy="9243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/>
          <p:cNvSpPr txBox="1"/>
          <p:nvPr/>
        </p:nvSpPr>
        <p:spPr>
          <a:xfrm>
            <a:off x="1811609" y="177643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63A8"/>
                </a:solidFill>
              </a:rPr>
              <a:t>01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252629" y="1837993"/>
            <a:ext cx="2908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3563A8"/>
                </a:solidFill>
              </a:rPr>
              <a:t>实验目的</a:t>
            </a:r>
            <a:endParaRPr lang="zh-CN" altLang="en-US" sz="1600" b="1" dirty="0">
              <a:solidFill>
                <a:srgbClr val="3563A8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758824" y="254934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63A8"/>
                </a:solidFill>
              </a:rPr>
              <a:t>02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4199844" y="2610902"/>
            <a:ext cx="2908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3563A8"/>
                </a:solidFill>
              </a:rPr>
              <a:t>实验内容</a:t>
            </a:r>
            <a:endParaRPr lang="zh-CN" altLang="en-US" sz="1600" b="1" dirty="0">
              <a:solidFill>
                <a:srgbClr val="3563A8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668290" y="319342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63A8"/>
                </a:solidFill>
              </a:rPr>
              <a:t>03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109310" y="3254977"/>
            <a:ext cx="2908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3563A8"/>
                </a:solidFill>
              </a:rPr>
              <a:t>实验过程</a:t>
            </a:r>
            <a:endParaRPr lang="zh-CN" altLang="en-US" sz="1600" b="1" dirty="0">
              <a:solidFill>
                <a:srgbClr val="3563A8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754088" y="1038735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6"/>
          <p:cNvGrpSpPr/>
          <p:nvPr/>
        </p:nvGrpSpPr>
        <p:grpSpPr>
          <a:xfrm>
            <a:off x="1016595" y="147812"/>
            <a:ext cx="596638" cy="320040"/>
            <a:chOff x="1016595" y="147812"/>
            <a:chExt cx="596638" cy="320040"/>
          </a:xfrm>
        </p:grpSpPr>
        <p:cxnSp>
          <p:nvCxnSpPr>
            <p:cNvPr id="43" name="直接连接符 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016595" y="169333"/>
              <a:ext cx="596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M</a:t>
              </a:r>
              <a:r>
                <a:rPr lang="zh-CN" altLang="en-US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r>
                <a:rPr lang="zh-CN" altLang="en-US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</a:t>
              </a:r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7529339" y="401307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63A8"/>
                </a:solidFill>
              </a:rPr>
              <a:t>04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276339" y="480952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63A8"/>
                </a:solidFill>
              </a:rPr>
              <a:t>05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681501" y="4851364"/>
            <a:ext cx="2908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3563A8"/>
                </a:solidFill>
              </a:rPr>
              <a:t>实验心得</a:t>
            </a:r>
            <a:endParaRPr lang="zh-CN" altLang="en-US" sz="1600" b="1" dirty="0">
              <a:solidFill>
                <a:srgbClr val="3563A8"/>
              </a:solidFill>
            </a:endParaRPr>
          </a:p>
        </p:txBody>
      </p:sp>
      <p:grpSp>
        <p:nvGrpSpPr>
          <p:cNvPr id="75" name="组合 3"/>
          <p:cNvGrpSpPr/>
          <p:nvPr/>
        </p:nvGrpSpPr>
        <p:grpSpPr>
          <a:xfrm>
            <a:off x="8465586" y="4831095"/>
            <a:ext cx="811530" cy="811530"/>
            <a:chOff x="4194439" y="3343275"/>
            <a:chExt cx="811530" cy="811530"/>
          </a:xfrm>
        </p:grpSpPr>
        <p:sp>
          <p:nvSpPr>
            <p:cNvPr id="79" name="椭圆 78"/>
            <p:cNvSpPr/>
            <p:nvPr/>
          </p:nvSpPr>
          <p:spPr>
            <a:xfrm>
              <a:off x="4194439" y="3343275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Freeform 18"/>
            <p:cNvSpPr>
              <a:spLocks noEditPoints="1"/>
            </p:cNvSpPr>
            <p:nvPr/>
          </p:nvSpPr>
          <p:spPr bwMode="black">
            <a:xfrm>
              <a:off x="4418472" y="3514349"/>
              <a:ext cx="400708" cy="488859"/>
            </a:xfrm>
            <a:custGeom>
              <a:avLst/>
              <a:gdLst>
                <a:gd name="T0" fmla="*/ 129 w 246"/>
                <a:gd name="T1" fmla="*/ 192 h 300"/>
                <a:gd name="T2" fmla="*/ 43 w 246"/>
                <a:gd name="T3" fmla="*/ 202 h 300"/>
                <a:gd name="T4" fmla="*/ 129 w 246"/>
                <a:gd name="T5" fmla="*/ 126 h 300"/>
                <a:gd name="T6" fmla="*/ 43 w 246"/>
                <a:gd name="T7" fmla="*/ 135 h 300"/>
                <a:gd name="T8" fmla="*/ 129 w 246"/>
                <a:gd name="T9" fmla="*/ 126 h 300"/>
                <a:gd name="T10" fmla="*/ 215 w 246"/>
                <a:gd name="T11" fmla="*/ 101 h 300"/>
                <a:gd name="T12" fmla="*/ 219 w 246"/>
                <a:gd name="T13" fmla="*/ 90 h 300"/>
                <a:gd name="T14" fmla="*/ 208 w 246"/>
                <a:gd name="T15" fmla="*/ 111 h 300"/>
                <a:gd name="T16" fmla="*/ 43 w 246"/>
                <a:gd name="T17" fmla="*/ 92 h 300"/>
                <a:gd name="T18" fmla="*/ 117 w 246"/>
                <a:gd name="T19" fmla="*/ 102 h 300"/>
                <a:gd name="T20" fmla="*/ 43 w 246"/>
                <a:gd name="T21" fmla="*/ 235 h 300"/>
                <a:gd name="T22" fmla="*/ 117 w 246"/>
                <a:gd name="T23" fmla="*/ 226 h 300"/>
                <a:gd name="T24" fmla="*/ 43 w 246"/>
                <a:gd name="T25" fmla="*/ 235 h 300"/>
                <a:gd name="T26" fmla="*/ 11 w 246"/>
                <a:gd name="T27" fmla="*/ 287 h 300"/>
                <a:gd name="T28" fmla="*/ 35 w 246"/>
                <a:gd name="T29" fmla="*/ 36 h 300"/>
                <a:gd name="T30" fmla="*/ 0 w 246"/>
                <a:gd name="T31" fmla="*/ 22 h 300"/>
                <a:gd name="T32" fmla="*/ 219 w 246"/>
                <a:gd name="T33" fmla="*/ 300 h 300"/>
                <a:gd name="T34" fmla="*/ 208 w 246"/>
                <a:gd name="T35" fmla="*/ 173 h 300"/>
                <a:gd name="T36" fmla="*/ 117 w 246"/>
                <a:gd name="T37" fmla="*/ 159 h 300"/>
                <a:gd name="T38" fmla="*/ 43 w 246"/>
                <a:gd name="T39" fmla="*/ 169 h 300"/>
                <a:gd name="T40" fmla="*/ 117 w 246"/>
                <a:gd name="T41" fmla="*/ 159 h 300"/>
                <a:gd name="T42" fmla="*/ 57 w 246"/>
                <a:gd name="T43" fmla="*/ 22 h 300"/>
                <a:gd name="T44" fmla="*/ 86 w 246"/>
                <a:gd name="T45" fmla="*/ 20 h 300"/>
                <a:gd name="T46" fmla="*/ 110 w 246"/>
                <a:gd name="T47" fmla="*/ 0 h 300"/>
                <a:gd name="T48" fmla="*/ 133 w 246"/>
                <a:gd name="T49" fmla="*/ 20 h 300"/>
                <a:gd name="T50" fmla="*/ 162 w 246"/>
                <a:gd name="T51" fmla="*/ 22 h 300"/>
                <a:gd name="T52" fmla="*/ 179 w 246"/>
                <a:gd name="T53" fmla="*/ 43 h 300"/>
                <a:gd name="T54" fmla="*/ 41 w 246"/>
                <a:gd name="T55" fmla="*/ 36 h 300"/>
                <a:gd name="T56" fmla="*/ 110 w 246"/>
                <a:gd name="T57" fmla="*/ 20 h 300"/>
                <a:gd name="T58" fmla="*/ 110 w 246"/>
                <a:gd name="T59" fmla="*/ 11 h 300"/>
                <a:gd name="T60" fmla="*/ 190 w 246"/>
                <a:gd name="T61" fmla="*/ 269 h 300"/>
                <a:gd name="T62" fmla="*/ 29 w 246"/>
                <a:gd name="T63" fmla="*/ 59 h 300"/>
                <a:gd name="T64" fmla="*/ 190 w 246"/>
                <a:gd name="T65" fmla="*/ 71 h 300"/>
                <a:gd name="T66" fmla="*/ 200 w 246"/>
                <a:gd name="T67" fmla="*/ 49 h 300"/>
                <a:gd name="T68" fmla="*/ 19 w 246"/>
                <a:gd name="T69" fmla="*/ 278 h 300"/>
                <a:gd name="T70" fmla="*/ 200 w 246"/>
                <a:gd name="T71" fmla="*/ 185 h 300"/>
                <a:gd name="T72" fmla="*/ 190 w 246"/>
                <a:gd name="T73" fmla="*/ 269 h 300"/>
                <a:gd name="T74" fmla="*/ 190 w 246"/>
                <a:gd name="T75" fmla="*/ 133 h 300"/>
                <a:gd name="T76" fmla="*/ 200 w 246"/>
                <a:gd name="T77" fmla="*/ 124 h 300"/>
                <a:gd name="T78" fmla="*/ 215 w 246"/>
                <a:gd name="T79" fmla="*/ 35 h 300"/>
                <a:gd name="T80" fmla="*/ 219 w 246"/>
                <a:gd name="T81" fmla="*/ 22 h 300"/>
                <a:gd name="T82" fmla="*/ 184 w 246"/>
                <a:gd name="T83" fmla="*/ 36 h 300"/>
                <a:gd name="T84" fmla="*/ 208 w 246"/>
                <a:gd name="T85" fmla="*/ 44 h 300"/>
                <a:gd name="T86" fmla="*/ 246 w 246"/>
                <a:gd name="T87" fmla="*/ 41 h 300"/>
                <a:gd name="T88" fmla="*/ 155 w 246"/>
                <a:gd name="T89" fmla="*/ 134 h 300"/>
                <a:gd name="T90" fmla="*/ 156 w 246"/>
                <a:gd name="T91" fmla="*/ 92 h 300"/>
                <a:gd name="T92" fmla="*/ 218 w 246"/>
                <a:gd name="T93" fmla="*/ 41 h 300"/>
                <a:gd name="T94" fmla="*/ 246 w 246"/>
                <a:gd name="T95" fmla="*/ 107 h 300"/>
                <a:gd name="T96" fmla="*/ 155 w 246"/>
                <a:gd name="T97" fmla="*/ 201 h 300"/>
                <a:gd name="T98" fmla="*/ 156 w 246"/>
                <a:gd name="T99" fmla="*/ 159 h 300"/>
                <a:gd name="T100" fmla="*/ 218 w 246"/>
                <a:gd name="T101" fmla="*/ 10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6" h="300">
                  <a:moveTo>
                    <a:pt x="43" y="192"/>
                  </a:moveTo>
                  <a:cubicBezTo>
                    <a:pt x="129" y="192"/>
                    <a:pt x="129" y="192"/>
                    <a:pt x="129" y="192"/>
                  </a:cubicBezTo>
                  <a:cubicBezTo>
                    <a:pt x="129" y="202"/>
                    <a:pt x="129" y="202"/>
                    <a:pt x="129" y="202"/>
                  </a:cubicBezTo>
                  <a:cubicBezTo>
                    <a:pt x="43" y="202"/>
                    <a:pt x="43" y="202"/>
                    <a:pt x="43" y="202"/>
                  </a:cubicBezTo>
                  <a:lnTo>
                    <a:pt x="43" y="192"/>
                  </a:lnTo>
                  <a:close/>
                  <a:moveTo>
                    <a:pt x="129" y="126"/>
                  </a:moveTo>
                  <a:cubicBezTo>
                    <a:pt x="43" y="126"/>
                    <a:pt x="43" y="126"/>
                    <a:pt x="43" y="12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129" y="135"/>
                    <a:pt x="129" y="135"/>
                    <a:pt x="129" y="135"/>
                  </a:cubicBezTo>
                  <a:lnTo>
                    <a:pt x="129" y="126"/>
                  </a:lnTo>
                  <a:close/>
                  <a:moveTo>
                    <a:pt x="208" y="111"/>
                  </a:moveTo>
                  <a:cubicBezTo>
                    <a:pt x="215" y="101"/>
                    <a:pt x="215" y="101"/>
                    <a:pt x="215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19" y="90"/>
                    <a:pt x="219" y="90"/>
                    <a:pt x="219" y="90"/>
                  </a:cubicBezTo>
                  <a:cubicBezTo>
                    <a:pt x="208" y="106"/>
                    <a:pt x="208" y="106"/>
                    <a:pt x="208" y="106"/>
                  </a:cubicBezTo>
                  <a:lnTo>
                    <a:pt x="208" y="111"/>
                  </a:lnTo>
                  <a:close/>
                  <a:moveTo>
                    <a:pt x="117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17" y="102"/>
                    <a:pt x="117" y="102"/>
                    <a:pt x="117" y="102"/>
                  </a:cubicBezTo>
                  <a:lnTo>
                    <a:pt x="117" y="92"/>
                  </a:lnTo>
                  <a:close/>
                  <a:moveTo>
                    <a:pt x="43" y="235"/>
                  </a:moveTo>
                  <a:cubicBezTo>
                    <a:pt x="117" y="235"/>
                    <a:pt x="117" y="235"/>
                    <a:pt x="117" y="235"/>
                  </a:cubicBezTo>
                  <a:cubicBezTo>
                    <a:pt x="117" y="226"/>
                    <a:pt x="117" y="226"/>
                    <a:pt x="117" y="226"/>
                  </a:cubicBezTo>
                  <a:cubicBezTo>
                    <a:pt x="43" y="226"/>
                    <a:pt x="43" y="226"/>
                    <a:pt x="43" y="226"/>
                  </a:cubicBezTo>
                  <a:lnTo>
                    <a:pt x="43" y="235"/>
                  </a:lnTo>
                  <a:close/>
                  <a:moveTo>
                    <a:pt x="208" y="287"/>
                  </a:moveTo>
                  <a:cubicBezTo>
                    <a:pt x="11" y="287"/>
                    <a:pt x="11" y="287"/>
                    <a:pt x="11" y="28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7" y="31"/>
                    <a:pt x="40" y="26"/>
                    <a:pt x="4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219" y="300"/>
                    <a:pt x="219" y="300"/>
                    <a:pt x="219" y="300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08" y="173"/>
                    <a:pt x="208" y="173"/>
                    <a:pt x="208" y="173"/>
                  </a:cubicBezTo>
                  <a:lnTo>
                    <a:pt x="208" y="287"/>
                  </a:lnTo>
                  <a:close/>
                  <a:moveTo>
                    <a:pt x="117" y="159"/>
                  </a:moveTo>
                  <a:cubicBezTo>
                    <a:pt x="43" y="159"/>
                    <a:pt x="43" y="159"/>
                    <a:pt x="43" y="159"/>
                  </a:cubicBezTo>
                  <a:cubicBezTo>
                    <a:pt x="43" y="169"/>
                    <a:pt x="43" y="169"/>
                    <a:pt x="43" y="169"/>
                  </a:cubicBezTo>
                  <a:cubicBezTo>
                    <a:pt x="117" y="169"/>
                    <a:pt x="117" y="169"/>
                    <a:pt x="117" y="169"/>
                  </a:cubicBezTo>
                  <a:lnTo>
                    <a:pt x="117" y="159"/>
                  </a:lnTo>
                  <a:close/>
                  <a:moveTo>
                    <a:pt x="41" y="36"/>
                  </a:moveTo>
                  <a:cubicBezTo>
                    <a:pt x="43" y="29"/>
                    <a:pt x="50" y="25"/>
                    <a:pt x="57" y="22"/>
                  </a:cubicBezTo>
                  <a:cubicBezTo>
                    <a:pt x="63" y="21"/>
                    <a:pt x="71" y="20"/>
                    <a:pt x="77" y="20"/>
                  </a:cubicBezTo>
                  <a:cubicBezTo>
                    <a:pt x="80" y="20"/>
                    <a:pt x="83" y="20"/>
                    <a:pt x="86" y="20"/>
                  </a:cubicBezTo>
                  <a:cubicBezTo>
                    <a:pt x="87" y="20"/>
                    <a:pt x="88" y="20"/>
                    <a:pt x="89" y="20"/>
                  </a:cubicBezTo>
                  <a:cubicBezTo>
                    <a:pt x="89" y="9"/>
                    <a:pt x="98" y="0"/>
                    <a:pt x="110" y="0"/>
                  </a:cubicBezTo>
                  <a:cubicBezTo>
                    <a:pt x="121" y="0"/>
                    <a:pt x="130" y="9"/>
                    <a:pt x="130" y="20"/>
                  </a:cubicBezTo>
                  <a:cubicBezTo>
                    <a:pt x="131" y="20"/>
                    <a:pt x="132" y="20"/>
                    <a:pt x="133" y="20"/>
                  </a:cubicBezTo>
                  <a:cubicBezTo>
                    <a:pt x="136" y="20"/>
                    <a:pt x="139" y="20"/>
                    <a:pt x="142" y="20"/>
                  </a:cubicBezTo>
                  <a:cubicBezTo>
                    <a:pt x="149" y="20"/>
                    <a:pt x="156" y="21"/>
                    <a:pt x="162" y="22"/>
                  </a:cubicBezTo>
                  <a:cubicBezTo>
                    <a:pt x="170" y="25"/>
                    <a:pt x="176" y="29"/>
                    <a:pt x="178" y="36"/>
                  </a:cubicBezTo>
                  <a:cubicBezTo>
                    <a:pt x="179" y="38"/>
                    <a:pt x="179" y="41"/>
                    <a:pt x="179" y="43"/>
                  </a:cubicBezTo>
                  <a:cubicBezTo>
                    <a:pt x="145" y="43"/>
                    <a:pt x="74" y="43"/>
                    <a:pt x="40" y="43"/>
                  </a:cubicBezTo>
                  <a:cubicBezTo>
                    <a:pt x="40" y="41"/>
                    <a:pt x="41" y="38"/>
                    <a:pt x="41" y="36"/>
                  </a:cubicBezTo>
                  <a:close/>
                  <a:moveTo>
                    <a:pt x="99" y="20"/>
                  </a:moveTo>
                  <a:cubicBezTo>
                    <a:pt x="103" y="20"/>
                    <a:pt x="106" y="20"/>
                    <a:pt x="110" y="20"/>
                  </a:cubicBezTo>
                  <a:cubicBezTo>
                    <a:pt x="113" y="20"/>
                    <a:pt x="116" y="20"/>
                    <a:pt x="120" y="20"/>
                  </a:cubicBezTo>
                  <a:cubicBezTo>
                    <a:pt x="119" y="15"/>
                    <a:pt x="115" y="11"/>
                    <a:pt x="110" y="11"/>
                  </a:cubicBezTo>
                  <a:cubicBezTo>
                    <a:pt x="104" y="11"/>
                    <a:pt x="100" y="15"/>
                    <a:pt x="99" y="20"/>
                  </a:cubicBezTo>
                  <a:close/>
                  <a:moveTo>
                    <a:pt x="190" y="269"/>
                  </a:moveTo>
                  <a:cubicBezTo>
                    <a:pt x="29" y="269"/>
                    <a:pt x="29" y="269"/>
                    <a:pt x="29" y="26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190" y="59"/>
                    <a:pt x="190" y="59"/>
                    <a:pt x="190" y="59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0" y="49"/>
                    <a:pt x="200" y="49"/>
                    <a:pt x="200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278"/>
                    <a:pt x="19" y="278"/>
                    <a:pt x="19" y="278"/>
                  </a:cubicBezTo>
                  <a:cubicBezTo>
                    <a:pt x="200" y="278"/>
                    <a:pt x="200" y="278"/>
                    <a:pt x="200" y="278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190" y="199"/>
                    <a:pt x="190" y="199"/>
                    <a:pt x="190" y="199"/>
                  </a:cubicBezTo>
                  <a:lnTo>
                    <a:pt x="190" y="269"/>
                  </a:lnTo>
                  <a:close/>
                  <a:moveTo>
                    <a:pt x="200" y="119"/>
                  </a:moveTo>
                  <a:cubicBezTo>
                    <a:pt x="190" y="133"/>
                    <a:pt x="190" y="133"/>
                    <a:pt x="190" y="133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200" y="124"/>
                    <a:pt x="200" y="124"/>
                    <a:pt x="200" y="124"/>
                  </a:cubicBezTo>
                  <a:lnTo>
                    <a:pt x="200" y="119"/>
                  </a:lnTo>
                  <a:close/>
                  <a:moveTo>
                    <a:pt x="215" y="35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175" y="22"/>
                    <a:pt x="175" y="22"/>
                    <a:pt x="175" y="22"/>
                  </a:cubicBezTo>
                  <a:cubicBezTo>
                    <a:pt x="179" y="26"/>
                    <a:pt x="182" y="30"/>
                    <a:pt x="184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8" y="44"/>
                    <a:pt x="208" y="44"/>
                    <a:pt x="208" y="44"/>
                  </a:cubicBezTo>
                  <a:lnTo>
                    <a:pt x="215" y="35"/>
                  </a:lnTo>
                  <a:close/>
                  <a:moveTo>
                    <a:pt x="246" y="41"/>
                  </a:moveTo>
                  <a:cubicBezTo>
                    <a:pt x="182" y="134"/>
                    <a:pt x="182" y="134"/>
                    <a:pt x="182" y="134"/>
                  </a:cubicBezTo>
                  <a:cubicBezTo>
                    <a:pt x="155" y="134"/>
                    <a:pt x="155" y="134"/>
                    <a:pt x="155" y="134"/>
                  </a:cubicBezTo>
                  <a:cubicBezTo>
                    <a:pt x="129" y="92"/>
                    <a:pt x="129" y="92"/>
                    <a:pt x="129" y="92"/>
                  </a:cubicBezTo>
                  <a:cubicBezTo>
                    <a:pt x="156" y="92"/>
                    <a:pt x="156" y="92"/>
                    <a:pt x="156" y="92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218" y="41"/>
                    <a:pt x="218" y="41"/>
                    <a:pt x="218" y="41"/>
                  </a:cubicBezTo>
                  <a:lnTo>
                    <a:pt x="246" y="41"/>
                  </a:lnTo>
                  <a:close/>
                  <a:moveTo>
                    <a:pt x="246" y="107"/>
                  </a:moveTo>
                  <a:cubicBezTo>
                    <a:pt x="182" y="201"/>
                    <a:pt x="182" y="201"/>
                    <a:pt x="182" y="201"/>
                  </a:cubicBezTo>
                  <a:cubicBezTo>
                    <a:pt x="155" y="201"/>
                    <a:pt x="155" y="201"/>
                    <a:pt x="155" y="201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69" y="180"/>
                    <a:pt x="169" y="180"/>
                    <a:pt x="169" y="180"/>
                  </a:cubicBezTo>
                  <a:cubicBezTo>
                    <a:pt x="218" y="107"/>
                    <a:pt x="218" y="107"/>
                    <a:pt x="218" y="107"/>
                  </a:cubicBezTo>
                  <a:lnTo>
                    <a:pt x="246" y="10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</p:grpSp>
      <p:grpSp>
        <p:nvGrpSpPr>
          <p:cNvPr id="81" name="组合 1"/>
          <p:cNvGrpSpPr/>
          <p:nvPr/>
        </p:nvGrpSpPr>
        <p:grpSpPr>
          <a:xfrm>
            <a:off x="6702386" y="4059546"/>
            <a:ext cx="811530" cy="811530"/>
            <a:chOff x="7805948" y="4709160"/>
            <a:chExt cx="811530" cy="811530"/>
          </a:xfrm>
        </p:grpSpPr>
        <p:sp>
          <p:nvSpPr>
            <p:cNvPr id="88" name="椭圆 87"/>
            <p:cNvSpPr/>
            <p:nvPr/>
          </p:nvSpPr>
          <p:spPr>
            <a:xfrm>
              <a:off x="7805948" y="470916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0" name="Picture 33" descr="C:\Users\HOWARDY.REDMOND\AppData\Local\Microsoft\Windows\Temporary Internet Files\Content.IE5\G469HTVF\MC900442094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284" y="4926598"/>
              <a:ext cx="642464" cy="39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组合 84"/>
          <p:cNvGrpSpPr/>
          <p:nvPr/>
        </p:nvGrpSpPr>
        <p:grpSpPr>
          <a:xfrm>
            <a:off x="7513916" y="4445320"/>
            <a:ext cx="1356831" cy="397656"/>
            <a:chOff x="3677392" y="2605986"/>
            <a:chExt cx="6289568" cy="924356"/>
          </a:xfrm>
        </p:grpSpPr>
        <p:cxnSp>
          <p:nvCxnSpPr>
            <p:cNvPr id="109" name="直接连接符 85"/>
            <p:cNvCxnSpPr/>
            <p:nvPr/>
          </p:nvCxnSpPr>
          <p:spPr>
            <a:xfrm>
              <a:off x="3677392" y="2605986"/>
              <a:ext cx="62895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86"/>
            <p:cNvCxnSpPr/>
            <p:nvPr/>
          </p:nvCxnSpPr>
          <p:spPr>
            <a:xfrm>
              <a:off x="9966960" y="2605986"/>
              <a:ext cx="0" cy="9243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113"/>
          <p:cNvSpPr txBox="1"/>
          <p:nvPr/>
        </p:nvSpPr>
        <p:spPr>
          <a:xfrm>
            <a:off x="7919681" y="4069385"/>
            <a:ext cx="102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3563A8"/>
                </a:solidFill>
              </a:rPr>
              <a:t>回答问题</a:t>
            </a:r>
            <a:endParaRPr lang="zh-CN" altLang="en-US" sz="1600" b="1" dirty="0">
              <a:solidFill>
                <a:srgbClr val="3563A8"/>
              </a:solidFill>
            </a:endParaRPr>
          </a:p>
        </p:txBody>
      </p:sp>
      <p:cxnSp>
        <p:nvCxnSpPr>
          <p:cNvPr id="116" name="直接连接符 85"/>
          <p:cNvCxnSpPr/>
          <p:nvPr/>
        </p:nvCxnSpPr>
        <p:spPr>
          <a:xfrm>
            <a:off x="9277116" y="5236860"/>
            <a:ext cx="13568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394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77392" y="1155812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563A8"/>
                </a:solidFill>
              </a:rPr>
              <a:t>实验目的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 rot="3600000">
            <a:off x="4313215" y="2375628"/>
            <a:ext cx="3504028" cy="3504028"/>
          </a:xfrm>
          <a:prstGeom prst="blockArc">
            <a:avLst>
              <a:gd name="adj1" fmla="val 15240000"/>
              <a:gd name="adj2" fmla="val 6375658"/>
              <a:gd name="adj3" fmla="val 5000"/>
            </a:avLst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4088" y="1801599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空心弧 11"/>
          <p:cNvSpPr/>
          <p:nvPr/>
        </p:nvSpPr>
        <p:spPr>
          <a:xfrm rot="4951894">
            <a:off x="4107711" y="2170124"/>
            <a:ext cx="3915036" cy="3915036"/>
          </a:xfrm>
          <a:prstGeom prst="blockArc">
            <a:avLst>
              <a:gd name="adj1" fmla="val 13326385"/>
              <a:gd name="adj2" fmla="val 8942954"/>
              <a:gd name="adj3" fmla="val 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空心弧 12"/>
          <p:cNvSpPr/>
          <p:nvPr/>
        </p:nvSpPr>
        <p:spPr>
          <a:xfrm rot="11853705">
            <a:off x="4499651" y="2562064"/>
            <a:ext cx="3131157" cy="3131157"/>
          </a:xfrm>
          <a:prstGeom prst="blockArc">
            <a:avLst>
              <a:gd name="adj1" fmla="val 9600000"/>
              <a:gd name="adj2" fmla="val 20809699"/>
              <a:gd name="adj3" fmla="val 5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空心弧 13"/>
          <p:cNvSpPr/>
          <p:nvPr/>
        </p:nvSpPr>
        <p:spPr>
          <a:xfrm rot="8905052">
            <a:off x="4681821" y="2744234"/>
            <a:ext cx="2766815" cy="2766815"/>
          </a:xfrm>
          <a:prstGeom prst="blockArc">
            <a:avLst>
              <a:gd name="adj1" fmla="val 10200000"/>
              <a:gd name="adj2" fmla="val 6152830"/>
              <a:gd name="adj3" fmla="val 693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/>
          <p:cNvSpPr/>
          <p:nvPr/>
        </p:nvSpPr>
        <p:spPr>
          <a:xfrm rot="8100000">
            <a:off x="4902007" y="2964420"/>
            <a:ext cx="2326444" cy="2326444"/>
          </a:xfrm>
          <a:prstGeom prst="blockArc">
            <a:avLst>
              <a:gd name="adj1" fmla="val 15858922"/>
              <a:gd name="adj2" fmla="val 6290585"/>
              <a:gd name="adj3" fmla="val 7425"/>
            </a:avLst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04917" y="3071314"/>
            <a:ext cx="2786836" cy="415498"/>
          </a:xfrm>
          <a:prstGeom prst="rect">
            <a:avLst/>
          </a:prstGeom>
          <a:ln w="6350">
            <a:solidFill>
              <a:srgbClr val="3563A8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CN" sz="1400" dirty="0"/>
              <a:t>掌握系统调用的基本过程</a:t>
            </a:r>
            <a:r>
              <a:rPr lang="zh-CN" altLang="zh-CN" sz="1400" dirty="0"/>
              <a:t>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04917" y="5329170"/>
            <a:ext cx="2786836" cy="415498"/>
          </a:xfrm>
          <a:prstGeom prst="rect">
            <a:avLst/>
          </a:prstGeom>
          <a:ln w="6350">
            <a:solidFill>
              <a:srgbClr val="3563A8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CN" sz="1400" dirty="0"/>
              <a:t>为后续实验做准备</a:t>
            </a:r>
            <a:r>
              <a:rPr lang="zh-CN" altLang="zh-CN" sz="1400" dirty="0"/>
              <a:t>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0143" y="5329170"/>
            <a:ext cx="2786836" cy="415498"/>
          </a:xfrm>
          <a:prstGeom prst="rect">
            <a:avLst/>
          </a:prstGeom>
          <a:ln w="6350">
            <a:solidFill>
              <a:srgbClr val="3563A8"/>
            </a:solidFill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zh-CN" sz="1400" dirty="0"/>
              <a:t>能完成系统调用的全面控制</a:t>
            </a:r>
            <a:r>
              <a:rPr lang="zh-CN" altLang="zh-CN" sz="1400" dirty="0"/>
              <a:t>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8269" y="2420019"/>
            <a:ext cx="290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smtClean="0">
                <a:solidFill>
                  <a:srgbClr val="3563A8"/>
                </a:solidFill>
              </a:rPr>
              <a:t>58</a:t>
            </a:r>
            <a:r>
              <a:rPr lang="en-US" altLang="zh-CN" sz="2000" dirty="0" smtClean="0">
                <a:solidFill>
                  <a:srgbClr val="3563A8"/>
                </a:solidFill>
              </a:rPr>
              <a:t>%</a:t>
            </a:r>
            <a:endParaRPr lang="zh-CN" altLang="en-US" sz="2000" dirty="0">
              <a:solidFill>
                <a:srgbClr val="3563A8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0143" y="2991077"/>
            <a:ext cx="2786836" cy="415498"/>
          </a:xfrm>
          <a:prstGeom prst="rect">
            <a:avLst/>
          </a:prstGeom>
          <a:ln w="6350">
            <a:solidFill>
              <a:srgbClr val="3563A8"/>
            </a:solidFill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zh-CN" sz="1400" dirty="0"/>
              <a:t>建立对系统调用接口的深入认识</a:t>
            </a:r>
            <a:r>
              <a:rPr lang="zh-CN" altLang="zh-CN" sz="1400" dirty="0"/>
              <a:t>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8269" y="4788981"/>
            <a:ext cx="290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smtClean="0">
                <a:solidFill>
                  <a:srgbClr val="3563A8"/>
                </a:solidFill>
              </a:rPr>
              <a:t>32</a:t>
            </a:r>
            <a:r>
              <a:rPr lang="en-US" altLang="zh-CN" sz="2000" dirty="0" smtClean="0">
                <a:solidFill>
                  <a:srgbClr val="3563A8"/>
                </a:solidFill>
              </a:rPr>
              <a:t>%</a:t>
            </a:r>
            <a:endParaRPr lang="zh-CN" altLang="en-US" sz="2000" dirty="0">
              <a:solidFill>
                <a:srgbClr val="3563A8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145717" y="4788981"/>
            <a:ext cx="290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563A8"/>
                </a:solidFill>
              </a:rPr>
              <a:t>47</a:t>
            </a:r>
            <a:r>
              <a:rPr lang="en-US" altLang="zh-CN" sz="2000" dirty="0" smtClean="0">
                <a:solidFill>
                  <a:srgbClr val="3563A8"/>
                </a:solidFill>
              </a:rPr>
              <a:t>%</a:t>
            </a:r>
            <a:endParaRPr lang="zh-CN" altLang="en-US" sz="2000" dirty="0">
              <a:solidFill>
                <a:srgbClr val="3563A8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145717" y="2525877"/>
            <a:ext cx="290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563A8"/>
                </a:solidFill>
              </a:rPr>
              <a:t>83</a:t>
            </a:r>
            <a:r>
              <a:rPr lang="en-US" altLang="zh-CN" sz="2000" dirty="0" smtClean="0">
                <a:solidFill>
                  <a:srgbClr val="3563A8"/>
                </a:solidFill>
              </a:rPr>
              <a:t>%</a:t>
            </a:r>
            <a:endParaRPr lang="zh-CN" altLang="en-US" sz="2000" dirty="0">
              <a:solidFill>
                <a:srgbClr val="3563A8"/>
              </a:solidFill>
            </a:endParaRPr>
          </a:p>
        </p:txBody>
      </p:sp>
      <p:grpSp>
        <p:nvGrpSpPr>
          <p:cNvPr id="32" name="组合 6"/>
          <p:cNvGrpSpPr/>
          <p:nvPr/>
        </p:nvGrpSpPr>
        <p:grpSpPr>
          <a:xfrm>
            <a:off x="1016595" y="147812"/>
            <a:ext cx="596638" cy="320040"/>
            <a:chOff x="1016595" y="147812"/>
            <a:chExt cx="596638" cy="320040"/>
          </a:xfrm>
        </p:grpSpPr>
        <p:cxnSp>
          <p:nvCxnSpPr>
            <p:cNvPr id="33" name="直接连接符 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016595" y="169333"/>
              <a:ext cx="596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M</a:t>
              </a:r>
              <a:r>
                <a:rPr lang="zh-CN" altLang="en-US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r>
                <a:rPr lang="zh-CN" altLang="en-US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</a:t>
              </a:r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58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6907969" y="2421049"/>
            <a:ext cx="1934179" cy="1934180"/>
            <a:chOff x="1795099" y="2035189"/>
            <a:chExt cx="2602563" cy="2602563"/>
          </a:xfrm>
          <a:solidFill>
            <a:schemeClr val="bg1"/>
          </a:solidFill>
        </p:grpSpPr>
        <p:sp>
          <p:nvSpPr>
            <p:cNvPr id="49" name="泪滴形 48"/>
            <p:cNvSpPr/>
            <p:nvPr/>
          </p:nvSpPr>
          <p:spPr>
            <a:xfrm rot="8100000">
              <a:off x="1795099" y="2035189"/>
              <a:ext cx="2602563" cy="2602563"/>
            </a:xfrm>
            <a:prstGeom prst="teardrop">
              <a:avLst>
                <a:gd name="adj" fmla="val 10828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0" name="椭圆 49"/>
            <p:cNvSpPr/>
            <p:nvPr/>
          </p:nvSpPr>
          <p:spPr>
            <a:xfrm>
              <a:off x="1936448" y="2176538"/>
              <a:ext cx="2319866" cy="231986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6986899" y="3208965"/>
            <a:ext cx="18045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rgbClr val="3563A8"/>
                </a:solidFill>
              </a:rPr>
              <a:t>whoami</a:t>
            </a:r>
            <a:r>
              <a:rPr lang="en-US" altLang="zh-CN" b="1" dirty="0" smtClean="0">
                <a:solidFill>
                  <a:srgbClr val="3563A8"/>
                </a:solidFill>
              </a:rPr>
              <a:t>()</a:t>
            </a:r>
            <a:endParaRPr lang="zh-CN" altLang="en-US" b="1" dirty="0">
              <a:solidFill>
                <a:srgbClr val="3563A8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248953" y="2421049"/>
            <a:ext cx="1934179" cy="1934180"/>
            <a:chOff x="1795099" y="2035189"/>
            <a:chExt cx="2602563" cy="2602563"/>
          </a:xfrm>
          <a:solidFill>
            <a:schemeClr val="bg1"/>
          </a:solidFill>
        </p:grpSpPr>
        <p:sp>
          <p:nvSpPr>
            <p:cNvPr id="54" name="泪滴形 53"/>
            <p:cNvSpPr/>
            <p:nvPr/>
          </p:nvSpPr>
          <p:spPr>
            <a:xfrm rot="8100000">
              <a:off x="1795099" y="2035189"/>
              <a:ext cx="2602563" cy="2602563"/>
            </a:xfrm>
            <a:prstGeom prst="teardrop">
              <a:avLst>
                <a:gd name="adj" fmla="val 10828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5" name="椭圆 54"/>
            <p:cNvSpPr/>
            <p:nvPr/>
          </p:nvSpPr>
          <p:spPr>
            <a:xfrm>
              <a:off x="1936448" y="2176538"/>
              <a:ext cx="2319866" cy="231986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208151" y="3208965"/>
            <a:ext cx="18045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rgbClr val="3563A8"/>
                </a:solidFill>
              </a:rPr>
              <a:t>iam</a:t>
            </a:r>
            <a:r>
              <a:rPr lang="en-US" altLang="zh-CN" b="1" dirty="0" smtClean="0">
                <a:solidFill>
                  <a:srgbClr val="3563A8"/>
                </a:solidFill>
              </a:rPr>
              <a:t>()</a:t>
            </a:r>
            <a:endParaRPr lang="zh-CN" altLang="en-US" b="1" dirty="0">
              <a:solidFill>
                <a:srgbClr val="3563A8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802014" y="2367444"/>
            <a:ext cx="2395430" cy="2395430"/>
            <a:chOff x="1795099" y="2035189"/>
            <a:chExt cx="2602563" cy="2602563"/>
          </a:xfrm>
          <a:solidFill>
            <a:schemeClr val="bg1"/>
          </a:solidFill>
        </p:grpSpPr>
        <p:sp>
          <p:nvSpPr>
            <p:cNvPr id="59" name="泪滴形 58"/>
            <p:cNvSpPr/>
            <p:nvPr/>
          </p:nvSpPr>
          <p:spPr>
            <a:xfrm rot="8100000">
              <a:off x="1795099" y="2035189"/>
              <a:ext cx="2602563" cy="2602563"/>
            </a:xfrm>
            <a:prstGeom prst="teardrop">
              <a:avLst>
                <a:gd name="adj" fmla="val 108281"/>
              </a:avLst>
            </a:prstGeom>
            <a:grpFill/>
            <a:ln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0" name="椭圆 59"/>
            <p:cNvSpPr/>
            <p:nvPr/>
          </p:nvSpPr>
          <p:spPr>
            <a:xfrm>
              <a:off x="1936448" y="2176538"/>
              <a:ext cx="2319866" cy="2319866"/>
            </a:xfrm>
            <a:prstGeom prst="ellipse">
              <a:avLst/>
            </a:prstGeom>
            <a:grpFill/>
            <a:ln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5017209" y="3352697"/>
            <a:ext cx="189253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添加系统调用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040113" y="5427396"/>
            <a:ext cx="1919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CN" sz="1200" dirty="0"/>
              <a:t>在</a:t>
            </a:r>
            <a:r>
              <a:rPr lang="en-US" altLang="zh-CN" sz="1200" dirty="0"/>
              <a:t>Linux 0.11</a:t>
            </a:r>
            <a:r>
              <a:rPr lang="zh-TW" altLang="zh-CN" sz="1200" dirty="0"/>
              <a:t>上添加两个系统调用，并编写两个简单的应用程序测试它们</a:t>
            </a:r>
            <a:r>
              <a:rPr lang="zh-CN" altLang="zh-CN" sz="1200" dirty="0"/>
              <a:t>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85738" y="2603309"/>
            <a:ext cx="29696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CN" sz="1200" dirty="0"/>
              <a:t>第一个系统调用是</a:t>
            </a:r>
            <a:r>
              <a:rPr lang="en-US" altLang="zh-CN" sz="1200" dirty="0" err="1"/>
              <a:t>iam</a:t>
            </a:r>
            <a:r>
              <a:rPr lang="en-US" altLang="zh-CN" sz="1200" dirty="0"/>
              <a:t>()</a:t>
            </a:r>
            <a:r>
              <a:rPr lang="zh-TW" altLang="zh-CN" sz="1200" dirty="0"/>
              <a:t>，其原型为：</a:t>
            </a:r>
            <a:endParaRPr lang="zh-CN" altLang="zh-CN" sz="1200" dirty="0"/>
          </a:p>
          <a:p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iam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const</a:t>
            </a:r>
            <a:r>
              <a:rPr lang="en-US" altLang="zh-CN" sz="1200" dirty="0"/>
              <a:t> char * name</a:t>
            </a:r>
            <a:r>
              <a:rPr lang="en-US" altLang="zh-CN" sz="1200" dirty="0" smtClean="0"/>
              <a:t>);</a:t>
            </a:r>
            <a:r>
              <a:rPr lang="zh-TW" altLang="zh-CN" sz="1200" dirty="0" smtClean="0"/>
              <a:t>完成</a:t>
            </a:r>
            <a:r>
              <a:rPr lang="zh-TW" altLang="zh-CN" sz="1200" dirty="0"/>
              <a:t>的功能是将字符串参数</a:t>
            </a:r>
            <a:r>
              <a:rPr lang="en-US" altLang="zh-CN" sz="1200" dirty="0"/>
              <a:t>name</a:t>
            </a:r>
            <a:r>
              <a:rPr lang="zh-TW" altLang="zh-CN" sz="1200" dirty="0"/>
              <a:t>的内容拷贝到内核中保存下来。要求</a:t>
            </a:r>
            <a:r>
              <a:rPr lang="en-US" altLang="zh-CN" sz="1200" dirty="0"/>
              <a:t>name</a:t>
            </a:r>
            <a:r>
              <a:rPr lang="zh-TW" altLang="zh-CN" sz="1200" dirty="0"/>
              <a:t>的长度不能超过</a:t>
            </a:r>
            <a:r>
              <a:rPr lang="en-US" altLang="zh-CN" sz="1200" dirty="0"/>
              <a:t>23</a:t>
            </a:r>
            <a:r>
              <a:rPr lang="zh-TW" altLang="zh-CN" sz="1200" dirty="0"/>
              <a:t>个字符。返回值是拷贝的字符数。如果</a:t>
            </a:r>
            <a:r>
              <a:rPr lang="en-US" altLang="zh-CN" sz="1200" dirty="0"/>
              <a:t>name</a:t>
            </a:r>
            <a:r>
              <a:rPr lang="zh-TW" altLang="zh-CN" sz="1200" dirty="0"/>
              <a:t>的字符个数超过了</a:t>
            </a:r>
            <a:r>
              <a:rPr lang="en-US" altLang="zh-CN" sz="1200" dirty="0"/>
              <a:t>23</a:t>
            </a:r>
            <a:r>
              <a:rPr lang="zh-TW" altLang="zh-CN" sz="1200" dirty="0"/>
              <a:t>，则返回</a:t>
            </a:r>
            <a:r>
              <a:rPr lang="en-US" altLang="zh-CN" sz="1200" dirty="0"/>
              <a:t>“-1”</a:t>
            </a:r>
            <a:r>
              <a:rPr lang="zh-TW" altLang="zh-CN" sz="1200" dirty="0"/>
              <a:t>，并置</a:t>
            </a:r>
            <a:r>
              <a:rPr lang="en-US" altLang="zh-CN" sz="1200" dirty="0" err="1" smtClean="0"/>
              <a:t>errno</a:t>
            </a:r>
            <a:r>
              <a:rPr lang="zh-CN" altLang="en-US" sz="1200" dirty="0" smtClean="0"/>
              <a:t>为</a:t>
            </a:r>
            <a:r>
              <a:rPr lang="en-US" altLang="zh-CN" sz="1200" dirty="0" smtClean="0"/>
              <a:t>EINVAL</a:t>
            </a:r>
            <a:r>
              <a:rPr lang="zh-TW" altLang="zh-CN" sz="1200" dirty="0" smtClean="0"/>
              <a:t>。在</a:t>
            </a:r>
            <a:r>
              <a:rPr lang="en-US" altLang="zh-CN" sz="1200" dirty="0" err="1"/>
              <a:t>kernal</a:t>
            </a:r>
            <a:r>
              <a:rPr lang="en-US" altLang="zh-CN" sz="1200" dirty="0"/>
              <a:t>/</a:t>
            </a:r>
            <a:r>
              <a:rPr lang="en-US" altLang="zh-CN" sz="1200" dirty="0" err="1"/>
              <a:t>who.c</a:t>
            </a:r>
            <a:r>
              <a:rPr lang="zh-TW" altLang="zh-CN" sz="1200" dirty="0"/>
              <a:t>中实现此系统调用。</a:t>
            </a:r>
            <a:r>
              <a:rPr lang="zh-CN" altLang="zh-CN" sz="1200" dirty="0"/>
              <a:t> </a:t>
            </a:r>
            <a:endParaRPr lang="zh-CN" altLang="en-US" dirty="0"/>
          </a:p>
        </p:txBody>
      </p:sp>
      <p:grpSp>
        <p:nvGrpSpPr>
          <p:cNvPr id="37" name="组合 6"/>
          <p:cNvGrpSpPr/>
          <p:nvPr/>
        </p:nvGrpSpPr>
        <p:grpSpPr>
          <a:xfrm>
            <a:off x="1016595" y="147812"/>
            <a:ext cx="596638" cy="320040"/>
            <a:chOff x="1016595" y="147812"/>
            <a:chExt cx="596638" cy="320040"/>
          </a:xfrm>
        </p:grpSpPr>
        <p:cxnSp>
          <p:nvCxnSpPr>
            <p:cNvPr id="38" name="直接连接符 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016595" y="169333"/>
              <a:ext cx="596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M</a:t>
              </a:r>
              <a:r>
                <a:rPr lang="zh-CN" altLang="en-US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r>
                <a:rPr lang="zh-CN" altLang="en-US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</a:t>
              </a:r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3677392" y="1155812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563A8"/>
                </a:solidFill>
              </a:rPr>
              <a:t>实验内容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54088" y="1801599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895677" y="2603309"/>
            <a:ext cx="27011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CN" sz="1200" dirty="0"/>
              <a:t>第二个系统调用是</a:t>
            </a:r>
            <a:r>
              <a:rPr lang="en-US" altLang="zh-CN" sz="1200" dirty="0" err="1"/>
              <a:t>whoami</a:t>
            </a:r>
            <a:r>
              <a:rPr lang="en-US" altLang="zh-CN" sz="1200" dirty="0"/>
              <a:t>()</a:t>
            </a:r>
            <a:r>
              <a:rPr lang="zh-TW" altLang="zh-CN" sz="1200" dirty="0"/>
              <a:t>，其原型为</a:t>
            </a:r>
            <a:r>
              <a:rPr lang="zh-TW" altLang="zh-CN" sz="1200" dirty="0" smtClean="0"/>
              <a:t>：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whoami</a:t>
            </a:r>
            <a:r>
              <a:rPr lang="en-US" altLang="zh-CN" sz="1200" dirty="0"/>
              <a:t>(char* </a:t>
            </a:r>
            <a:r>
              <a:rPr lang="en-US" altLang="zh-CN" sz="1200" dirty="0" err="1" smtClean="0"/>
              <a:t>name,unsigned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size</a:t>
            </a:r>
            <a:r>
              <a:rPr lang="en-US" altLang="zh-CN" sz="1200" dirty="0" smtClean="0"/>
              <a:t>);</a:t>
            </a:r>
            <a:r>
              <a:rPr lang="zh-CN" altLang="zh-CN" sz="1200" dirty="0" smtClean="0"/>
              <a:t> </a:t>
            </a:r>
            <a:r>
              <a:rPr lang="zh-TW" altLang="zh-CN" sz="1200" dirty="0" smtClean="0"/>
              <a:t>它</a:t>
            </a:r>
            <a:r>
              <a:rPr lang="zh-TW" altLang="zh-CN" sz="1200" dirty="0"/>
              <a:t>将内核中由</a:t>
            </a:r>
            <a:r>
              <a:rPr lang="en-US" altLang="zh-CN" sz="1200" dirty="0" err="1"/>
              <a:t>iam</a:t>
            </a:r>
            <a:r>
              <a:rPr lang="en-US" altLang="zh-CN" sz="1200" dirty="0"/>
              <a:t>()</a:t>
            </a:r>
            <a:r>
              <a:rPr lang="zh-TW" altLang="zh-CN" sz="1200" dirty="0"/>
              <a:t>保存的名字拷贝到</a:t>
            </a:r>
            <a:r>
              <a:rPr lang="en-US" altLang="zh-CN" sz="1200" dirty="0"/>
              <a:t>name</a:t>
            </a:r>
            <a:r>
              <a:rPr lang="zh-TW" altLang="zh-CN" sz="1200" dirty="0"/>
              <a:t>指向的用户地址空间中，同时确保不会对</a:t>
            </a:r>
            <a:r>
              <a:rPr lang="en-US" altLang="zh-CN" sz="1200" dirty="0"/>
              <a:t>name</a:t>
            </a:r>
            <a:r>
              <a:rPr lang="zh-TW" altLang="zh-CN" sz="1200" dirty="0"/>
              <a:t>越界</a:t>
            </a:r>
            <a:r>
              <a:rPr lang="zh-TW" altLang="zh-CN" sz="1200" dirty="0" smtClean="0"/>
              <a:t>访（</a:t>
            </a:r>
            <a:r>
              <a:rPr lang="en-US" altLang="zh-CN" sz="1200" dirty="0"/>
              <a:t>name</a:t>
            </a:r>
            <a:r>
              <a:rPr lang="zh-TW" altLang="zh-CN" sz="1200" dirty="0"/>
              <a:t>的大小由</a:t>
            </a:r>
            <a:r>
              <a:rPr lang="en-US" altLang="zh-CN" sz="1200" dirty="0"/>
              <a:t>size</a:t>
            </a:r>
            <a:r>
              <a:rPr lang="zh-TW" altLang="zh-CN" sz="1200" dirty="0"/>
              <a:t>说明）。返回值是拷贝的字符数。如果</a:t>
            </a:r>
            <a:r>
              <a:rPr lang="en-US" altLang="zh-CN" sz="1200" dirty="0"/>
              <a:t>size</a:t>
            </a:r>
            <a:r>
              <a:rPr lang="zh-TW" altLang="zh-CN" sz="1200" dirty="0"/>
              <a:t>小于需要的空间，则返回</a:t>
            </a:r>
            <a:r>
              <a:rPr lang="en-US" altLang="zh-CN" sz="1200" dirty="0"/>
              <a:t>“-1”</a:t>
            </a:r>
            <a:r>
              <a:rPr lang="zh-TW" altLang="zh-CN" sz="1200" dirty="0"/>
              <a:t>，并置</a:t>
            </a:r>
            <a:r>
              <a:rPr lang="en-US" altLang="zh-CN" sz="1200" dirty="0" err="1"/>
              <a:t>errno</a:t>
            </a:r>
            <a:r>
              <a:rPr lang="zh-TW" altLang="zh-CN" sz="1200" dirty="0"/>
              <a:t>为</a:t>
            </a:r>
            <a:r>
              <a:rPr lang="en-US" altLang="zh-CN" sz="1200" dirty="0"/>
              <a:t>EINVAL</a:t>
            </a:r>
            <a:r>
              <a:rPr lang="zh-TW" altLang="zh-CN" sz="1200" dirty="0" smtClean="0"/>
              <a:t>。也</a:t>
            </a:r>
            <a:r>
              <a:rPr lang="zh-TW" altLang="zh-CN" sz="1200" dirty="0"/>
              <a:t>是在</a:t>
            </a:r>
            <a:r>
              <a:rPr lang="en-US" altLang="zh-CN" sz="1200" dirty="0" err="1"/>
              <a:t>kernal</a:t>
            </a:r>
            <a:r>
              <a:rPr lang="en-US" altLang="zh-CN" sz="1200" dirty="0"/>
              <a:t>/</a:t>
            </a:r>
            <a:r>
              <a:rPr lang="en-US" altLang="zh-CN" sz="1200" dirty="0" err="1"/>
              <a:t>who.c</a:t>
            </a:r>
            <a:r>
              <a:rPr lang="zh-TW" altLang="zh-CN" sz="1200" dirty="0"/>
              <a:t>中实现</a:t>
            </a:r>
            <a:r>
              <a:rPr lang="zh-CN" altLang="zh-CN" sz="1200" dirty="0"/>
              <a:t>。</a:t>
            </a:r>
            <a:r>
              <a:rPr lang="zh-CN" altLang="zh-CN" sz="1200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085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77392" y="784334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563A8"/>
                </a:solidFill>
              </a:rPr>
              <a:t>试验过程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45828" y="1390390"/>
            <a:ext cx="56388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CN" sz="1200" dirty="0"/>
              <a:t>在</a:t>
            </a:r>
            <a:r>
              <a:rPr lang="en-US" altLang="zh-CN" sz="1200" dirty="0"/>
              <a:t>Linux 0.11</a:t>
            </a:r>
            <a:r>
              <a:rPr lang="zh-TW" altLang="zh-CN" sz="1200" dirty="0"/>
              <a:t>上添加两个系统调用，并编写两个简单的应用程序测试它们</a:t>
            </a:r>
            <a:r>
              <a:rPr lang="zh-CN" altLang="zh-CN" sz="1200" dirty="0"/>
              <a:t>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42752" y="3166110"/>
            <a:ext cx="2811780" cy="5943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3563A8"/>
                </a:solidFill>
              </a:rPr>
              <a:t>调用“</a:t>
            </a:r>
            <a:r>
              <a:rPr lang="en-US" altLang="zh-CN" sz="1600" dirty="0" err="1" smtClean="0">
                <a:solidFill>
                  <a:srgbClr val="3563A8"/>
                </a:solidFill>
              </a:rPr>
              <a:t>hello.c</a:t>
            </a:r>
            <a:r>
              <a:rPr lang="zh-CN" altLang="en-US" sz="1600" dirty="0" smtClean="0">
                <a:solidFill>
                  <a:srgbClr val="3563A8"/>
                </a:solidFill>
              </a:rPr>
              <a:t>”体会过程</a:t>
            </a:r>
            <a:endParaRPr lang="zh-CN" altLang="en-US" sz="1600" dirty="0">
              <a:solidFill>
                <a:srgbClr val="3563A8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625195" y="3166110"/>
            <a:ext cx="2811780" cy="5943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3563A8"/>
                </a:solidFill>
              </a:rPr>
              <a:t>添加自己的系统调用</a:t>
            </a:r>
            <a:endParaRPr lang="zh-CN" altLang="en-US" sz="1600" dirty="0">
              <a:solidFill>
                <a:srgbClr val="3563A8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8407637" y="3166110"/>
            <a:ext cx="2811780" cy="5943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3563A8"/>
                </a:solidFill>
              </a:rPr>
              <a:t>虚拟机操作</a:t>
            </a:r>
            <a:endParaRPr lang="zh-CN" altLang="en-US" sz="1600" dirty="0">
              <a:solidFill>
                <a:srgbClr val="3563A8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57899" y="3079495"/>
            <a:ext cx="2981486" cy="76759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540342" y="3079495"/>
            <a:ext cx="2981486" cy="76759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322784" y="3079495"/>
            <a:ext cx="2981486" cy="76759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876973" y="3206115"/>
            <a:ext cx="525780" cy="514350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7659416" y="3206115"/>
            <a:ext cx="525780" cy="514350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54088" y="1987339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6"/>
          <p:cNvGrpSpPr/>
          <p:nvPr/>
        </p:nvGrpSpPr>
        <p:grpSpPr>
          <a:xfrm>
            <a:off x="1016595" y="147812"/>
            <a:ext cx="596638" cy="320040"/>
            <a:chOff x="1016595" y="147812"/>
            <a:chExt cx="596638" cy="320040"/>
          </a:xfrm>
        </p:grpSpPr>
        <p:cxnSp>
          <p:nvCxnSpPr>
            <p:cNvPr id="25" name="直接连接符 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16595" y="169333"/>
              <a:ext cx="596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M</a:t>
              </a:r>
              <a:r>
                <a:rPr lang="zh-CN" altLang="en-US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r>
                <a:rPr lang="zh-CN" altLang="en-US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</a:t>
              </a:r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961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825025" y="3944726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71459" y="3290625"/>
            <a:ext cx="4085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latin typeface="Arial" charset="0"/>
              </a:rPr>
              <a:t>正常启动页面并调用“hello”（为了体验操作系统linux-0.11的正常系统调用过程）</a:t>
            </a:r>
            <a:r>
              <a:rPr lang="zh-CN" altLang="zh-CN" sz="1200" dirty="0" smtClean="0">
                <a:latin typeface="Arial" charset="0"/>
              </a:rPr>
              <a:t>：相关</a:t>
            </a:r>
            <a:r>
              <a:rPr lang="zh-CN" altLang="en-US" sz="1200" dirty="0" smtClean="0">
                <a:latin typeface="Arial" charset="0"/>
              </a:rPr>
              <a:t>虚拟机</a:t>
            </a:r>
            <a:r>
              <a:rPr lang="zh-CN" altLang="zh-CN" sz="1200" dirty="0" smtClean="0">
                <a:latin typeface="Arial" charset="0"/>
              </a:rPr>
              <a:t>控制</a:t>
            </a:r>
            <a:r>
              <a:rPr lang="zh-CN" altLang="zh-CN" sz="1200" dirty="0">
                <a:latin typeface="Arial" charset="0"/>
              </a:rPr>
              <a:t>台</a:t>
            </a:r>
            <a:r>
              <a:rPr lang="zh-CN" altLang="zh-CN" sz="1200" dirty="0" smtClean="0">
                <a:latin typeface="Arial" charset="0"/>
              </a:rPr>
              <a:t>操作</a:t>
            </a:r>
            <a:r>
              <a:rPr lang="zh-CN" altLang="en-US" sz="1200" dirty="0" smtClean="0">
                <a:latin typeface="Arial" charset="0"/>
              </a:rPr>
              <a:t>如左图所示</a:t>
            </a:r>
            <a:endParaRPr lang="zh-CN" altLang="zh-CN" sz="1200" dirty="0">
              <a:latin typeface="Arial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441214" y="842963"/>
            <a:ext cx="6917346" cy="5872164"/>
            <a:chOff x="4694499" y="2732398"/>
            <a:chExt cx="4240530" cy="3498202"/>
          </a:xfrm>
        </p:grpSpPr>
        <p:sp>
          <p:nvSpPr>
            <p:cNvPr id="11" name="圆角矩形 10"/>
            <p:cNvSpPr/>
            <p:nvPr/>
          </p:nvSpPr>
          <p:spPr>
            <a:xfrm>
              <a:off x="4694499" y="2732398"/>
              <a:ext cx="4240530" cy="3028950"/>
            </a:xfrm>
            <a:prstGeom prst="roundRect">
              <a:avLst>
                <a:gd name="adj" fmla="val 3666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825944" y="2858128"/>
              <a:ext cx="3977640" cy="24688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4694499" y="5464168"/>
              <a:ext cx="42405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6703322" y="5495601"/>
              <a:ext cx="222885" cy="222885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6311915" y="5769154"/>
              <a:ext cx="1005697" cy="461446"/>
            </a:xfrm>
            <a:custGeom>
              <a:avLst/>
              <a:gdLst>
                <a:gd name="connsiteX0" fmla="*/ 683904 w 2268013"/>
                <a:gd name="connsiteY0" fmla="*/ 0 h 1483535"/>
                <a:gd name="connsiteX1" fmla="*/ 1609722 w 2268013"/>
                <a:gd name="connsiteY1" fmla="*/ 0 h 1483535"/>
                <a:gd name="connsiteX2" fmla="*/ 1595336 w 2268013"/>
                <a:gd name="connsiteY2" fmla="*/ 123571 h 1483535"/>
                <a:gd name="connsiteX3" fmla="*/ 1738663 w 2268013"/>
                <a:gd name="connsiteY3" fmla="*/ 824615 h 1483535"/>
                <a:gd name="connsiteX4" fmla="*/ 2246733 w 2268013"/>
                <a:gd name="connsiteY4" fmla="*/ 1469625 h 1483535"/>
                <a:gd name="connsiteX5" fmla="*/ 2268013 w 2268013"/>
                <a:gd name="connsiteY5" fmla="*/ 1483535 h 1483535"/>
                <a:gd name="connsiteX6" fmla="*/ 0 w 2268013"/>
                <a:gd name="connsiteY6" fmla="*/ 1483535 h 1483535"/>
                <a:gd name="connsiteX7" fmla="*/ 2060 w 2268013"/>
                <a:gd name="connsiteY7" fmla="*/ 1475297 h 1483535"/>
                <a:gd name="connsiteX8" fmla="*/ 44336 w 2268013"/>
                <a:gd name="connsiteY8" fmla="*/ 1447662 h 1483535"/>
                <a:gd name="connsiteX9" fmla="*/ 552406 w 2268013"/>
                <a:gd name="connsiteY9" fmla="*/ 802652 h 1483535"/>
                <a:gd name="connsiteX10" fmla="*/ 695733 w 2268013"/>
                <a:gd name="connsiteY10" fmla="*/ 101608 h 14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8013" h="1483535">
                  <a:moveTo>
                    <a:pt x="683904" y="0"/>
                  </a:moveTo>
                  <a:lnTo>
                    <a:pt x="1609722" y="0"/>
                  </a:lnTo>
                  <a:lnTo>
                    <a:pt x="1595336" y="123571"/>
                  </a:lnTo>
                  <a:cubicBezTo>
                    <a:pt x="1588028" y="345011"/>
                    <a:pt x="1633930" y="587768"/>
                    <a:pt x="1738663" y="824615"/>
                  </a:cubicBezTo>
                  <a:cubicBezTo>
                    <a:pt x="1860851" y="1100937"/>
                    <a:pt x="2042870" y="1323437"/>
                    <a:pt x="2246733" y="1469625"/>
                  </a:cubicBezTo>
                  <a:lnTo>
                    <a:pt x="2268013" y="1483535"/>
                  </a:lnTo>
                  <a:lnTo>
                    <a:pt x="0" y="1483535"/>
                  </a:lnTo>
                  <a:lnTo>
                    <a:pt x="2060" y="1475297"/>
                  </a:lnTo>
                  <a:lnTo>
                    <a:pt x="44336" y="1447662"/>
                  </a:lnTo>
                  <a:cubicBezTo>
                    <a:pt x="248199" y="1301474"/>
                    <a:pt x="430218" y="1078974"/>
                    <a:pt x="552406" y="802652"/>
                  </a:cubicBezTo>
                  <a:cubicBezTo>
                    <a:pt x="657139" y="565805"/>
                    <a:pt x="703041" y="323048"/>
                    <a:pt x="695733" y="101608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5" name="文本框 104"/>
          <p:cNvSpPr txBox="1"/>
          <p:nvPr/>
        </p:nvSpPr>
        <p:spPr>
          <a:xfrm>
            <a:off x="-251671" y="2741721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3563A8"/>
                </a:solidFill>
              </a:rPr>
              <a:t>调用“</a:t>
            </a:r>
            <a:r>
              <a:rPr lang="en-US" altLang="zh-CN" sz="2400" dirty="0" err="1">
                <a:solidFill>
                  <a:srgbClr val="3563A8"/>
                </a:solidFill>
              </a:rPr>
              <a:t>hello.c</a:t>
            </a:r>
            <a:r>
              <a:rPr lang="zh-CN" altLang="en-US" sz="2400" dirty="0">
                <a:solidFill>
                  <a:srgbClr val="3563A8"/>
                </a:solidFill>
              </a:rPr>
              <a:t>”体会过程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grpSp>
        <p:nvGrpSpPr>
          <p:cNvPr id="45" name="组合 6"/>
          <p:cNvGrpSpPr/>
          <p:nvPr/>
        </p:nvGrpSpPr>
        <p:grpSpPr>
          <a:xfrm>
            <a:off x="1016595" y="147812"/>
            <a:ext cx="596638" cy="320040"/>
            <a:chOff x="1016595" y="147812"/>
            <a:chExt cx="596638" cy="320040"/>
          </a:xfrm>
        </p:grpSpPr>
        <p:cxnSp>
          <p:nvCxnSpPr>
            <p:cNvPr id="48" name="直接连接符 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1016595" y="169333"/>
              <a:ext cx="596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M</a:t>
              </a:r>
              <a:r>
                <a:rPr lang="zh-CN" altLang="en-US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r>
                <a:rPr lang="zh-CN" altLang="en-US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</a:t>
              </a:r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1636572" y="1693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实验过程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4" name="officeArt object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55633" y="1054017"/>
            <a:ext cx="6488508" cy="414432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008624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825025" y="3944726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71459" y="3290625"/>
            <a:ext cx="40854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latin typeface="Arial" charset="0"/>
              </a:rPr>
              <a:t>正常启动页面并调用“hello”（为了体验操作系统linux-0.11的正常系统调用过程）</a:t>
            </a:r>
            <a:r>
              <a:rPr lang="zh-CN" altLang="zh-CN" sz="1200" dirty="0" smtClean="0">
                <a:latin typeface="Arial" charset="0"/>
              </a:rPr>
              <a:t>：</a:t>
            </a:r>
            <a:r>
              <a:rPr lang="zh-CN" altLang="zh-CN" sz="1200" dirty="0">
                <a:latin typeface="Arial" charset="0"/>
              </a:rPr>
              <a:t>相关控制台</a:t>
            </a:r>
            <a:r>
              <a:rPr lang="zh-CN" altLang="zh-CN" sz="1200" dirty="0" smtClean="0">
                <a:latin typeface="Arial" charset="0"/>
              </a:rPr>
              <a:t>操作</a:t>
            </a:r>
            <a:r>
              <a:rPr lang="zh-CN" altLang="en-US" sz="1200" dirty="0" smtClean="0">
                <a:latin typeface="Arial" charset="0"/>
              </a:rPr>
              <a:t>如左图所示</a:t>
            </a:r>
            <a:endParaRPr lang="zh-CN" altLang="zh-CN" sz="1200" dirty="0">
              <a:latin typeface="Arial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441214" y="842963"/>
            <a:ext cx="6917346" cy="5872164"/>
            <a:chOff x="4694499" y="2732398"/>
            <a:chExt cx="4240530" cy="3498202"/>
          </a:xfrm>
        </p:grpSpPr>
        <p:sp>
          <p:nvSpPr>
            <p:cNvPr id="11" name="圆角矩形 10"/>
            <p:cNvSpPr/>
            <p:nvPr/>
          </p:nvSpPr>
          <p:spPr>
            <a:xfrm>
              <a:off x="4694499" y="2732398"/>
              <a:ext cx="4240530" cy="3028950"/>
            </a:xfrm>
            <a:prstGeom prst="roundRect">
              <a:avLst>
                <a:gd name="adj" fmla="val 3666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825944" y="2858128"/>
              <a:ext cx="3977640" cy="24688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4694499" y="5464168"/>
              <a:ext cx="42405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6703322" y="5495601"/>
              <a:ext cx="222885" cy="222885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6311915" y="5769154"/>
              <a:ext cx="1005697" cy="461446"/>
            </a:xfrm>
            <a:custGeom>
              <a:avLst/>
              <a:gdLst>
                <a:gd name="connsiteX0" fmla="*/ 683904 w 2268013"/>
                <a:gd name="connsiteY0" fmla="*/ 0 h 1483535"/>
                <a:gd name="connsiteX1" fmla="*/ 1609722 w 2268013"/>
                <a:gd name="connsiteY1" fmla="*/ 0 h 1483535"/>
                <a:gd name="connsiteX2" fmla="*/ 1595336 w 2268013"/>
                <a:gd name="connsiteY2" fmla="*/ 123571 h 1483535"/>
                <a:gd name="connsiteX3" fmla="*/ 1738663 w 2268013"/>
                <a:gd name="connsiteY3" fmla="*/ 824615 h 1483535"/>
                <a:gd name="connsiteX4" fmla="*/ 2246733 w 2268013"/>
                <a:gd name="connsiteY4" fmla="*/ 1469625 h 1483535"/>
                <a:gd name="connsiteX5" fmla="*/ 2268013 w 2268013"/>
                <a:gd name="connsiteY5" fmla="*/ 1483535 h 1483535"/>
                <a:gd name="connsiteX6" fmla="*/ 0 w 2268013"/>
                <a:gd name="connsiteY6" fmla="*/ 1483535 h 1483535"/>
                <a:gd name="connsiteX7" fmla="*/ 2060 w 2268013"/>
                <a:gd name="connsiteY7" fmla="*/ 1475297 h 1483535"/>
                <a:gd name="connsiteX8" fmla="*/ 44336 w 2268013"/>
                <a:gd name="connsiteY8" fmla="*/ 1447662 h 1483535"/>
                <a:gd name="connsiteX9" fmla="*/ 552406 w 2268013"/>
                <a:gd name="connsiteY9" fmla="*/ 802652 h 1483535"/>
                <a:gd name="connsiteX10" fmla="*/ 695733 w 2268013"/>
                <a:gd name="connsiteY10" fmla="*/ 101608 h 14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8013" h="1483535">
                  <a:moveTo>
                    <a:pt x="683904" y="0"/>
                  </a:moveTo>
                  <a:lnTo>
                    <a:pt x="1609722" y="0"/>
                  </a:lnTo>
                  <a:lnTo>
                    <a:pt x="1595336" y="123571"/>
                  </a:lnTo>
                  <a:cubicBezTo>
                    <a:pt x="1588028" y="345011"/>
                    <a:pt x="1633930" y="587768"/>
                    <a:pt x="1738663" y="824615"/>
                  </a:cubicBezTo>
                  <a:cubicBezTo>
                    <a:pt x="1860851" y="1100937"/>
                    <a:pt x="2042870" y="1323437"/>
                    <a:pt x="2246733" y="1469625"/>
                  </a:cubicBezTo>
                  <a:lnTo>
                    <a:pt x="2268013" y="1483535"/>
                  </a:lnTo>
                  <a:lnTo>
                    <a:pt x="0" y="1483535"/>
                  </a:lnTo>
                  <a:lnTo>
                    <a:pt x="2060" y="1475297"/>
                  </a:lnTo>
                  <a:lnTo>
                    <a:pt x="44336" y="1447662"/>
                  </a:lnTo>
                  <a:cubicBezTo>
                    <a:pt x="248199" y="1301474"/>
                    <a:pt x="430218" y="1078974"/>
                    <a:pt x="552406" y="802652"/>
                  </a:cubicBezTo>
                  <a:cubicBezTo>
                    <a:pt x="657139" y="565805"/>
                    <a:pt x="703041" y="323048"/>
                    <a:pt x="695733" y="101608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5" name="文本框 104"/>
          <p:cNvSpPr txBox="1"/>
          <p:nvPr/>
        </p:nvSpPr>
        <p:spPr>
          <a:xfrm>
            <a:off x="-251671" y="2741721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3563A8"/>
                </a:solidFill>
              </a:rPr>
              <a:t>调用“</a:t>
            </a:r>
            <a:r>
              <a:rPr lang="en-US" altLang="zh-CN" sz="2400" dirty="0" err="1">
                <a:solidFill>
                  <a:srgbClr val="3563A8"/>
                </a:solidFill>
              </a:rPr>
              <a:t>hello.c</a:t>
            </a:r>
            <a:r>
              <a:rPr lang="zh-CN" altLang="en-US" sz="2400" dirty="0">
                <a:solidFill>
                  <a:srgbClr val="3563A8"/>
                </a:solidFill>
              </a:rPr>
              <a:t>”体会过程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grpSp>
        <p:nvGrpSpPr>
          <p:cNvPr id="45" name="组合 6"/>
          <p:cNvGrpSpPr/>
          <p:nvPr/>
        </p:nvGrpSpPr>
        <p:grpSpPr>
          <a:xfrm>
            <a:off x="1016595" y="147812"/>
            <a:ext cx="596638" cy="320040"/>
            <a:chOff x="1016595" y="147812"/>
            <a:chExt cx="596638" cy="320040"/>
          </a:xfrm>
        </p:grpSpPr>
        <p:cxnSp>
          <p:nvCxnSpPr>
            <p:cNvPr id="48" name="直接连接符 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1016595" y="169333"/>
              <a:ext cx="596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M</a:t>
              </a:r>
              <a:r>
                <a:rPr lang="zh-CN" altLang="en-US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r>
                <a:rPr lang="zh-CN" altLang="en-US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</a:t>
              </a:r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1636572" y="1693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实验过程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6" name="officeArt object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2049" y="1044228"/>
            <a:ext cx="5872163" cy="14313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9" name="officeArt object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72049" y="2319942"/>
            <a:ext cx="5872163" cy="287839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40577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901226" y="1770614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00396" y="1003757"/>
            <a:ext cx="4085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/>
              <a:t>修改 </a:t>
            </a:r>
            <a:r>
              <a:rPr lang="it-IT" altLang="zh-CN" sz="1200" dirty="0"/>
              <a:t>include/</a:t>
            </a:r>
            <a:r>
              <a:rPr lang="it-IT" altLang="zh-CN" sz="1200" dirty="0" err="1"/>
              <a:t>linux</a:t>
            </a:r>
            <a:r>
              <a:rPr lang="it-IT" altLang="zh-CN" sz="1200" dirty="0"/>
              <a:t>/</a:t>
            </a:r>
            <a:r>
              <a:rPr lang="it-IT" altLang="zh-CN" sz="1200" dirty="0" err="1"/>
              <a:t>sys.h</a:t>
            </a:r>
            <a:r>
              <a:rPr lang="it-IT" altLang="zh-CN" sz="1200" dirty="0"/>
              <a:t> </a:t>
            </a:r>
            <a:r>
              <a:rPr lang="zh-CN" altLang="zh-CN" sz="1200" dirty="0"/>
              <a:t>在</a:t>
            </a:r>
            <a:r>
              <a:rPr lang="en-US" altLang="zh-CN" sz="1200" dirty="0" err="1"/>
              <a:t>sys_call_table</a:t>
            </a:r>
            <a:r>
              <a:rPr lang="zh-CN" altLang="zh-CN" sz="1200" dirty="0"/>
              <a:t>数组最后加入</a:t>
            </a:r>
            <a:r>
              <a:rPr lang="en-US" altLang="zh-CN" sz="1200" dirty="0"/>
              <a:t>sys_</a:t>
            </a:r>
            <a:r>
              <a:rPr lang="zh-CN" altLang="zh-CN" sz="1200" dirty="0"/>
              <a:t>iam及sys_whoami，并仿照上面给出其他系统调用格式加上</a:t>
            </a:r>
            <a:r>
              <a:rPr lang="de-DE" altLang="zh-CN" sz="1200" dirty="0"/>
              <a:t>extern </a:t>
            </a:r>
            <a:r>
              <a:rPr lang="zh-CN" altLang="zh-CN" sz="1200" dirty="0"/>
              <a:t>int</a:t>
            </a:r>
            <a:r>
              <a:rPr lang="en-US" altLang="zh-CN" sz="1200" dirty="0"/>
              <a:t> sys_</a:t>
            </a:r>
            <a:r>
              <a:rPr lang="zh-CN" altLang="zh-CN" sz="1200" dirty="0"/>
              <a:t>iam</a:t>
            </a:r>
            <a:r>
              <a:rPr lang="en-US" altLang="zh-CN" sz="1200" dirty="0"/>
              <a:t>()</a:t>
            </a:r>
            <a:r>
              <a:rPr lang="zh-CN" altLang="zh-CN" sz="1200" dirty="0"/>
              <a:t>及extern int sys_whoami()</a:t>
            </a:r>
            <a:r>
              <a:rPr lang="zh-CN" altLang="zh-CN" sz="1200" dirty="0"/>
              <a:t> </a:t>
            </a:r>
            <a:endParaRPr lang="zh-CN" altLang="zh-CN" sz="1200" dirty="0">
              <a:latin typeface="Arial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00088" y="532774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3563A8"/>
                </a:solidFill>
              </a:rPr>
              <a:t>添加自己的系统调用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grpSp>
        <p:nvGrpSpPr>
          <p:cNvPr id="45" name="组合 6"/>
          <p:cNvGrpSpPr/>
          <p:nvPr/>
        </p:nvGrpSpPr>
        <p:grpSpPr>
          <a:xfrm>
            <a:off x="1016595" y="147812"/>
            <a:ext cx="596638" cy="320040"/>
            <a:chOff x="1016595" y="147812"/>
            <a:chExt cx="596638" cy="320040"/>
          </a:xfrm>
        </p:grpSpPr>
        <p:cxnSp>
          <p:nvCxnSpPr>
            <p:cNvPr id="48" name="直接连接符 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1016595" y="169333"/>
              <a:ext cx="596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M</a:t>
              </a:r>
              <a:r>
                <a:rPr lang="zh-CN" altLang="en-US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r>
                <a:rPr lang="zh-CN" altLang="en-US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</a:t>
              </a:r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1636572" y="1693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实验过程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0" name="组合 56"/>
          <p:cNvGrpSpPr/>
          <p:nvPr/>
        </p:nvGrpSpPr>
        <p:grpSpPr>
          <a:xfrm>
            <a:off x="5675943" y="147812"/>
            <a:ext cx="5039681" cy="6444142"/>
            <a:chOff x="3836179" y="1605097"/>
            <a:chExt cx="2427515" cy="3431907"/>
          </a:xfrm>
          <a:noFill/>
        </p:grpSpPr>
        <p:sp>
          <p:nvSpPr>
            <p:cNvPr id="21" name="圆角矩形 20"/>
            <p:cNvSpPr/>
            <p:nvPr/>
          </p:nvSpPr>
          <p:spPr>
            <a:xfrm>
              <a:off x="3836179" y="1605097"/>
              <a:ext cx="2427515" cy="3431907"/>
            </a:xfrm>
            <a:prstGeom prst="roundRect">
              <a:avLst>
                <a:gd name="adj" fmla="val 7292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77694" y="1899011"/>
              <a:ext cx="2144486" cy="28613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17373" y="1735722"/>
              <a:ext cx="65315" cy="65315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67"/>
            <p:cNvGrpSpPr/>
            <p:nvPr/>
          </p:nvGrpSpPr>
          <p:grpSpPr>
            <a:xfrm>
              <a:off x="4971745" y="4822650"/>
              <a:ext cx="180000" cy="180000"/>
              <a:chOff x="8084634" y="869795"/>
              <a:chExt cx="1089631" cy="1089631"/>
            </a:xfrm>
            <a:grpFill/>
          </p:grpSpPr>
          <p:sp>
            <p:nvSpPr>
              <p:cNvPr id="26" name="椭圆 25"/>
              <p:cNvSpPr/>
              <p:nvPr/>
            </p:nvSpPr>
            <p:spPr>
              <a:xfrm>
                <a:off x="8084634" y="869795"/>
                <a:ext cx="1089631" cy="1089631"/>
              </a:xfrm>
              <a:prstGeom prst="ellipse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8389413" y="1174574"/>
                <a:ext cx="480072" cy="480072"/>
              </a:xfrm>
              <a:prstGeom prst="round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" name="直线箭头连接符 2"/>
          <p:cNvCxnSpPr>
            <a:stCxn id="71" idx="3"/>
          </p:cNvCxnSpPr>
          <p:nvPr/>
        </p:nvCxnSpPr>
        <p:spPr>
          <a:xfrm flipV="1">
            <a:off x="4285878" y="1326922"/>
            <a:ext cx="188975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427" y="1016229"/>
            <a:ext cx="3375832" cy="48975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901226" y="2576844"/>
            <a:ext cx="2683823" cy="45719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243013" y="2146126"/>
            <a:ext cx="26358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include/</a:t>
            </a:r>
            <a:r>
              <a:rPr lang="en-US" altLang="zh-CN" sz="1200" dirty="0" err="1" smtClean="0"/>
              <a:t>unistd.h</a:t>
            </a:r>
            <a:r>
              <a:rPr lang="zh-CN" altLang="en-US" sz="1200" dirty="0" smtClean="0"/>
              <a:t>下添加宏定义</a:t>
            </a:r>
            <a:endParaRPr lang="en-US" altLang="zh-CN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263" y="2154566"/>
            <a:ext cx="3375833" cy="440326"/>
          </a:xfrm>
          <a:prstGeom prst="rect">
            <a:avLst/>
          </a:prstGeom>
        </p:spPr>
      </p:pic>
      <p:cxnSp>
        <p:nvCxnSpPr>
          <p:cNvPr id="32" name="直线箭头连接符 31"/>
          <p:cNvCxnSpPr/>
          <p:nvPr/>
        </p:nvCxnSpPr>
        <p:spPr>
          <a:xfrm flipV="1">
            <a:off x="4256715" y="2380528"/>
            <a:ext cx="188975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01226" y="3335573"/>
            <a:ext cx="2683823" cy="45719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228719" y="2819129"/>
            <a:ext cx="2171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/>
              <a:t>修改</a:t>
            </a:r>
            <a:r>
              <a:rPr lang="zh-CN" altLang="zh-CN" sz="1200" dirty="0"/>
              <a:t> </a:t>
            </a:r>
            <a:r>
              <a:rPr lang="en-US" altLang="zh-CN" sz="1200" dirty="0" smtClean="0"/>
              <a:t>kernel/</a:t>
            </a:r>
            <a:r>
              <a:rPr lang="en-US" altLang="zh-CN" sz="1200" dirty="0" err="1" smtClean="0"/>
              <a:t>system_call.s</a:t>
            </a:r>
            <a:r>
              <a:rPr lang="zh-CN" altLang="en-US" sz="1200" dirty="0" smtClean="0"/>
              <a:t>，</a:t>
            </a:r>
            <a:r>
              <a:rPr lang="zh-CN" altLang="en-US" sz="1200" dirty="0" smtClean="0"/>
              <a:t>增加两个系统调用值</a:t>
            </a:r>
            <a:r>
              <a:rPr lang="en-US" altLang="zh-CN" sz="1200" dirty="0" smtClean="0"/>
              <a:t> </a:t>
            </a:r>
            <a:endParaRPr lang="en-US" altLang="zh-CN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263" y="3016191"/>
            <a:ext cx="3162980" cy="227280"/>
          </a:xfrm>
          <a:prstGeom prst="rect">
            <a:avLst/>
          </a:prstGeom>
        </p:spPr>
      </p:pic>
      <p:cxnSp>
        <p:nvCxnSpPr>
          <p:cNvPr id="38" name="直线箭头连接符 37"/>
          <p:cNvCxnSpPr/>
          <p:nvPr/>
        </p:nvCxnSpPr>
        <p:spPr>
          <a:xfrm flipV="1">
            <a:off x="4256715" y="3110968"/>
            <a:ext cx="188975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40595" y="4391487"/>
            <a:ext cx="2683823" cy="45719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268088" y="3532139"/>
            <a:ext cx="21717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rgbClr val="3563A8"/>
                </a:solidFill>
              </a:rPr>
              <a:t>编写whoami.c，iam.c及who.c文件</a:t>
            </a:r>
            <a:r>
              <a:rPr lang="zh-CN" altLang="zh-CN" sz="1200" dirty="0">
                <a:solidFill>
                  <a:srgbClr val="3563A8"/>
                </a:solidFill>
              </a:rPr>
              <a:t> </a:t>
            </a:r>
            <a:r>
              <a:rPr lang="zh-CN" altLang="en-US" sz="1200" dirty="0" smtClean="0">
                <a:solidFill>
                  <a:srgbClr val="3563A8"/>
                </a:solidFill>
              </a:rPr>
              <a:t>，</a:t>
            </a:r>
            <a:r>
              <a:rPr lang="zh-CN" altLang="en-US" sz="1200" dirty="0" smtClean="0">
                <a:solidFill>
                  <a:srgbClr val="3563A8"/>
                </a:solidFill>
              </a:rPr>
              <a:t>见报告附录，</a:t>
            </a:r>
            <a:r>
              <a:rPr lang="en-US" altLang="zh-CN" sz="1200" dirty="0" err="1"/>
              <a:t>who.c</a:t>
            </a:r>
            <a:r>
              <a:rPr lang="en-US" altLang="zh-CN" sz="1200" dirty="0"/>
              <a:t> linux-0.11/kernel/ </a:t>
            </a:r>
            <a:r>
              <a:rPr lang="en-US" altLang="zh-CN" sz="1200" dirty="0" err="1"/>
              <a:t>Makefile</a:t>
            </a:r>
            <a:r>
              <a:rPr lang="en-US" altLang="zh-CN" sz="1200" dirty="0"/>
              <a:t> </a:t>
            </a:r>
          </a:p>
          <a:p>
            <a:endParaRPr lang="en-US" altLang="zh-CN" sz="1200" dirty="0">
              <a:solidFill>
                <a:srgbClr val="3563A8"/>
              </a:solidFill>
            </a:endParaRPr>
          </a:p>
        </p:txBody>
      </p:sp>
      <p:cxnSp>
        <p:nvCxnSpPr>
          <p:cNvPr id="41" name="直线箭头连接符 40"/>
          <p:cNvCxnSpPr/>
          <p:nvPr/>
        </p:nvCxnSpPr>
        <p:spPr>
          <a:xfrm flipV="1">
            <a:off x="4249734" y="4129977"/>
            <a:ext cx="188975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2" name="officeArt object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64940" y="3779640"/>
            <a:ext cx="4165980" cy="21390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43" name="officeArt object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64939" y="3963608"/>
            <a:ext cx="4140530" cy="71024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4" name="矩形 43"/>
          <p:cNvSpPr/>
          <p:nvPr/>
        </p:nvSpPr>
        <p:spPr>
          <a:xfrm>
            <a:off x="936284" y="5501732"/>
            <a:ext cx="2683823" cy="45719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143125" y="4642384"/>
            <a:ext cx="1292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.</a:t>
            </a:r>
            <a:endParaRPr lang="zh-CN" altLang="en-US" sz="1200" dirty="0" smtClean="0"/>
          </a:p>
          <a:p>
            <a:r>
              <a:rPr lang="en-US" altLang="zh-CN" sz="1200" dirty="0" smtClean="0">
                <a:solidFill>
                  <a:srgbClr val="3563A8"/>
                </a:solidFill>
              </a:rPr>
              <a:t>.</a:t>
            </a:r>
            <a:endParaRPr lang="zh-CN" altLang="en-US" sz="1200" dirty="0" smtClean="0">
              <a:solidFill>
                <a:srgbClr val="3563A8"/>
              </a:solidFill>
            </a:endParaRPr>
          </a:p>
          <a:p>
            <a:r>
              <a:rPr lang="en-US" altLang="zh-CN" sz="1200" dirty="0">
                <a:solidFill>
                  <a:srgbClr val="3563A8"/>
                </a:solidFill>
              </a:rPr>
              <a:t>.</a:t>
            </a:r>
            <a:endParaRPr lang="en-US" altLang="zh-CN" sz="1200" dirty="0">
              <a:solidFill>
                <a:srgbClr val="3563A8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21753" y="4724443"/>
            <a:ext cx="1292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.</a:t>
            </a:r>
            <a:endParaRPr lang="zh-CN" altLang="en-US" sz="1200" dirty="0" smtClean="0"/>
          </a:p>
          <a:p>
            <a:r>
              <a:rPr lang="en-US" altLang="zh-CN" sz="1200" dirty="0" smtClean="0">
                <a:solidFill>
                  <a:srgbClr val="3563A8"/>
                </a:solidFill>
              </a:rPr>
              <a:t>.</a:t>
            </a:r>
            <a:endParaRPr lang="zh-CN" altLang="en-US" sz="1200" dirty="0" smtClean="0">
              <a:solidFill>
                <a:srgbClr val="3563A8"/>
              </a:solidFill>
            </a:endParaRPr>
          </a:p>
          <a:p>
            <a:r>
              <a:rPr lang="en-US" altLang="zh-CN" sz="1200" dirty="0">
                <a:solidFill>
                  <a:srgbClr val="3563A8"/>
                </a:solidFill>
              </a:rPr>
              <a:t>.</a:t>
            </a:r>
            <a:endParaRPr lang="en-US" altLang="zh-CN" sz="1200" dirty="0">
              <a:solidFill>
                <a:srgbClr val="3563A8"/>
              </a:solidFill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 flipV="1">
            <a:off x="4242243" y="5047608"/>
            <a:ext cx="188975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77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文本框 104"/>
          <p:cNvSpPr txBox="1"/>
          <p:nvPr/>
        </p:nvSpPr>
        <p:spPr>
          <a:xfrm>
            <a:off x="1374784" y="2370922"/>
            <a:ext cx="1736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mtClean="0">
                <a:solidFill>
                  <a:srgbClr val="3563A8"/>
                </a:solidFill>
              </a:rPr>
              <a:t>虚拟</a:t>
            </a:r>
            <a:r>
              <a:rPr lang="zh-CN" altLang="en-US" sz="2400">
                <a:solidFill>
                  <a:srgbClr val="3563A8"/>
                </a:solidFill>
              </a:rPr>
              <a:t>机操</a:t>
            </a:r>
            <a:r>
              <a:rPr lang="zh-CN" altLang="en-US" sz="2400" smtClean="0">
                <a:solidFill>
                  <a:srgbClr val="3563A8"/>
                </a:solidFill>
              </a:rPr>
              <a:t>作</a:t>
            </a:r>
            <a:endParaRPr lang="zh-CN" altLang="en-US" sz="2400">
              <a:solidFill>
                <a:srgbClr val="3563A8"/>
              </a:solidFill>
            </a:endParaRPr>
          </a:p>
        </p:txBody>
      </p:sp>
      <p:grpSp>
        <p:nvGrpSpPr>
          <p:cNvPr id="45" name="组合 6"/>
          <p:cNvGrpSpPr/>
          <p:nvPr/>
        </p:nvGrpSpPr>
        <p:grpSpPr>
          <a:xfrm>
            <a:off x="1016595" y="147812"/>
            <a:ext cx="596638" cy="320040"/>
            <a:chOff x="1016595" y="147812"/>
            <a:chExt cx="596638" cy="320040"/>
          </a:xfrm>
        </p:grpSpPr>
        <p:cxnSp>
          <p:nvCxnSpPr>
            <p:cNvPr id="48" name="直接连接符 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1016595" y="169333"/>
              <a:ext cx="596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M</a:t>
              </a:r>
              <a:r>
                <a:rPr lang="zh-CN" altLang="en-US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r>
                <a:rPr lang="zh-CN" altLang="en-US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</a:t>
              </a:r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1636572" y="1693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实验过程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0" name="组合 56"/>
          <p:cNvGrpSpPr/>
          <p:nvPr/>
        </p:nvGrpSpPr>
        <p:grpSpPr>
          <a:xfrm rot="16200000">
            <a:off x="5339356" y="-188777"/>
            <a:ext cx="5039681" cy="7117317"/>
            <a:chOff x="3836179" y="1605097"/>
            <a:chExt cx="2427515" cy="3431907"/>
          </a:xfrm>
          <a:noFill/>
        </p:grpSpPr>
        <p:sp>
          <p:nvSpPr>
            <p:cNvPr id="21" name="圆角矩形 20"/>
            <p:cNvSpPr/>
            <p:nvPr/>
          </p:nvSpPr>
          <p:spPr>
            <a:xfrm>
              <a:off x="3836179" y="1605097"/>
              <a:ext cx="2427515" cy="3431907"/>
            </a:xfrm>
            <a:prstGeom prst="roundRect">
              <a:avLst>
                <a:gd name="adj" fmla="val 7292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77694" y="1899011"/>
              <a:ext cx="2144486" cy="28613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17373" y="1735722"/>
              <a:ext cx="65315" cy="65315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67"/>
            <p:cNvGrpSpPr/>
            <p:nvPr/>
          </p:nvGrpSpPr>
          <p:grpSpPr>
            <a:xfrm>
              <a:off x="4971745" y="4822650"/>
              <a:ext cx="180000" cy="180000"/>
              <a:chOff x="8084634" y="869795"/>
              <a:chExt cx="1089631" cy="1089631"/>
            </a:xfrm>
            <a:grpFill/>
          </p:grpSpPr>
          <p:sp>
            <p:nvSpPr>
              <p:cNvPr id="26" name="椭圆 25"/>
              <p:cNvSpPr/>
              <p:nvPr/>
            </p:nvSpPr>
            <p:spPr>
              <a:xfrm>
                <a:off x="8084634" y="869795"/>
                <a:ext cx="1089631" cy="1089631"/>
              </a:xfrm>
              <a:prstGeom prst="ellipse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8389413" y="1174574"/>
                <a:ext cx="480072" cy="480072"/>
              </a:xfrm>
              <a:prstGeom prst="round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901226" y="4244435"/>
            <a:ext cx="2683823" cy="45719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92342" y="2832587"/>
            <a:ext cx="21717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/>
              <a:t>将linux-0.11挂载，并将上述</a:t>
            </a:r>
            <a:r>
              <a:rPr lang="en-US" altLang="zh-CN" sz="1600" dirty="0" err="1"/>
              <a:t>whoami.c</a:t>
            </a:r>
            <a:r>
              <a:rPr lang="zh-TW" altLang="zh-CN" sz="1600" dirty="0"/>
              <a:t>及</a:t>
            </a:r>
            <a:r>
              <a:rPr lang="it-IT" altLang="zh-CN" sz="1600" dirty="0" err="1"/>
              <a:t>iam.c</a:t>
            </a:r>
            <a:r>
              <a:rPr lang="zh-CN" altLang="zh-CN" sz="1600" dirty="0"/>
              <a:t>文件放到</a:t>
            </a:r>
            <a:r>
              <a:rPr lang="en-US" altLang="zh-CN" sz="1600" dirty="0" err="1"/>
              <a:t>hdc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/root</a:t>
            </a:r>
            <a:r>
              <a:rPr lang="zh-CN" altLang="zh-CN" sz="1600" dirty="0"/>
              <a:t>目录下，</a:t>
            </a:r>
            <a:r>
              <a:rPr lang="zh-CN" altLang="zh-CN" sz="1600" dirty="0"/>
              <a:t> </a:t>
            </a:r>
            <a:r>
              <a:rPr lang="zh-CN" altLang="en-US" sz="1600" dirty="0" smtClean="0"/>
              <a:t>运行，编译，执行</a:t>
            </a:r>
            <a:endParaRPr lang="en-US" altLang="zh-CN" sz="1600" dirty="0">
              <a:solidFill>
                <a:srgbClr val="3563A8"/>
              </a:solidFill>
            </a:endParaRPr>
          </a:p>
        </p:txBody>
      </p:sp>
      <p:pic>
        <p:nvPicPr>
          <p:cNvPr id="47" name="officeArt object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4365" y="1571629"/>
            <a:ext cx="5934062" cy="365628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315354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自定义 22">
      <a:majorFont>
        <a:latin typeface="Arial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731</Words>
  <Application>Microsoft Macintosh PowerPoint</Application>
  <PresentationFormat>宽屏</PresentationFormat>
  <Paragraphs>87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Calibri</vt:lpstr>
      <vt:lpstr>Segoe UI</vt:lpstr>
      <vt:lpstr>汉仪细等线简</vt:lpstr>
      <vt:lpstr>华文细黑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Microsoft Office 用户</cp:lastModifiedBy>
  <cp:revision>105</cp:revision>
  <dcterms:created xsi:type="dcterms:W3CDTF">2014-10-17T09:09:05Z</dcterms:created>
  <dcterms:modified xsi:type="dcterms:W3CDTF">2016-12-27T14:15:01Z</dcterms:modified>
</cp:coreProperties>
</file>