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drawings/drawing1.xml" ContentType="application/vnd.openxmlformats-officedocument.drawingml.chartshape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62" r:id="rId3"/>
    <p:sldId id="299" r:id="rId4"/>
    <p:sldId id="263" r:id="rId5"/>
    <p:sldId id="282" r:id="rId6"/>
    <p:sldId id="268" r:id="rId7"/>
    <p:sldId id="301" r:id="rId8"/>
    <p:sldId id="302" r:id="rId9"/>
    <p:sldId id="303" r:id="rId10"/>
    <p:sldId id="304" r:id="rId11"/>
    <p:sldId id="298" r:id="rId12"/>
    <p:sldId id="295"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吊炸天配色" id="{BA00EA17-31B8-4D43-94BB-5A58E8131445}">
          <p14:sldIdLst>
            <p14:sldId id="291"/>
            <p14:sldId id="262"/>
            <p14:sldId id="299"/>
            <p14:sldId id="263"/>
            <p14:sldId id="282"/>
            <p14:sldId id="268"/>
            <p14:sldId id="301"/>
            <p14:sldId id="302"/>
            <p14:sldId id="303"/>
            <p14:sldId id="304"/>
            <p14:sldId id="298"/>
            <p14:sldId id="295"/>
          </p14:sldIdLst>
        </p14:section>
        <p14:section name="另一种配色" id="{76C67C79-07CD-43C8-A71B-6F8EDA8D4621}">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3"/>
    <a:srgbClr val="F45A69"/>
    <a:srgbClr val="2192BC"/>
    <a:srgbClr val="FFC000"/>
    <a:srgbClr val="A7AA9D"/>
    <a:srgbClr val="475F77"/>
    <a:srgbClr val="4BACB5"/>
    <a:srgbClr val="F3F3F3"/>
    <a:srgbClr val="354B5E"/>
    <a:srgbClr val="367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11" autoAdjust="0"/>
    <p:restoredTop sz="95928"/>
  </p:normalViewPr>
  <p:slideViewPr>
    <p:cSldViewPr snapToGrid="0">
      <p:cViewPr varScale="1">
        <p:scale>
          <a:sx n="102" d="100"/>
          <a:sy n="102" d="100"/>
        </p:scale>
        <p:origin x="200" y="456"/>
      </p:cViewPr>
      <p:guideLst/>
    </p:cSldViewPr>
  </p:slideViewPr>
  <p:notesTextViewPr>
    <p:cViewPr>
      <p:scale>
        <a:sx n="1" d="1"/>
        <a:sy n="1" d="1"/>
      </p:scale>
      <p:origin x="0" y="0"/>
    </p:cViewPr>
  </p:notesTextViewPr>
  <p:sorterViewPr>
    <p:cViewPr varScale="1">
      <p:scale>
        <a:sx n="1" d="1"/>
        <a:sy n="1" d="1"/>
      </p:scale>
      <p:origin x="0" y="-4194"/>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7404242338704"/>
          <c:y val="0.0267371635896023"/>
          <c:w val="0.777944209467181"/>
          <c:h val="0.973262838015297"/>
        </c:manualLayout>
      </c:layout>
      <c:doughnutChart>
        <c:varyColors val="1"/>
        <c:ser>
          <c:idx val="0"/>
          <c:order val="0"/>
          <c:tx>
            <c:strRef>
              <c:f>Sheet1!$A$2</c:f>
              <c:strCache>
                <c:ptCount val="1"/>
                <c:pt idx="0">
                  <c:v>项目1</c:v>
                </c:pt>
              </c:strCache>
            </c:strRef>
          </c:tx>
          <c:spPr>
            <a:solidFill>
              <a:srgbClr val="F45A69"/>
            </a:solidFill>
          </c:spPr>
          <c:dPt>
            <c:idx val="0"/>
            <c:bubble3D val="0"/>
          </c:dPt>
          <c:dPt>
            <c:idx val="1"/>
            <c:bubble3D val="0"/>
            <c:spPr>
              <a:noFill/>
            </c:spPr>
          </c:dPt>
          <c:cat>
            <c:strRef>
              <c:f>Sheet1!$B$1:$C$1</c:f>
              <c:strCache>
                <c:ptCount val="2"/>
                <c:pt idx="0">
                  <c:v>市场份额</c:v>
                </c:pt>
                <c:pt idx="1">
                  <c:v>辅助列</c:v>
                </c:pt>
              </c:strCache>
            </c:strRef>
          </c:cat>
          <c:val>
            <c:numRef>
              <c:f>Sheet1!$B$2:$C$2</c:f>
              <c:numCache>
                <c:formatCode>0%</c:formatCode>
                <c:ptCount val="2"/>
                <c:pt idx="0">
                  <c:v>0.25</c:v>
                </c:pt>
                <c:pt idx="1">
                  <c:v>0.75</c:v>
                </c:pt>
              </c:numCache>
            </c:numRef>
          </c:val>
        </c:ser>
        <c:ser>
          <c:idx val="1"/>
          <c:order val="1"/>
          <c:tx>
            <c:strRef>
              <c:f>Sheet1!$A$3</c:f>
              <c:strCache>
                <c:ptCount val="1"/>
                <c:pt idx="0">
                  <c:v>项目2</c:v>
                </c:pt>
              </c:strCache>
            </c:strRef>
          </c:tx>
          <c:dPt>
            <c:idx val="0"/>
            <c:bubble3D val="0"/>
            <c:spPr>
              <a:solidFill>
                <a:srgbClr val="354B5E"/>
              </a:solidFill>
            </c:spPr>
          </c:dPt>
          <c:dPt>
            <c:idx val="1"/>
            <c:bubble3D val="0"/>
            <c:spPr>
              <a:noFill/>
            </c:spPr>
          </c:dPt>
          <c:cat>
            <c:strRef>
              <c:f>Sheet1!$B$1:$C$1</c:f>
              <c:strCache>
                <c:ptCount val="2"/>
                <c:pt idx="0">
                  <c:v>市场份额</c:v>
                </c:pt>
                <c:pt idx="1">
                  <c:v>辅助列</c:v>
                </c:pt>
              </c:strCache>
            </c:strRef>
          </c:cat>
          <c:val>
            <c:numRef>
              <c:f>Sheet1!$B$3:$C$3</c:f>
              <c:numCache>
                <c:formatCode>0%</c:formatCode>
                <c:ptCount val="2"/>
                <c:pt idx="0">
                  <c:v>0.5</c:v>
                </c:pt>
                <c:pt idx="1">
                  <c:v>0.5</c:v>
                </c:pt>
              </c:numCache>
            </c:numRef>
          </c:val>
        </c:ser>
        <c:ser>
          <c:idx val="2"/>
          <c:order val="2"/>
          <c:tx>
            <c:strRef>
              <c:f>Sheet1!$A$4</c:f>
              <c:strCache>
                <c:ptCount val="1"/>
                <c:pt idx="0">
                  <c:v>项目3</c:v>
                </c:pt>
              </c:strCache>
            </c:strRef>
          </c:tx>
          <c:dPt>
            <c:idx val="0"/>
            <c:bubble3D val="0"/>
            <c:spPr>
              <a:solidFill>
                <a:srgbClr val="F45A69"/>
              </a:solidFill>
            </c:spPr>
          </c:dPt>
          <c:dPt>
            <c:idx val="1"/>
            <c:bubble3D val="0"/>
            <c:spPr>
              <a:noFill/>
            </c:spPr>
          </c:dPt>
          <c:cat>
            <c:strRef>
              <c:f>Sheet1!$B$1:$C$1</c:f>
              <c:strCache>
                <c:ptCount val="2"/>
                <c:pt idx="0">
                  <c:v>市场份额</c:v>
                </c:pt>
                <c:pt idx="1">
                  <c:v>辅助列</c:v>
                </c:pt>
              </c:strCache>
            </c:strRef>
          </c:cat>
          <c:val>
            <c:numRef>
              <c:f>Sheet1!$B$4:$C$4</c:f>
              <c:numCache>
                <c:formatCode>0%</c:formatCode>
                <c:ptCount val="2"/>
                <c:pt idx="0">
                  <c:v>0.3</c:v>
                </c:pt>
                <c:pt idx="1">
                  <c:v>0.7</c:v>
                </c:pt>
              </c:numCache>
            </c:numRef>
          </c:val>
        </c:ser>
        <c:ser>
          <c:idx val="3"/>
          <c:order val="3"/>
          <c:tx>
            <c:strRef>
              <c:f>Sheet1!$A$5</c:f>
              <c:strCache>
                <c:ptCount val="1"/>
                <c:pt idx="0">
                  <c:v>项目4</c:v>
                </c:pt>
              </c:strCache>
            </c:strRef>
          </c:tx>
          <c:spPr>
            <a:solidFill>
              <a:srgbClr val="F45A69"/>
            </a:solidFill>
          </c:spPr>
          <c:dPt>
            <c:idx val="0"/>
            <c:bubble3D val="0"/>
            <c:spPr>
              <a:solidFill>
                <a:srgbClr val="354B5E"/>
              </a:solidFill>
            </c:spPr>
          </c:dPt>
          <c:dPt>
            <c:idx val="1"/>
            <c:bubble3D val="0"/>
            <c:spPr>
              <a:noFill/>
            </c:spPr>
          </c:dPt>
          <c:cat>
            <c:strRef>
              <c:f>Sheet1!$B$1:$C$1</c:f>
              <c:strCache>
                <c:ptCount val="2"/>
                <c:pt idx="0">
                  <c:v>市场份额</c:v>
                </c:pt>
                <c:pt idx="1">
                  <c:v>辅助列</c:v>
                </c:pt>
              </c:strCache>
            </c:strRef>
          </c:cat>
          <c:val>
            <c:numRef>
              <c:f>Sheet1!$B$5:$C$5</c:f>
              <c:numCache>
                <c:formatCode>0%</c:formatCode>
                <c:ptCount val="2"/>
                <c:pt idx="0">
                  <c:v>0.58</c:v>
                </c:pt>
                <c:pt idx="1">
                  <c:v>0.42</c:v>
                </c:pt>
              </c:numCache>
            </c:numRef>
          </c:val>
        </c:ser>
        <c:ser>
          <c:idx val="4"/>
          <c:order val="4"/>
          <c:tx>
            <c:strRef>
              <c:f>Sheet1!$A$6</c:f>
              <c:strCache>
                <c:ptCount val="1"/>
                <c:pt idx="0">
                  <c:v>项目5</c:v>
                </c:pt>
              </c:strCache>
            </c:strRef>
          </c:tx>
          <c:spPr>
            <a:solidFill>
              <a:srgbClr val="F93925"/>
            </a:solidFill>
            <a:ln w="76200">
              <a:solidFill>
                <a:srgbClr val="F8F7E2"/>
              </a:solidFill>
            </a:ln>
          </c:spPr>
          <c:dPt>
            <c:idx val="0"/>
            <c:bubble3D val="0"/>
            <c:spPr>
              <a:solidFill>
                <a:srgbClr val="F45A69"/>
              </a:solidFill>
            </c:spPr>
          </c:dPt>
          <c:dPt>
            <c:idx val="1"/>
            <c:bubble3D val="0"/>
            <c:spPr>
              <a:noFill/>
            </c:spPr>
          </c:dPt>
          <c:cat>
            <c:strRef>
              <c:f>Sheet1!$B$1:$C$1</c:f>
              <c:strCache>
                <c:ptCount val="2"/>
                <c:pt idx="0">
                  <c:v>市场份额</c:v>
                </c:pt>
                <c:pt idx="1">
                  <c:v>辅助列</c:v>
                </c:pt>
              </c:strCache>
            </c:strRef>
          </c:cat>
          <c:val>
            <c:numRef>
              <c:f>Sheet1!$B$6:$C$6</c:f>
              <c:numCache>
                <c:formatCode>0%</c:formatCode>
                <c:ptCount val="2"/>
                <c:pt idx="0">
                  <c:v>0.67</c:v>
                </c:pt>
                <c:pt idx="1">
                  <c:v>0.33</c:v>
                </c:pt>
              </c:numCache>
            </c:numRef>
          </c:val>
        </c:ser>
        <c:dLbls>
          <c:showLegendKey val="0"/>
          <c:showVal val="0"/>
          <c:showCatName val="0"/>
          <c:showSerName val="0"/>
          <c:showPercent val="0"/>
          <c:showBubbleSize val="0"/>
          <c:showLeaderLines val="1"/>
        </c:dLbls>
        <c:firstSliceAng val="0"/>
        <c:holeSize val="10"/>
      </c:doughnutChart>
    </c:plotArea>
    <c:plotVisOnly val="1"/>
    <c:dispBlanksAs val="gap"/>
    <c:showDLblsOverMax val="0"/>
  </c:chart>
  <c:spPr>
    <a:ln>
      <a:noFill/>
    </a:ln>
  </c:spPr>
  <c:txPr>
    <a:bodyPr/>
    <a:lstStyle/>
    <a:p>
      <a:pPr>
        <a:defRPr sz="1800"/>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54B5E"/>
              </a:solidFill>
              <a:ln w="19050">
                <a:noFill/>
              </a:ln>
              <a:effectLst/>
            </c:spPr>
          </c:dPt>
          <c:dPt>
            <c:idx val="1"/>
            <c:bubble3D val="0"/>
            <c:spPr>
              <a:solidFill>
                <a:srgbClr val="F45A69"/>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2"/>
                <c:pt idx="0">
                  <c:v>第一季度</c:v>
                </c:pt>
                <c:pt idx="1">
                  <c:v>第二季度</c:v>
                </c:pt>
              </c:strCache>
            </c:strRef>
          </c:cat>
          <c:val>
            <c:numRef>
              <c:f>Sheet1!$B$2:$B$5</c:f>
              <c:numCache>
                <c:formatCode>General</c:formatCode>
                <c:ptCount val="4"/>
                <c:pt idx="0">
                  <c:v>8.200000000000001</c:v>
                </c:pt>
                <c:pt idx="1">
                  <c:v>3.2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F8B193"/>
              </a:solidFill>
              <a:ln w="19050">
                <a:noFill/>
              </a:ln>
              <a:effectLst/>
            </c:spPr>
          </c:dPt>
          <c:dPt>
            <c:idx val="1"/>
            <c:bubble3D val="0"/>
            <c:spPr>
              <a:solidFill>
                <a:srgbClr val="354B5E"/>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2"/>
                <c:pt idx="0">
                  <c:v>第一季度</c:v>
                </c:pt>
                <c:pt idx="1">
                  <c:v>第二季度</c:v>
                </c:pt>
              </c:strCache>
            </c:strRef>
          </c:cat>
          <c:val>
            <c:numRef>
              <c:f>Sheet1!$B$2:$B$5</c:f>
              <c:numCache>
                <c:formatCode>General</c:formatCode>
                <c:ptCount val="4"/>
                <c:pt idx="0">
                  <c:v>8.200000000000001</c:v>
                </c:pt>
                <c:pt idx="1">
                  <c:v>3.2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0.09723</cdr:x>
      <cdr:y>0.36249</cdr:y>
    </cdr:from>
    <cdr:to>
      <cdr:x>0.44858</cdr:x>
      <cdr:y>0.45241</cdr:y>
    </cdr:to>
    <cdr:sp macro="" textlink="">
      <cdr:nvSpPr>
        <cdr:cNvPr id="2" name="矩形 1"/>
        <cdr:cNvSpPr/>
      </cdr:nvSpPr>
      <cdr:spPr>
        <a:xfrm xmlns:a="http://schemas.openxmlformats.org/drawingml/2006/main">
          <a:off x="637783" y="1842495"/>
          <a:ext cx="2304734" cy="45705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第五</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章</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实验心得</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0.08673</cdr:x>
      <cdr:y>0.27774</cdr:y>
    </cdr:from>
    <cdr:to>
      <cdr:x>0.44858</cdr:x>
      <cdr:y>0.36765</cdr:y>
    </cdr:to>
    <cdr:sp macro="" textlink="">
      <cdr:nvSpPr>
        <cdr:cNvPr id="3" name="矩形 2"/>
        <cdr:cNvSpPr/>
      </cdr:nvSpPr>
      <cdr:spPr>
        <a:xfrm xmlns:a="http://schemas.openxmlformats.org/drawingml/2006/main">
          <a:off x="568907" y="1411720"/>
          <a:ext cx="2373610"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354B5E"/>
              </a:solidFill>
              <a:latin typeface="华文细黑" panose="02010600040101010101" pitchFamily="2" charset="-122"/>
              <a:ea typeface="华文细黑" panose="02010600040101010101" pitchFamily="2" charset="-122"/>
              <a:cs typeface="Arial" pitchFamily="34" charset="0"/>
            </a:rPr>
            <a:t>第四</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章</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回答问题</a:t>
          </a:r>
          <a:endParaRPr lang="zh-CN" altLang="en-US" sz="2000" b="1" dirty="0">
            <a:solidFill>
              <a:srgbClr val="354B5E"/>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0.09436</cdr:x>
      <cdr:y>0.19298</cdr:y>
    </cdr:from>
    <cdr:to>
      <cdr:x>0.44858</cdr:x>
      <cdr:y>0.2829</cdr:y>
    </cdr:to>
    <cdr:sp macro="" textlink="">
      <cdr:nvSpPr>
        <cdr:cNvPr id="4" name="矩形 3"/>
        <cdr:cNvSpPr/>
      </cdr:nvSpPr>
      <cdr:spPr>
        <a:xfrm xmlns:a="http://schemas.openxmlformats.org/drawingml/2006/main">
          <a:off x="618981" y="980895"/>
          <a:ext cx="2323536" cy="45705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第三</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章</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实验过程</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0.09436</cdr:x>
      <cdr:y>0.10823</cdr:y>
    </cdr:from>
    <cdr:to>
      <cdr:x>0.44858</cdr:x>
      <cdr:y>0.19814</cdr:y>
    </cdr:to>
    <cdr:sp macro="" textlink="">
      <cdr:nvSpPr>
        <cdr:cNvPr id="5" name="矩形 4"/>
        <cdr:cNvSpPr/>
      </cdr:nvSpPr>
      <cdr:spPr>
        <a:xfrm xmlns:a="http://schemas.openxmlformats.org/drawingml/2006/main">
          <a:off x="618981" y="550121"/>
          <a:ext cx="2323536"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354B5E"/>
              </a:solidFill>
              <a:latin typeface="华文细黑" panose="02010600040101010101" pitchFamily="2" charset="-122"/>
              <a:ea typeface="华文细黑" panose="02010600040101010101" pitchFamily="2" charset="-122"/>
              <a:cs typeface="Arial" pitchFamily="34" charset="0"/>
            </a:rPr>
            <a:t>第二</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章</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实验内容</a:t>
          </a:r>
          <a:endParaRPr lang="zh-CN" altLang="en-US" sz="2000" b="1" dirty="0">
            <a:solidFill>
              <a:srgbClr val="354B5E"/>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0.07887</cdr:x>
      <cdr:y>0.02348</cdr:y>
    </cdr:from>
    <cdr:to>
      <cdr:x>0.44858</cdr:x>
      <cdr:y>0.11339</cdr:y>
    </cdr:to>
    <cdr:sp macro="" textlink="">
      <cdr:nvSpPr>
        <cdr:cNvPr id="6" name="矩形 5"/>
        <cdr:cNvSpPr/>
      </cdr:nvSpPr>
      <cdr:spPr>
        <a:xfrm xmlns:a="http://schemas.openxmlformats.org/drawingml/2006/main">
          <a:off x="517385" y="119346"/>
          <a:ext cx="2425132"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第一章</a:t>
          </a: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a:t>
          </a: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实验目的</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03333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4613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86561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535207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47686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63169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81316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72263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61888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95978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6B18C4-E2F2-4E3C-8E0C-80B5212163D2}" type="datetimeFigureOut">
              <a:rPr lang="zh-CN" altLang="en-US" smtClean="0"/>
              <a:t>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415134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B18C4-E2F2-4E3C-8E0C-80B5212163D2}" type="datetimeFigureOut">
              <a:rPr lang="zh-CN" altLang="en-US" smtClean="0"/>
              <a:t>16/12/27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5597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png"/><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9"/>
          <p:cNvSpPr>
            <a:spLocks noChangeArrowheads="1"/>
          </p:cNvSpPr>
          <p:nvPr/>
        </p:nvSpPr>
        <p:spPr bwMode="auto">
          <a:xfrm>
            <a:off x="4280245" y="2215852"/>
            <a:ext cx="702896" cy="70289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 name="椭圆 15"/>
          <p:cNvSpPr>
            <a:spLocks noChangeArrowheads="1"/>
          </p:cNvSpPr>
          <p:nvPr/>
        </p:nvSpPr>
        <p:spPr bwMode="auto">
          <a:xfrm>
            <a:off x="3929656" y="4098160"/>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7"/>
          <p:cNvSpPr>
            <a:spLocks noChangeArrowheads="1"/>
          </p:cNvSpPr>
          <p:nvPr/>
        </p:nvSpPr>
        <p:spPr bwMode="auto">
          <a:xfrm>
            <a:off x="6970720" y="3295711"/>
            <a:ext cx="1422900" cy="1422900"/>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
          <p:cNvSpPr>
            <a:spLocks noChangeArrowheads="1"/>
          </p:cNvSpPr>
          <p:nvPr/>
        </p:nvSpPr>
        <p:spPr bwMode="auto">
          <a:xfrm>
            <a:off x="7504308" y="1969859"/>
            <a:ext cx="2166206" cy="2166207"/>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9"/>
          <p:cNvSpPr>
            <a:spLocks noChangeArrowheads="1"/>
          </p:cNvSpPr>
          <p:nvPr/>
        </p:nvSpPr>
        <p:spPr bwMode="auto">
          <a:xfrm>
            <a:off x="3383870" y="2729580"/>
            <a:ext cx="1614036" cy="1614036"/>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10"/>
          <p:cNvSpPr>
            <a:spLocks noChangeArrowheads="1"/>
          </p:cNvSpPr>
          <p:nvPr/>
        </p:nvSpPr>
        <p:spPr bwMode="auto">
          <a:xfrm>
            <a:off x="1735389" y="3475579"/>
            <a:ext cx="430056" cy="43005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椭圆 11"/>
          <p:cNvSpPr>
            <a:spLocks noChangeArrowheads="1"/>
          </p:cNvSpPr>
          <p:nvPr/>
        </p:nvSpPr>
        <p:spPr bwMode="auto">
          <a:xfrm>
            <a:off x="10561152" y="3174923"/>
            <a:ext cx="241574" cy="241574"/>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2" name="椭圆 12"/>
          <p:cNvSpPr>
            <a:spLocks noChangeArrowheads="1"/>
          </p:cNvSpPr>
          <p:nvPr/>
        </p:nvSpPr>
        <p:spPr bwMode="auto">
          <a:xfrm>
            <a:off x="9903562" y="2955913"/>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3" name="椭圆 13"/>
          <p:cNvSpPr>
            <a:spLocks noChangeArrowheads="1"/>
          </p:cNvSpPr>
          <p:nvPr/>
        </p:nvSpPr>
        <p:spPr bwMode="auto">
          <a:xfrm>
            <a:off x="2543245" y="3141091"/>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4" name="椭圆 14"/>
          <p:cNvSpPr>
            <a:spLocks noChangeArrowheads="1"/>
          </p:cNvSpPr>
          <p:nvPr/>
        </p:nvSpPr>
        <p:spPr bwMode="auto">
          <a:xfrm>
            <a:off x="9649743" y="3804079"/>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1" name="文本框 99"/>
          <p:cNvSpPr>
            <a:spLocks noChangeArrowheads="1"/>
          </p:cNvSpPr>
          <p:nvPr/>
        </p:nvSpPr>
        <p:spPr bwMode="auto">
          <a:xfrm>
            <a:off x="2551269" y="4899979"/>
            <a:ext cx="75713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进程</a:t>
            </a:r>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运行轨迹的运行与统计</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2" name="文本框 99"/>
          <p:cNvSpPr>
            <a:spLocks noChangeArrowheads="1"/>
          </p:cNvSpPr>
          <p:nvPr/>
        </p:nvSpPr>
        <p:spPr bwMode="auto">
          <a:xfrm>
            <a:off x="4955494" y="5798527"/>
            <a:ext cx="25090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匡盟盟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1143220116</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p>
          <a:p>
            <a:pPr eaLnBrk="1" hangingPunct="1"/>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樊晨霄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15S008199</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7" name="椭圆 8"/>
          <p:cNvSpPr>
            <a:spLocks noChangeArrowheads="1"/>
          </p:cNvSpPr>
          <p:nvPr/>
        </p:nvSpPr>
        <p:spPr bwMode="auto">
          <a:xfrm>
            <a:off x="4682400" y="1437445"/>
            <a:ext cx="2962605" cy="2962606"/>
          </a:xfrm>
          <a:prstGeom prst="ellipse">
            <a:avLst/>
          </a:prstGeom>
          <a:solidFill>
            <a:srgbClr val="354B5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5" name="文本框 2"/>
          <p:cNvSpPr>
            <a:spLocks noChangeArrowheads="1"/>
          </p:cNvSpPr>
          <p:nvPr/>
        </p:nvSpPr>
        <p:spPr bwMode="auto">
          <a:xfrm>
            <a:off x="4680316" y="2266661"/>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实验三</a:t>
            </a:r>
            <a:endParaRPr lang="zh-CN" altLang="en-US" sz="72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7" name="椭圆 15"/>
          <p:cNvSpPr>
            <a:spLocks noChangeArrowheads="1"/>
          </p:cNvSpPr>
          <p:nvPr/>
        </p:nvSpPr>
        <p:spPr bwMode="auto">
          <a:xfrm>
            <a:off x="2693981" y="2395756"/>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8" name="椭圆 14"/>
          <p:cNvSpPr>
            <a:spLocks noChangeArrowheads="1"/>
          </p:cNvSpPr>
          <p:nvPr/>
        </p:nvSpPr>
        <p:spPr bwMode="auto">
          <a:xfrm>
            <a:off x="10396196" y="3690607"/>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9" name="椭圆 14"/>
          <p:cNvSpPr>
            <a:spLocks noChangeArrowheads="1"/>
          </p:cNvSpPr>
          <p:nvPr/>
        </p:nvSpPr>
        <p:spPr bwMode="auto">
          <a:xfrm>
            <a:off x="11328206" y="4007161"/>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0" name="椭圆 14"/>
          <p:cNvSpPr>
            <a:spLocks noChangeArrowheads="1"/>
          </p:cNvSpPr>
          <p:nvPr/>
        </p:nvSpPr>
        <p:spPr bwMode="auto">
          <a:xfrm>
            <a:off x="11130232" y="352738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3" name="椭圆 14"/>
          <p:cNvSpPr>
            <a:spLocks noChangeArrowheads="1"/>
          </p:cNvSpPr>
          <p:nvPr/>
        </p:nvSpPr>
        <p:spPr bwMode="auto">
          <a:xfrm>
            <a:off x="1663368" y="3051263"/>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4" name="椭圆 14"/>
          <p:cNvSpPr>
            <a:spLocks noChangeArrowheads="1"/>
          </p:cNvSpPr>
          <p:nvPr/>
        </p:nvSpPr>
        <p:spPr bwMode="auto">
          <a:xfrm>
            <a:off x="8178613" y="1697535"/>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5" name="椭圆 14"/>
          <p:cNvSpPr>
            <a:spLocks noChangeArrowheads="1"/>
          </p:cNvSpPr>
          <p:nvPr/>
        </p:nvSpPr>
        <p:spPr bwMode="auto">
          <a:xfrm>
            <a:off x="4724910" y="1792298"/>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6" name="椭圆 12"/>
          <p:cNvSpPr>
            <a:spLocks noChangeArrowheads="1"/>
          </p:cNvSpPr>
          <p:nvPr/>
        </p:nvSpPr>
        <p:spPr bwMode="auto">
          <a:xfrm>
            <a:off x="10546699" y="3764129"/>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7" name="椭圆 13"/>
          <p:cNvSpPr>
            <a:spLocks noChangeArrowheads="1"/>
          </p:cNvSpPr>
          <p:nvPr/>
        </p:nvSpPr>
        <p:spPr bwMode="auto">
          <a:xfrm>
            <a:off x="516964" y="3338185"/>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8" name="椭圆 12"/>
          <p:cNvSpPr>
            <a:spLocks noChangeArrowheads="1"/>
          </p:cNvSpPr>
          <p:nvPr/>
        </p:nvSpPr>
        <p:spPr bwMode="auto">
          <a:xfrm>
            <a:off x="5363046" y="4190678"/>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9" name="椭圆 14"/>
          <p:cNvSpPr>
            <a:spLocks noChangeArrowheads="1"/>
          </p:cNvSpPr>
          <p:nvPr/>
        </p:nvSpPr>
        <p:spPr bwMode="auto">
          <a:xfrm>
            <a:off x="-56443" y="3314956"/>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Tree>
    <p:extLst>
      <p:ext uri="{BB962C8B-B14F-4D97-AF65-F5344CB8AC3E}">
        <p14:creationId xmlns:p14="http://schemas.microsoft.com/office/powerpoint/2010/main" val="3822716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修改时间片</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476079" y="2238709"/>
            <a:ext cx="3549731" cy="954107"/>
          </a:xfrm>
          <a:prstGeom prst="rect">
            <a:avLst/>
          </a:prstGeom>
        </p:spPr>
        <p:txBody>
          <a:bodyPr wrap="square">
            <a:spAutoFit/>
          </a:bodyPr>
          <a:lstStyle/>
          <a:p>
            <a:pPr algn="just"/>
            <a:r>
              <a:rPr lang="zh-CN" altLang="en-US" sz="1400" dirty="0">
                <a:solidFill>
                  <a:schemeClr val="bg2">
                    <a:lumMod val="50000"/>
                  </a:schemeClr>
                </a:solidFill>
                <a:latin typeface="STHeiti Light" charset="-122"/>
                <a:ea typeface="STHeiti Light" charset="-122"/>
                <a:cs typeface="STHeiti Light" charset="-122"/>
              </a:rPr>
              <a:t>修改</a:t>
            </a:r>
            <a:r>
              <a:rPr lang="en-US" altLang="zh-CN" sz="1400" dirty="0">
                <a:solidFill>
                  <a:schemeClr val="bg2">
                    <a:lumMod val="50000"/>
                  </a:schemeClr>
                </a:solidFill>
                <a:latin typeface="STHeiti Light" charset="-122"/>
                <a:ea typeface="STHeiti Light" charset="-122"/>
                <a:cs typeface="STHeiti Light" charset="-122"/>
              </a:rPr>
              <a:t>linux-0.11/include/</a:t>
            </a:r>
            <a:r>
              <a:rPr lang="en-US" altLang="zh-CN" sz="1400" dirty="0" err="1">
                <a:solidFill>
                  <a:schemeClr val="bg2">
                    <a:lumMod val="50000"/>
                  </a:schemeClr>
                </a:solidFill>
                <a:latin typeface="STHeiti Light" charset="-122"/>
                <a:ea typeface="STHeiti Light" charset="-122"/>
                <a:cs typeface="STHeiti Light" charset="-122"/>
              </a:rPr>
              <a:t>linux</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sched.h</a:t>
            </a:r>
            <a:r>
              <a:rPr lang="zh-CN" altLang="en-US" sz="1400" dirty="0">
                <a:solidFill>
                  <a:schemeClr val="bg2">
                    <a:lumMod val="50000"/>
                  </a:schemeClr>
                </a:solidFill>
                <a:latin typeface="STHeiti Light" charset="-122"/>
                <a:ea typeface="STHeiti Light" charset="-122"/>
                <a:cs typeface="STHeiti Light" charset="-122"/>
              </a:rPr>
              <a:t>文件中通过宏</a:t>
            </a:r>
            <a:r>
              <a:rPr lang="en-US" altLang="zh-CN" sz="1400" dirty="0">
                <a:solidFill>
                  <a:schemeClr val="bg2">
                    <a:lumMod val="50000"/>
                  </a:schemeClr>
                </a:solidFill>
                <a:latin typeface="STHeiti Light" charset="-122"/>
                <a:ea typeface="STHeiti Light" charset="-122"/>
                <a:cs typeface="STHeiti Light" charset="-122"/>
              </a:rPr>
              <a:t>INIT_TASK</a:t>
            </a:r>
            <a:r>
              <a:rPr lang="zh-CN" altLang="en-US" sz="1400" dirty="0">
                <a:solidFill>
                  <a:schemeClr val="bg2">
                    <a:lumMod val="50000"/>
                  </a:schemeClr>
                </a:solidFill>
                <a:latin typeface="STHeiti Light" charset="-122"/>
                <a:ea typeface="STHeiti Light" charset="-122"/>
                <a:cs typeface="STHeiti Light" charset="-122"/>
              </a:rPr>
              <a:t>定义的时间片，同时修改</a:t>
            </a:r>
            <a:r>
              <a:rPr lang="en-US" altLang="zh-CN" sz="1400" dirty="0">
                <a:solidFill>
                  <a:schemeClr val="bg2">
                    <a:lumMod val="50000"/>
                  </a:schemeClr>
                </a:solidFill>
                <a:latin typeface="STHeiti Light" charset="-122"/>
                <a:ea typeface="STHeiti Light" charset="-122"/>
                <a:cs typeface="STHeiti Light" charset="-122"/>
              </a:rPr>
              <a:t>priority</a:t>
            </a:r>
            <a:r>
              <a:rPr lang="zh-CN" altLang="en-US" sz="1400" dirty="0">
                <a:solidFill>
                  <a:schemeClr val="bg2">
                    <a:lumMod val="50000"/>
                  </a:schemeClr>
                </a:solidFill>
                <a:latin typeface="STHeiti Light" charset="-122"/>
                <a:ea typeface="STHeiti Light" charset="-122"/>
                <a:cs typeface="STHeiti Light" charset="-122"/>
              </a:rPr>
              <a:t>值，即可实现对不同时间片大小的调整</a:t>
            </a:r>
            <a:endParaRPr lang="en-US" altLang="zh-CN" sz="1400" dirty="0">
              <a:solidFill>
                <a:schemeClr val="bg2">
                  <a:lumMod val="50000"/>
                </a:schemeClr>
              </a:solidFill>
              <a:latin typeface="STHeiti Light" charset="-122"/>
              <a:ea typeface="STHeiti Light" charset="-122"/>
              <a:cs typeface="STHeiti Light" charset="-122"/>
            </a:endParaRPr>
          </a:p>
        </p:txBody>
      </p:sp>
      <p:sp>
        <p:nvSpPr>
          <p:cNvPr id="6" name="右弧形箭头 5"/>
          <p:cNvSpPr/>
          <p:nvPr/>
        </p:nvSpPr>
        <p:spPr bwMode="auto">
          <a:xfrm>
            <a:off x="2028573" y="1216872"/>
            <a:ext cx="479321" cy="1670108"/>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grpSp>
        <p:nvGrpSpPr>
          <p:cNvPr id="25" name="组合 50"/>
          <p:cNvGrpSpPr/>
          <p:nvPr/>
        </p:nvGrpSpPr>
        <p:grpSpPr>
          <a:xfrm>
            <a:off x="401761" y="2607094"/>
            <a:ext cx="1658626" cy="1658626"/>
            <a:chOff x="6332882" y="5200650"/>
            <a:chExt cx="1658626" cy="1658626"/>
          </a:xfrm>
        </p:grpSpPr>
        <p:sp>
          <p:nvSpPr>
            <p:cNvPr id="26" name="椭圆 25"/>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7" name="椭圆 26"/>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28" name="组合 60"/>
          <p:cNvGrpSpPr/>
          <p:nvPr/>
        </p:nvGrpSpPr>
        <p:grpSpPr>
          <a:xfrm>
            <a:off x="976591" y="3152304"/>
            <a:ext cx="508965" cy="559501"/>
            <a:chOff x="7016751" y="4257675"/>
            <a:chExt cx="447675" cy="492125"/>
          </a:xfrm>
          <a:solidFill>
            <a:schemeClr val="bg1"/>
          </a:solidFill>
        </p:grpSpPr>
        <p:sp>
          <p:nvSpPr>
            <p:cNvPr id="29"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8"/>
            <p:cNvSpPr>
              <a:spLocks/>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2"/>
          <a:stretch>
            <a:fillRect/>
          </a:stretch>
        </p:blipFill>
        <p:spPr>
          <a:xfrm>
            <a:off x="6441502" y="2995303"/>
            <a:ext cx="4727270" cy="2710301"/>
          </a:xfrm>
          <a:prstGeom prst="rect">
            <a:avLst/>
          </a:prstGeom>
        </p:spPr>
      </p:pic>
      <p:pic>
        <p:nvPicPr>
          <p:cNvPr id="9" name="图片 8"/>
          <p:cNvPicPr>
            <a:picLocks noChangeAspect="1"/>
          </p:cNvPicPr>
          <p:nvPr/>
        </p:nvPicPr>
        <p:blipFill>
          <a:blip r:embed="rId3"/>
          <a:stretch>
            <a:fillRect/>
          </a:stretch>
        </p:blipFill>
        <p:spPr>
          <a:xfrm>
            <a:off x="6441502" y="2164556"/>
            <a:ext cx="4695457" cy="551206"/>
          </a:xfrm>
          <a:prstGeom prst="rect">
            <a:avLst/>
          </a:prstGeom>
        </p:spPr>
      </p:pic>
    </p:spTree>
    <p:extLst>
      <p:ext uri="{BB962C8B-B14F-4D97-AF65-F5344CB8AC3E}">
        <p14:creationId xmlns:p14="http://schemas.microsoft.com/office/powerpoint/2010/main" val="76825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p:cNvGraphicFramePr/>
          <p:nvPr>
            <p:extLst>
              <p:ext uri="{D42A27DB-BD31-4B8C-83A1-F6EECF244321}">
                <p14:modId xmlns:p14="http://schemas.microsoft.com/office/powerpoint/2010/main" val="560527735"/>
              </p:ext>
            </p:extLst>
          </p:nvPr>
        </p:nvGraphicFramePr>
        <p:xfrm>
          <a:off x="-411756" y="2020886"/>
          <a:ext cx="6073200" cy="405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图表 22"/>
          <p:cNvGraphicFramePr/>
          <p:nvPr>
            <p:extLst>
              <p:ext uri="{D42A27DB-BD31-4B8C-83A1-F6EECF244321}">
                <p14:modId xmlns:p14="http://schemas.microsoft.com/office/powerpoint/2010/main" val="132159055"/>
              </p:ext>
            </p:extLst>
          </p:nvPr>
        </p:nvGraphicFramePr>
        <p:xfrm>
          <a:off x="6687703" y="2021294"/>
          <a:ext cx="6073775" cy="4049184"/>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p:nvPr/>
        </p:nvGrpSpPr>
        <p:grpSpPr>
          <a:xfrm>
            <a:off x="-411756" y="-329972"/>
            <a:ext cx="3268441" cy="2045746"/>
            <a:chOff x="2954338" y="812800"/>
            <a:chExt cx="7385050" cy="4622368"/>
          </a:xfrm>
        </p:grpSpPr>
        <p:sp>
          <p:nvSpPr>
            <p:cNvPr id="5"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文本框 2"/>
            <p:cNvSpPr>
              <a:spLocks noChangeArrowheads="1"/>
            </p:cNvSpPr>
            <p:nvPr/>
          </p:nvSpPr>
          <p:spPr bwMode="auto">
            <a:xfrm>
              <a:off x="440262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4</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12" name="文本框 99"/>
          <p:cNvSpPr>
            <a:spLocks noChangeArrowheads="1"/>
          </p:cNvSpPr>
          <p:nvPr/>
        </p:nvSpPr>
        <p:spPr bwMode="auto">
          <a:xfrm>
            <a:off x="3118460" y="243545"/>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回答问题</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3" name="矩形 12"/>
          <p:cNvSpPr/>
          <p:nvPr/>
        </p:nvSpPr>
        <p:spPr bwMode="auto">
          <a:xfrm>
            <a:off x="2981807" y="391232"/>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4" name="文本框 99"/>
          <p:cNvSpPr>
            <a:spLocks noChangeArrowheads="1"/>
          </p:cNvSpPr>
          <p:nvPr/>
        </p:nvSpPr>
        <p:spPr bwMode="auto">
          <a:xfrm>
            <a:off x="3127088" y="973650"/>
            <a:ext cx="1784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Hui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da</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wen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ti</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31" name="文本框 19"/>
          <p:cNvSpPr>
            <a:spLocks noChangeArrowheads="1"/>
          </p:cNvSpPr>
          <p:nvPr/>
        </p:nvSpPr>
        <p:spPr bwMode="auto">
          <a:xfrm>
            <a:off x="4566595" y="2320523"/>
            <a:ext cx="33201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zh-CN" sz="1600" dirty="0" smtClean="0">
                <a:solidFill>
                  <a:srgbClr val="F45A69"/>
                </a:solidFill>
                <a:latin typeface="STHeiti Light" charset="-122"/>
                <a:ea typeface="STHeiti Light" charset="-122"/>
                <a:cs typeface="STHeiti Light" charset="-122"/>
              </a:rPr>
              <a:t>结合</a:t>
            </a:r>
            <a:r>
              <a:rPr lang="zh-TW" altLang="zh-CN" sz="1600" dirty="0">
                <a:solidFill>
                  <a:srgbClr val="F45A69"/>
                </a:solidFill>
                <a:latin typeface="STHeiti Light" charset="-122"/>
                <a:ea typeface="STHeiti Light" charset="-122"/>
                <a:cs typeface="STHeiti Light" charset="-122"/>
              </a:rPr>
              <a:t>自己的体会，谈谈从</a:t>
            </a:r>
            <a:r>
              <a:rPr lang="zh-TW" altLang="zh-CN" sz="1600" dirty="0" smtClean="0">
                <a:solidFill>
                  <a:srgbClr val="F45A69"/>
                </a:solidFill>
                <a:latin typeface="STHeiti Light" charset="-122"/>
                <a:ea typeface="STHeiti Light" charset="-122"/>
                <a:cs typeface="STHeiti Light" charset="-122"/>
              </a:rPr>
              <a:t>程序</a:t>
            </a:r>
            <a:endParaRPr lang="zh-CN" altLang="en-US" sz="1600" dirty="0" smtClean="0">
              <a:solidFill>
                <a:srgbClr val="F45A69"/>
              </a:solidFill>
              <a:latin typeface="STHeiti Light" charset="-122"/>
              <a:ea typeface="STHeiti Light" charset="-122"/>
              <a:cs typeface="STHeiti Light" charset="-122"/>
            </a:endParaRPr>
          </a:p>
          <a:p>
            <a:pPr eaLnBrk="1" hangingPunct="1"/>
            <a:r>
              <a:rPr lang="zh-TW" altLang="zh-CN" sz="1600" dirty="0" smtClean="0">
                <a:solidFill>
                  <a:srgbClr val="F45A69"/>
                </a:solidFill>
                <a:latin typeface="STHeiti Light" charset="-122"/>
                <a:ea typeface="STHeiti Light" charset="-122"/>
                <a:cs typeface="STHeiti Light" charset="-122"/>
              </a:rPr>
              <a:t>设计者</a:t>
            </a:r>
            <a:r>
              <a:rPr lang="zh-TW" altLang="zh-CN" sz="1600" dirty="0">
                <a:solidFill>
                  <a:srgbClr val="F45A69"/>
                </a:solidFill>
                <a:latin typeface="STHeiti Light" charset="-122"/>
                <a:ea typeface="STHeiti Light" charset="-122"/>
                <a:cs typeface="STHeiti Light" charset="-122"/>
              </a:rPr>
              <a:t>的角度看，单进程</a:t>
            </a:r>
            <a:r>
              <a:rPr lang="zh-TW" altLang="zh-CN" sz="1600" dirty="0" smtClean="0">
                <a:solidFill>
                  <a:srgbClr val="F45A69"/>
                </a:solidFill>
                <a:latin typeface="STHeiti Light" charset="-122"/>
                <a:ea typeface="STHeiti Light" charset="-122"/>
                <a:cs typeface="STHeiti Light" charset="-122"/>
              </a:rPr>
              <a:t>编程</a:t>
            </a:r>
            <a:endParaRPr lang="zh-CN" altLang="en-US" sz="1600" dirty="0" smtClean="0">
              <a:solidFill>
                <a:srgbClr val="F45A69"/>
              </a:solidFill>
              <a:latin typeface="STHeiti Light" charset="-122"/>
              <a:ea typeface="STHeiti Light" charset="-122"/>
              <a:cs typeface="STHeiti Light" charset="-122"/>
            </a:endParaRPr>
          </a:p>
          <a:p>
            <a:pPr eaLnBrk="1" hangingPunct="1"/>
            <a:r>
              <a:rPr lang="zh-TW" altLang="zh-CN" sz="1600" dirty="0" smtClean="0">
                <a:solidFill>
                  <a:srgbClr val="F45A69"/>
                </a:solidFill>
                <a:latin typeface="STHeiti Light" charset="-122"/>
                <a:ea typeface="STHeiti Light" charset="-122"/>
                <a:cs typeface="STHeiti Light" charset="-122"/>
              </a:rPr>
              <a:t>和</a:t>
            </a:r>
            <a:r>
              <a:rPr lang="zh-TW" altLang="zh-CN" sz="1600" dirty="0">
                <a:solidFill>
                  <a:srgbClr val="F45A69"/>
                </a:solidFill>
                <a:latin typeface="STHeiti Light" charset="-122"/>
                <a:ea typeface="STHeiti Light" charset="-122"/>
                <a:cs typeface="STHeiti Light" charset="-122"/>
              </a:rPr>
              <a:t>多进程编程最大的</a:t>
            </a:r>
            <a:r>
              <a:rPr lang="zh-TW" altLang="zh-CN" sz="1600" dirty="0" smtClean="0">
                <a:solidFill>
                  <a:srgbClr val="F45A69"/>
                </a:solidFill>
                <a:latin typeface="STHeiti Light" charset="-122"/>
                <a:ea typeface="STHeiti Light" charset="-122"/>
                <a:cs typeface="STHeiti Light" charset="-122"/>
              </a:rPr>
              <a:t>区别</a:t>
            </a:r>
            <a:r>
              <a:rPr lang="zh-TW" altLang="zh-CN" sz="1600" dirty="0">
                <a:solidFill>
                  <a:srgbClr val="F45A69"/>
                </a:solidFill>
                <a:latin typeface="STHeiti Light" charset="-122"/>
                <a:ea typeface="STHeiti Light" charset="-122"/>
                <a:cs typeface="STHeiti Light" charset="-122"/>
              </a:rPr>
              <a:t>是什么？</a:t>
            </a:r>
            <a:r>
              <a:rPr lang="zh-CN" altLang="zh-CN" sz="1600" dirty="0">
                <a:solidFill>
                  <a:srgbClr val="F45A69"/>
                </a:solidFill>
                <a:latin typeface="STHeiti Light" charset="-122"/>
                <a:ea typeface="STHeiti Light" charset="-122"/>
                <a:cs typeface="STHeiti Light" charset="-122"/>
              </a:rPr>
              <a:t> </a:t>
            </a:r>
            <a:endParaRPr lang="en-US" altLang="zh-CN" sz="1600" b="1" dirty="0">
              <a:solidFill>
                <a:srgbClr val="F45A69"/>
              </a:solidFill>
              <a:latin typeface="STHeiti Light" charset="-122"/>
              <a:ea typeface="STHeiti Light" charset="-122"/>
              <a:cs typeface="STHeiti Light" charset="-122"/>
              <a:sym typeface="Calibri" panose="020F0502020204030204" pitchFamily="34" charset="0"/>
            </a:endParaRPr>
          </a:p>
        </p:txBody>
      </p:sp>
      <p:sp>
        <p:nvSpPr>
          <p:cNvPr id="33" name="文本框 19"/>
          <p:cNvSpPr>
            <a:spLocks noChangeArrowheads="1"/>
          </p:cNvSpPr>
          <p:nvPr/>
        </p:nvSpPr>
        <p:spPr bwMode="auto">
          <a:xfrm>
            <a:off x="4645950" y="3763469"/>
            <a:ext cx="305724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eaLnBrk="1" hangingPunct="1"/>
            <a:r>
              <a:rPr lang="zh-TW" altLang="zh-CN" sz="1600" dirty="0" smtClean="0">
                <a:solidFill>
                  <a:srgbClr val="F8B193"/>
                </a:solidFill>
                <a:latin typeface="STHeiti Light" charset="-122"/>
                <a:ea typeface="STHeiti Light" charset="-122"/>
                <a:cs typeface="STHeiti Light" charset="-122"/>
              </a:rPr>
              <a:t>你</a:t>
            </a:r>
            <a:r>
              <a:rPr lang="zh-TW" altLang="zh-CN" sz="1600" dirty="0">
                <a:solidFill>
                  <a:srgbClr val="F8B193"/>
                </a:solidFill>
                <a:latin typeface="STHeiti Light" charset="-122"/>
                <a:ea typeface="STHeiti Light" charset="-122"/>
                <a:cs typeface="STHeiti Light" charset="-122"/>
              </a:rPr>
              <a:t>是如何修改时间片的？仅</a:t>
            </a:r>
            <a:r>
              <a:rPr lang="zh-TW" altLang="zh-CN" sz="1600" dirty="0" smtClean="0">
                <a:solidFill>
                  <a:srgbClr val="F8B193"/>
                </a:solidFill>
                <a:latin typeface="STHeiti Light" charset="-122"/>
                <a:ea typeface="STHeiti Light" charset="-122"/>
                <a:cs typeface="STHeiti Light" charset="-122"/>
              </a:rPr>
              <a:t>针</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对</a:t>
            </a:r>
            <a:r>
              <a:rPr lang="zh-TW" altLang="zh-CN" sz="1600" dirty="0">
                <a:solidFill>
                  <a:srgbClr val="F8B193"/>
                </a:solidFill>
                <a:latin typeface="STHeiti Light" charset="-122"/>
                <a:ea typeface="STHeiti Light" charset="-122"/>
                <a:cs typeface="STHeiti Light" charset="-122"/>
              </a:rPr>
              <a:t>样本程序建立的进程，在</a:t>
            </a:r>
            <a:r>
              <a:rPr lang="zh-TW" altLang="zh-CN" sz="1600" dirty="0" smtClean="0">
                <a:solidFill>
                  <a:srgbClr val="F8B193"/>
                </a:solidFill>
                <a:latin typeface="STHeiti Light" charset="-122"/>
                <a:ea typeface="STHeiti Light" charset="-122"/>
                <a:cs typeface="STHeiti Light" charset="-122"/>
              </a:rPr>
              <a:t>修</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改时</a:t>
            </a:r>
            <a:r>
              <a:rPr lang="zh-TW" altLang="zh-CN" sz="1600" dirty="0">
                <a:solidFill>
                  <a:srgbClr val="F8B193"/>
                </a:solidFill>
                <a:latin typeface="STHeiti Light" charset="-122"/>
                <a:ea typeface="STHeiti Light" charset="-122"/>
                <a:cs typeface="STHeiti Light" charset="-122"/>
              </a:rPr>
              <a:t>间片前后，</a:t>
            </a:r>
            <a:r>
              <a:rPr lang="en-US" altLang="zh-CN" sz="1600" dirty="0">
                <a:solidFill>
                  <a:srgbClr val="F8B193"/>
                </a:solidFill>
                <a:latin typeface="STHeiti Light" charset="-122"/>
                <a:ea typeface="STHeiti Light" charset="-122"/>
                <a:cs typeface="STHeiti Light" charset="-122"/>
              </a:rPr>
              <a:t>log</a:t>
            </a:r>
            <a:r>
              <a:rPr lang="zh-TW" altLang="zh-CN" sz="1600" dirty="0">
                <a:solidFill>
                  <a:srgbClr val="F8B193"/>
                </a:solidFill>
                <a:latin typeface="STHeiti Light" charset="-122"/>
                <a:ea typeface="STHeiti Light" charset="-122"/>
                <a:cs typeface="STHeiti Light" charset="-122"/>
              </a:rPr>
              <a:t>文件的</a:t>
            </a:r>
            <a:r>
              <a:rPr lang="zh-TW" altLang="zh-CN" sz="1600" dirty="0" smtClean="0">
                <a:solidFill>
                  <a:srgbClr val="F8B193"/>
                </a:solidFill>
                <a:latin typeface="STHeiti Light" charset="-122"/>
                <a:ea typeface="STHeiti Light" charset="-122"/>
                <a:cs typeface="STHeiti Light" charset="-122"/>
              </a:rPr>
              <a:t>统计</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结果</a:t>
            </a:r>
            <a:r>
              <a:rPr lang="zh-TW" altLang="zh-CN" sz="1600" dirty="0">
                <a:solidFill>
                  <a:srgbClr val="F8B193"/>
                </a:solidFill>
                <a:latin typeface="STHeiti Light" charset="-122"/>
                <a:ea typeface="STHeiti Light" charset="-122"/>
                <a:cs typeface="STHeiti Light" charset="-122"/>
              </a:rPr>
              <a:t>（不包括</a:t>
            </a:r>
            <a:r>
              <a:rPr lang="en-US" altLang="zh-CN" sz="1600" dirty="0">
                <a:solidFill>
                  <a:srgbClr val="F8B193"/>
                </a:solidFill>
                <a:latin typeface="STHeiti Light" charset="-122"/>
                <a:ea typeface="STHeiti Light" charset="-122"/>
                <a:cs typeface="STHeiti Light" charset="-122"/>
              </a:rPr>
              <a:t>Graphic</a:t>
            </a:r>
            <a:r>
              <a:rPr lang="zh-TW" altLang="zh-CN" sz="1600" dirty="0">
                <a:solidFill>
                  <a:srgbClr val="F8B193"/>
                </a:solidFill>
                <a:latin typeface="STHeiti Light" charset="-122"/>
                <a:ea typeface="STHeiti Light" charset="-122"/>
                <a:cs typeface="STHeiti Light" charset="-122"/>
              </a:rPr>
              <a:t>）都是</a:t>
            </a:r>
            <a:r>
              <a:rPr lang="zh-TW" altLang="zh-CN" sz="1600" dirty="0" smtClean="0">
                <a:solidFill>
                  <a:srgbClr val="F8B193"/>
                </a:solidFill>
                <a:latin typeface="STHeiti Light" charset="-122"/>
                <a:ea typeface="STHeiti Light" charset="-122"/>
                <a:cs typeface="STHeiti Light" charset="-122"/>
              </a:rPr>
              <a:t>什</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么样</a:t>
            </a:r>
            <a:r>
              <a:rPr lang="zh-TW" altLang="zh-CN" sz="1600" dirty="0">
                <a:solidFill>
                  <a:srgbClr val="F8B193"/>
                </a:solidFill>
                <a:latin typeface="STHeiti Light" charset="-122"/>
                <a:ea typeface="STHeiti Light" charset="-122"/>
                <a:cs typeface="STHeiti Light" charset="-122"/>
              </a:rPr>
              <a:t>？结合你的修改分析一下</a:t>
            </a:r>
            <a:r>
              <a:rPr lang="zh-TW" altLang="zh-CN" sz="1600" dirty="0" smtClean="0">
                <a:solidFill>
                  <a:srgbClr val="F8B193"/>
                </a:solidFill>
                <a:latin typeface="STHeiti Light" charset="-122"/>
                <a:ea typeface="STHeiti Light" charset="-122"/>
                <a:cs typeface="STHeiti Light" charset="-122"/>
              </a:rPr>
              <a:t>为</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什么</a:t>
            </a:r>
            <a:r>
              <a:rPr lang="zh-TW" altLang="zh-CN" sz="1600" dirty="0">
                <a:solidFill>
                  <a:srgbClr val="F8B193"/>
                </a:solidFill>
                <a:latin typeface="STHeiti Light" charset="-122"/>
                <a:ea typeface="STHeiti Light" charset="-122"/>
                <a:cs typeface="STHeiti Light" charset="-122"/>
              </a:rPr>
              <a:t>会这样变化，或者为什么</a:t>
            </a:r>
            <a:r>
              <a:rPr lang="zh-TW" altLang="zh-CN" sz="1600" dirty="0" smtClean="0">
                <a:solidFill>
                  <a:srgbClr val="F8B193"/>
                </a:solidFill>
                <a:latin typeface="STHeiti Light" charset="-122"/>
                <a:ea typeface="STHeiti Light" charset="-122"/>
                <a:cs typeface="STHeiti Light" charset="-122"/>
              </a:rPr>
              <a:t>没</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变化？</a:t>
            </a:r>
            <a:endParaRPr lang="zh-CN" altLang="zh-CN" sz="1600" dirty="0">
              <a:solidFill>
                <a:srgbClr val="F8B193"/>
              </a:solidFill>
              <a:latin typeface="STHeiti Light" charset="-122"/>
              <a:ea typeface="STHeiti Light" charset="-122"/>
              <a:cs typeface="STHeiti Light" charset="-122"/>
            </a:endParaRPr>
          </a:p>
        </p:txBody>
      </p:sp>
      <p:sp>
        <p:nvSpPr>
          <p:cNvPr id="2" name="矩形 1"/>
          <p:cNvSpPr/>
          <p:nvPr/>
        </p:nvSpPr>
        <p:spPr>
          <a:xfrm>
            <a:off x="8430199" y="3578803"/>
            <a:ext cx="2722220" cy="923330"/>
          </a:xfrm>
          <a:prstGeom prst="rect">
            <a:avLst/>
          </a:prstGeom>
        </p:spPr>
        <p:txBody>
          <a:bodyPr wrap="none">
            <a:spAutoFit/>
          </a:bodyPr>
          <a:lstStyle/>
          <a:p>
            <a:r>
              <a:rPr lang="zh-CN" altLang="zh-CN" dirty="0">
                <a:solidFill>
                  <a:srgbClr val="000000"/>
                </a:solidFill>
                <a:ea typeface="Arial Unicode MS" charset="0"/>
              </a:rPr>
              <a:t>通过修改</a:t>
            </a:r>
            <a:r>
              <a:rPr lang="en-US" altLang="zh-CN" dirty="0">
                <a:solidFill>
                  <a:srgbClr val="000000"/>
                </a:solidFill>
                <a:ea typeface="Arial Unicode MS" charset="0"/>
              </a:rPr>
              <a:t>INIT_TASK</a:t>
            </a:r>
            <a:r>
              <a:rPr lang="zh-CN" altLang="zh-CN" dirty="0">
                <a:solidFill>
                  <a:srgbClr val="000000"/>
                </a:solidFill>
                <a:ea typeface="Arial Unicode MS" charset="0"/>
              </a:rPr>
              <a:t>中</a:t>
            </a:r>
            <a:r>
              <a:rPr lang="zh-CN" altLang="zh-CN" dirty="0" smtClean="0">
                <a:solidFill>
                  <a:srgbClr val="000000"/>
                </a:solidFill>
                <a:ea typeface="Arial Unicode MS" charset="0"/>
              </a:rPr>
              <a:t>的</a:t>
            </a:r>
            <a:endParaRPr lang="zh-CN" altLang="en-US" dirty="0" smtClean="0">
              <a:solidFill>
                <a:srgbClr val="000000"/>
              </a:solidFill>
              <a:ea typeface="Arial Unicode MS" charset="0"/>
            </a:endParaRPr>
          </a:p>
          <a:p>
            <a:r>
              <a:rPr lang="en-US" altLang="zh-CN" dirty="0" smtClean="0">
                <a:solidFill>
                  <a:srgbClr val="000000"/>
                </a:solidFill>
                <a:ea typeface="Arial Unicode MS" charset="0"/>
              </a:rPr>
              <a:t>priority</a:t>
            </a:r>
            <a:r>
              <a:rPr lang="zh-CN" altLang="zh-CN" dirty="0">
                <a:solidFill>
                  <a:srgbClr val="000000"/>
                </a:solidFill>
                <a:ea typeface="Arial Unicode MS" charset="0"/>
              </a:rPr>
              <a:t>的值来修改时间</a:t>
            </a:r>
            <a:r>
              <a:rPr lang="zh-CN" altLang="zh-CN" dirty="0" smtClean="0">
                <a:solidFill>
                  <a:srgbClr val="000000"/>
                </a:solidFill>
                <a:ea typeface="Arial Unicode MS" charset="0"/>
              </a:rPr>
              <a:t>片</a:t>
            </a:r>
            <a:endParaRPr lang="zh-CN" altLang="en-US" dirty="0" smtClean="0">
              <a:solidFill>
                <a:srgbClr val="000000"/>
              </a:solidFill>
              <a:ea typeface="Arial Unicode MS" charset="0"/>
            </a:endParaRPr>
          </a:p>
          <a:p>
            <a:r>
              <a:rPr lang="zh-CN" altLang="zh-CN" dirty="0" smtClean="0">
                <a:solidFill>
                  <a:srgbClr val="000000"/>
                </a:solidFill>
                <a:ea typeface="Arial Unicode MS" charset="0"/>
              </a:rPr>
              <a:t>的</a:t>
            </a:r>
            <a:r>
              <a:rPr lang="zh-CN" altLang="zh-CN" dirty="0">
                <a:solidFill>
                  <a:srgbClr val="000000"/>
                </a:solidFill>
                <a:ea typeface="Arial Unicode MS" charset="0"/>
              </a:rPr>
              <a:t>大小。</a:t>
            </a:r>
            <a:r>
              <a:rPr lang="zh-CN" altLang="zh-CN" dirty="0"/>
              <a:t> </a:t>
            </a:r>
            <a:endParaRPr lang="zh-CN" altLang="en-US" dirty="0"/>
          </a:p>
        </p:txBody>
      </p:sp>
      <p:sp>
        <p:nvSpPr>
          <p:cNvPr id="3" name="矩形 2"/>
          <p:cNvSpPr/>
          <p:nvPr/>
        </p:nvSpPr>
        <p:spPr>
          <a:xfrm>
            <a:off x="1644944" y="2867822"/>
            <a:ext cx="2049903" cy="2492990"/>
          </a:xfrm>
          <a:prstGeom prst="rect">
            <a:avLst/>
          </a:prstGeom>
        </p:spPr>
        <p:txBody>
          <a:bodyPr wrap="square">
            <a:spAutoFit/>
          </a:bodyPr>
          <a:lstStyle/>
          <a:p>
            <a:r>
              <a:rPr lang="zh-CN" altLang="zh-CN" sz="1250" dirty="0">
                <a:solidFill>
                  <a:srgbClr val="000000"/>
                </a:solidFill>
                <a:ea typeface="Arial Unicode MS" charset="0"/>
              </a:rPr>
              <a:t>二者最大区别是，多进程需要使用多个独立的代码段、数据段和堆栈段，创建和切换的开销较大，而且多个进程间的通信较单进程编程要更为复杂。但它比单进程下多线程工作要更稳定，程序更健壮。而且更有利于同时执行多个独立的任务。而单进程编程更轻便、处理更简单方便。</a:t>
            </a:r>
            <a:r>
              <a:rPr lang="zh-CN" altLang="zh-CN" sz="1250" dirty="0"/>
              <a:t> </a:t>
            </a:r>
            <a:endParaRPr lang="zh-CN" altLang="en-US" sz="1250" dirty="0"/>
          </a:p>
        </p:txBody>
      </p:sp>
    </p:spTree>
    <p:extLst>
      <p:ext uri="{BB962C8B-B14F-4D97-AF65-F5344CB8AC3E}">
        <p14:creationId xmlns:p14="http://schemas.microsoft.com/office/powerpoint/2010/main" val="105785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1756" y="-329972"/>
            <a:ext cx="3268441" cy="2045746"/>
            <a:chOff x="2954338" y="812800"/>
            <a:chExt cx="7385050" cy="4622368"/>
          </a:xfrm>
        </p:grpSpPr>
        <p:sp>
          <p:nvSpPr>
            <p:cNvPr id="5"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文本框 2"/>
            <p:cNvSpPr>
              <a:spLocks noChangeArrowheads="1"/>
            </p:cNvSpPr>
            <p:nvPr/>
          </p:nvSpPr>
          <p:spPr bwMode="auto">
            <a:xfrm>
              <a:off x="440262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5</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grpSp>
        <p:nvGrpSpPr>
          <p:cNvPr id="12" name="Group 1"/>
          <p:cNvGrpSpPr>
            <a:grpSpLocks/>
          </p:cNvGrpSpPr>
          <p:nvPr/>
        </p:nvGrpSpPr>
        <p:grpSpPr bwMode="auto">
          <a:xfrm>
            <a:off x="1529495" y="2772628"/>
            <a:ext cx="2532930" cy="2542009"/>
            <a:chOff x="4" y="0"/>
            <a:chExt cx="1116" cy="1115"/>
          </a:xfrm>
        </p:grpSpPr>
        <p:sp>
          <p:nvSpPr>
            <p:cNvPr id="13" name="Oval 2"/>
            <p:cNvSpPr>
              <a:spLocks noChangeArrowheads="1"/>
            </p:cNvSpPr>
            <p:nvPr/>
          </p:nvSpPr>
          <p:spPr bwMode="auto">
            <a:xfrm>
              <a:off x="4" y="0"/>
              <a:ext cx="1116" cy="1115"/>
            </a:xfrm>
            <a:prstGeom prst="ellipse">
              <a:avLst/>
            </a:prstGeom>
            <a:solidFill>
              <a:srgbClr val="354B5E"/>
            </a:solidFill>
            <a:ln w="9525">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rgbClr val="000066"/>
                    </a:outerShdw>
                  </a:effectLst>
                </a14:hiddenEffects>
              </a:ext>
            </a:extLst>
          </p:spPr>
          <p:txBody>
            <a:bodyPr/>
            <a:lstStyle/>
            <a:p>
              <a:endParaRPr lang="zh-CN" altLang="en-US"/>
            </a:p>
          </p:txBody>
        </p:sp>
        <p:sp>
          <p:nvSpPr>
            <p:cNvPr id="14" name="Freeform 5"/>
            <p:cNvSpPr>
              <a:spLocks/>
            </p:cNvSpPr>
            <p:nvPr/>
          </p:nvSpPr>
          <p:spPr bwMode="auto">
            <a:xfrm>
              <a:off x="4" y="154"/>
              <a:ext cx="1107" cy="797"/>
            </a:xfrm>
            <a:custGeom>
              <a:avLst/>
              <a:gdLst>
                <a:gd name="T0" fmla="*/ 231 w 1092"/>
                <a:gd name="T1" fmla="*/ 25 h 792"/>
                <a:gd name="T2" fmla="*/ 200 w 1092"/>
                <a:gd name="T3" fmla="*/ 85 h 792"/>
                <a:gd name="T4" fmla="*/ 340 w 1092"/>
                <a:gd name="T5" fmla="*/ 19 h 792"/>
                <a:gd name="T6" fmla="*/ 353 w 1092"/>
                <a:gd name="T7" fmla="*/ 84 h 792"/>
                <a:gd name="T8" fmla="*/ 366 w 1092"/>
                <a:gd name="T9" fmla="*/ 153 h 792"/>
                <a:gd name="T10" fmla="*/ 606 w 1092"/>
                <a:gd name="T11" fmla="*/ 75 h 792"/>
                <a:gd name="T12" fmla="*/ 662 w 1092"/>
                <a:gd name="T13" fmla="*/ 123 h 792"/>
                <a:gd name="T14" fmla="*/ 776 w 1092"/>
                <a:gd name="T15" fmla="*/ 68 h 792"/>
                <a:gd name="T16" fmla="*/ 772 w 1092"/>
                <a:gd name="T17" fmla="*/ 25 h 792"/>
                <a:gd name="T18" fmla="*/ 820 w 1092"/>
                <a:gd name="T19" fmla="*/ 45 h 792"/>
                <a:gd name="T20" fmla="*/ 912 w 1092"/>
                <a:gd name="T21" fmla="*/ 54 h 792"/>
                <a:gd name="T22" fmla="*/ 1041 w 1092"/>
                <a:gd name="T23" fmla="*/ 201 h 792"/>
                <a:gd name="T24" fmla="*/ 1063 w 1092"/>
                <a:gd name="T25" fmla="*/ 286 h 792"/>
                <a:gd name="T26" fmla="*/ 1057 w 1092"/>
                <a:gd name="T27" fmla="*/ 233 h 792"/>
                <a:gd name="T28" fmla="*/ 991 w 1092"/>
                <a:gd name="T29" fmla="*/ 277 h 792"/>
                <a:gd name="T30" fmla="*/ 1015 w 1092"/>
                <a:gd name="T31" fmla="*/ 394 h 792"/>
                <a:gd name="T32" fmla="*/ 1037 w 1092"/>
                <a:gd name="T33" fmla="*/ 478 h 792"/>
                <a:gd name="T34" fmla="*/ 1005 w 1092"/>
                <a:gd name="T35" fmla="*/ 347 h 792"/>
                <a:gd name="T36" fmla="*/ 952 w 1092"/>
                <a:gd name="T37" fmla="*/ 454 h 792"/>
                <a:gd name="T38" fmla="*/ 1051 w 1092"/>
                <a:gd name="T39" fmla="*/ 528 h 792"/>
                <a:gd name="T40" fmla="*/ 1009 w 1092"/>
                <a:gd name="T41" fmla="*/ 512 h 792"/>
                <a:gd name="T42" fmla="*/ 923 w 1092"/>
                <a:gd name="T43" fmla="*/ 438 h 792"/>
                <a:gd name="T44" fmla="*/ 961 w 1092"/>
                <a:gd name="T45" fmla="*/ 548 h 792"/>
                <a:gd name="T46" fmla="*/ 1045 w 1092"/>
                <a:gd name="T47" fmla="*/ 584 h 792"/>
                <a:gd name="T48" fmla="*/ 983 w 1092"/>
                <a:gd name="T49" fmla="*/ 711 h 792"/>
                <a:gd name="T50" fmla="*/ 977 w 1092"/>
                <a:gd name="T51" fmla="*/ 602 h 792"/>
                <a:gd name="T52" fmla="*/ 897 w 1092"/>
                <a:gd name="T53" fmla="*/ 507 h 792"/>
                <a:gd name="T54" fmla="*/ 863 w 1092"/>
                <a:gd name="T55" fmla="*/ 410 h 792"/>
                <a:gd name="T56" fmla="*/ 750 w 1092"/>
                <a:gd name="T57" fmla="*/ 404 h 792"/>
                <a:gd name="T58" fmla="*/ 674 w 1092"/>
                <a:gd name="T59" fmla="*/ 468 h 792"/>
                <a:gd name="T60" fmla="*/ 694 w 1092"/>
                <a:gd name="T61" fmla="*/ 478 h 792"/>
                <a:gd name="T62" fmla="*/ 676 w 1092"/>
                <a:gd name="T63" fmla="*/ 627 h 792"/>
                <a:gd name="T64" fmla="*/ 672 w 1092"/>
                <a:gd name="T65" fmla="*/ 644 h 792"/>
                <a:gd name="T66" fmla="*/ 547 w 1092"/>
                <a:gd name="T67" fmla="*/ 700 h 792"/>
                <a:gd name="T68" fmla="*/ 452 w 1092"/>
                <a:gd name="T69" fmla="*/ 578 h 792"/>
                <a:gd name="T70" fmla="*/ 405 w 1092"/>
                <a:gd name="T71" fmla="*/ 416 h 792"/>
                <a:gd name="T72" fmla="*/ 544 w 1092"/>
                <a:gd name="T73" fmla="*/ 404 h 792"/>
                <a:gd name="T74" fmla="*/ 642 w 1092"/>
                <a:gd name="T75" fmla="*/ 352 h 792"/>
                <a:gd name="T76" fmla="*/ 564 w 1092"/>
                <a:gd name="T77" fmla="*/ 318 h 792"/>
                <a:gd name="T78" fmla="*/ 551 w 1092"/>
                <a:gd name="T79" fmla="*/ 372 h 792"/>
                <a:gd name="T80" fmla="*/ 513 w 1092"/>
                <a:gd name="T81" fmla="*/ 337 h 792"/>
                <a:gd name="T82" fmla="*/ 407 w 1092"/>
                <a:gd name="T83" fmla="*/ 354 h 792"/>
                <a:gd name="T84" fmla="*/ 458 w 1092"/>
                <a:gd name="T85" fmla="*/ 259 h 792"/>
                <a:gd name="T86" fmla="*/ 442 w 1092"/>
                <a:gd name="T87" fmla="*/ 226 h 792"/>
                <a:gd name="T88" fmla="*/ 463 w 1092"/>
                <a:gd name="T89" fmla="*/ 188 h 792"/>
                <a:gd name="T90" fmla="*/ 513 w 1092"/>
                <a:gd name="T91" fmla="*/ 199 h 792"/>
                <a:gd name="T92" fmla="*/ 587 w 1092"/>
                <a:gd name="T93" fmla="*/ 152 h 792"/>
                <a:gd name="T94" fmla="*/ 520 w 1092"/>
                <a:gd name="T95" fmla="*/ 187 h 792"/>
                <a:gd name="T96" fmla="*/ 331 w 1092"/>
                <a:gd name="T97" fmla="*/ 146 h 792"/>
                <a:gd name="T98" fmla="*/ 225 w 1092"/>
                <a:gd name="T99" fmla="*/ 94 h 792"/>
                <a:gd name="T100" fmla="*/ 202 w 1092"/>
                <a:gd name="T101" fmla="*/ 199 h 792"/>
                <a:gd name="T102" fmla="*/ 158 w 1092"/>
                <a:gd name="T103" fmla="*/ 155 h 792"/>
                <a:gd name="T104" fmla="*/ 104 w 1092"/>
                <a:gd name="T105" fmla="*/ 217 h 792"/>
                <a:gd name="T106" fmla="*/ 174 w 1092"/>
                <a:gd name="T107" fmla="*/ 182 h 792"/>
                <a:gd name="T108" fmla="*/ 181 w 1092"/>
                <a:gd name="T109" fmla="*/ 292 h 792"/>
                <a:gd name="T110" fmla="*/ 111 w 1092"/>
                <a:gd name="T111" fmla="*/ 372 h 792"/>
                <a:gd name="T112" fmla="*/ 78 w 1092"/>
                <a:gd name="T113" fmla="*/ 455 h 792"/>
                <a:gd name="T114" fmla="*/ 242 w 1092"/>
                <a:gd name="T115" fmla="*/ 552 h 792"/>
                <a:gd name="T116" fmla="*/ 235 w 1092"/>
                <a:gd name="T117" fmla="*/ 685 h 792"/>
                <a:gd name="T118" fmla="*/ 132 w 1092"/>
                <a:gd name="T119" fmla="*/ 748 h 792"/>
                <a:gd name="T120" fmla="*/ 104 w 1092"/>
                <a:gd name="T121" fmla="*/ 525 h 792"/>
                <a:gd name="T122" fmla="*/ 31 w 1092"/>
                <a:gd name="T123" fmla="*/ 438 h 792"/>
                <a:gd name="T124" fmla="*/ 3 w 1092"/>
                <a:gd name="T125" fmla="*/ 32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2" h="792">
                  <a:moveTo>
                    <a:pt x="119" y="69"/>
                  </a:moveTo>
                  <a:lnTo>
                    <a:pt x="131" y="70"/>
                  </a:lnTo>
                  <a:lnTo>
                    <a:pt x="140" y="62"/>
                  </a:lnTo>
                  <a:lnTo>
                    <a:pt x="151" y="55"/>
                  </a:lnTo>
                  <a:lnTo>
                    <a:pt x="158" y="48"/>
                  </a:lnTo>
                  <a:lnTo>
                    <a:pt x="170" y="40"/>
                  </a:lnTo>
                  <a:lnTo>
                    <a:pt x="181" y="36"/>
                  </a:lnTo>
                  <a:lnTo>
                    <a:pt x="191" y="31"/>
                  </a:lnTo>
                  <a:lnTo>
                    <a:pt x="200" y="31"/>
                  </a:lnTo>
                  <a:lnTo>
                    <a:pt x="206" y="30"/>
                  </a:lnTo>
                  <a:lnTo>
                    <a:pt x="215" y="30"/>
                  </a:lnTo>
                  <a:lnTo>
                    <a:pt x="220" y="22"/>
                  </a:lnTo>
                  <a:lnTo>
                    <a:pt x="231" y="25"/>
                  </a:lnTo>
                  <a:lnTo>
                    <a:pt x="241" y="20"/>
                  </a:lnTo>
                  <a:lnTo>
                    <a:pt x="250" y="22"/>
                  </a:lnTo>
                  <a:lnTo>
                    <a:pt x="255" y="28"/>
                  </a:lnTo>
                  <a:lnTo>
                    <a:pt x="250" y="31"/>
                  </a:lnTo>
                  <a:lnTo>
                    <a:pt x="241" y="30"/>
                  </a:lnTo>
                  <a:lnTo>
                    <a:pt x="233" y="34"/>
                  </a:lnTo>
                  <a:lnTo>
                    <a:pt x="227" y="42"/>
                  </a:lnTo>
                  <a:lnTo>
                    <a:pt x="226" y="49"/>
                  </a:lnTo>
                  <a:lnTo>
                    <a:pt x="217" y="51"/>
                  </a:lnTo>
                  <a:lnTo>
                    <a:pt x="206" y="55"/>
                  </a:lnTo>
                  <a:lnTo>
                    <a:pt x="205" y="68"/>
                  </a:lnTo>
                  <a:lnTo>
                    <a:pt x="203" y="77"/>
                  </a:lnTo>
                  <a:lnTo>
                    <a:pt x="200" y="85"/>
                  </a:lnTo>
                  <a:lnTo>
                    <a:pt x="205" y="92"/>
                  </a:lnTo>
                  <a:lnTo>
                    <a:pt x="211" y="72"/>
                  </a:lnTo>
                  <a:lnTo>
                    <a:pt x="217" y="69"/>
                  </a:lnTo>
                  <a:lnTo>
                    <a:pt x="226" y="58"/>
                  </a:lnTo>
                  <a:lnTo>
                    <a:pt x="232" y="46"/>
                  </a:lnTo>
                  <a:lnTo>
                    <a:pt x="246" y="43"/>
                  </a:lnTo>
                  <a:lnTo>
                    <a:pt x="257" y="37"/>
                  </a:lnTo>
                  <a:lnTo>
                    <a:pt x="265" y="26"/>
                  </a:lnTo>
                  <a:lnTo>
                    <a:pt x="276" y="26"/>
                  </a:lnTo>
                  <a:lnTo>
                    <a:pt x="299" y="25"/>
                  </a:lnTo>
                  <a:lnTo>
                    <a:pt x="321" y="20"/>
                  </a:lnTo>
                  <a:lnTo>
                    <a:pt x="330" y="19"/>
                  </a:lnTo>
                  <a:lnTo>
                    <a:pt x="340" y="19"/>
                  </a:lnTo>
                  <a:lnTo>
                    <a:pt x="351" y="19"/>
                  </a:lnTo>
                  <a:lnTo>
                    <a:pt x="360" y="22"/>
                  </a:lnTo>
                  <a:lnTo>
                    <a:pt x="373" y="33"/>
                  </a:lnTo>
                  <a:lnTo>
                    <a:pt x="368" y="34"/>
                  </a:lnTo>
                  <a:lnTo>
                    <a:pt x="354" y="39"/>
                  </a:lnTo>
                  <a:lnTo>
                    <a:pt x="356" y="49"/>
                  </a:lnTo>
                  <a:lnTo>
                    <a:pt x="366" y="51"/>
                  </a:lnTo>
                  <a:lnTo>
                    <a:pt x="371" y="51"/>
                  </a:lnTo>
                  <a:lnTo>
                    <a:pt x="369" y="60"/>
                  </a:lnTo>
                  <a:lnTo>
                    <a:pt x="356" y="70"/>
                  </a:lnTo>
                  <a:lnTo>
                    <a:pt x="348" y="72"/>
                  </a:lnTo>
                  <a:lnTo>
                    <a:pt x="350" y="79"/>
                  </a:lnTo>
                  <a:lnTo>
                    <a:pt x="353" y="84"/>
                  </a:lnTo>
                  <a:lnTo>
                    <a:pt x="348" y="92"/>
                  </a:lnTo>
                  <a:lnTo>
                    <a:pt x="354" y="100"/>
                  </a:lnTo>
                  <a:lnTo>
                    <a:pt x="342" y="105"/>
                  </a:lnTo>
                  <a:lnTo>
                    <a:pt x="330" y="108"/>
                  </a:lnTo>
                  <a:lnTo>
                    <a:pt x="329" y="122"/>
                  </a:lnTo>
                  <a:lnTo>
                    <a:pt x="321" y="132"/>
                  </a:lnTo>
                  <a:lnTo>
                    <a:pt x="314" y="140"/>
                  </a:lnTo>
                  <a:lnTo>
                    <a:pt x="303" y="146"/>
                  </a:lnTo>
                  <a:lnTo>
                    <a:pt x="329" y="146"/>
                  </a:lnTo>
                  <a:lnTo>
                    <a:pt x="342" y="146"/>
                  </a:lnTo>
                  <a:lnTo>
                    <a:pt x="350" y="149"/>
                  </a:lnTo>
                  <a:lnTo>
                    <a:pt x="360" y="143"/>
                  </a:lnTo>
                  <a:lnTo>
                    <a:pt x="366" y="153"/>
                  </a:lnTo>
                  <a:lnTo>
                    <a:pt x="507" y="153"/>
                  </a:lnTo>
                  <a:lnTo>
                    <a:pt x="513" y="146"/>
                  </a:lnTo>
                  <a:lnTo>
                    <a:pt x="526" y="135"/>
                  </a:lnTo>
                  <a:lnTo>
                    <a:pt x="534" y="120"/>
                  </a:lnTo>
                  <a:lnTo>
                    <a:pt x="546" y="107"/>
                  </a:lnTo>
                  <a:lnTo>
                    <a:pt x="552" y="94"/>
                  </a:lnTo>
                  <a:lnTo>
                    <a:pt x="558" y="81"/>
                  </a:lnTo>
                  <a:lnTo>
                    <a:pt x="568" y="77"/>
                  </a:lnTo>
                  <a:lnTo>
                    <a:pt x="572" y="69"/>
                  </a:lnTo>
                  <a:lnTo>
                    <a:pt x="581" y="72"/>
                  </a:lnTo>
                  <a:lnTo>
                    <a:pt x="590" y="64"/>
                  </a:lnTo>
                  <a:lnTo>
                    <a:pt x="596" y="70"/>
                  </a:lnTo>
                  <a:lnTo>
                    <a:pt x="606" y="75"/>
                  </a:lnTo>
                  <a:lnTo>
                    <a:pt x="617" y="78"/>
                  </a:lnTo>
                  <a:lnTo>
                    <a:pt x="627" y="81"/>
                  </a:lnTo>
                  <a:lnTo>
                    <a:pt x="635" y="77"/>
                  </a:lnTo>
                  <a:lnTo>
                    <a:pt x="644" y="83"/>
                  </a:lnTo>
                  <a:lnTo>
                    <a:pt x="651" y="92"/>
                  </a:lnTo>
                  <a:lnTo>
                    <a:pt x="663" y="94"/>
                  </a:lnTo>
                  <a:lnTo>
                    <a:pt x="666" y="105"/>
                  </a:lnTo>
                  <a:lnTo>
                    <a:pt x="662" y="111"/>
                  </a:lnTo>
                  <a:lnTo>
                    <a:pt x="645" y="108"/>
                  </a:lnTo>
                  <a:lnTo>
                    <a:pt x="633" y="104"/>
                  </a:lnTo>
                  <a:lnTo>
                    <a:pt x="632" y="113"/>
                  </a:lnTo>
                  <a:lnTo>
                    <a:pt x="648" y="114"/>
                  </a:lnTo>
                  <a:lnTo>
                    <a:pt x="662" y="123"/>
                  </a:lnTo>
                  <a:lnTo>
                    <a:pt x="680" y="117"/>
                  </a:lnTo>
                  <a:lnTo>
                    <a:pt x="685" y="102"/>
                  </a:lnTo>
                  <a:lnTo>
                    <a:pt x="694" y="90"/>
                  </a:lnTo>
                  <a:lnTo>
                    <a:pt x="704" y="93"/>
                  </a:lnTo>
                  <a:lnTo>
                    <a:pt x="701" y="99"/>
                  </a:lnTo>
                  <a:lnTo>
                    <a:pt x="695" y="105"/>
                  </a:lnTo>
                  <a:lnTo>
                    <a:pt x="695" y="114"/>
                  </a:lnTo>
                  <a:lnTo>
                    <a:pt x="707" y="104"/>
                  </a:lnTo>
                  <a:lnTo>
                    <a:pt x="717" y="94"/>
                  </a:lnTo>
                  <a:lnTo>
                    <a:pt x="734" y="92"/>
                  </a:lnTo>
                  <a:lnTo>
                    <a:pt x="757" y="84"/>
                  </a:lnTo>
                  <a:lnTo>
                    <a:pt x="774" y="77"/>
                  </a:lnTo>
                  <a:lnTo>
                    <a:pt x="776" y="68"/>
                  </a:lnTo>
                  <a:lnTo>
                    <a:pt x="763" y="69"/>
                  </a:lnTo>
                  <a:lnTo>
                    <a:pt x="751" y="60"/>
                  </a:lnTo>
                  <a:lnTo>
                    <a:pt x="744" y="46"/>
                  </a:lnTo>
                  <a:lnTo>
                    <a:pt x="751" y="30"/>
                  </a:lnTo>
                  <a:lnTo>
                    <a:pt x="765" y="18"/>
                  </a:lnTo>
                  <a:lnTo>
                    <a:pt x="775" y="7"/>
                  </a:lnTo>
                  <a:lnTo>
                    <a:pt x="791" y="7"/>
                  </a:lnTo>
                  <a:lnTo>
                    <a:pt x="805" y="0"/>
                  </a:lnTo>
                  <a:lnTo>
                    <a:pt x="804" y="9"/>
                  </a:lnTo>
                  <a:lnTo>
                    <a:pt x="793" y="10"/>
                  </a:lnTo>
                  <a:lnTo>
                    <a:pt x="789" y="15"/>
                  </a:lnTo>
                  <a:lnTo>
                    <a:pt x="778" y="16"/>
                  </a:lnTo>
                  <a:lnTo>
                    <a:pt x="772" y="25"/>
                  </a:lnTo>
                  <a:lnTo>
                    <a:pt x="766" y="36"/>
                  </a:lnTo>
                  <a:lnTo>
                    <a:pt x="763" y="46"/>
                  </a:lnTo>
                  <a:lnTo>
                    <a:pt x="775" y="64"/>
                  </a:lnTo>
                  <a:lnTo>
                    <a:pt x="795" y="73"/>
                  </a:lnTo>
                  <a:lnTo>
                    <a:pt x="808" y="79"/>
                  </a:lnTo>
                  <a:lnTo>
                    <a:pt x="814" y="83"/>
                  </a:lnTo>
                  <a:lnTo>
                    <a:pt x="820" y="92"/>
                  </a:lnTo>
                  <a:lnTo>
                    <a:pt x="827" y="90"/>
                  </a:lnTo>
                  <a:lnTo>
                    <a:pt x="827" y="83"/>
                  </a:lnTo>
                  <a:lnTo>
                    <a:pt x="823" y="72"/>
                  </a:lnTo>
                  <a:lnTo>
                    <a:pt x="818" y="66"/>
                  </a:lnTo>
                  <a:lnTo>
                    <a:pt x="816" y="58"/>
                  </a:lnTo>
                  <a:lnTo>
                    <a:pt x="820" y="45"/>
                  </a:lnTo>
                  <a:lnTo>
                    <a:pt x="834" y="45"/>
                  </a:lnTo>
                  <a:lnTo>
                    <a:pt x="844" y="45"/>
                  </a:lnTo>
                  <a:lnTo>
                    <a:pt x="850" y="51"/>
                  </a:lnTo>
                  <a:lnTo>
                    <a:pt x="852" y="63"/>
                  </a:lnTo>
                  <a:lnTo>
                    <a:pt x="858" y="73"/>
                  </a:lnTo>
                  <a:lnTo>
                    <a:pt x="861" y="63"/>
                  </a:lnTo>
                  <a:lnTo>
                    <a:pt x="870" y="55"/>
                  </a:lnTo>
                  <a:lnTo>
                    <a:pt x="881" y="55"/>
                  </a:lnTo>
                  <a:lnTo>
                    <a:pt x="890" y="55"/>
                  </a:lnTo>
                  <a:lnTo>
                    <a:pt x="899" y="57"/>
                  </a:lnTo>
                  <a:lnTo>
                    <a:pt x="899" y="45"/>
                  </a:lnTo>
                  <a:lnTo>
                    <a:pt x="907" y="46"/>
                  </a:lnTo>
                  <a:lnTo>
                    <a:pt x="912" y="54"/>
                  </a:lnTo>
                  <a:lnTo>
                    <a:pt x="924" y="54"/>
                  </a:lnTo>
                  <a:lnTo>
                    <a:pt x="935" y="49"/>
                  </a:lnTo>
                  <a:lnTo>
                    <a:pt x="946" y="58"/>
                  </a:lnTo>
                  <a:lnTo>
                    <a:pt x="959" y="70"/>
                  </a:lnTo>
                  <a:lnTo>
                    <a:pt x="973" y="73"/>
                  </a:lnTo>
                  <a:lnTo>
                    <a:pt x="992" y="81"/>
                  </a:lnTo>
                  <a:lnTo>
                    <a:pt x="997" y="79"/>
                  </a:lnTo>
                  <a:lnTo>
                    <a:pt x="1012" y="104"/>
                  </a:lnTo>
                  <a:lnTo>
                    <a:pt x="1033" y="140"/>
                  </a:lnTo>
                  <a:lnTo>
                    <a:pt x="1047" y="163"/>
                  </a:lnTo>
                  <a:lnTo>
                    <a:pt x="1056" y="185"/>
                  </a:lnTo>
                  <a:lnTo>
                    <a:pt x="1045" y="189"/>
                  </a:lnTo>
                  <a:lnTo>
                    <a:pt x="1041" y="201"/>
                  </a:lnTo>
                  <a:lnTo>
                    <a:pt x="1045" y="217"/>
                  </a:lnTo>
                  <a:lnTo>
                    <a:pt x="1051" y="235"/>
                  </a:lnTo>
                  <a:lnTo>
                    <a:pt x="1057" y="235"/>
                  </a:lnTo>
                  <a:lnTo>
                    <a:pt x="1059" y="221"/>
                  </a:lnTo>
                  <a:lnTo>
                    <a:pt x="1066" y="217"/>
                  </a:lnTo>
                  <a:lnTo>
                    <a:pt x="1070" y="229"/>
                  </a:lnTo>
                  <a:lnTo>
                    <a:pt x="1060" y="235"/>
                  </a:lnTo>
                  <a:lnTo>
                    <a:pt x="1075" y="247"/>
                  </a:lnTo>
                  <a:lnTo>
                    <a:pt x="1065" y="261"/>
                  </a:lnTo>
                  <a:lnTo>
                    <a:pt x="1062" y="268"/>
                  </a:lnTo>
                  <a:lnTo>
                    <a:pt x="1080" y="273"/>
                  </a:lnTo>
                  <a:lnTo>
                    <a:pt x="1072" y="283"/>
                  </a:lnTo>
                  <a:lnTo>
                    <a:pt x="1063" y="286"/>
                  </a:lnTo>
                  <a:lnTo>
                    <a:pt x="1063" y="303"/>
                  </a:lnTo>
                  <a:lnTo>
                    <a:pt x="1072" y="318"/>
                  </a:lnTo>
                  <a:lnTo>
                    <a:pt x="1063" y="321"/>
                  </a:lnTo>
                  <a:lnTo>
                    <a:pt x="1047" y="316"/>
                  </a:lnTo>
                  <a:lnTo>
                    <a:pt x="1055" y="309"/>
                  </a:lnTo>
                  <a:lnTo>
                    <a:pt x="1065" y="309"/>
                  </a:lnTo>
                  <a:lnTo>
                    <a:pt x="1065" y="291"/>
                  </a:lnTo>
                  <a:lnTo>
                    <a:pt x="1053" y="297"/>
                  </a:lnTo>
                  <a:lnTo>
                    <a:pt x="1051" y="282"/>
                  </a:lnTo>
                  <a:lnTo>
                    <a:pt x="1062" y="273"/>
                  </a:lnTo>
                  <a:lnTo>
                    <a:pt x="1065" y="262"/>
                  </a:lnTo>
                  <a:lnTo>
                    <a:pt x="1059" y="248"/>
                  </a:lnTo>
                  <a:lnTo>
                    <a:pt x="1057" y="233"/>
                  </a:lnTo>
                  <a:lnTo>
                    <a:pt x="1050" y="240"/>
                  </a:lnTo>
                  <a:lnTo>
                    <a:pt x="1042" y="252"/>
                  </a:lnTo>
                  <a:lnTo>
                    <a:pt x="1028" y="262"/>
                  </a:lnTo>
                  <a:lnTo>
                    <a:pt x="1033" y="277"/>
                  </a:lnTo>
                  <a:lnTo>
                    <a:pt x="1032" y="291"/>
                  </a:lnTo>
                  <a:lnTo>
                    <a:pt x="1032" y="298"/>
                  </a:lnTo>
                  <a:lnTo>
                    <a:pt x="1037" y="311"/>
                  </a:lnTo>
                  <a:lnTo>
                    <a:pt x="1033" y="315"/>
                  </a:lnTo>
                  <a:lnTo>
                    <a:pt x="1020" y="301"/>
                  </a:lnTo>
                  <a:lnTo>
                    <a:pt x="1012" y="286"/>
                  </a:lnTo>
                  <a:lnTo>
                    <a:pt x="1007" y="276"/>
                  </a:lnTo>
                  <a:lnTo>
                    <a:pt x="1001" y="270"/>
                  </a:lnTo>
                  <a:lnTo>
                    <a:pt x="991" y="277"/>
                  </a:lnTo>
                  <a:lnTo>
                    <a:pt x="985" y="288"/>
                  </a:lnTo>
                  <a:lnTo>
                    <a:pt x="998" y="301"/>
                  </a:lnTo>
                  <a:lnTo>
                    <a:pt x="1005" y="315"/>
                  </a:lnTo>
                  <a:lnTo>
                    <a:pt x="1007" y="333"/>
                  </a:lnTo>
                  <a:lnTo>
                    <a:pt x="1006" y="349"/>
                  </a:lnTo>
                  <a:lnTo>
                    <a:pt x="1006" y="364"/>
                  </a:lnTo>
                  <a:lnTo>
                    <a:pt x="1013" y="352"/>
                  </a:lnTo>
                  <a:lnTo>
                    <a:pt x="1024" y="354"/>
                  </a:lnTo>
                  <a:lnTo>
                    <a:pt x="1027" y="365"/>
                  </a:lnTo>
                  <a:lnTo>
                    <a:pt x="1018" y="377"/>
                  </a:lnTo>
                  <a:lnTo>
                    <a:pt x="1009" y="375"/>
                  </a:lnTo>
                  <a:lnTo>
                    <a:pt x="1007" y="385"/>
                  </a:lnTo>
                  <a:lnTo>
                    <a:pt x="1015" y="394"/>
                  </a:lnTo>
                  <a:lnTo>
                    <a:pt x="1012" y="405"/>
                  </a:lnTo>
                  <a:lnTo>
                    <a:pt x="1022" y="416"/>
                  </a:lnTo>
                  <a:lnTo>
                    <a:pt x="1015" y="424"/>
                  </a:lnTo>
                  <a:lnTo>
                    <a:pt x="1026" y="434"/>
                  </a:lnTo>
                  <a:lnTo>
                    <a:pt x="1018" y="445"/>
                  </a:lnTo>
                  <a:lnTo>
                    <a:pt x="1030" y="439"/>
                  </a:lnTo>
                  <a:lnTo>
                    <a:pt x="1027" y="449"/>
                  </a:lnTo>
                  <a:lnTo>
                    <a:pt x="1048" y="445"/>
                  </a:lnTo>
                  <a:lnTo>
                    <a:pt x="1042" y="459"/>
                  </a:lnTo>
                  <a:lnTo>
                    <a:pt x="1027" y="449"/>
                  </a:lnTo>
                  <a:lnTo>
                    <a:pt x="1026" y="464"/>
                  </a:lnTo>
                  <a:lnTo>
                    <a:pt x="1047" y="463"/>
                  </a:lnTo>
                  <a:lnTo>
                    <a:pt x="1037" y="478"/>
                  </a:lnTo>
                  <a:lnTo>
                    <a:pt x="1024" y="461"/>
                  </a:lnTo>
                  <a:lnTo>
                    <a:pt x="1032" y="484"/>
                  </a:lnTo>
                  <a:lnTo>
                    <a:pt x="1048" y="499"/>
                  </a:lnTo>
                  <a:lnTo>
                    <a:pt x="1033" y="499"/>
                  </a:lnTo>
                  <a:lnTo>
                    <a:pt x="1024" y="464"/>
                  </a:lnTo>
                  <a:lnTo>
                    <a:pt x="1027" y="440"/>
                  </a:lnTo>
                  <a:lnTo>
                    <a:pt x="1015" y="441"/>
                  </a:lnTo>
                  <a:lnTo>
                    <a:pt x="1006" y="428"/>
                  </a:lnTo>
                  <a:lnTo>
                    <a:pt x="1015" y="422"/>
                  </a:lnTo>
                  <a:lnTo>
                    <a:pt x="1015" y="409"/>
                  </a:lnTo>
                  <a:lnTo>
                    <a:pt x="1009" y="380"/>
                  </a:lnTo>
                  <a:lnTo>
                    <a:pt x="1007" y="360"/>
                  </a:lnTo>
                  <a:lnTo>
                    <a:pt x="1005" y="347"/>
                  </a:lnTo>
                  <a:lnTo>
                    <a:pt x="994" y="364"/>
                  </a:lnTo>
                  <a:lnTo>
                    <a:pt x="976" y="369"/>
                  </a:lnTo>
                  <a:lnTo>
                    <a:pt x="965" y="381"/>
                  </a:lnTo>
                  <a:lnTo>
                    <a:pt x="970" y="395"/>
                  </a:lnTo>
                  <a:lnTo>
                    <a:pt x="962" y="405"/>
                  </a:lnTo>
                  <a:lnTo>
                    <a:pt x="950" y="403"/>
                  </a:lnTo>
                  <a:lnTo>
                    <a:pt x="961" y="389"/>
                  </a:lnTo>
                  <a:lnTo>
                    <a:pt x="953" y="383"/>
                  </a:lnTo>
                  <a:lnTo>
                    <a:pt x="943" y="390"/>
                  </a:lnTo>
                  <a:lnTo>
                    <a:pt x="943" y="404"/>
                  </a:lnTo>
                  <a:lnTo>
                    <a:pt x="961" y="422"/>
                  </a:lnTo>
                  <a:lnTo>
                    <a:pt x="965" y="436"/>
                  </a:lnTo>
                  <a:lnTo>
                    <a:pt x="952" y="454"/>
                  </a:lnTo>
                  <a:lnTo>
                    <a:pt x="952" y="496"/>
                  </a:lnTo>
                  <a:lnTo>
                    <a:pt x="952" y="514"/>
                  </a:lnTo>
                  <a:lnTo>
                    <a:pt x="954" y="525"/>
                  </a:lnTo>
                  <a:lnTo>
                    <a:pt x="974" y="523"/>
                  </a:lnTo>
                  <a:lnTo>
                    <a:pt x="988" y="527"/>
                  </a:lnTo>
                  <a:lnTo>
                    <a:pt x="997" y="510"/>
                  </a:lnTo>
                  <a:lnTo>
                    <a:pt x="1007" y="510"/>
                  </a:lnTo>
                  <a:lnTo>
                    <a:pt x="1003" y="519"/>
                  </a:lnTo>
                  <a:lnTo>
                    <a:pt x="1015" y="531"/>
                  </a:lnTo>
                  <a:lnTo>
                    <a:pt x="1030" y="534"/>
                  </a:lnTo>
                  <a:lnTo>
                    <a:pt x="1028" y="523"/>
                  </a:lnTo>
                  <a:lnTo>
                    <a:pt x="1063" y="523"/>
                  </a:lnTo>
                  <a:lnTo>
                    <a:pt x="1051" y="528"/>
                  </a:lnTo>
                  <a:lnTo>
                    <a:pt x="1050" y="537"/>
                  </a:lnTo>
                  <a:lnTo>
                    <a:pt x="1066" y="542"/>
                  </a:lnTo>
                  <a:lnTo>
                    <a:pt x="1081" y="546"/>
                  </a:lnTo>
                  <a:lnTo>
                    <a:pt x="1089" y="529"/>
                  </a:lnTo>
                  <a:lnTo>
                    <a:pt x="1091" y="519"/>
                  </a:lnTo>
                  <a:lnTo>
                    <a:pt x="1080" y="522"/>
                  </a:lnTo>
                  <a:lnTo>
                    <a:pt x="1070" y="515"/>
                  </a:lnTo>
                  <a:lnTo>
                    <a:pt x="1063" y="513"/>
                  </a:lnTo>
                  <a:lnTo>
                    <a:pt x="1059" y="527"/>
                  </a:lnTo>
                  <a:lnTo>
                    <a:pt x="1059" y="525"/>
                  </a:lnTo>
                  <a:lnTo>
                    <a:pt x="1026" y="525"/>
                  </a:lnTo>
                  <a:lnTo>
                    <a:pt x="1018" y="508"/>
                  </a:lnTo>
                  <a:lnTo>
                    <a:pt x="1009" y="512"/>
                  </a:lnTo>
                  <a:lnTo>
                    <a:pt x="998" y="510"/>
                  </a:lnTo>
                  <a:lnTo>
                    <a:pt x="994" y="492"/>
                  </a:lnTo>
                  <a:lnTo>
                    <a:pt x="990" y="481"/>
                  </a:lnTo>
                  <a:lnTo>
                    <a:pt x="1000" y="475"/>
                  </a:lnTo>
                  <a:lnTo>
                    <a:pt x="1000" y="464"/>
                  </a:lnTo>
                  <a:lnTo>
                    <a:pt x="983" y="470"/>
                  </a:lnTo>
                  <a:lnTo>
                    <a:pt x="973" y="479"/>
                  </a:lnTo>
                  <a:lnTo>
                    <a:pt x="965" y="493"/>
                  </a:lnTo>
                  <a:lnTo>
                    <a:pt x="952" y="493"/>
                  </a:lnTo>
                  <a:lnTo>
                    <a:pt x="952" y="460"/>
                  </a:lnTo>
                  <a:lnTo>
                    <a:pt x="944" y="466"/>
                  </a:lnTo>
                  <a:lnTo>
                    <a:pt x="935" y="453"/>
                  </a:lnTo>
                  <a:lnTo>
                    <a:pt x="923" y="438"/>
                  </a:lnTo>
                  <a:lnTo>
                    <a:pt x="908" y="441"/>
                  </a:lnTo>
                  <a:lnTo>
                    <a:pt x="907" y="455"/>
                  </a:lnTo>
                  <a:lnTo>
                    <a:pt x="914" y="474"/>
                  </a:lnTo>
                  <a:lnTo>
                    <a:pt x="914" y="489"/>
                  </a:lnTo>
                  <a:lnTo>
                    <a:pt x="924" y="504"/>
                  </a:lnTo>
                  <a:lnTo>
                    <a:pt x="931" y="512"/>
                  </a:lnTo>
                  <a:lnTo>
                    <a:pt x="918" y="512"/>
                  </a:lnTo>
                  <a:lnTo>
                    <a:pt x="909" y="504"/>
                  </a:lnTo>
                  <a:lnTo>
                    <a:pt x="905" y="513"/>
                  </a:lnTo>
                  <a:lnTo>
                    <a:pt x="922" y="533"/>
                  </a:lnTo>
                  <a:lnTo>
                    <a:pt x="935" y="544"/>
                  </a:lnTo>
                  <a:lnTo>
                    <a:pt x="947" y="543"/>
                  </a:lnTo>
                  <a:lnTo>
                    <a:pt x="961" y="548"/>
                  </a:lnTo>
                  <a:lnTo>
                    <a:pt x="979" y="548"/>
                  </a:lnTo>
                  <a:lnTo>
                    <a:pt x="994" y="544"/>
                  </a:lnTo>
                  <a:lnTo>
                    <a:pt x="1009" y="552"/>
                  </a:lnTo>
                  <a:lnTo>
                    <a:pt x="1005" y="555"/>
                  </a:lnTo>
                  <a:lnTo>
                    <a:pt x="990" y="550"/>
                  </a:lnTo>
                  <a:lnTo>
                    <a:pt x="990" y="578"/>
                  </a:lnTo>
                  <a:lnTo>
                    <a:pt x="1001" y="578"/>
                  </a:lnTo>
                  <a:lnTo>
                    <a:pt x="1007" y="576"/>
                  </a:lnTo>
                  <a:lnTo>
                    <a:pt x="1009" y="567"/>
                  </a:lnTo>
                  <a:lnTo>
                    <a:pt x="1024" y="569"/>
                  </a:lnTo>
                  <a:lnTo>
                    <a:pt x="1041" y="563"/>
                  </a:lnTo>
                  <a:lnTo>
                    <a:pt x="1039" y="574"/>
                  </a:lnTo>
                  <a:lnTo>
                    <a:pt x="1045" y="584"/>
                  </a:lnTo>
                  <a:lnTo>
                    <a:pt x="1055" y="589"/>
                  </a:lnTo>
                  <a:lnTo>
                    <a:pt x="1063" y="584"/>
                  </a:lnTo>
                  <a:lnTo>
                    <a:pt x="1062" y="570"/>
                  </a:lnTo>
                  <a:lnTo>
                    <a:pt x="1063" y="558"/>
                  </a:lnTo>
                  <a:lnTo>
                    <a:pt x="1070" y="570"/>
                  </a:lnTo>
                  <a:lnTo>
                    <a:pt x="1072" y="585"/>
                  </a:lnTo>
                  <a:lnTo>
                    <a:pt x="1059" y="616"/>
                  </a:lnTo>
                  <a:lnTo>
                    <a:pt x="1045" y="644"/>
                  </a:lnTo>
                  <a:lnTo>
                    <a:pt x="1032" y="673"/>
                  </a:lnTo>
                  <a:lnTo>
                    <a:pt x="1015" y="703"/>
                  </a:lnTo>
                  <a:lnTo>
                    <a:pt x="1003" y="694"/>
                  </a:lnTo>
                  <a:lnTo>
                    <a:pt x="990" y="700"/>
                  </a:lnTo>
                  <a:lnTo>
                    <a:pt x="983" y="711"/>
                  </a:lnTo>
                  <a:lnTo>
                    <a:pt x="973" y="717"/>
                  </a:lnTo>
                  <a:lnTo>
                    <a:pt x="953" y="721"/>
                  </a:lnTo>
                  <a:lnTo>
                    <a:pt x="941" y="720"/>
                  </a:lnTo>
                  <a:lnTo>
                    <a:pt x="946" y="701"/>
                  </a:lnTo>
                  <a:lnTo>
                    <a:pt x="944" y="688"/>
                  </a:lnTo>
                  <a:lnTo>
                    <a:pt x="952" y="677"/>
                  </a:lnTo>
                  <a:lnTo>
                    <a:pt x="950" y="668"/>
                  </a:lnTo>
                  <a:lnTo>
                    <a:pt x="937" y="661"/>
                  </a:lnTo>
                  <a:lnTo>
                    <a:pt x="938" y="644"/>
                  </a:lnTo>
                  <a:lnTo>
                    <a:pt x="943" y="627"/>
                  </a:lnTo>
                  <a:lnTo>
                    <a:pt x="956" y="614"/>
                  </a:lnTo>
                  <a:lnTo>
                    <a:pt x="974" y="612"/>
                  </a:lnTo>
                  <a:lnTo>
                    <a:pt x="977" y="602"/>
                  </a:lnTo>
                  <a:lnTo>
                    <a:pt x="973" y="585"/>
                  </a:lnTo>
                  <a:lnTo>
                    <a:pt x="983" y="579"/>
                  </a:lnTo>
                  <a:lnTo>
                    <a:pt x="990" y="578"/>
                  </a:lnTo>
                  <a:lnTo>
                    <a:pt x="990" y="552"/>
                  </a:lnTo>
                  <a:lnTo>
                    <a:pt x="974" y="553"/>
                  </a:lnTo>
                  <a:lnTo>
                    <a:pt x="961" y="559"/>
                  </a:lnTo>
                  <a:lnTo>
                    <a:pt x="948" y="552"/>
                  </a:lnTo>
                  <a:lnTo>
                    <a:pt x="933" y="552"/>
                  </a:lnTo>
                  <a:lnTo>
                    <a:pt x="916" y="544"/>
                  </a:lnTo>
                  <a:lnTo>
                    <a:pt x="905" y="533"/>
                  </a:lnTo>
                  <a:lnTo>
                    <a:pt x="897" y="520"/>
                  </a:lnTo>
                  <a:lnTo>
                    <a:pt x="888" y="510"/>
                  </a:lnTo>
                  <a:lnTo>
                    <a:pt x="897" y="507"/>
                  </a:lnTo>
                  <a:lnTo>
                    <a:pt x="905" y="512"/>
                  </a:lnTo>
                  <a:lnTo>
                    <a:pt x="911" y="502"/>
                  </a:lnTo>
                  <a:lnTo>
                    <a:pt x="908" y="487"/>
                  </a:lnTo>
                  <a:lnTo>
                    <a:pt x="897" y="485"/>
                  </a:lnTo>
                  <a:lnTo>
                    <a:pt x="893" y="469"/>
                  </a:lnTo>
                  <a:lnTo>
                    <a:pt x="896" y="453"/>
                  </a:lnTo>
                  <a:lnTo>
                    <a:pt x="905" y="439"/>
                  </a:lnTo>
                  <a:lnTo>
                    <a:pt x="902" y="422"/>
                  </a:lnTo>
                  <a:lnTo>
                    <a:pt x="896" y="421"/>
                  </a:lnTo>
                  <a:lnTo>
                    <a:pt x="888" y="430"/>
                  </a:lnTo>
                  <a:lnTo>
                    <a:pt x="887" y="439"/>
                  </a:lnTo>
                  <a:lnTo>
                    <a:pt x="878" y="422"/>
                  </a:lnTo>
                  <a:lnTo>
                    <a:pt x="863" y="410"/>
                  </a:lnTo>
                  <a:lnTo>
                    <a:pt x="852" y="411"/>
                  </a:lnTo>
                  <a:lnTo>
                    <a:pt x="842" y="428"/>
                  </a:lnTo>
                  <a:lnTo>
                    <a:pt x="828" y="438"/>
                  </a:lnTo>
                  <a:lnTo>
                    <a:pt x="828" y="448"/>
                  </a:lnTo>
                  <a:lnTo>
                    <a:pt x="833" y="460"/>
                  </a:lnTo>
                  <a:lnTo>
                    <a:pt x="831" y="472"/>
                  </a:lnTo>
                  <a:lnTo>
                    <a:pt x="820" y="470"/>
                  </a:lnTo>
                  <a:lnTo>
                    <a:pt x="813" y="455"/>
                  </a:lnTo>
                  <a:lnTo>
                    <a:pt x="801" y="439"/>
                  </a:lnTo>
                  <a:lnTo>
                    <a:pt x="787" y="428"/>
                  </a:lnTo>
                  <a:lnTo>
                    <a:pt x="776" y="410"/>
                  </a:lnTo>
                  <a:lnTo>
                    <a:pt x="768" y="404"/>
                  </a:lnTo>
                  <a:lnTo>
                    <a:pt x="750" y="404"/>
                  </a:lnTo>
                  <a:lnTo>
                    <a:pt x="734" y="404"/>
                  </a:lnTo>
                  <a:lnTo>
                    <a:pt x="725" y="411"/>
                  </a:lnTo>
                  <a:lnTo>
                    <a:pt x="716" y="400"/>
                  </a:lnTo>
                  <a:lnTo>
                    <a:pt x="706" y="392"/>
                  </a:lnTo>
                  <a:lnTo>
                    <a:pt x="691" y="380"/>
                  </a:lnTo>
                  <a:lnTo>
                    <a:pt x="701" y="400"/>
                  </a:lnTo>
                  <a:lnTo>
                    <a:pt x="717" y="405"/>
                  </a:lnTo>
                  <a:lnTo>
                    <a:pt x="729" y="422"/>
                  </a:lnTo>
                  <a:lnTo>
                    <a:pt x="724" y="438"/>
                  </a:lnTo>
                  <a:lnTo>
                    <a:pt x="714" y="445"/>
                  </a:lnTo>
                  <a:lnTo>
                    <a:pt x="697" y="448"/>
                  </a:lnTo>
                  <a:lnTo>
                    <a:pt x="683" y="454"/>
                  </a:lnTo>
                  <a:lnTo>
                    <a:pt x="674" y="468"/>
                  </a:lnTo>
                  <a:lnTo>
                    <a:pt x="666" y="475"/>
                  </a:lnTo>
                  <a:lnTo>
                    <a:pt x="663" y="459"/>
                  </a:lnTo>
                  <a:lnTo>
                    <a:pt x="655" y="438"/>
                  </a:lnTo>
                  <a:lnTo>
                    <a:pt x="644" y="425"/>
                  </a:lnTo>
                  <a:lnTo>
                    <a:pt x="644" y="411"/>
                  </a:lnTo>
                  <a:lnTo>
                    <a:pt x="635" y="413"/>
                  </a:lnTo>
                  <a:lnTo>
                    <a:pt x="638" y="434"/>
                  </a:lnTo>
                  <a:lnTo>
                    <a:pt x="647" y="453"/>
                  </a:lnTo>
                  <a:lnTo>
                    <a:pt x="647" y="466"/>
                  </a:lnTo>
                  <a:lnTo>
                    <a:pt x="662" y="474"/>
                  </a:lnTo>
                  <a:lnTo>
                    <a:pt x="666" y="484"/>
                  </a:lnTo>
                  <a:lnTo>
                    <a:pt x="681" y="479"/>
                  </a:lnTo>
                  <a:lnTo>
                    <a:pt x="694" y="478"/>
                  </a:lnTo>
                  <a:lnTo>
                    <a:pt x="709" y="470"/>
                  </a:lnTo>
                  <a:lnTo>
                    <a:pt x="702" y="490"/>
                  </a:lnTo>
                  <a:lnTo>
                    <a:pt x="691" y="514"/>
                  </a:lnTo>
                  <a:lnTo>
                    <a:pt x="681" y="529"/>
                  </a:lnTo>
                  <a:lnTo>
                    <a:pt x="670" y="543"/>
                  </a:lnTo>
                  <a:lnTo>
                    <a:pt x="663" y="555"/>
                  </a:lnTo>
                  <a:lnTo>
                    <a:pt x="661" y="584"/>
                  </a:lnTo>
                  <a:lnTo>
                    <a:pt x="657" y="603"/>
                  </a:lnTo>
                  <a:lnTo>
                    <a:pt x="659" y="622"/>
                  </a:lnTo>
                  <a:lnTo>
                    <a:pt x="662" y="639"/>
                  </a:lnTo>
                  <a:lnTo>
                    <a:pt x="662" y="644"/>
                  </a:lnTo>
                  <a:lnTo>
                    <a:pt x="674" y="643"/>
                  </a:lnTo>
                  <a:lnTo>
                    <a:pt x="676" y="627"/>
                  </a:lnTo>
                  <a:lnTo>
                    <a:pt x="687" y="612"/>
                  </a:lnTo>
                  <a:lnTo>
                    <a:pt x="701" y="603"/>
                  </a:lnTo>
                  <a:lnTo>
                    <a:pt x="704" y="620"/>
                  </a:lnTo>
                  <a:lnTo>
                    <a:pt x="702" y="637"/>
                  </a:lnTo>
                  <a:lnTo>
                    <a:pt x="695" y="644"/>
                  </a:lnTo>
                  <a:lnTo>
                    <a:pt x="697" y="653"/>
                  </a:lnTo>
                  <a:lnTo>
                    <a:pt x="692" y="674"/>
                  </a:lnTo>
                  <a:lnTo>
                    <a:pt x="689" y="685"/>
                  </a:lnTo>
                  <a:lnTo>
                    <a:pt x="680" y="688"/>
                  </a:lnTo>
                  <a:lnTo>
                    <a:pt x="671" y="677"/>
                  </a:lnTo>
                  <a:lnTo>
                    <a:pt x="676" y="662"/>
                  </a:lnTo>
                  <a:lnTo>
                    <a:pt x="679" y="655"/>
                  </a:lnTo>
                  <a:lnTo>
                    <a:pt x="672" y="644"/>
                  </a:lnTo>
                  <a:lnTo>
                    <a:pt x="661" y="646"/>
                  </a:lnTo>
                  <a:lnTo>
                    <a:pt x="656" y="661"/>
                  </a:lnTo>
                  <a:lnTo>
                    <a:pt x="640" y="668"/>
                  </a:lnTo>
                  <a:lnTo>
                    <a:pt x="628" y="677"/>
                  </a:lnTo>
                  <a:lnTo>
                    <a:pt x="630" y="694"/>
                  </a:lnTo>
                  <a:lnTo>
                    <a:pt x="628" y="713"/>
                  </a:lnTo>
                  <a:lnTo>
                    <a:pt x="625" y="733"/>
                  </a:lnTo>
                  <a:lnTo>
                    <a:pt x="600" y="756"/>
                  </a:lnTo>
                  <a:lnTo>
                    <a:pt x="590" y="757"/>
                  </a:lnTo>
                  <a:lnTo>
                    <a:pt x="582" y="742"/>
                  </a:lnTo>
                  <a:lnTo>
                    <a:pt x="568" y="733"/>
                  </a:lnTo>
                  <a:lnTo>
                    <a:pt x="561" y="727"/>
                  </a:lnTo>
                  <a:lnTo>
                    <a:pt x="547" y="700"/>
                  </a:lnTo>
                  <a:lnTo>
                    <a:pt x="536" y="686"/>
                  </a:lnTo>
                  <a:lnTo>
                    <a:pt x="526" y="673"/>
                  </a:lnTo>
                  <a:lnTo>
                    <a:pt x="522" y="659"/>
                  </a:lnTo>
                  <a:lnTo>
                    <a:pt x="520" y="639"/>
                  </a:lnTo>
                  <a:lnTo>
                    <a:pt x="509" y="627"/>
                  </a:lnTo>
                  <a:lnTo>
                    <a:pt x="505" y="616"/>
                  </a:lnTo>
                  <a:lnTo>
                    <a:pt x="513" y="601"/>
                  </a:lnTo>
                  <a:lnTo>
                    <a:pt x="513" y="587"/>
                  </a:lnTo>
                  <a:lnTo>
                    <a:pt x="502" y="578"/>
                  </a:lnTo>
                  <a:lnTo>
                    <a:pt x="485" y="576"/>
                  </a:lnTo>
                  <a:lnTo>
                    <a:pt x="472" y="570"/>
                  </a:lnTo>
                  <a:lnTo>
                    <a:pt x="464" y="576"/>
                  </a:lnTo>
                  <a:lnTo>
                    <a:pt x="452" y="578"/>
                  </a:lnTo>
                  <a:lnTo>
                    <a:pt x="442" y="570"/>
                  </a:lnTo>
                  <a:lnTo>
                    <a:pt x="433" y="561"/>
                  </a:lnTo>
                  <a:lnTo>
                    <a:pt x="419" y="558"/>
                  </a:lnTo>
                  <a:lnTo>
                    <a:pt x="405" y="552"/>
                  </a:lnTo>
                  <a:lnTo>
                    <a:pt x="393" y="542"/>
                  </a:lnTo>
                  <a:lnTo>
                    <a:pt x="390" y="519"/>
                  </a:lnTo>
                  <a:lnTo>
                    <a:pt x="389" y="504"/>
                  </a:lnTo>
                  <a:lnTo>
                    <a:pt x="399" y="493"/>
                  </a:lnTo>
                  <a:lnTo>
                    <a:pt x="398" y="483"/>
                  </a:lnTo>
                  <a:lnTo>
                    <a:pt x="395" y="464"/>
                  </a:lnTo>
                  <a:lnTo>
                    <a:pt x="396" y="446"/>
                  </a:lnTo>
                  <a:lnTo>
                    <a:pt x="393" y="430"/>
                  </a:lnTo>
                  <a:lnTo>
                    <a:pt x="405" y="416"/>
                  </a:lnTo>
                  <a:lnTo>
                    <a:pt x="414" y="407"/>
                  </a:lnTo>
                  <a:lnTo>
                    <a:pt x="425" y="405"/>
                  </a:lnTo>
                  <a:lnTo>
                    <a:pt x="424" y="392"/>
                  </a:lnTo>
                  <a:lnTo>
                    <a:pt x="429" y="380"/>
                  </a:lnTo>
                  <a:lnTo>
                    <a:pt x="440" y="372"/>
                  </a:lnTo>
                  <a:lnTo>
                    <a:pt x="454" y="379"/>
                  </a:lnTo>
                  <a:lnTo>
                    <a:pt x="470" y="383"/>
                  </a:lnTo>
                  <a:lnTo>
                    <a:pt x="488" y="380"/>
                  </a:lnTo>
                  <a:lnTo>
                    <a:pt x="503" y="380"/>
                  </a:lnTo>
                  <a:lnTo>
                    <a:pt x="511" y="381"/>
                  </a:lnTo>
                  <a:lnTo>
                    <a:pt x="514" y="395"/>
                  </a:lnTo>
                  <a:lnTo>
                    <a:pt x="529" y="398"/>
                  </a:lnTo>
                  <a:lnTo>
                    <a:pt x="544" y="404"/>
                  </a:lnTo>
                  <a:lnTo>
                    <a:pt x="552" y="403"/>
                  </a:lnTo>
                  <a:lnTo>
                    <a:pt x="558" y="394"/>
                  </a:lnTo>
                  <a:lnTo>
                    <a:pt x="562" y="385"/>
                  </a:lnTo>
                  <a:lnTo>
                    <a:pt x="576" y="389"/>
                  </a:lnTo>
                  <a:lnTo>
                    <a:pt x="591" y="395"/>
                  </a:lnTo>
                  <a:lnTo>
                    <a:pt x="609" y="398"/>
                  </a:lnTo>
                  <a:lnTo>
                    <a:pt x="621" y="400"/>
                  </a:lnTo>
                  <a:lnTo>
                    <a:pt x="635" y="398"/>
                  </a:lnTo>
                  <a:lnTo>
                    <a:pt x="644" y="389"/>
                  </a:lnTo>
                  <a:lnTo>
                    <a:pt x="650" y="375"/>
                  </a:lnTo>
                  <a:lnTo>
                    <a:pt x="655" y="365"/>
                  </a:lnTo>
                  <a:lnTo>
                    <a:pt x="650" y="362"/>
                  </a:lnTo>
                  <a:lnTo>
                    <a:pt x="642" y="352"/>
                  </a:lnTo>
                  <a:lnTo>
                    <a:pt x="633" y="356"/>
                  </a:lnTo>
                  <a:lnTo>
                    <a:pt x="618" y="356"/>
                  </a:lnTo>
                  <a:lnTo>
                    <a:pt x="608" y="351"/>
                  </a:lnTo>
                  <a:lnTo>
                    <a:pt x="606" y="339"/>
                  </a:lnTo>
                  <a:lnTo>
                    <a:pt x="600" y="335"/>
                  </a:lnTo>
                  <a:lnTo>
                    <a:pt x="596" y="339"/>
                  </a:lnTo>
                  <a:lnTo>
                    <a:pt x="598" y="351"/>
                  </a:lnTo>
                  <a:lnTo>
                    <a:pt x="592" y="360"/>
                  </a:lnTo>
                  <a:lnTo>
                    <a:pt x="581" y="359"/>
                  </a:lnTo>
                  <a:lnTo>
                    <a:pt x="574" y="350"/>
                  </a:lnTo>
                  <a:lnTo>
                    <a:pt x="572" y="337"/>
                  </a:lnTo>
                  <a:lnTo>
                    <a:pt x="572" y="322"/>
                  </a:lnTo>
                  <a:lnTo>
                    <a:pt x="564" y="318"/>
                  </a:lnTo>
                  <a:lnTo>
                    <a:pt x="559" y="327"/>
                  </a:lnTo>
                  <a:lnTo>
                    <a:pt x="561" y="339"/>
                  </a:lnTo>
                  <a:lnTo>
                    <a:pt x="567" y="349"/>
                  </a:lnTo>
                  <a:lnTo>
                    <a:pt x="574" y="357"/>
                  </a:lnTo>
                  <a:lnTo>
                    <a:pt x="567" y="368"/>
                  </a:lnTo>
                  <a:lnTo>
                    <a:pt x="558" y="374"/>
                  </a:lnTo>
                  <a:lnTo>
                    <a:pt x="546" y="372"/>
                  </a:lnTo>
                  <a:lnTo>
                    <a:pt x="546" y="381"/>
                  </a:lnTo>
                  <a:lnTo>
                    <a:pt x="538" y="387"/>
                  </a:lnTo>
                  <a:lnTo>
                    <a:pt x="528" y="374"/>
                  </a:lnTo>
                  <a:lnTo>
                    <a:pt x="529" y="366"/>
                  </a:lnTo>
                  <a:lnTo>
                    <a:pt x="543" y="372"/>
                  </a:lnTo>
                  <a:lnTo>
                    <a:pt x="551" y="372"/>
                  </a:lnTo>
                  <a:lnTo>
                    <a:pt x="561" y="364"/>
                  </a:lnTo>
                  <a:lnTo>
                    <a:pt x="558" y="351"/>
                  </a:lnTo>
                  <a:lnTo>
                    <a:pt x="547" y="342"/>
                  </a:lnTo>
                  <a:lnTo>
                    <a:pt x="538" y="335"/>
                  </a:lnTo>
                  <a:lnTo>
                    <a:pt x="528" y="324"/>
                  </a:lnTo>
                  <a:lnTo>
                    <a:pt x="516" y="314"/>
                  </a:lnTo>
                  <a:lnTo>
                    <a:pt x="516" y="327"/>
                  </a:lnTo>
                  <a:lnTo>
                    <a:pt x="523" y="336"/>
                  </a:lnTo>
                  <a:lnTo>
                    <a:pt x="522" y="351"/>
                  </a:lnTo>
                  <a:lnTo>
                    <a:pt x="522" y="364"/>
                  </a:lnTo>
                  <a:lnTo>
                    <a:pt x="509" y="354"/>
                  </a:lnTo>
                  <a:lnTo>
                    <a:pt x="507" y="345"/>
                  </a:lnTo>
                  <a:lnTo>
                    <a:pt x="513" y="337"/>
                  </a:lnTo>
                  <a:lnTo>
                    <a:pt x="511" y="330"/>
                  </a:lnTo>
                  <a:lnTo>
                    <a:pt x="517" y="326"/>
                  </a:lnTo>
                  <a:lnTo>
                    <a:pt x="517" y="314"/>
                  </a:lnTo>
                  <a:lnTo>
                    <a:pt x="507" y="316"/>
                  </a:lnTo>
                  <a:lnTo>
                    <a:pt x="499" y="327"/>
                  </a:lnTo>
                  <a:lnTo>
                    <a:pt x="488" y="324"/>
                  </a:lnTo>
                  <a:lnTo>
                    <a:pt x="472" y="331"/>
                  </a:lnTo>
                  <a:lnTo>
                    <a:pt x="469" y="347"/>
                  </a:lnTo>
                  <a:lnTo>
                    <a:pt x="457" y="357"/>
                  </a:lnTo>
                  <a:lnTo>
                    <a:pt x="442" y="365"/>
                  </a:lnTo>
                  <a:lnTo>
                    <a:pt x="428" y="366"/>
                  </a:lnTo>
                  <a:lnTo>
                    <a:pt x="414" y="362"/>
                  </a:lnTo>
                  <a:lnTo>
                    <a:pt x="407" y="354"/>
                  </a:lnTo>
                  <a:lnTo>
                    <a:pt x="413" y="347"/>
                  </a:lnTo>
                  <a:lnTo>
                    <a:pt x="407" y="336"/>
                  </a:lnTo>
                  <a:lnTo>
                    <a:pt x="416" y="329"/>
                  </a:lnTo>
                  <a:lnTo>
                    <a:pt x="418" y="320"/>
                  </a:lnTo>
                  <a:lnTo>
                    <a:pt x="418" y="306"/>
                  </a:lnTo>
                  <a:lnTo>
                    <a:pt x="429" y="294"/>
                  </a:lnTo>
                  <a:lnTo>
                    <a:pt x="448" y="298"/>
                  </a:lnTo>
                  <a:lnTo>
                    <a:pt x="467" y="303"/>
                  </a:lnTo>
                  <a:lnTo>
                    <a:pt x="475" y="295"/>
                  </a:lnTo>
                  <a:lnTo>
                    <a:pt x="475" y="282"/>
                  </a:lnTo>
                  <a:lnTo>
                    <a:pt x="465" y="273"/>
                  </a:lnTo>
                  <a:lnTo>
                    <a:pt x="450" y="265"/>
                  </a:lnTo>
                  <a:lnTo>
                    <a:pt x="458" y="259"/>
                  </a:lnTo>
                  <a:lnTo>
                    <a:pt x="473" y="253"/>
                  </a:lnTo>
                  <a:lnTo>
                    <a:pt x="477" y="250"/>
                  </a:lnTo>
                  <a:lnTo>
                    <a:pt x="472" y="248"/>
                  </a:lnTo>
                  <a:lnTo>
                    <a:pt x="460" y="250"/>
                  </a:lnTo>
                  <a:lnTo>
                    <a:pt x="448" y="253"/>
                  </a:lnTo>
                  <a:lnTo>
                    <a:pt x="440" y="256"/>
                  </a:lnTo>
                  <a:lnTo>
                    <a:pt x="446" y="247"/>
                  </a:lnTo>
                  <a:lnTo>
                    <a:pt x="448" y="235"/>
                  </a:lnTo>
                  <a:lnTo>
                    <a:pt x="452" y="227"/>
                  </a:lnTo>
                  <a:lnTo>
                    <a:pt x="455" y="220"/>
                  </a:lnTo>
                  <a:lnTo>
                    <a:pt x="449" y="211"/>
                  </a:lnTo>
                  <a:lnTo>
                    <a:pt x="440" y="216"/>
                  </a:lnTo>
                  <a:lnTo>
                    <a:pt x="442" y="226"/>
                  </a:lnTo>
                  <a:lnTo>
                    <a:pt x="440" y="237"/>
                  </a:lnTo>
                  <a:lnTo>
                    <a:pt x="435" y="250"/>
                  </a:lnTo>
                  <a:lnTo>
                    <a:pt x="424" y="248"/>
                  </a:lnTo>
                  <a:lnTo>
                    <a:pt x="419" y="237"/>
                  </a:lnTo>
                  <a:lnTo>
                    <a:pt x="411" y="223"/>
                  </a:lnTo>
                  <a:lnTo>
                    <a:pt x="425" y="220"/>
                  </a:lnTo>
                  <a:lnTo>
                    <a:pt x="431" y="214"/>
                  </a:lnTo>
                  <a:lnTo>
                    <a:pt x="437" y="212"/>
                  </a:lnTo>
                  <a:lnTo>
                    <a:pt x="437" y="205"/>
                  </a:lnTo>
                  <a:lnTo>
                    <a:pt x="434" y="196"/>
                  </a:lnTo>
                  <a:lnTo>
                    <a:pt x="445" y="189"/>
                  </a:lnTo>
                  <a:lnTo>
                    <a:pt x="455" y="183"/>
                  </a:lnTo>
                  <a:lnTo>
                    <a:pt x="463" y="188"/>
                  </a:lnTo>
                  <a:lnTo>
                    <a:pt x="465" y="202"/>
                  </a:lnTo>
                  <a:lnTo>
                    <a:pt x="470" y="216"/>
                  </a:lnTo>
                  <a:lnTo>
                    <a:pt x="478" y="224"/>
                  </a:lnTo>
                  <a:lnTo>
                    <a:pt x="481" y="237"/>
                  </a:lnTo>
                  <a:lnTo>
                    <a:pt x="477" y="246"/>
                  </a:lnTo>
                  <a:lnTo>
                    <a:pt x="475" y="252"/>
                  </a:lnTo>
                  <a:lnTo>
                    <a:pt x="485" y="248"/>
                  </a:lnTo>
                  <a:lnTo>
                    <a:pt x="498" y="242"/>
                  </a:lnTo>
                  <a:lnTo>
                    <a:pt x="502" y="226"/>
                  </a:lnTo>
                  <a:lnTo>
                    <a:pt x="514" y="226"/>
                  </a:lnTo>
                  <a:lnTo>
                    <a:pt x="520" y="223"/>
                  </a:lnTo>
                  <a:lnTo>
                    <a:pt x="518" y="211"/>
                  </a:lnTo>
                  <a:lnTo>
                    <a:pt x="513" y="199"/>
                  </a:lnTo>
                  <a:lnTo>
                    <a:pt x="523" y="199"/>
                  </a:lnTo>
                  <a:lnTo>
                    <a:pt x="536" y="211"/>
                  </a:lnTo>
                  <a:lnTo>
                    <a:pt x="546" y="220"/>
                  </a:lnTo>
                  <a:lnTo>
                    <a:pt x="556" y="220"/>
                  </a:lnTo>
                  <a:lnTo>
                    <a:pt x="570" y="214"/>
                  </a:lnTo>
                  <a:lnTo>
                    <a:pt x="579" y="201"/>
                  </a:lnTo>
                  <a:lnTo>
                    <a:pt x="585" y="188"/>
                  </a:lnTo>
                  <a:lnTo>
                    <a:pt x="606" y="193"/>
                  </a:lnTo>
                  <a:lnTo>
                    <a:pt x="588" y="182"/>
                  </a:lnTo>
                  <a:lnTo>
                    <a:pt x="574" y="183"/>
                  </a:lnTo>
                  <a:lnTo>
                    <a:pt x="572" y="167"/>
                  </a:lnTo>
                  <a:lnTo>
                    <a:pt x="572" y="158"/>
                  </a:lnTo>
                  <a:lnTo>
                    <a:pt x="587" y="152"/>
                  </a:lnTo>
                  <a:lnTo>
                    <a:pt x="590" y="143"/>
                  </a:lnTo>
                  <a:lnTo>
                    <a:pt x="579" y="149"/>
                  </a:lnTo>
                  <a:lnTo>
                    <a:pt x="567" y="157"/>
                  </a:lnTo>
                  <a:lnTo>
                    <a:pt x="553" y="158"/>
                  </a:lnTo>
                  <a:lnTo>
                    <a:pt x="559" y="173"/>
                  </a:lnTo>
                  <a:lnTo>
                    <a:pt x="558" y="187"/>
                  </a:lnTo>
                  <a:lnTo>
                    <a:pt x="558" y="197"/>
                  </a:lnTo>
                  <a:lnTo>
                    <a:pt x="547" y="205"/>
                  </a:lnTo>
                  <a:lnTo>
                    <a:pt x="537" y="208"/>
                  </a:lnTo>
                  <a:lnTo>
                    <a:pt x="529" y="199"/>
                  </a:lnTo>
                  <a:lnTo>
                    <a:pt x="531" y="188"/>
                  </a:lnTo>
                  <a:lnTo>
                    <a:pt x="532" y="182"/>
                  </a:lnTo>
                  <a:lnTo>
                    <a:pt x="520" y="187"/>
                  </a:lnTo>
                  <a:lnTo>
                    <a:pt x="508" y="181"/>
                  </a:lnTo>
                  <a:lnTo>
                    <a:pt x="502" y="172"/>
                  </a:lnTo>
                  <a:lnTo>
                    <a:pt x="505" y="158"/>
                  </a:lnTo>
                  <a:lnTo>
                    <a:pt x="503" y="157"/>
                  </a:lnTo>
                  <a:lnTo>
                    <a:pt x="505" y="155"/>
                  </a:lnTo>
                  <a:lnTo>
                    <a:pt x="507" y="153"/>
                  </a:lnTo>
                  <a:lnTo>
                    <a:pt x="366" y="153"/>
                  </a:lnTo>
                  <a:lnTo>
                    <a:pt x="359" y="163"/>
                  </a:lnTo>
                  <a:lnTo>
                    <a:pt x="346" y="170"/>
                  </a:lnTo>
                  <a:lnTo>
                    <a:pt x="335" y="164"/>
                  </a:lnTo>
                  <a:lnTo>
                    <a:pt x="330" y="157"/>
                  </a:lnTo>
                  <a:lnTo>
                    <a:pt x="330" y="147"/>
                  </a:lnTo>
                  <a:lnTo>
                    <a:pt x="331" y="146"/>
                  </a:lnTo>
                  <a:lnTo>
                    <a:pt x="303" y="146"/>
                  </a:lnTo>
                  <a:lnTo>
                    <a:pt x="294" y="147"/>
                  </a:lnTo>
                  <a:lnTo>
                    <a:pt x="285" y="164"/>
                  </a:lnTo>
                  <a:lnTo>
                    <a:pt x="280" y="178"/>
                  </a:lnTo>
                  <a:lnTo>
                    <a:pt x="276" y="189"/>
                  </a:lnTo>
                  <a:lnTo>
                    <a:pt x="262" y="187"/>
                  </a:lnTo>
                  <a:lnTo>
                    <a:pt x="251" y="178"/>
                  </a:lnTo>
                  <a:lnTo>
                    <a:pt x="250" y="158"/>
                  </a:lnTo>
                  <a:lnTo>
                    <a:pt x="246" y="138"/>
                  </a:lnTo>
                  <a:lnTo>
                    <a:pt x="236" y="127"/>
                  </a:lnTo>
                  <a:lnTo>
                    <a:pt x="240" y="117"/>
                  </a:lnTo>
                  <a:lnTo>
                    <a:pt x="232" y="100"/>
                  </a:lnTo>
                  <a:lnTo>
                    <a:pt x="225" y="94"/>
                  </a:lnTo>
                  <a:lnTo>
                    <a:pt x="215" y="102"/>
                  </a:lnTo>
                  <a:lnTo>
                    <a:pt x="202" y="93"/>
                  </a:lnTo>
                  <a:lnTo>
                    <a:pt x="194" y="99"/>
                  </a:lnTo>
                  <a:lnTo>
                    <a:pt x="187" y="105"/>
                  </a:lnTo>
                  <a:lnTo>
                    <a:pt x="170" y="110"/>
                  </a:lnTo>
                  <a:lnTo>
                    <a:pt x="161" y="122"/>
                  </a:lnTo>
                  <a:lnTo>
                    <a:pt x="181" y="125"/>
                  </a:lnTo>
                  <a:lnTo>
                    <a:pt x="196" y="131"/>
                  </a:lnTo>
                  <a:lnTo>
                    <a:pt x="205" y="143"/>
                  </a:lnTo>
                  <a:lnTo>
                    <a:pt x="215" y="155"/>
                  </a:lnTo>
                  <a:lnTo>
                    <a:pt x="217" y="174"/>
                  </a:lnTo>
                  <a:lnTo>
                    <a:pt x="212" y="193"/>
                  </a:lnTo>
                  <a:lnTo>
                    <a:pt x="202" y="199"/>
                  </a:lnTo>
                  <a:lnTo>
                    <a:pt x="190" y="187"/>
                  </a:lnTo>
                  <a:lnTo>
                    <a:pt x="167" y="185"/>
                  </a:lnTo>
                  <a:lnTo>
                    <a:pt x="167" y="176"/>
                  </a:lnTo>
                  <a:lnTo>
                    <a:pt x="187" y="172"/>
                  </a:lnTo>
                  <a:lnTo>
                    <a:pt x="188" y="161"/>
                  </a:lnTo>
                  <a:lnTo>
                    <a:pt x="185" y="157"/>
                  </a:lnTo>
                  <a:lnTo>
                    <a:pt x="179" y="167"/>
                  </a:lnTo>
                  <a:lnTo>
                    <a:pt x="168" y="159"/>
                  </a:lnTo>
                  <a:lnTo>
                    <a:pt x="182" y="149"/>
                  </a:lnTo>
                  <a:lnTo>
                    <a:pt x="190" y="158"/>
                  </a:lnTo>
                  <a:lnTo>
                    <a:pt x="179" y="147"/>
                  </a:lnTo>
                  <a:lnTo>
                    <a:pt x="167" y="147"/>
                  </a:lnTo>
                  <a:lnTo>
                    <a:pt x="158" y="155"/>
                  </a:lnTo>
                  <a:lnTo>
                    <a:pt x="159" y="167"/>
                  </a:lnTo>
                  <a:lnTo>
                    <a:pt x="159" y="182"/>
                  </a:lnTo>
                  <a:lnTo>
                    <a:pt x="157" y="194"/>
                  </a:lnTo>
                  <a:lnTo>
                    <a:pt x="159" y="206"/>
                  </a:lnTo>
                  <a:lnTo>
                    <a:pt x="147" y="197"/>
                  </a:lnTo>
                  <a:lnTo>
                    <a:pt x="142" y="203"/>
                  </a:lnTo>
                  <a:lnTo>
                    <a:pt x="138" y="196"/>
                  </a:lnTo>
                  <a:lnTo>
                    <a:pt x="142" y="183"/>
                  </a:lnTo>
                  <a:lnTo>
                    <a:pt x="131" y="188"/>
                  </a:lnTo>
                  <a:lnTo>
                    <a:pt x="126" y="199"/>
                  </a:lnTo>
                  <a:lnTo>
                    <a:pt x="117" y="208"/>
                  </a:lnTo>
                  <a:lnTo>
                    <a:pt x="117" y="217"/>
                  </a:lnTo>
                  <a:lnTo>
                    <a:pt x="104" y="217"/>
                  </a:lnTo>
                  <a:lnTo>
                    <a:pt x="99" y="224"/>
                  </a:lnTo>
                  <a:lnTo>
                    <a:pt x="104" y="238"/>
                  </a:lnTo>
                  <a:lnTo>
                    <a:pt x="119" y="247"/>
                  </a:lnTo>
                  <a:lnTo>
                    <a:pt x="126" y="253"/>
                  </a:lnTo>
                  <a:lnTo>
                    <a:pt x="125" y="267"/>
                  </a:lnTo>
                  <a:lnTo>
                    <a:pt x="134" y="263"/>
                  </a:lnTo>
                  <a:lnTo>
                    <a:pt x="136" y="250"/>
                  </a:lnTo>
                  <a:lnTo>
                    <a:pt x="152" y="250"/>
                  </a:lnTo>
                  <a:lnTo>
                    <a:pt x="161" y="238"/>
                  </a:lnTo>
                  <a:lnTo>
                    <a:pt x="162" y="226"/>
                  </a:lnTo>
                  <a:lnTo>
                    <a:pt x="161" y="205"/>
                  </a:lnTo>
                  <a:lnTo>
                    <a:pt x="167" y="191"/>
                  </a:lnTo>
                  <a:lnTo>
                    <a:pt x="174" y="182"/>
                  </a:lnTo>
                  <a:lnTo>
                    <a:pt x="188" y="189"/>
                  </a:lnTo>
                  <a:lnTo>
                    <a:pt x="203" y="199"/>
                  </a:lnTo>
                  <a:lnTo>
                    <a:pt x="211" y="205"/>
                  </a:lnTo>
                  <a:lnTo>
                    <a:pt x="218" y="217"/>
                  </a:lnTo>
                  <a:lnTo>
                    <a:pt x="229" y="224"/>
                  </a:lnTo>
                  <a:lnTo>
                    <a:pt x="233" y="238"/>
                  </a:lnTo>
                  <a:lnTo>
                    <a:pt x="235" y="248"/>
                  </a:lnTo>
                  <a:lnTo>
                    <a:pt x="246" y="257"/>
                  </a:lnTo>
                  <a:lnTo>
                    <a:pt x="236" y="268"/>
                  </a:lnTo>
                  <a:lnTo>
                    <a:pt x="223" y="268"/>
                  </a:lnTo>
                  <a:lnTo>
                    <a:pt x="208" y="276"/>
                  </a:lnTo>
                  <a:lnTo>
                    <a:pt x="196" y="285"/>
                  </a:lnTo>
                  <a:lnTo>
                    <a:pt x="181" y="292"/>
                  </a:lnTo>
                  <a:lnTo>
                    <a:pt x="167" y="306"/>
                  </a:lnTo>
                  <a:lnTo>
                    <a:pt x="153" y="316"/>
                  </a:lnTo>
                  <a:lnTo>
                    <a:pt x="152" y="327"/>
                  </a:lnTo>
                  <a:lnTo>
                    <a:pt x="152" y="335"/>
                  </a:lnTo>
                  <a:lnTo>
                    <a:pt x="142" y="344"/>
                  </a:lnTo>
                  <a:lnTo>
                    <a:pt x="143" y="352"/>
                  </a:lnTo>
                  <a:lnTo>
                    <a:pt x="132" y="365"/>
                  </a:lnTo>
                  <a:lnTo>
                    <a:pt x="132" y="380"/>
                  </a:lnTo>
                  <a:lnTo>
                    <a:pt x="140" y="392"/>
                  </a:lnTo>
                  <a:lnTo>
                    <a:pt x="136" y="401"/>
                  </a:lnTo>
                  <a:lnTo>
                    <a:pt x="125" y="395"/>
                  </a:lnTo>
                  <a:lnTo>
                    <a:pt x="122" y="380"/>
                  </a:lnTo>
                  <a:lnTo>
                    <a:pt x="111" y="372"/>
                  </a:lnTo>
                  <a:lnTo>
                    <a:pt x="102" y="374"/>
                  </a:lnTo>
                  <a:lnTo>
                    <a:pt x="98" y="385"/>
                  </a:lnTo>
                  <a:lnTo>
                    <a:pt x="87" y="380"/>
                  </a:lnTo>
                  <a:lnTo>
                    <a:pt x="75" y="380"/>
                  </a:lnTo>
                  <a:lnTo>
                    <a:pt x="63" y="390"/>
                  </a:lnTo>
                  <a:lnTo>
                    <a:pt x="60" y="401"/>
                  </a:lnTo>
                  <a:lnTo>
                    <a:pt x="55" y="411"/>
                  </a:lnTo>
                  <a:lnTo>
                    <a:pt x="54" y="428"/>
                  </a:lnTo>
                  <a:lnTo>
                    <a:pt x="63" y="439"/>
                  </a:lnTo>
                  <a:lnTo>
                    <a:pt x="73" y="431"/>
                  </a:lnTo>
                  <a:lnTo>
                    <a:pt x="85" y="431"/>
                  </a:lnTo>
                  <a:lnTo>
                    <a:pt x="87" y="445"/>
                  </a:lnTo>
                  <a:lnTo>
                    <a:pt x="78" y="455"/>
                  </a:lnTo>
                  <a:lnTo>
                    <a:pt x="93" y="457"/>
                  </a:lnTo>
                  <a:lnTo>
                    <a:pt x="99" y="460"/>
                  </a:lnTo>
                  <a:lnTo>
                    <a:pt x="102" y="474"/>
                  </a:lnTo>
                  <a:lnTo>
                    <a:pt x="114" y="479"/>
                  </a:lnTo>
                  <a:lnTo>
                    <a:pt x="128" y="490"/>
                  </a:lnTo>
                  <a:lnTo>
                    <a:pt x="138" y="483"/>
                  </a:lnTo>
                  <a:lnTo>
                    <a:pt x="159" y="490"/>
                  </a:lnTo>
                  <a:lnTo>
                    <a:pt x="176" y="492"/>
                  </a:lnTo>
                  <a:lnTo>
                    <a:pt x="200" y="504"/>
                  </a:lnTo>
                  <a:lnTo>
                    <a:pt x="205" y="514"/>
                  </a:lnTo>
                  <a:lnTo>
                    <a:pt x="218" y="527"/>
                  </a:lnTo>
                  <a:lnTo>
                    <a:pt x="226" y="543"/>
                  </a:lnTo>
                  <a:lnTo>
                    <a:pt x="242" y="552"/>
                  </a:lnTo>
                  <a:lnTo>
                    <a:pt x="257" y="553"/>
                  </a:lnTo>
                  <a:lnTo>
                    <a:pt x="272" y="567"/>
                  </a:lnTo>
                  <a:lnTo>
                    <a:pt x="292" y="567"/>
                  </a:lnTo>
                  <a:lnTo>
                    <a:pt x="294" y="579"/>
                  </a:lnTo>
                  <a:lnTo>
                    <a:pt x="294" y="591"/>
                  </a:lnTo>
                  <a:lnTo>
                    <a:pt x="285" y="603"/>
                  </a:lnTo>
                  <a:lnTo>
                    <a:pt x="283" y="618"/>
                  </a:lnTo>
                  <a:lnTo>
                    <a:pt x="280" y="633"/>
                  </a:lnTo>
                  <a:lnTo>
                    <a:pt x="270" y="648"/>
                  </a:lnTo>
                  <a:lnTo>
                    <a:pt x="255" y="656"/>
                  </a:lnTo>
                  <a:lnTo>
                    <a:pt x="241" y="659"/>
                  </a:lnTo>
                  <a:lnTo>
                    <a:pt x="247" y="671"/>
                  </a:lnTo>
                  <a:lnTo>
                    <a:pt x="235" y="685"/>
                  </a:lnTo>
                  <a:lnTo>
                    <a:pt x="225" y="697"/>
                  </a:lnTo>
                  <a:lnTo>
                    <a:pt x="212" y="705"/>
                  </a:lnTo>
                  <a:lnTo>
                    <a:pt x="202" y="722"/>
                  </a:lnTo>
                  <a:lnTo>
                    <a:pt x="194" y="735"/>
                  </a:lnTo>
                  <a:lnTo>
                    <a:pt x="182" y="741"/>
                  </a:lnTo>
                  <a:lnTo>
                    <a:pt x="174" y="751"/>
                  </a:lnTo>
                  <a:lnTo>
                    <a:pt x="168" y="762"/>
                  </a:lnTo>
                  <a:lnTo>
                    <a:pt x="162" y="772"/>
                  </a:lnTo>
                  <a:lnTo>
                    <a:pt x="164" y="783"/>
                  </a:lnTo>
                  <a:lnTo>
                    <a:pt x="158" y="791"/>
                  </a:lnTo>
                  <a:lnTo>
                    <a:pt x="149" y="777"/>
                  </a:lnTo>
                  <a:lnTo>
                    <a:pt x="137" y="765"/>
                  </a:lnTo>
                  <a:lnTo>
                    <a:pt x="132" y="748"/>
                  </a:lnTo>
                  <a:lnTo>
                    <a:pt x="132" y="735"/>
                  </a:lnTo>
                  <a:lnTo>
                    <a:pt x="131" y="717"/>
                  </a:lnTo>
                  <a:lnTo>
                    <a:pt x="137" y="694"/>
                  </a:lnTo>
                  <a:lnTo>
                    <a:pt x="138" y="671"/>
                  </a:lnTo>
                  <a:lnTo>
                    <a:pt x="136" y="650"/>
                  </a:lnTo>
                  <a:lnTo>
                    <a:pt x="131" y="633"/>
                  </a:lnTo>
                  <a:lnTo>
                    <a:pt x="117" y="618"/>
                  </a:lnTo>
                  <a:lnTo>
                    <a:pt x="104" y="607"/>
                  </a:lnTo>
                  <a:lnTo>
                    <a:pt x="93" y="589"/>
                  </a:lnTo>
                  <a:lnTo>
                    <a:pt x="90" y="570"/>
                  </a:lnTo>
                  <a:lnTo>
                    <a:pt x="98" y="557"/>
                  </a:lnTo>
                  <a:lnTo>
                    <a:pt x="98" y="544"/>
                  </a:lnTo>
                  <a:lnTo>
                    <a:pt x="104" y="525"/>
                  </a:lnTo>
                  <a:lnTo>
                    <a:pt x="113" y="510"/>
                  </a:lnTo>
                  <a:lnTo>
                    <a:pt x="125" y="500"/>
                  </a:lnTo>
                  <a:lnTo>
                    <a:pt x="129" y="492"/>
                  </a:lnTo>
                  <a:lnTo>
                    <a:pt x="114" y="487"/>
                  </a:lnTo>
                  <a:lnTo>
                    <a:pt x="105" y="490"/>
                  </a:lnTo>
                  <a:lnTo>
                    <a:pt x="96" y="485"/>
                  </a:lnTo>
                  <a:lnTo>
                    <a:pt x="84" y="476"/>
                  </a:lnTo>
                  <a:lnTo>
                    <a:pt x="72" y="466"/>
                  </a:lnTo>
                  <a:lnTo>
                    <a:pt x="64" y="454"/>
                  </a:lnTo>
                  <a:lnTo>
                    <a:pt x="60" y="451"/>
                  </a:lnTo>
                  <a:lnTo>
                    <a:pt x="53" y="455"/>
                  </a:lnTo>
                  <a:lnTo>
                    <a:pt x="40" y="448"/>
                  </a:lnTo>
                  <a:lnTo>
                    <a:pt x="31" y="438"/>
                  </a:lnTo>
                  <a:lnTo>
                    <a:pt x="27" y="428"/>
                  </a:lnTo>
                  <a:lnTo>
                    <a:pt x="27" y="413"/>
                  </a:lnTo>
                  <a:lnTo>
                    <a:pt x="24" y="405"/>
                  </a:lnTo>
                  <a:lnTo>
                    <a:pt x="13" y="396"/>
                  </a:lnTo>
                  <a:lnTo>
                    <a:pt x="13" y="404"/>
                  </a:lnTo>
                  <a:lnTo>
                    <a:pt x="19" y="415"/>
                  </a:lnTo>
                  <a:lnTo>
                    <a:pt x="20" y="425"/>
                  </a:lnTo>
                  <a:lnTo>
                    <a:pt x="10" y="418"/>
                  </a:lnTo>
                  <a:lnTo>
                    <a:pt x="4" y="410"/>
                  </a:lnTo>
                  <a:lnTo>
                    <a:pt x="1" y="398"/>
                  </a:lnTo>
                  <a:lnTo>
                    <a:pt x="3" y="379"/>
                  </a:lnTo>
                  <a:lnTo>
                    <a:pt x="0" y="354"/>
                  </a:lnTo>
                  <a:lnTo>
                    <a:pt x="3" y="322"/>
                  </a:lnTo>
                  <a:lnTo>
                    <a:pt x="10" y="276"/>
                  </a:lnTo>
                  <a:lnTo>
                    <a:pt x="25" y="229"/>
                  </a:lnTo>
                  <a:lnTo>
                    <a:pt x="49" y="174"/>
                  </a:lnTo>
                  <a:lnTo>
                    <a:pt x="68" y="137"/>
                  </a:lnTo>
                  <a:lnTo>
                    <a:pt x="96" y="94"/>
                  </a:lnTo>
                  <a:lnTo>
                    <a:pt x="119" y="69"/>
                  </a:lnTo>
                </a:path>
              </a:pathLst>
            </a:custGeom>
            <a:solidFill>
              <a:srgbClr val="F45A69"/>
            </a:solidFill>
            <a:ln w="9525" cap="rnd">
              <a:solidFill>
                <a:srgbClr val="354B5E"/>
              </a:solidFill>
              <a:round/>
              <a:headEnd/>
              <a:tailEnd/>
            </a:ln>
            <a:effectLst/>
            <a:extLst>
              <a:ext uri="{AF507438-7753-43E0-B8FC-AC1667EBCBE1}">
                <a14:hiddenEffects xmlns:a14="http://schemas.microsoft.com/office/drawing/2010/main">
                  <a:effectLst>
                    <a:outerShdw dist="35921" dir="2700000" algn="ctr" rotWithShape="0">
                      <a:srgbClr val="000066"/>
                    </a:outerShdw>
                  </a:effectLst>
                </a14:hiddenEffects>
              </a:ext>
            </a:extLst>
          </p:spPr>
          <p:txBody>
            <a:bodyPr/>
            <a:lstStyle/>
            <a:p>
              <a:endParaRPr lang="zh-CN" altLang="en-US"/>
            </a:p>
          </p:txBody>
        </p:sp>
      </p:grpSp>
      <p:sp>
        <p:nvSpPr>
          <p:cNvPr id="15" name="椭圆 14"/>
          <p:cNvSpPr/>
          <p:nvPr/>
        </p:nvSpPr>
        <p:spPr bwMode="auto">
          <a:xfrm>
            <a:off x="1147812" y="2395484"/>
            <a:ext cx="3296295" cy="3296295"/>
          </a:xfrm>
          <a:prstGeom prst="ellipse">
            <a:avLst/>
          </a:prstGeom>
          <a:noFill/>
          <a:ln>
            <a:solidFill>
              <a:srgbClr val="354B5E"/>
            </a:solidFill>
            <a:prstDash val="lgDash"/>
          </a:ln>
          <a:extLst/>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21" name="直接连接符 20"/>
          <p:cNvCxnSpPr/>
          <p:nvPr/>
        </p:nvCxnSpPr>
        <p:spPr>
          <a:xfrm flipV="1">
            <a:off x="4099696" y="2522895"/>
            <a:ext cx="688821" cy="499466"/>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880432" y="2522895"/>
            <a:ext cx="611792" cy="499466"/>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80432" y="5106710"/>
            <a:ext cx="649064" cy="625485"/>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62425" y="5106710"/>
            <a:ext cx="611792" cy="585069"/>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sp>
        <p:nvSpPr>
          <p:cNvPr id="60" name="文本框 99"/>
          <p:cNvSpPr>
            <a:spLocks noChangeArrowheads="1"/>
          </p:cNvSpPr>
          <p:nvPr/>
        </p:nvSpPr>
        <p:spPr bwMode="auto">
          <a:xfrm>
            <a:off x="3118460" y="243545"/>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实验心得</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61" name="矩形 60"/>
          <p:cNvSpPr/>
          <p:nvPr/>
        </p:nvSpPr>
        <p:spPr bwMode="auto">
          <a:xfrm>
            <a:off x="2981807" y="391232"/>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62" name="文本框 99"/>
          <p:cNvSpPr>
            <a:spLocks noChangeArrowheads="1"/>
          </p:cNvSpPr>
          <p:nvPr/>
        </p:nvSpPr>
        <p:spPr bwMode="auto">
          <a:xfrm>
            <a:off x="3127088" y="973650"/>
            <a:ext cx="18582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xin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de</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 name="矩形 1"/>
          <p:cNvSpPr/>
          <p:nvPr/>
        </p:nvSpPr>
        <p:spPr>
          <a:xfrm>
            <a:off x="5448500" y="2522895"/>
            <a:ext cx="6096000" cy="3139321"/>
          </a:xfrm>
          <a:prstGeom prst="rect">
            <a:avLst/>
          </a:prstGeom>
        </p:spPr>
        <p:txBody>
          <a:bodyPr>
            <a:spAutoFit/>
          </a:bodyPr>
          <a:lstStyle/>
          <a:p>
            <a:r>
              <a:rPr lang="zh-CN" altLang="en-US" dirty="0">
                <a:solidFill>
                  <a:srgbClr val="3C3C3C"/>
                </a:solidFill>
                <a:latin typeface="STHeiti Light" charset="-122"/>
                <a:ea typeface="STHeiti Light" charset="-122"/>
                <a:cs typeface="STHeiti Light" charset="-122"/>
              </a:rPr>
              <a:t>其实做完实验我还是不能保证我对</a:t>
            </a:r>
            <a:r>
              <a:rPr lang="en-US" altLang="zh-CN" dirty="0">
                <a:solidFill>
                  <a:srgbClr val="3C3C3C"/>
                </a:solidFill>
                <a:latin typeface="STHeiti Light" charset="-122"/>
                <a:ea typeface="STHeiti Light" charset="-122"/>
                <a:cs typeface="STHeiti Light" charset="-122"/>
              </a:rPr>
              <a:t>OS Lab</a:t>
            </a:r>
            <a:r>
              <a:rPr lang="zh-CN" altLang="en-US" dirty="0">
                <a:solidFill>
                  <a:srgbClr val="3C3C3C"/>
                </a:solidFill>
                <a:latin typeface="STHeiti Light" charset="-122"/>
                <a:ea typeface="STHeiti Light" charset="-122"/>
                <a:cs typeface="STHeiti Light" charset="-122"/>
              </a:rPr>
              <a:t>这个平台有很好的全面的了解，但是对一些基本操作及其快捷键我算是大致掌握了，通过这个平台我也是认识到了“没有做不到的，只有想不到的”，我觉得创建这个平台的人们真的是很了不起，这个平台让我们便动手便了解了平时我们看不到的操作系统的相关知识。要做好实验，得按照实验教程上面的内容一步步落实，要边做变领悟相关原理及运行结果的出现的原因，这样我们才能在试验中学到更多、掌握更多。其次，也遇到问题我们自然是要先自己思考，通过不同的尝试来解决，之后不能解决的我们要多向老师同学请教，通过互相交流得来的知识也是会让我们难忘的</a:t>
            </a:r>
            <a:endParaRPr lang="zh-CN" altLang="en-US" dirty="0">
              <a:latin typeface="STHeiti Light" charset="-122"/>
              <a:ea typeface="STHeiti Light" charset="-122"/>
              <a:cs typeface="STHeiti Light" charset="-122"/>
            </a:endParaRPr>
          </a:p>
        </p:txBody>
      </p:sp>
    </p:spTree>
    <p:extLst>
      <p:ext uri="{BB962C8B-B14F-4D97-AF65-F5344CB8AC3E}">
        <p14:creationId xmlns:p14="http://schemas.microsoft.com/office/powerpoint/2010/main" val="1728581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9"/>
          <p:cNvSpPr>
            <a:spLocks noChangeArrowheads="1"/>
          </p:cNvSpPr>
          <p:nvPr/>
        </p:nvSpPr>
        <p:spPr bwMode="auto">
          <a:xfrm>
            <a:off x="4280245" y="2215852"/>
            <a:ext cx="702896" cy="70289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2" name="椭圆 15"/>
          <p:cNvSpPr>
            <a:spLocks noChangeArrowheads="1"/>
          </p:cNvSpPr>
          <p:nvPr/>
        </p:nvSpPr>
        <p:spPr bwMode="auto">
          <a:xfrm>
            <a:off x="3929656" y="4098160"/>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3" name="椭圆 7"/>
          <p:cNvSpPr>
            <a:spLocks noChangeArrowheads="1"/>
          </p:cNvSpPr>
          <p:nvPr/>
        </p:nvSpPr>
        <p:spPr bwMode="auto">
          <a:xfrm>
            <a:off x="6970720" y="3295711"/>
            <a:ext cx="1422900" cy="1422900"/>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4" name="椭圆 1"/>
          <p:cNvSpPr>
            <a:spLocks noChangeArrowheads="1"/>
          </p:cNvSpPr>
          <p:nvPr/>
        </p:nvSpPr>
        <p:spPr bwMode="auto">
          <a:xfrm>
            <a:off x="7504308" y="1969859"/>
            <a:ext cx="2166206" cy="2166207"/>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5" name="椭圆 9"/>
          <p:cNvSpPr>
            <a:spLocks noChangeArrowheads="1"/>
          </p:cNvSpPr>
          <p:nvPr/>
        </p:nvSpPr>
        <p:spPr bwMode="auto">
          <a:xfrm>
            <a:off x="3383870" y="2729580"/>
            <a:ext cx="1614036" cy="1614036"/>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6" name="椭圆 10"/>
          <p:cNvSpPr>
            <a:spLocks noChangeArrowheads="1"/>
          </p:cNvSpPr>
          <p:nvPr/>
        </p:nvSpPr>
        <p:spPr bwMode="auto">
          <a:xfrm>
            <a:off x="1735389" y="3475579"/>
            <a:ext cx="430056" cy="43005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7" name="椭圆 11"/>
          <p:cNvSpPr>
            <a:spLocks noChangeArrowheads="1"/>
          </p:cNvSpPr>
          <p:nvPr/>
        </p:nvSpPr>
        <p:spPr bwMode="auto">
          <a:xfrm>
            <a:off x="10561152" y="3305548"/>
            <a:ext cx="241574" cy="241574"/>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8" name="椭圆 12"/>
          <p:cNvSpPr>
            <a:spLocks noChangeArrowheads="1"/>
          </p:cNvSpPr>
          <p:nvPr/>
        </p:nvSpPr>
        <p:spPr bwMode="auto">
          <a:xfrm>
            <a:off x="9903562" y="3086538"/>
            <a:ext cx="438020" cy="438020"/>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9" name="椭圆 13"/>
          <p:cNvSpPr>
            <a:spLocks noChangeArrowheads="1"/>
          </p:cNvSpPr>
          <p:nvPr/>
        </p:nvSpPr>
        <p:spPr bwMode="auto">
          <a:xfrm>
            <a:off x="2543245" y="3141091"/>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0" name="椭圆 14"/>
          <p:cNvSpPr>
            <a:spLocks noChangeArrowheads="1"/>
          </p:cNvSpPr>
          <p:nvPr/>
        </p:nvSpPr>
        <p:spPr bwMode="auto">
          <a:xfrm>
            <a:off x="9649743" y="393470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8"/>
          <p:cNvSpPr>
            <a:spLocks noChangeArrowheads="1"/>
          </p:cNvSpPr>
          <p:nvPr/>
        </p:nvSpPr>
        <p:spPr bwMode="auto">
          <a:xfrm>
            <a:off x="4682400" y="1437445"/>
            <a:ext cx="2962605" cy="2962606"/>
          </a:xfrm>
          <a:prstGeom prst="ellipse">
            <a:avLst/>
          </a:prstGeom>
          <a:solidFill>
            <a:srgbClr val="354B5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5"/>
          <p:cNvSpPr>
            <a:spLocks noChangeArrowheads="1"/>
          </p:cNvSpPr>
          <p:nvPr/>
        </p:nvSpPr>
        <p:spPr bwMode="auto">
          <a:xfrm>
            <a:off x="2693981" y="2395756"/>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14"/>
          <p:cNvSpPr>
            <a:spLocks noChangeArrowheads="1"/>
          </p:cNvSpPr>
          <p:nvPr/>
        </p:nvSpPr>
        <p:spPr bwMode="auto">
          <a:xfrm>
            <a:off x="10396196" y="3821232"/>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椭圆 14"/>
          <p:cNvSpPr>
            <a:spLocks noChangeArrowheads="1"/>
          </p:cNvSpPr>
          <p:nvPr/>
        </p:nvSpPr>
        <p:spPr bwMode="auto">
          <a:xfrm>
            <a:off x="11820768" y="3305548"/>
            <a:ext cx="543279" cy="53975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8" name="椭圆 14"/>
          <p:cNvSpPr>
            <a:spLocks noChangeArrowheads="1"/>
          </p:cNvSpPr>
          <p:nvPr/>
        </p:nvSpPr>
        <p:spPr bwMode="auto">
          <a:xfrm>
            <a:off x="11178065" y="366877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9" name="椭圆 14"/>
          <p:cNvSpPr>
            <a:spLocks noChangeArrowheads="1"/>
          </p:cNvSpPr>
          <p:nvPr/>
        </p:nvSpPr>
        <p:spPr bwMode="auto">
          <a:xfrm>
            <a:off x="1663368" y="3051263"/>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0" name="椭圆 14"/>
          <p:cNvSpPr>
            <a:spLocks noChangeArrowheads="1"/>
          </p:cNvSpPr>
          <p:nvPr/>
        </p:nvSpPr>
        <p:spPr bwMode="auto">
          <a:xfrm>
            <a:off x="8178613" y="1697535"/>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1" name="椭圆 14"/>
          <p:cNvSpPr>
            <a:spLocks noChangeArrowheads="1"/>
          </p:cNvSpPr>
          <p:nvPr/>
        </p:nvSpPr>
        <p:spPr bwMode="auto">
          <a:xfrm>
            <a:off x="4366854" y="1595085"/>
            <a:ext cx="547324" cy="543771"/>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2" name="椭圆 12"/>
          <p:cNvSpPr>
            <a:spLocks noChangeArrowheads="1"/>
          </p:cNvSpPr>
          <p:nvPr/>
        </p:nvSpPr>
        <p:spPr bwMode="auto">
          <a:xfrm>
            <a:off x="10900022" y="3249800"/>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3" name="椭圆 13"/>
          <p:cNvSpPr>
            <a:spLocks noChangeArrowheads="1"/>
          </p:cNvSpPr>
          <p:nvPr/>
        </p:nvSpPr>
        <p:spPr bwMode="auto">
          <a:xfrm>
            <a:off x="516964" y="3338185"/>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4" name="椭圆 12"/>
          <p:cNvSpPr>
            <a:spLocks noChangeArrowheads="1"/>
          </p:cNvSpPr>
          <p:nvPr/>
        </p:nvSpPr>
        <p:spPr bwMode="auto">
          <a:xfrm>
            <a:off x="5363046" y="4190678"/>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5" name="椭圆 14"/>
          <p:cNvSpPr>
            <a:spLocks noChangeArrowheads="1"/>
          </p:cNvSpPr>
          <p:nvPr/>
        </p:nvSpPr>
        <p:spPr bwMode="auto">
          <a:xfrm>
            <a:off x="-56443" y="3314956"/>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2" name="文本框 99"/>
          <p:cNvSpPr>
            <a:spLocks noChangeArrowheads="1"/>
          </p:cNvSpPr>
          <p:nvPr/>
        </p:nvSpPr>
        <p:spPr bwMode="auto">
          <a:xfrm>
            <a:off x="5526192" y="2418771"/>
            <a:ext cx="15007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smtClean="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rPr>
              <a:t>谢谢</a:t>
            </a:r>
            <a:r>
              <a:rPr lang="en-US" altLang="zh-CN" sz="4400" b="1" dirty="0" smtClean="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rPr>
              <a:t>!</a:t>
            </a:r>
            <a:endParaRPr lang="zh-CN" altLang="en-US" sz="4400" b="1" dirty="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endParaRPr>
          </a:p>
        </p:txBody>
      </p:sp>
      <p:sp>
        <p:nvSpPr>
          <p:cNvPr id="2" name="文本框 1"/>
          <p:cNvSpPr txBox="1"/>
          <p:nvPr/>
        </p:nvSpPr>
        <p:spPr>
          <a:xfrm>
            <a:off x="5733814" y="3099478"/>
            <a:ext cx="994183" cy="369332"/>
          </a:xfrm>
          <a:prstGeom prst="rect">
            <a:avLst/>
          </a:prstGeom>
          <a:noFill/>
        </p:spPr>
        <p:txBody>
          <a:bodyPr wrap="none" rtlCol="0">
            <a:spAutoFit/>
          </a:bodyPr>
          <a:lstStyle/>
          <a:p>
            <a:r>
              <a:rPr lang="en-US" altLang="zh-CN" dirty="0" smtClean="0">
                <a:solidFill>
                  <a:schemeClr val="bg1"/>
                </a:solidFill>
                <a:latin typeface="华文细黑" panose="02010600040101010101" pitchFamily="2" charset="-122"/>
                <a:ea typeface="华文细黑" panose="02010600040101010101" pitchFamily="2" charset="-122"/>
              </a:rPr>
              <a:t>Thanks!</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6" name="椭圆 14"/>
          <p:cNvSpPr>
            <a:spLocks noChangeArrowheads="1"/>
          </p:cNvSpPr>
          <p:nvPr/>
        </p:nvSpPr>
        <p:spPr bwMode="auto">
          <a:xfrm>
            <a:off x="5698861" y="1260899"/>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7" name="椭圆 14"/>
          <p:cNvSpPr>
            <a:spLocks noChangeArrowheads="1"/>
          </p:cNvSpPr>
          <p:nvPr/>
        </p:nvSpPr>
        <p:spPr bwMode="auto">
          <a:xfrm>
            <a:off x="6481712" y="4422408"/>
            <a:ext cx="342099" cy="33987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8" name="椭圆 14"/>
          <p:cNvSpPr>
            <a:spLocks noChangeArrowheads="1"/>
          </p:cNvSpPr>
          <p:nvPr/>
        </p:nvSpPr>
        <p:spPr bwMode="auto">
          <a:xfrm>
            <a:off x="5903270" y="4812764"/>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9" name="椭圆 14"/>
          <p:cNvSpPr>
            <a:spLocks noChangeArrowheads="1"/>
          </p:cNvSpPr>
          <p:nvPr/>
        </p:nvSpPr>
        <p:spPr bwMode="auto">
          <a:xfrm>
            <a:off x="6868515" y="1294780"/>
            <a:ext cx="500769" cy="497518"/>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Tree>
    <p:extLst>
      <p:ext uri="{BB962C8B-B14F-4D97-AF65-F5344CB8AC3E}">
        <p14:creationId xmlns:p14="http://schemas.microsoft.com/office/powerpoint/2010/main" val="81623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018859573"/>
              </p:ext>
            </p:extLst>
          </p:nvPr>
        </p:nvGraphicFramePr>
        <p:xfrm>
          <a:off x="5208615" y="958855"/>
          <a:ext cx="6559624" cy="5082884"/>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99"/>
          <p:cNvSpPr>
            <a:spLocks noChangeArrowheads="1"/>
          </p:cNvSpPr>
          <p:nvPr/>
        </p:nvSpPr>
        <p:spPr bwMode="auto">
          <a:xfrm>
            <a:off x="784225" y="1957388"/>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目录</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5" name="文本框 100"/>
          <p:cNvSpPr>
            <a:spLocks noChangeArrowheads="1"/>
          </p:cNvSpPr>
          <p:nvPr/>
        </p:nvSpPr>
        <p:spPr bwMode="auto">
          <a:xfrm>
            <a:off x="798217" y="2682597"/>
            <a:ext cx="1420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Content</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7" name="文本框 122"/>
          <p:cNvSpPr txBox="1"/>
          <p:nvPr/>
        </p:nvSpPr>
        <p:spPr>
          <a:xfrm rot="557582">
            <a:off x="5393538" y="4691905"/>
            <a:ext cx="1415772" cy="1569660"/>
          </a:xfrm>
          <a:prstGeom prst="rect">
            <a:avLst/>
          </a:prstGeom>
          <a:noFill/>
        </p:spPr>
        <p:txBody>
          <a:bodyPr wrap="none" rtlCol="0">
            <a:spAutoFit/>
          </a:bodyPr>
          <a:lstStyle/>
          <a:p>
            <a:r>
              <a:rPr lang="en-US" altLang="zh-CN" sz="9600" dirty="0" smtClean="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sz="9600" dirty="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30" name="文本框 126"/>
          <p:cNvSpPr txBox="1"/>
          <p:nvPr/>
        </p:nvSpPr>
        <p:spPr>
          <a:xfrm rot="344246" flipV="1">
            <a:off x="90331" y="2674003"/>
            <a:ext cx="1415772" cy="1569660"/>
          </a:xfrm>
          <a:prstGeom prst="rect">
            <a:avLst/>
          </a:prstGeom>
          <a:noFill/>
        </p:spPr>
        <p:txBody>
          <a:bodyPr wrap="none" rtlCol="0">
            <a:spAutoFit/>
          </a:bodyPr>
          <a:lstStyle/>
          <a:p>
            <a:r>
              <a:rPr lang="en-US" altLang="zh-CN" sz="9600" dirty="0" smtClean="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sz="9600" dirty="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21" name="矩形 20"/>
          <p:cNvSpPr/>
          <p:nvPr/>
        </p:nvSpPr>
        <p:spPr bwMode="auto">
          <a:xfrm>
            <a:off x="630231" y="2094937"/>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nvGrpSpPr>
          <p:cNvPr id="22" name="组合 21"/>
          <p:cNvGrpSpPr/>
          <p:nvPr/>
        </p:nvGrpSpPr>
        <p:grpSpPr>
          <a:xfrm>
            <a:off x="-411756" y="-329972"/>
            <a:ext cx="3268441" cy="2045746"/>
            <a:chOff x="2954338" y="812800"/>
            <a:chExt cx="7385050" cy="4622368"/>
          </a:xfrm>
        </p:grpSpPr>
        <p:sp>
          <p:nvSpPr>
            <p:cNvPr id="23"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4"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38"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0"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1"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2"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3" name="文本框 2"/>
            <p:cNvSpPr>
              <a:spLocks noChangeArrowheads="1"/>
            </p:cNvSpPr>
            <p:nvPr/>
          </p:nvSpPr>
          <p:spPr bwMode="auto">
            <a:xfrm>
              <a:off x="4187432" y="1509624"/>
              <a:ext cx="2735326" cy="29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80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目</a:t>
              </a:r>
              <a:endParaRPr lang="zh-CN" altLang="en-US" sz="80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8140" y="3707704"/>
            <a:ext cx="3552971" cy="1394140"/>
          </a:xfrm>
          <a:prstGeom prst="rect">
            <a:avLst/>
          </a:prstGeom>
        </p:spPr>
      </p:pic>
    </p:spTree>
    <p:extLst>
      <p:ext uri="{BB962C8B-B14F-4D97-AF65-F5344CB8AC3E}">
        <p14:creationId xmlns:p14="http://schemas.microsoft.com/office/powerpoint/2010/main" val="951087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756" y="-329972"/>
            <a:ext cx="3268441" cy="2045746"/>
            <a:chOff x="2954338" y="812800"/>
            <a:chExt cx="7385050" cy="4622368"/>
          </a:xfrm>
        </p:grpSpPr>
        <p:sp>
          <p:nvSpPr>
            <p:cNvPr id="3"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文本框 2"/>
            <p:cNvSpPr>
              <a:spLocks noChangeArrowheads="1"/>
            </p:cNvSpPr>
            <p:nvPr/>
          </p:nvSpPr>
          <p:spPr bwMode="auto">
            <a:xfrm>
              <a:off x="4555365" y="1509624"/>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1</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10" name="文本框 99"/>
          <p:cNvSpPr>
            <a:spLocks noChangeArrowheads="1"/>
          </p:cNvSpPr>
          <p:nvPr/>
        </p:nvSpPr>
        <p:spPr bwMode="auto">
          <a:xfrm>
            <a:off x="3864426" y="257392"/>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实验目的</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1" name="文本框 100"/>
          <p:cNvSpPr>
            <a:spLocks noChangeArrowheads="1"/>
          </p:cNvSpPr>
          <p:nvPr/>
        </p:nvSpPr>
        <p:spPr bwMode="auto">
          <a:xfrm>
            <a:off x="3878418" y="937365"/>
            <a:ext cx="2129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mu</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di</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2" name="矩形 11"/>
          <p:cNvSpPr/>
          <p:nvPr/>
        </p:nvSpPr>
        <p:spPr bwMode="auto">
          <a:xfrm>
            <a:off x="3710432" y="394941"/>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3" name="矩形 12"/>
          <p:cNvSpPr/>
          <p:nvPr/>
        </p:nvSpPr>
        <p:spPr bwMode="auto">
          <a:xfrm>
            <a:off x="458549" y="3565867"/>
            <a:ext cx="3609155" cy="1404725"/>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4" name="矩形 13"/>
          <p:cNvSpPr/>
          <p:nvPr/>
        </p:nvSpPr>
        <p:spPr bwMode="auto">
          <a:xfrm>
            <a:off x="4311771" y="3565867"/>
            <a:ext cx="3609155" cy="1798320"/>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p:nvSpPr>
        <p:spPr bwMode="auto">
          <a:xfrm>
            <a:off x="458549" y="3565867"/>
            <a:ext cx="1826076" cy="112063"/>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6" name="矩形 15"/>
          <p:cNvSpPr/>
          <p:nvPr/>
        </p:nvSpPr>
        <p:spPr bwMode="auto">
          <a:xfrm>
            <a:off x="4311771" y="3565867"/>
            <a:ext cx="2935339" cy="112063"/>
          </a:xfrm>
          <a:prstGeom prst="rect">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7" name="文本框 2"/>
          <p:cNvSpPr>
            <a:spLocks noChangeArrowheads="1"/>
          </p:cNvSpPr>
          <p:nvPr/>
        </p:nvSpPr>
        <p:spPr bwMode="auto">
          <a:xfrm>
            <a:off x="458549" y="3677930"/>
            <a:ext cx="17812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F45A69"/>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21%</a:t>
            </a:r>
            <a:endParaRPr lang="zh-CN" altLang="en-US" sz="6600" dirty="0">
              <a:solidFill>
                <a:srgbClr val="F45A69"/>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8" name="文本框 2"/>
          <p:cNvSpPr>
            <a:spLocks noChangeArrowheads="1"/>
          </p:cNvSpPr>
          <p:nvPr/>
        </p:nvSpPr>
        <p:spPr bwMode="auto">
          <a:xfrm>
            <a:off x="4311771" y="3677930"/>
            <a:ext cx="177965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27</a:t>
            </a:r>
            <a:r>
              <a:rPr lang="en-US" altLang="zh-CN" sz="6600" dirty="0" smtClean="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a:t>
            </a:r>
            <a:endParaRPr lang="zh-CN" altLang="en-US" sz="6600" dirty="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9" name="矩形 18"/>
          <p:cNvSpPr/>
          <p:nvPr/>
        </p:nvSpPr>
        <p:spPr>
          <a:xfrm>
            <a:off x="458549" y="4601260"/>
            <a:ext cx="3270447" cy="369332"/>
          </a:xfrm>
          <a:prstGeom prst="rect">
            <a:avLst/>
          </a:prstGeom>
        </p:spPr>
        <p:txBody>
          <a:bodyPr wrap="none">
            <a:spAutoFit/>
          </a:bodyPr>
          <a:lstStyle/>
          <a:p>
            <a:r>
              <a:rPr lang="zh-CN" altLang="en-US" dirty="0" smtClean="0">
                <a:solidFill>
                  <a:srgbClr val="2192BC"/>
                </a:solidFill>
                <a:latin typeface="STHeiti Light" charset="-122"/>
                <a:ea typeface="STHeiti Light" charset="-122"/>
                <a:cs typeface="STHeiti Light" charset="-122"/>
              </a:rPr>
              <a:t>掌握</a:t>
            </a:r>
            <a:r>
              <a:rPr lang="en-US" altLang="zh-CN" dirty="0">
                <a:solidFill>
                  <a:srgbClr val="2192BC"/>
                </a:solidFill>
                <a:latin typeface="STHeiti Light" charset="-122"/>
                <a:ea typeface="STHeiti Light" charset="-122"/>
                <a:cs typeface="STHeiti Light" charset="-122"/>
              </a:rPr>
              <a:t>Linux</a:t>
            </a:r>
            <a:r>
              <a:rPr lang="zh-CN" altLang="en-US" dirty="0">
                <a:solidFill>
                  <a:srgbClr val="2192BC"/>
                </a:solidFill>
                <a:latin typeface="STHeiti Light" charset="-122"/>
                <a:ea typeface="STHeiti Light" charset="-122"/>
                <a:cs typeface="STHeiti Light" charset="-122"/>
              </a:rPr>
              <a:t>下的多进程编程技术</a:t>
            </a:r>
            <a:endParaRPr lang="zh-CN" altLang="en-US" dirty="0">
              <a:solidFill>
                <a:srgbClr val="2192BC"/>
              </a:solidFill>
              <a:latin typeface="STHeiti Light" charset="-122"/>
              <a:ea typeface="STHeiti Light" charset="-122"/>
              <a:cs typeface="STHeiti Light" charset="-122"/>
            </a:endParaRPr>
          </a:p>
        </p:txBody>
      </p:sp>
      <p:sp>
        <p:nvSpPr>
          <p:cNvPr id="20" name="矩形 19"/>
          <p:cNvSpPr/>
          <p:nvPr/>
        </p:nvSpPr>
        <p:spPr>
          <a:xfrm>
            <a:off x="4311771" y="4601260"/>
            <a:ext cx="3185487" cy="646331"/>
          </a:xfrm>
          <a:prstGeom prst="rect">
            <a:avLst/>
          </a:prstGeom>
        </p:spPr>
        <p:txBody>
          <a:bodyPr wrap="none">
            <a:spAutoFit/>
          </a:bodyPr>
          <a:lstStyle/>
          <a:p>
            <a:r>
              <a:rPr lang="zh-CN" altLang="en-US" dirty="0">
                <a:solidFill>
                  <a:srgbClr val="2192BC"/>
                </a:solidFill>
                <a:latin typeface="STHeiti Light" charset="-122"/>
                <a:ea typeface="STHeiti Light" charset="-122"/>
                <a:cs typeface="STHeiti Light" charset="-122"/>
              </a:rPr>
              <a:t>通过对进程运行轨迹的跟踪</a:t>
            </a:r>
            <a:r>
              <a:rPr lang="zh-CN" altLang="en-US" dirty="0" smtClean="0">
                <a:solidFill>
                  <a:srgbClr val="2192BC"/>
                </a:solidFill>
                <a:latin typeface="STHeiti Light" charset="-122"/>
                <a:ea typeface="STHeiti Light" charset="-122"/>
                <a:cs typeface="STHeiti Light" charset="-122"/>
              </a:rPr>
              <a:t>来</a:t>
            </a:r>
          </a:p>
          <a:p>
            <a:r>
              <a:rPr lang="zh-CN" altLang="en-US" dirty="0" smtClean="0">
                <a:solidFill>
                  <a:srgbClr val="2192BC"/>
                </a:solidFill>
                <a:latin typeface="STHeiti Light" charset="-122"/>
                <a:ea typeface="STHeiti Light" charset="-122"/>
                <a:cs typeface="STHeiti Light" charset="-122"/>
              </a:rPr>
              <a:t>形象化</a:t>
            </a:r>
            <a:r>
              <a:rPr lang="zh-CN" altLang="en-US" dirty="0">
                <a:solidFill>
                  <a:srgbClr val="2192BC"/>
                </a:solidFill>
                <a:latin typeface="STHeiti Light" charset="-122"/>
                <a:ea typeface="STHeiti Light" charset="-122"/>
                <a:cs typeface="STHeiti Light" charset="-122"/>
              </a:rPr>
              <a:t>进程的概念</a:t>
            </a:r>
            <a:endParaRPr lang="zh-CN" altLang="en-US" dirty="0">
              <a:solidFill>
                <a:srgbClr val="2192BC"/>
              </a:solidFill>
              <a:latin typeface="STHeiti Light" charset="-122"/>
              <a:ea typeface="STHeiti Light" charset="-122"/>
              <a:cs typeface="STHeiti Light" charset="-122"/>
            </a:endParaRPr>
          </a:p>
        </p:txBody>
      </p:sp>
      <p:grpSp>
        <p:nvGrpSpPr>
          <p:cNvPr id="23" name="组合 22"/>
          <p:cNvGrpSpPr/>
          <p:nvPr/>
        </p:nvGrpSpPr>
        <p:grpSpPr>
          <a:xfrm>
            <a:off x="9494215" y="2998263"/>
            <a:ext cx="591452" cy="305991"/>
            <a:chOff x="4343400" y="4782451"/>
            <a:chExt cx="4827287" cy="1766001"/>
          </a:xfrm>
          <a:solidFill>
            <a:schemeClr val="bg1">
              <a:lumMod val="75000"/>
            </a:schemeClr>
          </a:solidFill>
        </p:grpSpPr>
        <p:sp>
          <p:nvSpPr>
            <p:cNvPr id="24" name="椭圆 23"/>
            <p:cNvSpPr/>
            <p:nvPr/>
          </p:nvSpPr>
          <p:spPr>
            <a:xfrm>
              <a:off x="4875662" y="5081290"/>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60100" y="5290787"/>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981700" y="4782451"/>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73132" y="5197925"/>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250616" y="5500728"/>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343400" y="5348327"/>
              <a:ext cx="4827287" cy="1200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9073589" y="1290090"/>
            <a:ext cx="1390168" cy="1694658"/>
            <a:chOff x="6742911" y="994787"/>
            <a:chExt cx="2807881" cy="3422894"/>
          </a:xfrm>
        </p:grpSpPr>
        <p:sp>
          <p:nvSpPr>
            <p:cNvPr id="31" name="Freeform 1057"/>
            <p:cNvSpPr>
              <a:spLocks/>
            </p:cNvSpPr>
            <p:nvPr/>
          </p:nvSpPr>
          <p:spPr bwMode="auto">
            <a:xfrm rot="2464132">
              <a:off x="7092200" y="3485643"/>
              <a:ext cx="888460" cy="345042"/>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31"/>
            <p:cNvSpPr>
              <a:spLocks/>
            </p:cNvSpPr>
            <p:nvPr/>
          </p:nvSpPr>
          <p:spPr bwMode="auto">
            <a:xfrm rot="2464132">
              <a:off x="7973885" y="994787"/>
              <a:ext cx="1231443" cy="2909823"/>
            </a:xfrm>
            <a:custGeom>
              <a:avLst/>
              <a:gdLst>
                <a:gd name="connsiteX0" fmla="*/ 1041102 w 2079324"/>
                <a:gd name="connsiteY0" fmla="*/ 0 h 4913313"/>
                <a:gd name="connsiteX1" fmla="*/ 1875867 w 2079324"/>
                <a:gd name="connsiteY1" fmla="*/ 4913313 h 4913313"/>
                <a:gd name="connsiteX2" fmla="*/ 1041102 w 2079324"/>
                <a:gd name="connsiteY2" fmla="*/ 4913313 h 4913313"/>
                <a:gd name="connsiteX3" fmla="*/ 203152 w 2079324"/>
                <a:gd name="connsiteY3" fmla="*/ 4913313 h 4913313"/>
                <a:gd name="connsiteX4" fmla="*/ 1041102 w 2079324"/>
                <a:gd name="connsiteY4" fmla="*/ 0 h 4913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3" name="Freeform 1059"/>
            <p:cNvSpPr>
              <a:spLocks/>
            </p:cNvSpPr>
            <p:nvPr/>
          </p:nvSpPr>
          <p:spPr bwMode="auto">
            <a:xfrm rot="2464132">
              <a:off x="7506769" y="2154786"/>
              <a:ext cx="1296493" cy="1587005"/>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60"/>
            <p:cNvSpPr>
              <a:spLocks/>
            </p:cNvSpPr>
            <p:nvPr/>
          </p:nvSpPr>
          <p:spPr bwMode="auto">
            <a:xfrm rot="2464132">
              <a:off x="8741306" y="1671384"/>
              <a:ext cx="809486" cy="279230"/>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1061"/>
            <p:cNvSpPr>
              <a:spLocks noChangeArrowheads="1"/>
            </p:cNvSpPr>
            <p:nvPr/>
          </p:nvSpPr>
          <p:spPr bwMode="auto">
            <a:xfrm rot="2464132">
              <a:off x="8262960" y="2054683"/>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1062"/>
            <p:cNvSpPr>
              <a:spLocks noChangeArrowheads="1"/>
            </p:cNvSpPr>
            <p:nvPr/>
          </p:nvSpPr>
          <p:spPr bwMode="auto">
            <a:xfrm rot="2464132">
              <a:off x="8342347" y="2123861"/>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1063"/>
            <p:cNvSpPr>
              <a:spLocks noChangeArrowheads="1"/>
            </p:cNvSpPr>
            <p:nvPr/>
          </p:nvSpPr>
          <p:spPr bwMode="auto">
            <a:xfrm rot="2464132">
              <a:off x="8424092" y="2194274"/>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1064"/>
            <p:cNvSpPr>
              <a:spLocks noChangeArrowheads="1"/>
            </p:cNvSpPr>
            <p:nvPr/>
          </p:nvSpPr>
          <p:spPr bwMode="auto">
            <a:xfrm rot="2464132">
              <a:off x="8503479" y="2263452"/>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1065"/>
            <p:cNvSpPr>
              <a:spLocks noChangeArrowheads="1"/>
            </p:cNvSpPr>
            <p:nvPr/>
          </p:nvSpPr>
          <p:spPr bwMode="auto">
            <a:xfrm rot="2464132">
              <a:off x="8582866" y="2332630"/>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066"/>
            <p:cNvSpPr>
              <a:spLocks noChangeArrowheads="1"/>
            </p:cNvSpPr>
            <p:nvPr/>
          </p:nvSpPr>
          <p:spPr bwMode="auto">
            <a:xfrm rot="2464132">
              <a:off x="8662962" y="2402425"/>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1067"/>
            <p:cNvSpPr>
              <a:spLocks noChangeArrowheads="1"/>
            </p:cNvSpPr>
            <p:nvPr/>
          </p:nvSpPr>
          <p:spPr bwMode="auto">
            <a:xfrm rot="2464132">
              <a:off x="8742117" y="2472220"/>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068"/>
            <p:cNvSpPr>
              <a:spLocks noChangeArrowheads="1"/>
            </p:cNvSpPr>
            <p:nvPr/>
          </p:nvSpPr>
          <p:spPr bwMode="auto">
            <a:xfrm rot="2464132">
              <a:off x="8821389" y="2541707"/>
              <a:ext cx="42308"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069"/>
            <p:cNvSpPr>
              <a:spLocks noChangeArrowheads="1"/>
            </p:cNvSpPr>
            <p:nvPr/>
          </p:nvSpPr>
          <p:spPr bwMode="auto">
            <a:xfrm rot="2464132">
              <a:off x="8903249" y="2611811"/>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1070"/>
            <p:cNvSpPr>
              <a:spLocks noChangeArrowheads="1"/>
            </p:cNvSpPr>
            <p:nvPr/>
          </p:nvSpPr>
          <p:spPr bwMode="auto">
            <a:xfrm rot="2464132">
              <a:off x="8982636" y="2680989"/>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1071"/>
            <p:cNvSpPr>
              <a:spLocks noChangeArrowheads="1"/>
            </p:cNvSpPr>
            <p:nvPr/>
          </p:nvSpPr>
          <p:spPr bwMode="auto">
            <a:xfrm rot="2464132">
              <a:off x="8819066" y="1650752"/>
              <a:ext cx="36667"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072"/>
            <p:cNvSpPr>
              <a:spLocks noChangeArrowheads="1"/>
            </p:cNvSpPr>
            <p:nvPr/>
          </p:nvSpPr>
          <p:spPr bwMode="auto">
            <a:xfrm rot="2464132">
              <a:off x="8889354" y="171159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1073"/>
            <p:cNvSpPr>
              <a:spLocks noChangeArrowheads="1"/>
            </p:cNvSpPr>
            <p:nvPr/>
          </p:nvSpPr>
          <p:spPr bwMode="auto">
            <a:xfrm rot="2464132">
              <a:off x="8960235" y="177335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1074"/>
            <p:cNvSpPr>
              <a:spLocks noChangeArrowheads="1"/>
            </p:cNvSpPr>
            <p:nvPr/>
          </p:nvSpPr>
          <p:spPr bwMode="auto">
            <a:xfrm rot="2464132">
              <a:off x="9029699" y="183388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1075"/>
            <p:cNvSpPr>
              <a:spLocks noChangeArrowheads="1"/>
            </p:cNvSpPr>
            <p:nvPr/>
          </p:nvSpPr>
          <p:spPr bwMode="auto">
            <a:xfrm rot="2464132">
              <a:off x="9101289" y="189627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1076"/>
            <p:cNvSpPr>
              <a:spLocks noChangeArrowheads="1"/>
            </p:cNvSpPr>
            <p:nvPr/>
          </p:nvSpPr>
          <p:spPr bwMode="auto">
            <a:xfrm rot="2464132">
              <a:off x="9170752" y="195680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1077"/>
            <p:cNvSpPr>
              <a:spLocks noChangeArrowheads="1"/>
            </p:cNvSpPr>
            <p:nvPr/>
          </p:nvSpPr>
          <p:spPr bwMode="auto">
            <a:xfrm rot="2464132">
              <a:off x="9241634" y="201856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1078"/>
            <p:cNvSpPr>
              <a:spLocks noChangeArrowheads="1"/>
            </p:cNvSpPr>
            <p:nvPr/>
          </p:nvSpPr>
          <p:spPr bwMode="auto">
            <a:xfrm rot="2464132">
              <a:off x="9311806" y="2079717"/>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79"/>
            <p:cNvSpPr>
              <a:spLocks/>
            </p:cNvSpPr>
            <p:nvPr/>
          </p:nvSpPr>
          <p:spPr bwMode="auto">
            <a:xfrm rot="2464132">
              <a:off x="6948078" y="2362963"/>
              <a:ext cx="603589" cy="902562"/>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80"/>
            <p:cNvSpPr>
              <a:spLocks/>
            </p:cNvSpPr>
            <p:nvPr/>
          </p:nvSpPr>
          <p:spPr bwMode="auto">
            <a:xfrm rot="2464132">
              <a:off x="8111472" y="3375924"/>
              <a:ext cx="601708" cy="902562"/>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81"/>
            <p:cNvSpPr>
              <a:spLocks/>
            </p:cNvSpPr>
            <p:nvPr/>
          </p:nvSpPr>
          <p:spPr bwMode="auto">
            <a:xfrm rot="2464132">
              <a:off x="7791497" y="2869752"/>
              <a:ext cx="79915" cy="902562"/>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1082"/>
            <p:cNvSpPr>
              <a:spLocks noChangeArrowheads="1"/>
            </p:cNvSpPr>
            <p:nvPr/>
          </p:nvSpPr>
          <p:spPr bwMode="auto">
            <a:xfrm rot="2464132">
              <a:off x="8643941" y="1916221"/>
              <a:ext cx="439059" cy="43811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1083"/>
            <p:cNvSpPr>
              <a:spLocks noChangeArrowheads="1"/>
            </p:cNvSpPr>
            <p:nvPr/>
          </p:nvSpPr>
          <p:spPr bwMode="auto">
            <a:xfrm rot="2464132">
              <a:off x="8690409" y="1962792"/>
              <a:ext cx="346923" cy="346923"/>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68"/>
            <p:cNvSpPr>
              <a:spLocks/>
            </p:cNvSpPr>
            <p:nvPr/>
          </p:nvSpPr>
          <p:spPr bwMode="auto">
            <a:xfrm rot="2464132">
              <a:off x="9374569" y="1888858"/>
              <a:ext cx="93077" cy="18897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9" name="组合 58"/>
            <p:cNvGrpSpPr/>
            <p:nvPr/>
          </p:nvGrpSpPr>
          <p:grpSpPr>
            <a:xfrm>
              <a:off x="6742911" y="3573131"/>
              <a:ext cx="939800" cy="844550"/>
              <a:chOff x="6643334" y="3580949"/>
              <a:chExt cx="939800" cy="844550"/>
            </a:xfrm>
          </p:grpSpPr>
          <p:sp>
            <p:nvSpPr>
              <p:cNvPr id="60" name="任意多边形 59"/>
              <p:cNvSpPr/>
              <p:nvPr/>
            </p:nvSpPr>
            <p:spPr>
              <a:xfrm>
                <a:off x="6643334" y="3580949"/>
                <a:ext cx="939800" cy="844550"/>
              </a:xfrm>
              <a:custGeom>
                <a:avLst/>
                <a:gdLst>
                  <a:gd name="connsiteX0" fmla="*/ 660400 w 1003300"/>
                  <a:gd name="connsiteY0" fmla="*/ 0 h 800100"/>
                  <a:gd name="connsiteX1" fmla="*/ 254000 w 1003300"/>
                  <a:gd name="connsiteY1" fmla="*/ 25400 h 800100"/>
                  <a:gd name="connsiteX2" fmla="*/ 0 w 1003300"/>
                  <a:gd name="connsiteY2" fmla="*/ 279400 h 800100"/>
                  <a:gd name="connsiteX3" fmla="*/ 406400 w 1003300"/>
                  <a:gd name="connsiteY3" fmla="*/ 279400 h 800100"/>
                  <a:gd name="connsiteX4" fmla="*/ 177800 w 1003300"/>
                  <a:gd name="connsiteY4" fmla="*/ 457200 h 800100"/>
                  <a:gd name="connsiteX5" fmla="*/ 152400 w 1003300"/>
                  <a:gd name="connsiteY5" fmla="*/ 800100 h 800100"/>
                  <a:gd name="connsiteX6" fmla="*/ 444500 w 1003300"/>
                  <a:gd name="connsiteY6" fmla="*/ 723900 h 800100"/>
                  <a:gd name="connsiteX7" fmla="*/ 685800 w 1003300"/>
                  <a:gd name="connsiteY7" fmla="*/ 482600 h 800100"/>
                  <a:gd name="connsiteX8" fmla="*/ 685800 w 1003300"/>
                  <a:gd name="connsiteY8" fmla="*/ 787400 h 800100"/>
                  <a:gd name="connsiteX9" fmla="*/ 1003300 w 1003300"/>
                  <a:gd name="connsiteY9" fmla="*/ 520700 h 800100"/>
                  <a:gd name="connsiteX10" fmla="*/ 939800 w 1003300"/>
                  <a:gd name="connsiteY10" fmla="*/ 114300 h 800100"/>
                  <a:gd name="connsiteX11" fmla="*/ 660400 w 1003300"/>
                  <a:gd name="connsiteY11" fmla="*/ 0 h 800100"/>
                  <a:gd name="connsiteX0" fmla="*/ 660400 w 1003300"/>
                  <a:gd name="connsiteY0" fmla="*/ 0 h 800100"/>
                  <a:gd name="connsiteX1" fmla="*/ 415925 w 1003300"/>
                  <a:gd name="connsiteY1" fmla="*/ 22225 h 800100"/>
                  <a:gd name="connsiteX2" fmla="*/ 254000 w 1003300"/>
                  <a:gd name="connsiteY2" fmla="*/ 25400 h 800100"/>
                  <a:gd name="connsiteX3" fmla="*/ 0 w 1003300"/>
                  <a:gd name="connsiteY3" fmla="*/ 279400 h 800100"/>
                  <a:gd name="connsiteX4" fmla="*/ 406400 w 1003300"/>
                  <a:gd name="connsiteY4" fmla="*/ 279400 h 800100"/>
                  <a:gd name="connsiteX5" fmla="*/ 177800 w 1003300"/>
                  <a:gd name="connsiteY5" fmla="*/ 457200 h 800100"/>
                  <a:gd name="connsiteX6" fmla="*/ 152400 w 1003300"/>
                  <a:gd name="connsiteY6" fmla="*/ 800100 h 800100"/>
                  <a:gd name="connsiteX7" fmla="*/ 444500 w 1003300"/>
                  <a:gd name="connsiteY7" fmla="*/ 723900 h 800100"/>
                  <a:gd name="connsiteX8" fmla="*/ 685800 w 1003300"/>
                  <a:gd name="connsiteY8" fmla="*/ 482600 h 800100"/>
                  <a:gd name="connsiteX9" fmla="*/ 685800 w 1003300"/>
                  <a:gd name="connsiteY9" fmla="*/ 787400 h 800100"/>
                  <a:gd name="connsiteX10" fmla="*/ 1003300 w 1003300"/>
                  <a:gd name="connsiteY10" fmla="*/ 520700 h 800100"/>
                  <a:gd name="connsiteX11" fmla="*/ 939800 w 1003300"/>
                  <a:gd name="connsiteY11" fmla="*/ 114300 h 800100"/>
                  <a:gd name="connsiteX12" fmla="*/ 660400 w 1003300"/>
                  <a:gd name="connsiteY12" fmla="*/ 0 h 800100"/>
                  <a:gd name="connsiteX0" fmla="*/ 660400 w 1003300"/>
                  <a:gd name="connsiteY0" fmla="*/ 44450 h 844550"/>
                  <a:gd name="connsiteX1" fmla="*/ 434975 w 1003300"/>
                  <a:gd name="connsiteY1" fmla="*/ 0 h 844550"/>
                  <a:gd name="connsiteX2" fmla="*/ 254000 w 1003300"/>
                  <a:gd name="connsiteY2" fmla="*/ 69850 h 844550"/>
                  <a:gd name="connsiteX3" fmla="*/ 0 w 1003300"/>
                  <a:gd name="connsiteY3" fmla="*/ 323850 h 844550"/>
                  <a:gd name="connsiteX4" fmla="*/ 406400 w 1003300"/>
                  <a:gd name="connsiteY4" fmla="*/ 323850 h 844550"/>
                  <a:gd name="connsiteX5" fmla="*/ 177800 w 1003300"/>
                  <a:gd name="connsiteY5" fmla="*/ 501650 h 844550"/>
                  <a:gd name="connsiteX6" fmla="*/ 152400 w 1003300"/>
                  <a:gd name="connsiteY6" fmla="*/ 844550 h 844550"/>
                  <a:gd name="connsiteX7" fmla="*/ 444500 w 1003300"/>
                  <a:gd name="connsiteY7" fmla="*/ 768350 h 844550"/>
                  <a:gd name="connsiteX8" fmla="*/ 685800 w 1003300"/>
                  <a:gd name="connsiteY8" fmla="*/ 527050 h 844550"/>
                  <a:gd name="connsiteX9" fmla="*/ 685800 w 1003300"/>
                  <a:gd name="connsiteY9" fmla="*/ 831850 h 844550"/>
                  <a:gd name="connsiteX10" fmla="*/ 1003300 w 1003300"/>
                  <a:gd name="connsiteY10" fmla="*/ 565150 h 844550"/>
                  <a:gd name="connsiteX11" fmla="*/ 939800 w 1003300"/>
                  <a:gd name="connsiteY11" fmla="*/ 158750 h 844550"/>
                  <a:gd name="connsiteX12" fmla="*/ 660400 w 1003300"/>
                  <a:gd name="connsiteY12"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158750 w 1003300"/>
                  <a:gd name="connsiteY3" fmla="*/ 161925 h 844550"/>
                  <a:gd name="connsiteX4" fmla="*/ 0 w 1003300"/>
                  <a:gd name="connsiteY4" fmla="*/ 323850 h 844550"/>
                  <a:gd name="connsiteX5" fmla="*/ 406400 w 1003300"/>
                  <a:gd name="connsiteY5" fmla="*/ 323850 h 844550"/>
                  <a:gd name="connsiteX6" fmla="*/ 177800 w 1003300"/>
                  <a:gd name="connsiteY6" fmla="*/ 501650 h 844550"/>
                  <a:gd name="connsiteX7" fmla="*/ 152400 w 1003300"/>
                  <a:gd name="connsiteY7" fmla="*/ 844550 h 844550"/>
                  <a:gd name="connsiteX8" fmla="*/ 444500 w 1003300"/>
                  <a:gd name="connsiteY8" fmla="*/ 768350 h 844550"/>
                  <a:gd name="connsiteX9" fmla="*/ 685800 w 1003300"/>
                  <a:gd name="connsiteY9" fmla="*/ 527050 h 844550"/>
                  <a:gd name="connsiteX10" fmla="*/ 685800 w 1003300"/>
                  <a:gd name="connsiteY10" fmla="*/ 831850 h 844550"/>
                  <a:gd name="connsiteX11" fmla="*/ 1003300 w 1003300"/>
                  <a:gd name="connsiteY11" fmla="*/ 565150 h 844550"/>
                  <a:gd name="connsiteX12" fmla="*/ 939800 w 1003300"/>
                  <a:gd name="connsiteY12" fmla="*/ 158750 h 844550"/>
                  <a:gd name="connsiteX13" fmla="*/ 660400 w 1003300"/>
                  <a:gd name="connsiteY13"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406400 w 1003300"/>
                  <a:gd name="connsiteY5" fmla="*/ 323850 h 844550"/>
                  <a:gd name="connsiteX6" fmla="*/ 177800 w 1003300"/>
                  <a:gd name="connsiteY6" fmla="*/ 501650 h 844550"/>
                  <a:gd name="connsiteX7" fmla="*/ 152400 w 1003300"/>
                  <a:gd name="connsiteY7" fmla="*/ 844550 h 844550"/>
                  <a:gd name="connsiteX8" fmla="*/ 444500 w 1003300"/>
                  <a:gd name="connsiteY8" fmla="*/ 768350 h 844550"/>
                  <a:gd name="connsiteX9" fmla="*/ 685800 w 1003300"/>
                  <a:gd name="connsiteY9" fmla="*/ 527050 h 844550"/>
                  <a:gd name="connsiteX10" fmla="*/ 685800 w 1003300"/>
                  <a:gd name="connsiteY10" fmla="*/ 831850 h 844550"/>
                  <a:gd name="connsiteX11" fmla="*/ 1003300 w 1003300"/>
                  <a:gd name="connsiteY11" fmla="*/ 565150 h 844550"/>
                  <a:gd name="connsiteX12" fmla="*/ 939800 w 1003300"/>
                  <a:gd name="connsiteY12" fmla="*/ 158750 h 844550"/>
                  <a:gd name="connsiteX13" fmla="*/ 660400 w 1003300"/>
                  <a:gd name="connsiteY13"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15900 w 1003300"/>
                  <a:gd name="connsiteY5" fmla="*/ 314325 h 844550"/>
                  <a:gd name="connsiteX6" fmla="*/ 406400 w 1003300"/>
                  <a:gd name="connsiteY6" fmla="*/ 323850 h 844550"/>
                  <a:gd name="connsiteX7" fmla="*/ 177800 w 1003300"/>
                  <a:gd name="connsiteY7" fmla="*/ 501650 h 844550"/>
                  <a:gd name="connsiteX8" fmla="*/ 152400 w 1003300"/>
                  <a:gd name="connsiteY8" fmla="*/ 844550 h 844550"/>
                  <a:gd name="connsiteX9" fmla="*/ 444500 w 1003300"/>
                  <a:gd name="connsiteY9" fmla="*/ 768350 h 844550"/>
                  <a:gd name="connsiteX10" fmla="*/ 685800 w 1003300"/>
                  <a:gd name="connsiteY10" fmla="*/ 527050 h 844550"/>
                  <a:gd name="connsiteX11" fmla="*/ 685800 w 1003300"/>
                  <a:gd name="connsiteY11" fmla="*/ 831850 h 844550"/>
                  <a:gd name="connsiteX12" fmla="*/ 1003300 w 1003300"/>
                  <a:gd name="connsiteY12" fmla="*/ 565150 h 844550"/>
                  <a:gd name="connsiteX13" fmla="*/ 939800 w 1003300"/>
                  <a:gd name="connsiteY13" fmla="*/ 158750 h 844550"/>
                  <a:gd name="connsiteX14" fmla="*/ 660400 w 1003300"/>
                  <a:gd name="connsiteY14"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52400 w 1003300"/>
                  <a:gd name="connsiteY8" fmla="*/ 844550 h 844550"/>
                  <a:gd name="connsiteX9" fmla="*/ 444500 w 1003300"/>
                  <a:gd name="connsiteY9" fmla="*/ 768350 h 844550"/>
                  <a:gd name="connsiteX10" fmla="*/ 685800 w 1003300"/>
                  <a:gd name="connsiteY10" fmla="*/ 527050 h 844550"/>
                  <a:gd name="connsiteX11" fmla="*/ 685800 w 1003300"/>
                  <a:gd name="connsiteY11" fmla="*/ 831850 h 844550"/>
                  <a:gd name="connsiteX12" fmla="*/ 1003300 w 1003300"/>
                  <a:gd name="connsiteY12" fmla="*/ 565150 h 844550"/>
                  <a:gd name="connsiteX13" fmla="*/ 939800 w 1003300"/>
                  <a:gd name="connsiteY13" fmla="*/ 158750 h 844550"/>
                  <a:gd name="connsiteX14" fmla="*/ 660400 w 1003300"/>
                  <a:gd name="connsiteY14"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58750 w 1003300"/>
                  <a:gd name="connsiteY8" fmla="*/ 657225 h 844550"/>
                  <a:gd name="connsiteX9" fmla="*/ 152400 w 1003300"/>
                  <a:gd name="connsiteY9" fmla="*/ 844550 h 844550"/>
                  <a:gd name="connsiteX10" fmla="*/ 444500 w 1003300"/>
                  <a:gd name="connsiteY10" fmla="*/ 768350 h 844550"/>
                  <a:gd name="connsiteX11" fmla="*/ 685800 w 1003300"/>
                  <a:gd name="connsiteY11" fmla="*/ 527050 h 844550"/>
                  <a:gd name="connsiteX12" fmla="*/ 685800 w 1003300"/>
                  <a:gd name="connsiteY12" fmla="*/ 831850 h 844550"/>
                  <a:gd name="connsiteX13" fmla="*/ 1003300 w 1003300"/>
                  <a:gd name="connsiteY13" fmla="*/ 565150 h 844550"/>
                  <a:gd name="connsiteX14" fmla="*/ 939800 w 1003300"/>
                  <a:gd name="connsiteY14" fmla="*/ 158750 h 844550"/>
                  <a:gd name="connsiteX15" fmla="*/ 660400 w 1003300"/>
                  <a:gd name="connsiteY15"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444500 w 1003300"/>
                  <a:gd name="connsiteY10" fmla="*/ 768350 h 844550"/>
                  <a:gd name="connsiteX11" fmla="*/ 685800 w 1003300"/>
                  <a:gd name="connsiteY11" fmla="*/ 527050 h 844550"/>
                  <a:gd name="connsiteX12" fmla="*/ 685800 w 1003300"/>
                  <a:gd name="connsiteY12" fmla="*/ 831850 h 844550"/>
                  <a:gd name="connsiteX13" fmla="*/ 1003300 w 1003300"/>
                  <a:gd name="connsiteY13" fmla="*/ 565150 h 844550"/>
                  <a:gd name="connsiteX14" fmla="*/ 939800 w 1003300"/>
                  <a:gd name="connsiteY14" fmla="*/ 158750 h 844550"/>
                  <a:gd name="connsiteX15" fmla="*/ 660400 w 1003300"/>
                  <a:gd name="connsiteY15"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292100 w 1003300"/>
                  <a:gd name="connsiteY10" fmla="*/ 790575 h 844550"/>
                  <a:gd name="connsiteX11" fmla="*/ 444500 w 1003300"/>
                  <a:gd name="connsiteY11" fmla="*/ 768350 h 844550"/>
                  <a:gd name="connsiteX12" fmla="*/ 685800 w 1003300"/>
                  <a:gd name="connsiteY12" fmla="*/ 527050 h 844550"/>
                  <a:gd name="connsiteX13" fmla="*/ 685800 w 1003300"/>
                  <a:gd name="connsiteY13" fmla="*/ 831850 h 844550"/>
                  <a:gd name="connsiteX14" fmla="*/ 1003300 w 1003300"/>
                  <a:gd name="connsiteY14" fmla="*/ 565150 h 844550"/>
                  <a:gd name="connsiteX15" fmla="*/ 939800 w 1003300"/>
                  <a:gd name="connsiteY15" fmla="*/ 158750 h 844550"/>
                  <a:gd name="connsiteX16" fmla="*/ 660400 w 1003300"/>
                  <a:gd name="connsiteY16" fmla="*/ 44450 h 844550"/>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1003300 w 1003300"/>
                  <a:gd name="connsiteY14" fmla="*/ 565150 h 866775"/>
                  <a:gd name="connsiteX15" fmla="*/ 939800 w 1003300"/>
                  <a:gd name="connsiteY15" fmla="*/ 158750 h 866775"/>
                  <a:gd name="connsiteX16" fmla="*/ 660400 w 1003300"/>
                  <a:gd name="connsiteY16"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863600 w 1003300"/>
                  <a:gd name="connsiteY14" fmla="*/ 69532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34925 w 1003300"/>
                  <a:gd name="connsiteY3" fmla="*/ 200025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34925 w 1003300"/>
                  <a:gd name="connsiteY3" fmla="*/ 200025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558800 w 1003300"/>
                  <a:gd name="connsiteY11" fmla="*/ 67310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273050 w 1003300"/>
                  <a:gd name="connsiteY7" fmla="*/ 52070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234950 w 1003300"/>
                  <a:gd name="connsiteY7" fmla="*/ 50165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945547"/>
                  <a:gd name="connsiteY0" fmla="*/ 44450 h 844550"/>
                  <a:gd name="connsiteX1" fmla="*/ 434975 w 945547"/>
                  <a:gd name="connsiteY1" fmla="*/ 0 h 844550"/>
                  <a:gd name="connsiteX2" fmla="*/ 254000 w 945547"/>
                  <a:gd name="connsiteY2" fmla="*/ 69850 h 844550"/>
                  <a:gd name="connsiteX3" fmla="*/ 34925 w 945547"/>
                  <a:gd name="connsiteY3" fmla="*/ 200025 h 844550"/>
                  <a:gd name="connsiteX4" fmla="*/ 0 w 945547"/>
                  <a:gd name="connsiteY4" fmla="*/ 323850 h 844550"/>
                  <a:gd name="connsiteX5" fmla="*/ 234950 w 945547"/>
                  <a:gd name="connsiteY5" fmla="*/ 257175 h 844550"/>
                  <a:gd name="connsiteX6" fmla="*/ 406400 w 945547"/>
                  <a:gd name="connsiteY6" fmla="*/ 323850 h 844550"/>
                  <a:gd name="connsiteX7" fmla="*/ 234950 w 945547"/>
                  <a:gd name="connsiteY7" fmla="*/ 501650 h 844550"/>
                  <a:gd name="connsiteX8" fmla="*/ 149225 w 945547"/>
                  <a:gd name="connsiteY8" fmla="*/ 657225 h 844550"/>
                  <a:gd name="connsiteX9" fmla="*/ 152400 w 945547"/>
                  <a:gd name="connsiteY9" fmla="*/ 844550 h 844550"/>
                  <a:gd name="connsiteX10" fmla="*/ 377825 w 945547"/>
                  <a:gd name="connsiteY10" fmla="*/ 771525 h 844550"/>
                  <a:gd name="connsiteX11" fmla="*/ 558800 w 945547"/>
                  <a:gd name="connsiteY11" fmla="*/ 673100 h 844550"/>
                  <a:gd name="connsiteX12" fmla="*/ 685800 w 945547"/>
                  <a:gd name="connsiteY12" fmla="*/ 527050 h 844550"/>
                  <a:gd name="connsiteX13" fmla="*/ 685800 w 945547"/>
                  <a:gd name="connsiteY13" fmla="*/ 831850 h 844550"/>
                  <a:gd name="connsiteX14" fmla="*/ 911225 w 945547"/>
                  <a:gd name="connsiteY14" fmla="*/ 752475 h 844550"/>
                  <a:gd name="connsiteX15" fmla="*/ 917575 w 945547"/>
                  <a:gd name="connsiteY15" fmla="*/ 574675 h 844550"/>
                  <a:gd name="connsiteX16" fmla="*/ 939800 w 945547"/>
                  <a:gd name="connsiteY16" fmla="*/ 158750 h 844550"/>
                  <a:gd name="connsiteX17" fmla="*/ 660400 w 945547"/>
                  <a:gd name="connsiteY17" fmla="*/ 44450 h 844550"/>
                  <a:gd name="connsiteX0" fmla="*/ 660400 w 939800"/>
                  <a:gd name="connsiteY0" fmla="*/ 44450 h 844550"/>
                  <a:gd name="connsiteX1" fmla="*/ 434975 w 939800"/>
                  <a:gd name="connsiteY1" fmla="*/ 0 h 844550"/>
                  <a:gd name="connsiteX2" fmla="*/ 254000 w 939800"/>
                  <a:gd name="connsiteY2" fmla="*/ 69850 h 844550"/>
                  <a:gd name="connsiteX3" fmla="*/ 34925 w 939800"/>
                  <a:gd name="connsiteY3" fmla="*/ 200025 h 844550"/>
                  <a:gd name="connsiteX4" fmla="*/ 0 w 939800"/>
                  <a:gd name="connsiteY4" fmla="*/ 323850 h 844550"/>
                  <a:gd name="connsiteX5" fmla="*/ 234950 w 939800"/>
                  <a:gd name="connsiteY5" fmla="*/ 257175 h 844550"/>
                  <a:gd name="connsiteX6" fmla="*/ 406400 w 939800"/>
                  <a:gd name="connsiteY6" fmla="*/ 323850 h 844550"/>
                  <a:gd name="connsiteX7" fmla="*/ 234950 w 939800"/>
                  <a:gd name="connsiteY7" fmla="*/ 501650 h 844550"/>
                  <a:gd name="connsiteX8" fmla="*/ 149225 w 939800"/>
                  <a:gd name="connsiteY8" fmla="*/ 657225 h 844550"/>
                  <a:gd name="connsiteX9" fmla="*/ 152400 w 939800"/>
                  <a:gd name="connsiteY9" fmla="*/ 844550 h 844550"/>
                  <a:gd name="connsiteX10" fmla="*/ 377825 w 939800"/>
                  <a:gd name="connsiteY10" fmla="*/ 771525 h 844550"/>
                  <a:gd name="connsiteX11" fmla="*/ 558800 w 939800"/>
                  <a:gd name="connsiteY11" fmla="*/ 673100 h 844550"/>
                  <a:gd name="connsiteX12" fmla="*/ 685800 w 939800"/>
                  <a:gd name="connsiteY12" fmla="*/ 527050 h 844550"/>
                  <a:gd name="connsiteX13" fmla="*/ 685800 w 939800"/>
                  <a:gd name="connsiteY13" fmla="*/ 831850 h 844550"/>
                  <a:gd name="connsiteX14" fmla="*/ 835025 w 939800"/>
                  <a:gd name="connsiteY14" fmla="*/ 742950 h 844550"/>
                  <a:gd name="connsiteX15" fmla="*/ 917575 w 939800"/>
                  <a:gd name="connsiteY15" fmla="*/ 574675 h 844550"/>
                  <a:gd name="connsiteX16" fmla="*/ 939800 w 939800"/>
                  <a:gd name="connsiteY16" fmla="*/ 158750 h 844550"/>
                  <a:gd name="connsiteX17" fmla="*/ 660400 w 939800"/>
                  <a:gd name="connsiteY17" fmla="*/ 44450 h 844550"/>
                  <a:gd name="connsiteX0" fmla="*/ 660400 w 939800"/>
                  <a:gd name="connsiteY0" fmla="*/ 44450 h 844550"/>
                  <a:gd name="connsiteX1" fmla="*/ 434975 w 939800"/>
                  <a:gd name="connsiteY1" fmla="*/ 0 h 844550"/>
                  <a:gd name="connsiteX2" fmla="*/ 254000 w 939800"/>
                  <a:gd name="connsiteY2" fmla="*/ 69850 h 844550"/>
                  <a:gd name="connsiteX3" fmla="*/ 34925 w 939800"/>
                  <a:gd name="connsiteY3" fmla="*/ 200025 h 844550"/>
                  <a:gd name="connsiteX4" fmla="*/ 0 w 939800"/>
                  <a:gd name="connsiteY4" fmla="*/ 323850 h 844550"/>
                  <a:gd name="connsiteX5" fmla="*/ 234950 w 939800"/>
                  <a:gd name="connsiteY5" fmla="*/ 257175 h 844550"/>
                  <a:gd name="connsiteX6" fmla="*/ 406400 w 939800"/>
                  <a:gd name="connsiteY6" fmla="*/ 323850 h 844550"/>
                  <a:gd name="connsiteX7" fmla="*/ 234950 w 939800"/>
                  <a:gd name="connsiteY7" fmla="*/ 501650 h 844550"/>
                  <a:gd name="connsiteX8" fmla="*/ 149225 w 939800"/>
                  <a:gd name="connsiteY8" fmla="*/ 657225 h 844550"/>
                  <a:gd name="connsiteX9" fmla="*/ 152400 w 939800"/>
                  <a:gd name="connsiteY9" fmla="*/ 844550 h 844550"/>
                  <a:gd name="connsiteX10" fmla="*/ 377825 w 939800"/>
                  <a:gd name="connsiteY10" fmla="*/ 771525 h 844550"/>
                  <a:gd name="connsiteX11" fmla="*/ 558800 w 939800"/>
                  <a:gd name="connsiteY11" fmla="*/ 673100 h 844550"/>
                  <a:gd name="connsiteX12" fmla="*/ 685800 w 939800"/>
                  <a:gd name="connsiteY12" fmla="*/ 527050 h 844550"/>
                  <a:gd name="connsiteX13" fmla="*/ 685800 w 939800"/>
                  <a:gd name="connsiteY13" fmla="*/ 831850 h 844550"/>
                  <a:gd name="connsiteX14" fmla="*/ 835025 w 939800"/>
                  <a:gd name="connsiteY14" fmla="*/ 742950 h 844550"/>
                  <a:gd name="connsiteX15" fmla="*/ 917575 w 939800"/>
                  <a:gd name="connsiteY15" fmla="*/ 574675 h 844550"/>
                  <a:gd name="connsiteX16" fmla="*/ 939800 w 939800"/>
                  <a:gd name="connsiteY16" fmla="*/ 158750 h 844550"/>
                  <a:gd name="connsiteX17" fmla="*/ 660400 w 939800"/>
                  <a:gd name="connsiteY17" fmla="*/ 4445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9800" h="844550">
                    <a:moveTo>
                      <a:pt x="660400" y="44450"/>
                    </a:moveTo>
                    <a:lnTo>
                      <a:pt x="434975" y="0"/>
                    </a:lnTo>
                    <a:cubicBezTo>
                      <a:pt x="374650" y="23283"/>
                      <a:pt x="371475" y="-1058"/>
                      <a:pt x="254000" y="69850"/>
                    </a:cubicBezTo>
                    <a:cubicBezTo>
                      <a:pt x="130175" y="103717"/>
                      <a:pt x="92075" y="166158"/>
                      <a:pt x="34925" y="200025"/>
                    </a:cubicBezTo>
                    <a:lnTo>
                      <a:pt x="0" y="323850"/>
                    </a:lnTo>
                    <a:lnTo>
                      <a:pt x="234950" y="257175"/>
                    </a:lnTo>
                    <a:lnTo>
                      <a:pt x="406400" y="323850"/>
                    </a:lnTo>
                    <a:lnTo>
                      <a:pt x="234950" y="501650"/>
                    </a:lnTo>
                    <a:cubicBezTo>
                      <a:pt x="209550" y="553508"/>
                      <a:pt x="184150" y="519642"/>
                      <a:pt x="149225" y="657225"/>
                    </a:cubicBezTo>
                    <a:cubicBezTo>
                      <a:pt x="147108" y="776817"/>
                      <a:pt x="135467" y="782108"/>
                      <a:pt x="152400" y="844550"/>
                    </a:cubicBezTo>
                    <a:lnTo>
                      <a:pt x="377825" y="771525"/>
                    </a:lnTo>
                    <a:lnTo>
                      <a:pt x="558800" y="673100"/>
                    </a:lnTo>
                    <a:lnTo>
                      <a:pt x="685800" y="527050"/>
                    </a:lnTo>
                    <a:lnTo>
                      <a:pt x="685800" y="831850"/>
                    </a:lnTo>
                    <a:cubicBezTo>
                      <a:pt x="760942" y="805392"/>
                      <a:pt x="702733" y="826558"/>
                      <a:pt x="835025" y="742950"/>
                    </a:cubicBezTo>
                    <a:cubicBezTo>
                      <a:pt x="884767" y="661458"/>
                      <a:pt x="886883" y="637117"/>
                      <a:pt x="917575" y="574675"/>
                    </a:cubicBezTo>
                    <a:lnTo>
                      <a:pt x="939800" y="158750"/>
                    </a:lnTo>
                    <a:lnTo>
                      <a:pt x="660400" y="44450"/>
                    </a:lnTo>
                    <a:close/>
                  </a:path>
                </a:pathLst>
              </a:cu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6648450" y="3762375"/>
                <a:ext cx="533400" cy="247650"/>
              </a:xfrm>
              <a:custGeom>
                <a:avLst/>
                <a:gdLst>
                  <a:gd name="connsiteX0" fmla="*/ 238125 w 533400"/>
                  <a:gd name="connsiteY0" fmla="*/ 95250 h 247650"/>
                  <a:gd name="connsiteX1" fmla="*/ 0 w 533400"/>
                  <a:gd name="connsiteY1" fmla="*/ 247650 h 247650"/>
                  <a:gd name="connsiteX2" fmla="*/ 352425 w 533400"/>
                  <a:gd name="connsiteY2" fmla="*/ 171450 h 247650"/>
                  <a:gd name="connsiteX3" fmla="*/ 533400 w 533400"/>
                  <a:gd name="connsiteY3" fmla="*/ 171450 h 247650"/>
                  <a:gd name="connsiteX4" fmla="*/ 333375 w 533400"/>
                  <a:gd name="connsiteY4" fmla="*/ 0 h 247650"/>
                  <a:gd name="connsiteX5" fmla="*/ 238125 w 533400"/>
                  <a:gd name="connsiteY5" fmla="*/ 952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400" h="247650">
                    <a:moveTo>
                      <a:pt x="238125" y="95250"/>
                    </a:moveTo>
                    <a:lnTo>
                      <a:pt x="0" y="247650"/>
                    </a:lnTo>
                    <a:lnTo>
                      <a:pt x="352425" y="171450"/>
                    </a:lnTo>
                    <a:lnTo>
                      <a:pt x="533400" y="171450"/>
                    </a:lnTo>
                    <a:lnTo>
                      <a:pt x="333375" y="0"/>
                    </a:lnTo>
                    <a:lnTo>
                      <a:pt x="238125" y="95250"/>
                    </a:lnTo>
                    <a:close/>
                  </a:path>
                </a:pathLst>
              </a:cu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 name="五角星 61"/>
          <p:cNvSpPr/>
          <p:nvPr/>
        </p:nvSpPr>
        <p:spPr>
          <a:xfrm rot="645807">
            <a:off x="8664104" y="1476162"/>
            <a:ext cx="188014" cy="188014"/>
          </a:xfrm>
          <a:prstGeom prst="star5">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五角星 62"/>
          <p:cNvSpPr/>
          <p:nvPr/>
        </p:nvSpPr>
        <p:spPr>
          <a:xfrm rot="19479580">
            <a:off x="8080457" y="2945959"/>
            <a:ext cx="188014" cy="188014"/>
          </a:xfrm>
          <a:prstGeom prst="star5">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8325744" y="3137735"/>
            <a:ext cx="591452" cy="305991"/>
            <a:chOff x="4343400" y="4782451"/>
            <a:chExt cx="4827287" cy="1766001"/>
          </a:xfrm>
          <a:solidFill>
            <a:srgbClr val="354B5E"/>
          </a:solidFill>
        </p:grpSpPr>
        <p:sp>
          <p:nvSpPr>
            <p:cNvPr id="65" name="椭圆 64"/>
            <p:cNvSpPr/>
            <p:nvPr/>
          </p:nvSpPr>
          <p:spPr>
            <a:xfrm>
              <a:off x="4875662" y="5081290"/>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60100" y="5290787"/>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981700" y="4782451"/>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573132" y="5197925"/>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250616" y="5500728"/>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343400" y="5348327"/>
              <a:ext cx="4827287" cy="1200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十字星 70"/>
          <p:cNvSpPr/>
          <p:nvPr/>
        </p:nvSpPr>
        <p:spPr>
          <a:xfrm rot="1935512">
            <a:off x="10373172" y="2463717"/>
            <a:ext cx="213590" cy="213590"/>
          </a:xfrm>
          <a:prstGeom prst="star4">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bwMode="auto">
          <a:xfrm>
            <a:off x="8159506" y="3555887"/>
            <a:ext cx="3609155" cy="2789719"/>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7" name="矩形 76"/>
          <p:cNvSpPr/>
          <p:nvPr/>
        </p:nvSpPr>
        <p:spPr bwMode="auto">
          <a:xfrm>
            <a:off x="8159506" y="3555888"/>
            <a:ext cx="2935339" cy="112063"/>
          </a:xfrm>
          <a:prstGeom prst="rect">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8" name="文本框 2"/>
          <p:cNvSpPr>
            <a:spLocks noChangeArrowheads="1"/>
          </p:cNvSpPr>
          <p:nvPr/>
        </p:nvSpPr>
        <p:spPr bwMode="auto">
          <a:xfrm>
            <a:off x="8159506" y="3667951"/>
            <a:ext cx="177965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52%</a:t>
            </a:r>
            <a:endParaRPr lang="zh-CN" altLang="en-US" sz="6600" dirty="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79" name="矩形 78"/>
          <p:cNvSpPr/>
          <p:nvPr/>
        </p:nvSpPr>
        <p:spPr>
          <a:xfrm>
            <a:off x="8159506" y="4591281"/>
            <a:ext cx="3877985" cy="1754326"/>
          </a:xfrm>
          <a:prstGeom prst="rect">
            <a:avLst/>
          </a:prstGeom>
        </p:spPr>
        <p:txBody>
          <a:bodyPr wrap="none">
            <a:spAutoFit/>
          </a:bodyPr>
          <a:lstStyle/>
          <a:p>
            <a:r>
              <a:rPr lang="zh-CN" altLang="en-US" dirty="0">
                <a:solidFill>
                  <a:srgbClr val="2192BC"/>
                </a:solidFill>
                <a:latin typeface="STHeiti Light" charset="-122"/>
                <a:ea typeface="STHeiti Light" charset="-122"/>
                <a:cs typeface="STHeiti Light" charset="-122"/>
              </a:rPr>
              <a:t>在进程运行轨迹跟踪的基础上</a:t>
            </a:r>
            <a:r>
              <a:rPr lang="zh-CN" altLang="en-US" dirty="0" smtClean="0">
                <a:solidFill>
                  <a:srgbClr val="2192BC"/>
                </a:solidFill>
                <a:latin typeface="STHeiti Light" charset="-122"/>
                <a:ea typeface="STHeiti Light" charset="-122"/>
                <a:cs typeface="STHeiti Light" charset="-122"/>
              </a:rPr>
              <a:t>进行</a:t>
            </a:r>
          </a:p>
          <a:p>
            <a:r>
              <a:rPr lang="zh-CN" altLang="en-US" dirty="0" smtClean="0">
                <a:solidFill>
                  <a:srgbClr val="2192BC"/>
                </a:solidFill>
                <a:latin typeface="STHeiti Light" charset="-122"/>
                <a:ea typeface="STHeiti Light" charset="-122"/>
                <a:cs typeface="STHeiti Light" charset="-122"/>
              </a:rPr>
              <a:t>相应</a:t>
            </a:r>
            <a:r>
              <a:rPr lang="zh-CN" altLang="en-US" dirty="0">
                <a:solidFill>
                  <a:srgbClr val="2192BC"/>
                </a:solidFill>
                <a:latin typeface="STHeiti Light" charset="-122"/>
                <a:ea typeface="STHeiti Light" charset="-122"/>
                <a:cs typeface="STHeiti Light" charset="-122"/>
              </a:rPr>
              <a:t>的数据统计，从而能对进程</a:t>
            </a:r>
            <a:r>
              <a:rPr lang="zh-CN" altLang="en-US" dirty="0" smtClean="0">
                <a:solidFill>
                  <a:srgbClr val="2192BC"/>
                </a:solidFill>
                <a:latin typeface="STHeiti Light" charset="-122"/>
                <a:ea typeface="STHeiti Light" charset="-122"/>
                <a:cs typeface="STHeiti Light" charset="-122"/>
              </a:rPr>
              <a:t>调</a:t>
            </a:r>
          </a:p>
          <a:p>
            <a:r>
              <a:rPr lang="zh-CN" altLang="en-US" dirty="0" smtClean="0">
                <a:solidFill>
                  <a:srgbClr val="2192BC"/>
                </a:solidFill>
                <a:latin typeface="STHeiti Light" charset="-122"/>
                <a:ea typeface="STHeiti Light" charset="-122"/>
                <a:cs typeface="STHeiti Light" charset="-122"/>
              </a:rPr>
              <a:t>度算法</a:t>
            </a:r>
            <a:r>
              <a:rPr lang="zh-CN" altLang="en-US" dirty="0">
                <a:solidFill>
                  <a:srgbClr val="2192BC"/>
                </a:solidFill>
                <a:latin typeface="STHeiti Light" charset="-122"/>
                <a:ea typeface="STHeiti Light" charset="-122"/>
                <a:cs typeface="STHeiti Light" charset="-122"/>
              </a:rPr>
              <a:t>进行实际的量化评价，更</a:t>
            </a:r>
            <a:r>
              <a:rPr lang="zh-CN" altLang="en-US" dirty="0" smtClean="0">
                <a:solidFill>
                  <a:srgbClr val="2192BC"/>
                </a:solidFill>
                <a:latin typeface="STHeiti Light" charset="-122"/>
                <a:ea typeface="STHeiti Light" charset="-122"/>
                <a:cs typeface="STHeiti Light" charset="-122"/>
              </a:rPr>
              <a:t>进</a:t>
            </a:r>
          </a:p>
          <a:p>
            <a:r>
              <a:rPr lang="zh-CN" altLang="en-US" dirty="0" smtClean="0">
                <a:solidFill>
                  <a:srgbClr val="2192BC"/>
                </a:solidFill>
                <a:latin typeface="STHeiti Light" charset="-122"/>
                <a:ea typeface="STHeiti Light" charset="-122"/>
                <a:cs typeface="STHeiti Light" charset="-122"/>
              </a:rPr>
              <a:t>一步</a:t>
            </a:r>
            <a:r>
              <a:rPr lang="zh-CN" altLang="en-US" dirty="0">
                <a:solidFill>
                  <a:srgbClr val="2192BC"/>
                </a:solidFill>
                <a:latin typeface="STHeiti Light" charset="-122"/>
                <a:ea typeface="STHeiti Light" charset="-122"/>
                <a:cs typeface="STHeiti Light" charset="-122"/>
              </a:rPr>
              <a:t>加深对调度和调度算法的理解</a:t>
            </a:r>
            <a:r>
              <a:rPr lang="zh-CN" altLang="en-US" dirty="0" smtClean="0">
                <a:solidFill>
                  <a:srgbClr val="2192BC"/>
                </a:solidFill>
                <a:latin typeface="STHeiti Light" charset="-122"/>
                <a:ea typeface="STHeiti Light" charset="-122"/>
                <a:cs typeface="STHeiti Light" charset="-122"/>
              </a:rPr>
              <a:t>，</a:t>
            </a:r>
          </a:p>
          <a:p>
            <a:r>
              <a:rPr lang="zh-CN" altLang="en-US" dirty="0" smtClean="0">
                <a:solidFill>
                  <a:srgbClr val="2192BC"/>
                </a:solidFill>
                <a:latin typeface="STHeiti Light" charset="-122"/>
                <a:ea typeface="STHeiti Light" charset="-122"/>
                <a:cs typeface="STHeiti Light" charset="-122"/>
              </a:rPr>
              <a:t>获得</a:t>
            </a:r>
            <a:r>
              <a:rPr lang="zh-CN" altLang="en-US" dirty="0">
                <a:solidFill>
                  <a:srgbClr val="2192BC"/>
                </a:solidFill>
                <a:latin typeface="STHeiti Light" charset="-122"/>
                <a:ea typeface="STHeiti Light" charset="-122"/>
                <a:cs typeface="STHeiti Light" charset="-122"/>
              </a:rPr>
              <a:t>能在实际操作系统上对调度</a:t>
            </a:r>
            <a:r>
              <a:rPr lang="zh-CN" altLang="en-US" dirty="0" smtClean="0">
                <a:solidFill>
                  <a:srgbClr val="2192BC"/>
                </a:solidFill>
                <a:latin typeface="STHeiti Light" charset="-122"/>
                <a:ea typeface="STHeiti Light" charset="-122"/>
                <a:cs typeface="STHeiti Light" charset="-122"/>
              </a:rPr>
              <a:t>算</a:t>
            </a:r>
          </a:p>
          <a:p>
            <a:r>
              <a:rPr lang="zh-CN" altLang="en-US" dirty="0" smtClean="0">
                <a:solidFill>
                  <a:srgbClr val="2192BC"/>
                </a:solidFill>
                <a:latin typeface="STHeiti Light" charset="-122"/>
                <a:ea typeface="STHeiti Light" charset="-122"/>
                <a:cs typeface="STHeiti Light" charset="-122"/>
              </a:rPr>
              <a:t>法</a:t>
            </a:r>
            <a:r>
              <a:rPr lang="zh-CN" altLang="en-US" dirty="0">
                <a:solidFill>
                  <a:srgbClr val="2192BC"/>
                </a:solidFill>
                <a:latin typeface="STHeiti Light" charset="-122"/>
                <a:ea typeface="STHeiti Light" charset="-122"/>
                <a:cs typeface="STHeiti Light" charset="-122"/>
              </a:rPr>
              <a:t>进行实验数据对比的直接经验</a:t>
            </a:r>
            <a:endParaRPr lang="zh-CN" altLang="en-US" dirty="0">
              <a:solidFill>
                <a:srgbClr val="2192BC"/>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59677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108038" y="5203633"/>
            <a:ext cx="1149674" cy="707886"/>
          </a:xfrm>
          <a:prstGeom prst="rect">
            <a:avLst/>
          </a:prstGeom>
          <a:noFill/>
        </p:spPr>
        <p:txBody>
          <a:bodyPr wrap="none" rtlCol="0">
            <a:spAutoFit/>
          </a:bodyPr>
          <a:lstStyle/>
          <a:p>
            <a:r>
              <a:rPr lang="en-US" altLang="zh-CN" sz="4000" dirty="0" smtClean="0">
                <a:solidFill>
                  <a:srgbClr val="F45A69"/>
                </a:solidFill>
                <a:latin typeface="华文细黑" panose="02010600040101010101" pitchFamily="2" charset="-122"/>
                <a:ea typeface="华文细黑" panose="02010600040101010101" pitchFamily="2" charset="-122"/>
              </a:rPr>
              <a:t>30%</a:t>
            </a:r>
            <a:endParaRPr lang="zh-CN" altLang="en-US" sz="4000" dirty="0">
              <a:solidFill>
                <a:srgbClr val="F45A69"/>
              </a:solidFill>
              <a:latin typeface="华文细黑" panose="02010600040101010101" pitchFamily="2" charset="-122"/>
              <a:ea typeface="华文细黑" panose="02010600040101010101" pitchFamily="2" charset="-122"/>
            </a:endParaRPr>
          </a:p>
        </p:txBody>
      </p:sp>
      <p:sp>
        <p:nvSpPr>
          <p:cNvPr id="60" name="文本框 59"/>
          <p:cNvSpPr txBox="1"/>
          <p:nvPr/>
        </p:nvSpPr>
        <p:spPr>
          <a:xfrm>
            <a:off x="2381366" y="5203633"/>
            <a:ext cx="1149674" cy="707886"/>
          </a:xfrm>
          <a:prstGeom prst="rect">
            <a:avLst/>
          </a:prstGeom>
          <a:noFill/>
        </p:spPr>
        <p:txBody>
          <a:bodyPr wrap="none" rtlCol="0">
            <a:spAutoFit/>
          </a:bodyPr>
          <a:lstStyle/>
          <a:p>
            <a:r>
              <a:rPr lang="en-US" altLang="zh-CN" sz="4000" dirty="0" smtClean="0">
                <a:solidFill>
                  <a:srgbClr val="354B5E"/>
                </a:solidFill>
                <a:latin typeface="华文细黑" panose="02010600040101010101" pitchFamily="2" charset="-122"/>
                <a:ea typeface="华文细黑" panose="02010600040101010101" pitchFamily="2" charset="-122"/>
              </a:rPr>
              <a:t>60%</a:t>
            </a:r>
            <a:endParaRPr lang="zh-CN" altLang="en-US" sz="4000" dirty="0">
              <a:solidFill>
                <a:srgbClr val="354B5E"/>
              </a:solidFill>
              <a:latin typeface="华文细黑" panose="02010600040101010101" pitchFamily="2" charset="-122"/>
              <a:ea typeface="华文细黑" panose="02010600040101010101" pitchFamily="2" charset="-122"/>
            </a:endParaRPr>
          </a:p>
        </p:txBody>
      </p:sp>
      <p:sp>
        <p:nvSpPr>
          <p:cNvPr id="61" name="文本框 60"/>
          <p:cNvSpPr txBox="1"/>
          <p:nvPr/>
        </p:nvSpPr>
        <p:spPr>
          <a:xfrm>
            <a:off x="3651366" y="5203633"/>
            <a:ext cx="1149674" cy="707886"/>
          </a:xfrm>
          <a:prstGeom prst="rect">
            <a:avLst/>
          </a:prstGeom>
          <a:noFill/>
        </p:spPr>
        <p:txBody>
          <a:bodyPr wrap="none" rtlCol="0">
            <a:spAutoFit/>
          </a:bodyPr>
          <a:lstStyle/>
          <a:p>
            <a:r>
              <a:rPr lang="en-US" altLang="zh-CN" sz="4000" dirty="0" smtClean="0">
                <a:solidFill>
                  <a:srgbClr val="F45A69"/>
                </a:solidFill>
                <a:latin typeface="华文细黑" panose="02010600040101010101" pitchFamily="2" charset="-122"/>
                <a:ea typeface="华文细黑" panose="02010600040101010101" pitchFamily="2" charset="-122"/>
              </a:rPr>
              <a:t>20%</a:t>
            </a:r>
            <a:endParaRPr lang="zh-CN" altLang="en-US" sz="4000" dirty="0">
              <a:solidFill>
                <a:srgbClr val="F45A69"/>
              </a:solidFill>
              <a:latin typeface="华文细黑" panose="02010600040101010101" pitchFamily="2" charset="-122"/>
              <a:ea typeface="华文细黑" panose="02010600040101010101" pitchFamily="2" charset="-122"/>
            </a:endParaRPr>
          </a:p>
        </p:txBody>
      </p:sp>
      <p:sp>
        <p:nvSpPr>
          <p:cNvPr id="62" name="文本框 61"/>
          <p:cNvSpPr txBox="1"/>
          <p:nvPr/>
        </p:nvSpPr>
        <p:spPr>
          <a:xfrm>
            <a:off x="4791523" y="5203633"/>
            <a:ext cx="1149674" cy="707886"/>
          </a:xfrm>
          <a:prstGeom prst="rect">
            <a:avLst/>
          </a:prstGeom>
          <a:noFill/>
        </p:spPr>
        <p:txBody>
          <a:bodyPr wrap="none" rtlCol="0">
            <a:spAutoFit/>
          </a:bodyPr>
          <a:lstStyle/>
          <a:p>
            <a:r>
              <a:rPr lang="en-US" altLang="zh-CN" sz="4000" dirty="0" smtClean="0">
                <a:solidFill>
                  <a:srgbClr val="354B5E"/>
                </a:solidFill>
                <a:latin typeface="华文细黑" panose="02010600040101010101" pitchFamily="2" charset="-122"/>
                <a:ea typeface="华文细黑" panose="02010600040101010101" pitchFamily="2" charset="-122"/>
              </a:rPr>
              <a:t>90%</a:t>
            </a:r>
            <a:endParaRPr lang="zh-CN" altLang="en-US" sz="4000" dirty="0">
              <a:solidFill>
                <a:srgbClr val="354B5E"/>
              </a:solidFill>
              <a:latin typeface="华文细黑" panose="02010600040101010101" pitchFamily="2" charset="-122"/>
              <a:ea typeface="华文细黑" panose="02010600040101010101" pitchFamily="2" charset="-122"/>
            </a:endParaRPr>
          </a:p>
        </p:txBody>
      </p:sp>
      <p:sp>
        <p:nvSpPr>
          <p:cNvPr id="74" name="文本框 99"/>
          <p:cNvSpPr>
            <a:spLocks noChangeArrowheads="1"/>
          </p:cNvSpPr>
          <p:nvPr/>
        </p:nvSpPr>
        <p:spPr bwMode="auto">
          <a:xfrm>
            <a:off x="5734441" y="545234"/>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实验内容</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76" name="椭圆 75"/>
          <p:cNvSpPr>
            <a:spLocks noChangeAspect="1"/>
          </p:cNvSpPr>
          <p:nvPr/>
        </p:nvSpPr>
        <p:spPr>
          <a:xfrm>
            <a:off x="6859856" y="2144125"/>
            <a:ext cx="702422" cy="721501"/>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7" name="椭圆 76"/>
          <p:cNvSpPr>
            <a:spLocks noChangeAspect="1"/>
          </p:cNvSpPr>
          <p:nvPr/>
        </p:nvSpPr>
        <p:spPr>
          <a:xfrm>
            <a:off x="6846724" y="3073729"/>
            <a:ext cx="702422" cy="721501"/>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78" name="椭圆 77"/>
          <p:cNvSpPr>
            <a:spLocks noChangeAspect="1"/>
          </p:cNvSpPr>
          <p:nvPr/>
        </p:nvSpPr>
        <p:spPr>
          <a:xfrm>
            <a:off x="6859856" y="4051273"/>
            <a:ext cx="702422" cy="721501"/>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9" name="椭圆 78"/>
          <p:cNvSpPr>
            <a:spLocks noChangeAspect="1"/>
          </p:cNvSpPr>
          <p:nvPr/>
        </p:nvSpPr>
        <p:spPr>
          <a:xfrm>
            <a:off x="6859856" y="4988189"/>
            <a:ext cx="702422" cy="721501"/>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80" name="图片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1067" y="2346636"/>
            <a:ext cx="360000" cy="25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1067" y="3244303"/>
            <a:ext cx="360000" cy="35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1067" y="4270262"/>
            <a:ext cx="360000" cy="25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7935" y="5168939"/>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761891" y="2153413"/>
            <a:ext cx="3256630" cy="923330"/>
          </a:xfrm>
          <a:prstGeom prst="rect">
            <a:avLst/>
          </a:prstGeom>
          <a:noFill/>
        </p:spPr>
        <p:txBody>
          <a:bodyPr wrap="square" rtlCol="0">
            <a:spAutoFit/>
          </a:bodyPr>
          <a:lstStyle/>
          <a:p>
            <a:r>
              <a:rPr lang="zh-CN" altLang="en-US" sz="900" dirty="0" smtClean="0">
                <a:solidFill>
                  <a:schemeClr val="bg2">
                    <a:lumMod val="50000"/>
                  </a:schemeClr>
                </a:solidFill>
                <a:latin typeface="STHeiti Light" charset="-122"/>
                <a:ea typeface="STHeiti Light" charset="-122"/>
                <a:cs typeface="STHeiti Light" charset="-122"/>
              </a:rPr>
              <a:t>基于</a:t>
            </a:r>
            <a:r>
              <a:rPr lang="zh-CN" altLang="en-US" sz="900" dirty="0">
                <a:solidFill>
                  <a:schemeClr val="bg2">
                    <a:lumMod val="50000"/>
                  </a:schemeClr>
                </a:solidFill>
                <a:latin typeface="STHeiti Light" charset="-122"/>
                <a:ea typeface="STHeiti Light" charset="-122"/>
                <a:cs typeface="STHeiti Light" charset="-122"/>
              </a:rPr>
              <a:t>模板“</a:t>
            </a:r>
            <a:r>
              <a:rPr lang="en-US" altLang="zh-CN" sz="900" dirty="0" err="1">
                <a:solidFill>
                  <a:schemeClr val="bg2">
                    <a:lumMod val="50000"/>
                  </a:schemeClr>
                </a:solidFill>
                <a:latin typeface="STHeiti Light" charset="-122"/>
                <a:ea typeface="STHeiti Light" charset="-122"/>
                <a:cs typeface="STHeiti Light" charset="-122"/>
              </a:rPr>
              <a:t>process.c</a:t>
            </a:r>
            <a:r>
              <a:rPr lang="en-US" altLang="zh-CN" sz="900" dirty="0">
                <a:solidFill>
                  <a:schemeClr val="bg2">
                    <a:lumMod val="50000"/>
                  </a:schemeClr>
                </a:solidFill>
                <a:latin typeface="STHeiti Light" charset="-122"/>
                <a:ea typeface="STHeiti Light" charset="-122"/>
                <a:cs typeface="STHeiti Light" charset="-122"/>
              </a:rPr>
              <a:t>”</a:t>
            </a:r>
            <a:r>
              <a:rPr lang="zh-CN" altLang="en-US" sz="900" dirty="0">
                <a:solidFill>
                  <a:schemeClr val="bg2">
                    <a:lumMod val="50000"/>
                  </a:schemeClr>
                </a:solidFill>
                <a:latin typeface="STHeiti Light" charset="-122"/>
                <a:ea typeface="STHeiti Light" charset="-122"/>
                <a:cs typeface="STHeiti Light" charset="-122"/>
              </a:rPr>
              <a:t>编写多进程的样本程序，实现如下功能： </a:t>
            </a:r>
          </a:p>
          <a:p>
            <a:r>
              <a:rPr lang="zh-CN" altLang="en-US" sz="900" dirty="0">
                <a:solidFill>
                  <a:schemeClr val="bg2">
                    <a:lumMod val="50000"/>
                  </a:schemeClr>
                </a:solidFill>
                <a:latin typeface="STHeiti Light" charset="-122"/>
                <a:ea typeface="STHeiti Light" charset="-122"/>
                <a:cs typeface="STHeiti Light" charset="-122"/>
              </a:rPr>
              <a:t>所有子进程都并行运行，每个子进程的实际运行时间一般不超过</a:t>
            </a:r>
            <a:r>
              <a:rPr lang="en-US" altLang="zh-CN" sz="900" dirty="0">
                <a:solidFill>
                  <a:schemeClr val="bg2">
                    <a:lumMod val="50000"/>
                  </a:schemeClr>
                </a:solidFill>
                <a:latin typeface="STHeiti Light" charset="-122"/>
                <a:ea typeface="STHeiti Light" charset="-122"/>
                <a:cs typeface="STHeiti Light" charset="-122"/>
              </a:rPr>
              <a:t>30</a:t>
            </a:r>
            <a:r>
              <a:rPr lang="zh-CN" altLang="en-US" sz="900" dirty="0">
                <a:solidFill>
                  <a:schemeClr val="bg2">
                    <a:lumMod val="50000"/>
                  </a:schemeClr>
                </a:solidFill>
                <a:latin typeface="STHeiti Light" charset="-122"/>
                <a:ea typeface="STHeiti Light" charset="-122"/>
                <a:cs typeface="STHeiti Light" charset="-122"/>
              </a:rPr>
              <a:t>秒；</a:t>
            </a:r>
          </a:p>
          <a:p>
            <a:r>
              <a:rPr lang="zh-CN" altLang="en-US" sz="900" dirty="0">
                <a:solidFill>
                  <a:schemeClr val="bg2">
                    <a:lumMod val="50000"/>
                  </a:schemeClr>
                </a:solidFill>
                <a:latin typeface="STHeiti Light" charset="-122"/>
                <a:ea typeface="STHeiti Light" charset="-122"/>
                <a:cs typeface="STHeiti Light" charset="-122"/>
              </a:rPr>
              <a:t>父进程向标准输出打印所有子进程的</a:t>
            </a:r>
            <a:r>
              <a:rPr lang="en-US" altLang="zh-CN" sz="900" dirty="0">
                <a:solidFill>
                  <a:schemeClr val="bg2">
                    <a:lumMod val="50000"/>
                  </a:schemeClr>
                </a:solidFill>
                <a:latin typeface="STHeiti Light" charset="-122"/>
                <a:ea typeface="STHeiti Light" charset="-122"/>
                <a:cs typeface="STHeiti Light" charset="-122"/>
              </a:rPr>
              <a:t>id</a:t>
            </a:r>
            <a:r>
              <a:rPr lang="zh-CN" altLang="en-US" sz="900" dirty="0">
                <a:solidFill>
                  <a:schemeClr val="bg2">
                    <a:lumMod val="50000"/>
                  </a:schemeClr>
                </a:solidFill>
                <a:latin typeface="STHeiti Light" charset="-122"/>
                <a:ea typeface="STHeiti Light" charset="-122"/>
                <a:cs typeface="STHeiti Light" charset="-122"/>
              </a:rPr>
              <a:t>，并在所有子进程都退出后才退出</a:t>
            </a:r>
            <a:endParaRPr lang="zh-CN" altLang="en-US" sz="900" dirty="0">
              <a:solidFill>
                <a:schemeClr val="bg2">
                  <a:lumMod val="50000"/>
                </a:schemeClr>
              </a:solidFill>
              <a:latin typeface="STHeiti Light" charset="-122"/>
              <a:ea typeface="STHeiti Light" charset="-122"/>
              <a:cs typeface="STHeiti Light" charset="-122"/>
            </a:endParaRPr>
          </a:p>
        </p:txBody>
      </p:sp>
      <p:sp>
        <p:nvSpPr>
          <p:cNvPr id="84" name="文本框 83"/>
          <p:cNvSpPr txBox="1"/>
          <p:nvPr/>
        </p:nvSpPr>
        <p:spPr>
          <a:xfrm>
            <a:off x="7769988" y="3111499"/>
            <a:ext cx="3248534" cy="769441"/>
          </a:xfrm>
          <a:prstGeom prst="rect">
            <a:avLst/>
          </a:prstGeom>
          <a:noFill/>
        </p:spPr>
        <p:txBody>
          <a:bodyPr wrap="square" rtlCol="0">
            <a:spAutoFit/>
          </a:bodyPr>
          <a:lstStyle/>
          <a:p>
            <a:r>
              <a:rPr lang="zh-CN" altLang="en-US" sz="1100" dirty="0" smtClean="0">
                <a:solidFill>
                  <a:schemeClr val="bg2">
                    <a:lumMod val="50000"/>
                  </a:schemeClr>
                </a:solidFill>
                <a:latin typeface="STHeiti Light" charset="-122"/>
                <a:ea typeface="STHeiti Light" charset="-122"/>
                <a:cs typeface="STHeiti Light" charset="-122"/>
              </a:rPr>
              <a:t>在</a:t>
            </a:r>
            <a:r>
              <a:rPr lang="en-US" altLang="zh-CN" sz="1100" dirty="0">
                <a:solidFill>
                  <a:schemeClr val="bg2">
                    <a:lumMod val="50000"/>
                  </a:schemeClr>
                </a:solidFill>
                <a:latin typeface="STHeiti Light" charset="-122"/>
                <a:ea typeface="STHeiti Light" charset="-122"/>
                <a:cs typeface="STHeiti Light" charset="-122"/>
              </a:rPr>
              <a:t>Linux 0.11</a:t>
            </a:r>
            <a:r>
              <a:rPr lang="zh-CN" altLang="en-US" sz="1100" dirty="0">
                <a:solidFill>
                  <a:schemeClr val="bg2">
                    <a:lumMod val="50000"/>
                  </a:schemeClr>
                </a:solidFill>
                <a:latin typeface="STHeiti Light" charset="-122"/>
                <a:ea typeface="STHeiti Light" charset="-122"/>
                <a:cs typeface="STHeiti Light" charset="-122"/>
              </a:rPr>
              <a:t>上实现进程运行轨迹的跟踪。基本任务是在内核中维护一个日志文件</a:t>
            </a:r>
            <a:r>
              <a:rPr lang="en-US" altLang="zh-CN" sz="1100" dirty="0">
                <a:solidFill>
                  <a:schemeClr val="bg2">
                    <a:lumMod val="50000"/>
                  </a:schemeClr>
                </a:solidFill>
                <a:latin typeface="STHeiti Light" charset="-122"/>
                <a:ea typeface="STHeiti Light" charset="-122"/>
                <a:cs typeface="STHeiti Light" charset="-122"/>
              </a:rPr>
              <a:t>/</a:t>
            </a:r>
            <a:r>
              <a:rPr lang="en-US" altLang="zh-CN" sz="1100" dirty="0" err="1">
                <a:solidFill>
                  <a:schemeClr val="bg2">
                    <a:lumMod val="50000"/>
                  </a:schemeClr>
                </a:solidFill>
                <a:latin typeface="STHeiti Light" charset="-122"/>
                <a:ea typeface="STHeiti Light" charset="-122"/>
                <a:cs typeface="STHeiti Light" charset="-122"/>
              </a:rPr>
              <a:t>var</a:t>
            </a:r>
            <a:r>
              <a:rPr lang="en-US" altLang="zh-CN" sz="1100" dirty="0">
                <a:solidFill>
                  <a:schemeClr val="bg2">
                    <a:lumMod val="50000"/>
                  </a:schemeClr>
                </a:solidFill>
                <a:latin typeface="STHeiti Light" charset="-122"/>
                <a:ea typeface="STHeiti Light" charset="-122"/>
                <a:cs typeface="STHeiti Light" charset="-122"/>
              </a:rPr>
              <a:t>/</a:t>
            </a:r>
            <a:r>
              <a:rPr lang="en-US" altLang="zh-CN" sz="1100" dirty="0" err="1">
                <a:solidFill>
                  <a:schemeClr val="bg2">
                    <a:lumMod val="50000"/>
                  </a:schemeClr>
                </a:solidFill>
                <a:latin typeface="STHeiti Light" charset="-122"/>
                <a:ea typeface="STHeiti Light" charset="-122"/>
                <a:cs typeface="STHeiti Light" charset="-122"/>
              </a:rPr>
              <a:t>process.log</a:t>
            </a:r>
            <a:r>
              <a:rPr lang="zh-CN" altLang="en-US" sz="1100" dirty="0">
                <a:solidFill>
                  <a:schemeClr val="bg2">
                    <a:lumMod val="50000"/>
                  </a:schemeClr>
                </a:solidFill>
                <a:latin typeface="STHeiti Light" charset="-122"/>
                <a:ea typeface="STHeiti Light" charset="-122"/>
                <a:cs typeface="STHeiti Light" charset="-122"/>
              </a:rPr>
              <a:t>，把从操作系统启动到系统关机过程中所有进程的运行轨迹都记录在这一</a:t>
            </a:r>
            <a:r>
              <a:rPr lang="en-US" altLang="zh-CN" sz="1100" dirty="0">
                <a:solidFill>
                  <a:schemeClr val="bg2">
                    <a:lumMod val="50000"/>
                  </a:schemeClr>
                </a:solidFill>
                <a:latin typeface="STHeiti Light" charset="-122"/>
                <a:ea typeface="STHeiti Light" charset="-122"/>
                <a:cs typeface="STHeiti Light" charset="-122"/>
              </a:rPr>
              <a:t>log</a:t>
            </a:r>
            <a:r>
              <a:rPr lang="zh-CN" altLang="en-US" sz="1100" dirty="0">
                <a:solidFill>
                  <a:schemeClr val="bg2">
                    <a:lumMod val="50000"/>
                  </a:schemeClr>
                </a:solidFill>
                <a:latin typeface="STHeiti Light" charset="-122"/>
                <a:ea typeface="STHeiti Light" charset="-122"/>
                <a:cs typeface="STHeiti Light" charset="-122"/>
              </a:rPr>
              <a:t>文件中</a:t>
            </a:r>
            <a:endParaRPr lang="zh-CN" altLang="en-US" sz="1100" dirty="0">
              <a:solidFill>
                <a:schemeClr val="bg2">
                  <a:lumMod val="50000"/>
                </a:schemeClr>
              </a:solidFill>
              <a:latin typeface="STHeiti Light" charset="-122"/>
              <a:ea typeface="STHeiti Light" charset="-122"/>
              <a:cs typeface="STHeiti Light" charset="-122"/>
            </a:endParaRPr>
          </a:p>
        </p:txBody>
      </p:sp>
      <p:sp>
        <p:nvSpPr>
          <p:cNvPr id="85" name="文本框 84"/>
          <p:cNvSpPr txBox="1"/>
          <p:nvPr/>
        </p:nvSpPr>
        <p:spPr>
          <a:xfrm>
            <a:off x="7761622" y="4087266"/>
            <a:ext cx="3256899" cy="830997"/>
          </a:xfrm>
          <a:prstGeom prst="rect">
            <a:avLst/>
          </a:prstGeom>
          <a:noFill/>
        </p:spPr>
        <p:txBody>
          <a:bodyPr wrap="square" rtlCol="0">
            <a:spAutoFit/>
          </a:bodyPr>
          <a:lstStyle/>
          <a:p>
            <a:r>
              <a:rPr lang="zh-CN" altLang="en-US" sz="1200" dirty="0">
                <a:solidFill>
                  <a:schemeClr val="bg2">
                    <a:lumMod val="50000"/>
                  </a:schemeClr>
                </a:solidFill>
                <a:latin typeface="STHeiti Light" charset="-122"/>
                <a:ea typeface="STHeiti Light" charset="-122"/>
                <a:cs typeface="STHeiti Light" charset="-122"/>
              </a:rPr>
              <a:t>在修改过的</a:t>
            </a:r>
            <a:r>
              <a:rPr lang="en-US" altLang="zh-CN" sz="1200" dirty="0">
                <a:solidFill>
                  <a:schemeClr val="bg2">
                    <a:lumMod val="50000"/>
                  </a:schemeClr>
                </a:solidFill>
                <a:latin typeface="STHeiti Light" charset="-122"/>
                <a:ea typeface="STHeiti Light" charset="-122"/>
                <a:cs typeface="STHeiti Light" charset="-122"/>
              </a:rPr>
              <a:t>0.11</a:t>
            </a:r>
            <a:r>
              <a:rPr lang="zh-CN" altLang="en-US" sz="1200" dirty="0">
                <a:solidFill>
                  <a:schemeClr val="bg2">
                    <a:lumMod val="50000"/>
                  </a:schemeClr>
                </a:solidFill>
                <a:latin typeface="STHeiti Light" charset="-122"/>
                <a:ea typeface="STHeiti Light" charset="-122"/>
                <a:cs typeface="STHeiti Light" charset="-122"/>
              </a:rPr>
              <a:t>上运行样本程序，通过分析</a:t>
            </a:r>
            <a:r>
              <a:rPr lang="en-US" altLang="zh-CN" sz="1200" dirty="0">
                <a:solidFill>
                  <a:schemeClr val="bg2">
                    <a:lumMod val="50000"/>
                  </a:schemeClr>
                </a:solidFill>
                <a:latin typeface="STHeiti Light" charset="-122"/>
                <a:ea typeface="STHeiti Light" charset="-122"/>
                <a:cs typeface="STHeiti Light" charset="-122"/>
              </a:rPr>
              <a:t>log</a:t>
            </a:r>
            <a:r>
              <a:rPr lang="zh-CN" altLang="en-US" sz="1200" dirty="0">
                <a:solidFill>
                  <a:schemeClr val="bg2">
                    <a:lumMod val="50000"/>
                  </a:schemeClr>
                </a:solidFill>
                <a:latin typeface="STHeiti Light" charset="-122"/>
                <a:ea typeface="STHeiti Light" charset="-122"/>
                <a:cs typeface="STHeiti Light" charset="-122"/>
              </a:rPr>
              <a:t>文件，统计该程序建立的所有进程的等待时间、完成时间（周转时间）和运行时间，然后计算平均等待时间，平均完成时间和吞吐量</a:t>
            </a:r>
            <a:endParaRPr lang="zh-CN" altLang="en-US" sz="1200" dirty="0">
              <a:solidFill>
                <a:schemeClr val="bg2">
                  <a:lumMod val="50000"/>
                </a:schemeClr>
              </a:solidFill>
              <a:latin typeface="STHeiti Light" charset="-122"/>
              <a:ea typeface="STHeiti Light" charset="-122"/>
              <a:cs typeface="STHeiti Light" charset="-122"/>
            </a:endParaRPr>
          </a:p>
        </p:txBody>
      </p:sp>
      <p:sp>
        <p:nvSpPr>
          <p:cNvPr id="86" name="文本框 85"/>
          <p:cNvSpPr txBox="1"/>
          <p:nvPr/>
        </p:nvSpPr>
        <p:spPr>
          <a:xfrm>
            <a:off x="7761622" y="5025773"/>
            <a:ext cx="3256900" cy="954107"/>
          </a:xfrm>
          <a:prstGeom prst="rect">
            <a:avLst/>
          </a:prstGeom>
          <a:noFill/>
        </p:spPr>
        <p:txBody>
          <a:bodyPr wrap="square" rtlCol="0">
            <a:spAutoFit/>
          </a:bodyPr>
          <a:lstStyle/>
          <a:p>
            <a:r>
              <a:rPr lang="zh-CN" altLang="en-US" sz="1400" dirty="0">
                <a:solidFill>
                  <a:schemeClr val="bg2">
                    <a:lumMod val="50000"/>
                  </a:schemeClr>
                </a:solidFill>
                <a:latin typeface="STHeiti Light" charset="-122"/>
                <a:ea typeface="STHeiti Light" charset="-122"/>
                <a:cs typeface="STHeiti Light" charset="-122"/>
              </a:rPr>
              <a:t>修改</a:t>
            </a:r>
            <a:r>
              <a:rPr lang="en-US" altLang="zh-CN" sz="1400" dirty="0">
                <a:solidFill>
                  <a:schemeClr val="bg2">
                    <a:lumMod val="50000"/>
                  </a:schemeClr>
                </a:solidFill>
                <a:latin typeface="STHeiti Light" charset="-122"/>
                <a:ea typeface="STHeiti Light" charset="-122"/>
                <a:cs typeface="STHeiti Light" charset="-122"/>
              </a:rPr>
              <a:t>0.11</a:t>
            </a:r>
            <a:r>
              <a:rPr lang="zh-CN" altLang="en-US" sz="1400" dirty="0">
                <a:solidFill>
                  <a:schemeClr val="bg2">
                    <a:lumMod val="50000"/>
                  </a:schemeClr>
                </a:solidFill>
                <a:latin typeface="STHeiti Light" charset="-122"/>
                <a:ea typeface="STHeiti Light" charset="-122"/>
                <a:cs typeface="STHeiti Light" charset="-122"/>
              </a:rPr>
              <a:t>进程调度的时间片，然后再运行同样的样本程序，统计同样的时间数据，和原有的情况对比，体会不同时间片带来的差异</a:t>
            </a:r>
            <a:endParaRPr lang="zh-CN" altLang="en-US" sz="1400" dirty="0">
              <a:solidFill>
                <a:schemeClr val="bg2">
                  <a:lumMod val="50000"/>
                </a:schemeClr>
              </a:solidFill>
              <a:latin typeface="STHeiti Light" charset="-122"/>
              <a:ea typeface="STHeiti Light" charset="-122"/>
              <a:cs typeface="STHeiti Light" charset="-122"/>
            </a:endParaRPr>
          </a:p>
        </p:txBody>
      </p:sp>
      <p:sp>
        <p:nvSpPr>
          <p:cNvPr id="119" name="椭圆 118"/>
          <p:cNvSpPr>
            <a:spLocks noChangeAspect="1"/>
          </p:cNvSpPr>
          <p:nvPr/>
        </p:nvSpPr>
        <p:spPr>
          <a:xfrm>
            <a:off x="1406372" y="234614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120" name="图片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7935" y="4270262"/>
            <a:ext cx="360000" cy="25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矩形 120"/>
          <p:cNvSpPr/>
          <p:nvPr/>
        </p:nvSpPr>
        <p:spPr bwMode="auto">
          <a:xfrm>
            <a:off x="5597788" y="728117"/>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45" name="椭圆 144"/>
          <p:cNvSpPr>
            <a:spLocks noChangeAspect="1"/>
          </p:cNvSpPr>
          <p:nvPr/>
        </p:nvSpPr>
        <p:spPr>
          <a:xfrm>
            <a:off x="267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椭圆 145"/>
          <p:cNvSpPr>
            <a:spLocks noChangeAspect="1"/>
          </p:cNvSpPr>
          <p:nvPr/>
        </p:nvSpPr>
        <p:spPr>
          <a:xfrm>
            <a:off x="394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椭圆 146"/>
          <p:cNvSpPr>
            <a:spLocks noChangeAspect="1"/>
          </p:cNvSpPr>
          <p:nvPr/>
        </p:nvSpPr>
        <p:spPr>
          <a:xfrm>
            <a:off x="521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8" name="椭圆 147"/>
          <p:cNvSpPr>
            <a:spLocks noChangeAspect="1"/>
          </p:cNvSpPr>
          <p:nvPr/>
        </p:nvSpPr>
        <p:spPr>
          <a:xfrm>
            <a:off x="140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9" name="椭圆 148"/>
          <p:cNvSpPr>
            <a:spLocks noChangeAspect="1"/>
          </p:cNvSpPr>
          <p:nvPr/>
        </p:nvSpPr>
        <p:spPr>
          <a:xfrm>
            <a:off x="267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0" name="椭圆 149"/>
          <p:cNvSpPr>
            <a:spLocks noChangeAspect="1"/>
          </p:cNvSpPr>
          <p:nvPr/>
        </p:nvSpPr>
        <p:spPr>
          <a:xfrm>
            <a:off x="394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1" name="椭圆 150"/>
          <p:cNvSpPr>
            <a:spLocks noChangeAspect="1"/>
          </p:cNvSpPr>
          <p:nvPr/>
        </p:nvSpPr>
        <p:spPr>
          <a:xfrm>
            <a:off x="5219700" y="2917497"/>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椭圆 151"/>
          <p:cNvSpPr>
            <a:spLocks noChangeAspect="1"/>
          </p:cNvSpPr>
          <p:nvPr/>
        </p:nvSpPr>
        <p:spPr>
          <a:xfrm>
            <a:off x="1409700" y="3485493"/>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3" name="椭圆 152"/>
          <p:cNvSpPr>
            <a:spLocks noChangeAspect="1"/>
          </p:cNvSpPr>
          <p:nvPr/>
        </p:nvSpPr>
        <p:spPr>
          <a:xfrm>
            <a:off x="2679700" y="3485493"/>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4" name="椭圆 153"/>
          <p:cNvSpPr>
            <a:spLocks noChangeAspect="1"/>
          </p:cNvSpPr>
          <p:nvPr/>
        </p:nvSpPr>
        <p:spPr>
          <a:xfrm>
            <a:off x="3949700" y="3485493"/>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5" name="椭圆 154"/>
          <p:cNvSpPr>
            <a:spLocks noChangeAspect="1"/>
          </p:cNvSpPr>
          <p:nvPr/>
        </p:nvSpPr>
        <p:spPr>
          <a:xfrm>
            <a:off x="5219700" y="3485493"/>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6" name="椭圆 155"/>
          <p:cNvSpPr>
            <a:spLocks noChangeAspect="1"/>
          </p:cNvSpPr>
          <p:nvPr/>
        </p:nvSpPr>
        <p:spPr>
          <a:xfrm>
            <a:off x="1409700" y="4053490"/>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7" name="椭圆 156"/>
          <p:cNvSpPr>
            <a:spLocks noChangeAspect="1"/>
          </p:cNvSpPr>
          <p:nvPr/>
        </p:nvSpPr>
        <p:spPr>
          <a:xfrm>
            <a:off x="2679700" y="4053490"/>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8" name="椭圆 157"/>
          <p:cNvSpPr>
            <a:spLocks noChangeAspect="1"/>
          </p:cNvSpPr>
          <p:nvPr/>
        </p:nvSpPr>
        <p:spPr>
          <a:xfrm>
            <a:off x="3949700" y="405349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9" name="椭圆 158"/>
          <p:cNvSpPr>
            <a:spLocks noChangeAspect="1"/>
          </p:cNvSpPr>
          <p:nvPr/>
        </p:nvSpPr>
        <p:spPr>
          <a:xfrm>
            <a:off x="5219700" y="4053490"/>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0" name="椭圆 159"/>
          <p:cNvSpPr>
            <a:spLocks noChangeAspect="1"/>
          </p:cNvSpPr>
          <p:nvPr/>
        </p:nvSpPr>
        <p:spPr>
          <a:xfrm>
            <a:off x="1409700" y="4621486"/>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1" name="椭圆 160"/>
          <p:cNvSpPr>
            <a:spLocks noChangeAspect="1"/>
          </p:cNvSpPr>
          <p:nvPr/>
        </p:nvSpPr>
        <p:spPr>
          <a:xfrm>
            <a:off x="2679700" y="4621486"/>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2" name="椭圆 161"/>
          <p:cNvSpPr>
            <a:spLocks noChangeAspect="1"/>
          </p:cNvSpPr>
          <p:nvPr/>
        </p:nvSpPr>
        <p:spPr>
          <a:xfrm>
            <a:off x="3949700" y="4621486"/>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3" name="椭圆 162"/>
          <p:cNvSpPr>
            <a:spLocks noChangeAspect="1"/>
          </p:cNvSpPr>
          <p:nvPr/>
        </p:nvSpPr>
        <p:spPr>
          <a:xfrm>
            <a:off x="5219700" y="4621486"/>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4" name="文本框 100"/>
          <p:cNvSpPr>
            <a:spLocks noChangeArrowheads="1"/>
          </p:cNvSpPr>
          <p:nvPr/>
        </p:nvSpPr>
        <p:spPr bwMode="auto">
          <a:xfrm>
            <a:off x="5780226" y="1310047"/>
            <a:ext cx="2518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nei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rong</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grpSp>
        <p:nvGrpSpPr>
          <p:cNvPr id="173" name="组合 172"/>
          <p:cNvGrpSpPr/>
          <p:nvPr/>
        </p:nvGrpSpPr>
        <p:grpSpPr>
          <a:xfrm>
            <a:off x="-411756" y="-329972"/>
            <a:ext cx="3268441" cy="2045746"/>
            <a:chOff x="2954338" y="812800"/>
            <a:chExt cx="7385050" cy="4622368"/>
          </a:xfrm>
        </p:grpSpPr>
        <p:sp>
          <p:nvSpPr>
            <p:cNvPr id="174"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5"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6"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7"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8"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9"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80" name="文本框 2"/>
            <p:cNvSpPr>
              <a:spLocks noChangeArrowheads="1"/>
            </p:cNvSpPr>
            <p:nvPr/>
          </p:nvSpPr>
          <p:spPr bwMode="auto">
            <a:xfrm>
              <a:off x="4555365" y="1509624"/>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Tree>
    <p:extLst>
      <p:ext uri="{BB962C8B-B14F-4D97-AF65-F5344CB8AC3E}">
        <p14:creationId xmlns:p14="http://schemas.microsoft.com/office/powerpoint/2010/main" val="39943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a:spLocks noChangeArrowheads="1"/>
          </p:cNvSpPr>
          <p:nvPr/>
        </p:nvSpPr>
        <p:spPr bwMode="auto">
          <a:xfrm>
            <a:off x="898604" y="4795393"/>
            <a:ext cx="25929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2">
                    <a:lumMod val="50000"/>
                  </a:schemeClr>
                </a:solidFill>
                <a:latin typeface="STHeiti Light" charset="-122"/>
                <a:ea typeface="STHeiti Light" charset="-122"/>
                <a:cs typeface="STHeiti Light" charset="-122"/>
              </a:rPr>
              <a:t>用</a:t>
            </a:r>
            <a:r>
              <a:rPr lang="zh-CN" altLang="en-US" sz="2000" dirty="0">
                <a:solidFill>
                  <a:schemeClr val="bg2">
                    <a:lumMod val="50000"/>
                  </a:schemeClr>
                </a:solidFill>
                <a:latin typeface="STHeiti Light" charset="-122"/>
                <a:ea typeface="STHeiti Light" charset="-122"/>
                <a:cs typeface="STHeiti Light" charset="-122"/>
              </a:rPr>
              <a:t>到了系统调用方法</a:t>
            </a:r>
            <a:r>
              <a:rPr lang="en-US" altLang="zh-CN" sz="2000" dirty="0">
                <a:solidFill>
                  <a:schemeClr val="bg2">
                    <a:lumMod val="50000"/>
                  </a:schemeClr>
                </a:solidFill>
                <a:latin typeface="STHeiti Light" charset="-122"/>
                <a:ea typeface="STHeiti Light" charset="-122"/>
                <a:cs typeface="STHeiti Light" charset="-122"/>
              </a:rPr>
              <a:t>fork()</a:t>
            </a:r>
            <a:r>
              <a:rPr lang="zh-CN" altLang="en-US" sz="2000" dirty="0">
                <a:solidFill>
                  <a:schemeClr val="bg2">
                    <a:lumMod val="50000"/>
                  </a:schemeClr>
                </a:solidFill>
                <a:latin typeface="STHeiti Light" charset="-122"/>
                <a:ea typeface="STHeiti Light" charset="-122"/>
                <a:cs typeface="STHeiti Light" charset="-122"/>
              </a:rPr>
              <a:t>，创建了十个子进程</a:t>
            </a:r>
            <a:endParaRPr lang="en-US" altLang="zh-CN" sz="2000" dirty="0">
              <a:solidFill>
                <a:schemeClr val="bg2">
                  <a:lumMod val="50000"/>
                </a:schemeClr>
              </a:solidFill>
              <a:latin typeface="STHeiti Light" charset="-122"/>
              <a:ea typeface="STHeiti Light" charset="-122"/>
              <a:cs typeface="STHeiti Light" charset="-122"/>
            </a:endParaRPr>
          </a:p>
        </p:txBody>
      </p:sp>
      <p:cxnSp>
        <p:nvCxnSpPr>
          <p:cNvPr id="5" name="直接连接符 19"/>
          <p:cNvCxnSpPr>
            <a:cxnSpLocks noChangeShapeType="1"/>
          </p:cNvCxnSpPr>
          <p:nvPr/>
        </p:nvCxnSpPr>
        <p:spPr bwMode="auto">
          <a:xfrm>
            <a:off x="2918977" y="3682396"/>
            <a:ext cx="1407583" cy="956733"/>
          </a:xfrm>
          <a:prstGeom prst="line">
            <a:avLst/>
          </a:prstGeom>
          <a:noFill/>
          <a:ln w="9525" cap="flat" cmpd="sng">
            <a:solidFill>
              <a:srgbClr val="F45A69"/>
            </a:solidFill>
            <a:prstDash val="dash"/>
            <a:round/>
            <a:headEnd/>
            <a:tailEnd/>
          </a:ln>
          <a:extLst>
            <a:ext uri="{909E8E84-426E-40DD-AFC4-6F175D3DCCD1}">
              <a14:hiddenFill xmlns:a14="http://schemas.microsoft.com/office/drawing/2010/main">
                <a:noFill/>
              </a14:hiddenFill>
            </a:ext>
          </a:extLst>
        </p:spPr>
      </p:cxnSp>
      <p:cxnSp>
        <p:nvCxnSpPr>
          <p:cNvPr id="6" name="直接连接符 21"/>
          <p:cNvCxnSpPr>
            <a:cxnSpLocks noChangeShapeType="1"/>
          </p:cNvCxnSpPr>
          <p:nvPr/>
        </p:nvCxnSpPr>
        <p:spPr bwMode="auto">
          <a:xfrm flipH="1">
            <a:off x="5435693" y="3741662"/>
            <a:ext cx="1409700" cy="897467"/>
          </a:xfrm>
          <a:prstGeom prst="line">
            <a:avLst/>
          </a:prstGeom>
          <a:noFill/>
          <a:ln w="9525" cap="flat" cmpd="sng">
            <a:solidFill>
              <a:srgbClr val="354B5E"/>
            </a:solidFill>
            <a:prstDash val="dash"/>
            <a:round/>
            <a:headEnd/>
            <a:tailEnd/>
          </a:ln>
          <a:extLst>
            <a:ext uri="{909E8E84-426E-40DD-AFC4-6F175D3DCCD1}">
              <a14:hiddenFill xmlns:a14="http://schemas.microsoft.com/office/drawing/2010/main">
                <a:noFill/>
              </a14:hiddenFill>
            </a:ext>
          </a:extLst>
        </p:spPr>
      </p:cxnSp>
      <p:cxnSp>
        <p:nvCxnSpPr>
          <p:cNvPr id="7" name="直接连接符 24"/>
          <p:cNvCxnSpPr>
            <a:cxnSpLocks noChangeShapeType="1"/>
          </p:cNvCxnSpPr>
          <p:nvPr/>
        </p:nvCxnSpPr>
        <p:spPr bwMode="auto">
          <a:xfrm flipH="1" flipV="1">
            <a:off x="7531192" y="3741662"/>
            <a:ext cx="1407584" cy="897467"/>
          </a:xfrm>
          <a:prstGeom prst="line">
            <a:avLst/>
          </a:prstGeom>
          <a:noFill/>
          <a:ln w="9525" cap="flat" cmpd="sng">
            <a:solidFill>
              <a:srgbClr val="F45A69"/>
            </a:solidFill>
            <a:prstDash val="dash"/>
            <a:round/>
            <a:headEnd/>
            <a:tailEnd/>
          </a:ln>
          <a:extLst>
            <a:ext uri="{909E8E84-426E-40DD-AFC4-6F175D3DCCD1}">
              <a14:hiddenFill xmlns:a14="http://schemas.microsoft.com/office/drawing/2010/main">
                <a:noFill/>
              </a14:hiddenFill>
            </a:ext>
          </a:extLst>
        </p:spPr>
      </p:cxnSp>
      <p:sp>
        <p:nvSpPr>
          <p:cNvPr id="40" name="文本框 99"/>
          <p:cNvSpPr>
            <a:spLocks noChangeArrowheads="1"/>
          </p:cNvSpPr>
          <p:nvPr/>
        </p:nvSpPr>
        <p:spPr bwMode="auto">
          <a:xfrm>
            <a:off x="5734441" y="499107"/>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实验过程</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41" name="矩形 40"/>
          <p:cNvSpPr/>
          <p:nvPr/>
        </p:nvSpPr>
        <p:spPr bwMode="auto">
          <a:xfrm>
            <a:off x="5597788" y="645088"/>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nvGrpSpPr>
          <p:cNvPr id="44" name="组合 43"/>
          <p:cNvGrpSpPr/>
          <p:nvPr/>
        </p:nvGrpSpPr>
        <p:grpSpPr>
          <a:xfrm>
            <a:off x="1368464" y="2354403"/>
            <a:ext cx="1658626" cy="1658626"/>
            <a:chOff x="6332882" y="5200650"/>
            <a:chExt cx="1658626" cy="1658626"/>
          </a:xfrm>
        </p:grpSpPr>
        <p:sp>
          <p:nvSpPr>
            <p:cNvPr id="43" name="椭圆 42"/>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42" name="椭圆 41"/>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45" name="组合 44"/>
          <p:cNvGrpSpPr/>
          <p:nvPr/>
        </p:nvGrpSpPr>
        <p:grpSpPr>
          <a:xfrm>
            <a:off x="4012017" y="4520280"/>
            <a:ext cx="1658626" cy="1658626"/>
            <a:chOff x="6332882" y="5200650"/>
            <a:chExt cx="1658626" cy="1658626"/>
          </a:xfrm>
        </p:grpSpPr>
        <p:sp>
          <p:nvSpPr>
            <p:cNvPr id="46" name="椭圆 45"/>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47" name="椭圆 46"/>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48" name="组合 47"/>
          <p:cNvGrpSpPr/>
          <p:nvPr/>
        </p:nvGrpSpPr>
        <p:grpSpPr>
          <a:xfrm>
            <a:off x="6339966" y="2135387"/>
            <a:ext cx="1658626" cy="1658626"/>
            <a:chOff x="6332882" y="5200650"/>
            <a:chExt cx="1658626" cy="1658626"/>
          </a:xfrm>
        </p:grpSpPr>
        <p:sp>
          <p:nvSpPr>
            <p:cNvPr id="49" name="椭圆 48"/>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50" name="椭圆 49"/>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51" name="组合 50"/>
          <p:cNvGrpSpPr/>
          <p:nvPr/>
        </p:nvGrpSpPr>
        <p:grpSpPr>
          <a:xfrm>
            <a:off x="8795262" y="4262926"/>
            <a:ext cx="1658626" cy="1658626"/>
            <a:chOff x="6332882" y="5200650"/>
            <a:chExt cx="1658626" cy="1658626"/>
          </a:xfrm>
        </p:grpSpPr>
        <p:sp>
          <p:nvSpPr>
            <p:cNvPr id="52" name="椭圆 5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53" name="椭圆 5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54" name="TextBox 7"/>
          <p:cNvSpPr>
            <a:spLocks noChangeArrowheads="1"/>
          </p:cNvSpPr>
          <p:nvPr/>
        </p:nvSpPr>
        <p:spPr bwMode="auto">
          <a:xfrm>
            <a:off x="3664402" y="3782027"/>
            <a:ext cx="2277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chemeClr val="bg2">
                    <a:lumMod val="50000"/>
                  </a:schemeClr>
                </a:solidFill>
                <a:latin typeface="STHeiti Light" charset="-122"/>
                <a:ea typeface="STHeiti Light" charset="-122"/>
                <a:cs typeface="STHeiti Light" charset="-122"/>
              </a:rPr>
              <a:t>添加</a:t>
            </a:r>
            <a:r>
              <a:rPr lang="zh-CN" altLang="en-US" sz="2000" dirty="0">
                <a:solidFill>
                  <a:schemeClr val="bg2">
                    <a:lumMod val="50000"/>
                  </a:schemeClr>
                </a:solidFill>
                <a:latin typeface="STHeiti Light" charset="-122"/>
                <a:ea typeface="STHeiti Light" charset="-122"/>
                <a:cs typeface="STHeiti Light" charset="-122"/>
              </a:rPr>
              <a:t>日志打印功能</a:t>
            </a:r>
            <a:endParaRPr lang="en-US" altLang="zh-CN" sz="2000" dirty="0">
              <a:solidFill>
                <a:schemeClr val="bg2">
                  <a:lumMod val="50000"/>
                </a:schemeClr>
              </a:solidFill>
              <a:latin typeface="STHeiti Light" charset="-122"/>
              <a:ea typeface="STHeiti Light" charset="-122"/>
              <a:cs typeface="STHeiti Light" charset="-122"/>
            </a:endParaRPr>
          </a:p>
        </p:txBody>
      </p:sp>
      <p:sp>
        <p:nvSpPr>
          <p:cNvPr id="55" name="TextBox 7"/>
          <p:cNvSpPr>
            <a:spLocks noChangeArrowheads="1"/>
          </p:cNvSpPr>
          <p:nvPr/>
        </p:nvSpPr>
        <p:spPr bwMode="auto">
          <a:xfrm>
            <a:off x="6016149" y="4836225"/>
            <a:ext cx="25929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1">
                    <a:lumMod val="50000"/>
                  </a:schemeClr>
                </a:solidFill>
                <a:latin typeface="华文细黑" panose="02010600040101010101" pitchFamily="2" charset="-122"/>
                <a:ea typeface="华文细黑" panose="02010600040101010101" pitchFamily="2" charset="-122"/>
              </a:rPr>
              <a:t>运行程序并记录子程序运行轨迹</a:t>
            </a:r>
            <a:r>
              <a:rPr lang="en-US" altLang="zh-CN" sz="2000" dirty="0" smtClean="0">
                <a:solidFill>
                  <a:schemeClr val="bg1">
                    <a:lumMod val="50000"/>
                  </a:schemeClr>
                </a:solidFill>
                <a:latin typeface="华文细黑" panose="02010600040101010101" pitchFamily="2" charset="-122"/>
                <a:ea typeface="华文细黑" panose="02010600040101010101" pitchFamily="2" charset="-122"/>
              </a:rPr>
              <a:t>8</a:t>
            </a:r>
            <a:endParaRPr lang="en-US" altLang="zh-CN" sz="20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56" name="TextBox 7"/>
          <p:cNvSpPr>
            <a:spLocks noChangeArrowheads="1"/>
          </p:cNvSpPr>
          <p:nvPr/>
        </p:nvSpPr>
        <p:spPr bwMode="auto">
          <a:xfrm>
            <a:off x="8608996" y="3201006"/>
            <a:ext cx="25929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2">
                    <a:lumMod val="50000"/>
                  </a:schemeClr>
                </a:solidFill>
                <a:latin typeface="STHeiti Light" charset="-122"/>
                <a:ea typeface="STHeiti Light" charset="-122"/>
                <a:cs typeface="STHeiti Light" charset="-122"/>
              </a:rPr>
              <a:t>实现</a:t>
            </a:r>
            <a:r>
              <a:rPr lang="zh-CN" altLang="en-US" sz="2000" dirty="0">
                <a:solidFill>
                  <a:schemeClr val="bg2">
                    <a:lumMod val="50000"/>
                  </a:schemeClr>
                </a:solidFill>
                <a:latin typeface="STHeiti Light" charset="-122"/>
                <a:ea typeface="STHeiti Light" charset="-122"/>
                <a:cs typeface="STHeiti Light" charset="-122"/>
              </a:rPr>
              <a:t>对不同时间片大小的</a:t>
            </a:r>
            <a:r>
              <a:rPr lang="zh-CN" altLang="en-US" sz="2000" dirty="0" smtClean="0">
                <a:solidFill>
                  <a:schemeClr val="bg2">
                    <a:lumMod val="50000"/>
                  </a:schemeClr>
                </a:solidFill>
                <a:latin typeface="STHeiti Light" charset="-122"/>
                <a:ea typeface="STHeiti Light" charset="-122"/>
                <a:cs typeface="STHeiti Light" charset="-122"/>
              </a:rPr>
              <a:t>调整</a:t>
            </a:r>
            <a:r>
              <a:rPr lang="en-US" altLang="zh-CN" sz="2000" dirty="0" smtClean="0">
                <a:solidFill>
                  <a:schemeClr val="bg2">
                    <a:lumMod val="50000"/>
                  </a:schemeClr>
                </a:solidFill>
                <a:latin typeface="STHeiti Light" charset="-122"/>
                <a:ea typeface="STHeiti Light" charset="-122"/>
                <a:cs typeface="STHeiti Light" charset="-122"/>
              </a:rPr>
              <a:t>11</a:t>
            </a:r>
            <a:endParaRPr lang="en-US" altLang="zh-CN" sz="2000" dirty="0">
              <a:solidFill>
                <a:schemeClr val="bg2">
                  <a:lumMod val="50000"/>
                </a:schemeClr>
              </a:solidFill>
              <a:latin typeface="STHeiti Light" charset="-122"/>
              <a:ea typeface="STHeiti Light" charset="-122"/>
              <a:cs typeface="STHeiti Light" charset="-122"/>
            </a:endParaRPr>
          </a:p>
        </p:txBody>
      </p:sp>
      <p:sp>
        <p:nvSpPr>
          <p:cNvPr id="57" name="文本框 19"/>
          <p:cNvSpPr>
            <a:spLocks noChangeArrowheads="1"/>
          </p:cNvSpPr>
          <p:nvPr/>
        </p:nvSpPr>
        <p:spPr bwMode="auto">
          <a:xfrm>
            <a:off x="898604" y="4247927"/>
            <a:ext cx="2568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编写</a:t>
            </a:r>
            <a:r>
              <a:rPr lang="en-US" altLang="zh-CN" sz="2800" b="1" dirty="0" err="1"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process.c</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58" name="文本框 19"/>
          <p:cNvSpPr>
            <a:spLocks noChangeArrowheads="1"/>
          </p:cNvSpPr>
          <p:nvPr/>
        </p:nvSpPr>
        <p:spPr bwMode="auto">
          <a:xfrm>
            <a:off x="3601772" y="3258807"/>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59" name="文本框 19"/>
          <p:cNvSpPr>
            <a:spLocks noChangeArrowheads="1"/>
          </p:cNvSpPr>
          <p:nvPr/>
        </p:nvSpPr>
        <p:spPr bwMode="auto">
          <a:xfrm>
            <a:off x="5828649" y="4331744"/>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程序运行及记录</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60" name="文本框 19"/>
          <p:cNvSpPr>
            <a:spLocks noChangeArrowheads="1"/>
          </p:cNvSpPr>
          <p:nvPr/>
        </p:nvSpPr>
        <p:spPr bwMode="auto">
          <a:xfrm>
            <a:off x="8584698" y="261717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修改时间片</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78" name="组合 77"/>
          <p:cNvGrpSpPr/>
          <p:nvPr/>
        </p:nvGrpSpPr>
        <p:grpSpPr>
          <a:xfrm>
            <a:off x="-411756" y="-329972"/>
            <a:ext cx="3268441" cy="2045746"/>
            <a:chOff x="2954338" y="812800"/>
            <a:chExt cx="7385050" cy="4622368"/>
          </a:xfrm>
        </p:grpSpPr>
        <p:sp>
          <p:nvSpPr>
            <p:cNvPr id="79"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0"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1"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2"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3"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4"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5" name="文本框 2"/>
            <p:cNvSpPr>
              <a:spLocks noChangeArrowheads="1"/>
            </p:cNvSpPr>
            <p:nvPr/>
          </p:nvSpPr>
          <p:spPr bwMode="auto">
            <a:xfrm>
              <a:off x="4600738" y="1412440"/>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86" name="文本框 99"/>
          <p:cNvSpPr>
            <a:spLocks noChangeArrowheads="1"/>
          </p:cNvSpPr>
          <p:nvPr/>
        </p:nvSpPr>
        <p:spPr bwMode="auto">
          <a:xfrm>
            <a:off x="5758778" y="1251050"/>
            <a:ext cx="25651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guo</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cheng</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grpSp>
        <p:nvGrpSpPr>
          <p:cNvPr id="61" name="组合 60"/>
          <p:cNvGrpSpPr/>
          <p:nvPr/>
        </p:nvGrpSpPr>
        <p:grpSpPr>
          <a:xfrm>
            <a:off x="9370092" y="4808136"/>
            <a:ext cx="508965" cy="559501"/>
            <a:chOff x="7016751" y="4257675"/>
            <a:chExt cx="447675" cy="492125"/>
          </a:xfrm>
          <a:solidFill>
            <a:schemeClr val="bg1"/>
          </a:solidFill>
        </p:grpSpPr>
        <p:sp>
          <p:nvSpPr>
            <p:cNvPr id="71"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18"/>
            <p:cNvSpPr>
              <a:spLocks/>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75" name="Freeform 77"/>
          <p:cNvSpPr>
            <a:spLocks noEditPoints="1"/>
          </p:cNvSpPr>
          <p:nvPr/>
        </p:nvSpPr>
        <p:spPr bwMode="auto">
          <a:xfrm>
            <a:off x="4536523" y="5017431"/>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76" name="组合 75"/>
          <p:cNvGrpSpPr/>
          <p:nvPr/>
        </p:nvGrpSpPr>
        <p:grpSpPr>
          <a:xfrm>
            <a:off x="6895446" y="2639182"/>
            <a:ext cx="590906" cy="594698"/>
            <a:chOff x="4554542" y="4102100"/>
            <a:chExt cx="495296" cy="498474"/>
          </a:xfrm>
          <a:solidFill>
            <a:schemeClr val="bg1"/>
          </a:solidFill>
        </p:grpSpPr>
        <p:sp>
          <p:nvSpPr>
            <p:cNvPr id="77" name="Freeform 90"/>
            <p:cNvSpPr>
              <a:spLocks/>
            </p:cNvSpPr>
            <p:nvPr/>
          </p:nvSpPr>
          <p:spPr bwMode="auto">
            <a:xfrm>
              <a:off x="4554542" y="4154486"/>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91"/>
            <p:cNvSpPr>
              <a:spLocks/>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92"/>
            <p:cNvSpPr>
              <a:spLocks/>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Group 46"/>
          <p:cNvGrpSpPr>
            <a:grpSpLocks/>
          </p:cNvGrpSpPr>
          <p:nvPr/>
        </p:nvGrpSpPr>
        <p:grpSpPr bwMode="auto">
          <a:xfrm>
            <a:off x="1898564" y="2840458"/>
            <a:ext cx="592995" cy="674552"/>
            <a:chOff x="0" y="0"/>
            <a:chExt cx="361887" cy="411804"/>
          </a:xfrm>
          <a:solidFill>
            <a:schemeClr val="bg1"/>
          </a:solidFill>
        </p:grpSpPr>
        <p:sp>
          <p:nvSpPr>
            <p:cNvPr id="90" name="Freeform 68"/>
            <p:cNvSpPr>
              <a:spLocks noEditPoints="1" noChangeArrowheads="1"/>
            </p:cNvSpPr>
            <p:nvPr/>
          </p:nvSpPr>
          <p:spPr bwMode="auto">
            <a:xfrm>
              <a:off x="0" y="0"/>
              <a:ext cx="164722" cy="299494"/>
            </a:xfrm>
            <a:custGeom>
              <a:avLst/>
              <a:gdLst>
                <a:gd name="T0" fmla="*/ 164722 w 50"/>
                <a:gd name="T1" fmla="*/ 276200 h 90"/>
                <a:gd name="T2" fmla="*/ 164722 w 50"/>
                <a:gd name="T3" fmla="*/ 23294 h 90"/>
                <a:gd name="T4" fmla="*/ 144955 w 50"/>
                <a:gd name="T5" fmla="*/ 0 h 90"/>
                <a:gd name="T6" fmla="*/ 19767 w 50"/>
                <a:gd name="T7" fmla="*/ 0 h 90"/>
                <a:gd name="T8" fmla="*/ 0 w 50"/>
                <a:gd name="T9" fmla="*/ 23294 h 90"/>
                <a:gd name="T10" fmla="*/ 0 w 50"/>
                <a:gd name="T11" fmla="*/ 276200 h 90"/>
                <a:gd name="T12" fmla="*/ 19767 w 50"/>
                <a:gd name="T13" fmla="*/ 299494 h 90"/>
                <a:gd name="T14" fmla="*/ 144955 w 50"/>
                <a:gd name="T15" fmla="*/ 299494 h 90"/>
                <a:gd name="T16" fmla="*/ 164722 w 50"/>
                <a:gd name="T17" fmla="*/ 276200 h 90"/>
                <a:gd name="T18" fmla="*/ 128483 w 50"/>
                <a:gd name="T19" fmla="*/ 16639 h 90"/>
                <a:gd name="T20" fmla="*/ 135072 w 50"/>
                <a:gd name="T21" fmla="*/ 19966 h 90"/>
                <a:gd name="T22" fmla="*/ 128483 w 50"/>
                <a:gd name="T23" fmla="*/ 26622 h 90"/>
                <a:gd name="T24" fmla="*/ 125189 w 50"/>
                <a:gd name="T25" fmla="*/ 19966 h 90"/>
                <a:gd name="T26" fmla="*/ 128483 w 50"/>
                <a:gd name="T27" fmla="*/ 16639 h 90"/>
                <a:gd name="T28" fmla="*/ 52711 w 50"/>
                <a:gd name="T29" fmla="*/ 16639 h 90"/>
                <a:gd name="T30" fmla="*/ 112011 w 50"/>
                <a:gd name="T31" fmla="*/ 16639 h 90"/>
                <a:gd name="T32" fmla="*/ 112011 w 50"/>
                <a:gd name="T33" fmla="*/ 23294 h 90"/>
                <a:gd name="T34" fmla="*/ 52711 w 50"/>
                <a:gd name="T35" fmla="*/ 23294 h 90"/>
                <a:gd name="T36" fmla="*/ 52711 w 50"/>
                <a:gd name="T37" fmla="*/ 16639 h 90"/>
                <a:gd name="T38" fmla="*/ 16472 w 50"/>
                <a:gd name="T39" fmla="*/ 229612 h 90"/>
                <a:gd name="T40" fmla="*/ 16472 w 50"/>
                <a:gd name="T41" fmla="*/ 36605 h 90"/>
                <a:gd name="T42" fmla="*/ 148250 w 50"/>
                <a:gd name="T43" fmla="*/ 36605 h 90"/>
                <a:gd name="T44" fmla="*/ 148250 w 50"/>
                <a:gd name="T45" fmla="*/ 229612 h 90"/>
                <a:gd name="T46" fmla="*/ 16472 w 50"/>
                <a:gd name="T47" fmla="*/ 229612 h 90"/>
                <a:gd name="T48" fmla="*/ 82361 w 50"/>
                <a:gd name="T49" fmla="*/ 276200 h 90"/>
                <a:gd name="T50" fmla="*/ 69183 w 50"/>
                <a:gd name="T51" fmla="*/ 262889 h 90"/>
                <a:gd name="T52" fmla="*/ 82361 w 50"/>
                <a:gd name="T53" fmla="*/ 249578 h 90"/>
                <a:gd name="T54" fmla="*/ 95539 w 50"/>
                <a:gd name="T55" fmla="*/ 262889 h 90"/>
                <a:gd name="T56" fmla="*/ 82361 w 50"/>
                <a:gd name="T57" fmla="*/ 276200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90"/>
                <a:gd name="T89" fmla="*/ 50 w 50"/>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w="9525" cmpd="sng">
              <a:noFill/>
              <a:bevel/>
              <a:headEnd/>
              <a:tailEnd/>
            </a:ln>
          </p:spPr>
          <p:txBody>
            <a:bodyPr/>
            <a:lstStyle/>
            <a:p>
              <a:endParaRPr lang="zh-CN" altLang="en-US"/>
            </a:p>
          </p:txBody>
        </p:sp>
        <p:sp>
          <p:nvSpPr>
            <p:cNvPr id="91" name="Freeform 69"/>
            <p:cNvSpPr>
              <a:spLocks noEditPoints="1" noChangeArrowheads="1"/>
            </p:cNvSpPr>
            <p:nvPr/>
          </p:nvSpPr>
          <p:spPr bwMode="auto">
            <a:xfrm>
              <a:off x="192174" y="112310"/>
              <a:ext cx="169713" cy="299494"/>
            </a:xfrm>
            <a:custGeom>
              <a:avLst/>
              <a:gdLst>
                <a:gd name="T0" fmla="*/ 146419 w 51"/>
                <a:gd name="T1" fmla="*/ 0 h 90"/>
                <a:gd name="T2" fmla="*/ 23294 w 51"/>
                <a:gd name="T3" fmla="*/ 0 h 90"/>
                <a:gd name="T4" fmla="*/ 0 w 51"/>
                <a:gd name="T5" fmla="*/ 23294 h 90"/>
                <a:gd name="T6" fmla="*/ 0 w 51"/>
                <a:gd name="T7" fmla="*/ 276200 h 90"/>
                <a:gd name="T8" fmla="*/ 23294 w 51"/>
                <a:gd name="T9" fmla="*/ 299494 h 90"/>
                <a:gd name="T10" fmla="*/ 146419 w 51"/>
                <a:gd name="T11" fmla="*/ 299494 h 90"/>
                <a:gd name="T12" fmla="*/ 169713 w 51"/>
                <a:gd name="T13" fmla="*/ 276200 h 90"/>
                <a:gd name="T14" fmla="*/ 169713 w 51"/>
                <a:gd name="T15" fmla="*/ 23294 h 90"/>
                <a:gd name="T16" fmla="*/ 146419 w 51"/>
                <a:gd name="T17" fmla="*/ 0 h 90"/>
                <a:gd name="T18" fmla="*/ 133108 w 51"/>
                <a:gd name="T19" fmla="*/ 16639 h 90"/>
                <a:gd name="T20" fmla="*/ 139764 w 51"/>
                <a:gd name="T21" fmla="*/ 19966 h 90"/>
                <a:gd name="T22" fmla="*/ 133108 w 51"/>
                <a:gd name="T23" fmla="*/ 26622 h 90"/>
                <a:gd name="T24" fmla="*/ 126453 w 51"/>
                <a:gd name="T25" fmla="*/ 19966 h 90"/>
                <a:gd name="T26" fmla="*/ 133108 w 51"/>
                <a:gd name="T27" fmla="*/ 16639 h 90"/>
                <a:gd name="T28" fmla="*/ 56571 w 51"/>
                <a:gd name="T29" fmla="*/ 16639 h 90"/>
                <a:gd name="T30" fmla="*/ 113142 w 51"/>
                <a:gd name="T31" fmla="*/ 16639 h 90"/>
                <a:gd name="T32" fmla="*/ 113142 w 51"/>
                <a:gd name="T33" fmla="*/ 23294 h 90"/>
                <a:gd name="T34" fmla="*/ 56571 w 51"/>
                <a:gd name="T35" fmla="*/ 23294 h 90"/>
                <a:gd name="T36" fmla="*/ 56571 w 51"/>
                <a:gd name="T37" fmla="*/ 16639 h 90"/>
                <a:gd name="T38" fmla="*/ 86520 w 51"/>
                <a:gd name="T39" fmla="*/ 276200 h 90"/>
                <a:gd name="T40" fmla="*/ 69882 w 51"/>
                <a:gd name="T41" fmla="*/ 262889 h 90"/>
                <a:gd name="T42" fmla="*/ 86520 w 51"/>
                <a:gd name="T43" fmla="*/ 249578 h 90"/>
                <a:gd name="T44" fmla="*/ 99831 w 51"/>
                <a:gd name="T45" fmla="*/ 262889 h 90"/>
                <a:gd name="T46" fmla="*/ 86520 w 51"/>
                <a:gd name="T47" fmla="*/ 276200 h 90"/>
                <a:gd name="T48" fmla="*/ 153074 w 51"/>
                <a:gd name="T49" fmla="*/ 229612 h 90"/>
                <a:gd name="T50" fmla="*/ 16639 w 51"/>
                <a:gd name="T51" fmla="*/ 229612 h 90"/>
                <a:gd name="T52" fmla="*/ 16639 w 51"/>
                <a:gd name="T53" fmla="*/ 36605 h 90"/>
                <a:gd name="T54" fmla="*/ 153074 w 51"/>
                <a:gd name="T55" fmla="*/ 36605 h 90"/>
                <a:gd name="T56" fmla="*/ 153074 w 51"/>
                <a:gd name="T57" fmla="*/ 229612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90"/>
                <a:gd name="T89" fmla="*/ 51 w 51"/>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w="9525" cmpd="sng">
              <a:noFill/>
              <a:bevel/>
              <a:headEnd/>
              <a:tailEnd/>
            </a:ln>
          </p:spPr>
          <p:txBody>
            <a:bodyPr/>
            <a:lstStyle/>
            <a:p>
              <a:endParaRPr lang="zh-CN" altLang="en-US"/>
            </a:p>
          </p:txBody>
        </p:sp>
        <p:sp>
          <p:nvSpPr>
            <p:cNvPr id="92" name="Freeform 70"/>
            <p:cNvSpPr>
              <a:spLocks noChangeArrowheads="1"/>
            </p:cNvSpPr>
            <p:nvPr/>
          </p:nvSpPr>
          <p:spPr bwMode="auto">
            <a:xfrm>
              <a:off x="179696" y="17470"/>
              <a:ext cx="99831" cy="82362"/>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w="9525" cmpd="sng">
              <a:noFill/>
              <a:bevel/>
              <a:headEnd/>
              <a:tailEnd/>
            </a:ln>
          </p:spPr>
          <p:txBody>
            <a:bodyPr/>
            <a:lstStyle/>
            <a:p>
              <a:endParaRPr lang="zh-CN" altLang="en-US"/>
            </a:p>
          </p:txBody>
        </p:sp>
        <p:sp>
          <p:nvSpPr>
            <p:cNvPr id="93" name="Freeform 71"/>
            <p:cNvSpPr>
              <a:spLocks noChangeArrowheads="1"/>
            </p:cNvSpPr>
            <p:nvPr/>
          </p:nvSpPr>
          <p:spPr bwMode="auto">
            <a:xfrm>
              <a:off x="89848" y="316964"/>
              <a:ext cx="82362" cy="82362"/>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grpFill/>
            <a:ln w="9525" cmpd="sng">
              <a:noFill/>
              <a:bevel/>
              <a:headEnd/>
              <a:tailEnd/>
            </a:ln>
          </p:spPr>
          <p:txBody>
            <a:bodyPr/>
            <a:lstStyle/>
            <a:p>
              <a:endParaRPr lang="zh-CN" altLang="en-US"/>
            </a:p>
          </p:txBody>
        </p:sp>
      </p:grpSp>
    </p:spTree>
    <p:extLst>
      <p:ext uri="{BB962C8B-B14F-4D97-AF65-F5344CB8AC3E}">
        <p14:creationId xmlns:p14="http://schemas.microsoft.com/office/powerpoint/2010/main" val="3631376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888861" y="3675697"/>
            <a:ext cx="2568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编写</a:t>
            </a:r>
            <a:r>
              <a:rPr lang="en-US" altLang="zh-CN" sz="2800" b="1" dirty="0" err="1"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process.c</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1455003" y="4206763"/>
            <a:ext cx="3199665" cy="1754326"/>
          </a:xfrm>
          <a:prstGeom prst="rect">
            <a:avLst/>
          </a:prstGeom>
        </p:spPr>
        <p:txBody>
          <a:bodyPr wrap="square">
            <a:spAutoFit/>
          </a:bodyPr>
          <a:lstStyle/>
          <a:p>
            <a:pPr algn="ctr"/>
            <a:r>
              <a:rPr lang="zh-CN" altLang="en-US" dirty="0">
                <a:solidFill>
                  <a:schemeClr val="bg2">
                    <a:lumMod val="50000"/>
                  </a:schemeClr>
                </a:solidFill>
                <a:latin typeface="STHeiti Light" charset="-122"/>
                <a:ea typeface="STHeiti Light" charset="-122"/>
                <a:cs typeface="STHeiti Light" charset="-122"/>
              </a:rPr>
              <a:t>编写</a:t>
            </a:r>
            <a:r>
              <a:rPr lang="en-US" altLang="zh-CN" dirty="0" err="1">
                <a:solidFill>
                  <a:schemeClr val="bg2">
                    <a:lumMod val="50000"/>
                  </a:schemeClr>
                </a:solidFill>
                <a:latin typeface="STHeiti Light" charset="-122"/>
                <a:ea typeface="STHeiti Light" charset="-122"/>
                <a:cs typeface="STHeiti Light" charset="-122"/>
              </a:rPr>
              <a:t>process.c</a:t>
            </a:r>
            <a:r>
              <a:rPr lang="zh-CN" altLang="en-US" dirty="0">
                <a:solidFill>
                  <a:schemeClr val="bg2">
                    <a:lumMod val="50000"/>
                  </a:schemeClr>
                </a:solidFill>
                <a:latin typeface="STHeiti Light" charset="-122"/>
                <a:ea typeface="STHeiti Light" charset="-122"/>
                <a:cs typeface="STHeiti Light" charset="-122"/>
              </a:rPr>
              <a:t>程序，先放在</a:t>
            </a:r>
            <a:r>
              <a:rPr lang="en-US" altLang="zh-CN" dirty="0">
                <a:solidFill>
                  <a:schemeClr val="bg2">
                    <a:lumMod val="50000"/>
                  </a:schemeClr>
                </a:solidFill>
                <a:latin typeface="STHeiti Light" charset="-122"/>
                <a:ea typeface="STHeiti Light" charset="-122"/>
                <a:cs typeface="STHeiti Light" charset="-122"/>
              </a:rPr>
              <a:t>oslab3</a:t>
            </a:r>
            <a:r>
              <a:rPr lang="zh-CN" altLang="en-US" dirty="0">
                <a:solidFill>
                  <a:schemeClr val="bg2">
                    <a:lumMod val="50000"/>
                  </a:schemeClr>
                </a:solidFill>
                <a:latin typeface="STHeiti Light" charset="-122"/>
                <a:ea typeface="STHeiti Light" charset="-122"/>
                <a:cs typeface="STHeiti Light" charset="-122"/>
              </a:rPr>
              <a:t>目录下，用到了系统调用方法</a:t>
            </a:r>
            <a:r>
              <a:rPr lang="en-US" altLang="zh-CN" dirty="0">
                <a:solidFill>
                  <a:schemeClr val="bg2">
                    <a:lumMod val="50000"/>
                  </a:schemeClr>
                </a:solidFill>
                <a:latin typeface="STHeiti Light" charset="-122"/>
                <a:ea typeface="STHeiti Light" charset="-122"/>
                <a:cs typeface="STHeiti Light" charset="-122"/>
              </a:rPr>
              <a:t>fork()</a:t>
            </a:r>
            <a:r>
              <a:rPr lang="zh-CN" altLang="en-US" dirty="0">
                <a:solidFill>
                  <a:schemeClr val="bg2">
                    <a:lumMod val="50000"/>
                  </a:schemeClr>
                </a:solidFill>
                <a:latin typeface="STHeiti Light" charset="-122"/>
                <a:ea typeface="STHeiti Light" charset="-122"/>
                <a:cs typeface="STHeiti Light" charset="-122"/>
              </a:rPr>
              <a:t>，创建了十个子进程，包括</a:t>
            </a:r>
            <a:r>
              <a:rPr lang="en-US" altLang="zh-CN" dirty="0">
                <a:solidFill>
                  <a:schemeClr val="bg2">
                    <a:lumMod val="50000"/>
                  </a:schemeClr>
                </a:solidFill>
                <a:latin typeface="STHeiti Light" charset="-122"/>
                <a:ea typeface="STHeiti Light" charset="-122"/>
                <a:cs typeface="STHeiti Light" charset="-122"/>
              </a:rPr>
              <a:t>IO</a:t>
            </a:r>
            <a:r>
              <a:rPr lang="zh-CN" altLang="en-US" dirty="0">
                <a:solidFill>
                  <a:schemeClr val="bg2">
                    <a:lumMod val="50000"/>
                  </a:schemeClr>
                </a:solidFill>
                <a:latin typeface="STHeiti Light" charset="-122"/>
                <a:ea typeface="STHeiti Light" charset="-122"/>
                <a:cs typeface="STHeiti Light" charset="-122"/>
              </a:rPr>
              <a:t>密集型和</a:t>
            </a:r>
            <a:r>
              <a:rPr lang="en-US" altLang="zh-CN" dirty="0">
                <a:solidFill>
                  <a:schemeClr val="bg2">
                    <a:lumMod val="50000"/>
                  </a:schemeClr>
                </a:solidFill>
                <a:latin typeface="STHeiti Light" charset="-122"/>
                <a:ea typeface="STHeiti Light" charset="-122"/>
                <a:cs typeface="STHeiti Light" charset="-122"/>
              </a:rPr>
              <a:t>CPU</a:t>
            </a:r>
            <a:r>
              <a:rPr lang="zh-CN" altLang="en-US" dirty="0">
                <a:solidFill>
                  <a:schemeClr val="bg2">
                    <a:lumMod val="50000"/>
                  </a:schemeClr>
                </a:solidFill>
                <a:latin typeface="STHeiti Light" charset="-122"/>
                <a:ea typeface="STHeiti Light" charset="-122"/>
                <a:cs typeface="STHeiti Light" charset="-122"/>
              </a:rPr>
              <a:t>密集型进程，通过</a:t>
            </a:r>
            <a:r>
              <a:rPr lang="en-US" altLang="zh-CN" dirty="0" err="1">
                <a:solidFill>
                  <a:schemeClr val="bg2">
                    <a:lumMod val="50000"/>
                  </a:schemeClr>
                </a:solidFill>
                <a:latin typeface="STHeiti Light" charset="-122"/>
                <a:ea typeface="STHeiti Light" charset="-122"/>
                <a:cs typeface="STHeiti Light" charset="-122"/>
              </a:rPr>
              <a:t>cpuio_bound</a:t>
            </a:r>
            <a:r>
              <a:rPr lang="en-US" altLang="zh-CN" dirty="0">
                <a:solidFill>
                  <a:schemeClr val="bg2">
                    <a:lumMod val="50000"/>
                  </a:schemeClr>
                </a:solidFill>
                <a:latin typeface="STHeiti Light" charset="-122"/>
                <a:ea typeface="STHeiti Light" charset="-122"/>
                <a:cs typeface="STHeiti Light" charset="-122"/>
              </a:rPr>
              <a:t>()</a:t>
            </a:r>
            <a:r>
              <a:rPr lang="zh-CN" altLang="en-US" dirty="0">
                <a:solidFill>
                  <a:schemeClr val="bg2">
                    <a:lumMod val="50000"/>
                  </a:schemeClr>
                </a:solidFill>
                <a:latin typeface="STHeiti Light" charset="-122"/>
                <a:ea typeface="STHeiti Light" charset="-122"/>
                <a:cs typeface="STHeiti Light" charset="-122"/>
              </a:rPr>
              <a:t>方法实现</a:t>
            </a:r>
            <a:endParaRPr lang="en-US" altLang="zh-CN" dirty="0">
              <a:solidFill>
                <a:schemeClr val="bg2">
                  <a:lumMod val="50000"/>
                </a:schemeClr>
              </a:solidFill>
              <a:latin typeface="STHeiti Light" charset="-122"/>
              <a:ea typeface="STHeiti Light" charset="-122"/>
              <a:cs typeface="STHeiti Light" charset="-122"/>
            </a:endParaRPr>
          </a:p>
        </p:txBody>
      </p:sp>
      <p:grpSp>
        <p:nvGrpSpPr>
          <p:cNvPr id="29" name="组合 43"/>
          <p:cNvGrpSpPr/>
          <p:nvPr/>
        </p:nvGrpSpPr>
        <p:grpSpPr>
          <a:xfrm>
            <a:off x="2148491" y="1908402"/>
            <a:ext cx="1658626" cy="1658626"/>
            <a:chOff x="6332882" y="5200650"/>
            <a:chExt cx="1658626" cy="1658626"/>
          </a:xfrm>
        </p:grpSpPr>
        <p:sp>
          <p:nvSpPr>
            <p:cNvPr id="31" name="椭圆 30"/>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33" name="椭圆 32"/>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38" name="Group 46"/>
          <p:cNvGrpSpPr>
            <a:grpSpLocks/>
          </p:cNvGrpSpPr>
          <p:nvPr/>
        </p:nvGrpSpPr>
        <p:grpSpPr bwMode="auto">
          <a:xfrm>
            <a:off x="2678591" y="2394457"/>
            <a:ext cx="592995" cy="674552"/>
            <a:chOff x="0" y="0"/>
            <a:chExt cx="361887" cy="411804"/>
          </a:xfrm>
          <a:solidFill>
            <a:schemeClr val="bg1"/>
          </a:solidFill>
        </p:grpSpPr>
        <p:sp>
          <p:nvSpPr>
            <p:cNvPr id="39" name="Freeform 68"/>
            <p:cNvSpPr>
              <a:spLocks noEditPoints="1" noChangeArrowheads="1"/>
            </p:cNvSpPr>
            <p:nvPr/>
          </p:nvSpPr>
          <p:spPr bwMode="auto">
            <a:xfrm>
              <a:off x="0" y="0"/>
              <a:ext cx="164722" cy="299494"/>
            </a:xfrm>
            <a:custGeom>
              <a:avLst/>
              <a:gdLst>
                <a:gd name="T0" fmla="*/ 164722 w 50"/>
                <a:gd name="T1" fmla="*/ 276200 h 90"/>
                <a:gd name="T2" fmla="*/ 164722 w 50"/>
                <a:gd name="T3" fmla="*/ 23294 h 90"/>
                <a:gd name="T4" fmla="*/ 144955 w 50"/>
                <a:gd name="T5" fmla="*/ 0 h 90"/>
                <a:gd name="T6" fmla="*/ 19767 w 50"/>
                <a:gd name="T7" fmla="*/ 0 h 90"/>
                <a:gd name="T8" fmla="*/ 0 w 50"/>
                <a:gd name="T9" fmla="*/ 23294 h 90"/>
                <a:gd name="T10" fmla="*/ 0 w 50"/>
                <a:gd name="T11" fmla="*/ 276200 h 90"/>
                <a:gd name="T12" fmla="*/ 19767 w 50"/>
                <a:gd name="T13" fmla="*/ 299494 h 90"/>
                <a:gd name="T14" fmla="*/ 144955 w 50"/>
                <a:gd name="T15" fmla="*/ 299494 h 90"/>
                <a:gd name="T16" fmla="*/ 164722 w 50"/>
                <a:gd name="T17" fmla="*/ 276200 h 90"/>
                <a:gd name="T18" fmla="*/ 128483 w 50"/>
                <a:gd name="T19" fmla="*/ 16639 h 90"/>
                <a:gd name="T20" fmla="*/ 135072 w 50"/>
                <a:gd name="T21" fmla="*/ 19966 h 90"/>
                <a:gd name="T22" fmla="*/ 128483 w 50"/>
                <a:gd name="T23" fmla="*/ 26622 h 90"/>
                <a:gd name="T24" fmla="*/ 125189 w 50"/>
                <a:gd name="T25" fmla="*/ 19966 h 90"/>
                <a:gd name="T26" fmla="*/ 128483 w 50"/>
                <a:gd name="T27" fmla="*/ 16639 h 90"/>
                <a:gd name="T28" fmla="*/ 52711 w 50"/>
                <a:gd name="T29" fmla="*/ 16639 h 90"/>
                <a:gd name="T30" fmla="*/ 112011 w 50"/>
                <a:gd name="T31" fmla="*/ 16639 h 90"/>
                <a:gd name="T32" fmla="*/ 112011 w 50"/>
                <a:gd name="T33" fmla="*/ 23294 h 90"/>
                <a:gd name="T34" fmla="*/ 52711 w 50"/>
                <a:gd name="T35" fmla="*/ 23294 h 90"/>
                <a:gd name="T36" fmla="*/ 52711 w 50"/>
                <a:gd name="T37" fmla="*/ 16639 h 90"/>
                <a:gd name="T38" fmla="*/ 16472 w 50"/>
                <a:gd name="T39" fmla="*/ 229612 h 90"/>
                <a:gd name="T40" fmla="*/ 16472 w 50"/>
                <a:gd name="T41" fmla="*/ 36605 h 90"/>
                <a:gd name="T42" fmla="*/ 148250 w 50"/>
                <a:gd name="T43" fmla="*/ 36605 h 90"/>
                <a:gd name="T44" fmla="*/ 148250 w 50"/>
                <a:gd name="T45" fmla="*/ 229612 h 90"/>
                <a:gd name="T46" fmla="*/ 16472 w 50"/>
                <a:gd name="T47" fmla="*/ 229612 h 90"/>
                <a:gd name="T48" fmla="*/ 82361 w 50"/>
                <a:gd name="T49" fmla="*/ 276200 h 90"/>
                <a:gd name="T50" fmla="*/ 69183 w 50"/>
                <a:gd name="T51" fmla="*/ 262889 h 90"/>
                <a:gd name="T52" fmla="*/ 82361 w 50"/>
                <a:gd name="T53" fmla="*/ 249578 h 90"/>
                <a:gd name="T54" fmla="*/ 95539 w 50"/>
                <a:gd name="T55" fmla="*/ 262889 h 90"/>
                <a:gd name="T56" fmla="*/ 82361 w 50"/>
                <a:gd name="T57" fmla="*/ 276200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90"/>
                <a:gd name="T89" fmla="*/ 50 w 50"/>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w="9525" cmpd="sng">
              <a:noFill/>
              <a:bevel/>
              <a:headEnd/>
              <a:tailEnd/>
            </a:ln>
          </p:spPr>
          <p:txBody>
            <a:bodyPr/>
            <a:lstStyle/>
            <a:p>
              <a:endParaRPr lang="zh-CN" altLang="en-US"/>
            </a:p>
          </p:txBody>
        </p:sp>
        <p:sp>
          <p:nvSpPr>
            <p:cNvPr id="40" name="Freeform 69"/>
            <p:cNvSpPr>
              <a:spLocks noEditPoints="1" noChangeArrowheads="1"/>
            </p:cNvSpPr>
            <p:nvPr/>
          </p:nvSpPr>
          <p:spPr bwMode="auto">
            <a:xfrm>
              <a:off x="192174" y="112310"/>
              <a:ext cx="169713" cy="299494"/>
            </a:xfrm>
            <a:custGeom>
              <a:avLst/>
              <a:gdLst>
                <a:gd name="T0" fmla="*/ 146419 w 51"/>
                <a:gd name="T1" fmla="*/ 0 h 90"/>
                <a:gd name="T2" fmla="*/ 23294 w 51"/>
                <a:gd name="T3" fmla="*/ 0 h 90"/>
                <a:gd name="T4" fmla="*/ 0 w 51"/>
                <a:gd name="T5" fmla="*/ 23294 h 90"/>
                <a:gd name="T6" fmla="*/ 0 w 51"/>
                <a:gd name="T7" fmla="*/ 276200 h 90"/>
                <a:gd name="T8" fmla="*/ 23294 w 51"/>
                <a:gd name="T9" fmla="*/ 299494 h 90"/>
                <a:gd name="T10" fmla="*/ 146419 w 51"/>
                <a:gd name="T11" fmla="*/ 299494 h 90"/>
                <a:gd name="T12" fmla="*/ 169713 w 51"/>
                <a:gd name="T13" fmla="*/ 276200 h 90"/>
                <a:gd name="T14" fmla="*/ 169713 w 51"/>
                <a:gd name="T15" fmla="*/ 23294 h 90"/>
                <a:gd name="T16" fmla="*/ 146419 w 51"/>
                <a:gd name="T17" fmla="*/ 0 h 90"/>
                <a:gd name="T18" fmla="*/ 133108 w 51"/>
                <a:gd name="T19" fmla="*/ 16639 h 90"/>
                <a:gd name="T20" fmla="*/ 139764 w 51"/>
                <a:gd name="T21" fmla="*/ 19966 h 90"/>
                <a:gd name="T22" fmla="*/ 133108 w 51"/>
                <a:gd name="T23" fmla="*/ 26622 h 90"/>
                <a:gd name="T24" fmla="*/ 126453 w 51"/>
                <a:gd name="T25" fmla="*/ 19966 h 90"/>
                <a:gd name="T26" fmla="*/ 133108 w 51"/>
                <a:gd name="T27" fmla="*/ 16639 h 90"/>
                <a:gd name="T28" fmla="*/ 56571 w 51"/>
                <a:gd name="T29" fmla="*/ 16639 h 90"/>
                <a:gd name="T30" fmla="*/ 113142 w 51"/>
                <a:gd name="T31" fmla="*/ 16639 h 90"/>
                <a:gd name="T32" fmla="*/ 113142 w 51"/>
                <a:gd name="T33" fmla="*/ 23294 h 90"/>
                <a:gd name="T34" fmla="*/ 56571 w 51"/>
                <a:gd name="T35" fmla="*/ 23294 h 90"/>
                <a:gd name="T36" fmla="*/ 56571 w 51"/>
                <a:gd name="T37" fmla="*/ 16639 h 90"/>
                <a:gd name="T38" fmla="*/ 86520 w 51"/>
                <a:gd name="T39" fmla="*/ 276200 h 90"/>
                <a:gd name="T40" fmla="*/ 69882 w 51"/>
                <a:gd name="T41" fmla="*/ 262889 h 90"/>
                <a:gd name="T42" fmla="*/ 86520 w 51"/>
                <a:gd name="T43" fmla="*/ 249578 h 90"/>
                <a:gd name="T44" fmla="*/ 99831 w 51"/>
                <a:gd name="T45" fmla="*/ 262889 h 90"/>
                <a:gd name="T46" fmla="*/ 86520 w 51"/>
                <a:gd name="T47" fmla="*/ 276200 h 90"/>
                <a:gd name="T48" fmla="*/ 153074 w 51"/>
                <a:gd name="T49" fmla="*/ 229612 h 90"/>
                <a:gd name="T50" fmla="*/ 16639 w 51"/>
                <a:gd name="T51" fmla="*/ 229612 h 90"/>
                <a:gd name="T52" fmla="*/ 16639 w 51"/>
                <a:gd name="T53" fmla="*/ 36605 h 90"/>
                <a:gd name="T54" fmla="*/ 153074 w 51"/>
                <a:gd name="T55" fmla="*/ 36605 h 90"/>
                <a:gd name="T56" fmla="*/ 153074 w 51"/>
                <a:gd name="T57" fmla="*/ 229612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90"/>
                <a:gd name="T89" fmla="*/ 51 w 51"/>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w="9525" cmpd="sng">
              <a:noFill/>
              <a:bevel/>
              <a:headEnd/>
              <a:tailEnd/>
            </a:ln>
          </p:spPr>
          <p:txBody>
            <a:bodyPr/>
            <a:lstStyle/>
            <a:p>
              <a:endParaRPr lang="zh-CN" altLang="en-US"/>
            </a:p>
          </p:txBody>
        </p:sp>
        <p:sp>
          <p:nvSpPr>
            <p:cNvPr id="41" name="Freeform 70"/>
            <p:cNvSpPr>
              <a:spLocks noChangeArrowheads="1"/>
            </p:cNvSpPr>
            <p:nvPr/>
          </p:nvSpPr>
          <p:spPr bwMode="auto">
            <a:xfrm>
              <a:off x="179696" y="17470"/>
              <a:ext cx="99831" cy="82362"/>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w="9525" cmpd="sng">
              <a:noFill/>
              <a:bevel/>
              <a:headEnd/>
              <a:tailEnd/>
            </a:ln>
          </p:spPr>
          <p:txBody>
            <a:bodyPr/>
            <a:lstStyle/>
            <a:p>
              <a:endParaRPr lang="zh-CN" altLang="en-US"/>
            </a:p>
          </p:txBody>
        </p:sp>
        <p:sp>
          <p:nvSpPr>
            <p:cNvPr id="42" name="Freeform 71"/>
            <p:cNvSpPr>
              <a:spLocks noChangeArrowheads="1"/>
            </p:cNvSpPr>
            <p:nvPr/>
          </p:nvSpPr>
          <p:spPr bwMode="auto">
            <a:xfrm>
              <a:off x="89848" y="316964"/>
              <a:ext cx="82362" cy="82362"/>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grpFill/>
            <a:ln w="9525" cmpd="sng">
              <a:noFill/>
              <a:bevel/>
              <a:headEnd/>
              <a:tailEnd/>
            </a:ln>
          </p:spPr>
          <p:txBody>
            <a:bodyPr/>
            <a:lstStyle/>
            <a:p>
              <a:endParaRPr lang="zh-CN" altLang="en-US"/>
            </a:p>
          </p:txBody>
        </p:sp>
      </p:grpSp>
      <p:pic>
        <p:nvPicPr>
          <p:cNvPr id="10" name="图片 9"/>
          <p:cNvPicPr>
            <a:picLocks noChangeAspect="1"/>
          </p:cNvPicPr>
          <p:nvPr/>
        </p:nvPicPr>
        <p:blipFill>
          <a:blip r:embed="rId3"/>
          <a:stretch>
            <a:fillRect/>
          </a:stretch>
        </p:blipFill>
        <p:spPr>
          <a:xfrm>
            <a:off x="5074516" y="194894"/>
            <a:ext cx="6674411" cy="6474527"/>
          </a:xfrm>
          <a:prstGeom prst="rect">
            <a:avLst/>
          </a:prstGeom>
        </p:spPr>
      </p:pic>
      <p:sp>
        <p:nvSpPr>
          <p:cNvPr id="12" name="右弧形箭头 11"/>
          <p:cNvSpPr/>
          <p:nvPr/>
        </p:nvSpPr>
        <p:spPr bwMode="auto">
          <a:xfrm>
            <a:off x="1165084" y="5173249"/>
            <a:ext cx="289919" cy="1252603"/>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3421854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193882" y="712669"/>
            <a:ext cx="3549731" cy="954107"/>
          </a:xfrm>
          <a:prstGeom prst="rect">
            <a:avLst/>
          </a:prstGeom>
        </p:spPr>
        <p:txBody>
          <a:bodyPr wrap="square">
            <a:spAutoFit/>
          </a:bodyPr>
          <a:lstStyle/>
          <a:p>
            <a:pPr algn="just"/>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a:t>
            </a:r>
            <a:r>
              <a:rPr lang="en-US" altLang="zh-CN" sz="1400" dirty="0" err="1">
                <a:solidFill>
                  <a:schemeClr val="bg2">
                    <a:lumMod val="50000"/>
                  </a:schemeClr>
                </a:solidFill>
                <a:latin typeface="STHeiti Light" charset="-122"/>
                <a:ea typeface="STHeiti Light" charset="-122"/>
                <a:cs typeface="STHeiti Light" charset="-122"/>
              </a:rPr>
              <a:t>init</a:t>
            </a:r>
            <a:r>
              <a:rPr lang="en-US" altLang="zh-CN" sz="1400" dirty="0">
                <a:solidFill>
                  <a:schemeClr val="bg2">
                    <a:lumMod val="50000"/>
                  </a:schemeClr>
                </a:solidFill>
                <a:latin typeface="STHeiti Light" charset="-122"/>
                <a:ea typeface="STHeiti Light" charset="-122"/>
                <a:cs typeface="STHeiti Light" charset="-122"/>
              </a:rPr>
              <a:t>/</a:t>
            </a:r>
            <a:r>
              <a:rPr lang="zh-CN" altLang="en-US" sz="1400" dirty="0">
                <a:solidFill>
                  <a:schemeClr val="bg2">
                    <a:lumMod val="50000"/>
                  </a:schemeClr>
                </a:solidFill>
                <a:latin typeface="STHeiti Light" charset="-122"/>
                <a:ea typeface="STHeiti Light" charset="-122"/>
                <a:cs typeface="STHeiti Light" charset="-122"/>
              </a:rPr>
              <a:t>目录下，修改</a:t>
            </a:r>
            <a:r>
              <a:rPr lang="en-US" altLang="zh-CN" sz="1400" dirty="0" err="1">
                <a:solidFill>
                  <a:schemeClr val="bg2">
                    <a:lumMod val="50000"/>
                  </a:schemeClr>
                </a:solidFill>
                <a:latin typeface="STHeiti Light" charset="-122"/>
                <a:ea typeface="STHeiti Light" charset="-122"/>
                <a:cs typeface="STHeiti Light" charset="-122"/>
              </a:rPr>
              <a:t>main.c</a:t>
            </a:r>
            <a:r>
              <a:rPr lang="zh-CN" altLang="en-US" sz="1400" dirty="0">
                <a:solidFill>
                  <a:schemeClr val="bg2">
                    <a:lumMod val="50000"/>
                  </a:schemeClr>
                </a:solidFill>
                <a:latin typeface="STHeiti Light" charset="-122"/>
                <a:ea typeface="STHeiti Light" charset="-122"/>
                <a:cs typeface="STHeiti Light" charset="-122"/>
              </a:rPr>
              <a:t>文件，添加创建日志文件</a:t>
            </a:r>
            <a:r>
              <a:rPr lang="en-US" altLang="zh-CN"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var</a:t>
            </a:r>
            <a:r>
              <a:rPr lang="en-US" altLang="zh-CN"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process.log</a:t>
            </a:r>
            <a:r>
              <a:rPr lang="zh-CN" altLang="en-US" sz="1400" dirty="0">
                <a:solidFill>
                  <a:schemeClr val="bg2">
                    <a:lumMod val="50000"/>
                  </a:schemeClr>
                </a:solidFill>
                <a:latin typeface="STHeiti Light" charset="-122"/>
                <a:ea typeface="STHeiti Light" charset="-122"/>
                <a:cs typeface="STHeiti Light" charset="-122"/>
              </a:rPr>
              <a:t>语句，将</a:t>
            </a:r>
            <a:r>
              <a:rPr lang="en-US" altLang="zh-CN" sz="1400" dirty="0">
                <a:solidFill>
                  <a:schemeClr val="bg2">
                    <a:lumMod val="50000"/>
                  </a:schemeClr>
                </a:solidFill>
                <a:latin typeface="STHeiti Light" charset="-122"/>
                <a:ea typeface="STHeiti Light" charset="-122"/>
                <a:cs typeface="STHeiti Light" charset="-122"/>
              </a:rPr>
              <a:t>log</a:t>
            </a:r>
            <a:r>
              <a:rPr lang="zh-CN" altLang="en-US" sz="1400" dirty="0">
                <a:solidFill>
                  <a:schemeClr val="bg2">
                    <a:lumMod val="50000"/>
                  </a:schemeClr>
                </a:solidFill>
                <a:latin typeface="STHeiti Light" charset="-122"/>
                <a:ea typeface="STHeiti Light" charset="-122"/>
                <a:cs typeface="STHeiti Light" charset="-122"/>
              </a:rPr>
              <a:t>文件关联到文件描述符</a:t>
            </a:r>
            <a:r>
              <a:rPr lang="en-US" altLang="zh-CN" sz="1400" dirty="0">
                <a:solidFill>
                  <a:schemeClr val="bg2">
                    <a:lumMod val="50000"/>
                  </a:schemeClr>
                </a:solidFill>
                <a:latin typeface="STHeiti Light" charset="-122"/>
                <a:ea typeface="STHeiti Light" charset="-122"/>
                <a:cs typeface="STHeiti Light" charset="-122"/>
              </a:rPr>
              <a:t>3</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0</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1</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2</a:t>
            </a:r>
            <a:r>
              <a:rPr lang="zh-CN" altLang="en-US" sz="1400" dirty="0">
                <a:solidFill>
                  <a:schemeClr val="bg2">
                    <a:lumMod val="50000"/>
                  </a:schemeClr>
                </a:solidFill>
                <a:latin typeface="STHeiti Light" charset="-122"/>
                <a:ea typeface="STHeiti Light" charset="-122"/>
                <a:cs typeface="STHeiti Light" charset="-122"/>
              </a:rPr>
              <a:t>分别是</a:t>
            </a:r>
            <a:r>
              <a:rPr lang="en-US" altLang="zh-CN" sz="1400" dirty="0" err="1">
                <a:solidFill>
                  <a:schemeClr val="bg2">
                    <a:lumMod val="50000"/>
                  </a:schemeClr>
                </a:solidFill>
                <a:latin typeface="STHeiti Light" charset="-122"/>
                <a:ea typeface="STHeiti Light" charset="-122"/>
                <a:cs typeface="STHeiti Light" charset="-122"/>
              </a:rPr>
              <a:t>stdin</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stdout</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stderr</a:t>
            </a:r>
            <a:endParaRPr lang="en-US" altLang="zh-CN" sz="1400" dirty="0">
              <a:solidFill>
                <a:schemeClr val="bg2">
                  <a:lumMod val="50000"/>
                </a:schemeClr>
              </a:solidFill>
              <a:latin typeface="STHeiti Light" charset="-122"/>
              <a:ea typeface="STHeiti Light" charset="-122"/>
              <a:cs typeface="STHeiti Light" charset="-122"/>
            </a:endParaRPr>
          </a:p>
        </p:txBody>
      </p:sp>
      <p:grpSp>
        <p:nvGrpSpPr>
          <p:cNvPr id="21" name="组合 44"/>
          <p:cNvGrpSpPr/>
          <p:nvPr/>
        </p:nvGrpSpPr>
        <p:grpSpPr>
          <a:xfrm>
            <a:off x="486884" y="2691828"/>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24" name="Freeform 77"/>
          <p:cNvSpPr>
            <a:spLocks noEditPoints="1"/>
          </p:cNvSpPr>
          <p:nvPr/>
        </p:nvSpPr>
        <p:spPr bwMode="auto">
          <a:xfrm>
            <a:off x="1011390" y="3188979"/>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5890616" y="415505"/>
            <a:ext cx="6028846" cy="1323125"/>
          </a:xfrm>
          <a:prstGeom prst="rect">
            <a:avLst/>
          </a:prstGeom>
        </p:spPr>
      </p:pic>
      <p:sp>
        <p:nvSpPr>
          <p:cNvPr id="4" name="矩形 3"/>
          <p:cNvSpPr/>
          <p:nvPr/>
        </p:nvSpPr>
        <p:spPr>
          <a:xfrm>
            <a:off x="2255762" y="3408738"/>
            <a:ext cx="3549731" cy="523220"/>
          </a:xfrm>
          <a:prstGeom prst="rect">
            <a:avLst/>
          </a:prstGeom>
        </p:spPr>
        <p:txBody>
          <a:bodyPr wrap="square">
            <a:spAutoFit/>
          </a:bodyPr>
          <a:lstStyle/>
          <a:p>
            <a:r>
              <a:rPr lang="zh-CN" altLang="it-IT" sz="1400" dirty="0">
                <a:solidFill>
                  <a:schemeClr val="bg2">
                    <a:lumMod val="50000"/>
                  </a:schemeClr>
                </a:solidFill>
                <a:latin typeface="STHeiti Light" charset="-122"/>
                <a:ea typeface="STHeiti Light" charset="-122"/>
                <a:cs typeface="STHeiti Light" charset="-122"/>
              </a:rPr>
              <a:t>向</a:t>
            </a:r>
            <a:r>
              <a:rPr lang="it-IT" altLang="zh-CN" sz="1400" dirty="0">
                <a:solidFill>
                  <a:schemeClr val="bg2">
                    <a:lumMod val="50000"/>
                  </a:schemeClr>
                </a:solidFill>
                <a:latin typeface="STHeiti Light" charset="-122"/>
                <a:ea typeface="STHeiti Light" charset="-122"/>
                <a:cs typeface="STHeiti Light" charset="-122"/>
              </a:rPr>
              <a:t>linux-0.11/</a:t>
            </a:r>
            <a:r>
              <a:rPr lang="it-IT" altLang="zh-CN" sz="1400" dirty="0" err="1">
                <a:solidFill>
                  <a:schemeClr val="bg2">
                    <a:lumMod val="50000"/>
                  </a:schemeClr>
                </a:solidFill>
                <a:latin typeface="STHeiti Light" charset="-122"/>
                <a:ea typeface="STHeiti Light" charset="-122"/>
                <a:cs typeface="STHeiti Light" charset="-122"/>
              </a:rPr>
              <a:t>kernel</a:t>
            </a:r>
            <a:r>
              <a:rPr lang="zh-CN" altLang="it-IT" sz="1400" dirty="0">
                <a:solidFill>
                  <a:schemeClr val="bg2">
                    <a:lumMod val="50000"/>
                  </a:schemeClr>
                </a:solidFill>
                <a:latin typeface="STHeiti Light" charset="-122"/>
                <a:ea typeface="STHeiti Light" charset="-122"/>
                <a:cs typeface="STHeiti Light" charset="-122"/>
              </a:rPr>
              <a:t>目录下的</a:t>
            </a:r>
            <a:r>
              <a:rPr lang="it-IT" altLang="zh-CN" sz="1400" dirty="0" err="1">
                <a:solidFill>
                  <a:schemeClr val="bg2">
                    <a:lumMod val="50000"/>
                  </a:schemeClr>
                </a:solidFill>
                <a:latin typeface="STHeiti Light" charset="-122"/>
                <a:ea typeface="STHeiti Light" charset="-122"/>
                <a:cs typeface="STHeiti Light" charset="-122"/>
              </a:rPr>
              <a:t>printk.c</a:t>
            </a:r>
            <a:r>
              <a:rPr lang="zh-CN" altLang="it-IT" sz="1400" dirty="0">
                <a:solidFill>
                  <a:schemeClr val="bg2">
                    <a:lumMod val="50000"/>
                  </a:schemeClr>
                </a:solidFill>
                <a:latin typeface="STHeiti Light" charset="-122"/>
                <a:ea typeface="STHeiti Light" charset="-122"/>
                <a:cs typeface="STHeiti Light" charset="-122"/>
              </a:rPr>
              <a:t>文件中添加日志打印功能</a:t>
            </a:r>
            <a:endParaRPr lang="zh-CN" altLang="en-US" sz="1400" dirty="0">
              <a:solidFill>
                <a:schemeClr val="bg2">
                  <a:lumMod val="50000"/>
                </a:schemeClr>
              </a:solidFill>
              <a:latin typeface="STHeiti Light" charset="-122"/>
              <a:ea typeface="STHeiti Light" charset="-122"/>
              <a:cs typeface="STHeiti Light" charset="-122"/>
            </a:endParaRPr>
          </a:p>
        </p:txBody>
      </p:sp>
      <p:pic>
        <p:nvPicPr>
          <p:cNvPr id="5" name="图片 4"/>
          <p:cNvPicPr>
            <a:picLocks noChangeAspect="1"/>
          </p:cNvPicPr>
          <p:nvPr/>
        </p:nvPicPr>
        <p:blipFill>
          <a:blip r:embed="rId3"/>
          <a:stretch>
            <a:fillRect/>
          </a:stretch>
        </p:blipFill>
        <p:spPr>
          <a:xfrm>
            <a:off x="5890616" y="1792253"/>
            <a:ext cx="5881917" cy="4892734"/>
          </a:xfrm>
          <a:prstGeom prst="rect">
            <a:avLst/>
          </a:prstGeom>
        </p:spPr>
      </p:pic>
      <p:sp>
        <p:nvSpPr>
          <p:cNvPr id="6" name="右弧形箭头 5"/>
          <p:cNvSpPr/>
          <p:nvPr/>
        </p:nvSpPr>
        <p:spPr bwMode="auto">
          <a:xfrm>
            <a:off x="2145510" y="1738630"/>
            <a:ext cx="479321" cy="1670108"/>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7" name="左弧形箭头 6"/>
          <p:cNvSpPr/>
          <p:nvPr/>
        </p:nvSpPr>
        <p:spPr bwMode="auto">
          <a:xfrm>
            <a:off x="4334005" y="3931958"/>
            <a:ext cx="526093" cy="1954060"/>
          </a:xfrm>
          <a:prstGeom prst="curvedLef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108620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255762" y="1689562"/>
            <a:ext cx="3549731" cy="738664"/>
          </a:xfrm>
          <a:prstGeom prst="rect">
            <a:avLst/>
          </a:prstGeom>
        </p:spPr>
        <p:txBody>
          <a:bodyPr wrap="square">
            <a:spAutoFit/>
          </a:bodyPr>
          <a:lstStyle/>
          <a:p>
            <a:pPr algn="just"/>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fork.c</a:t>
            </a:r>
            <a:r>
              <a:rPr lang="zh-CN" altLang="en-US" sz="1400" dirty="0">
                <a:solidFill>
                  <a:schemeClr val="bg2">
                    <a:lumMod val="50000"/>
                  </a:schemeClr>
                </a:solidFill>
                <a:latin typeface="STHeiti Light" charset="-122"/>
                <a:ea typeface="STHeiti Light" charset="-122"/>
                <a:cs typeface="STHeiti Light" charset="-122"/>
              </a:rPr>
              <a:t>文件的对应位置添加打印输出（打印状态信息到</a:t>
            </a:r>
            <a:r>
              <a:rPr lang="en-US" altLang="zh-CN" sz="1400" dirty="0">
                <a:solidFill>
                  <a:schemeClr val="bg2">
                    <a:lumMod val="50000"/>
                  </a:schemeClr>
                </a:solidFill>
                <a:latin typeface="STHeiti Light" charset="-122"/>
                <a:ea typeface="STHeiti Light" charset="-122"/>
                <a:cs typeface="STHeiti Light" charset="-122"/>
              </a:rPr>
              <a:t>log</a:t>
            </a:r>
            <a:r>
              <a:rPr lang="zh-CN" altLang="en-US" sz="1400" dirty="0">
                <a:solidFill>
                  <a:schemeClr val="bg2">
                    <a:lumMod val="50000"/>
                  </a:schemeClr>
                </a:solidFill>
                <a:latin typeface="STHeiti Light" charset="-122"/>
                <a:ea typeface="STHeiti Light" charset="-122"/>
                <a:cs typeface="STHeiti Light" charset="-122"/>
              </a:rPr>
              <a:t>中）</a:t>
            </a:r>
            <a:endParaRPr lang="en-US" altLang="zh-CN" sz="1400" dirty="0">
              <a:solidFill>
                <a:schemeClr val="bg2">
                  <a:lumMod val="50000"/>
                </a:schemeClr>
              </a:solidFill>
              <a:latin typeface="STHeiti Light" charset="-122"/>
              <a:ea typeface="STHeiti Light" charset="-122"/>
              <a:cs typeface="STHeiti Light" charset="-122"/>
            </a:endParaRPr>
          </a:p>
        </p:txBody>
      </p:sp>
      <p:grpSp>
        <p:nvGrpSpPr>
          <p:cNvPr id="21" name="组合 44"/>
          <p:cNvGrpSpPr/>
          <p:nvPr/>
        </p:nvGrpSpPr>
        <p:grpSpPr>
          <a:xfrm>
            <a:off x="486884" y="2691828"/>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24" name="Freeform 77"/>
          <p:cNvSpPr>
            <a:spLocks noEditPoints="1"/>
          </p:cNvSpPr>
          <p:nvPr/>
        </p:nvSpPr>
        <p:spPr bwMode="auto">
          <a:xfrm>
            <a:off x="1011390" y="3188979"/>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2255762" y="2978499"/>
            <a:ext cx="3549731" cy="523220"/>
          </a:xfrm>
          <a:prstGeom prst="rect">
            <a:avLst/>
          </a:prstGeom>
        </p:spPr>
        <p:txBody>
          <a:bodyPr wrap="square">
            <a:spAutoFit/>
          </a:bodyPr>
          <a:lstStyle/>
          <a:p>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sched.c</a:t>
            </a:r>
            <a:r>
              <a:rPr lang="zh-CN" altLang="en-US" sz="1400" dirty="0">
                <a:solidFill>
                  <a:schemeClr val="bg2">
                    <a:lumMod val="50000"/>
                  </a:schemeClr>
                </a:solidFill>
                <a:latin typeface="STHeiti Light" charset="-122"/>
                <a:ea typeface="STHeiti Light" charset="-122"/>
                <a:cs typeface="STHeiti Light" charset="-122"/>
              </a:rPr>
              <a:t>文件中找到正确位置，</a:t>
            </a:r>
            <a:r>
              <a:rPr lang="zh-CN" altLang="en-US" sz="1400" dirty="0" smtClean="0">
                <a:solidFill>
                  <a:schemeClr val="bg2">
                    <a:lumMod val="50000"/>
                  </a:schemeClr>
                </a:solidFill>
                <a:latin typeface="STHeiti Light" charset="-122"/>
                <a:ea typeface="STHeiti Light" charset="-122"/>
                <a:cs typeface="STHeiti Light" charset="-122"/>
              </a:rPr>
              <a:t>添加代码</a:t>
            </a:r>
            <a:r>
              <a:rPr lang="zh-CN" altLang="en-US" sz="1400" dirty="0" smtClean="0">
                <a:solidFill>
                  <a:schemeClr val="bg2">
                    <a:lumMod val="50000"/>
                  </a:schemeClr>
                </a:solidFill>
                <a:latin typeface="STHeiti Light" charset="-122"/>
                <a:ea typeface="STHeiti Light" charset="-122"/>
                <a:cs typeface="STHeiti Light" charset="-122"/>
              </a:rPr>
              <a:t>如报告所示</a:t>
            </a:r>
            <a:endParaRPr lang="zh-CN" altLang="en-US" sz="1400" dirty="0">
              <a:solidFill>
                <a:schemeClr val="bg2">
                  <a:lumMod val="50000"/>
                </a:schemeClr>
              </a:solidFill>
              <a:latin typeface="STHeiti Light" charset="-122"/>
              <a:ea typeface="STHeiti Light" charset="-122"/>
              <a:cs typeface="STHeiti Light" charset="-122"/>
            </a:endParaRPr>
          </a:p>
        </p:txBody>
      </p:sp>
      <p:pic>
        <p:nvPicPr>
          <p:cNvPr id="6" name="图片 5"/>
          <p:cNvPicPr>
            <a:picLocks noChangeAspect="1"/>
          </p:cNvPicPr>
          <p:nvPr/>
        </p:nvPicPr>
        <p:blipFill>
          <a:blip r:embed="rId2"/>
          <a:stretch>
            <a:fillRect/>
          </a:stretch>
        </p:blipFill>
        <p:spPr>
          <a:xfrm>
            <a:off x="5952496" y="1564151"/>
            <a:ext cx="5881917" cy="850900"/>
          </a:xfrm>
          <a:prstGeom prst="rect">
            <a:avLst/>
          </a:prstGeom>
        </p:spPr>
      </p:pic>
      <p:sp>
        <p:nvSpPr>
          <p:cNvPr id="7" name="矩形 6"/>
          <p:cNvSpPr/>
          <p:nvPr/>
        </p:nvSpPr>
        <p:spPr>
          <a:xfrm>
            <a:off x="2319205" y="5113302"/>
            <a:ext cx="3486288" cy="738664"/>
          </a:xfrm>
          <a:prstGeom prst="rect">
            <a:avLst/>
          </a:prstGeom>
        </p:spPr>
        <p:txBody>
          <a:bodyPr wrap="square">
            <a:spAutoFit/>
          </a:bodyPr>
          <a:lstStyle/>
          <a:p>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exit.c</a:t>
            </a:r>
            <a:r>
              <a:rPr lang="zh-CN" altLang="en-US" sz="1400" dirty="0">
                <a:solidFill>
                  <a:schemeClr val="bg2">
                    <a:lumMod val="50000"/>
                  </a:schemeClr>
                </a:solidFill>
                <a:latin typeface="STHeiti Light" charset="-122"/>
                <a:ea typeface="STHeiti Light" charset="-122"/>
                <a:cs typeface="STHeiti Light" charset="-122"/>
              </a:rPr>
              <a:t>文件中，找到正确的状态转换点，添加如下代码（功能同上）</a:t>
            </a:r>
          </a:p>
        </p:txBody>
      </p:sp>
      <p:pic>
        <p:nvPicPr>
          <p:cNvPr id="8" name="图片 7"/>
          <p:cNvPicPr>
            <a:picLocks noChangeAspect="1"/>
          </p:cNvPicPr>
          <p:nvPr/>
        </p:nvPicPr>
        <p:blipFill>
          <a:blip r:embed="rId3"/>
          <a:stretch>
            <a:fillRect/>
          </a:stretch>
        </p:blipFill>
        <p:spPr>
          <a:xfrm>
            <a:off x="5952496" y="4043323"/>
            <a:ext cx="4394200" cy="1168400"/>
          </a:xfrm>
          <a:prstGeom prst="rect">
            <a:avLst/>
          </a:prstGeom>
        </p:spPr>
      </p:pic>
      <p:pic>
        <p:nvPicPr>
          <p:cNvPr id="9" name="图片 8"/>
          <p:cNvPicPr>
            <a:picLocks noChangeAspect="1"/>
          </p:cNvPicPr>
          <p:nvPr/>
        </p:nvPicPr>
        <p:blipFill>
          <a:blip r:embed="rId4"/>
          <a:stretch>
            <a:fillRect/>
          </a:stretch>
        </p:blipFill>
        <p:spPr>
          <a:xfrm>
            <a:off x="6894113" y="5211723"/>
            <a:ext cx="4940300" cy="1320800"/>
          </a:xfrm>
          <a:prstGeom prst="rect">
            <a:avLst/>
          </a:prstGeom>
        </p:spPr>
      </p:pic>
      <p:sp>
        <p:nvSpPr>
          <p:cNvPr id="10" name="右弧形箭头 9"/>
          <p:cNvSpPr/>
          <p:nvPr/>
        </p:nvSpPr>
        <p:spPr bwMode="auto">
          <a:xfrm>
            <a:off x="1925756" y="2299456"/>
            <a:ext cx="330006" cy="661184"/>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1" name="左弧形箭头 10"/>
          <p:cNvSpPr/>
          <p:nvPr/>
        </p:nvSpPr>
        <p:spPr bwMode="auto">
          <a:xfrm>
            <a:off x="4734839" y="3602709"/>
            <a:ext cx="592782" cy="1510593"/>
          </a:xfrm>
          <a:prstGeom prst="curvedLef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2" name="右弧形箭头 11"/>
          <p:cNvSpPr/>
          <p:nvPr/>
        </p:nvSpPr>
        <p:spPr bwMode="auto">
          <a:xfrm>
            <a:off x="2035259" y="5574082"/>
            <a:ext cx="283946" cy="1052186"/>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121173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58510" y="397630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程序运行及记录</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grpSp>
        <p:nvGrpSpPr>
          <p:cNvPr id="21" name="组合 47"/>
          <p:cNvGrpSpPr/>
          <p:nvPr/>
        </p:nvGrpSpPr>
        <p:grpSpPr>
          <a:xfrm>
            <a:off x="646302" y="2309834"/>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24" name="组合 75"/>
          <p:cNvGrpSpPr/>
          <p:nvPr/>
        </p:nvGrpSpPr>
        <p:grpSpPr>
          <a:xfrm>
            <a:off x="1201782" y="2813629"/>
            <a:ext cx="590906" cy="594698"/>
            <a:chOff x="4554542" y="4102100"/>
            <a:chExt cx="495296" cy="498474"/>
          </a:xfrm>
          <a:solidFill>
            <a:schemeClr val="bg1"/>
          </a:solidFill>
        </p:grpSpPr>
        <p:sp>
          <p:nvSpPr>
            <p:cNvPr id="25" name="Freeform 90"/>
            <p:cNvSpPr>
              <a:spLocks/>
            </p:cNvSpPr>
            <p:nvPr/>
          </p:nvSpPr>
          <p:spPr bwMode="auto">
            <a:xfrm>
              <a:off x="4554542" y="4154486"/>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1"/>
            <p:cNvSpPr>
              <a:spLocks/>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2"/>
            <p:cNvSpPr>
              <a:spLocks/>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3691401" y="457276"/>
            <a:ext cx="3441968" cy="338554"/>
          </a:xfrm>
          <a:prstGeom prst="rect">
            <a:avLst/>
          </a:prstGeom>
        </p:spPr>
        <p:txBody>
          <a:bodyPr wrap="none">
            <a:spAutoFit/>
          </a:bodyPr>
          <a:lstStyle/>
          <a:p>
            <a:r>
              <a:rPr lang="zh-CN" altLang="zh-CN" sz="1600" dirty="0">
                <a:solidFill>
                  <a:schemeClr val="bg2">
                    <a:lumMod val="50000"/>
                  </a:schemeClr>
                </a:solidFill>
                <a:latin typeface="STHeiti Light" charset="-122"/>
                <a:ea typeface="STHeiti Light" charset="-122"/>
                <a:cs typeface="STHeiti Light" charset="-122"/>
              </a:rPr>
              <a:t>运行bochs，编译并运行process.c </a:t>
            </a:r>
            <a:endParaRPr lang="zh-CN" altLang="en-US" sz="1600" dirty="0">
              <a:solidFill>
                <a:schemeClr val="bg2">
                  <a:lumMod val="50000"/>
                </a:schemeClr>
              </a:solidFill>
              <a:latin typeface="STHeiti Light" charset="-122"/>
              <a:ea typeface="STHeiti Light" charset="-122"/>
              <a:cs typeface="STHeiti Light" charset="-122"/>
            </a:endParaRPr>
          </a:p>
        </p:txBody>
      </p:sp>
      <p:pic>
        <p:nvPicPr>
          <p:cNvPr id="4" name="图片 3"/>
          <p:cNvPicPr>
            <a:picLocks noChangeAspect="1"/>
          </p:cNvPicPr>
          <p:nvPr/>
        </p:nvPicPr>
        <p:blipFill>
          <a:blip r:embed="rId2"/>
          <a:stretch>
            <a:fillRect/>
          </a:stretch>
        </p:blipFill>
        <p:spPr>
          <a:xfrm>
            <a:off x="3182455" y="912204"/>
            <a:ext cx="3843403" cy="2188604"/>
          </a:xfrm>
          <a:prstGeom prst="rect">
            <a:avLst/>
          </a:prstGeom>
        </p:spPr>
      </p:pic>
      <p:sp>
        <p:nvSpPr>
          <p:cNvPr id="5" name="矩形 4"/>
          <p:cNvSpPr/>
          <p:nvPr/>
        </p:nvSpPr>
        <p:spPr>
          <a:xfrm>
            <a:off x="3381854" y="3683918"/>
            <a:ext cx="3751515" cy="584775"/>
          </a:xfrm>
          <a:prstGeom prst="rect">
            <a:avLst/>
          </a:prstGeom>
        </p:spPr>
        <p:txBody>
          <a:bodyPr wrap="square">
            <a:spAutoFit/>
          </a:bodyPr>
          <a:lstStyle/>
          <a:p>
            <a:r>
              <a:rPr lang="zh-CN" altLang="en-US" sz="1600" dirty="0">
                <a:solidFill>
                  <a:schemeClr val="bg2">
                    <a:lumMod val="50000"/>
                  </a:schemeClr>
                </a:solidFill>
                <a:latin typeface="STHeiti Light" charset="-122"/>
                <a:ea typeface="STHeiti Light" charset="-122"/>
                <a:cs typeface="STHeiti Light" charset="-122"/>
              </a:rPr>
              <a:t>在</a:t>
            </a:r>
            <a:r>
              <a:rPr lang="en-US" altLang="zh-CN" sz="1600" dirty="0" err="1">
                <a:solidFill>
                  <a:schemeClr val="bg2">
                    <a:lumMod val="50000"/>
                  </a:schemeClr>
                </a:solidFill>
                <a:latin typeface="STHeiti Light" charset="-122"/>
                <a:ea typeface="STHeiti Light" charset="-122"/>
                <a:cs typeface="STHeiti Light" charset="-122"/>
              </a:rPr>
              <a:t>bochs</a:t>
            </a:r>
            <a:r>
              <a:rPr lang="zh-CN" altLang="en-US" sz="1600" dirty="0">
                <a:solidFill>
                  <a:schemeClr val="bg2">
                    <a:lumMod val="50000"/>
                  </a:schemeClr>
                </a:solidFill>
                <a:latin typeface="STHeiti Light" charset="-122"/>
                <a:ea typeface="STHeiti Light" charset="-122"/>
                <a:cs typeface="STHeiti Light" charset="-122"/>
              </a:rPr>
              <a:t>上运行“</a:t>
            </a:r>
            <a:r>
              <a:rPr lang="en-US" altLang="zh-CN" sz="1600" dirty="0" err="1">
                <a:solidFill>
                  <a:schemeClr val="bg2">
                    <a:lumMod val="50000"/>
                  </a:schemeClr>
                </a:solidFill>
                <a:latin typeface="STHeiti Light" charset="-122"/>
                <a:ea typeface="STHeiti Light" charset="-122"/>
                <a:cs typeface="STHeiti Light" charset="-122"/>
              </a:rPr>
              <a:t>ls</a:t>
            </a:r>
            <a:r>
              <a:rPr lang="en-US" altLang="zh-CN" sz="1600" dirty="0">
                <a:solidFill>
                  <a:schemeClr val="bg2">
                    <a:lumMod val="50000"/>
                  </a:schemeClr>
                </a:solidFill>
                <a:latin typeface="STHeiti Light" charset="-122"/>
                <a:ea typeface="STHeiti Light" charset="-122"/>
                <a:cs typeface="STHeiti Light" charset="-122"/>
              </a:rPr>
              <a:t> -l /</a:t>
            </a:r>
            <a:r>
              <a:rPr lang="en-US" altLang="zh-CN" sz="1600" dirty="0" err="1">
                <a:solidFill>
                  <a:schemeClr val="bg2">
                    <a:lumMod val="50000"/>
                  </a:schemeClr>
                </a:solidFill>
                <a:latin typeface="STHeiti Light" charset="-122"/>
                <a:ea typeface="STHeiti Light" charset="-122"/>
                <a:cs typeface="STHeiti Light" charset="-122"/>
              </a:rPr>
              <a:t>var</a:t>
            </a:r>
            <a:r>
              <a:rPr lang="en-US" altLang="zh-CN" sz="1600" dirty="0">
                <a:solidFill>
                  <a:schemeClr val="bg2">
                    <a:lumMod val="50000"/>
                  </a:schemeClr>
                </a:solidFill>
                <a:latin typeface="STHeiti Light" charset="-122"/>
                <a:ea typeface="STHeiti Light" charset="-122"/>
                <a:cs typeface="STHeiti Light" charset="-122"/>
              </a:rPr>
              <a:t>”</a:t>
            </a:r>
            <a:r>
              <a:rPr lang="zh-CN" altLang="en-US" sz="1600" dirty="0">
                <a:solidFill>
                  <a:schemeClr val="bg2">
                    <a:lumMod val="50000"/>
                  </a:schemeClr>
                </a:solidFill>
                <a:latin typeface="STHeiti Light" charset="-122"/>
                <a:ea typeface="STHeiti Light" charset="-122"/>
                <a:cs typeface="STHeiti Light" charset="-122"/>
              </a:rPr>
              <a:t>或“</a:t>
            </a:r>
            <a:r>
              <a:rPr lang="en-US" altLang="zh-CN" sz="1600" dirty="0" err="1">
                <a:solidFill>
                  <a:schemeClr val="bg2">
                    <a:lumMod val="50000"/>
                  </a:schemeClr>
                </a:solidFill>
                <a:latin typeface="STHeiti Light" charset="-122"/>
                <a:ea typeface="STHeiti Light" charset="-122"/>
                <a:cs typeface="STHeiti Light" charset="-122"/>
              </a:rPr>
              <a:t>ll</a:t>
            </a:r>
            <a:r>
              <a:rPr lang="en-US" altLang="zh-CN" sz="1600" dirty="0">
                <a:solidFill>
                  <a:schemeClr val="bg2">
                    <a:lumMod val="50000"/>
                  </a:schemeClr>
                </a:solidFill>
                <a:latin typeface="STHeiti Light" charset="-122"/>
                <a:ea typeface="STHeiti Light" charset="-122"/>
                <a:cs typeface="STHeiti Light" charset="-122"/>
              </a:rPr>
              <a:t> /</a:t>
            </a:r>
            <a:r>
              <a:rPr lang="en-US" altLang="zh-CN" sz="1600" dirty="0" err="1">
                <a:solidFill>
                  <a:schemeClr val="bg2">
                    <a:lumMod val="50000"/>
                  </a:schemeClr>
                </a:solidFill>
                <a:latin typeface="STHeiti Light" charset="-122"/>
                <a:ea typeface="STHeiti Light" charset="-122"/>
                <a:cs typeface="STHeiti Light" charset="-122"/>
              </a:rPr>
              <a:t>var</a:t>
            </a:r>
            <a:r>
              <a:rPr lang="en-US" altLang="zh-CN" sz="1600" dirty="0">
                <a:solidFill>
                  <a:schemeClr val="bg2">
                    <a:lumMod val="50000"/>
                  </a:schemeClr>
                </a:solidFill>
                <a:latin typeface="STHeiti Light" charset="-122"/>
                <a:ea typeface="STHeiti Light" charset="-122"/>
                <a:cs typeface="STHeiti Light" charset="-122"/>
              </a:rPr>
              <a:t>”</a:t>
            </a:r>
            <a:r>
              <a:rPr lang="zh-CN" altLang="en-US" sz="1600" dirty="0">
                <a:solidFill>
                  <a:schemeClr val="bg2">
                    <a:lumMod val="50000"/>
                  </a:schemeClr>
                </a:solidFill>
                <a:latin typeface="STHeiti Light" charset="-122"/>
                <a:ea typeface="STHeiti Light" charset="-122"/>
                <a:cs typeface="STHeiti Light" charset="-122"/>
              </a:rPr>
              <a:t>查看</a:t>
            </a:r>
            <a:r>
              <a:rPr lang="en-US" altLang="zh-CN" sz="1600" dirty="0" err="1">
                <a:solidFill>
                  <a:schemeClr val="bg2">
                    <a:lumMod val="50000"/>
                  </a:schemeClr>
                </a:solidFill>
                <a:latin typeface="STHeiti Light" charset="-122"/>
                <a:ea typeface="STHeiti Light" charset="-122"/>
                <a:cs typeface="STHeiti Light" charset="-122"/>
              </a:rPr>
              <a:t>process.log</a:t>
            </a:r>
            <a:r>
              <a:rPr lang="zh-CN" altLang="en-US" sz="1600" dirty="0">
                <a:solidFill>
                  <a:schemeClr val="bg2">
                    <a:lumMod val="50000"/>
                  </a:schemeClr>
                </a:solidFill>
                <a:latin typeface="STHeiti Light" charset="-122"/>
                <a:ea typeface="STHeiti Light" charset="-122"/>
                <a:cs typeface="STHeiti Light" charset="-122"/>
              </a:rPr>
              <a:t>的相关属性</a:t>
            </a:r>
          </a:p>
        </p:txBody>
      </p:sp>
      <p:pic>
        <p:nvPicPr>
          <p:cNvPr id="6" name="图片 5"/>
          <p:cNvPicPr>
            <a:picLocks noChangeAspect="1"/>
          </p:cNvPicPr>
          <p:nvPr/>
        </p:nvPicPr>
        <p:blipFill>
          <a:blip r:embed="rId3"/>
          <a:stretch>
            <a:fillRect/>
          </a:stretch>
        </p:blipFill>
        <p:spPr>
          <a:xfrm>
            <a:off x="3182455" y="4437388"/>
            <a:ext cx="3843403" cy="533400"/>
          </a:xfrm>
          <a:prstGeom prst="rect">
            <a:avLst/>
          </a:prstGeom>
        </p:spPr>
      </p:pic>
      <p:sp>
        <p:nvSpPr>
          <p:cNvPr id="7" name="矩形 6"/>
          <p:cNvSpPr/>
          <p:nvPr/>
        </p:nvSpPr>
        <p:spPr>
          <a:xfrm>
            <a:off x="7620266" y="283966"/>
            <a:ext cx="3807503" cy="584775"/>
          </a:xfrm>
          <a:prstGeom prst="rect">
            <a:avLst/>
          </a:prstGeom>
        </p:spPr>
        <p:txBody>
          <a:bodyPr wrap="square">
            <a:spAutoFit/>
          </a:bodyPr>
          <a:lstStyle/>
          <a:p>
            <a:pPr algn="just"/>
            <a:r>
              <a:rPr lang="zh-CN" altLang="en-US" sz="1600" dirty="0" smtClean="0">
                <a:solidFill>
                  <a:schemeClr val="bg2">
                    <a:lumMod val="50000"/>
                  </a:schemeClr>
                </a:solidFill>
                <a:latin typeface="STHeiti Light" charset="-122"/>
                <a:ea typeface="STHeiti Light" charset="-122"/>
                <a:cs typeface="STHeiti Light" charset="-122"/>
              </a:rPr>
              <a:t>统计</a:t>
            </a:r>
            <a:r>
              <a:rPr lang="en-US" altLang="zh-CN" sz="1600" dirty="0">
                <a:solidFill>
                  <a:schemeClr val="bg2">
                    <a:lumMod val="50000"/>
                  </a:schemeClr>
                </a:solidFill>
                <a:latin typeface="STHeiti Light" charset="-122"/>
                <a:ea typeface="STHeiti Light" charset="-122"/>
                <a:cs typeface="STHeiti Light" charset="-122"/>
              </a:rPr>
              <a:t>PID</a:t>
            </a:r>
            <a:r>
              <a:rPr lang="zh-CN" altLang="en-US" sz="1600" dirty="0">
                <a:solidFill>
                  <a:schemeClr val="bg2">
                    <a:lumMod val="50000"/>
                  </a:schemeClr>
                </a:solidFill>
                <a:latin typeface="STHeiti Light" charset="-122"/>
                <a:ea typeface="STHeiti Light" charset="-122"/>
                <a:cs typeface="STHeiti Light" charset="-122"/>
              </a:rPr>
              <a:t>为</a:t>
            </a:r>
            <a:r>
              <a:rPr lang="en-US" altLang="zh-CN" sz="1600" dirty="0">
                <a:solidFill>
                  <a:schemeClr val="bg2">
                    <a:lumMod val="50000"/>
                  </a:schemeClr>
                </a:solidFill>
                <a:latin typeface="STHeiti Light" charset="-122"/>
                <a:ea typeface="STHeiti Light" charset="-122"/>
                <a:cs typeface="STHeiti Light" charset="-122"/>
              </a:rPr>
              <a:t>0——N</a:t>
            </a:r>
            <a:r>
              <a:rPr lang="zh-CN" altLang="en-US" sz="1600" dirty="0">
                <a:solidFill>
                  <a:schemeClr val="bg2">
                    <a:lumMod val="50000"/>
                  </a:schemeClr>
                </a:solidFill>
                <a:latin typeface="STHeiti Light" charset="-122"/>
                <a:ea typeface="STHeiti Light" charset="-122"/>
                <a:cs typeface="STHeiti Light" charset="-122"/>
              </a:rPr>
              <a:t>的进程，为了方便我们只统计了</a:t>
            </a:r>
            <a:r>
              <a:rPr lang="en-US" altLang="zh-CN" sz="1600" dirty="0">
                <a:solidFill>
                  <a:schemeClr val="bg2">
                    <a:lumMod val="50000"/>
                  </a:schemeClr>
                </a:solidFill>
                <a:latin typeface="STHeiti Light" charset="-122"/>
                <a:ea typeface="STHeiti Light" charset="-122"/>
                <a:cs typeface="STHeiti Light" charset="-122"/>
              </a:rPr>
              <a:t>0 1 2 </a:t>
            </a:r>
            <a:r>
              <a:rPr lang="en-US" altLang="zh-CN" sz="1600" dirty="0" smtClean="0">
                <a:solidFill>
                  <a:schemeClr val="bg2">
                    <a:lumMod val="50000"/>
                  </a:schemeClr>
                </a:solidFill>
                <a:latin typeface="STHeiti Light" charset="-122"/>
                <a:ea typeface="STHeiti Light" charset="-122"/>
                <a:cs typeface="STHeiti Light" charset="-122"/>
              </a:rPr>
              <a:t>3</a:t>
            </a:r>
            <a:endParaRPr lang="zh-CN" altLang="en-US" sz="1600" dirty="0">
              <a:solidFill>
                <a:schemeClr val="bg2">
                  <a:lumMod val="50000"/>
                </a:schemeClr>
              </a:solidFill>
              <a:latin typeface="STHeiti Light" charset="-122"/>
              <a:ea typeface="STHeiti Light" charset="-122"/>
              <a:cs typeface="STHeiti Light" charset="-122"/>
            </a:endParaRPr>
          </a:p>
        </p:txBody>
      </p:sp>
      <p:pic>
        <p:nvPicPr>
          <p:cNvPr id="8" name="图片 7"/>
          <p:cNvPicPr>
            <a:picLocks noChangeAspect="1"/>
          </p:cNvPicPr>
          <p:nvPr/>
        </p:nvPicPr>
        <p:blipFill>
          <a:blip r:embed="rId4"/>
          <a:stretch>
            <a:fillRect/>
          </a:stretch>
        </p:blipFill>
        <p:spPr>
          <a:xfrm>
            <a:off x="7720475" y="878044"/>
            <a:ext cx="4229355" cy="920276"/>
          </a:xfrm>
          <a:prstGeom prst="rect">
            <a:avLst/>
          </a:prstGeom>
        </p:spPr>
      </p:pic>
      <p:pic>
        <p:nvPicPr>
          <p:cNvPr id="9" name="图片 8"/>
          <p:cNvPicPr>
            <a:picLocks noChangeAspect="1"/>
          </p:cNvPicPr>
          <p:nvPr/>
        </p:nvPicPr>
        <p:blipFill>
          <a:blip r:embed="rId5"/>
          <a:stretch>
            <a:fillRect/>
          </a:stretch>
        </p:blipFill>
        <p:spPr>
          <a:xfrm>
            <a:off x="7720474" y="1771812"/>
            <a:ext cx="4229355" cy="1309895"/>
          </a:xfrm>
          <a:prstGeom prst="rect">
            <a:avLst/>
          </a:prstGeom>
        </p:spPr>
      </p:pic>
      <p:pic>
        <p:nvPicPr>
          <p:cNvPr id="11" name="图片 10"/>
          <p:cNvPicPr>
            <a:picLocks noChangeAspect="1"/>
          </p:cNvPicPr>
          <p:nvPr/>
        </p:nvPicPr>
        <p:blipFill>
          <a:blip r:embed="rId6"/>
          <a:stretch>
            <a:fillRect/>
          </a:stretch>
        </p:blipFill>
        <p:spPr>
          <a:xfrm>
            <a:off x="7727295" y="3081707"/>
            <a:ext cx="4222533" cy="3416300"/>
          </a:xfrm>
          <a:prstGeom prst="rect">
            <a:avLst/>
          </a:prstGeom>
        </p:spPr>
      </p:pic>
      <p:sp>
        <p:nvSpPr>
          <p:cNvPr id="12" name="上弧形箭头 11"/>
          <p:cNvSpPr/>
          <p:nvPr/>
        </p:nvSpPr>
        <p:spPr bwMode="auto">
          <a:xfrm>
            <a:off x="5559938" y="5041602"/>
            <a:ext cx="2160536" cy="563671"/>
          </a:xfrm>
          <a:prstGeom prst="curvedUp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3" name="右弧形箭头 12"/>
          <p:cNvSpPr/>
          <p:nvPr/>
        </p:nvSpPr>
        <p:spPr bwMode="auto">
          <a:xfrm>
            <a:off x="2683258" y="2296561"/>
            <a:ext cx="425712" cy="1424287"/>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414039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686</TotalTime>
  <Words>1019</Words>
  <Application>Microsoft Macintosh PowerPoint</Application>
  <PresentationFormat>宽屏</PresentationFormat>
  <Paragraphs>96</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 Unicode MS</vt:lpstr>
      <vt:lpstr>Calibri</vt:lpstr>
      <vt:lpstr>Calibri Light</vt:lpstr>
      <vt:lpstr>Segoe UI</vt:lpstr>
      <vt:lpstr>STHeiti Light</vt:lpstr>
      <vt:lpstr>方正姚体</vt:lpstr>
      <vt:lpstr>华康俪金黑W8(P)</vt:lpstr>
      <vt:lpstr>华文细黑</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Microsoft Office 用户</cp:lastModifiedBy>
  <cp:revision>133</cp:revision>
  <dcterms:created xsi:type="dcterms:W3CDTF">2014-11-19T11:56:51Z</dcterms:created>
  <dcterms:modified xsi:type="dcterms:W3CDTF">2016-12-27T16:24:18Z</dcterms:modified>
</cp:coreProperties>
</file>