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5" r:id="rId5"/>
    <p:sldId id="260" r:id="rId6"/>
    <p:sldId id="281" r:id="rId7"/>
    <p:sldId id="273" r:id="rId8"/>
    <p:sldId id="261" r:id="rId9"/>
    <p:sldId id="267" r:id="rId10"/>
    <p:sldId id="284" r:id="rId11"/>
    <p:sldId id="262" r:id="rId12"/>
    <p:sldId id="278" r:id="rId13"/>
    <p:sldId id="282" r:id="rId14"/>
    <p:sldId id="263" r:id="rId15"/>
    <p:sldId id="279" r:id="rId16"/>
    <p:sldId id="283" r:id="rId17"/>
    <p:sldId id="264" r:id="rId18"/>
    <p:sldId id="285"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showGuides="1">
      <p:cViewPr varScale="1">
        <p:scale>
          <a:sx n="93" d="100"/>
          <a:sy n="93" d="100"/>
        </p:scale>
        <p:origin x="138" y="78"/>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1597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p:blipFill>
        <p:spPr>
          <a:xfrm>
            <a:off x="-72737" y="-21304"/>
            <a:ext cx="12249653" cy="6860422"/>
          </a:xfrm>
          <a:prstGeom prst="rect">
            <a:avLst/>
          </a:prstGeom>
        </p:spPr>
      </p:pic>
    </p:spTree>
    <p:extLst>
      <p:ext uri="{BB962C8B-B14F-4D97-AF65-F5344CB8AC3E}">
        <p14:creationId xmlns:p14="http://schemas.microsoft.com/office/powerpoint/2010/main" val="34584370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5255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0290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t>2016/12/28 Wednesday</a:t>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t>‹#›</a:t>
            </a:fld>
            <a:endParaRPr lang="zh-CN" altLang="en-US"/>
          </a:p>
        </p:txBody>
      </p:sp>
    </p:spTree>
    <p:extLst>
      <p:ext uri="{BB962C8B-B14F-4D97-AF65-F5344CB8AC3E}">
        <p14:creationId xmlns:p14="http://schemas.microsoft.com/office/powerpoint/2010/main" val="2866179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l" defTabSz="91435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5" rtl="0" eaLnBrk="1" latinLnBrk="0" hangingPunct="1">
        <a:lnSpc>
          <a:spcPct val="90000"/>
        </a:lnSpc>
        <a:spcBef>
          <a:spcPts val="1001"/>
        </a:spcBef>
        <a:buFont typeface="Arial" panose="020B0604020202020204" pitchFamily="34" charset="0"/>
        <a:buChar char="•"/>
        <a:defRPr sz="2799" kern="1200">
          <a:solidFill>
            <a:schemeClr val="tx1"/>
          </a:solidFill>
          <a:latin typeface="+mn-lt"/>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4" indent="-228589" algn="l" defTabSz="91435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60012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4"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31"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5" rtl="0" eaLnBrk="1" latinLnBrk="0" hangingPunct="1">
        <a:defRPr sz="1800" kern="1200">
          <a:solidFill>
            <a:schemeClr val="tx1"/>
          </a:solidFill>
          <a:latin typeface="+mn-lt"/>
          <a:ea typeface="+mn-ea"/>
          <a:cs typeface="+mn-cs"/>
        </a:defRPr>
      </a:lvl1pPr>
      <a:lvl2pPr marL="457179"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4" algn="l" defTabSz="914355" rtl="0" eaLnBrk="1" latinLnBrk="0" hangingPunct="1">
        <a:defRPr sz="1800" kern="1200">
          <a:solidFill>
            <a:schemeClr val="tx1"/>
          </a:solidFill>
          <a:latin typeface="+mn-lt"/>
          <a:ea typeface="+mn-ea"/>
          <a:cs typeface="+mn-cs"/>
        </a:defRPr>
      </a:lvl4pPr>
      <a:lvl5pPr marL="1828710" algn="l" defTabSz="914355" rtl="0" eaLnBrk="1" latinLnBrk="0" hangingPunct="1">
        <a:defRPr sz="1800" kern="1200">
          <a:solidFill>
            <a:schemeClr val="tx1"/>
          </a:solidFill>
          <a:latin typeface="+mn-lt"/>
          <a:ea typeface="+mn-ea"/>
          <a:cs typeface="+mn-cs"/>
        </a:defRPr>
      </a:lvl5pPr>
      <a:lvl6pPr marL="2285889" algn="l" defTabSz="914355" rtl="0" eaLnBrk="1" latinLnBrk="0" hangingPunct="1">
        <a:defRPr sz="1800" kern="1200">
          <a:solidFill>
            <a:schemeClr val="tx1"/>
          </a:solidFill>
          <a:latin typeface="+mn-lt"/>
          <a:ea typeface="+mn-ea"/>
          <a:cs typeface="+mn-cs"/>
        </a:defRPr>
      </a:lvl6pPr>
      <a:lvl7pPr marL="2743065" algn="l" defTabSz="914355" rtl="0" eaLnBrk="1" latinLnBrk="0" hangingPunct="1">
        <a:defRPr sz="1800" kern="1200">
          <a:solidFill>
            <a:schemeClr val="tx1"/>
          </a:solidFill>
          <a:latin typeface="+mn-lt"/>
          <a:ea typeface="+mn-ea"/>
          <a:cs typeface="+mn-cs"/>
        </a:defRPr>
      </a:lvl7pPr>
      <a:lvl8pPr marL="3200244" algn="l" defTabSz="914355" rtl="0" eaLnBrk="1" latinLnBrk="0" hangingPunct="1">
        <a:defRPr sz="1800" kern="1200">
          <a:solidFill>
            <a:schemeClr val="tx1"/>
          </a:solidFill>
          <a:latin typeface="+mn-lt"/>
          <a:ea typeface="+mn-ea"/>
          <a:cs typeface="+mn-cs"/>
        </a:defRPr>
      </a:lvl8pPr>
      <a:lvl9pPr marL="3657420"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746651" y="2680788"/>
            <a:ext cx="4698722"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信号量实现与应用</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964921" y="3377357"/>
            <a:ext cx="2262158" cy="369332"/>
          </a:xfrm>
          <a:prstGeom prst="rect">
            <a:avLst/>
          </a:prstGeom>
          <a:noFill/>
        </p:spPr>
        <p:txBody>
          <a:bodyPr wrap="non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操作系统</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实验四</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593027" y="5574873"/>
            <a:ext cx="3005951" cy="40011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zh-CN" altLang="en-US" sz="2000" dirty="0" smtClean="0">
                <a:solidFill>
                  <a:schemeClr val="bg1"/>
                </a:solidFill>
                <a:latin typeface="微软雅黑" panose="020B0503020204020204" pitchFamily="34" charset="-122"/>
                <a:ea typeface="微软雅黑" panose="020B0503020204020204" pitchFamily="34" charset="-122"/>
              </a:rPr>
              <a:t>：樊晨霄、匡盟盟</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4840" y="2032062"/>
            <a:ext cx="1442319" cy="565947"/>
          </a:xfrm>
          <a:prstGeom prst="rect">
            <a:avLst/>
          </a:prstGeom>
        </p:spPr>
      </p:pic>
    </p:spTree>
    <p:extLst>
      <p:ext uri="{BB962C8B-B14F-4D97-AF65-F5344CB8AC3E}">
        <p14:creationId xmlns:p14="http://schemas.microsoft.com/office/powerpoint/2010/main" val="227707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肘形连接符 90"/>
          <p:cNvCxnSpPr/>
          <p:nvPr/>
        </p:nvCxnSpPr>
        <p:spPr>
          <a:xfrm>
            <a:off x="0" y="3678148"/>
            <a:ext cx="12192000" cy="1450"/>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0334946" y="3247597"/>
            <a:ext cx="864000" cy="864000"/>
            <a:chOff x="3766243" y="3247597"/>
            <a:chExt cx="864000" cy="864000"/>
          </a:xfrm>
        </p:grpSpPr>
        <p:sp>
          <p:nvSpPr>
            <p:cNvPr id="92" name="椭圆 91"/>
            <p:cNvSpPr/>
            <p:nvPr/>
          </p:nvSpPr>
          <p:spPr>
            <a:xfrm>
              <a:off x="376624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0" name="矩形 99"/>
            <p:cNvSpPr/>
            <p:nvPr/>
          </p:nvSpPr>
          <p:spPr>
            <a:xfrm>
              <a:off x="379019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7</a:t>
              </a:r>
              <a:endParaRPr lang="zh-CN" altLang="en-US" sz="3200" dirty="0">
                <a:solidFill>
                  <a:schemeClr val="bg1"/>
                </a:solidFill>
              </a:endParaRPr>
            </a:p>
          </p:txBody>
        </p:sp>
      </p:grpSp>
      <p:grpSp>
        <p:nvGrpSpPr>
          <p:cNvPr id="4" name="组合 3"/>
          <p:cNvGrpSpPr/>
          <p:nvPr/>
        </p:nvGrpSpPr>
        <p:grpSpPr>
          <a:xfrm>
            <a:off x="7302338" y="3237376"/>
            <a:ext cx="864000" cy="864000"/>
            <a:chOff x="6001948" y="3247597"/>
            <a:chExt cx="864000" cy="864000"/>
          </a:xfrm>
        </p:grpSpPr>
        <p:sp>
          <p:nvSpPr>
            <p:cNvPr id="93" name="椭圆 92"/>
            <p:cNvSpPr/>
            <p:nvPr/>
          </p:nvSpPr>
          <p:spPr>
            <a:xfrm>
              <a:off x="6001948"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1" name="矩形 100"/>
            <p:cNvSpPr/>
            <p:nvPr/>
          </p:nvSpPr>
          <p:spPr>
            <a:xfrm>
              <a:off x="6025896"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6</a:t>
              </a:r>
              <a:endParaRPr lang="zh-CN" altLang="en-US" sz="3200" dirty="0">
                <a:solidFill>
                  <a:schemeClr val="bg1"/>
                </a:solidFill>
              </a:endParaRPr>
            </a:p>
          </p:txBody>
        </p:sp>
      </p:grpSp>
      <p:grpSp>
        <p:nvGrpSpPr>
          <p:cNvPr id="3" name="组合 2"/>
          <p:cNvGrpSpPr/>
          <p:nvPr/>
        </p:nvGrpSpPr>
        <p:grpSpPr>
          <a:xfrm>
            <a:off x="4269731" y="3237376"/>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5</a:t>
              </a:r>
              <a:endParaRPr lang="zh-CN" altLang="en-US" sz="3200" dirty="0">
                <a:solidFill>
                  <a:schemeClr val="bg1"/>
                </a:solidFill>
              </a:endParaRPr>
            </a:p>
          </p:txBody>
        </p:sp>
      </p:grpSp>
      <p:grpSp>
        <p:nvGrpSpPr>
          <p:cNvPr id="2" name="组合 1"/>
          <p:cNvGrpSpPr/>
          <p:nvPr/>
        </p:nvGrpSpPr>
        <p:grpSpPr>
          <a:xfrm>
            <a:off x="1377428" y="3227699"/>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4</a:t>
              </a:r>
              <a:endParaRPr lang="zh-CN" altLang="en-US" sz="3200" dirty="0">
                <a:solidFill>
                  <a:schemeClr val="bg1"/>
                </a:solidFill>
              </a:endParaRPr>
            </a:p>
          </p:txBody>
        </p:sp>
      </p:grpSp>
      <p:sp>
        <p:nvSpPr>
          <p:cNvPr id="30" name="矩形 29"/>
          <p:cNvSpPr/>
          <p:nvPr/>
        </p:nvSpPr>
        <p:spPr>
          <a:xfrm>
            <a:off x="6643288" y="4324684"/>
            <a:ext cx="2423323" cy="369332"/>
          </a:xfrm>
          <a:prstGeom prst="rect">
            <a:avLst/>
          </a:prstGeom>
        </p:spPr>
        <p:txBody>
          <a:bodyPr wrap="square">
            <a:spAutoFit/>
          </a:bodyPr>
          <a:lstStyle/>
          <a:p>
            <a:pPr algn="ctr"/>
            <a:r>
              <a:rPr lang="zh-CN" altLang="en-US" b="1" kern="0" dirty="0" smtClean="0">
                <a:ea typeface="微软雅黑" charset="0"/>
              </a:rPr>
              <a:t>添加</a:t>
            </a:r>
            <a:r>
              <a:rPr lang="en-US" altLang="zh-CN" b="1" kern="0" dirty="0" smtClean="0">
                <a:ea typeface="微软雅黑" charset="0"/>
              </a:rPr>
              <a:t>sem.c</a:t>
            </a:r>
            <a:r>
              <a:rPr lang="zh-CN" altLang="en-US" b="1" kern="0" dirty="0" smtClean="0">
                <a:ea typeface="微软雅黑" charset="0"/>
              </a:rPr>
              <a:t>的编译信息</a:t>
            </a:r>
            <a:endParaRPr lang="zh-CN" altLang="en-US" b="1" dirty="0"/>
          </a:p>
        </p:txBody>
      </p:sp>
      <p:sp>
        <p:nvSpPr>
          <p:cNvPr id="32" name="矩形 31"/>
          <p:cNvSpPr/>
          <p:nvPr/>
        </p:nvSpPr>
        <p:spPr>
          <a:xfrm>
            <a:off x="3075251" y="2385706"/>
            <a:ext cx="2822339" cy="646331"/>
          </a:xfrm>
          <a:prstGeom prst="rect">
            <a:avLst/>
          </a:prstGeom>
        </p:spPr>
        <p:txBody>
          <a:bodyPr wrap="square">
            <a:spAutoFit/>
          </a:bodyPr>
          <a:lstStyle/>
          <a:p>
            <a:pPr algn="ctr"/>
            <a:r>
              <a:rPr lang="zh-CN" altLang="en-US" b="1" kern="0" dirty="0">
                <a:ea typeface="微软雅黑" charset="0"/>
              </a:rPr>
              <a:t>编写</a:t>
            </a:r>
            <a:r>
              <a:rPr lang="en-US" altLang="zh-CN" b="1" kern="0" dirty="0" smtClean="0">
                <a:ea typeface="微软雅黑" charset="0"/>
              </a:rPr>
              <a:t>sem.c</a:t>
            </a:r>
          </a:p>
          <a:p>
            <a:pPr algn="ctr"/>
            <a:r>
              <a:rPr lang="zh-CN" altLang="en-US" b="1" kern="0" dirty="0" smtClean="0">
                <a:ea typeface="微软雅黑" charset="0"/>
              </a:rPr>
              <a:t>（具体的信号量原子操作）</a:t>
            </a:r>
            <a:endParaRPr lang="zh-CN" altLang="en-US" b="1" dirty="0"/>
          </a:p>
        </p:txBody>
      </p:sp>
      <p:sp>
        <p:nvSpPr>
          <p:cNvPr id="34" name="矩形 33"/>
          <p:cNvSpPr/>
          <p:nvPr/>
        </p:nvSpPr>
        <p:spPr>
          <a:xfrm>
            <a:off x="629778" y="4152237"/>
            <a:ext cx="2277325" cy="369332"/>
          </a:xfrm>
          <a:prstGeom prst="rect">
            <a:avLst/>
          </a:prstGeom>
        </p:spPr>
        <p:txBody>
          <a:bodyPr wrap="square">
            <a:spAutoFit/>
          </a:bodyPr>
          <a:lstStyle/>
          <a:p>
            <a:pPr algn="ctr"/>
            <a:r>
              <a:rPr lang="zh-CN" altLang="en-US" b="1" kern="0" dirty="0">
                <a:ea typeface="微软雅黑" charset="0"/>
              </a:rPr>
              <a:t>定义</a:t>
            </a:r>
            <a:r>
              <a:rPr lang="zh-CN" altLang="en-US" b="1" kern="0" dirty="0" smtClean="0">
                <a:ea typeface="微软雅黑" charset="0"/>
              </a:rPr>
              <a:t>信号量结构体</a:t>
            </a:r>
            <a:endParaRPr lang="zh-CN" altLang="en-US" b="1" dirty="0"/>
          </a:p>
        </p:txBody>
      </p:sp>
      <p:grpSp>
        <p:nvGrpSpPr>
          <p:cNvPr id="51" name="组合 50"/>
          <p:cNvGrpSpPr/>
          <p:nvPr/>
        </p:nvGrpSpPr>
        <p:grpSpPr>
          <a:xfrm>
            <a:off x="231076" y="187255"/>
            <a:ext cx="2844175" cy="720000"/>
            <a:chOff x="4694848" y="2813041"/>
            <a:chExt cx="2844175" cy="720000"/>
          </a:xfrm>
        </p:grpSpPr>
        <p:sp>
          <p:nvSpPr>
            <p:cNvPr id="52" name="矩形 51"/>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53" name="组合 52"/>
            <p:cNvGrpSpPr/>
            <p:nvPr/>
          </p:nvGrpSpPr>
          <p:grpSpPr>
            <a:xfrm>
              <a:off x="4694848" y="2813041"/>
              <a:ext cx="797404" cy="720000"/>
              <a:chOff x="4428148" y="2884715"/>
              <a:chExt cx="797404" cy="720000"/>
            </a:xfrm>
          </p:grpSpPr>
          <p:sp>
            <p:nvSpPr>
              <p:cNvPr id="54" name="矩形 5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矩形 5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0897" y="4903096"/>
            <a:ext cx="4767997" cy="660626"/>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58" y="4623956"/>
            <a:ext cx="3765644" cy="2027654"/>
          </a:xfrm>
          <a:prstGeom prst="rect">
            <a:avLst/>
          </a:prstGeom>
        </p:spPr>
      </p:pic>
      <p:sp>
        <p:nvSpPr>
          <p:cNvPr id="56" name="矩形 55"/>
          <p:cNvSpPr/>
          <p:nvPr/>
        </p:nvSpPr>
        <p:spPr>
          <a:xfrm>
            <a:off x="9191861" y="2062473"/>
            <a:ext cx="2822339" cy="1200329"/>
          </a:xfrm>
          <a:prstGeom prst="rect">
            <a:avLst/>
          </a:prstGeom>
        </p:spPr>
        <p:txBody>
          <a:bodyPr wrap="square">
            <a:spAutoFit/>
          </a:bodyPr>
          <a:lstStyle/>
          <a:p>
            <a:pPr algn="ctr"/>
            <a:r>
              <a:rPr lang="zh-CN" altLang="en-US" b="1" kern="0" dirty="0">
                <a:ea typeface="微软雅黑" charset="0"/>
              </a:rPr>
              <a:t>编</a:t>
            </a:r>
            <a:r>
              <a:rPr lang="zh-CN" altLang="en-US" b="1" kern="0" dirty="0" smtClean="0">
                <a:ea typeface="微软雅黑" charset="0"/>
              </a:rPr>
              <a:t>写</a:t>
            </a:r>
            <a:r>
              <a:rPr lang="en-US" altLang="zh-CN" b="1" kern="0" dirty="0" smtClean="0">
                <a:ea typeface="微软雅黑" charset="0"/>
              </a:rPr>
              <a:t>pc.c</a:t>
            </a:r>
          </a:p>
          <a:p>
            <a:pPr algn="ctr"/>
            <a:r>
              <a:rPr lang="zh-CN" altLang="en-US" b="1" kern="0" dirty="0" smtClean="0">
                <a:ea typeface="微软雅黑" charset="0"/>
              </a:rPr>
              <a:t>（不带自定义信号量</a:t>
            </a:r>
            <a:endParaRPr lang="en-US" altLang="zh-CN" b="1" kern="0" dirty="0" smtClean="0">
              <a:ea typeface="微软雅黑" charset="0"/>
            </a:endParaRPr>
          </a:p>
          <a:p>
            <a:pPr algn="ctr"/>
            <a:r>
              <a:rPr lang="en-US" altLang="zh-CN" b="1" kern="0" dirty="0" smtClean="0">
                <a:ea typeface="微软雅黑" charset="0"/>
              </a:rPr>
              <a:t>+</a:t>
            </a:r>
          </a:p>
          <a:p>
            <a:pPr algn="ctr"/>
            <a:r>
              <a:rPr lang="zh-CN" altLang="en-US" b="1" kern="0" dirty="0" smtClean="0">
                <a:ea typeface="微软雅黑" charset="0"/>
              </a:rPr>
              <a:t>带自定义信号量）</a:t>
            </a:r>
            <a:endParaRPr lang="zh-CN" altLang="en-US" b="1" dirty="0"/>
          </a:p>
        </p:txBody>
      </p:sp>
    </p:spTree>
    <p:extLst>
      <p:ext uri="{BB962C8B-B14F-4D97-AF65-F5344CB8AC3E}">
        <p14:creationId xmlns:p14="http://schemas.microsoft.com/office/powerpoint/2010/main" val="391977371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08519" y="1638100"/>
            <a:ext cx="2913957" cy="880864"/>
            <a:chOff x="4647691" y="4092189"/>
            <a:chExt cx="2913957" cy="720000"/>
          </a:xfrm>
        </p:grpSpPr>
        <p:sp>
          <p:nvSpPr>
            <p:cNvPr id="18" name="矩形 17"/>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19" name="组合 18"/>
            <p:cNvGrpSpPr/>
            <p:nvPr/>
          </p:nvGrpSpPr>
          <p:grpSpPr>
            <a:xfrm>
              <a:off x="4647691" y="4092189"/>
              <a:ext cx="891717" cy="720000"/>
              <a:chOff x="4380991" y="4020050"/>
              <a:chExt cx="891717" cy="720000"/>
            </a:xfrm>
          </p:grpSpPr>
          <p:sp>
            <p:nvSpPr>
              <p:cNvPr id="20" name="矩形 19"/>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538817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106202" y="1253669"/>
            <a:ext cx="403497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3168084" y="1900230"/>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截图</a:t>
            </a:r>
            <a:r>
              <a:rPr lang="zh-CN" altLang="en-US" sz="2000" b="1" kern="0" dirty="0" smtClean="0">
                <a:solidFill>
                  <a:schemeClr val="bg1"/>
                </a:solidFill>
                <a:ea typeface="微软雅黑" charset="0"/>
              </a:rPr>
              <a:t>介绍</a:t>
            </a:r>
            <a:endParaRPr lang="en-US" altLang="zh-CN" sz="2000" b="1" kern="0" dirty="0">
              <a:solidFill>
                <a:schemeClr val="bg1"/>
              </a:solidFill>
              <a:ea typeface="微软雅黑" charset="0"/>
            </a:endParaRPr>
          </a:p>
        </p:txBody>
      </p:sp>
      <p:sp>
        <p:nvSpPr>
          <p:cNvPr id="18" name="矩形 17"/>
          <p:cNvSpPr/>
          <p:nvPr/>
        </p:nvSpPr>
        <p:spPr>
          <a:xfrm>
            <a:off x="2447326" y="3124756"/>
            <a:ext cx="3135680" cy="1345625"/>
          </a:xfrm>
          <a:prstGeom prst="rect">
            <a:avLst/>
          </a:prstGeom>
        </p:spPr>
        <p:txBody>
          <a:bodyPr wrap="square">
            <a:spAutoFit/>
          </a:bodyPr>
          <a:lstStyle/>
          <a:p>
            <a:pPr algn="ctr" defTabSz="1219170">
              <a:lnSpc>
                <a:spcPct val="130000"/>
              </a:lnSpc>
              <a:defRPr/>
            </a:pPr>
            <a:r>
              <a:rPr lang="en-US" altLang="zh-CN" sz="1600" kern="0" dirty="0" smtClean="0">
                <a:solidFill>
                  <a:schemeClr val="bg1"/>
                </a:solidFill>
                <a:ea typeface="微软雅黑" charset="0"/>
              </a:rPr>
              <a:t>pc.c</a:t>
            </a:r>
          </a:p>
          <a:p>
            <a:pPr algn="ctr" defTabSz="1219170">
              <a:lnSpc>
                <a:spcPct val="130000"/>
              </a:lnSpc>
              <a:defRPr/>
            </a:pPr>
            <a:r>
              <a:rPr lang="zh-CN" altLang="en-US" sz="1600" kern="0" dirty="0" smtClean="0">
                <a:solidFill>
                  <a:schemeClr val="bg1"/>
                </a:solidFill>
                <a:ea typeface="微软雅黑" charset="0"/>
              </a:rPr>
              <a:t>在</a:t>
            </a:r>
            <a:r>
              <a:rPr lang="en-US" altLang="zh-CN" sz="1600" kern="0" dirty="0" smtClean="0">
                <a:solidFill>
                  <a:schemeClr val="bg1"/>
                </a:solidFill>
                <a:ea typeface="微软雅黑" charset="0"/>
              </a:rPr>
              <a:t>ubuntu</a:t>
            </a:r>
            <a:r>
              <a:rPr lang="zh-CN" altLang="en-US" sz="1600" kern="0" dirty="0" smtClean="0">
                <a:solidFill>
                  <a:schemeClr val="bg1"/>
                </a:solidFill>
                <a:ea typeface="微软雅黑" charset="0"/>
              </a:rPr>
              <a:t>环境下编译</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运行之后</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一部分结果的截图</a:t>
            </a:r>
            <a:endParaRPr lang="en-US" altLang="zh-CN" sz="1600" kern="0" dirty="0">
              <a:solidFill>
                <a:schemeClr val="bg1"/>
              </a:solidFill>
              <a:ea typeface="微软雅黑" charset="0"/>
            </a:endParaRPr>
          </a:p>
        </p:txBody>
      </p:sp>
      <p:cxnSp>
        <p:nvCxnSpPr>
          <p:cNvPr id="20" name="直接连接符 19"/>
          <p:cNvCxnSpPr/>
          <p:nvPr/>
        </p:nvCxnSpPr>
        <p:spPr>
          <a:xfrm>
            <a:off x="3010140" y="2406922"/>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028" y="153044"/>
            <a:ext cx="2913957" cy="720000"/>
            <a:chOff x="4647691" y="4092189"/>
            <a:chExt cx="2913957" cy="720000"/>
          </a:xfrm>
        </p:grpSpPr>
        <p:sp>
          <p:nvSpPr>
            <p:cNvPr id="22" name="矩形 21"/>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23" name="组合 22"/>
            <p:cNvGrpSpPr/>
            <p:nvPr/>
          </p:nvGrpSpPr>
          <p:grpSpPr>
            <a:xfrm>
              <a:off x="4647691" y="4092189"/>
              <a:ext cx="891717" cy="720000"/>
              <a:chOff x="4380991" y="4020050"/>
              <a:chExt cx="891717" cy="720000"/>
            </a:xfrm>
          </p:grpSpPr>
          <p:sp>
            <p:nvSpPr>
              <p:cNvPr id="24" name="矩形 23"/>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54758"/>
          <a:stretch/>
        </p:blipFill>
        <p:spPr>
          <a:xfrm>
            <a:off x="6141173" y="1253669"/>
            <a:ext cx="3259681" cy="4591297"/>
          </a:xfrm>
          <a:prstGeom prst="rect">
            <a:avLst/>
          </a:prstGeom>
        </p:spPr>
      </p:pic>
    </p:spTree>
    <p:extLst>
      <p:ext uri="{BB962C8B-B14F-4D97-AF65-F5344CB8AC3E}">
        <p14:creationId xmlns:p14="http://schemas.microsoft.com/office/powerpoint/2010/main" val="766963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106202" y="1253669"/>
            <a:ext cx="4034971" cy="45883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2" name="矩形 11"/>
          <p:cNvSpPr/>
          <p:nvPr/>
        </p:nvSpPr>
        <p:spPr>
          <a:xfrm>
            <a:off x="3168084" y="1900230"/>
            <a:ext cx="1694163" cy="400110"/>
          </a:xfrm>
          <a:prstGeom prst="rect">
            <a:avLst/>
          </a:prstGeom>
        </p:spPr>
        <p:txBody>
          <a:bodyPr wrap="square">
            <a:spAutoFit/>
          </a:bodyPr>
          <a:lstStyle/>
          <a:p>
            <a:pPr algn="ctr" defTabSz="1219170">
              <a:defRPr/>
            </a:pPr>
            <a:r>
              <a:rPr lang="zh-CN" altLang="en-US" sz="2000" b="1" kern="0" dirty="0">
                <a:solidFill>
                  <a:schemeClr val="bg1"/>
                </a:solidFill>
                <a:ea typeface="微软雅黑" charset="0"/>
              </a:rPr>
              <a:t>截图</a:t>
            </a:r>
            <a:r>
              <a:rPr lang="zh-CN" altLang="en-US" sz="2000" b="1" kern="0" dirty="0" smtClean="0">
                <a:solidFill>
                  <a:schemeClr val="bg1"/>
                </a:solidFill>
                <a:ea typeface="微软雅黑" charset="0"/>
              </a:rPr>
              <a:t>介绍</a:t>
            </a:r>
            <a:endParaRPr lang="en-US" altLang="zh-CN" sz="2000" b="1" kern="0" dirty="0">
              <a:solidFill>
                <a:schemeClr val="bg1"/>
              </a:solidFill>
              <a:ea typeface="微软雅黑" charset="0"/>
            </a:endParaRPr>
          </a:p>
        </p:txBody>
      </p:sp>
      <p:sp>
        <p:nvSpPr>
          <p:cNvPr id="18" name="矩形 17"/>
          <p:cNvSpPr/>
          <p:nvPr/>
        </p:nvSpPr>
        <p:spPr>
          <a:xfrm>
            <a:off x="2447326" y="3124756"/>
            <a:ext cx="3135680" cy="1692771"/>
          </a:xfrm>
          <a:prstGeom prst="rect">
            <a:avLst/>
          </a:prstGeom>
        </p:spPr>
        <p:txBody>
          <a:bodyPr wrap="square">
            <a:spAutoFit/>
          </a:bodyPr>
          <a:lstStyle/>
          <a:p>
            <a:pPr algn="ctr" defTabSz="1219170">
              <a:lnSpc>
                <a:spcPct val="130000"/>
              </a:lnSpc>
              <a:defRPr/>
            </a:pPr>
            <a:r>
              <a:rPr lang="en-US" altLang="zh-CN" sz="1600" kern="0" dirty="0" smtClean="0">
                <a:solidFill>
                  <a:schemeClr val="bg1"/>
                </a:solidFill>
                <a:ea typeface="微软雅黑" charset="0"/>
              </a:rPr>
              <a:t>pc.c</a:t>
            </a:r>
          </a:p>
          <a:p>
            <a:pPr algn="ctr" defTabSz="1219170">
              <a:lnSpc>
                <a:spcPct val="130000"/>
              </a:lnSpc>
              <a:defRPr/>
            </a:pPr>
            <a:r>
              <a:rPr lang="zh-CN" altLang="en-US" sz="1600" kern="0" dirty="0">
                <a:solidFill>
                  <a:srgbClr val="FF0000"/>
                </a:solidFill>
                <a:ea typeface="微软雅黑" charset="0"/>
              </a:rPr>
              <a:t>添</a:t>
            </a:r>
            <a:r>
              <a:rPr lang="zh-CN" altLang="en-US" sz="1600" kern="0" dirty="0" smtClean="0">
                <a:solidFill>
                  <a:srgbClr val="FF0000"/>
                </a:solidFill>
                <a:ea typeface="微软雅黑" charset="0"/>
              </a:rPr>
              <a:t>加实现的信号量系统调用</a:t>
            </a:r>
            <a:endParaRPr lang="en-US" altLang="zh-CN" sz="1600" kern="0" dirty="0" smtClean="0">
              <a:solidFill>
                <a:srgbClr val="FF0000"/>
              </a:solidFill>
              <a:ea typeface="微软雅黑" charset="0"/>
            </a:endParaRPr>
          </a:p>
          <a:p>
            <a:pPr algn="ctr" defTabSz="1219170">
              <a:lnSpc>
                <a:spcPct val="130000"/>
              </a:lnSpc>
              <a:defRPr/>
            </a:pPr>
            <a:r>
              <a:rPr lang="zh-CN" altLang="en-US" sz="1600" kern="0" dirty="0" smtClean="0">
                <a:solidFill>
                  <a:schemeClr val="bg1"/>
                </a:solidFill>
                <a:ea typeface="微软雅黑" charset="0"/>
              </a:rPr>
              <a:t>在</a:t>
            </a:r>
            <a:r>
              <a:rPr lang="en-US" altLang="zh-CN" sz="1600" kern="0" dirty="0" smtClean="0">
                <a:solidFill>
                  <a:schemeClr val="bg1"/>
                </a:solidFill>
                <a:ea typeface="微软雅黑" charset="0"/>
              </a:rPr>
              <a:t>Bochs</a:t>
            </a:r>
            <a:r>
              <a:rPr lang="zh-CN" altLang="en-US" sz="1600" kern="0" dirty="0" smtClean="0">
                <a:solidFill>
                  <a:schemeClr val="bg1"/>
                </a:solidFill>
                <a:ea typeface="微软雅黑" charset="0"/>
              </a:rPr>
              <a:t>环境下编译</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运行之后</a:t>
            </a:r>
            <a:endParaRPr lang="en-US" altLang="zh-CN" sz="1600" kern="0" dirty="0" smtClean="0">
              <a:solidFill>
                <a:schemeClr val="bg1"/>
              </a:solidFill>
              <a:ea typeface="微软雅黑" charset="0"/>
            </a:endParaRPr>
          </a:p>
          <a:p>
            <a:pPr algn="ctr" defTabSz="1219170">
              <a:lnSpc>
                <a:spcPct val="130000"/>
              </a:lnSpc>
              <a:defRPr/>
            </a:pPr>
            <a:r>
              <a:rPr lang="zh-CN" altLang="en-US" sz="1600" kern="0" dirty="0" smtClean="0">
                <a:solidFill>
                  <a:schemeClr val="bg1"/>
                </a:solidFill>
                <a:ea typeface="微软雅黑" charset="0"/>
              </a:rPr>
              <a:t>一部分结果的截图</a:t>
            </a:r>
            <a:endParaRPr lang="en-US" altLang="zh-CN" sz="1600" kern="0" dirty="0">
              <a:solidFill>
                <a:schemeClr val="bg1"/>
              </a:solidFill>
              <a:ea typeface="微软雅黑" charset="0"/>
            </a:endParaRPr>
          </a:p>
        </p:txBody>
      </p:sp>
      <p:cxnSp>
        <p:nvCxnSpPr>
          <p:cNvPr id="20" name="直接连接符 19"/>
          <p:cNvCxnSpPr/>
          <p:nvPr/>
        </p:nvCxnSpPr>
        <p:spPr>
          <a:xfrm>
            <a:off x="3010140" y="2406922"/>
            <a:ext cx="2010050" cy="0"/>
          </a:xfrm>
          <a:prstGeom prst="line">
            <a:avLst/>
          </a:prstGeom>
          <a:ln w="12700" cap="rnd">
            <a:solidFill>
              <a:schemeClr val="bg1"/>
            </a:solidFill>
            <a:round/>
            <a:tailEnd type="none" w="sm" len="sm"/>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204028" y="153044"/>
            <a:ext cx="2913957" cy="720000"/>
            <a:chOff x="4647691" y="4092189"/>
            <a:chExt cx="2913957" cy="720000"/>
          </a:xfrm>
        </p:grpSpPr>
        <p:sp>
          <p:nvSpPr>
            <p:cNvPr id="22" name="矩形 21"/>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rgbClr val="C00000"/>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微软雅黑"/>
              </a:endParaRPr>
            </a:p>
          </p:txBody>
        </p:sp>
        <p:grpSp>
          <p:nvGrpSpPr>
            <p:cNvPr id="23" name="组合 22"/>
            <p:cNvGrpSpPr/>
            <p:nvPr/>
          </p:nvGrpSpPr>
          <p:grpSpPr>
            <a:xfrm>
              <a:off x="4647691" y="4092189"/>
              <a:ext cx="891717" cy="720000"/>
              <a:chOff x="4380991" y="4020050"/>
              <a:chExt cx="891717" cy="720000"/>
            </a:xfrm>
          </p:grpSpPr>
          <p:sp>
            <p:nvSpPr>
              <p:cNvPr id="24" name="矩形 23"/>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667" y="1242646"/>
            <a:ext cx="3240765" cy="4610374"/>
          </a:xfrm>
          <a:prstGeom prst="rect">
            <a:avLst/>
          </a:prstGeom>
        </p:spPr>
      </p:pic>
    </p:spTree>
    <p:extLst>
      <p:ext uri="{BB962C8B-B14F-4D97-AF65-F5344CB8AC3E}">
        <p14:creationId xmlns:p14="http://schemas.microsoft.com/office/powerpoint/2010/main" val="3454314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276420" y="1718532"/>
            <a:ext cx="2816407" cy="720000"/>
            <a:chOff x="8437508" y="2825759"/>
            <a:chExt cx="2816407" cy="720000"/>
          </a:xfrm>
        </p:grpSpPr>
        <p:sp>
          <p:nvSpPr>
            <p:cNvPr id="11" name="矩形 10"/>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12" name="组合 11"/>
            <p:cNvGrpSpPr/>
            <p:nvPr/>
          </p:nvGrpSpPr>
          <p:grpSpPr>
            <a:xfrm>
              <a:off x="8437508" y="2825759"/>
              <a:ext cx="822524" cy="720000"/>
              <a:chOff x="8132708" y="2905159"/>
              <a:chExt cx="822524" cy="720000"/>
            </a:xfrm>
          </p:grpSpPr>
          <p:sp>
            <p:nvSpPr>
              <p:cNvPr id="13" name="矩形 12"/>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25486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705100" y="361354"/>
            <a:ext cx="9309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梯形 48"/>
          <p:cNvSpPr/>
          <p:nvPr/>
        </p:nvSpPr>
        <p:spPr bwMode="auto">
          <a:xfrm rot="16200000">
            <a:off x="760857" y="2633488"/>
            <a:ext cx="4803368"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2050214" y="2940335"/>
            <a:ext cx="2275065" cy="1892825"/>
          </a:xfrm>
          <a:prstGeom prst="rect">
            <a:avLst/>
          </a:prstGeom>
          <a:noFill/>
          <a:ln w="9525">
            <a:noFill/>
            <a:miter lim="800000"/>
            <a:headEnd/>
            <a:tailEnd/>
          </a:ln>
        </p:spPr>
        <p:txBody>
          <a:bodyPr anchor="ctr">
            <a:spAutoFit/>
          </a:bodyPr>
          <a:lstStyle/>
          <a:p>
            <a:pPr>
              <a:lnSpc>
                <a:spcPct val="130000"/>
              </a:lnSpc>
            </a:pPr>
            <a:r>
              <a:rPr lang="zh-CN" altLang="en-US" b="1" i="1" dirty="0">
                <a:solidFill>
                  <a:schemeClr val="accent2">
                    <a:lumMod val="75000"/>
                  </a:schemeClr>
                </a:solidFill>
                <a:latin typeface="等线" panose="02010600030101010101" pitchFamily="2" charset="-122"/>
                <a:ea typeface="等线" panose="02010600030101010101" pitchFamily="2" charset="-122"/>
              </a:rPr>
              <a:t>在</a:t>
            </a:r>
            <a:r>
              <a:rPr lang="en-US" altLang="zh-CN" b="1" i="1" dirty="0">
                <a:solidFill>
                  <a:schemeClr val="accent2">
                    <a:lumMod val="75000"/>
                  </a:schemeClr>
                </a:solidFill>
                <a:latin typeface="等线" panose="02010600030101010101" pitchFamily="2" charset="-122"/>
                <a:ea typeface="等线" panose="02010600030101010101" pitchFamily="2" charset="-122"/>
              </a:rPr>
              <a:t>pc.c</a:t>
            </a:r>
            <a:r>
              <a:rPr lang="zh-CN" altLang="en-US" b="1" i="1" dirty="0">
                <a:solidFill>
                  <a:schemeClr val="accent2">
                    <a:lumMod val="75000"/>
                  </a:schemeClr>
                </a:solidFill>
                <a:latin typeface="等线" panose="02010600030101010101" pitchFamily="2" charset="-122"/>
                <a:ea typeface="等线" panose="02010600030101010101" pitchFamily="2" charset="-122"/>
              </a:rPr>
              <a:t>中去掉所有与信号量有关的代码，再运行程序，执行效果有变化吗？为什么会这样？</a:t>
            </a:r>
            <a:endParaRPr lang="en-US" altLang="zh-CN" sz="1400" i="1" dirty="0">
              <a:solidFill>
                <a:schemeClr val="accent2">
                  <a:lumMod val="75000"/>
                </a:schemeClr>
              </a:solidFill>
              <a:latin typeface="等线" panose="02010600030101010101" pitchFamily="2" charset="-122"/>
              <a:ea typeface="等线" panose="02010600030101010101" pitchFamily="2" charset="-122"/>
              <a:cs typeface="Calibri" pitchFamily="34" charset="0"/>
            </a:endParaRPr>
          </a:p>
        </p:txBody>
      </p:sp>
      <p:sp>
        <p:nvSpPr>
          <p:cNvPr id="3" name="矩形 2"/>
          <p:cNvSpPr/>
          <p:nvPr/>
        </p:nvSpPr>
        <p:spPr>
          <a:xfrm>
            <a:off x="3393498" y="1935848"/>
            <a:ext cx="441146"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问</a:t>
            </a:r>
            <a:endParaRPr lang="zh-CN" altLang="en-US" sz="2000" dirty="0"/>
          </a:p>
        </p:txBody>
      </p:sp>
      <p:sp>
        <p:nvSpPr>
          <p:cNvPr id="4" name="椭圆 3"/>
          <p:cNvSpPr/>
          <p:nvPr/>
        </p:nvSpPr>
        <p:spPr>
          <a:xfrm>
            <a:off x="2199869" y="1392982"/>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446243" y="1636728"/>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3104362" y="2380860"/>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梯形 115"/>
          <p:cNvSpPr/>
          <p:nvPr/>
        </p:nvSpPr>
        <p:spPr bwMode="auto">
          <a:xfrm rot="5400000">
            <a:off x="5348305" y="694115"/>
            <a:ext cx="4801512" cy="6324189"/>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6076687" y="1935848"/>
            <a:ext cx="441146"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答</a:t>
            </a:r>
            <a:endParaRPr lang="zh-CN" altLang="en-US" sz="2000" dirty="0"/>
          </a:p>
        </p:txBody>
      </p:sp>
      <p:sp>
        <p:nvSpPr>
          <p:cNvPr id="119" name="Rectangle 1"/>
          <p:cNvSpPr>
            <a:spLocks noChangeArrowheads="1"/>
          </p:cNvSpPr>
          <p:nvPr/>
        </p:nvSpPr>
        <p:spPr bwMode="auto">
          <a:xfrm>
            <a:off x="4739481" y="3041686"/>
            <a:ext cx="5877685" cy="1852815"/>
          </a:xfrm>
          <a:prstGeom prst="rect">
            <a:avLst/>
          </a:prstGeom>
          <a:noFill/>
          <a:ln w="9525">
            <a:noFill/>
            <a:miter lim="800000"/>
            <a:headEnd/>
            <a:tailEnd/>
          </a:ln>
        </p:spPr>
        <p:txBody>
          <a:bodyPr wrap="square" anchor="ctr">
            <a:spAutoFit/>
          </a:bodyPr>
          <a:lstStyle/>
          <a:p>
            <a:pPr>
              <a:lnSpc>
                <a:spcPct val="130000"/>
              </a:lnSpc>
            </a:pPr>
            <a:r>
              <a:rPr lang="zh-CN" altLang="en-US" sz="1400" dirty="0">
                <a:solidFill>
                  <a:schemeClr val="bg1"/>
                </a:solidFill>
                <a:latin typeface="等线" panose="02010600030101010101" pitchFamily="2" charset="-122"/>
                <a:ea typeface="等线" panose="02010600030101010101" pitchFamily="2" charset="-122"/>
              </a:rPr>
              <a:t> </a:t>
            </a:r>
            <a:r>
              <a:rPr lang="zh-CN" altLang="en-US" b="1" dirty="0">
                <a:solidFill>
                  <a:schemeClr val="accent2"/>
                </a:solidFill>
                <a:latin typeface="等线" panose="02010600030101010101" pitchFamily="2" charset="-122"/>
                <a:ea typeface="等线" panose="02010600030101010101" pitchFamily="2" charset="-122"/>
              </a:rPr>
              <a:t>原因：</a:t>
            </a:r>
            <a:r>
              <a:rPr lang="zh-CN" altLang="en-US" sz="1400" dirty="0">
                <a:solidFill>
                  <a:schemeClr val="bg1"/>
                </a:solidFill>
                <a:latin typeface="等线" panose="02010600030101010101" pitchFamily="2" charset="-122"/>
                <a:ea typeface="等线" panose="02010600030101010101" pitchFamily="2" charset="-122"/>
              </a:rPr>
              <a:t>去掉了信号量有关的代码后，进程之间无法同步或者协作，这样就可能产生以下几种非正常情况：一种情况是缓冲区满了，生产者还在写入数据，这样会造覆盖掉没有被“消费”的一部分数据，以至于消费者“消费”的数据不是递增序列；另一种情况是缓冲区已经为空，消费者还尝试读取数据，读到的数据是已输出的数据（无效数据）；最后，由于多个进程对文件缓冲区同时访问，极容易造成程序崩溃（出现</a:t>
            </a:r>
            <a:r>
              <a:rPr lang="en-US" altLang="zh-CN" sz="1400" dirty="0">
                <a:solidFill>
                  <a:schemeClr val="bg1"/>
                </a:solidFill>
                <a:latin typeface="等线" panose="02010600030101010101" pitchFamily="2" charset="-122"/>
                <a:ea typeface="等线" panose="02010600030101010101" pitchFamily="2" charset="-122"/>
              </a:rPr>
              <a:t>fread()</a:t>
            </a:r>
            <a:r>
              <a:rPr lang="zh-CN" altLang="en-US" sz="1400" dirty="0">
                <a:solidFill>
                  <a:schemeClr val="bg1"/>
                </a:solidFill>
                <a:latin typeface="等线" panose="02010600030101010101" pitchFamily="2" charset="-122"/>
                <a:ea typeface="等线" panose="02010600030101010101" pitchFamily="2" charset="-122"/>
              </a:rPr>
              <a:t>错误）。</a:t>
            </a:r>
            <a:endParaRPr lang="en-US" altLang="zh-CN" sz="1100" dirty="0">
              <a:solidFill>
                <a:schemeClr val="bg1"/>
              </a:solidFill>
              <a:latin typeface="等线" panose="02010600030101010101" pitchFamily="2" charset="-122"/>
              <a:ea typeface="等线" panose="02010600030101010101" pitchFamily="2" charset="-122"/>
              <a:cs typeface="Calibri" pitchFamily="34" charset="0"/>
            </a:endParaRPr>
          </a:p>
        </p:txBody>
      </p:sp>
      <p:sp>
        <p:nvSpPr>
          <p:cNvPr id="122" name="椭圆 121"/>
          <p:cNvSpPr/>
          <p:nvPr/>
        </p:nvSpPr>
        <p:spPr>
          <a:xfrm>
            <a:off x="4948174" y="1392982"/>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226453" y="1606845"/>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5893601" y="2380860"/>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30810" y="91575"/>
            <a:ext cx="2816407" cy="720000"/>
            <a:chOff x="8437508" y="2825759"/>
            <a:chExt cx="2816407" cy="720000"/>
          </a:xfrm>
        </p:grpSpPr>
        <p:sp>
          <p:nvSpPr>
            <p:cNvPr id="57" name="矩形 56"/>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58" name="组合 57"/>
            <p:cNvGrpSpPr/>
            <p:nvPr/>
          </p:nvGrpSpPr>
          <p:grpSpPr>
            <a:xfrm>
              <a:off x="8437508" y="2825759"/>
              <a:ext cx="822524" cy="720000"/>
              <a:chOff x="8132708" y="2905159"/>
              <a:chExt cx="822524" cy="720000"/>
            </a:xfrm>
          </p:grpSpPr>
          <p:sp>
            <p:nvSpPr>
              <p:cNvPr id="59" name="矩形 58"/>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4739481" y="2495945"/>
            <a:ext cx="4583306" cy="338554"/>
          </a:xfrm>
          <a:prstGeom prst="rect">
            <a:avLst/>
          </a:prstGeom>
        </p:spPr>
        <p:txBody>
          <a:bodyPr wrap="none">
            <a:spAutoFit/>
          </a:bodyPr>
          <a:lstStyle/>
          <a:p>
            <a:r>
              <a:rPr lang="zh-CN" altLang="en-US" sz="1600" dirty="0">
                <a:solidFill>
                  <a:schemeClr val="bg1"/>
                </a:solidFill>
                <a:latin typeface="等线" panose="02010600030101010101" pitchFamily="2" charset="-122"/>
                <a:ea typeface="等线" panose="02010600030101010101" pitchFamily="2" charset="-122"/>
              </a:rPr>
              <a:t>有变化</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输出没有按既定的顺序</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甚至程序会崩溃。</a:t>
            </a:r>
          </a:p>
        </p:txBody>
      </p:sp>
    </p:spTree>
    <p:extLst>
      <p:ext uri="{BB962C8B-B14F-4D97-AF65-F5344CB8AC3E}">
        <p14:creationId xmlns:p14="http://schemas.microsoft.com/office/powerpoint/2010/main" val="3311608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2705100" y="361354"/>
            <a:ext cx="9309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梯形 48"/>
          <p:cNvSpPr/>
          <p:nvPr/>
        </p:nvSpPr>
        <p:spPr bwMode="auto">
          <a:xfrm rot="16200000">
            <a:off x="740307" y="2551296"/>
            <a:ext cx="4803368" cy="2443588"/>
          </a:xfrm>
          <a:prstGeom prst="trapezoid">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50" name="Rectangle 1"/>
          <p:cNvSpPr>
            <a:spLocks noChangeArrowheads="1"/>
          </p:cNvSpPr>
          <p:nvPr/>
        </p:nvSpPr>
        <p:spPr bwMode="auto">
          <a:xfrm>
            <a:off x="1946279" y="2374031"/>
            <a:ext cx="2275065" cy="2973122"/>
          </a:xfrm>
          <a:prstGeom prst="rect">
            <a:avLst/>
          </a:prstGeom>
          <a:noFill/>
          <a:ln w="9525">
            <a:noFill/>
            <a:miter lim="800000"/>
            <a:headEnd/>
            <a:tailEnd/>
          </a:ln>
        </p:spPr>
        <p:txBody>
          <a:bodyPr anchor="ctr">
            <a:spAutoFit/>
          </a:bodyPr>
          <a:lstStyle/>
          <a:p>
            <a:pPr>
              <a:lnSpc>
                <a:spcPct val="130000"/>
              </a:lnSpc>
            </a:pPr>
            <a:r>
              <a:rPr lang="zh-CN" altLang="en-US" b="1" i="1" dirty="0" smtClean="0">
                <a:solidFill>
                  <a:schemeClr val="accent2">
                    <a:lumMod val="75000"/>
                  </a:schemeClr>
                </a:solidFill>
                <a:latin typeface="等线" panose="02010600030101010101" pitchFamily="2" charset="-122"/>
                <a:ea typeface="等线" panose="02010600030101010101" pitchFamily="2" charset="-122"/>
              </a:rPr>
              <a:t>实验设计者在第一次编写该实验时的做法可行吗？如果可行，那么它和标准解法在执行效果上会有不同？如果不可行，那么它有什么问题使它不可行？</a:t>
            </a:r>
            <a:endParaRPr lang="en-US" altLang="zh-CN" sz="1400" i="1" dirty="0">
              <a:solidFill>
                <a:schemeClr val="accent2">
                  <a:lumMod val="75000"/>
                </a:schemeClr>
              </a:solidFill>
              <a:latin typeface="等线" panose="02010600030101010101" pitchFamily="2" charset="-122"/>
              <a:ea typeface="等线" panose="02010600030101010101" pitchFamily="2" charset="-122"/>
              <a:cs typeface="Calibri" pitchFamily="34" charset="0"/>
            </a:endParaRPr>
          </a:p>
        </p:txBody>
      </p:sp>
      <p:sp>
        <p:nvSpPr>
          <p:cNvPr id="3" name="矩形 2"/>
          <p:cNvSpPr/>
          <p:nvPr/>
        </p:nvSpPr>
        <p:spPr>
          <a:xfrm>
            <a:off x="3372948" y="1853656"/>
            <a:ext cx="441146" cy="400110"/>
          </a:xfrm>
          <a:prstGeom prst="rect">
            <a:avLst/>
          </a:prstGeom>
        </p:spPr>
        <p:txBody>
          <a:bodyPr wrap="none">
            <a:spAutoFit/>
          </a:bodyPr>
          <a:lstStyle/>
          <a:p>
            <a:r>
              <a:rPr lang="zh-CN" altLang="en-US" sz="2000" dirty="0" smtClean="0">
                <a:solidFill>
                  <a:prstClr val="white"/>
                </a:solidFill>
                <a:latin typeface="微软雅黑" pitchFamily="34" charset="-122"/>
                <a:ea typeface="微软雅黑" pitchFamily="34" charset="-122"/>
              </a:rPr>
              <a:t>问</a:t>
            </a:r>
            <a:endParaRPr lang="zh-CN" altLang="en-US" sz="2000" dirty="0"/>
          </a:p>
        </p:txBody>
      </p:sp>
      <p:sp>
        <p:nvSpPr>
          <p:cNvPr id="4" name="椭圆 3"/>
          <p:cNvSpPr/>
          <p:nvPr/>
        </p:nvSpPr>
        <p:spPr>
          <a:xfrm>
            <a:off x="2179319" y="1310790"/>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p:cNvGrpSpPr/>
          <p:nvPr/>
        </p:nvGrpSpPr>
        <p:grpSpPr>
          <a:xfrm>
            <a:off x="2425693" y="1554536"/>
            <a:ext cx="495130" cy="500385"/>
            <a:chOff x="5451475" y="4286250"/>
            <a:chExt cx="1346200" cy="1360488"/>
          </a:xfrm>
          <a:solidFill>
            <a:schemeClr val="bg1"/>
          </a:solidFill>
        </p:grpSpPr>
        <p:sp>
          <p:nvSpPr>
            <p:cNvPr id="74" name="Freeform 22"/>
            <p:cNvSpPr>
              <a:spLocks/>
            </p:cNvSpPr>
            <p:nvPr/>
          </p:nvSpPr>
          <p:spPr bwMode="auto">
            <a:xfrm>
              <a:off x="6338888" y="4343400"/>
              <a:ext cx="409575" cy="400050"/>
            </a:xfrm>
            <a:custGeom>
              <a:avLst/>
              <a:gdLst>
                <a:gd name="T0" fmla="*/ 41 w 108"/>
                <a:gd name="T1" fmla="*/ 0 h 106"/>
                <a:gd name="T2" fmla="*/ 54 w 108"/>
                <a:gd name="T3" fmla="*/ 6 h 106"/>
                <a:gd name="T4" fmla="*/ 101 w 108"/>
                <a:gd name="T5" fmla="*/ 52 h 106"/>
                <a:gd name="T6" fmla="*/ 101 w 108"/>
                <a:gd name="T7" fmla="*/ 79 h 106"/>
                <a:gd name="T8" fmla="*/ 73 w 108"/>
                <a:gd name="T9" fmla="*/ 106 h 106"/>
                <a:gd name="T10" fmla="*/ 0 w 108"/>
                <a:gd name="T11" fmla="*/ 33 h 106"/>
                <a:gd name="T12" fmla="*/ 27 w 108"/>
                <a:gd name="T13" fmla="*/ 6 h 106"/>
                <a:gd name="T14" fmla="*/ 41 w 108"/>
                <a:gd name="T15" fmla="*/ 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106">
                  <a:moveTo>
                    <a:pt x="41" y="0"/>
                  </a:moveTo>
                  <a:cubicBezTo>
                    <a:pt x="45" y="0"/>
                    <a:pt x="50" y="2"/>
                    <a:pt x="54" y="6"/>
                  </a:cubicBezTo>
                  <a:cubicBezTo>
                    <a:pt x="101" y="52"/>
                    <a:pt x="101" y="52"/>
                    <a:pt x="101" y="52"/>
                  </a:cubicBezTo>
                  <a:cubicBezTo>
                    <a:pt x="108" y="59"/>
                    <a:pt x="108" y="71"/>
                    <a:pt x="101" y="79"/>
                  </a:cubicBezTo>
                  <a:cubicBezTo>
                    <a:pt x="73" y="106"/>
                    <a:pt x="73" y="106"/>
                    <a:pt x="73" y="106"/>
                  </a:cubicBezTo>
                  <a:cubicBezTo>
                    <a:pt x="0" y="33"/>
                    <a:pt x="0" y="33"/>
                    <a:pt x="0" y="33"/>
                  </a:cubicBezTo>
                  <a:cubicBezTo>
                    <a:pt x="27" y="6"/>
                    <a:pt x="27" y="6"/>
                    <a:pt x="27" y="6"/>
                  </a:cubicBezTo>
                  <a:cubicBezTo>
                    <a:pt x="31" y="2"/>
                    <a:pt x="36"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3"/>
            <p:cNvSpPr>
              <a:spLocks/>
            </p:cNvSpPr>
            <p:nvPr/>
          </p:nvSpPr>
          <p:spPr bwMode="auto">
            <a:xfrm>
              <a:off x="5746750" y="4521200"/>
              <a:ext cx="819150" cy="819150"/>
            </a:xfrm>
            <a:custGeom>
              <a:avLst/>
              <a:gdLst>
                <a:gd name="T0" fmla="*/ 516 w 516"/>
                <a:gd name="T1" fmla="*/ 173 h 516"/>
                <a:gd name="T2" fmla="*/ 173 w 516"/>
                <a:gd name="T3" fmla="*/ 516 h 516"/>
                <a:gd name="T4" fmla="*/ 0 w 516"/>
                <a:gd name="T5" fmla="*/ 342 h 516"/>
                <a:gd name="T6" fmla="*/ 342 w 516"/>
                <a:gd name="T7" fmla="*/ 0 h 516"/>
                <a:gd name="T8" fmla="*/ 516 w 516"/>
                <a:gd name="T9" fmla="*/ 173 h 516"/>
                <a:gd name="T10" fmla="*/ 516 w 516"/>
                <a:gd name="T11" fmla="*/ 173 h 516"/>
              </a:gdLst>
              <a:ahLst/>
              <a:cxnLst>
                <a:cxn ang="0">
                  <a:pos x="T0" y="T1"/>
                </a:cxn>
                <a:cxn ang="0">
                  <a:pos x="T2" y="T3"/>
                </a:cxn>
                <a:cxn ang="0">
                  <a:pos x="T4" y="T5"/>
                </a:cxn>
                <a:cxn ang="0">
                  <a:pos x="T6" y="T7"/>
                </a:cxn>
                <a:cxn ang="0">
                  <a:pos x="T8" y="T9"/>
                </a:cxn>
                <a:cxn ang="0">
                  <a:pos x="T10" y="T11"/>
                </a:cxn>
              </a:cxnLst>
              <a:rect l="0" t="0" r="r" b="b"/>
              <a:pathLst>
                <a:path w="516" h="516">
                  <a:moveTo>
                    <a:pt x="516" y="173"/>
                  </a:moveTo>
                  <a:lnTo>
                    <a:pt x="173" y="516"/>
                  </a:lnTo>
                  <a:lnTo>
                    <a:pt x="0" y="342"/>
                  </a:lnTo>
                  <a:lnTo>
                    <a:pt x="342" y="0"/>
                  </a:lnTo>
                  <a:lnTo>
                    <a:pt x="516" y="173"/>
                  </a:lnTo>
                  <a:lnTo>
                    <a:pt x="51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4"/>
            <p:cNvSpPr>
              <a:spLocks/>
            </p:cNvSpPr>
            <p:nvPr/>
          </p:nvSpPr>
          <p:spPr bwMode="auto">
            <a:xfrm>
              <a:off x="5541963" y="5106988"/>
              <a:ext cx="434975" cy="430213"/>
            </a:xfrm>
            <a:custGeom>
              <a:avLst/>
              <a:gdLst>
                <a:gd name="T0" fmla="*/ 100 w 274"/>
                <a:gd name="T1" fmla="*/ 0 h 271"/>
                <a:gd name="T2" fmla="*/ 274 w 274"/>
                <a:gd name="T3" fmla="*/ 176 h 271"/>
                <a:gd name="T4" fmla="*/ 245 w 274"/>
                <a:gd name="T5" fmla="*/ 204 h 271"/>
                <a:gd name="T6" fmla="*/ 0 w 274"/>
                <a:gd name="T7" fmla="*/ 271 h 271"/>
                <a:gd name="T8" fmla="*/ 69 w 274"/>
                <a:gd name="T9" fmla="*/ 28 h 271"/>
                <a:gd name="T10" fmla="*/ 100 w 274"/>
                <a:gd name="T11" fmla="*/ 0 h 271"/>
                <a:gd name="T12" fmla="*/ 100 w 274"/>
                <a:gd name="T13" fmla="*/ 0 h 271"/>
                <a:gd name="T14" fmla="*/ 100 w 274"/>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271">
                  <a:moveTo>
                    <a:pt x="100" y="0"/>
                  </a:moveTo>
                  <a:lnTo>
                    <a:pt x="274" y="176"/>
                  </a:lnTo>
                  <a:lnTo>
                    <a:pt x="245" y="204"/>
                  </a:lnTo>
                  <a:lnTo>
                    <a:pt x="0" y="271"/>
                  </a:lnTo>
                  <a:lnTo>
                    <a:pt x="69" y="28"/>
                  </a:lnTo>
                  <a:lnTo>
                    <a:pt x="100" y="0"/>
                  </a:lnTo>
                  <a:lnTo>
                    <a:pt x="100" y="0"/>
                  </a:ln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5"/>
            <p:cNvSpPr>
              <a:spLocks/>
            </p:cNvSpPr>
            <p:nvPr/>
          </p:nvSpPr>
          <p:spPr bwMode="auto">
            <a:xfrm>
              <a:off x="5451475" y="4286250"/>
              <a:ext cx="661988" cy="608013"/>
            </a:xfrm>
            <a:custGeom>
              <a:avLst/>
              <a:gdLst>
                <a:gd name="T0" fmla="*/ 71 w 175"/>
                <a:gd name="T1" fmla="*/ 161 h 161"/>
                <a:gd name="T2" fmla="*/ 0 w 175"/>
                <a:gd name="T3" fmla="*/ 88 h 161"/>
                <a:gd name="T4" fmla="*/ 81 w 175"/>
                <a:gd name="T5" fmla="*/ 10 h 161"/>
                <a:gd name="T6" fmla="*/ 106 w 175"/>
                <a:gd name="T7" fmla="*/ 0 h 161"/>
                <a:gd name="T8" fmla="*/ 135 w 175"/>
                <a:gd name="T9" fmla="*/ 13 h 161"/>
                <a:gd name="T10" fmla="*/ 135 w 175"/>
                <a:gd name="T11" fmla="*/ 13 h 161"/>
                <a:gd name="T12" fmla="*/ 175 w 175"/>
                <a:gd name="T13" fmla="*/ 51 h 161"/>
                <a:gd name="T14" fmla="*/ 163 w 175"/>
                <a:gd name="T15" fmla="*/ 63 h 161"/>
                <a:gd name="T16" fmla="*/ 124 w 175"/>
                <a:gd name="T17" fmla="*/ 25 h 161"/>
                <a:gd name="T18" fmla="*/ 106 w 175"/>
                <a:gd name="T19" fmla="*/ 17 h 161"/>
                <a:gd name="T20" fmla="*/ 91 w 175"/>
                <a:gd name="T21" fmla="*/ 23 h 161"/>
                <a:gd name="T22" fmla="*/ 24 w 175"/>
                <a:gd name="T23" fmla="*/ 88 h 161"/>
                <a:gd name="T24" fmla="*/ 83 w 175"/>
                <a:gd name="T25" fmla="*/ 149 h 161"/>
                <a:gd name="T26" fmla="*/ 71 w 175"/>
                <a:gd name="T2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61">
                  <a:moveTo>
                    <a:pt x="71" y="161"/>
                  </a:moveTo>
                  <a:cubicBezTo>
                    <a:pt x="0" y="88"/>
                    <a:pt x="0" y="88"/>
                    <a:pt x="0" y="88"/>
                  </a:cubicBezTo>
                  <a:cubicBezTo>
                    <a:pt x="81" y="10"/>
                    <a:pt x="81" y="10"/>
                    <a:pt x="81" y="10"/>
                  </a:cubicBezTo>
                  <a:cubicBezTo>
                    <a:pt x="89" y="3"/>
                    <a:pt x="97" y="0"/>
                    <a:pt x="106" y="0"/>
                  </a:cubicBezTo>
                  <a:cubicBezTo>
                    <a:pt x="115" y="0"/>
                    <a:pt x="123" y="2"/>
                    <a:pt x="135" y="13"/>
                  </a:cubicBezTo>
                  <a:cubicBezTo>
                    <a:pt x="135" y="13"/>
                    <a:pt x="135" y="13"/>
                    <a:pt x="135" y="13"/>
                  </a:cubicBezTo>
                  <a:cubicBezTo>
                    <a:pt x="175" y="51"/>
                    <a:pt x="175" y="51"/>
                    <a:pt x="175" y="51"/>
                  </a:cubicBezTo>
                  <a:cubicBezTo>
                    <a:pt x="163" y="63"/>
                    <a:pt x="163" y="63"/>
                    <a:pt x="163" y="63"/>
                  </a:cubicBezTo>
                  <a:cubicBezTo>
                    <a:pt x="124" y="25"/>
                    <a:pt x="124" y="25"/>
                    <a:pt x="124" y="25"/>
                  </a:cubicBezTo>
                  <a:cubicBezTo>
                    <a:pt x="114" y="17"/>
                    <a:pt x="110" y="17"/>
                    <a:pt x="106" y="17"/>
                  </a:cubicBezTo>
                  <a:cubicBezTo>
                    <a:pt x="101" y="17"/>
                    <a:pt x="97" y="18"/>
                    <a:pt x="91" y="23"/>
                  </a:cubicBezTo>
                  <a:cubicBezTo>
                    <a:pt x="24" y="88"/>
                    <a:pt x="24" y="88"/>
                    <a:pt x="24" y="88"/>
                  </a:cubicBezTo>
                  <a:cubicBezTo>
                    <a:pt x="83" y="149"/>
                    <a:pt x="83" y="149"/>
                    <a:pt x="83" y="149"/>
                  </a:cubicBezTo>
                  <a:lnTo>
                    <a:pt x="71"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
            <p:cNvSpPr>
              <a:spLocks/>
            </p:cNvSpPr>
            <p:nvPr/>
          </p:nvSpPr>
          <p:spPr bwMode="auto">
            <a:xfrm>
              <a:off x="5583238" y="4603750"/>
              <a:ext cx="163513" cy="158750"/>
            </a:xfrm>
            <a:custGeom>
              <a:avLst/>
              <a:gdLst>
                <a:gd name="T0" fmla="*/ 9 w 43"/>
                <a:gd name="T1" fmla="*/ 42 h 42"/>
                <a:gd name="T2" fmla="*/ 3 w 43"/>
                <a:gd name="T3" fmla="*/ 39 h 42"/>
                <a:gd name="T4" fmla="*/ 3 w 43"/>
                <a:gd name="T5" fmla="*/ 28 h 42"/>
                <a:gd name="T6" fmla="*/ 29 w 43"/>
                <a:gd name="T7" fmla="*/ 3 h 42"/>
                <a:gd name="T8" fmla="*/ 40 w 43"/>
                <a:gd name="T9" fmla="*/ 3 h 42"/>
                <a:gd name="T10" fmla="*/ 40 w 43"/>
                <a:gd name="T11" fmla="*/ 14 h 42"/>
                <a:gd name="T12" fmla="*/ 14 w 43"/>
                <a:gd name="T13" fmla="*/ 39 h 42"/>
                <a:gd name="T14" fmla="*/ 9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9" y="42"/>
                  </a:moveTo>
                  <a:cubicBezTo>
                    <a:pt x="7" y="42"/>
                    <a:pt x="5" y="41"/>
                    <a:pt x="3" y="39"/>
                  </a:cubicBezTo>
                  <a:cubicBezTo>
                    <a:pt x="0" y="36"/>
                    <a:pt x="0" y="31"/>
                    <a:pt x="3" y="28"/>
                  </a:cubicBezTo>
                  <a:cubicBezTo>
                    <a:pt x="29" y="3"/>
                    <a:pt x="29" y="3"/>
                    <a:pt x="29" y="3"/>
                  </a:cubicBezTo>
                  <a:cubicBezTo>
                    <a:pt x="32" y="0"/>
                    <a:pt x="37" y="0"/>
                    <a:pt x="40" y="3"/>
                  </a:cubicBezTo>
                  <a:cubicBezTo>
                    <a:pt x="43" y="6"/>
                    <a:pt x="43" y="11"/>
                    <a:pt x="40" y="14"/>
                  </a:cubicBezTo>
                  <a:cubicBezTo>
                    <a:pt x="14" y="39"/>
                    <a:pt x="14" y="39"/>
                    <a:pt x="14" y="39"/>
                  </a:cubicBezTo>
                  <a:cubicBezTo>
                    <a:pt x="13" y="41"/>
                    <a:pt x="11" y="42"/>
                    <a:pt x="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7"/>
            <p:cNvSpPr>
              <a:spLocks/>
            </p:cNvSpPr>
            <p:nvPr/>
          </p:nvSpPr>
          <p:spPr bwMode="auto">
            <a:xfrm>
              <a:off x="5670550" y="4652963"/>
              <a:ext cx="211138" cy="207963"/>
            </a:xfrm>
            <a:custGeom>
              <a:avLst/>
              <a:gdLst>
                <a:gd name="T0" fmla="*/ 8 w 56"/>
                <a:gd name="T1" fmla="*/ 55 h 55"/>
                <a:gd name="T2" fmla="*/ 3 w 56"/>
                <a:gd name="T3" fmla="*/ 52 h 55"/>
                <a:gd name="T4" fmla="*/ 3 w 56"/>
                <a:gd name="T5" fmla="*/ 41 h 55"/>
                <a:gd name="T6" fmla="*/ 41 w 56"/>
                <a:gd name="T7" fmla="*/ 3 h 55"/>
                <a:gd name="T8" fmla="*/ 53 w 56"/>
                <a:gd name="T9" fmla="*/ 3 h 55"/>
                <a:gd name="T10" fmla="*/ 53 w 56"/>
                <a:gd name="T11" fmla="*/ 14 h 55"/>
                <a:gd name="T12" fmla="*/ 14 w 56"/>
                <a:gd name="T13" fmla="*/ 52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2"/>
                  </a:cubicBezTo>
                  <a:cubicBezTo>
                    <a:pt x="0" y="49"/>
                    <a:pt x="0" y="44"/>
                    <a:pt x="3" y="41"/>
                  </a:cubicBezTo>
                  <a:cubicBezTo>
                    <a:pt x="41" y="3"/>
                    <a:pt x="41" y="3"/>
                    <a:pt x="41" y="3"/>
                  </a:cubicBezTo>
                  <a:cubicBezTo>
                    <a:pt x="44" y="0"/>
                    <a:pt x="49" y="0"/>
                    <a:pt x="53" y="3"/>
                  </a:cubicBezTo>
                  <a:cubicBezTo>
                    <a:pt x="56" y="6"/>
                    <a:pt x="56" y="11"/>
                    <a:pt x="53" y="14"/>
                  </a:cubicBezTo>
                  <a:cubicBezTo>
                    <a:pt x="14" y="52"/>
                    <a:pt x="14" y="52"/>
                    <a:pt x="14" y="52"/>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8"/>
            <p:cNvSpPr>
              <a:spLocks/>
            </p:cNvSpPr>
            <p:nvPr/>
          </p:nvSpPr>
          <p:spPr bwMode="auto">
            <a:xfrm>
              <a:off x="6184900" y="4984750"/>
              <a:ext cx="612775" cy="661988"/>
            </a:xfrm>
            <a:custGeom>
              <a:avLst/>
              <a:gdLst>
                <a:gd name="T0" fmla="*/ 74 w 162"/>
                <a:gd name="T1" fmla="*/ 175 h 175"/>
                <a:gd name="T2" fmla="*/ 0 w 162"/>
                <a:gd name="T3" fmla="*/ 101 h 175"/>
                <a:gd name="T4" fmla="*/ 12 w 162"/>
                <a:gd name="T5" fmla="*/ 89 h 175"/>
                <a:gd name="T6" fmla="*/ 74 w 162"/>
                <a:gd name="T7" fmla="*/ 151 h 175"/>
                <a:gd name="T8" fmla="*/ 140 w 162"/>
                <a:gd name="T9" fmla="*/ 83 h 175"/>
                <a:gd name="T10" fmla="*/ 145 w 162"/>
                <a:gd name="T11" fmla="*/ 69 h 175"/>
                <a:gd name="T12" fmla="*/ 137 w 162"/>
                <a:gd name="T13" fmla="*/ 51 h 175"/>
                <a:gd name="T14" fmla="*/ 99 w 162"/>
                <a:gd name="T15" fmla="*/ 12 h 175"/>
                <a:gd name="T16" fmla="*/ 111 w 162"/>
                <a:gd name="T17" fmla="*/ 0 h 175"/>
                <a:gd name="T18" fmla="*/ 149 w 162"/>
                <a:gd name="T19" fmla="*/ 39 h 175"/>
                <a:gd name="T20" fmla="*/ 162 w 162"/>
                <a:gd name="T21" fmla="*/ 68 h 175"/>
                <a:gd name="T22" fmla="*/ 152 w 162"/>
                <a:gd name="T23" fmla="*/ 94 h 175"/>
                <a:gd name="T24" fmla="*/ 152 w 162"/>
                <a:gd name="T25" fmla="*/ 95 h 175"/>
                <a:gd name="T26" fmla="*/ 74 w 162"/>
                <a:gd name="T2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175">
                  <a:moveTo>
                    <a:pt x="74" y="175"/>
                  </a:moveTo>
                  <a:cubicBezTo>
                    <a:pt x="0" y="101"/>
                    <a:pt x="0" y="101"/>
                    <a:pt x="0" y="101"/>
                  </a:cubicBezTo>
                  <a:cubicBezTo>
                    <a:pt x="12" y="89"/>
                    <a:pt x="12" y="89"/>
                    <a:pt x="12" y="89"/>
                  </a:cubicBezTo>
                  <a:cubicBezTo>
                    <a:pt x="74" y="151"/>
                    <a:pt x="74" y="151"/>
                    <a:pt x="74" y="151"/>
                  </a:cubicBezTo>
                  <a:cubicBezTo>
                    <a:pt x="140" y="83"/>
                    <a:pt x="140" y="83"/>
                    <a:pt x="140" y="83"/>
                  </a:cubicBezTo>
                  <a:cubicBezTo>
                    <a:pt x="144" y="78"/>
                    <a:pt x="145" y="74"/>
                    <a:pt x="145" y="69"/>
                  </a:cubicBezTo>
                  <a:cubicBezTo>
                    <a:pt x="145" y="64"/>
                    <a:pt x="145" y="60"/>
                    <a:pt x="137" y="51"/>
                  </a:cubicBezTo>
                  <a:cubicBezTo>
                    <a:pt x="99" y="12"/>
                    <a:pt x="99" y="12"/>
                    <a:pt x="99" y="12"/>
                  </a:cubicBezTo>
                  <a:cubicBezTo>
                    <a:pt x="111" y="0"/>
                    <a:pt x="111" y="0"/>
                    <a:pt x="111" y="0"/>
                  </a:cubicBezTo>
                  <a:cubicBezTo>
                    <a:pt x="149" y="39"/>
                    <a:pt x="149" y="39"/>
                    <a:pt x="149" y="39"/>
                  </a:cubicBezTo>
                  <a:cubicBezTo>
                    <a:pt x="160" y="51"/>
                    <a:pt x="162" y="59"/>
                    <a:pt x="162" y="68"/>
                  </a:cubicBezTo>
                  <a:cubicBezTo>
                    <a:pt x="162" y="77"/>
                    <a:pt x="159" y="85"/>
                    <a:pt x="152" y="94"/>
                  </a:cubicBezTo>
                  <a:cubicBezTo>
                    <a:pt x="152" y="95"/>
                    <a:pt x="152" y="95"/>
                    <a:pt x="152" y="95"/>
                  </a:cubicBezTo>
                  <a:lnTo>
                    <a:pt x="74"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9"/>
            <p:cNvSpPr>
              <a:spLocks/>
            </p:cNvSpPr>
            <p:nvPr/>
          </p:nvSpPr>
          <p:spPr bwMode="auto">
            <a:xfrm>
              <a:off x="6321425" y="5348288"/>
              <a:ext cx="158750" cy="158750"/>
            </a:xfrm>
            <a:custGeom>
              <a:avLst/>
              <a:gdLst>
                <a:gd name="T0" fmla="*/ 8 w 42"/>
                <a:gd name="T1" fmla="*/ 42 h 42"/>
                <a:gd name="T2" fmla="*/ 3 w 42"/>
                <a:gd name="T3" fmla="*/ 40 h 42"/>
                <a:gd name="T4" fmla="*/ 3 w 42"/>
                <a:gd name="T5" fmla="*/ 29 h 42"/>
                <a:gd name="T6" fmla="*/ 28 w 42"/>
                <a:gd name="T7" fmla="*/ 4 h 42"/>
                <a:gd name="T8" fmla="*/ 39 w 42"/>
                <a:gd name="T9" fmla="*/ 4 h 42"/>
                <a:gd name="T10" fmla="*/ 39 w 42"/>
                <a:gd name="T11" fmla="*/ 15 h 42"/>
                <a:gd name="T12" fmla="*/ 14 w 42"/>
                <a:gd name="T13" fmla="*/ 40 h 42"/>
                <a:gd name="T14" fmla="*/ 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8" y="42"/>
                  </a:moveTo>
                  <a:cubicBezTo>
                    <a:pt x="6" y="42"/>
                    <a:pt x="4" y="42"/>
                    <a:pt x="3" y="40"/>
                  </a:cubicBezTo>
                  <a:cubicBezTo>
                    <a:pt x="0" y="37"/>
                    <a:pt x="0" y="32"/>
                    <a:pt x="3" y="29"/>
                  </a:cubicBezTo>
                  <a:cubicBezTo>
                    <a:pt x="28" y="4"/>
                    <a:pt x="28" y="4"/>
                    <a:pt x="28" y="4"/>
                  </a:cubicBezTo>
                  <a:cubicBezTo>
                    <a:pt x="31" y="0"/>
                    <a:pt x="36" y="0"/>
                    <a:pt x="39" y="4"/>
                  </a:cubicBezTo>
                  <a:cubicBezTo>
                    <a:pt x="42" y="7"/>
                    <a:pt x="42" y="12"/>
                    <a:pt x="39" y="15"/>
                  </a:cubicBezTo>
                  <a:cubicBezTo>
                    <a:pt x="14" y="40"/>
                    <a:pt x="14" y="40"/>
                    <a:pt x="14" y="40"/>
                  </a:cubicBezTo>
                  <a:cubicBezTo>
                    <a:pt x="12" y="42"/>
                    <a:pt x="10" y="42"/>
                    <a:pt x="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0"/>
            <p:cNvSpPr>
              <a:spLocks/>
            </p:cNvSpPr>
            <p:nvPr/>
          </p:nvSpPr>
          <p:spPr bwMode="auto">
            <a:xfrm>
              <a:off x="6223000" y="5216525"/>
              <a:ext cx="211138" cy="207963"/>
            </a:xfrm>
            <a:custGeom>
              <a:avLst/>
              <a:gdLst>
                <a:gd name="T0" fmla="*/ 8 w 56"/>
                <a:gd name="T1" fmla="*/ 55 h 55"/>
                <a:gd name="T2" fmla="*/ 3 w 56"/>
                <a:gd name="T3" fmla="*/ 53 h 55"/>
                <a:gd name="T4" fmla="*/ 3 w 56"/>
                <a:gd name="T5" fmla="*/ 42 h 55"/>
                <a:gd name="T6" fmla="*/ 41 w 56"/>
                <a:gd name="T7" fmla="*/ 3 h 55"/>
                <a:gd name="T8" fmla="*/ 52 w 56"/>
                <a:gd name="T9" fmla="*/ 3 h 55"/>
                <a:gd name="T10" fmla="*/ 52 w 56"/>
                <a:gd name="T11" fmla="*/ 14 h 55"/>
                <a:gd name="T12" fmla="*/ 14 w 56"/>
                <a:gd name="T13" fmla="*/ 53 h 55"/>
                <a:gd name="T14" fmla="*/ 8 w 56"/>
                <a:gd name="T15" fmla="*/ 55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5">
                  <a:moveTo>
                    <a:pt x="8" y="55"/>
                  </a:moveTo>
                  <a:cubicBezTo>
                    <a:pt x="6" y="55"/>
                    <a:pt x="4" y="54"/>
                    <a:pt x="3" y="53"/>
                  </a:cubicBezTo>
                  <a:cubicBezTo>
                    <a:pt x="0" y="50"/>
                    <a:pt x="0" y="45"/>
                    <a:pt x="3" y="42"/>
                  </a:cubicBezTo>
                  <a:cubicBezTo>
                    <a:pt x="41" y="3"/>
                    <a:pt x="41" y="3"/>
                    <a:pt x="41" y="3"/>
                  </a:cubicBezTo>
                  <a:cubicBezTo>
                    <a:pt x="44" y="0"/>
                    <a:pt x="49" y="0"/>
                    <a:pt x="52" y="3"/>
                  </a:cubicBezTo>
                  <a:cubicBezTo>
                    <a:pt x="56" y="6"/>
                    <a:pt x="56" y="11"/>
                    <a:pt x="52" y="14"/>
                  </a:cubicBezTo>
                  <a:cubicBezTo>
                    <a:pt x="14" y="53"/>
                    <a:pt x="14" y="53"/>
                    <a:pt x="14" y="53"/>
                  </a:cubicBezTo>
                  <a:cubicBezTo>
                    <a:pt x="12" y="54"/>
                    <a:pt x="10" y="55"/>
                    <a:pt x="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6" name="直接连接符 5"/>
          <p:cNvCxnSpPr/>
          <p:nvPr/>
        </p:nvCxnSpPr>
        <p:spPr>
          <a:xfrm>
            <a:off x="3083812" y="2298668"/>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梯形 115"/>
          <p:cNvSpPr/>
          <p:nvPr/>
        </p:nvSpPr>
        <p:spPr bwMode="auto">
          <a:xfrm rot="5400000">
            <a:off x="5327755" y="611923"/>
            <a:ext cx="4801512" cy="6324189"/>
          </a:xfrm>
          <a:prstGeom prst="trapezoid">
            <a:avLst>
              <a:gd name="adj" fmla="val 2453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8" name="矩形 117"/>
          <p:cNvSpPr/>
          <p:nvPr/>
        </p:nvSpPr>
        <p:spPr>
          <a:xfrm>
            <a:off x="6056137" y="1853656"/>
            <a:ext cx="441146" cy="400110"/>
          </a:xfrm>
          <a:prstGeom prst="rect">
            <a:avLst/>
          </a:prstGeom>
        </p:spPr>
        <p:txBody>
          <a:bodyPr wrap="none">
            <a:spAutoFit/>
          </a:bodyPr>
          <a:lstStyle/>
          <a:p>
            <a:r>
              <a:rPr lang="zh-CN" altLang="en-US" sz="2000" dirty="0">
                <a:solidFill>
                  <a:prstClr val="white"/>
                </a:solidFill>
                <a:latin typeface="微软雅黑" pitchFamily="34" charset="-122"/>
                <a:ea typeface="微软雅黑" pitchFamily="34" charset="-122"/>
              </a:rPr>
              <a:t>答</a:t>
            </a:r>
            <a:endParaRPr lang="zh-CN" altLang="en-US" sz="2000" dirty="0"/>
          </a:p>
        </p:txBody>
      </p:sp>
      <p:sp>
        <p:nvSpPr>
          <p:cNvPr id="119" name="Rectangle 1"/>
          <p:cNvSpPr>
            <a:spLocks noChangeArrowheads="1"/>
          </p:cNvSpPr>
          <p:nvPr/>
        </p:nvSpPr>
        <p:spPr bwMode="auto">
          <a:xfrm>
            <a:off x="4718931" y="2832311"/>
            <a:ext cx="5877685" cy="2107180"/>
          </a:xfrm>
          <a:prstGeom prst="rect">
            <a:avLst/>
          </a:prstGeom>
          <a:noFill/>
          <a:ln w="9525">
            <a:noFill/>
            <a:miter lim="800000"/>
            <a:headEnd/>
            <a:tailEnd/>
          </a:ln>
        </p:spPr>
        <p:txBody>
          <a:bodyPr wrap="square" anchor="ctr">
            <a:spAutoFit/>
          </a:bodyPr>
          <a:lstStyle/>
          <a:p>
            <a:pPr>
              <a:lnSpc>
                <a:spcPct val="130000"/>
              </a:lnSpc>
            </a:pPr>
            <a:r>
              <a:rPr lang="zh-CN" altLang="en-US" sz="1400" dirty="0">
                <a:solidFill>
                  <a:schemeClr val="bg1"/>
                </a:solidFill>
                <a:latin typeface="等线" panose="02010600030101010101" pitchFamily="2" charset="-122"/>
                <a:ea typeface="等线" panose="02010600030101010101" pitchFamily="2" charset="-122"/>
              </a:rPr>
              <a:t> </a:t>
            </a:r>
            <a:r>
              <a:rPr lang="zh-CN" altLang="en-US" b="1" dirty="0">
                <a:solidFill>
                  <a:schemeClr val="accent2"/>
                </a:solidFill>
                <a:latin typeface="等线" panose="02010600030101010101" pitchFamily="2" charset="-122"/>
                <a:ea typeface="等线" panose="02010600030101010101" pitchFamily="2" charset="-122"/>
              </a:rPr>
              <a:t>原因</a:t>
            </a:r>
            <a:r>
              <a:rPr lang="zh-CN" altLang="en-US" b="1" dirty="0" smtClean="0">
                <a:solidFill>
                  <a:schemeClr val="accent2"/>
                </a:solidFill>
                <a:latin typeface="等线" panose="02010600030101010101" pitchFamily="2" charset="-122"/>
                <a:ea typeface="等线" panose="02010600030101010101" pitchFamily="2" charset="-122"/>
              </a:rPr>
              <a:t>：</a:t>
            </a:r>
            <a:r>
              <a:rPr lang="zh-CN" altLang="en-US" sz="1400" dirty="0" smtClean="0">
                <a:solidFill>
                  <a:schemeClr val="bg1"/>
                </a:solidFill>
                <a:latin typeface="等线" panose="02010600030101010101" pitchFamily="2" charset="-122"/>
                <a:ea typeface="等线" panose="02010600030101010101" pitchFamily="2" charset="-122"/>
              </a:rPr>
              <a:t>只</a:t>
            </a:r>
            <a:r>
              <a:rPr lang="zh-CN" altLang="en-US" sz="1400" dirty="0">
                <a:solidFill>
                  <a:schemeClr val="bg1"/>
                </a:solidFill>
                <a:latin typeface="等线" panose="02010600030101010101" pitchFamily="2" charset="-122"/>
                <a:ea typeface="等线" panose="02010600030101010101" pitchFamily="2" charset="-122"/>
              </a:rPr>
              <a:t>有当缓冲区可写或者可读时，才能锁定该临界资源，否则容易出现缓冲区未锁定（</a:t>
            </a:r>
            <a:r>
              <a:rPr lang="en-US" altLang="zh-CN" sz="1400" dirty="0">
                <a:solidFill>
                  <a:schemeClr val="bg1"/>
                </a:solidFill>
                <a:latin typeface="等线" panose="02010600030101010101" pitchFamily="2" charset="-122"/>
                <a:ea typeface="等线" panose="02010600030101010101" pitchFamily="2" charset="-122"/>
              </a:rPr>
              <a:t>mutex=1</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consumer</a:t>
            </a:r>
            <a:r>
              <a:rPr lang="zh-CN" altLang="en-US" sz="1400" dirty="0">
                <a:solidFill>
                  <a:schemeClr val="bg1"/>
                </a:solidFill>
                <a:latin typeface="等线" panose="02010600030101010101" pitchFamily="2" charset="-122"/>
                <a:ea typeface="等线" panose="02010600030101010101" pitchFamily="2" charset="-122"/>
              </a:rPr>
              <a:t>锁定该缓冲区，却发现</a:t>
            </a:r>
            <a:r>
              <a:rPr lang="en-US" altLang="zh-CN" sz="1400" dirty="0">
                <a:solidFill>
                  <a:schemeClr val="bg1"/>
                </a:solidFill>
                <a:latin typeface="等线" panose="02010600030101010101" pitchFamily="2" charset="-122"/>
                <a:ea typeface="等线" panose="02010600030101010101" pitchFamily="2" charset="-122"/>
              </a:rPr>
              <a:t>empty=10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full=0</a:t>
            </a:r>
            <a:r>
              <a:rPr lang="zh-CN" altLang="en-US" sz="1400" dirty="0">
                <a:solidFill>
                  <a:schemeClr val="bg1"/>
                </a:solidFill>
                <a:latin typeface="等线" panose="02010600030101010101" pitchFamily="2" charset="-122"/>
                <a:ea typeface="等线" panose="02010600030101010101" pitchFamily="2" charset="-122"/>
              </a:rPr>
              <a:t>，等待缓冲区有字符信号量，这样程序会产生饥饿并进入死锁状态；同理，当</a:t>
            </a:r>
            <a:r>
              <a:rPr lang="en-US" altLang="zh-CN" sz="1400" dirty="0">
                <a:solidFill>
                  <a:schemeClr val="bg1"/>
                </a:solidFill>
                <a:latin typeface="等线" panose="02010600030101010101" pitchFamily="2" charset="-122"/>
                <a:ea typeface="等线" panose="02010600030101010101" pitchFamily="2" charset="-122"/>
              </a:rPr>
              <a:t>producer</a:t>
            </a:r>
            <a:r>
              <a:rPr lang="zh-CN" altLang="en-US" sz="1400" dirty="0">
                <a:solidFill>
                  <a:schemeClr val="bg1"/>
                </a:solidFill>
                <a:latin typeface="等线" panose="02010600030101010101" pitchFamily="2" charset="-122"/>
                <a:ea typeface="等线" panose="02010600030101010101" pitchFamily="2" charset="-122"/>
              </a:rPr>
              <a:t>进入生产一个数据并锁定该缓冲区时，假设此时</a:t>
            </a:r>
            <a:r>
              <a:rPr lang="en-US" altLang="zh-CN" sz="1400" dirty="0">
                <a:solidFill>
                  <a:schemeClr val="bg1"/>
                </a:solidFill>
                <a:latin typeface="等线" panose="02010600030101010101" pitchFamily="2" charset="-122"/>
                <a:ea typeface="等线" panose="02010600030101010101" pitchFamily="2" charset="-122"/>
              </a:rPr>
              <a:t>empty=0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mutex=0</a:t>
            </a:r>
            <a:r>
              <a:rPr lang="zh-CN" altLang="en-US" sz="1400" dirty="0">
                <a:solidFill>
                  <a:schemeClr val="bg1"/>
                </a:solidFill>
                <a:latin typeface="等线" panose="02010600030101010101" pitchFamily="2" charset="-122"/>
                <a:ea typeface="等线" panose="02010600030101010101" pitchFamily="2" charset="-122"/>
              </a:rPr>
              <a:t>，</a:t>
            </a:r>
            <a:r>
              <a:rPr lang="en-US" altLang="zh-CN" sz="1400" dirty="0">
                <a:solidFill>
                  <a:schemeClr val="bg1"/>
                </a:solidFill>
                <a:latin typeface="等线" panose="02010600030101010101" pitchFamily="2" charset="-122"/>
                <a:ea typeface="等线" panose="02010600030101010101" pitchFamily="2" charset="-122"/>
              </a:rPr>
              <a:t>P(Empty)</a:t>
            </a:r>
            <a:r>
              <a:rPr lang="zh-CN" altLang="en-US" sz="1400" dirty="0">
                <a:solidFill>
                  <a:schemeClr val="bg1"/>
                </a:solidFill>
                <a:latin typeface="等线" panose="02010600030101010101" pitchFamily="2" charset="-122"/>
                <a:ea typeface="等线" panose="02010600030101010101" pitchFamily="2" charset="-122"/>
              </a:rPr>
              <a:t>操作之后，</a:t>
            </a:r>
            <a:r>
              <a:rPr lang="en-US" altLang="zh-CN" sz="1400" dirty="0">
                <a:solidFill>
                  <a:schemeClr val="bg1"/>
                </a:solidFill>
                <a:latin typeface="等线" panose="02010600030101010101" pitchFamily="2" charset="-122"/>
                <a:ea typeface="等线" panose="02010600030101010101" pitchFamily="2" charset="-122"/>
              </a:rPr>
              <a:t>empty</a:t>
            </a:r>
            <a:r>
              <a:rPr lang="zh-CN" altLang="en-US" sz="1400" dirty="0">
                <a:solidFill>
                  <a:schemeClr val="bg1"/>
                </a:solidFill>
                <a:latin typeface="等线" panose="02010600030101010101" pitchFamily="2" charset="-122"/>
                <a:ea typeface="等线" panose="02010600030101010101" pitchFamily="2" charset="-122"/>
              </a:rPr>
              <a:t>的值小于</a:t>
            </a:r>
            <a:r>
              <a:rPr lang="en-US" altLang="zh-CN" sz="1400" dirty="0">
                <a:solidFill>
                  <a:schemeClr val="bg1"/>
                </a:solidFill>
                <a:latin typeface="等线" panose="02010600030101010101" pitchFamily="2" charset="-122"/>
                <a:ea typeface="等线" panose="02010600030101010101" pitchFamily="2" charset="-122"/>
              </a:rPr>
              <a:t>0</a:t>
            </a:r>
            <a:r>
              <a:rPr lang="zh-CN" altLang="en-US" sz="1400" dirty="0">
                <a:solidFill>
                  <a:schemeClr val="bg1"/>
                </a:solidFill>
                <a:latin typeface="等线" panose="02010600030101010101" pitchFamily="2" charset="-122"/>
                <a:ea typeface="等线" panose="02010600030101010101" pitchFamily="2" charset="-122"/>
              </a:rPr>
              <a:t>，此时消费者进入等待信号量</a:t>
            </a:r>
            <a:r>
              <a:rPr lang="en-US" altLang="zh-CN" sz="1400" dirty="0">
                <a:solidFill>
                  <a:schemeClr val="bg1"/>
                </a:solidFill>
                <a:latin typeface="等线" panose="02010600030101010101" pitchFamily="2" charset="-122"/>
                <a:ea typeface="等线" panose="02010600030101010101" pitchFamily="2" charset="-122"/>
              </a:rPr>
              <a:t>empty</a:t>
            </a:r>
            <a:r>
              <a:rPr lang="zh-CN" altLang="en-US" sz="1400" dirty="0">
                <a:solidFill>
                  <a:schemeClr val="bg1"/>
                </a:solidFill>
                <a:latin typeface="等线" panose="02010600030101010101" pitchFamily="2" charset="-122"/>
                <a:ea typeface="等线" panose="02010600030101010101" pitchFamily="2" charset="-122"/>
              </a:rPr>
              <a:t>的等待队列上，可是由于</a:t>
            </a:r>
            <a:r>
              <a:rPr lang="en-US" altLang="zh-CN" sz="1400" dirty="0">
                <a:solidFill>
                  <a:schemeClr val="bg1"/>
                </a:solidFill>
                <a:latin typeface="等线" panose="02010600030101010101" pitchFamily="2" charset="-122"/>
                <a:ea typeface="等线" panose="02010600030101010101" pitchFamily="2" charset="-122"/>
              </a:rPr>
              <a:t>mutex=0</a:t>
            </a:r>
            <a:r>
              <a:rPr lang="zh-CN" altLang="en-US" sz="1400" dirty="0">
                <a:solidFill>
                  <a:schemeClr val="bg1"/>
                </a:solidFill>
                <a:latin typeface="等线" panose="02010600030101010101" pitchFamily="2" charset="-122"/>
                <a:ea typeface="等线" panose="02010600030101010101" pitchFamily="2" charset="-122"/>
              </a:rPr>
              <a:t>，此时并未解锁，两者都卡在等待</a:t>
            </a:r>
            <a:r>
              <a:rPr lang="en-US" altLang="zh-CN" sz="1400" dirty="0">
                <a:solidFill>
                  <a:schemeClr val="bg1"/>
                </a:solidFill>
                <a:latin typeface="等线" panose="02010600030101010101" pitchFamily="2" charset="-122"/>
                <a:ea typeface="等线" panose="02010600030101010101" pitchFamily="2" charset="-122"/>
              </a:rPr>
              <a:t>mutex</a:t>
            </a:r>
            <a:r>
              <a:rPr lang="zh-CN" altLang="en-US" sz="1400" dirty="0">
                <a:solidFill>
                  <a:schemeClr val="bg1"/>
                </a:solidFill>
                <a:latin typeface="等线" panose="02010600030101010101" pitchFamily="2" charset="-122"/>
                <a:ea typeface="等线" panose="02010600030101010101" pitchFamily="2" charset="-122"/>
              </a:rPr>
              <a:t>的状态。</a:t>
            </a:r>
            <a:endParaRPr lang="en-US" altLang="zh-CN" sz="1000" dirty="0">
              <a:solidFill>
                <a:schemeClr val="bg1"/>
              </a:solidFill>
              <a:latin typeface="等线" panose="02010600030101010101" pitchFamily="2" charset="-122"/>
              <a:ea typeface="等线" panose="02010600030101010101" pitchFamily="2" charset="-122"/>
              <a:cs typeface="Calibri" pitchFamily="34" charset="0"/>
            </a:endParaRPr>
          </a:p>
        </p:txBody>
      </p:sp>
      <p:sp>
        <p:nvSpPr>
          <p:cNvPr id="122" name="椭圆 121"/>
          <p:cNvSpPr/>
          <p:nvPr/>
        </p:nvSpPr>
        <p:spPr>
          <a:xfrm>
            <a:off x="4927624" y="1310790"/>
            <a:ext cx="987878" cy="987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8" name="组合 137"/>
          <p:cNvGrpSpPr/>
          <p:nvPr/>
        </p:nvGrpSpPr>
        <p:grpSpPr>
          <a:xfrm>
            <a:off x="5205903" y="1524653"/>
            <a:ext cx="559099" cy="549444"/>
            <a:chOff x="2452688" y="-266700"/>
            <a:chExt cx="7721600" cy="7588251"/>
          </a:xfrm>
          <a:solidFill>
            <a:schemeClr val="bg1"/>
          </a:solidFill>
        </p:grpSpPr>
        <p:sp>
          <p:nvSpPr>
            <p:cNvPr id="139" name="Freeform 5"/>
            <p:cNvSpPr>
              <a:spLocks noEditPoints="1"/>
            </p:cNvSpPr>
            <p:nvPr/>
          </p:nvSpPr>
          <p:spPr bwMode="auto">
            <a:xfrm>
              <a:off x="2452688" y="-266700"/>
              <a:ext cx="4951412" cy="7588251"/>
            </a:xfrm>
            <a:custGeom>
              <a:avLst/>
              <a:gdLst>
                <a:gd name="T0" fmla="*/ 1647 w 1836"/>
                <a:gd name="T1" fmla="*/ 2450 h 2814"/>
                <a:gd name="T2" fmla="*/ 1518 w 1836"/>
                <a:gd name="T3" fmla="*/ 2577 h 2814"/>
                <a:gd name="T4" fmla="*/ 1285 w 1836"/>
                <a:gd name="T5" fmla="*/ 2347 h 2814"/>
                <a:gd name="T6" fmla="*/ 1218 w 1836"/>
                <a:gd name="T7" fmla="*/ 2319 h 2814"/>
                <a:gd name="T8" fmla="*/ 1152 w 1836"/>
                <a:gd name="T9" fmla="*/ 2347 h 2814"/>
                <a:gd name="T10" fmla="*/ 919 w 1836"/>
                <a:gd name="T11" fmla="*/ 2577 h 2814"/>
                <a:gd name="T12" fmla="*/ 685 w 1836"/>
                <a:gd name="T13" fmla="*/ 2347 h 2814"/>
                <a:gd name="T14" fmla="*/ 552 w 1836"/>
                <a:gd name="T15" fmla="*/ 2347 h 2814"/>
                <a:gd name="T16" fmla="*/ 328 w 1836"/>
                <a:gd name="T17" fmla="*/ 2568 h 2814"/>
                <a:gd name="T18" fmla="*/ 190 w 1836"/>
                <a:gd name="T19" fmla="*/ 2432 h 2814"/>
                <a:gd name="T20" fmla="*/ 190 w 1836"/>
                <a:gd name="T21" fmla="*/ 190 h 2814"/>
                <a:gd name="T22" fmla="*/ 1647 w 1836"/>
                <a:gd name="T23" fmla="*/ 190 h 2814"/>
                <a:gd name="T24" fmla="*/ 1647 w 1836"/>
                <a:gd name="T25" fmla="*/ 281 h 2814"/>
                <a:gd name="T26" fmla="*/ 1836 w 1836"/>
                <a:gd name="T27" fmla="*/ 375 h 2814"/>
                <a:gd name="T28" fmla="*/ 1836 w 1836"/>
                <a:gd name="T29" fmla="*/ 95 h 2814"/>
                <a:gd name="T30" fmla="*/ 1741 w 1836"/>
                <a:gd name="T31" fmla="*/ 0 h 2814"/>
                <a:gd name="T32" fmla="*/ 95 w 1836"/>
                <a:gd name="T33" fmla="*/ 0 h 2814"/>
                <a:gd name="T34" fmla="*/ 0 w 1836"/>
                <a:gd name="T35" fmla="*/ 95 h 2814"/>
                <a:gd name="T36" fmla="*/ 0 w 1836"/>
                <a:gd name="T37" fmla="*/ 2471 h 2814"/>
                <a:gd name="T38" fmla="*/ 28 w 1836"/>
                <a:gd name="T39" fmla="*/ 2539 h 2814"/>
                <a:gd name="T40" fmla="*/ 261 w 1836"/>
                <a:gd name="T41" fmla="*/ 2769 h 2814"/>
                <a:gd name="T42" fmla="*/ 394 w 1836"/>
                <a:gd name="T43" fmla="*/ 2769 h 2814"/>
                <a:gd name="T44" fmla="*/ 619 w 1836"/>
                <a:gd name="T45" fmla="*/ 2547 h 2814"/>
                <a:gd name="T46" fmla="*/ 852 w 1836"/>
                <a:gd name="T47" fmla="*/ 2778 h 2814"/>
                <a:gd name="T48" fmla="*/ 985 w 1836"/>
                <a:gd name="T49" fmla="*/ 2778 h 2814"/>
                <a:gd name="T50" fmla="*/ 1218 w 1836"/>
                <a:gd name="T51" fmla="*/ 2547 h 2814"/>
                <a:gd name="T52" fmla="*/ 1452 w 1836"/>
                <a:gd name="T53" fmla="*/ 2778 h 2814"/>
                <a:gd name="T54" fmla="*/ 1518 w 1836"/>
                <a:gd name="T55" fmla="*/ 2805 h 2814"/>
                <a:gd name="T56" fmla="*/ 1585 w 1836"/>
                <a:gd name="T57" fmla="*/ 2778 h 2814"/>
                <a:gd name="T58" fmla="*/ 1808 w 1836"/>
                <a:gd name="T59" fmla="*/ 2557 h 2814"/>
                <a:gd name="T60" fmla="*/ 1836 w 1836"/>
                <a:gd name="T61" fmla="*/ 2490 h 2814"/>
                <a:gd name="T62" fmla="*/ 1836 w 1836"/>
                <a:gd name="T63" fmla="*/ 1919 h 2814"/>
                <a:gd name="T64" fmla="*/ 1647 w 1836"/>
                <a:gd name="T65" fmla="*/ 2012 h 2814"/>
                <a:gd name="T66" fmla="*/ 1647 w 1836"/>
                <a:gd name="T67" fmla="*/ 2450 h 2814"/>
                <a:gd name="T68" fmla="*/ 1647 w 1836"/>
                <a:gd name="T69" fmla="*/ 2450 h 2814"/>
                <a:gd name="T70" fmla="*/ 1647 w 1836"/>
                <a:gd name="T71" fmla="*/ 2450 h 2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36" h="2814">
                  <a:moveTo>
                    <a:pt x="1647" y="2450"/>
                  </a:moveTo>
                  <a:cubicBezTo>
                    <a:pt x="1518" y="2577"/>
                    <a:pt x="1518" y="2577"/>
                    <a:pt x="1518" y="2577"/>
                  </a:cubicBezTo>
                  <a:cubicBezTo>
                    <a:pt x="1285" y="2347"/>
                    <a:pt x="1285" y="2347"/>
                    <a:pt x="1285" y="2347"/>
                  </a:cubicBezTo>
                  <a:cubicBezTo>
                    <a:pt x="1267" y="2328"/>
                    <a:pt x="1243" y="2319"/>
                    <a:pt x="1218" y="2319"/>
                  </a:cubicBezTo>
                  <a:cubicBezTo>
                    <a:pt x="1194" y="2319"/>
                    <a:pt x="1170" y="2328"/>
                    <a:pt x="1152" y="2347"/>
                  </a:cubicBezTo>
                  <a:cubicBezTo>
                    <a:pt x="919" y="2577"/>
                    <a:pt x="919" y="2577"/>
                    <a:pt x="919" y="2577"/>
                  </a:cubicBezTo>
                  <a:cubicBezTo>
                    <a:pt x="685" y="2347"/>
                    <a:pt x="685" y="2347"/>
                    <a:pt x="685" y="2347"/>
                  </a:cubicBezTo>
                  <a:cubicBezTo>
                    <a:pt x="648" y="2310"/>
                    <a:pt x="589" y="2310"/>
                    <a:pt x="552" y="2347"/>
                  </a:cubicBezTo>
                  <a:cubicBezTo>
                    <a:pt x="328" y="2568"/>
                    <a:pt x="328" y="2568"/>
                    <a:pt x="328" y="2568"/>
                  </a:cubicBezTo>
                  <a:cubicBezTo>
                    <a:pt x="190" y="2432"/>
                    <a:pt x="190" y="2432"/>
                    <a:pt x="190" y="2432"/>
                  </a:cubicBezTo>
                  <a:cubicBezTo>
                    <a:pt x="190" y="190"/>
                    <a:pt x="190" y="190"/>
                    <a:pt x="190" y="190"/>
                  </a:cubicBezTo>
                  <a:cubicBezTo>
                    <a:pt x="1647" y="190"/>
                    <a:pt x="1647" y="190"/>
                    <a:pt x="1647" y="190"/>
                  </a:cubicBezTo>
                  <a:cubicBezTo>
                    <a:pt x="1647" y="281"/>
                    <a:pt x="1647" y="281"/>
                    <a:pt x="1647" y="281"/>
                  </a:cubicBezTo>
                  <a:cubicBezTo>
                    <a:pt x="1714" y="305"/>
                    <a:pt x="1777" y="337"/>
                    <a:pt x="1836" y="375"/>
                  </a:cubicBezTo>
                  <a:cubicBezTo>
                    <a:pt x="1836" y="95"/>
                    <a:pt x="1836" y="95"/>
                    <a:pt x="1836" y="95"/>
                  </a:cubicBezTo>
                  <a:cubicBezTo>
                    <a:pt x="1836" y="42"/>
                    <a:pt x="1794" y="0"/>
                    <a:pt x="1741" y="0"/>
                  </a:cubicBezTo>
                  <a:cubicBezTo>
                    <a:pt x="95" y="0"/>
                    <a:pt x="95" y="0"/>
                    <a:pt x="95" y="0"/>
                  </a:cubicBezTo>
                  <a:cubicBezTo>
                    <a:pt x="43" y="0"/>
                    <a:pt x="0" y="42"/>
                    <a:pt x="0" y="95"/>
                  </a:cubicBezTo>
                  <a:cubicBezTo>
                    <a:pt x="0" y="2471"/>
                    <a:pt x="0" y="2471"/>
                    <a:pt x="0" y="2471"/>
                  </a:cubicBezTo>
                  <a:cubicBezTo>
                    <a:pt x="0" y="2497"/>
                    <a:pt x="10" y="2521"/>
                    <a:pt x="28" y="2539"/>
                  </a:cubicBezTo>
                  <a:cubicBezTo>
                    <a:pt x="261" y="2769"/>
                    <a:pt x="261" y="2769"/>
                    <a:pt x="261" y="2769"/>
                  </a:cubicBezTo>
                  <a:cubicBezTo>
                    <a:pt x="298" y="2805"/>
                    <a:pt x="357" y="2805"/>
                    <a:pt x="394" y="2769"/>
                  </a:cubicBezTo>
                  <a:cubicBezTo>
                    <a:pt x="619" y="2547"/>
                    <a:pt x="619" y="2547"/>
                    <a:pt x="619" y="2547"/>
                  </a:cubicBezTo>
                  <a:cubicBezTo>
                    <a:pt x="852" y="2778"/>
                    <a:pt x="852" y="2778"/>
                    <a:pt x="852" y="2778"/>
                  </a:cubicBezTo>
                  <a:cubicBezTo>
                    <a:pt x="889" y="2814"/>
                    <a:pt x="948" y="2814"/>
                    <a:pt x="985" y="2778"/>
                  </a:cubicBezTo>
                  <a:cubicBezTo>
                    <a:pt x="1218" y="2547"/>
                    <a:pt x="1218" y="2547"/>
                    <a:pt x="1218" y="2547"/>
                  </a:cubicBezTo>
                  <a:cubicBezTo>
                    <a:pt x="1452" y="2778"/>
                    <a:pt x="1452" y="2778"/>
                    <a:pt x="1452" y="2778"/>
                  </a:cubicBezTo>
                  <a:cubicBezTo>
                    <a:pt x="1470" y="2796"/>
                    <a:pt x="1494" y="2805"/>
                    <a:pt x="1518" y="2805"/>
                  </a:cubicBezTo>
                  <a:cubicBezTo>
                    <a:pt x="1543" y="2805"/>
                    <a:pt x="1567" y="2796"/>
                    <a:pt x="1585" y="2778"/>
                  </a:cubicBezTo>
                  <a:cubicBezTo>
                    <a:pt x="1808" y="2557"/>
                    <a:pt x="1808" y="2557"/>
                    <a:pt x="1808" y="2557"/>
                  </a:cubicBezTo>
                  <a:cubicBezTo>
                    <a:pt x="1826" y="2540"/>
                    <a:pt x="1836" y="2515"/>
                    <a:pt x="1836" y="2490"/>
                  </a:cubicBezTo>
                  <a:cubicBezTo>
                    <a:pt x="1836" y="1919"/>
                    <a:pt x="1836" y="1919"/>
                    <a:pt x="1836" y="1919"/>
                  </a:cubicBezTo>
                  <a:cubicBezTo>
                    <a:pt x="1777" y="1957"/>
                    <a:pt x="1714" y="1988"/>
                    <a:pt x="1647" y="2012"/>
                  </a:cubicBezTo>
                  <a:cubicBezTo>
                    <a:pt x="1647" y="2450"/>
                    <a:pt x="1647" y="2450"/>
                    <a:pt x="1647" y="2450"/>
                  </a:cubicBezTo>
                  <a:close/>
                  <a:moveTo>
                    <a:pt x="1647" y="2450"/>
                  </a:moveTo>
                  <a:cubicBezTo>
                    <a:pt x="1647" y="2450"/>
                    <a:pt x="1647" y="2450"/>
                    <a:pt x="1647" y="245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0" name="Freeform 6"/>
            <p:cNvSpPr>
              <a:spLocks noEditPoints="1"/>
            </p:cNvSpPr>
            <p:nvPr/>
          </p:nvSpPr>
          <p:spPr bwMode="auto">
            <a:xfrm>
              <a:off x="3536950" y="758825"/>
              <a:ext cx="4595812" cy="4135438"/>
            </a:xfrm>
            <a:custGeom>
              <a:avLst/>
              <a:gdLst>
                <a:gd name="T0" fmla="*/ 1704 w 1704"/>
                <a:gd name="T1" fmla="*/ 767 h 1534"/>
                <a:gd name="T2" fmla="*/ 1434 w 1704"/>
                <a:gd name="T3" fmla="*/ 184 h 1534"/>
                <a:gd name="T4" fmla="*/ 1245 w 1704"/>
                <a:gd name="T5" fmla="*/ 65 h 1534"/>
                <a:gd name="T6" fmla="*/ 937 w 1704"/>
                <a:gd name="T7" fmla="*/ 0 h 1534"/>
                <a:gd name="T8" fmla="*/ 431 w 1704"/>
                <a:gd name="T9" fmla="*/ 192 h 1534"/>
                <a:gd name="T10" fmla="*/ 221 w 1704"/>
                <a:gd name="T11" fmla="*/ 192 h 1534"/>
                <a:gd name="T12" fmla="*/ 38 w 1704"/>
                <a:gd name="T13" fmla="*/ 192 h 1534"/>
                <a:gd name="T14" fmla="*/ 0 w 1704"/>
                <a:gd name="T15" fmla="*/ 230 h 1534"/>
                <a:gd name="T16" fmla="*/ 38 w 1704"/>
                <a:gd name="T17" fmla="*/ 267 h 1534"/>
                <a:gd name="T18" fmla="*/ 166 w 1704"/>
                <a:gd name="T19" fmla="*/ 267 h 1534"/>
                <a:gd name="T20" fmla="*/ 355 w 1704"/>
                <a:gd name="T21" fmla="*/ 267 h 1534"/>
                <a:gd name="T22" fmla="*/ 199 w 1704"/>
                <a:gd name="T23" fmla="*/ 560 h 1534"/>
                <a:gd name="T24" fmla="*/ 42 w 1704"/>
                <a:gd name="T25" fmla="*/ 560 h 1534"/>
                <a:gd name="T26" fmla="*/ 38 w 1704"/>
                <a:gd name="T27" fmla="*/ 560 h 1534"/>
                <a:gd name="T28" fmla="*/ 0 w 1704"/>
                <a:gd name="T29" fmla="*/ 598 h 1534"/>
                <a:gd name="T30" fmla="*/ 28 w 1704"/>
                <a:gd name="T31" fmla="*/ 634 h 1534"/>
                <a:gd name="T32" fmla="*/ 38 w 1704"/>
                <a:gd name="T33" fmla="*/ 636 h 1534"/>
                <a:gd name="T34" fmla="*/ 182 w 1704"/>
                <a:gd name="T35" fmla="*/ 636 h 1534"/>
                <a:gd name="T36" fmla="*/ 170 w 1704"/>
                <a:gd name="T37" fmla="*/ 767 h 1534"/>
                <a:gd name="T38" fmla="*/ 189 w 1704"/>
                <a:gd name="T39" fmla="*/ 935 h 1534"/>
                <a:gd name="T40" fmla="*/ 38 w 1704"/>
                <a:gd name="T41" fmla="*/ 935 h 1534"/>
                <a:gd name="T42" fmla="*/ 34 w 1704"/>
                <a:gd name="T43" fmla="*/ 936 h 1534"/>
                <a:gd name="T44" fmla="*/ 0 w 1704"/>
                <a:gd name="T45" fmla="*/ 973 h 1534"/>
                <a:gd name="T46" fmla="*/ 38 w 1704"/>
                <a:gd name="T47" fmla="*/ 1011 h 1534"/>
                <a:gd name="T48" fmla="*/ 51 w 1704"/>
                <a:gd name="T49" fmla="*/ 1011 h 1534"/>
                <a:gd name="T50" fmla="*/ 210 w 1704"/>
                <a:gd name="T51" fmla="*/ 1011 h 1534"/>
                <a:gd name="T52" fmla="*/ 395 w 1704"/>
                <a:gd name="T53" fmla="*/ 1310 h 1534"/>
                <a:gd name="T54" fmla="*/ 196 w 1704"/>
                <a:gd name="T55" fmla="*/ 1310 h 1534"/>
                <a:gd name="T56" fmla="*/ 38 w 1704"/>
                <a:gd name="T57" fmla="*/ 1310 h 1534"/>
                <a:gd name="T58" fmla="*/ 0 w 1704"/>
                <a:gd name="T59" fmla="*/ 1348 h 1534"/>
                <a:gd name="T60" fmla="*/ 38 w 1704"/>
                <a:gd name="T61" fmla="*/ 1386 h 1534"/>
                <a:gd name="T62" fmla="*/ 258 w 1704"/>
                <a:gd name="T63" fmla="*/ 1386 h 1534"/>
                <a:gd name="T64" fmla="*/ 485 w 1704"/>
                <a:gd name="T65" fmla="*/ 1386 h 1534"/>
                <a:gd name="T66" fmla="*/ 937 w 1704"/>
                <a:gd name="T67" fmla="*/ 1534 h 1534"/>
                <a:gd name="T68" fmla="*/ 1245 w 1704"/>
                <a:gd name="T69" fmla="*/ 1469 h 1534"/>
                <a:gd name="T70" fmla="*/ 1434 w 1704"/>
                <a:gd name="T71" fmla="*/ 1350 h 1534"/>
                <a:gd name="T72" fmla="*/ 1704 w 1704"/>
                <a:gd name="T73" fmla="*/ 767 h 1534"/>
                <a:gd name="T74" fmla="*/ 1245 w 1704"/>
                <a:gd name="T75" fmla="*/ 1266 h 1534"/>
                <a:gd name="T76" fmla="*/ 937 w 1704"/>
                <a:gd name="T77" fmla="*/ 1354 h 1534"/>
                <a:gd name="T78" fmla="*/ 459 w 1704"/>
                <a:gd name="T79" fmla="*/ 1107 h 1534"/>
                <a:gd name="T80" fmla="*/ 1025 w 1704"/>
                <a:gd name="T81" fmla="*/ 1107 h 1534"/>
                <a:gd name="T82" fmla="*/ 1120 w 1704"/>
                <a:gd name="T83" fmla="*/ 1012 h 1534"/>
                <a:gd name="T84" fmla="*/ 1025 w 1704"/>
                <a:gd name="T85" fmla="*/ 917 h 1534"/>
                <a:gd name="T86" fmla="*/ 377 w 1704"/>
                <a:gd name="T87" fmla="*/ 917 h 1534"/>
                <a:gd name="T88" fmla="*/ 370 w 1704"/>
                <a:gd name="T89" fmla="*/ 918 h 1534"/>
                <a:gd name="T90" fmla="*/ 349 w 1704"/>
                <a:gd name="T91" fmla="*/ 767 h 1534"/>
                <a:gd name="T92" fmla="*/ 370 w 1704"/>
                <a:gd name="T93" fmla="*/ 613 h 1534"/>
                <a:gd name="T94" fmla="*/ 377 w 1704"/>
                <a:gd name="T95" fmla="*/ 614 h 1534"/>
                <a:gd name="T96" fmla="*/ 1025 w 1704"/>
                <a:gd name="T97" fmla="*/ 614 h 1534"/>
                <a:gd name="T98" fmla="*/ 1120 w 1704"/>
                <a:gd name="T99" fmla="*/ 519 h 1534"/>
                <a:gd name="T100" fmla="*/ 1025 w 1704"/>
                <a:gd name="T101" fmla="*/ 424 h 1534"/>
                <a:gd name="T102" fmla="*/ 461 w 1704"/>
                <a:gd name="T103" fmla="*/ 424 h 1534"/>
                <a:gd name="T104" fmla="*/ 937 w 1704"/>
                <a:gd name="T105" fmla="*/ 179 h 1534"/>
                <a:gd name="T106" fmla="*/ 1245 w 1704"/>
                <a:gd name="T107" fmla="*/ 267 h 1534"/>
                <a:gd name="T108" fmla="*/ 1434 w 1704"/>
                <a:gd name="T109" fmla="*/ 456 h 1534"/>
                <a:gd name="T110" fmla="*/ 1525 w 1704"/>
                <a:gd name="T111" fmla="*/ 767 h 1534"/>
                <a:gd name="T112" fmla="*/ 1434 w 1704"/>
                <a:gd name="T113" fmla="*/ 1078 h 1534"/>
                <a:gd name="T114" fmla="*/ 1245 w 1704"/>
                <a:gd name="T115" fmla="*/ 1266 h 1534"/>
                <a:gd name="T116" fmla="*/ 1245 w 1704"/>
                <a:gd name="T117" fmla="*/ 1266 h 1534"/>
                <a:gd name="T118" fmla="*/ 1245 w 1704"/>
                <a:gd name="T119" fmla="*/ 126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4" h="1534">
                  <a:moveTo>
                    <a:pt x="1704" y="767"/>
                  </a:moveTo>
                  <a:cubicBezTo>
                    <a:pt x="1704" y="533"/>
                    <a:pt x="1599" y="325"/>
                    <a:pt x="1434" y="184"/>
                  </a:cubicBezTo>
                  <a:cubicBezTo>
                    <a:pt x="1378" y="135"/>
                    <a:pt x="1314" y="95"/>
                    <a:pt x="1245" y="65"/>
                  </a:cubicBezTo>
                  <a:cubicBezTo>
                    <a:pt x="1150" y="23"/>
                    <a:pt x="1046" y="0"/>
                    <a:pt x="937" y="0"/>
                  </a:cubicBezTo>
                  <a:cubicBezTo>
                    <a:pt x="743" y="0"/>
                    <a:pt x="566" y="73"/>
                    <a:pt x="431" y="192"/>
                  </a:cubicBezTo>
                  <a:cubicBezTo>
                    <a:pt x="221" y="192"/>
                    <a:pt x="221" y="192"/>
                    <a:pt x="221" y="192"/>
                  </a:cubicBezTo>
                  <a:cubicBezTo>
                    <a:pt x="38" y="192"/>
                    <a:pt x="38" y="192"/>
                    <a:pt x="38" y="192"/>
                  </a:cubicBezTo>
                  <a:cubicBezTo>
                    <a:pt x="17" y="192"/>
                    <a:pt x="0" y="209"/>
                    <a:pt x="0" y="230"/>
                  </a:cubicBezTo>
                  <a:cubicBezTo>
                    <a:pt x="0" y="250"/>
                    <a:pt x="17" y="267"/>
                    <a:pt x="38" y="267"/>
                  </a:cubicBezTo>
                  <a:cubicBezTo>
                    <a:pt x="166" y="267"/>
                    <a:pt x="166" y="267"/>
                    <a:pt x="166" y="267"/>
                  </a:cubicBezTo>
                  <a:cubicBezTo>
                    <a:pt x="355" y="267"/>
                    <a:pt x="355" y="267"/>
                    <a:pt x="355" y="267"/>
                  </a:cubicBezTo>
                  <a:cubicBezTo>
                    <a:pt x="283" y="351"/>
                    <a:pt x="229" y="451"/>
                    <a:pt x="199" y="560"/>
                  </a:cubicBezTo>
                  <a:cubicBezTo>
                    <a:pt x="42" y="560"/>
                    <a:pt x="42" y="560"/>
                    <a:pt x="42" y="560"/>
                  </a:cubicBezTo>
                  <a:cubicBezTo>
                    <a:pt x="38" y="560"/>
                    <a:pt x="38" y="560"/>
                    <a:pt x="38" y="560"/>
                  </a:cubicBezTo>
                  <a:cubicBezTo>
                    <a:pt x="17" y="560"/>
                    <a:pt x="0" y="577"/>
                    <a:pt x="0" y="598"/>
                  </a:cubicBezTo>
                  <a:cubicBezTo>
                    <a:pt x="0" y="616"/>
                    <a:pt x="12" y="630"/>
                    <a:pt x="28" y="634"/>
                  </a:cubicBezTo>
                  <a:cubicBezTo>
                    <a:pt x="31" y="635"/>
                    <a:pt x="35" y="636"/>
                    <a:pt x="38" y="636"/>
                  </a:cubicBezTo>
                  <a:cubicBezTo>
                    <a:pt x="182" y="636"/>
                    <a:pt x="182" y="636"/>
                    <a:pt x="182" y="636"/>
                  </a:cubicBezTo>
                  <a:cubicBezTo>
                    <a:pt x="175" y="679"/>
                    <a:pt x="170" y="722"/>
                    <a:pt x="170" y="767"/>
                  </a:cubicBezTo>
                  <a:cubicBezTo>
                    <a:pt x="170" y="825"/>
                    <a:pt x="177" y="881"/>
                    <a:pt x="189" y="935"/>
                  </a:cubicBezTo>
                  <a:cubicBezTo>
                    <a:pt x="38" y="935"/>
                    <a:pt x="38" y="935"/>
                    <a:pt x="38" y="935"/>
                  </a:cubicBezTo>
                  <a:cubicBezTo>
                    <a:pt x="37" y="935"/>
                    <a:pt x="35" y="936"/>
                    <a:pt x="34" y="936"/>
                  </a:cubicBezTo>
                  <a:cubicBezTo>
                    <a:pt x="15" y="938"/>
                    <a:pt x="0" y="954"/>
                    <a:pt x="0" y="973"/>
                  </a:cubicBezTo>
                  <a:cubicBezTo>
                    <a:pt x="0" y="994"/>
                    <a:pt x="17" y="1011"/>
                    <a:pt x="38" y="1011"/>
                  </a:cubicBezTo>
                  <a:cubicBezTo>
                    <a:pt x="51" y="1011"/>
                    <a:pt x="51" y="1011"/>
                    <a:pt x="51" y="1011"/>
                  </a:cubicBezTo>
                  <a:cubicBezTo>
                    <a:pt x="210" y="1011"/>
                    <a:pt x="210" y="1011"/>
                    <a:pt x="210" y="1011"/>
                  </a:cubicBezTo>
                  <a:cubicBezTo>
                    <a:pt x="248" y="1125"/>
                    <a:pt x="312" y="1227"/>
                    <a:pt x="395" y="1310"/>
                  </a:cubicBezTo>
                  <a:cubicBezTo>
                    <a:pt x="196" y="1310"/>
                    <a:pt x="196" y="1310"/>
                    <a:pt x="196" y="1310"/>
                  </a:cubicBezTo>
                  <a:cubicBezTo>
                    <a:pt x="38" y="1310"/>
                    <a:pt x="38" y="1310"/>
                    <a:pt x="38" y="1310"/>
                  </a:cubicBezTo>
                  <a:cubicBezTo>
                    <a:pt x="17" y="1310"/>
                    <a:pt x="0" y="1327"/>
                    <a:pt x="0" y="1348"/>
                  </a:cubicBezTo>
                  <a:cubicBezTo>
                    <a:pt x="0" y="1369"/>
                    <a:pt x="17" y="1386"/>
                    <a:pt x="38" y="1386"/>
                  </a:cubicBezTo>
                  <a:cubicBezTo>
                    <a:pt x="258" y="1386"/>
                    <a:pt x="258" y="1386"/>
                    <a:pt x="258" y="1386"/>
                  </a:cubicBezTo>
                  <a:cubicBezTo>
                    <a:pt x="485" y="1386"/>
                    <a:pt x="485" y="1386"/>
                    <a:pt x="485" y="1386"/>
                  </a:cubicBezTo>
                  <a:cubicBezTo>
                    <a:pt x="612" y="1478"/>
                    <a:pt x="768" y="1534"/>
                    <a:pt x="937" y="1534"/>
                  </a:cubicBezTo>
                  <a:cubicBezTo>
                    <a:pt x="1046" y="1534"/>
                    <a:pt x="1150" y="1511"/>
                    <a:pt x="1245" y="1469"/>
                  </a:cubicBezTo>
                  <a:cubicBezTo>
                    <a:pt x="1314" y="1439"/>
                    <a:pt x="1378" y="1398"/>
                    <a:pt x="1434" y="1350"/>
                  </a:cubicBezTo>
                  <a:cubicBezTo>
                    <a:pt x="1599" y="1209"/>
                    <a:pt x="1704" y="1000"/>
                    <a:pt x="1704" y="767"/>
                  </a:cubicBezTo>
                  <a:close/>
                  <a:moveTo>
                    <a:pt x="1245" y="1266"/>
                  </a:moveTo>
                  <a:cubicBezTo>
                    <a:pt x="1155" y="1322"/>
                    <a:pt x="1050" y="1354"/>
                    <a:pt x="937" y="1354"/>
                  </a:cubicBezTo>
                  <a:cubicBezTo>
                    <a:pt x="739" y="1354"/>
                    <a:pt x="565" y="1256"/>
                    <a:pt x="459" y="1107"/>
                  </a:cubicBezTo>
                  <a:cubicBezTo>
                    <a:pt x="1025" y="1107"/>
                    <a:pt x="1025" y="1107"/>
                    <a:pt x="1025" y="1107"/>
                  </a:cubicBezTo>
                  <a:cubicBezTo>
                    <a:pt x="1077" y="1107"/>
                    <a:pt x="1120" y="1065"/>
                    <a:pt x="1120" y="1012"/>
                  </a:cubicBezTo>
                  <a:cubicBezTo>
                    <a:pt x="1120" y="960"/>
                    <a:pt x="1077" y="917"/>
                    <a:pt x="1025" y="917"/>
                  </a:cubicBezTo>
                  <a:cubicBezTo>
                    <a:pt x="377" y="917"/>
                    <a:pt x="377" y="917"/>
                    <a:pt x="377" y="917"/>
                  </a:cubicBezTo>
                  <a:cubicBezTo>
                    <a:pt x="375" y="917"/>
                    <a:pt x="372" y="918"/>
                    <a:pt x="370" y="918"/>
                  </a:cubicBezTo>
                  <a:cubicBezTo>
                    <a:pt x="357" y="870"/>
                    <a:pt x="349" y="819"/>
                    <a:pt x="349" y="767"/>
                  </a:cubicBezTo>
                  <a:cubicBezTo>
                    <a:pt x="349" y="714"/>
                    <a:pt x="357" y="662"/>
                    <a:pt x="370" y="613"/>
                  </a:cubicBezTo>
                  <a:cubicBezTo>
                    <a:pt x="373" y="613"/>
                    <a:pt x="375" y="614"/>
                    <a:pt x="377" y="614"/>
                  </a:cubicBezTo>
                  <a:cubicBezTo>
                    <a:pt x="1025" y="614"/>
                    <a:pt x="1025" y="614"/>
                    <a:pt x="1025" y="614"/>
                  </a:cubicBezTo>
                  <a:cubicBezTo>
                    <a:pt x="1077" y="614"/>
                    <a:pt x="1120" y="571"/>
                    <a:pt x="1120" y="519"/>
                  </a:cubicBezTo>
                  <a:cubicBezTo>
                    <a:pt x="1120" y="467"/>
                    <a:pt x="1077" y="424"/>
                    <a:pt x="1025" y="424"/>
                  </a:cubicBezTo>
                  <a:cubicBezTo>
                    <a:pt x="461" y="424"/>
                    <a:pt x="461" y="424"/>
                    <a:pt x="461" y="424"/>
                  </a:cubicBezTo>
                  <a:cubicBezTo>
                    <a:pt x="567" y="276"/>
                    <a:pt x="740" y="180"/>
                    <a:pt x="937" y="179"/>
                  </a:cubicBezTo>
                  <a:cubicBezTo>
                    <a:pt x="1050" y="179"/>
                    <a:pt x="1155" y="212"/>
                    <a:pt x="1245" y="267"/>
                  </a:cubicBezTo>
                  <a:cubicBezTo>
                    <a:pt x="1321" y="315"/>
                    <a:pt x="1386" y="379"/>
                    <a:pt x="1434" y="456"/>
                  </a:cubicBezTo>
                  <a:cubicBezTo>
                    <a:pt x="1491" y="546"/>
                    <a:pt x="1524" y="652"/>
                    <a:pt x="1525" y="767"/>
                  </a:cubicBezTo>
                  <a:cubicBezTo>
                    <a:pt x="1524" y="881"/>
                    <a:pt x="1491" y="988"/>
                    <a:pt x="1434" y="1078"/>
                  </a:cubicBezTo>
                  <a:cubicBezTo>
                    <a:pt x="1386" y="1155"/>
                    <a:pt x="1321" y="1219"/>
                    <a:pt x="1245" y="1266"/>
                  </a:cubicBezTo>
                  <a:close/>
                  <a:moveTo>
                    <a:pt x="1245" y="1266"/>
                  </a:moveTo>
                  <a:cubicBezTo>
                    <a:pt x="1245" y="1266"/>
                    <a:pt x="1245" y="1266"/>
                    <a:pt x="1245" y="1266"/>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1" name="Freeform 7"/>
            <p:cNvSpPr>
              <a:spLocks noEditPoints="1"/>
            </p:cNvSpPr>
            <p:nvPr/>
          </p:nvSpPr>
          <p:spPr bwMode="auto">
            <a:xfrm>
              <a:off x="7418388" y="4097338"/>
              <a:ext cx="2755900" cy="2771775"/>
            </a:xfrm>
            <a:custGeom>
              <a:avLst/>
              <a:gdLst>
                <a:gd name="T0" fmla="*/ 956 w 1022"/>
                <a:gd name="T1" fmla="*/ 673 h 1028"/>
                <a:gd name="T2" fmla="*/ 285 w 1022"/>
                <a:gd name="T3" fmla="*/ 2 h 1028"/>
                <a:gd name="T4" fmla="*/ 283 w 1022"/>
                <a:gd name="T5" fmla="*/ 0 h 1028"/>
                <a:gd name="T6" fmla="*/ 0 w 1022"/>
                <a:gd name="T7" fmla="*/ 295 h 1028"/>
                <a:gd name="T8" fmla="*/ 2 w 1022"/>
                <a:gd name="T9" fmla="*/ 296 h 1028"/>
                <a:gd name="T10" fmla="*/ 668 w 1022"/>
                <a:gd name="T11" fmla="*/ 962 h 1028"/>
                <a:gd name="T12" fmla="*/ 907 w 1022"/>
                <a:gd name="T13" fmla="*/ 962 h 1028"/>
                <a:gd name="T14" fmla="*/ 956 w 1022"/>
                <a:gd name="T15" fmla="*/ 913 h 1028"/>
                <a:gd name="T16" fmla="*/ 956 w 1022"/>
                <a:gd name="T17" fmla="*/ 673 h 1028"/>
                <a:gd name="T18" fmla="*/ 956 w 1022"/>
                <a:gd name="T19" fmla="*/ 673 h 1028"/>
                <a:gd name="T20" fmla="*/ 956 w 1022"/>
                <a:gd name="T21" fmla="*/ 673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2" h="1028">
                  <a:moveTo>
                    <a:pt x="956" y="673"/>
                  </a:moveTo>
                  <a:cubicBezTo>
                    <a:pt x="285" y="2"/>
                    <a:pt x="285" y="2"/>
                    <a:pt x="285" y="2"/>
                  </a:cubicBezTo>
                  <a:cubicBezTo>
                    <a:pt x="283" y="0"/>
                    <a:pt x="283" y="0"/>
                    <a:pt x="283" y="0"/>
                  </a:cubicBezTo>
                  <a:cubicBezTo>
                    <a:pt x="212" y="118"/>
                    <a:pt x="115" y="219"/>
                    <a:pt x="0" y="295"/>
                  </a:cubicBezTo>
                  <a:cubicBezTo>
                    <a:pt x="2" y="296"/>
                    <a:pt x="2" y="296"/>
                    <a:pt x="2" y="296"/>
                  </a:cubicBezTo>
                  <a:cubicBezTo>
                    <a:pt x="668" y="962"/>
                    <a:pt x="668" y="962"/>
                    <a:pt x="668" y="962"/>
                  </a:cubicBezTo>
                  <a:cubicBezTo>
                    <a:pt x="733" y="1028"/>
                    <a:pt x="841" y="1028"/>
                    <a:pt x="907" y="962"/>
                  </a:cubicBezTo>
                  <a:cubicBezTo>
                    <a:pt x="956" y="913"/>
                    <a:pt x="956" y="913"/>
                    <a:pt x="956" y="913"/>
                  </a:cubicBezTo>
                  <a:cubicBezTo>
                    <a:pt x="1022" y="847"/>
                    <a:pt x="1022" y="739"/>
                    <a:pt x="956" y="673"/>
                  </a:cubicBezTo>
                  <a:close/>
                  <a:moveTo>
                    <a:pt x="956" y="673"/>
                  </a:moveTo>
                  <a:cubicBezTo>
                    <a:pt x="956" y="673"/>
                    <a:pt x="956" y="673"/>
                    <a:pt x="956" y="673"/>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145" name="直接连接符 144"/>
          <p:cNvCxnSpPr/>
          <p:nvPr/>
        </p:nvCxnSpPr>
        <p:spPr>
          <a:xfrm>
            <a:off x="5873051" y="2298668"/>
            <a:ext cx="9207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30810" y="91575"/>
            <a:ext cx="2816407" cy="720000"/>
            <a:chOff x="8437508" y="2825759"/>
            <a:chExt cx="2816407" cy="720000"/>
          </a:xfrm>
        </p:grpSpPr>
        <p:sp>
          <p:nvSpPr>
            <p:cNvPr id="57" name="矩形 56"/>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58" name="组合 57"/>
            <p:cNvGrpSpPr/>
            <p:nvPr/>
          </p:nvGrpSpPr>
          <p:grpSpPr>
            <a:xfrm>
              <a:off x="8437508" y="2825759"/>
              <a:ext cx="822524" cy="720000"/>
              <a:chOff x="8132708" y="2905159"/>
              <a:chExt cx="822524" cy="720000"/>
            </a:xfrm>
          </p:grpSpPr>
          <p:sp>
            <p:nvSpPr>
              <p:cNvPr id="59" name="矩形 58"/>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矩形 59"/>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4718931" y="2413753"/>
            <a:ext cx="1415772" cy="338554"/>
          </a:xfrm>
          <a:prstGeom prst="rect">
            <a:avLst/>
          </a:prstGeom>
        </p:spPr>
        <p:txBody>
          <a:bodyPr wrap="none">
            <a:spAutoFit/>
          </a:bodyPr>
          <a:lstStyle/>
          <a:p>
            <a:r>
              <a:rPr lang="zh-CN" altLang="en-US" sz="1600" dirty="0" smtClean="0">
                <a:solidFill>
                  <a:schemeClr val="bg1"/>
                </a:solidFill>
                <a:latin typeface="等线" panose="02010600030101010101" pitchFamily="2" charset="-122"/>
                <a:ea typeface="等线" panose="02010600030101010101" pitchFamily="2" charset="-122"/>
              </a:rPr>
              <a:t>这样做不可行</a:t>
            </a:r>
            <a:endParaRPr lang="zh-CN" altLang="en-US" sz="160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2165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82666" y="1706150"/>
            <a:ext cx="2839810" cy="744764"/>
            <a:chOff x="8418230" y="4092189"/>
            <a:chExt cx="2839810" cy="744764"/>
          </a:xfrm>
        </p:grpSpPr>
        <p:sp>
          <p:nvSpPr>
            <p:cNvPr id="11" name="矩形 10"/>
            <p:cNvSpPr/>
            <p:nvPr/>
          </p:nvSpPr>
          <p:spPr>
            <a:xfrm>
              <a:off x="9338968"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7030A0"/>
                  </a:solidFill>
                  <a:effectLst/>
                  <a:uLnTx/>
                  <a:uFillTx/>
                  <a:latin typeface="微软雅黑" panose="020B0503020204020204" pitchFamily="34" charset="-122"/>
                  <a:ea typeface="微软雅黑" panose="020B0503020204020204" pitchFamily="34" charset="-122"/>
                  <a:cs typeface="微软雅黑"/>
                </a:rPr>
                <a:t>总结回顾</a:t>
              </a:r>
            </a:p>
          </p:txBody>
        </p:sp>
        <p:grpSp>
          <p:nvGrpSpPr>
            <p:cNvPr id="12" name="组合 11"/>
            <p:cNvGrpSpPr/>
            <p:nvPr/>
          </p:nvGrpSpPr>
          <p:grpSpPr>
            <a:xfrm>
              <a:off x="8418230" y="4092189"/>
              <a:ext cx="886024" cy="744764"/>
              <a:chOff x="8126130" y="4047284"/>
              <a:chExt cx="886024" cy="744764"/>
            </a:xfrm>
          </p:grpSpPr>
          <p:sp>
            <p:nvSpPr>
              <p:cNvPr id="13" name="矩形 12"/>
              <p:cNvSpPr/>
              <p:nvPr/>
            </p:nvSpPr>
            <p:spPr>
              <a:xfrm>
                <a:off x="8196670" y="4047284"/>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8126130" y="4084162"/>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891928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0314" y="1432357"/>
            <a:ext cx="7695344" cy="3785652"/>
          </a:xfrm>
          <a:prstGeom prst="rect">
            <a:avLst/>
          </a:prstGeom>
        </p:spPr>
        <p:txBody>
          <a:bodyPr wrap="square">
            <a:spAutoFit/>
          </a:bodyPr>
          <a:lstStyle/>
          <a:p>
            <a:r>
              <a:rPr lang="en-US" altLang="zh-CN" sz="2400" dirty="0">
                <a:solidFill>
                  <a:schemeClr val="bg1"/>
                </a:solidFill>
                <a:latin typeface="等线" panose="02010600030101010101" pitchFamily="2" charset="-122"/>
                <a:ea typeface="等线" panose="02010600030101010101" pitchFamily="2" charset="-122"/>
              </a:rPr>
              <a:t> </a:t>
            </a:r>
            <a:r>
              <a:rPr lang="en-US" altLang="zh-CN" sz="2400" dirty="0" smtClean="0">
                <a:solidFill>
                  <a:schemeClr val="bg1"/>
                </a:solidFill>
                <a:latin typeface="等线" panose="02010600030101010101" pitchFamily="2" charset="-122"/>
                <a:ea typeface="等线" panose="02010600030101010101" pitchFamily="2" charset="-122"/>
              </a:rPr>
              <a:t>      </a:t>
            </a:r>
            <a:r>
              <a:rPr lang="zh-CN" altLang="en-US" sz="2400" dirty="0" smtClean="0">
                <a:solidFill>
                  <a:schemeClr val="bg1"/>
                </a:solidFill>
                <a:latin typeface="等线" panose="02010600030101010101" pitchFamily="2" charset="-122"/>
                <a:ea typeface="等线" panose="02010600030101010101" pitchFamily="2" charset="-122"/>
              </a:rPr>
              <a:t>信</a:t>
            </a:r>
            <a:r>
              <a:rPr lang="zh-CN" altLang="en-US" sz="2400" dirty="0">
                <a:solidFill>
                  <a:schemeClr val="bg1"/>
                </a:solidFill>
                <a:latin typeface="等线" panose="02010600030101010101" pitchFamily="2" charset="-122"/>
                <a:ea typeface="等线" panose="02010600030101010101" pitchFamily="2" charset="-122"/>
              </a:rPr>
              <a:t>号量的使用主要是用来保护共享资源，使得资源在一个时刻只有一个进程（线程）所拥有。信号量的值为正的时候，说明它空闲。所测试的线程可以锁定而使用它。若为</a:t>
            </a:r>
            <a:r>
              <a:rPr lang="en-US" altLang="zh-CN" sz="2400" dirty="0">
                <a:solidFill>
                  <a:schemeClr val="bg1"/>
                </a:solidFill>
                <a:latin typeface="等线" panose="02010600030101010101" pitchFamily="2" charset="-122"/>
                <a:ea typeface="等线" panose="02010600030101010101" pitchFamily="2" charset="-122"/>
              </a:rPr>
              <a:t>0</a:t>
            </a:r>
            <a:r>
              <a:rPr lang="zh-CN" altLang="en-US" sz="2400" dirty="0">
                <a:solidFill>
                  <a:schemeClr val="bg1"/>
                </a:solidFill>
                <a:latin typeface="等线" panose="02010600030101010101" pitchFamily="2" charset="-122"/>
                <a:ea typeface="等线" panose="02010600030101010101" pitchFamily="2" charset="-122"/>
              </a:rPr>
              <a:t>，说明它被占用，测试的线程要进入睡眠队列中，等待被唤醒。       </a:t>
            </a:r>
            <a:endParaRPr lang="en-US" altLang="zh-CN" sz="2400" dirty="0" smtClean="0">
              <a:solidFill>
                <a:schemeClr val="bg1"/>
              </a:solidFill>
              <a:latin typeface="等线" panose="02010600030101010101" pitchFamily="2" charset="-122"/>
              <a:ea typeface="等线" panose="02010600030101010101" pitchFamily="2" charset="-122"/>
            </a:endParaRPr>
          </a:p>
          <a:p>
            <a:r>
              <a:rPr lang="en-US" altLang="zh-CN" sz="2400" dirty="0">
                <a:solidFill>
                  <a:schemeClr val="bg1"/>
                </a:solidFill>
                <a:latin typeface="等线" panose="02010600030101010101" pitchFamily="2" charset="-122"/>
                <a:ea typeface="等线" panose="02010600030101010101" pitchFamily="2" charset="-122"/>
              </a:rPr>
              <a:t> </a:t>
            </a:r>
            <a:r>
              <a:rPr lang="en-US" altLang="zh-CN" sz="2400" dirty="0" smtClean="0">
                <a:solidFill>
                  <a:schemeClr val="bg1"/>
                </a:solidFill>
                <a:latin typeface="等线" panose="02010600030101010101" pitchFamily="2" charset="-122"/>
                <a:ea typeface="等线" panose="02010600030101010101" pitchFamily="2" charset="-122"/>
              </a:rPr>
              <a:t>      </a:t>
            </a:r>
            <a:r>
              <a:rPr lang="zh-CN" altLang="en-US" sz="2400" dirty="0" smtClean="0">
                <a:solidFill>
                  <a:schemeClr val="bg1"/>
                </a:solidFill>
                <a:latin typeface="等线" panose="02010600030101010101" pitchFamily="2" charset="-122"/>
                <a:ea typeface="等线" panose="02010600030101010101" pitchFamily="2" charset="-122"/>
              </a:rPr>
              <a:t>通</a:t>
            </a:r>
            <a:r>
              <a:rPr lang="zh-CN" altLang="en-US" sz="2400" dirty="0">
                <a:solidFill>
                  <a:schemeClr val="bg1"/>
                </a:solidFill>
                <a:latin typeface="等线" panose="02010600030101010101" pitchFamily="2" charset="-122"/>
                <a:ea typeface="等线" panose="02010600030101010101" pitchFamily="2" charset="-122"/>
              </a:rPr>
              <a:t>过这次实验，我们又更深层次的理解了老师课堂上讲的信号量的知识，也实践了没有信号量或者信号量实现不正确会是什么样子。体会到没有信号量就可能出现进程之间为争抢互斥资源而产生死锁的危害及解决办法。</a:t>
            </a:r>
          </a:p>
        </p:txBody>
      </p:sp>
    </p:spTree>
    <p:extLst>
      <p:ext uri="{BB962C8B-B14F-4D97-AF65-F5344CB8AC3E}">
        <p14:creationId xmlns:p14="http://schemas.microsoft.com/office/powerpoint/2010/main" val="308818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44610" y="2812088"/>
            <a:ext cx="4367183"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谢谢！请指正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6" y="2709527"/>
            <a:ext cx="46038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6" y="3667874"/>
            <a:ext cx="46038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6457" y="1717094"/>
            <a:ext cx="1920889" cy="753732"/>
          </a:xfrm>
          <a:prstGeom prst="rect">
            <a:avLst/>
          </a:prstGeom>
        </p:spPr>
      </p:pic>
    </p:spTree>
    <p:extLst>
      <p:ext uri="{BB962C8B-B14F-4D97-AF65-F5344CB8AC3E}">
        <p14:creationId xmlns:p14="http://schemas.microsoft.com/office/powerpoint/2010/main" val="3997436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68577" y="250591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388115" y="591676"/>
            <a:ext cx="1415772"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导航</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5129211"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6802700"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6876973"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5059077"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960745" y="2825759"/>
            <a:ext cx="2886396" cy="720000"/>
            <a:chOff x="960745" y="2825759"/>
            <a:chExt cx="2886396" cy="720000"/>
          </a:xfrm>
        </p:grpSpPr>
        <p:sp>
          <p:nvSpPr>
            <p:cNvPr id="76" name="矩形 75"/>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3" name="组合 2"/>
          <p:cNvGrpSpPr/>
          <p:nvPr/>
        </p:nvGrpSpPr>
        <p:grpSpPr>
          <a:xfrm>
            <a:off x="992763" y="4082786"/>
            <a:ext cx="2873298" cy="768263"/>
            <a:chOff x="992763" y="4082786"/>
            <a:chExt cx="2873298" cy="768263"/>
          </a:xfrm>
        </p:grpSpPr>
        <p:sp>
          <p:nvSpPr>
            <p:cNvPr id="82" name="矩形 81"/>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bg1"/>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8" name="组合 137"/>
            <p:cNvGrpSpPr/>
            <p:nvPr/>
          </p:nvGrpSpPr>
          <p:grpSpPr>
            <a:xfrm>
              <a:off x="992763" y="4082786"/>
              <a:ext cx="802204" cy="768263"/>
              <a:chOff x="929565" y="4056809"/>
              <a:chExt cx="802204" cy="768263"/>
            </a:xfrm>
          </p:grpSpPr>
          <p:sp>
            <p:nvSpPr>
              <p:cNvPr id="122" name="矩形 121"/>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矩形 79"/>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4" name="组合 3"/>
          <p:cNvGrpSpPr/>
          <p:nvPr/>
        </p:nvGrpSpPr>
        <p:grpSpPr>
          <a:xfrm>
            <a:off x="4694848" y="2813041"/>
            <a:ext cx="2844175" cy="720000"/>
            <a:chOff x="4694848" y="2813041"/>
            <a:chExt cx="2844175" cy="720000"/>
          </a:xfrm>
        </p:grpSpPr>
        <p:sp>
          <p:nvSpPr>
            <p:cNvPr id="88" name="矩形 87"/>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bg1"/>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0" name="组合 129"/>
            <p:cNvGrpSpPr/>
            <p:nvPr/>
          </p:nvGrpSpPr>
          <p:grpSpPr>
            <a:xfrm>
              <a:off x="4694848" y="2813041"/>
              <a:ext cx="797404" cy="720000"/>
              <a:chOff x="4428148" y="2884715"/>
              <a:chExt cx="797404" cy="720000"/>
            </a:xfrm>
          </p:grpSpPr>
          <p:sp>
            <p:nvSpPr>
              <p:cNvPr id="124" name="矩形 12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矩形 85"/>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5" name="组合 4"/>
          <p:cNvGrpSpPr/>
          <p:nvPr/>
        </p:nvGrpSpPr>
        <p:grpSpPr>
          <a:xfrm>
            <a:off x="4647691" y="4092189"/>
            <a:ext cx="2913957" cy="720000"/>
            <a:chOff x="4647691" y="4092189"/>
            <a:chExt cx="2913957" cy="720000"/>
          </a:xfrm>
        </p:grpSpPr>
        <p:sp>
          <p:nvSpPr>
            <p:cNvPr id="94" name="矩形 93"/>
            <p:cNvSpPr/>
            <p:nvPr/>
          </p:nvSpPr>
          <p:spPr>
            <a:xfrm>
              <a:off x="5642576"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bg1"/>
                  </a:solidFill>
                  <a:latin typeface="微软雅黑" panose="020B0503020204020204" pitchFamily="34" charset="-122"/>
                  <a:ea typeface="微软雅黑" panose="020B0503020204020204" pitchFamily="34" charset="-122"/>
                  <a:cs typeface="微软雅黑"/>
                </a:rPr>
                <a:t>实验结果</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nvGrpSpPr>
            <p:cNvPr id="137" name="组合 136"/>
            <p:cNvGrpSpPr/>
            <p:nvPr/>
          </p:nvGrpSpPr>
          <p:grpSpPr>
            <a:xfrm>
              <a:off x="4647691" y="4092189"/>
              <a:ext cx="891717" cy="720000"/>
              <a:chOff x="4380991" y="4020050"/>
              <a:chExt cx="891717" cy="720000"/>
            </a:xfrm>
          </p:grpSpPr>
          <p:sp>
            <p:nvSpPr>
              <p:cNvPr id="123" name="矩形 122"/>
              <p:cNvSpPr/>
              <p:nvPr/>
            </p:nvSpPr>
            <p:spPr>
              <a:xfrm>
                <a:off x="4466850" y="4020050"/>
                <a:ext cx="720000" cy="720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矩形 91"/>
              <p:cNvSpPr/>
              <p:nvPr/>
            </p:nvSpPr>
            <p:spPr>
              <a:xfrm>
                <a:off x="4380991" y="4032164"/>
                <a:ext cx="891717"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2" name="组合 141"/>
          <p:cNvGrpSpPr/>
          <p:nvPr/>
        </p:nvGrpSpPr>
        <p:grpSpPr>
          <a:xfrm>
            <a:off x="8437508" y="2825759"/>
            <a:ext cx="2816407" cy="720000"/>
            <a:chOff x="8437508" y="2825759"/>
            <a:chExt cx="2816407" cy="720000"/>
          </a:xfrm>
        </p:grpSpPr>
        <p:sp>
          <p:nvSpPr>
            <p:cNvPr id="100" name="矩形 99"/>
            <p:cNvSpPr/>
            <p:nvPr/>
          </p:nvSpPr>
          <p:spPr>
            <a:xfrm>
              <a:off x="9334843"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回答问题</a:t>
              </a:r>
            </a:p>
          </p:txBody>
        </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矩形 97"/>
              <p:cNvSpPr/>
              <p:nvPr/>
            </p:nvSpPr>
            <p:spPr>
              <a:xfrm>
                <a:off x="8132708" y="2911216"/>
                <a:ext cx="8225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grpSp>
        <p:nvGrpSpPr>
          <p:cNvPr id="143" name="组合 142"/>
          <p:cNvGrpSpPr/>
          <p:nvPr/>
        </p:nvGrpSpPr>
        <p:grpSpPr>
          <a:xfrm>
            <a:off x="8418230" y="4092189"/>
            <a:ext cx="2839810" cy="744764"/>
            <a:chOff x="8418230" y="4092189"/>
            <a:chExt cx="2839810" cy="744764"/>
          </a:xfrm>
        </p:grpSpPr>
        <p:sp>
          <p:nvSpPr>
            <p:cNvPr id="108" name="矩形 107"/>
            <p:cNvSpPr/>
            <p:nvPr/>
          </p:nvSpPr>
          <p:spPr>
            <a:xfrm>
              <a:off x="9338968"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总结回顾</a:t>
              </a:r>
            </a:p>
          </p:txBody>
        </p:sp>
        <p:grpSp>
          <p:nvGrpSpPr>
            <p:cNvPr id="128" name="组合 127"/>
            <p:cNvGrpSpPr/>
            <p:nvPr/>
          </p:nvGrpSpPr>
          <p:grpSpPr>
            <a:xfrm>
              <a:off x="8418230" y="4092189"/>
              <a:ext cx="886024" cy="744764"/>
              <a:chOff x="8126130" y="4047284"/>
              <a:chExt cx="886024" cy="744764"/>
            </a:xfrm>
          </p:grpSpPr>
          <p:sp>
            <p:nvSpPr>
              <p:cNvPr id="125" name="矩形 124"/>
              <p:cNvSpPr/>
              <p:nvPr/>
            </p:nvSpPr>
            <p:spPr>
              <a:xfrm>
                <a:off x="8196670" y="4047284"/>
                <a:ext cx="720000" cy="720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p:cNvSpPr/>
              <p:nvPr/>
            </p:nvSpPr>
            <p:spPr>
              <a:xfrm>
                <a:off x="8126130" y="4084162"/>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904393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36080" y="1718532"/>
            <a:ext cx="2886396" cy="720000"/>
            <a:chOff x="960745" y="2825759"/>
            <a:chExt cx="2886396" cy="720000"/>
          </a:xfrm>
        </p:grpSpPr>
        <p:sp>
          <p:nvSpPr>
            <p:cNvPr id="11" name="矩形 10"/>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accent6">
                      <a:lumMod val="75000"/>
                    </a:schemeClr>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2" name="组合 11"/>
            <p:cNvGrpSpPr/>
            <p:nvPr/>
          </p:nvGrpSpPr>
          <p:grpSpPr>
            <a:xfrm>
              <a:off x="960745" y="2825759"/>
              <a:ext cx="866241" cy="720000"/>
              <a:chOff x="960745" y="2898038"/>
              <a:chExt cx="866241" cy="720000"/>
            </a:xfrm>
          </p:grpSpPr>
          <p:sp>
            <p:nvSpPr>
              <p:cNvPr id="13" name="矩形 12"/>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5183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cxnSp>
        <p:nvCxnSpPr>
          <p:cNvPr id="17" name="直接连接符 16"/>
          <p:cNvCxnSpPr/>
          <p:nvPr/>
        </p:nvCxnSpPr>
        <p:spPr>
          <a:xfrm>
            <a:off x="3517900" y="361354"/>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610405" y="1780678"/>
            <a:ext cx="8278174" cy="652486"/>
          </a:xfrm>
          <a:prstGeom prst="rect">
            <a:avLst/>
          </a:prstGeom>
        </p:spPr>
        <p:txBody>
          <a:bodyPr wrap="square" anchor="ctr">
            <a:spAutoFit/>
          </a:bodyPr>
          <a:lstStyle/>
          <a:p>
            <a:pPr lvl="0">
              <a:lnSpc>
                <a:spcPct val="130000"/>
              </a:lnSpc>
              <a:defRPr/>
            </a:pPr>
            <a:r>
              <a:rPr lang="zh-CN" altLang="en-US" sz="2800" dirty="0">
                <a:latin typeface="等线" panose="02010600030101010101" pitchFamily="2" charset="-122"/>
                <a:ea typeface="等线" panose="02010600030101010101" pitchFamily="2" charset="-122"/>
              </a:rPr>
              <a:t>加深对进程同步与互斥概念的认</a:t>
            </a:r>
            <a:r>
              <a:rPr lang="zh-CN" altLang="en-US" sz="2800" dirty="0" smtClean="0">
                <a:latin typeface="等线" panose="02010600030101010101" pitchFamily="2" charset="-122"/>
                <a:ea typeface="等线" panose="02010600030101010101" pitchFamily="2" charset="-122"/>
              </a:rPr>
              <a:t>识</a:t>
            </a:r>
            <a:endParaRPr lang="en-US" altLang="zh-CN" sz="2800" kern="0" dirty="0">
              <a:latin typeface="等线" panose="02010600030101010101" pitchFamily="2" charset="-122"/>
              <a:ea typeface="等线" panose="02010600030101010101" pitchFamily="2" charset="-122"/>
              <a:cs typeface="微软雅黑"/>
            </a:endParaRPr>
          </a:p>
        </p:txBody>
      </p:sp>
      <p:sp>
        <p:nvSpPr>
          <p:cNvPr id="10" name="矩形 9"/>
          <p:cNvSpPr/>
          <p:nvPr/>
        </p:nvSpPr>
        <p:spPr>
          <a:xfrm>
            <a:off x="2005263" y="1739539"/>
            <a:ext cx="54707" cy="30847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grpSp>
        <p:nvGrpSpPr>
          <p:cNvPr id="11" name="组合 10"/>
          <p:cNvGrpSpPr/>
          <p:nvPr/>
        </p:nvGrpSpPr>
        <p:grpSpPr>
          <a:xfrm>
            <a:off x="206765" y="161299"/>
            <a:ext cx="2809150" cy="721017"/>
            <a:chOff x="960745" y="2825759"/>
            <a:chExt cx="2886396" cy="720000"/>
          </a:xfrm>
        </p:grpSpPr>
        <p:sp>
          <p:nvSpPr>
            <p:cNvPr id="12" name="矩形 11"/>
            <p:cNvSpPr/>
            <p:nvPr/>
          </p:nvSpPr>
          <p:spPr>
            <a:xfrm>
              <a:off x="1928069" y="2962147"/>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noProof="0" dirty="0">
                  <a:solidFill>
                    <a:schemeClr val="accent6">
                      <a:lumMod val="75000"/>
                    </a:schemeClr>
                  </a:solidFill>
                  <a:latin typeface="微软雅黑" panose="020B0503020204020204" pitchFamily="34" charset="-122"/>
                  <a:ea typeface="微软雅黑" panose="020B0503020204020204" pitchFamily="34" charset="-122"/>
                  <a:cs typeface="微软雅黑"/>
                </a:rPr>
                <a:t>实验目的</a:t>
              </a:r>
              <a:endParaRPr kumimoji="0" lang="en-US" altLang="zh-CN" sz="2800" b="1" i="0" u="none" strike="noStrike" kern="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8" name="组合 17"/>
            <p:cNvGrpSpPr/>
            <p:nvPr/>
          </p:nvGrpSpPr>
          <p:grpSpPr>
            <a:xfrm>
              <a:off x="960745" y="2825759"/>
              <a:ext cx="866241" cy="720000"/>
              <a:chOff x="960745" y="2898038"/>
              <a:chExt cx="866241" cy="720000"/>
            </a:xfrm>
          </p:grpSpPr>
          <p:sp>
            <p:nvSpPr>
              <p:cNvPr id="20" name="矩形 19"/>
              <p:cNvSpPr/>
              <p:nvPr/>
            </p:nvSpPr>
            <p:spPr>
              <a:xfrm>
                <a:off x="1016596" y="2898038"/>
                <a:ext cx="720000" cy="72000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2" name="矩形 1"/>
          <p:cNvSpPr/>
          <p:nvPr/>
        </p:nvSpPr>
        <p:spPr>
          <a:xfrm>
            <a:off x="2610404" y="2912576"/>
            <a:ext cx="9116375" cy="523220"/>
          </a:xfrm>
          <a:prstGeom prst="rect">
            <a:avLst/>
          </a:prstGeom>
        </p:spPr>
        <p:txBody>
          <a:bodyPr wrap="square">
            <a:spAutoFit/>
          </a:bodyPr>
          <a:lstStyle/>
          <a:p>
            <a:r>
              <a:rPr lang="zh-CN" altLang="en-US" sz="2800" dirty="0">
                <a:latin typeface="等线" panose="02010600030101010101" pitchFamily="2" charset="-122"/>
                <a:ea typeface="等线" panose="02010600030101010101" pitchFamily="2" charset="-122"/>
              </a:rPr>
              <a:t>掌握信号量的使用，并应用它解决生产者</a:t>
            </a:r>
            <a:r>
              <a:rPr lang="en-US" altLang="zh-CN" sz="2800" dirty="0">
                <a:latin typeface="等线" panose="02010600030101010101" pitchFamily="2" charset="-122"/>
                <a:ea typeface="等线" panose="02010600030101010101" pitchFamily="2" charset="-122"/>
              </a:rPr>
              <a:t>——</a:t>
            </a:r>
            <a:r>
              <a:rPr lang="zh-CN" altLang="en-US" sz="2800" dirty="0">
                <a:latin typeface="等线" panose="02010600030101010101" pitchFamily="2" charset="-122"/>
                <a:ea typeface="等线" panose="02010600030101010101" pitchFamily="2" charset="-122"/>
              </a:rPr>
              <a:t>消费者问</a:t>
            </a:r>
            <a:r>
              <a:rPr lang="zh-CN" altLang="en-US" sz="2800" dirty="0" smtClean="0">
                <a:latin typeface="等线" panose="02010600030101010101" pitchFamily="2" charset="-122"/>
                <a:ea typeface="等线" panose="02010600030101010101" pitchFamily="2" charset="-122"/>
              </a:rPr>
              <a:t>题</a:t>
            </a:r>
            <a:endParaRPr lang="zh-CN" altLang="en-US" sz="2800" dirty="0">
              <a:latin typeface="等线" panose="02010600030101010101" pitchFamily="2" charset="-122"/>
              <a:ea typeface="等线" panose="02010600030101010101" pitchFamily="2" charset="-122"/>
            </a:endParaRPr>
          </a:p>
        </p:txBody>
      </p:sp>
      <p:sp>
        <p:nvSpPr>
          <p:cNvPr id="3" name="矩形 2"/>
          <p:cNvSpPr/>
          <p:nvPr/>
        </p:nvSpPr>
        <p:spPr>
          <a:xfrm>
            <a:off x="2610405" y="3927535"/>
            <a:ext cx="3775393" cy="523220"/>
          </a:xfrm>
          <a:prstGeom prst="rect">
            <a:avLst/>
          </a:prstGeom>
        </p:spPr>
        <p:txBody>
          <a:bodyPr wrap="none">
            <a:spAutoFit/>
          </a:bodyPr>
          <a:lstStyle/>
          <a:p>
            <a:r>
              <a:rPr lang="zh-CN" altLang="en-US" sz="2800" dirty="0">
                <a:latin typeface="等线" panose="02010600030101010101" pitchFamily="2" charset="-122"/>
                <a:ea typeface="等线" panose="02010600030101010101" pitchFamily="2" charset="-122"/>
              </a:rPr>
              <a:t>掌握信号量的实现原</a:t>
            </a:r>
            <a:r>
              <a:rPr lang="zh-CN" altLang="en-US" sz="2800" dirty="0" smtClean="0">
                <a:latin typeface="等线" panose="02010600030101010101" pitchFamily="2" charset="-122"/>
                <a:ea typeface="等线" panose="02010600030101010101" pitchFamily="2" charset="-122"/>
              </a:rPr>
              <a:t>理</a:t>
            </a:r>
            <a:endParaRPr lang="zh-CN" altLang="en-US"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4258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61940" y="1694400"/>
            <a:ext cx="2873298" cy="768263"/>
            <a:chOff x="992763" y="4082786"/>
            <a:chExt cx="2873298" cy="768263"/>
          </a:xfrm>
        </p:grpSpPr>
        <p:sp>
          <p:nvSpPr>
            <p:cNvPr id="11" name="矩形 10"/>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12" name="组合 11"/>
            <p:cNvGrpSpPr/>
            <p:nvPr/>
          </p:nvGrpSpPr>
          <p:grpSpPr>
            <a:xfrm>
              <a:off x="992763" y="4082786"/>
              <a:ext cx="802204" cy="768263"/>
              <a:chOff x="929565" y="4056809"/>
              <a:chExt cx="802204" cy="768263"/>
            </a:xfrm>
          </p:grpSpPr>
          <p:sp>
            <p:nvSpPr>
              <p:cNvPr id="13" name="矩形 12"/>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1090323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9442" y="148865"/>
            <a:ext cx="2873298" cy="768263"/>
            <a:chOff x="992763" y="4082786"/>
            <a:chExt cx="2873298" cy="768263"/>
          </a:xfrm>
        </p:grpSpPr>
        <p:sp>
          <p:nvSpPr>
            <p:cNvPr id="48" name="矩形 47"/>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55" name="组合 54"/>
            <p:cNvGrpSpPr/>
            <p:nvPr/>
          </p:nvGrpSpPr>
          <p:grpSpPr>
            <a:xfrm>
              <a:off x="992763" y="4082786"/>
              <a:ext cx="802204" cy="768263"/>
              <a:chOff x="929565" y="4056809"/>
              <a:chExt cx="802204" cy="768263"/>
            </a:xfrm>
          </p:grpSpPr>
          <p:sp>
            <p:nvSpPr>
              <p:cNvPr id="56" name="矩形 55"/>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58" name="矩形 57"/>
          <p:cNvSpPr/>
          <p:nvPr/>
        </p:nvSpPr>
        <p:spPr>
          <a:xfrm>
            <a:off x="572920" y="1701798"/>
            <a:ext cx="11160168" cy="46990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867022" y="1480437"/>
            <a:ext cx="1555336"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矩形 58"/>
          <p:cNvSpPr/>
          <p:nvPr/>
        </p:nvSpPr>
        <p:spPr>
          <a:xfrm>
            <a:off x="867022" y="1502631"/>
            <a:ext cx="1988473" cy="400110"/>
          </a:xfrm>
          <a:prstGeom prst="rect">
            <a:avLst/>
          </a:prstGeom>
        </p:spPr>
        <p:txBody>
          <a:bodyPr wrap="square">
            <a:spAutoFit/>
          </a:bodyPr>
          <a:lstStyle/>
          <a:p>
            <a:r>
              <a:rPr lang="zh-CN" altLang="en-US" sz="2000" b="1" dirty="0">
                <a:latin typeface="微软雅黑" pitchFamily="34" charset="-122"/>
                <a:ea typeface="微软雅黑" pitchFamily="34" charset="-122"/>
              </a:rPr>
              <a:t>实</a:t>
            </a:r>
            <a:r>
              <a:rPr lang="zh-CN" altLang="en-US" sz="2000" b="1" dirty="0" smtClean="0">
                <a:latin typeface="微软雅黑" pitchFamily="34" charset="-122"/>
                <a:ea typeface="微软雅黑" pitchFamily="34" charset="-122"/>
              </a:rPr>
              <a:t>现信号量</a:t>
            </a:r>
            <a:endParaRPr lang="zh-CN" altLang="en-US" sz="2000" b="1" dirty="0"/>
          </a:p>
        </p:txBody>
      </p:sp>
      <p:sp>
        <p:nvSpPr>
          <p:cNvPr id="3" name="矩形 2"/>
          <p:cNvSpPr/>
          <p:nvPr/>
        </p:nvSpPr>
        <p:spPr>
          <a:xfrm>
            <a:off x="1480304" y="2976548"/>
            <a:ext cx="9584964" cy="3046988"/>
          </a:xfrm>
          <a:prstGeom prst="rect">
            <a:avLst/>
          </a:prstGeom>
        </p:spPr>
        <p:txBody>
          <a:bodyPr wrap="square">
            <a:spAutoFit/>
          </a:bodyPr>
          <a:lstStyle/>
          <a:p>
            <a:pPr marL="285750" indent="-285750">
              <a:buFont typeface="Wingdings" panose="05000000000000000000" pitchFamily="2" charset="2"/>
              <a:buChar char="ü"/>
            </a:pPr>
            <a:r>
              <a:rPr lang="en-US" altLang="zh-CN" sz="2400" dirty="0">
                <a:solidFill>
                  <a:srgbClr val="000000"/>
                </a:solidFill>
                <a:latin typeface="微软雅黑" panose="020B0503020204020204" pitchFamily="34" charset="-122"/>
                <a:ea typeface="微软雅黑" panose="020B0503020204020204" pitchFamily="34" charset="-122"/>
              </a:rPr>
              <a:t>sem_t *sem_open(const char *name, unsigned int value); 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创建或打开一个信号量</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sem_wait(sem_t *sem); 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信号量的</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P</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sem_post(sem_t *sem); </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信号量的</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V</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原子操作</a:t>
            </a:r>
            <a:endParaRPr lang="en-US" altLang="zh-CN" dirty="0" smtClean="0">
              <a:solidFill>
                <a:schemeClr val="accent2">
                  <a:lumMod val="7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en-US" altLang="zh-CN" sz="2400" dirty="0" smtClean="0">
                <a:solidFill>
                  <a:srgbClr val="000000"/>
                </a:solidFill>
                <a:latin typeface="微软雅黑" panose="020B0503020204020204" pitchFamily="34" charset="-122"/>
                <a:ea typeface="微软雅黑" panose="020B0503020204020204" pitchFamily="34" charset="-122"/>
              </a:rPr>
              <a:t>int </a:t>
            </a:r>
            <a:r>
              <a:rPr lang="en-US" altLang="zh-CN" sz="2400" dirty="0">
                <a:solidFill>
                  <a:srgbClr val="000000"/>
                </a:solidFill>
                <a:latin typeface="微软雅黑" panose="020B0503020204020204" pitchFamily="34" charset="-122"/>
                <a:ea typeface="微软雅黑" panose="020B0503020204020204" pitchFamily="34" charset="-122"/>
              </a:rPr>
              <a:t>sem_unlink(const char *name</a:t>
            </a:r>
            <a:r>
              <a:rPr lang="en-US" altLang="zh-CN" sz="2400" dirty="0" smtClean="0">
                <a:solidFill>
                  <a:srgbClr val="000000"/>
                </a:solidFill>
                <a:latin typeface="微软雅黑" panose="020B0503020204020204" pitchFamily="34" charset="-122"/>
                <a:ea typeface="微软雅黑" panose="020B0503020204020204" pitchFamily="34" charset="-122"/>
              </a:rPr>
              <a:t>);</a:t>
            </a:r>
          </a:p>
          <a:p>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dirty="0" smtClean="0">
                <a:solidFill>
                  <a:schemeClr val="accent2">
                    <a:lumMod val="75000"/>
                  </a:schemeClr>
                </a:solidFill>
                <a:latin typeface="微软雅黑" panose="020B0503020204020204" pitchFamily="34" charset="-122"/>
                <a:ea typeface="微软雅黑" panose="020B0503020204020204" pitchFamily="34" charset="-122"/>
              </a:rPr>
              <a:t>——</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rPr>
              <a:t>删除信号量</a:t>
            </a:r>
            <a:endParaRPr lang="zh-CN" altLang="en-US"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63668" y="2199176"/>
            <a:ext cx="2997170" cy="400110"/>
          </a:xfrm>
          <a:prstGeom prst="rect">
            <a:avLst/>
          </a:prstGeom>
          <a:noFill/>
        </p:spPr>
        <p:txBody>
          <a:bodyPr wrap="square" rtlCol="0">
            <a:spAutoFit/>
          </a:bodyPr>
          <a:lstStyle/>
          <a:p>
            <a:r>
              <a:rPr lang="zh-CN" altLang="en-US" sz="2000" dirty="0" smtClean="0">
                <a:solidFill>
                  <a:schemeClr val="accent2">
                    <a:lumMod val="75000"/>
                  </a:schemeClr>
                </a:solidFill>
                <a:latin typeface="微软雅黑" panose="020B0503020204020204" pitchFamily="34" charset="-122"/>
                <a:ea typeface="微软雅黑" panose="020B0503020204020204" pitchFamily="34" charset="-122"/>
              </a:rPr>
              <a:t>类</a:t>
            </a:r>
            <a:r>
              <a:rPr lang="en-US" altLang="zh-CN" sz="2000" dirty="0" smtClean="0">
                <a:solidFill>
                  <a:schemeClr val="accent2">
                    <a:lumMod val="75000"/>
                  </a:schemeClr>
                </a:solidFill>
                <a:latin typeface="微软雅黑" panose="020B0503020204020204" pitchFamily="34" charset="-122"/>
                <a:ea typeface="微软雅黑" panose="020B0503020204020204" pitchFamily="34" charset="-122"/>
              </a:rPr>
              <a:t>POSIX</a:t>
            </a:r>
            <a:r>
              <a:rPr lang="zh-CN" altLang="en-US" sz="2000" dirty="0" smtClean="0">
                <a:solidFill>
                  <a:schemeClr val="accent2">
                    <a:lumMod val="75000"/>
                  </a:schemeClr>
                </a:solidFill>
                <a:latin typeface="微软雅黑" panose="020B0503020204020204" pitchFamily="34" charset="-122"/>
                <a:ea typeface="微软雅黑" panose="020B0503020204020204" pitchFamily="34" charset="-122"/>
              </a:rPr>
              <a:t>信号量函数原型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219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984500" y="361354"/>
            <a:ext cx="9029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9442" y="148865"/>
            <a:ext cx="2873298" cy="768263"/>
            <a:chOff x="992763" y="4082786"/>
            <a:chExt cx="2873298" cy="768263"/>
          </a:xfrm>
        </p:grpSpPr>
        <p:sp>
          <p:nvSpPr>
            <p:cNvPr id="48" name="矩形 47"/>
            <p:cNvSpPr/>
            <p:nvPr/>
          </p:nvSpPr>
          <p:spPr>
            <a:xfrm>
              <a:off x="1946989" y="4190579"/>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2">
                      <a:lumMod val="75000"/>
                    </a:schemeClr>
                  </a:solidFill>
                  <a:latin typeface="微软雅黑" panose="020B0503020204020204" pitchFamily="34" charset="-122"/>
                  <a:ea typeface="微软雅黑" panose="020B0503020204020204" pitchFamily="34" charset="-122"/>
                  <a:cs typeface="微软雅黑"/>
                </a:rPr>
                <a:t>实</a:t>
              </a:r>
              <a:r>
                <a:rPr lang="zh-CN" altLang="en-US" sz="2800" b="1" kern="0" dirty="0" smtClean="0">
                  <a:solidFill>
                    <a:schemeClr val="accent2">
                      <a:lumMod val="75000"/>
                    </a:schemeClr>
                  </a:solidFill>
                  <a:latin typeface="微软雅黑" panose="020B0503020204020204" pitchFamily="34" charset="-122"/>
                  <a:ea typeface="微软雅黑" panose="020B0503020204020204" pitchFamily="34" charset="-122"/>
                  <a:cs typeface="微软雅黑"/>
                </a:rPr>
                <a:t>验内容</a:t>
              </a:r>
              <a:endParaRPr kumimoji="0" lang="en-US" altLang="zh-CN" sz="2800" b="1" i="0" u="none" strike="noStrike" kern="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微软雅黑"/>
              </a:endParaRPr>
            </a:p>
          </p:txBody>
        </p:sp>
        <p:grpSp>
          <p:nvGrpSpPr>
            <p:cNvPr id="55" name="组合 54"/>
            <p:cNvGrpSpPr/>
            <p:nvPr/>
          </p:nvGrpSpPr>
          <p:grpSpPr>
            <a:xfrm>
              <a:off x="992763" y="4082786"/>
              <a:ext cx="802204" cy="768263"/>
              <a:chOff x="929565" y="4056809"/>
              <a:chExt cx="802204" cy="768263"/>
            </a:xfrm>
          </p:grpSpPr>
          <p:sp>
            <p:nvSpPr>
              <p:cNvPr id="56" name="矩形 55"/>
              <p:cNvSpPr/>
              <p:nvPr/>
            </p:nvSpPr>
            <p:spPr>
              <a:xfrm>
                <a:off x="953397" y="4056809"/>
                <a:ext cx="720000" cy="72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矩形 56"/>
              <p:cNvSpPr/>
              <p:nvPr/>
            </p:nvSpPr>
            <p:spPr>
              <a:xfrm>
                <a:off x="929565" y="4117186"/>
                <a:ext cx="8022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
        <p:nvSpPr>
          <p:cNvPr id="58" name="矩形 57"/>
          <p:cNvSpPr/>
          <p:nvPr/>
        </p:nvSpPr>
        <p:spPr>
          <a:xfrm>
            <a:off x="572920" y="1701798"/>
            <a:ext cx="11160168" cy="4699001"/>
          </a:xfrm>
          <a:prstGeom prst="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867022" y="1480437"/>
            <a:ext cx="4331702" cy="444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59" name="矩形 58"/>
          <p:cNvSpPr/>
          <p:nvPr/>
        </p:nvSpPr>
        <p:spPr>
          <a:xfrm>
            <a:off x="867022" y="1502631"/>
            <a:ext cx="4767139" cy="400110"/>
          </a:xfrm>
          <a:prstGeom prst="rect">
            <a:avLst/>
          </a:prstGeom>
        </p:spPr>
        <p:txBody>
          <a:bodyPr wrap="square">
            <a:spAutoFit/>
          </a:bodyPr>
          <a:lstStyle/>
          <a:p>
            <a:r>
              <a:rPr lang="zh-CN" altLang="en-US" sz="2000" b="1" dirty="0" smtClean="0">
                <a:latin typeface="微软雅黑" pitchFamily="34" charset="-122"/>
                <a:ea typeface="微软雅黑" pitchFamily="34" charset="-122"/>
              </a:rPr>
              <a:t>用信号量解决生产者</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消费者问题</a:t>
            </a:r>
            <a:endParaRPr lang="zh-CN" altLang="en-US" sz="2000" b="1" dirty="0"/>
          </a:p>
        </p:txBody>
      </p:sp>
      <p:sp>
        <p:nvSpPr>
          <p:cNvPr id="2" name="矩形 1"/>
          <p:cNvSpPr/>
          <p:nvPr/>
        </p:nvSpPr>
        <p:spPr>
          <a:xfrm>
            <a:off x="922962" y="2189050"/>
            <a:ext cx="10707384" cy="3785652"/>
          </a:xfrm>
          <a:prstGeom prst="rect">
            <a:avLst/>
          </a:prstGeom>
        </p:spPr>
        <p:txBody>
          <a:bodyPr wrap="square">
            <a:spAutoFit/>
          </a:bodyPr>
          <a:lstStyle/>
          <a:p>
            <a:pPr marL="342900" indent="-342900">
              <a:buFont typeface="+mj-lt"/>
              <a:buAutoNum type="arabicPeriod"/>
            </a:pPr>
            <a:r>
              <a:rPr lang="zh-CN" altLang="en-US" sz="2400" dirty="0">
                <a:solidFill>
                  <a:srgbClr val="000000"/>
                </a:solidFill>
                <a:latin typeface="等线" panose="02010600030101010101" pitchFamily="2" charset="-122"/>
                <a:ea typeface="等线" panose="02010600030101010101" pitchFamily="2" charset="-122"/>
              </a:rPr>
              <a:t>建立一个生产者进程，</a:t>
            </a:r>
            <a:r>
              <a:rPr lang="en-US" altLang="zh-CN" sz="2400" dirty="0">
                <a:solidFill>
                  <a:srgbClr val="000000"/>
                </a:solidFill>
                <a:latin typeface="等线" panose="02010600030101010101" pitchFamily="2" charset="-122"/>
                <a:ea typeface="等线" panose="02010600030101010101" pitchFamily="2" charset="-122"/>
              </a:rPr>
              <a:t>N</a:t>
            </a:r>
            <a:r>
              <a:rPr lang="zh-CN" altLang="en-US" sz="2400" dirty="0">
                <a:solidFill>
                  <a:srgbClr val="000000"/>
                </a:solidFill>
                <a:latin typeface="等线" panose="02010600030101010101" pitchFamily="2" charset="-122"/>
                <a:ea typeface="等线" panose="02010600030101010101" pitchFamily="2" charset="-122"/>
              </a:rPr>
              <a:t>个消费者进程（</a:t>
            </a:r>
            <a:r>
              <a:rPr lang="en-US" altLang="zh-CN" sz="2400" dirty="0">
                <a:solidFill>
                  <a:srgbClr val="000000"/>
                </a:solidFill>
                <a:latin typeface="等线" panose="02010600030101010101" pitchFamily="2" charset="-122"/>
                <a:ea typeface="等线" panose="02010600030101010101" pitchFamily="2" charset="-122"/>
              </a:rPr>
              <a:t>N&gt;1</a:t>
            </a:r>
            <a:r>
              <a:rPr lang="zh-CN" altLang="en-US" sz="2400" dirty="0" smtClean="0">
                <a:solidFill>
                  <a:srgbClr val="000000"/>
                </a:solidFill>
                <a:latin typeface="等线" panose="02010600030101010101" pitchFamily="2" charset="-122"/>
                <a:ea typeface="等线" panose="02010600030101010101" pitchFamily="2" charset="-122"/>
              </a:rPr>
              <a:t>）</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用</a:t>
            </a:r>
            <a:r>
              <a:rPr lang="zh-CN" altLang="en-US" sz="2400" dirty="0">
                <a:solidFill>
                  <a:srgbClr val="000000"/>
                </a:solidFill>
                <a:latin typeface="等线" panose="02010600030101010101" pitchFamily="2" charset="-122"/>
                <a:ea typeface="等线" panose="02010600030101010101" pitchFamily="2" charset="-122"/>
              </a:rPr>
              <a:t>文件建立一个共享缓冲</a:t>
            </a:r>
            <a:r>
              <a:rPr lang="zh-CN" altLang="en-US" sz="2400" dirty="0" smtClean="0">
                <a:solidFill>
                  <a:srgbClr val="000000"/>
                </a:solidFill>
                <a:latin typeface="等线" panose="02010600030101010101" pitchFamily="2" charset="-122"/>
                <a:ea typeface="等线" panose="02010600030101010101" pitchFamily="2" charset="-122"/>
              </a:rPr>
              <a:t>区</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生</a:t>
            </a:r>
            <a:r>
              <a:rPr lang="zh-CN" altLang="en-US" sz="2400" dirty="0">
                <a:solidFill>
                  <a:srgbClr val="000000"/>
                </a:solidFill>
                <a:latin typeface="等线" panose="02010600030101010101" pitchFamily="2" charset="-122"/>
                <a:ea typeface="等线" panose="02010600030101010101" pitchFamily="2" charset="-122"/>
              </a:rPr>
              <a:t>产者进程依次向缓冲区写入整数</a:t>
            </a:r>
            <a:r>
              <a:rPr lang="en-US" altLang="zh-CN" sz="2400" dirty="0">
                <a:solidFill>
                  <a:srgbClr val="000000"/>
                </a:solidFill>
                <a:latin typeface="等线" panose="02010600030101010101" pitchFamily="2" charset="-122"/>
                <a:ea typeface="等线" panose="02010600030101010101" pitchFamily="2" charset="-122"/>
              </a:rPr>
              <a:t>0,1,2,...,M</a:t>
            </a:r>
            <a:r>
              <a:rPr lang="zh-CN" altLang="en-US" sz="2400" dirty="0">
                <a:solidFill>
                  <a:srgbClr val="000000"/>
                </a:solidFill>
                <a:latin typeface="等线" panose="02010600030101010101" pitchFamily="2" charset="-122"/>
                <a:ea typeface="等线" panose="02010600030101010101" pitchFamily="2" charset="-122"/>
              </a:rPr>
              <a:t>，</a:t>
            </a:r>
            <a:r>
              <a:rPr lang="en-US" altLang="zh-CN" sz="2400" dirty="0">
                <a:solidFill>
                  <a:srgbClr val="000000"/>
                </a:solidFill>
                <a:latin typeface="等线" panose="02010600030101010101" pitchFamily="2" charset="-122"/>
                <a:ea typeface="等线" panose="02010600030101010101" pitchFamily="2" charset="-122"/>
              </a:rPr>
              <a:t>M&gt;=</a:t>
            </a:r>
            <a:r>
              <a:rPr lang="en-US" altLang="zh-CN" sz="2400" dirty="0" smtClean="0">
                <a:solidFill>
                  <a:srgbClr val="000000"/>
                </a:solidFill>
                <a:latin typeface="等线" panose="02010600030101010101" pitchFamily="2" charset="-122"/>
                <a:ea typeface="等线" panose="02010600030101010101" pitchFamily="2" charset="-122"/>
              </a:rPr>
              <a:t>500</a:t>
            </a: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消</a:t>
            </a:r>
            <a:r>
              <a:rPr lang="zh-CN" altLang="en-US" sz="2400" dirty="0">
                <a:solidFill>
                  <a:srgbClr val="000000"/>
                </a:solidFill>
                <a:latin typeface="等线" panose="02010600030101010101" pitchFamily="2" charset="-122"/>
                <a:ea typeface="等线" panose="02010600030101010101" pitchFamily="2" charset="-122"/>
              </a:rPr>
              <a:t>费者进程从缓冲区读数，每次读一个，并将读出的数字从缓冲区删除，然后将本进程</a:t>
            </a:r>
            <a:r>
              <a:rPr lang="en-US" altLang="zh-CN" sz="2400" dirty="0">
                <a:solidFill>
                  <a:srgbClr val="000000"/>
                </a:solidFill>
                <a:latin typeface="等线" panose="02010600030101010101" pitchFamily="2" charset="-122"/>
                <a:ea typeface="等线" panose="02010600030101010101" pitchFamily="2" charset="-122"/>
              </a:rPr>
              <a:t>ID</a:t>
            </a:r>
            <a:r>
              <a:rPr lang="zh-CN" altLang="en-US" sz="2400" dirty="0">
                <a:solidFill>
                  <a:srgbClr val="000000"/>
                </a:solidFill>
                <a:latin typeface="等线" panose="02010600030101010101" pitchFamily="2" charset="-122"/>
                <a:ea typeface="等线" panose="02010600030101010101" pitchFamily="2" charset="-122"/>
              </a:rPr>
              <a:t>和数字输出到标准输</a:t>
            </a:r>
            <a:r>
              <a:rPr lang="zh-CN" altLang="en-US" sz="2400" dirty="0" smtClean="0">
                <a:solidFill>
                  <a:srgbClr val="000000"/>
                </a:solidFill>
                <a:latin typeface="等线" panose="02010600030101010101" pitchFamily="2" charset="-122"/>
                <a:ea typeface="等线" panose="02010600030101010101" pitchFamily="2" charset="-122"/>
              </a:rPr>
              <a:t>出</a:t>
            </a: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endParaRPr lang="en-US" altLang="zh-CN" sz="2400" dirty="0" smtClean="0">
              <a:solidFill>
                <a:srgbClr val="000000"/>
              </a:solidFill>
              <a:latin typeface="等线" panose="02010600030101010101" pitchFamily="2" charset="-122"/>
              <a:ea typeface="等线" panose="02010600030101010101" pitchFamily="2" charset="-122"/>
            </a:endParaRPr>
          </a:p>
          <a:p>
            <a:pPr marL="342900" indent="-342900">
              <a:buFont typeface="+mj-lt"/>
              <a:buAutoNum type="arabicPeriod"/>
            </a:pPr>
            <a:r>
              <a:rPr lang="zh-CN" altLang="en-US" sz="2400" dirty="0" smtClean="0">
                <a:solidFill>
                  <a:srgbClr val="000000"/>
                </a:solidFill>
                <a:latin typeface="等线" panose="02010600030101010101" pitchFamily="2" charset="-122"/>
                <a:ea typeface="等线" panose="02010600030101010101" pitchFamily="2" charset="-122"/>
              </a:rPr>
              <a:t>缓</a:t>
            </a:r>
            <a:r>
              <a:rPr lang="zh-CN" altLang="en-US" sz="2400" dirty="0">
                <a:solidFill>
                  <a:srgbClr val="000000"/>
                </a:solidFill>
                <a:latin typeface="等线" panose="02010600030101010101" pitchFamily="2" charset="-122"/>
                <a:ea typeface="等线" panose="02010600030101010101" pitchFamily="2" charset="-122"/>
              </a:rPr>
              <a:t>冲区同时最多只能保存</a:t>
            </a:r>
            <a:r>
              <a:rPr lang="en-US" altLang="zh-CN" sz="2400" dirty="0">
                <a:solidFill>
                  <a:srgbClr val="000000"/>
                </a:solidFill>
                <a:latin typeface="等线" panose="02010600030101010101" pitchFamily="2" charset="-122"/>
                <a:ea typeface="等线" panose="02010600030101010101" pitchFamily="2" charset="-122"/>
              </a:rPr>
              <a:t>10</a:t>
            </a:r>
            <a:r>
              <a:rPr lang="zh-CN" altLang="en-US" sz="2400" dirty="0">
                <a:solidFill>
                  <a:srgbClr val="000000"/>
                </a:solidFill>
                <a:latin typeface="等线" panose="02010600030101010101" pitchFamily="2" charset="-122"/>
                <a:ea typeface="等线" panose="02010600030101010101" pitchFamily="2" charset="-122"/>
              </a:rPr>
              <a:t>个</a:t>
            </a:r>
            <a:r>
              <a:rPr lang="zh-CN" altLang="en-US" sz="2400" dirty="0" smtClean="0">
                <a:solidFill>
                  <a:srgbClr val="000000"/>
                </a:solidFill>
                <a:latin typeface="等线" panose="02010600030101010101" pitchFamily="2" charset="-122"/>
                <a:ea typeface="等线" panose="02010600030101010101" pitchFamily="2" charset="-122"/>
              </a:rPr>
              <a:t>数</a:t>
            </a:r>
            <a:endParaRPr lang="zh-CN" altLang="en-US" sz="2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23765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078301" y="1718532"/>
            <a:ext cx="2844175" cy="720000"/>
            <a:chOff x="4694848" y="2813041"/>
            <a:chExt cx="2844175" cy="720000"/>
          </a:xfrm>
        </p:grpSpPr>
        <p:sp>
          <p:nvSpPr>
            <p:cNvPr id="18" name="矩形 17"/>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19" name="组合 18"/>
            <p:cNvGrpSpPr/>
            <p:nvPr/>
          </p:nvGrpSpPr>
          <p:grpSpPr>
            <a:xfrm>
              <a:off x="4694848" y="2813041"/>
              <a:ext cx="797404" cy="720000"/>
              <a:chOff x="4428148" y="2884715"/>
              <a:chExt cx="797404" cy="720000"/>
            </a:xfrm>
          </p:grpSpPr>
          <p:sp>
            <p:nvSpPr>
              <p:cNvPr id="20" name="矩形 19"/>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spTree>
    <p:extLst>
      <p:ext uri="{BB962C8B-B14F-4D97-AF65-F5344CB8AC3E}">
        <p14:creationId xmlns:p14="http://schemas.microsoft.com/office/powerpoint/2010/main" val="214438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88"/>
          <p:cNvGrpSpPr/>
          <p:nvPr/>
        </p:nvGrpSpPr>
        <p:grpSpPr>
          <a:xfrm>
            <a:off x="1561058" y="3679597"/>
            <a:ext cx="10630942" cy="614598"/>
            <a:chOff x="1295860" y="3011613"/>
            <a:chExt cx="7848143" cy="453719"/>
          </a:xfrm>
        </p:grpSpPr>
        <p:cxnSp>
          <p:nvCxnSpPr>
            <p:cNvPr id="90" name="肘形连接符 89"/>
            <p:cNvCxnSpPr>
              <a:stCxn id="88" idx="2"/>
            </p:cNvCxnSpPr>
            <p:nvPr/>
          </p:nvCxnSpPr>
          <p:spPr>
            <a:xfrm rot="16200000" flipH="1">
              <a:off x="1522130" y="2907202"/>
              <a:ext cx="331860" cy="7844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肘形连接符 90"/>
            <p:cNvCxnSpPr/>
            <p:nvPr/>
          </p:nvCxnSpPr>
          <p:spPr>
            <a:xfrm flipV="1">
              <a:off x="2080261" y="3011613"/>
              <a:ext cx="7063742" cy="453717"/>
            </a:xfrm>
            <a:prstGeom prst="bentConnector3">
              <a:avLst>
                <a:gd name="adj1" fmla="val -10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714039" y="1612900"/>
            <a:ext cx="1785690" cy="2231761"/>
            <a:chOff x="714039" y="1612900"/>
            <a:chExt cx="1785690" cy="2231761"/>
          </a:xfrm>
        </p:grpSpPr>
        <p:sp>
          <p:nvSpPr>
            <p:cNvPr id="86" name="任意多边形 85"/>
            <p:cNvSpPr/>
            <p:nvPr/>
          </p:nvSpPr>
          <p:spPr>
            <a:xfrm>
              <a:off x="714039" y="1612900"/>
              <a:ext cx="1785690" cy="1971484"/>
            </a:xfrm>
            <a:custGeom>
              <a:avLst/>
              <a:gdLst>
                <a:gd name="connsiteX0" fmla="*/ 659130 w 1318260"/>
                <a:gd name="connsiteY0" fmla="*/ 0 h 1455420"/>
                <a:gd name="connsiteX1" fmla="*/ 1318260 w 1318260"/>
                <a:gd name="connsiteY1" fmla="*/ 659130 h 1455420"/>
                <a:gd name="connsiteX2" fmla="*/ 915693 w 1318260"/>
                <a:gd name="connsiteY2" fmla="*/ 1266462 h 1455420"/>
                <a:gd name="connsiteX3" fmla="*/ 901211 w 1318260"/>
                <a:gd name="connsiteY3" fmla="*/ 1270958 h 1455420"/>
                <a:gd name="connsiteX4" fmla="*/ 901211 w 1318260"/>
                <a:gd name="connsiteY4" fmla="*/ 1455420 h 1455420"/>
                <a:gd name="connsiteX5" fmla="*/ 356088 w 1318260"/>
                <a:gd name="connsiteY5" fmla="*/ 1455420 h 1455420"/>
                <a:gd name="connsiteX6" fmla="*/ 356088 w 1318260"/>
                <a:gd name="connsiteY6" fmla="*/ 1241234 h 1455420"/>
                <a:gd name="connsiteX7" fmla="*/ 290604 w 1318260"/>
                <a:gd name="connsiteY7" fmla="*/ 1205691 h 1455420"/>
                <a:gd name="connsiteX8" fmla="*/ 0 w 1318260"/>
                <a:gd name="connsiteY8" fmla="*/ 659130 h 1455420"/>
                <a:gd name="connsiteX9" fmla="*/ 659130 w 1318260"/>
                <a:gd name="connsiteY9" fmla="*/ 0 h 1455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60" h="1455420">
                  <a:moveTo>
                    <a:pt x="659130" y="0"/>
                  </a:moveTo>
                  <a:cubicBezTo>
                    <a:pt x="1023157" y="0"/>
                    <a:pt x="1318260" y="295103"/>
                    <a:pt x="1318260" y="659130"/>
                  </a:cubicBezTo>
                  <a:cubicBezTo>
                    <a:pt x="1318260" y="932150"/>
                    <a:pt x="1152265" y="1166401"/>
                    <a:pt x="915693" y="1266462"/>
                  </a:cubicBezTo>
                  <a:lnTo>
                    <a:pt x="901211" y="1270958"/>
                  </a:lnTo>
                  <a:lnTo>
                    <a:pt x="901211" y="1455420"/>
                  </a:lnTo>
                  <a:lnTo>
                    <a:pt x="356088" y="1455420"/>
                  </a:lnTo>
                  <a:lnTo>
                    <a:pt x="356088" y="1241234"/>
                  </a:lnTo>
                  <a:lnTo>
                    <a:pt x="290604" y="1205691"/>
                  </a:lnTo>
                  <a:cubicBezTo>
                    <a:pt x="115275" y="1087240"/>
                    <a:pt x="0" y="886647"/>
                    <a:pt x="0" y="659130"/>
                  </a:cubicBezTo>
                  <a:cubicBezTo>
                    <a:pt x="0" y="295103"/>
                    <a:pt x="295103" y="0"/>
                    <a:pt x="65913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1244087" y="3630832"/>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1244087" y="3795896"/>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1244087" y="3711188"/>
              <a:ext cx="633944" cy="487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p:cNvCxnSpPr/>
          <p:nvPr/>
        </p:nvCxnSpPr>
        <p:spPr>
          <a:xfrm>
            <a:off x="3695700" y="361354"/>
            <a:ext cx="8318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775355" y="3247594"/>
            <a:ext cx="864000" cy="864000"/>
            <a:chOff x="8237653" y="3247597"/>
            <a:chExt cx="864000" cy="864000"/>
          </a:xfrm>
        </p:grpSpPr>
        <p:sp>
          <p:nvSpPr>
            <p:cNvPr id="95" name="椭圆 94"/>
            <p:cNvSpPr/>
            <p:nvPr/>
          </p:nvSpPr>
          <p:spPr>
            <a:xfrm>
              <a:off x="8237653" y="3247597"/>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endParaRPr>
            </a:p>
          </p:txBody>
        </p:sp>
        <p:sp>
          <p:nvSpPr>
            <p:cNvPr id="104" name="矩形 103"/>
            <p:cNvSpPr/>
            <p:nvPr/>
          </p:nvSpPr>
          <p:spPr>
            <a:xfrm>
              <a:off x="8261601"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2</a:t>
              </a:r>
              <a:endParaRPr lang="zh-CN" altLang="en-US" sz="3200" dirty="0">
                <a:solidFill>
                  <a:schemeClr val="bg1"/>
                </a:solidFill>
              </a:endParaRPr>
            </a:p>
          </p:txBody>
        </p:sp>
      </p:grpSp>
      <p:grpSp>
        <p:nvGrpSpPr>
          <p:cNvPr id="2" name="组合 1"/>
          <p:cNvGrpSpPr/>
          <p:nvPr/>
        </p:nvGrpSpPr>
        <p:grpSpPr>
          <a:xfrm>
            <a:off x="3791855" y="3247597"/>
            <a:ext cx="864000" cy="864000"/>
            <a:chOff x="10473359" y="3247597"/>
            <a:chExt cx="864000" cy="864000"/>
          </a:xfrm>
        </p:grpSpPr>
        <p:sp>
          <p:nvSpPr>
            <p:cNvPr id="94" name="椭圆 93"/>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 name="矩形 104"/>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rPr>
                <a:t>1</a:t>
              </a:r>
              <a:endParaRPr lang="zh-CN" altLang="en-US" sz="3200" dirty="0">
                <a:solidFill>
                  <a:schemeClr val="bg1"/>
                </a:solidFill>
              </a:endParaRPr>
            </a:p>
          </p:txBody>
        </p:sp>
      </p:grpSp>
      <p:sp>
        <p:nvSpPr>
          <p:cNvPr id="32" name="矩形 31"/>
          <p:cNvSpPr/>
          <p:nvPr/>
        </p:nvSpPr>
        <p:spPr>
          <a:xfrm>
            <a:off x="3002021" y="4376287"/>
            <a:ext cx="2277325" cy="369332"/>
          </a:xfrm>
          <a:prstGeom prst="rect">
            <a:avLst/>
          </a:prstGeom>
        </p:spPr>
        <p:txBody>
          <a:bodyPr wrap="square">
            <a:spAutoFit/>
          </a:bodyPr>
          <a:lstStyle/>
          <a:p>
            <a:pPr algn="ctr"/>
            <a:r>
              <a:rPr lang="zh-CN" altLang="en-US" b="1" kern="0" dirty="0">
                <a:ea typeface="微软雅黑" charset="0"/>
              </a:rPr>
              <a:t>修</a:t>
            </a:r>
            <a:r>
              <a:rPr lang="zh-CN" altLang="en-US" b="1" kern="0" dirty="0" smtClean="0">
                <a:ea typeface="微软雅黑" charset="0"/>
              </a:rPr>
              <a:t>改中断函数个数</a:t>
            </a:r>
            <a:endParaRPr lang="zh-CN" altLang="en-US" b="1" dirty="0"/>
          </a:p>
        </p:txBody>
      </p:sp>
      <p:sp>
        <p:nvSpPr>
          <p:cNvPr id="34" name="矩形 33"/>
          <p:cNvSpPr/>
          <p:nvPr/>
        </p:nvSpPr>
        <p:spPr>
          <a:xfrm>
            <a:off x="5964761" y="2759789"/>
            <a:ext cx="2277325" cy="369332"/>
          </a:xfrm>
          <a:prstGeom prst="rect">
            <a:avLst/>
          </a:prstGeom>
        </p:spPr>
        <p:txBody>
          <a:bodyPr wrap="square">
            <a:spAutoFit/>
          </a:bodyPr>
          <a:lstStyle/>
          <a:p>
            <a:pPr algn="ctr"/>
            <a:r>
              <a:rPr lang="zh-CN" altLang="en-US" b="1" kern="0" dirty="0" smtClean="0">
                <a:ea typeface="微软雅黑" charset="0"/>
              </a:rPr>
              <a:t>新增系统调用号</a:t>
            </a:r>
            <a:endParaRPr lang="zh-CN" altLang="en-US" b="1" dirty="0"/>
          </a:p>
        </p:txBody>
      </p:sp>
      <p:grpSp>
        <p:nvGrpSpPr>
          <p:cNvPr id="36" name="组合 35"/>
          <p:cNvGrpSpPr/>
          <p:nvPr/>
        </p:nvGrpSpPr>
        <p:grpSpPr>
          <a:xfrm>
            <a:off x="1220305" y="1990593"/>
            <a:ext cx="774518" cy="959639"/>
            <a:chOff x="5894388" y="4665663"/>
            <a:chExt cx="903288" cy="1119187"/>
          </a:xfrm>
          <a:solidFill>
            <a:schemeClr val="accent2"/>
          </a:solidFill>
        </p:grpSpPr>
        <p:sp>
          <p:nvSpPr>
            <p:cNvPr id="37" name="Freeform 34"/>
            <p:cNvSpPr>
              <a:spLocks noEditPoints="1"/>
            </p:cNvSpPr>
            <p:nvPr/>
          </p:nvSpPr>
          <p:spPr bwMode="auto">
            <a:xfrm>
              <a:off x="5894388" y="4670425"/>
              <a:ext cx="903288" cy="1114425"/>
            </a:xfrm>
            <a:custGeom>
              <a:avLst/>
              <a:gdLst>
                <a:gd name="T0" fmla="*/ 206 w 238"/>
                <a:gd name="T1" fmla="*/ 294 h 294"/>
                <a:gd name="T2" fmla="*/ 32 w 238"/>
                <a:gd name="T3" fmla="*/ 294 h 294"/>
                <a:gd name="T4" fmla="*/ 0 w 238"/>
                <a:gd name="T5" fmla="*/ 262 h 294"/>
                <a:gd name="T6" fmla="*/ 0 w 238"/>
                <a:gd name="T7" fmla="*/ 32 h 294"/>
                <a:gd name="T8" fmla="*/ 32 w 238"/>
                <a:gd name="T9" fmla="*/ 0 h 294"/>
                <a:gd name="T10" fmla="*/ 128 w 238"/>
                <a:gd name="T11" fmla="*/ 0 h 294"/>
                <a:gd name="T12" fmla="*/ 238 w 238"/>
                <a:gd name="T13" fmla="*/ 108 h 294"/>
                <a:gd name="T14" fmla="*/ 238 w 238"/>
                <a:gd name="T15" fmla="*/ 262 h 294"/>
                <a:gd name="T16" fmla="*/ 206 w 238"/>
                <a:gd name="T17" fmla="*/ 294 h 294"/>
                <a:gd name="T18" fmla="*/ 32 w 238"/>
                <a:gd name="T19" fmla="*/ 19 h 294"/>
                <a:gd name="T20" fmla="*/ 18 w 238"/>
                <a:gd name="T21" fmla="*/ 32 h 294"/>
                <a:gd name="T22" fmla="*/ 18 w 238"/>
                <a:gd name="T23" fmla="*/ 262 h 294"/>
                <a:gd name="T24" fmla="*/ 32 w 238"/>
                <a:gd name="T25" fmla="*/ 276 h 294"/>
                <a:gd name="T26" fmla="*/ 206 w 238"/>
                <a:gd name="T27" fmla="*/ 276 h 294"/>
                <a:gd name="T28" fmla="*/ 220 w 238"/>
                <a:gd name="T29" fmla="*/ 262 h 294"/>
                <a:gd name="T30" fmla="*/ 220 w 238"/>
                <a:gd name="T31" fmla="*/ 116 h 294"/>
                <a:gd name="T32" fmla="*/ 121 w 238"/>
                <a:gd name="T33" fmla="*/ 19 h 294"/>
                <a:gd name="T34" fmla="*/ 32 w 238"/>
                <a:gd name="T35" fmla="*/ 1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294">
                  <a:moveTo>
                    <a:pt x="206" y="294"/>
                  </a:moveTo>
                  <a:cubicBezTo>
                    <a:pt x="32" y="294"/>
                    <a:pt x="32" y="294"/>
                    <a:pt x="32" y="294"/>
                  </a:cubicBezTo>
                  <a:cubicBezTo>
                    <a:pt x="14" y="294"/>
                    <a:pt x="0" y="280"/>
                    <a:pt x="0" y="262"/>
                  </a:cubicBezTo>
                  <a:cubicBezTo>
                    <a:pt x="0" y="32"/>
                    <a:pt x="0" y="32"/>
                    <a:pt x="0" y="32"/>
                  </a:cubicBezTo>
                  <a:cubicBezTo>
                    <a:pt x="0" y="15"/>
                    <a:pt x="14" y="0"/>
                    <a:pt x="32" y="0"/>
                  </a:cubicBezTo>
                  <a:cubicBezTo>
                    <a:pt x="128" y="0"/>
                    <a:pt x="128" y="0"/>
                    <a:pt x="128" y="0"/>
                  </a:cubicBezTo>
                  <a:cubicBezTo>
                    <a:pt x="238" y="108"/>
                    <a:pt x="238" y="108"/>
                    <a:pt x="238" y="108"/>
                  </a:cubicBezTo>
                  <a:cubicBezTo>
                    <a:pt x="238" y="262"/>
                    <a:pt x="238" y="262"/>
                    <a:pt x="238" y="262"/>
                  </a:cubicBezTo>
                  <a:cubicBezTo>
                    <a:pt x="238" y="280"/>
                    <a:pt x="224" y="294"/>
                    <a:pt x="206" y="294"/>
                  </a:cubicBezTo>
                  <a:close/>
                  <a:moveTo>
                    <a:pt x="32" y="19"/>
                  </a:moveTo>
                  <a:cubicBezTo>
                    <a:pt x="24" y="19"/>
                    <a:pt x="18" y="25"/>
                    <a:pt x="18" y="32"/>
                  </a:cubicBezTo>
                  <a:cubicBezTo>
                    <a:pt x="18" y="262"/>
                    <a:pt x="18" y="262"/>
                    <a:pt x="18" y="262"/>
                  </a:cubicBezTo>
                  <a:cubicBezTo>
                    <a:pt x="18" y="270"/>
                    <a:pt x="24" y="276"/>
                    <a:pt x="32" y="276"/>
                  </a:cubicBezTo>
                  <a:cubicBezTo>
                    <a:pt x="206" y="276"/>
                    <a:pt x="206" y="276"/>
                    <a:pt x="206" y="276"/>
                  </a:cubicBezTo>
                  <a:cubicBezTo>
                    <a:pt x="214" y="276"/>
                    <a:pt x="220" y="270"/>
                    <a:pt x="220" y="262"/>
                  </a:cubicBezTo>
                  <a:cubicBezTo>
                    <a:pt x="220" y="116"/>
                    <a:pt x="220" y="116"/>
                    <a:pt x="220" y="116"/>
                  </a:cubicBezTo>
                  <a:cubicBezTo>
                    <a:pt x="121" y="19"/>
                    <a:pt x="121" y="19"/>
                    <a:pt x="121" y="19"/>
                  </a:cubicBezTo>
                  <a:lnTo>
                    <a:pt x="32"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p:cNvSpPr>
            <p:nvPr/>
          </p:nvSpPr>
          <p:spPr bwMode="auto">
            <a:xfrm>
              <a:off x="6046788" y="5246688"/>
              <a:ext cx="177800" cy="33337"/>
            </a:xfrm>
            <a:custGeom>
              <a:avLst/>
              <a:gdLst>
                <a:gd name="T0" fmla="*/ 42 w 47"/>
                <a:gd name="T1" fmla="*/ 9 h 9"/>
                <a:gd name="T2" fmla="*/ 42 w 47"/>
                <a:gd name="T3" fmla="*/ 9 h 9"/>
                <a:gd name="T4" fmla="*/ 5 w 47"/>
                <a:gd name="T5" fmla="*/ 9 h 9"/>
                <a:gd name="T6" fmla="*/ 0 w 47"/>
                <a:gd name="T7" fmla="*/ 5 h 9"/>
                <a:gd name="T8" fmla="*/ 5 w 47"/>
                <a:gd name="T9" fmla="*/ 0 h 9"/>
                <a:gd name="T10" fmla="*/ 5 w 47"/>
                <a:gd name="T11" fmla="*/ 0 h 9"/>
                <a:gd name="T12" fmla="*/ 42 w 47"/>
                <a:gd name="T13" fmla="*/ 0 h 9"/>
                <a:gd name="T14" fmla="*/ 47 w 47"/>
                <a:gd name="T15" fmla="*/ 5 h 9"/>
                <a:gd name="T16" fmla="*/ 42 w 4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9">
                  <a:moveTo>
                    <a:pt x="42" y="9"/>
                  </a:moveTo>
                  <a:cubicBezTo>
                    <a:pt x="42" y="9"/>
                    <a:pt x="42" y="9"/>
                    <a:pt x="42" y="9"/>
                  </a:cubicBezTo>
                  <a:cubicBezTo>
                    <a:pt x="5" y="9"/>
                    <a:pt x="5" y="9"/>
                    <a:pt x="5" y="9"/>
                  </a:cubicBezTo>
                  <a:cubicBezTo>
                    <a:pt x="2" y="9"/>
                    <a:pt x="0" y="7"/>
                    <a:pt x="0" y="5"/>
                  </a:cubicBezTo>
                  <a:cubicBezTo>
                    <a:pt x="0" y="2"/>
                    <a:pt x="2" y="0"/>
                    <a:pt x="5" y="0"/>
                  </a:cubicBezTo>
                  <a:cubicBezTo>
                    <a:pt x="5" y="0"/>
                    <a:pt x="5" y="0"/>
                    <a:pt x="5" y="0"/>
                  </a:cubicBezTo>
                  <a:cubicBezTo>
                    <a:pt x="42" y="0"/>
                    <a:pt x="42" y="0"/>
                    <a:pt x="42" y="0"/>
                  </a:cubicBezTo>
                  <a:cubicBezTo>
                    <a:pt x="45" y="0"/>
                    <a:pt x="47" y="2"/>
                    <a:pt x="47" y="5"/>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p:cNvSpPr>
            <p:nvPr/>
          </p:nvSpPr>
          <p:spPr bwMode="auto">
            <a:xfrm>
              <a:off x="6251576" y="5246688"/>
              <a:ext cx="220663" cy="33337"/>
            </a:xfrm>
            <a:custGeom>
              <a:avLst/>
              <a:gdLst>
                <a:gd name="T0" fmla="*/ 54 w 58"/>
                <a:gd name="T1" fmla="*/ 9 h 9"/>
                <a:gd name="T2" fmla="*/ 54 w 58"/>
                <a:gd name="T3" fmla="*/ 9 h 9"/>
                <a:gd name="T4" fmla="*/ 5 w 58"/>
                <a:gd name="T5" fmla="*/ 9 h 9"/>
                <a:gd name="T6" fmla="*/ 0 w 58"/>
                <a:gd name="T7" fmla="*/ 5 h 9"/>
                <a:gd name="T8" fmla="*/ 5 w 58"/>
                <a:gd name="T9" fmla="*/ 0 h 9"/>
                <a:gd name="T10" fmla="*/ 5 w 58"/>
                <a:gd name="T11" fmla="*/ 0 h 9"/>
                <a:gd name="T12" fmla="*/ 54 w 58"/>
                <a:gd name="T13" fmla="*/ 0 h 9"/>
                <a:gd name="T14" fmla="*/ 58 w 58"/>
                <a:gd name="T15" fmla="*/ 5 h 9"/>
                <a:gd name="T16" fmla="*/ 54 w 5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9">
                  <a:moveTo>
                    <a:pt x="54" y="9"/>
                  </a:moveTo>
                  <a:cubicBezTo>
                    <a:pt x="54" y="9"/>
                    <a:pt x="54" y="9"/>
                    <a:pt x="54" y="9"/>
                  </a:cubicBezTo>
                  <a:cubicBezTo>
                    <a:pt x="5" y="9"/>
                    <a:pt x="5" y="9"/>
                    <a:pt x="5" y="9"/>
                  </a:cubicBezTo>
                  <a:cubicBezTo>
                    <a:pt x="2" y="9"/>
                    <a:pt x="0" y="7"/>
                    <a:pt x="0" y="5"/>
                  </a:cubicBezTo>
                  <a:cubicBezTo>
                    <a:pt x="0" y="2"/>
                    <a:pt x="2" y="0"/>
                    <a:pt x="5" y="0"/>
                  </a:cubicBezTo>
                  <a:cubicBezTo>
                    <a:pt x="5" y="0"/>
                    <a:pt x="5" y="0"/>
                    <a:pt x="5" y="0"/>
                  </a:cubicBezTo>
                  <a:cubicBezTo>
                    <a:pt x="54" y="0"/>
                    <a:pt x="54" y="0"/>
                    <a:pt x="54" y="0"/>
                  </a:cubicBezTo>
                  <a:cubicBezTo>
                    <a:pt x="56" y="0"/>
                    <a:pt x="58" y="2"/>
                    <a:pt x="58" y="5"/>
                  </a:cubicBezTo>
                  <a:cubicBezTo>
                    <a:pt x="58" y="7"/>
                    <a:pt x="56" y="9"/>
                    <a:pt x="5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p:cNvSpPr>
            <p:nvPr/>
          </p:nvSpPr>
          <p:spPr bwMode="auto">
            <a:xfrm>
              <a:off x="6505576" y="5246688"/>
              <a:ext cx="100013" cy="33337"/>
            </a:xfrm>
            <a:custGeom>
              <a:avLst/>
              <a:gdLst>
                <a:gd name="T0" fmla="*/ 22 w 26"/>
                <a:gd name="T1" fmla="*/ 9 h 9"/>
                <a:gd name="T2" fmla="*/ 22 w 26"/>
                <a:gd name="T3" fmla="*/ 9 h 9"/>
                <a:gd name="T4" fmla="*/ 4 w 26"/>
                <a:gd name="T5" fmla="*/ 9 h 9"/>
                <a:gd name="T6" fmla="*/ 0 w 26"/>
                <a:gd name="T7" fmla="*/ 5 h 9"/>
                <a:gd name="T8" fmla="*/ 4 w 26"/>
                <a:gd name="T9" fmla="*/ 0 h 9"/>
                <a:gd name="T10" fmla="*/ 4 w 26"/>
                <a:gd name="T11" fmla="*/ 0 h 9"/>
                <a:gd name="T12" fmla="*/ 22 w 26"/>
                <a:gd name="T13" fmla="*/ 0 h 9"/>
                <a:gd name="T14" fmla="*/ 26 w 26"/>
                <a:gd name="T15" fmla="*/ 5 h 9"/>
                <a:gd name="T16" fmla="*/ 22 w 2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22" y="9"/>
                  </a:moveTo>
                  <a:cubicBezTo>
                    <a:pt x="22" y="9"/>
                    <a:pt x="22" y="9"/>
                    <a:pt x="22" y="9"/>
                  </a:cubicBezTo>
                  <a:cubicBezTo>
                    <a:pt x="4" y="9"/>
                    <a:pt x="4" y="9"/>
                    <a:pt x="4" y="9"/>
                  </a:cubicBezTo>
                  <a:cubicBezTo>
                    <a:pt x="2" y="9"/>
                    <a:pt x="0" y="7"/>
                    <a:pt x="0" y="5"/>
                  </a:cubicBezTo>
                  <a:cubicBezTo>
                    <a:pt x="0" y="2"/>
                    <a:pt x="2" y="0"/>
                    <a:pt x="4" y="0"/>
                  </a:cubicBezTo>
                  <a:cubicBezTo>
                    <a:pt x="4" y="0"/>
                    <a:pt x="4" y="0"/>
                    <a:pt x="4" y="0"/>
                  </a:cubicBezTo>
                  <a:cubicBezTo>
                    <a:pt x="22" y="0"/>
                    <a:pt x="22" y="0"/>
                    <a:pt x="22" y="0"/>
                  </a:cubicBezTo>
                  <a:cubicBezTo>
                    <a:pt x="24" y="0"/>
                    <a:pt x="26" y="2"/>
                    <a:pt x="26" y="5"/>
                  </a:cubicBezTo>
                  <a:cubicBezTo>
                    <a:pt x="26" y="7"/>
                    <a:pt x="24" y="9"/>
                    <a:pt x="2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p:cNvSpPr>
            <p:nvPr/>
          </p:nvSpPr>
          <p:spPr bwMode="auto">
            <a:xfrm>
              <a:off x="6046788" y="5337175"/>
              <a:ext cx="103188" cy="33337"/>
            </a:xfrm>
            <a:custGeom>
              <a:avLst/>
              <a:gdLst>
                <a:gd name="T0" fmla="*/ 23 w 27"/>
                <a:gd name="T1" fmla="*/ 9 h 9"/>
                <a:gd name="T2" fmla="*/ 5 w 27"/>
                <a:gd name="T3" fmla="*/ 9 h 9"/>
                <a:gd name="T4" fmla="*/ 0 w 27"/>
                <a:gd name="T5" fmla="*/ 4 h 9"/>
                <a:gd name="T6" fmla="*/ 5 w 27"/>
                <a:gd name="T7" fmla="*/ 0 h 9"/>
                <a:gd name="T8" fmla="*/ 23 w 27"/>
                <a:gd name="T9" fmla="*/ 0 h 9"/>
                <a:gd name="T10" fmla="*/ 27 w 27"/>
                <a:gd name="T11" fmla="*/ 4 h 9"/>
                <a:gd name="T12" fmla="*/ 23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9"/>
                  </a:moveTo>
                  <a:cubicBezTo>
                    <a:pt x="5" y="9"/>
                    <a:pt x="5" y="9"/>
                    <a:pt x="5" y="9"/>
                  </a:cubicBezTo>
                  <a:cubicBezTo>
                    <a:pt x="2" y="9"/>
                    <a:pt x="0" y="7"/>
                    <a:pt x="0" y="4"/>
                  </a:cubicBezTo>
                  <a:cubicBezTo>
                    <a:pt x="0" y="2"/>
                    <a:pt x="2" y="0"/>
                    <a:pt x="5" y="0"/>
                  </a:cubicBezTo>
                  <a:cubicBezTo>
                    <a:pt x="23" y="0"/>
                    <a:pt x="23" y="0"/>
                    <a:pt x="23" y="0"/>
                  </a:cubicBezTo>
                  <a:cubicBezTo>
                    <a:pt x="25" y="0"/>
                    <a:pt x="27" y="2"/>
                    <a:pt x="27" y="4"/>
                  </a:cubicBezTo>
                  <a:cubicBezTo>
                    <a:pt x="27" y="7"/>
                    <a:pt x="25" y="9"/>
                    <a:pt x="2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p:cNvSpPr>
            <p:nvPr/>
          </p:nvSpPr>
          <p:spPr bwMode="auto">
            <a:xfrm>
              <a:off x="6186488" y="5337175"/>
              <a:ext cx="179388" cy="33337"/>
            </a:xfrm>
            <a:custGeom>
              <a:avLst/>
              <a:gdLst>
                <a:gd name="T0" fmla="*/ 42 w 47"/>
                <a:gd name="T1" fmla="*/ 9 h 9"/>
                <a:gd name="T2" fmla="*/ 5 w 47"/>
                <a:gd name="T3" fmla="*/ 9 h 9"/>
                <a:gd name="T4" fmla="*/ 0 w 47"/>
                <a:gd name="T5" fmla="*/ 4 h 9"/>
                <a:gd name="T6" fmla="*/ 5 w 47"/>
                <a:gd name="T7" fmla="*/ 0 h 9"/>
                <a:gd name="T8" fmla="*/ 42 w 47"/>
                <a:gd name="T9" fmla="*/ 0 h 9"/>
                <a:gd name="T10" fmla="*/ 47 w 47"/>
                <a:gd name="T11" fmla="*/ 4 h 9"/>
                <a:gd name="T12" fmla="*/ 42 w 4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47" h="9">
                  <a:moveTo>
                    <a:pt x="42" y="9"/>
                  </a:moveTo>
                  <a:cubicBezTo>
                    <a:pt x="5" y="9"/>
                    <a:pt x="5" y="9"/>
                    <a:pt x="5" y="9"/>
                  </a:cubicBezTo>
                  <a:cubicBezTo>
                    <a:pt x="2" y="9"/>
                    <a:pt x="0" y="7"/>
                    <a:pt x="0" y="4"/>
                  </a:cubicBezTo>
                  <a:cubicBezTo>
                    <a:pt x="0" y="2"/>
                    <a:pt x="2" y="0"/>
                    <a:pt x="5" y="0"/>
                  </a:cubicBezTo>
                  <a:cubicBezTo>
                    <a:pt x="42" y="0"/>
                    <a:pt x="42" y="0"/>
                    <a:pt x="42" y="0"/>
                  </a:cubicBezTo>
                  <a:cubicBezTo>
                    <a:pt x="45" y="0"/>
                    <a:pt x="47" y="2"/>
                    <a:pt x="47" y="4"/>
                  </a:cubicBezTo>
                  <a:cubicBezTo>
                    <a:pt x="47" y="7"/>
                    <a:pt x="45" y="9"/>
                    <a:pt x="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p:cNvSpPr>
            <p:nvPr/>
          </p:nvSpPr>
          <p:spPr bwMode="auto">
            <a:xfrm>
              <a:off x="6399213" y="5337175"/>
              <a:ext cx="209550" cy="33337"/>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3" y="9"/>
                    <a:pt x="0" y="7"/>
                    <a:pt x="0" y="4"/>
                  </a:cubicBezTo>
                  <a:cubicBezTo>
                    <a:pt x="0" y="2"/>
                    <a:pt x="3"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p:nvSpPr>
          <p:spPr bwMode="auto">
            <a:xfrm>
              <a:off x="6046788" y="5438775"/>
              <a:ext cx="212725" cy="34925"/>
            </a:xfrm>
            <a:custGeom>
              <a:avLst/>
              <a:gdLst>
                <a:gd name="T0" fmla="*/ 52 w 56"/>
                <a:gd name="T1" fmla="*/ 9 h 9"/>
                <a:gd name="T2" fmla="*/ 5 w 56"/>
                <a:gd name="T3" fmla="*/ 9 h 9"/>
                <a:gd name="T4" fmla="*/ 0 w 56"/>
                <a:gd name="T5" fmla="*/ 4 h 9"/>
                <a:gd name="T6" fmla="*/ 5 w 56"/>
                <a:gd name="T7" fmla="*/ 0 h 9"/>
                <a:gd name="T8" fmla="*/ 52 w 56"/>
                <a:gd name="T9" fmla="*/ 0 h 9"/>
                <a:gd name="T10" fmla="*/ 56 w 56"/>
                <a:gd name="T11" fmla="*/ 4 h 9"/>
                <a:gd name="T12" fmla="*/ 52 w 5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6" h="9">
                  <a:moveTo>
                    <a:pt x="52" y="9"/>
                  </a:moveTo>
                  <a:cubicBezTo>
                    <a:pt x="5" y="9"/>
                    <a:pt x="5" y="9"/>
                    <a:pt x="5" y="9"/>
                  </a:cubicBezTo>
                  <a:cubicBezTo>
                    <a:pt x="2" y="9"/>
                    <a:pt x="0" y="7"/>
                    <a:pt x="0" y="4"/>
                  </a:cubicBezTo>
                  <a:cubicBezTo>
                    <a:pt x="0" y="2"/>
                    <a:pt x="2" y="0"/>
                    <a:pt x="5" y="0"/>
                  </a:cubicBezTo>
                  <a:cubicBezTo>
                    <a:pt x="52" y="0"/>
                    <a:pt x="52" y="0"/>
                    <a:pt x="52" y="0"/>
                  </a:cubicBezTo>
                  <a:cubicBezTo>
                    <a:pt x="54" y="0"/>
                    <a:pt x="56" y="2"/>
                    <a:pt x="56" y="4"/>
                  </a:cubicBezTo>
                  <a:cubicBezTo>
                    <a:pt x="56" y="7"/>
                    <a:pt x="54" y="9"/>
                    <a:pt x="5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p:nvSpPr>
          <p:spPr bwMode="auto">
            <a:xfrm>
              <a:off x="6297613" y="5438775"/>
              <a:ext cx="207963" cy="34925"/>
            </a:xfrm>
            <a:custGeom>
              <a:avLst/>
              <a:gdLst>
                <a:gd name="T0" fmla="*/ 50 w 55"/>
                <a:gd name="T1" fmla="*/ 9 h 9"/>
                <a:gd name="T2" fmla="*/ 5 w 55"/>
                <a:gd name="T3" fmla="*/ 9 h 9"/>
                <a:gd name="T4" fmla="*/ 0 w 55"/>
                <a:gd name="T5" fmla="*/ 4 h 9"/>
                <a:gd name="T6" fmla="*/ 5 w 55"/>
                <a:gd name="T7" fmla="*/ 0 h 9"/>
                <a:gd name="T8" fmla="*/ 50 w 55"/>
                <a:gd name="T9" fmla="*/ 0 h 9"/>
                <a:gd name="T10" fmla="*/ 55 w 55"/>
                <a:gd name="T11" fmla="*/ 4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5" y="9"/>
                    <a:pt x="5" y="9"/>
                    <a:pt x="5" y="9"/>
                  </a:cubicBezTo>
                  <a:cubicBezTo>
                    <a:pt x="2" y="9"/>
                    <a:pt x="0" y="7"/>
                    <a:pt x="0" y="4"/>
                  </a:cubicBezTo>
                  <a:cubicBezTo>
                    <a:pt x="0" y="2"/>
                    <a:pt x="2" y="0"/>
                    <a:pt x="5" y="0"/>
                  </a:cubicBezTo>
                  <a:cubicBezTo>
                    <a:pt x="50" y="0"/>
                    <a:pt x="50" y="0"/>
                    <a:pt x="50" y="0"/>
                  </a:cubicBezTo>
                  <a:cubicBezTo>
                    <a:pt x="53" y="0"/>
                    <a:pt x="55" y="2"/>
                    <a:pt x="55" y="4"/>
                  </a:cubicBezTo>
                  <a:cubicBezTo>
                    <a:pt x="55" y="7"/>
                    <a:pt x="53" y="9"/>
                    <a:pt x="5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p:nvSpPr>
          <p:spPr bwMode="auto">
            <a:xfrm>
              <a:off x="6540501" y="5438775"/>
              <a:ext cx="65088" cy="34925"/>
            </a:xfrm>
            <a:custGeom>
              <a:avLst/>
              <a:gdLst>
                <a:gd name="T0" fmla="*/ 13 w 17"/>
                <a:gd name="T1" fmla="*/ 9 h 9"/>
                <a:gd name="T2" fmla="*/ 5 w 17"/>
                <a:gd name="T3" fmla="*/ 9 h 9"/>
                <a:gd name="T4" fmla="*/ 0 w 17"/>
                <a:gd name="T5" fmla="*/ 4 h 9"/>
                <a:gd name="T6" fmla="*/ 5 w 17"/>
                <a:gd name="T7" fmla="*/ 0 h 9"/>
                <a:gd name="T8" fmla="*/ 13 w 17"/>
                <a:gd name="T9" fmla="*/ 0 h 9"/>
                <a:gd name="T10" fmla="*/ 17 w 17"/>
                <a:gd name="T11" fmla="*/ 4 h 9"/>
                <a:gd name="T12" fmla="*/ 13 w 1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7" h="9">
                  <a:moveTo>
                    <a:pt x="13" y="9"/>
                  </a:moveTo>
                  <a:cubicBezTo>
                    <a:pt x="5" y="9"/>
                    <a:pt x="5" y="9"/>
                    <a:pt x="5" y="9"/>
                  </a:cubicBezTo>
                  <a:cubicBezTo>
                    <a:pt x="2" y="9"/>
                    <a:pt x="0" y="7"/>
                    <a:pt x="0" y="4"/>
                  </a:cubicBezTo>
                  <a:cubicBezTo>
                    <a:pt x="0" y="2"/>
                    <a:pt x="2" y="0"/>
                    <a:pt x="5" y="0"/>
                  </a:cubicBezTo>
                  <a:cubicBezTo>
                    <a:pt x="13" y="0"/>
                    <a:pt x="13" y="0"/>
                    <a:pt x="13" y="0"/>
                  </a:cubicBezTo>
                  <a:cubicBezTo>
                    <a:pt x="15" y="0"/>
                    <a:pt x="17" y="2"/>
                    <a:pt x="17" y="4"/>
                  </a:cubicBezTo>
                  <a:cubicBezTo>
                    <a:pt x="17" y="7"/>
                    <a:pt x="15" y="9"/>
                    <a:pt x="1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p:cNvSpPr>
            <p:nvPr/>
          </p:nvSpPr>
          <p:spPr bwMode="auto">
            <a:xfrm>
              <a:off x="6046788" y="5522913"/>
              <a:ext cx="103188" cy="38100"/>
            </a:xfrm>
            <a:custGeom>
              <a:avLst/>
              <a:gdLst>
                <a:gd name="T0" fmla="*/ 23 w 27"/>
                <a:gd name="T1" fmla="*/ 10 h 10"/>
                <a:gd name="T2" fmla="*/ 5 w 27"/>
                <a:gd name="T3" fmla="*/ 10 h 10"/>
                <a:gd name="T4" fmla="*/ 0 w 27"/>
                <a:gd name="T5" fmla="*/ 5 h 10"/>
                <a:gd name="T6" fmla="*/ 5 w 27"/>
                <a:gd name="T7" fmla="*/ 0 h 10"/>
                <a:gd name="T8" fmla="*/ 23 w 27"/>
                <a:gd name="T9" fmla="*/ 0 h 10"/>
                <a:gd name="T10" fmla="*/ 27 w 27"/>
                <a:gd name="T11" fmla="*/ 5 h 10"/>
                <a:gd name="T12" fmla="*/ 23 w 27"/>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10"/>
                  </a:moveTo>
                  <a:cubicBezTo>
                    <a:pt x="5" y="10"/>
                    <a:pt x="5" y="10"/>
                    <a:pt x="5" y="10"/>
                  </a:cubicBezTo>
                  <a:cubicBezTo>
                    <a:pt x="2" y="10"/>
                    <a:pt x="0" y="8"/>
                    <a:pt x="0" y="5"/>
                  </a:cubicBezTo>
                  <a:cubicBezTo>
                    <a:pt x="0" y="2"/>
                    <a:pt x="2" y="0"/>
                    <a:pt x="5" y="0"/>
                  </a:cubicBezTo>
                  <a:cubicBezTo>
                    <a:pt x="23" y="0"/>
                    <a:pt x="23" y="0"/>
                    <a:pt x="23" y="0"/>
                  </a:cubicBezTo>
                  <a:cubicBezTo>
                    <a:pt x="25" y="0"/>
                    <a:pt x="27" y="2"/>
                    <a:pt x="27" y="5"/>
                  </a:cubicBezTo>
                  <a:cubicBezTo>
                    <a:pt x="27" y="8"/>
                    <a:pt x="25" y="10"/>
                    <a:pt x="2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p:cNvSpPr>
            <p:nvPr/>
          </p:nvSpPr>
          <p:spPr bwMode="auto">
            <a:xfrm>
              <a:off x="6186488" y="5522913"/>
              <a:ext cx="160338" cy="38100"/>
            </a:xfrm>
            <a:custGeom>
              <a:avLst/>
              <a:gdLst>
                <a:gd name="T0" fmla="*/ 38 w 42"/>
                <a:gd name="T1" fmla="*/ 10 h 10"/>
                <a:gd name="T2" fmla="*/ 5 w 42"/>
                <a:gd name="T3" fmla="*/ 10 h 10"/>
                <a:gd name="T4" fmla="*/ 0 w 42"/>
                <a:gd name="T5" fmla="*/ 5 h 10"/>
                <a:gd name="T6" fmla="*/ 5 w 42"/>
                <a:gd name="T7" fmla="*/ 0 h 10"/>
                <a:gd name="T8" fmla="*/ 38 w 42"/>
                <a:gd name="T9" fmla="*/ 0 h 10"/>
                <a:gd name="T10" fmla="*/ 42 w 42"/>
                <a:gd name="T11" fmla="*/ 5 h 10"/>
                <a:gd name="T12" fmla="*/ 38 w 4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42" h="10">
                  <a:moveTo>
                    <a:pt x="38" y="10"/>
                  </a:moveTo>
                  <a:cubicBezTo>
                    <a:pt x="5" y="10"/>
                    <a:pt x="5" y="10"/>
                    <a:pt x="5" y="10"/>
                  </a:cubicBezTo>
                  <a:cubicBezTo>
                    <a:pt x="2" y="10"/>
                    <a:pt x="0" y="8"/>
                    <a:pt x="0" y="5"/>
                  </a:cubicBezTo>
                  <a:cubicBezTo>
                    <a:pt x="0" y="2"/>
                    <a:pt x="2" y="0"/>
                    <a:pt x="5" y="0"/>
                  </a:cubicBezTo>
                  <a:cubicBezTo>
                    <a:pt x="38" y="0"/>
                    <a:pt x="38" y="0"/>
                    <a:pt x="38" y="0"/>
                  </a:cubicBezTo>
                  <a:cubicBezTo>
                    <a:pt x="40" y="0"/>
                    <a:pt x="42" y="2"/>
                    <a:pt x="42" y="5"/>
                  </a:cubicBezTo>
                  <a:cubicBezTo>
                    <a:pt x="42" y="8"/>
                    <a:pt x="40" y="10"/>
                    <a:pt x="3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p:nvSpPr>
          <p:spPr bwMode="auto">
            <a:xfrm>
              <a:off x="6342063" y="4665663"/>
              <a:ext cx="455613" cy="455612"/>
            </a:xfrm>
            <a:custGeom>
              <a:avLst/>
              <a:gdLst>
                <a:gd name="T0" fmla="*/ 120 w 120"/>
                <a:gd name="T1" fmla="*/ 120 h 120"/>
                <a:gd name="T2" fmla="*/ 28 w 120"/>
                <a:gd name="T3" fmla="*/ 120 h 120"/>
                <a:gd name="T4" fmla="*/ 0 w 120"/>
                <a:gd name="T5" fmla="*/ 90 h 120"/>
                <a:gd name="T6" fmla="*/ 1 w 120"/>
                <a:gd name="T7" fmla="*/ 0 h 120"/>
                <a:gd name="T8" fmla="*/ 120 w 120"/>
                <a:gd name="T9" fmla="*/ 120 h 120"/>
                <a:gd name="T10" fmla="*/ 9 w 120"/>
                <a:gd name="T11" fmla="*/ 19 h 120"/>
                <a:gd name="T12" fmla="*/ 8 w 120"/>
                <a:gd name="T13" fmla="*/ 90 h 120"/>
                <a:gd name="T14" fmla="*/ 28 w 120"/>
                <a:gd name="T15" fmla="*/ 112 h 120"/>
                <a:gd name="T16" fmla="*/ 101 w 120"/>
                <a:gd name="T17" fmla="*/ 112 h 120"/>
                <a:gd name="T18" fmla="*/ 9 w 120"/>
                <a:gd name="T19" fmla="*/ 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120" y="120"/>
                  </a:moveTo>
                  <a:cubicBezTo>
                    <a:pt x="28" y="120"/>
                    <a:pt x="28" y="120"/>
                    <a:pt x="28" y="120"/>
                  </a:cubicBezTo>
                  <a:cubicBezTo>
                    <a:pt x="12" y="120"/>
                    <a:pt x="0" y="107"/>
                    <a:pt x="0" y="90"/>
                  </a:cubicBezTo>
                  <a:cubicBezTo>
                    <a:pt x="1" y="0"/>
                    <a:pt x="1" y="0"/>
                    <a:pt x="1" y="0"/>
                  </a:cubicBezTo>
                  <a:lnTo>
                    <a:pt x="120" y="120"/>
                  </a:lnTo>
                  <a:close/>
                  <a:moveTo>
                    <a:pt x="9" y="19"/>
                  </a:moveTo>
                  <a:cubicBezTo>
                    <a:pt x="8" y="90"/>
                    <a:pt x="8" y="90"/>
                    <a:pt x="8" y="90"/>
                  </a:cubicBezTo>
                  <a:cubicBezTo>
                    <a:pt x="8" y="102"/>
                    <a:pt x="17" y="112"/>
                    <a:pt x="28" y="112"/>
                  </a:cubicBezTo>
                  <a:cubicBezTo>
                    <a:pt x="101" y="112"/>
                    <a:pt x="101" y="112"/>
                    <a:pt x="101" y="112"/>
                  </a:cubicBezTo>
                  <a:lnTo>
                    <a:pt x="9"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p:cNvGrpSpPr/>
          <p:nvPr/>
        </p:nvGrpSpPr>
        <p:grpSpPr>
          <a:xfrm>
            <a:off x="231076" y="187255"/>
            <a:ext cx="2844175" cy="720000"/>
            <a:chOff x="4694848" y="2813041"/>
            <a:chExt cx="2844175" cy="720000"/>
          </a:xfrm>
        </p:grpSpPr>
        <p:sp>
          <p:nvSpPr>
            <p:cNvPr id="52" name="矩形 51"/>
            <p:cNvSpPr/>
            <p:nvPr/>
          </p:nvSpPr>
          <p:spPr>
            <a:xfrm>
              <a:off x="5619951" y="2917488"/>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800" b="1" kern="0" dirty="0">
                  <a:solidFill>
                    <a:schemeClr val="accent5"/>
                  </a:solidFill>
                  <a:latin typeface="微软雅黑" panose="020B0503020204020204" pitchFamily="34" charset="-122"/>
                  <a:ea typeface="微软雅黑" panose="020B0503020204020204" pitchFamily="34" charset="-122"/>
                  <a:cs typeface="微软雅黑"/>
                </a:rPr>
                <a:t>实验</a:t>
              </a:r>
              <a:r>
                <a:rPr kumimoji="0" lang="zh-CN" altLang="en-US" sz="2800" b="1" i="0" u="none" strike="noStrike" kern="0" cap="none" spc="0" normalizeH="0" baseline="0" noProof="0" dirty="0" smtClean="0">
                  <a:ln>
                    <a:noFill/>
                  </a:ln>
                  <a:solidFill>
                    <a:schemeClr val="accent5"/>
                  </a:solidFill>
                  <a:effectLst/>
                  <a:uLnTx/>
                  <a:uFillTx/>
                  <a:latin typeface="微软雅黑" panose="020B0503020204020204" pitchFamily="34" charset="-122"/>
                  <a:ea typeface="微软雅黑" panose="020B0503020204020204" pitchFamily="34" charset="-122"/>
                  <a:cs typeface="微软雅黑"/>
                </a:rPr>
                <a:t>过程</a:t>
              </a:r>
              <a:endParaRPr kumimoji="0" lang="en-US" altLang="zh-CN" sz="2800" b="1" i="0" u="none" strike="noStrike" kern="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微软雅黑"/>
              </a:endParaRPr>
            </a:p>
          </p:txBody>
        </p:sp>
        <p:grpSp>
          <p:nvGrpSpPr>
            <p:cNvPr id="53" name="组合 52"/>
            <p:cNvGrpSpPr/>
            <p:nvPr/>
          </p:nvGrpSpPr>
          <p:grpSpPr>
            <a:xfrm>
              <a:off x="4694848" y="2813041"/>
              <a:ext cx="797404" cy="720000"/>
              <a:chOff x="4428148" y="2884715"/>
              <a:chExt cx="797404" cy="720000"/>
            </a:xfrm>
          </p:grpSpPr>
          <p:sp>
            <p:nvSpPr>
              <p:cNvPr id="54" name="矩形 53"/>
              <p:cNvSpPr/>
              <p:nvPr/>
            </p:nvSpPr>
            <p:spPr>
              <a:xfrm>
                <a:off x="4485983" y="2884715"/>
                <a:ext cx="720000" cy="720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矩形 54"/>
              <p:cNvSpPr/>
              <p:nvPr/>
            </p:nvSpPr>
            <p:spPr>
              <a:xfrm>
                <a:off x="4428148" y="2896829"/>
                <a:ext cx="79740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a:endParaRPr>
              </a:p>
            </p:txBody>
          </p:sp>
        </p:grpSp>
      </p:gr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1358" r="1"/>
          <a:stretch/>
        </p:blipFill>
        <p:spPr>
          <a:xfrm>
            <a:off x="2547991" y="4904545"/>
            <a:ext cx="3505142" cy="1109024"/>
          </a:xfrm>
          <a:prstGeom prst="rect">
            <a:avLst/>
          </a:prstGeom>
        </p:spPr>
      </p:pic>
      <p:pic>
        <p:nvPicPr>
          <p:cNvPr id="8" name="图片 7"/>
          <p:cNvPicPr>
            <a:picLocks noChangeAspect="1"/>
          </p:cNvPicPr>
          <p:nvPr/>
        </p:nvPicPr>
        <p:blipFill rotWithShape="1">
          <a:blip r:embed="rId3">
            <a:extLst>
              <a:ext uri="{28A0092B-C50C-407E-A947-70E740481C1C}">
                <a14:useLocalDpi xmlns:a14="http://schemas.microsoft.com/office/drawing/2010/main" val="0"/>
              </a:ext>
            </a:extLst>
          </a:blip>
          <a:srcRect r="23267"/>
          <a:stretch/>
        </p:blipFill>
        <p:spPr>
          <a:xfrm>
            <a:off x="5279346" y="1336420"/>
            <a:ext cx="3942894" cy="135963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7105" y="5054720"/>
            <a:ext cx="3513894" cy="779913"/>
          </a:xfrm>
          <a:prstGeom prst="rect">
            <a:avLst/>
          </a:prstGeom>
        </p:spPr>
      </p:pic>
      <p:grpSp>
        <p:nvGrpSpPr>
          <p:cNvPr id="59" name="组合 58"/>
          <p:cNvGrpSpPr/>
          <p:nvPr/>
        </p:nvGrpSpPr>
        <p:grpSpPr>
          <a:xfrm>
            <a:off x="9758855" y="3303369"/>
            <a:ext cx="864000" cy="864000"/>
            <a:chOff x="10473359" y="3247597"/>
            <a:chExt cx="864000" cy="864000"/>
          </a:xfrm>
        </p:grpSpPr>
        <p:sp>
          <p:nvSpPr>
            <p:cNvPr id="60" name="椭圆 59"/>
            <p:cNvSpPr/>
            <p:nvPr/>
          </p:nvSpPr>
          <p:spPr>
            <a:xfrm>
              <a:off x="10473359" y="3247597"/>
              <a:ext cx="864000" cy="864000"/>
            </a:xfrm>
            <a:prstGeom prst="ellipse">
              <a:avLst/>
            </a:prstGeom>
            <a:solidFill>
              <a:schemeClr val="bg2">
                <a:lumMod val="2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10497307" y="3474738"/>
              <a:ext cx="816104" cy="369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rPr>
                <a:t>3</a:t>
              </a:r>
              <a:endParaRPr lang="zh-CN" altLang="en-US" sz="3200" dirty="0">
                <a:solidFill>
                  <a:schemeClr val="bg1"/>
                </a:solidFill>
              </a:endParaRPr>
            </a:p>
          </p:txBody>
        </p:sp>
      </p:grpSp>
      <p:sp>
        <p:nvSpPr>
          <p:cNvPr id="62" name="矩形 61"/>
          <p:cNvSpPr/>
          <p:nvPr/>
        </p:nvSpPr>
        <p:spPr>
          <a:xfrm>
            <a:off x="8709851" y="4287879"/>
            <a:ext cx="2962008" cy="646331"/>
          </a:xfrm>
          <a:prstGeom prst="rect">
            <a:avLst/>
          </a:prstGeom>
        </p:spPr>
        <p:txBody>
          <a:bodyPr wrap="square">
            <a:spAutoFit/>
          </a:bodyPr>
          <a:lstStyle/>
          <a:p>
            <a:pPr algn="ctr"/>
            <a:r>
              <a:rPr lang="zh-CN" altLang="en-US" b="1" kern="0" dirty="0">
                <a:ea typeface="微软雅黑" charset="0"/>
              </a:rPr>
              <a:t>新</a:t>
            </a:r>
            <a:r>
              <a:rPr lang="zh-CN" altLang="en-US" b="1" kern="0" dirty="0" smtClean="0">
                <a:ea typeface="微软雅黑" charset="0"/>
              </a:rPr>
              <a:t>增系统调用处理函数声明</a:t>
            </a:r>
            <a:endParaRPr lang="en-US" altLang="zh-CN" b="1" kern="0" dirty="0" smtClean="0">
              <a:ea typeface="微软雅黑" charset="0"/>
            </a:endParaRPr>
          </a:p>
          <a:p>
            <a:pPr algn="ctr"/>
            <a:r>
              <a:rPr lang="zh-CN" altLang="en-US" b="1" kern="0" dirty="0" smtClean="0">
                <a:ea typeface="微软雅黑" charset="0"/>
              </a:rPr>
              <a:t>并加入调用数组</a:t>
            </a:r>
            <a:endParaRPr lang="zh-CN" altLang="en-US" b="1" dirty="0"/>
          </a:p>
        </p:txBody>
      </p:sp>
    </p:spTree>
    <p:extLst>
      <p:ext uri="{BB962C8B-B14F-4D97-AF65-F5344CB8AC3E}">
        <p14:creationId xmlns:p14="http://schemas.microsoft.com/office/powerpoint/2010/main" val="3043261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1211</Words>
  <Application>Microsoft Office PowerPoint</Application>
  <PresentationFormat>宽屏</PresentationFormat>
  <Paragraphs>115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宋体</vt:lpstr>
      <vt:lpstr>微软雅黑</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匡盟盟</cp:lastModifiedBy>
  <cp:revision>66</cp:revision>
  <dcterms:created xsi:type="dcterms:W3CDTF">2016-04-16T23:42:38Z</dcterms:created>
  <dcterms:modified xsi:type="dcterms:W3CDTF">2016-12-28T10:05:44Z</dcterms:modified>
</cp:coreProperties>
</file>