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90" r:id="rId4"/>
    <p:sldId id="291" r:id="rId5"/>
    <p:sldId id="269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298" r:id="rId14"/>
    <p:sldId id="2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7AD"/>
    <a:srgbClr val="516D82"/>
    <a:srgbClr val="0CB692"/>
    <a:srgbClr val="FF9999"/>
    <a:srgbClr val="EED66F"/>
    <a:srgbClr val="F4E49E"/>
    <a:srgbClr val="BED181"/>
    <a:srgbClr val="EEEEEE"/>
    <a:srgbClr val="8094A2"/>
    <a:srgbClr val="EED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EB35-B05C-4838-9605-E9254F6FC123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48706-114D-4E9D-B2EF-912E94D0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7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6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8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9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6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2016/12/28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4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10800000">
            <a:off x="3570515" y="1970314"/>
            <a:ext cx="5007428" cy="4316748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2576577" y="2838169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2777453" y="3667859"/>
            <a:ext cx="2759746" cy="2379091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4942113" y="6131971"/>
            <a:ext cx="413658" cy="399457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6241435" y="4266573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3425920" y="4188494"/>
            <a:ext cx="1462810" cy="1337820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9044306">
            <a:off x="7702701" y="4970516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9044306">
            <a:off x="8781152" y="4441543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9044306">
            <a:off x="9477480" y="4816199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4836188">
            <a:off x="10837507" y="3432430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836188">
            <a:off x="9590855" y="3674266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4836188">
            <a:off x="10203478" y="3886219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438400" y="1509485"/>
            <a:ext cx="5007428" cy="4316748"/>
            <a:chOff x="2438400" y="1509485"/>
            <a:chExt cx="5007428" cy="4316748"/>
          </a:xfrm>
        </p:grpSpPr>
        <p:grpSp>
          <p:nvGrpSpPr>
            <p:cNvPr id="4" name="组合 3"/>
            <p:cNvGrpSpPr/>
            <p:nvPr/>
          </p:nvGrpSpPr>
          <p:grpSpPr>
            <a:xfrm>
              <a:off x="2438400" y="1509485"/>
              <a:ext cx="5007428" cy="4316748"/>
              <a:chOff x="2438400" y="1509485"/>
              <a:chExt cx="5007428" cy="4316748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438400" y="1509485"/>
                <a:ext cx="5007428" cy="4316748"/>
                <a:chOff x="2438400" y="1509485"/>
                <a:chExt cx="5007428" cy="4316748"/>
              </a:xfrm>
            </p:grpSpPr>
            <p:sp>
              <p:nvSpPr>
                <p:cNvPr id="13" name="等腰三角形 12"/>
                <p:cNvSpPr/>
                <p:nvPr/>
              </p:nvSpPr>
              <p:spPr>
                <a:xfrm rot="10800000">
                  <a:off x="2438400" y="1509485"/>
                  <a:ext cx="5007428" cy="4316748"/>
                </a:xfrm>
                <a:prstGeom prst="triangle">
                  <a:avLst/>
                </a:prstGeom>
                <a:solidFill>
                  <a:srgbClr val="0CB6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2767701" y="1516595"/>
                  <a:ext cx="449353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地</a:t>
                  </a:r>
                  <a:r>
                    <a:rPr lang="zh-CN" altLang="en-US" sz="48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址映射与共享</a:t>
                  </a:r>
                  <a:endParaRPr lang="zh-CN" altLang="en-US" sz="4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" name="文本框 26"/>
              <p:cNvSpPr txBox="1"/>
              <p:nvPr/>
            </p:nvSpPr>
            <p:spPr>
              <a:xfrm>
                <a:off x="3812443" y="2388993"/>
                <a:ext cx="28568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——《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操作系统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》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实验五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495349" y="3111766"/>
              <a:ext cx="28223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kern="0" dirty="0">
                  <a:solidFill>
                    <a:schemeClr val="bg1"/>
                  </a:solidFill>
                  <a:ea typeface="微软雅黑" charset="0"/>
                </a:rPr>
                <a:t>报告</a:t>
              </a:r>
              <a:r>
                <a:rPr lang="zh-CN" altLang="en-US" kern="0" dirty="0" smtClean="0">
                  <a:solidFill>
                    <a:schemeClr val="bg1"/>
                  </a:solidFill>
                  <a:ea typeface="微软雅黑" charset="0"/>
                </a:rPr>
                <a:t>人：樊晨霄、匡盟盟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1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58333E-6 -1.48148E-6 C 0.01185 0.00023 0.02175 0.00463 0.02696 0.01088 L 0.03894 0.02523 C 0.04154 0.02847 0.04545 0.02986 0.05066 0.02986 C 0.05795 0.02986 0.06407 0.0257 0.06472 0.01945 C 0.06407 0.01458 0.05795 0.00996 0.05066 0.00996 C 0.04545 0.00996 0.04154 0.01181 0.03894 0.01458 L 0.02696 0.02871 C 0.02175 0.03496 0.01185 0.03912 -4.58333E-6 0.03982 C -0.01184 0.03912 -0.02174 0.03496 -0.02695 0.02871 L -0.03867 0.01458 C -0.04153 0.01181 -0.04544 0.00996 -0.05065 0.00996 C -0.05794 0.00996 -0.06406 0.01458 -0.06458 0.01945 C -0.06406 0.0257 -0.05794 0.02986 -0.05065 0.02986 C -0.04544 0.02986 -0.04153 0.02847 -0.03867 0.02523 L -0.02695 0.01088 C -0.02174 0.00463 -0.01184 0.00023 -4.58333E-6 -1.48148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79167E-6 2.22045E-16 C 0.01823 0.00023 0.0336 0.00694 0.04167 0.01667 L 0.06016 0.03889 C 0.0642 0.04398 0.07032 0.04606 0.07826 0.04606 C 0.08959 0.04606 0.09909 0.03958 0.10014 0.02986 C 0.09909 0.02245 0.08959 0.01528 0.07826 0.01528 C 0.07032 0.01528 0.0642 0.01806 0.06016 0.02245 L 0.04167 0.04421 C 0.0336 0.05394 0.01823 0.06042 -4.79167E-6 0.06157 C -0.01835 0.06042 -0.03372 0.05394 -0.04166 0.04421 L -0.05989 0.02245 C -0.06432 0.01806 -0.07031 0.01528 -0.07838 0.01528 C -0.08971 0.01528 -0.09908 0.02245 -0.09986 0.02986 C -0.09908 0.03958 -0.08971 0.04606 -0.07838 0.04606 C -0.07031 0.04606 -0.06432 0.04398 -0.05989 0.03889 L -0.04166 0.01667 C -0.03372 0.00694 -0.01835 0.00023 -4.79167E-6 2.22045E-1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79167E-6 2.22045E-16 C 0.01823 0.00023 0.0336 0.00694 0.04167 0.01667 L 0.06016 0.03889 C 0.0642 0.04398 0.07032 0.04606 0.07826 0.04606 C 0.08959 0.04606 0.09909 0.03958 0.10014 0.02986 C 0.09909 0.02245 0.08959 0.01528 0.07826 0.01528 C 0.07032 0.01528 0.0642 0.01806 0.06016 0.02245 L 0.04167 0.04421 C 0.0336 0.05394 0.01823 0.06042 -4.79167E-6 0.06157 C -0.01835 0.06042 -0.03372 0.05394 -0.04166 0.04421 L -0.05989 0.02245 C -0.06432 0.01806 -0.07031 0.01528 -0.07838 0.01528 C -0.08971 0.01528 -0.09908 0.02245 -0.09986 0.02986 C -0.09908 0.03958 -0.08971 0.04606 -0.07838 0.04606 C -0.07031 0.04606 -0.06432 0.04398 -0.05989 0.03889 L -0.04166 0.01667 C -0.03372 0.00694 -0.01835 0.00023 -4.79167E-6 2.22045E-1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0 C 0.01185 0.00023 0.02175 0.00463 0.02695 0.01088 L 0.03893 0.02523 C 0.04154 0.02847 0.04544 0.02986 0.05065 0.02986 C 0.05794 0.02986 0.06406 0.02569 0.06472 0.01944 C 0.06406 0.01458 0.05794 0.00995 0.05065 0.00995 C 0.04544 0.00995 0.04154 0.01181 0.03893 0.01458 L 0.02695 0.0287 C 0.02175 0.03495 0.01185 0.03912 -1.66667E-6 0.03981 C -0.01185 0.03912 -0.02174 0.03495 -0.02695 0.0287 L -0.03867 0.01458 C -0.04153 0.01181 -0.04544 0.00995 -0.05065 0.00995 C -0.05794 0.00995 -0.06406 0.01458 -0.06458 0.01944 C -0.06406 0.02569 -0.05794 0.02986 -0.05065 0.02986 C -0.04544 0.02986 -0.04153 0.02847 -0.03867 0.02523 L -0.02695 0.01088 C -0.02174 0.00463 -0.01185 0.00023 -1.66667E-6 0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54" dur="4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59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64" dur="4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rgbClr val="516D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730717" y="3276600"/>
            <a:ext cx="304800" cy="304800"/>
            <a:chOff x="1955800" y="3276600"/>
            <a:chExt cx="304800" cy="304800"/>
          </a:xfrm>
        </p:grpSpPr>
        <p:sp>
          <p:nvSpPr>
            <p:cNvPr id="6" name="椭圆 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3278" y="3276600"/>
            <a:ext cx="304800" cy="304800"/>
            <a:chOff x="1955800" y="3276600"/>
            <a:chExt cx="304800" cy="304800"/>
          </a:xfrm>
        </p:grpSpPr>
        <p:sp>
          <p:nvSpPr>
            <p:cNvPr id="14" name="椭圆 13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17710" y="3273688"/>
            <a:ext cx="304800" cy="304800"/>
            <a:chOff x="1955800" y="3276600"/>
            <a:chExt cx="304800" cy="304800"/>
          </a:xfrm>
        </p:grpSpPr>
        <p:sp>
          <p:nvSpPr>
            <p:cNvPr id="20" name="椭圆 1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642142" y="3294937"/>
            <a:ext cx="304800" cy="304800"/>
            <a:chOff x="1955800" y="3276600"/>
            <a:chExt cx="304800" cy="304800"/>
          </a:xfrm>
        </p:grpSpPr>
        <p:sp>
          <p:nvSpPr>
            <p:cNvPr id="23" name="椭圆 22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998" y="129039"/>
            <a:ext cx="4618362" cy="1106154"/>
            <a:chOff x="4589792" y="3061803"/>
            <a:chExt cx="4618362" cy="1106154"/>
          </a:xfrm>
        </p:grpSpPr>
        <p:sp>
          <p:nvSpPr>
            <p:cNvPr id="52" name="椭圆 51"/>
            <p:cNvSpPr/>
            <p:nvPr/>
          </p:nvSpPr>
          <p:spPr>
            <a:xfrm>
              <a:off x="4589792" y="3061803"/>
              <a:ext cx="827314" cy="827314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945722" y="3213850"/>
              <a:ext cx="326243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实</a:t>
              </a:r>
              <a:r>
                <a:rPr lang="zh-CN" altLang="en-US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验过程</a:t>
              </a:r>
              <a:endParaRPr lang="en-US" altLang="zh-CN" sz="2800" dirty="0" smtClean="0">
                <a:solidFill>
                  <a:srgbClr val="EED66F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  <a:p>
              <a:r>
                <a:rPr lang="en-US" altLang="zh-CN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	</a:t>
              </a:r>
              <a:r>
                <a:rPr lang="en-US" altLang="zh-CN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——</a:t>
              </a:r>
              <a:r>
                <a:rPr lang="zh-CN" altLang="en-US" sz="2800" dirty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共</a:t>
              </a:r>
              <a:r>
                <a:rPr lang="zh-CN" altLang="en-US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享内存</a:t>
              </a:r>
              <a:endParaRPr lang="zh-CN" altLang="en-US" sz="2800" dirty="0"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10883" y="3815116"/>
            <a:ext cx="220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添加系统调用信息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31115" y="2775669"/>
            <a:ext cx="20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修改中断函数数量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40191" y="3792637"/>
            <a:ext cx="222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Ubuntu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下编译运行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14689" y="2794006"/>
            <a:ext cx="25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Linux-0.11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下编译运行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4" y="4535933"/>
            <a:ext cx="2581326" cy="10868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9" y="1829563"/>
            <a:ext cx="3843711" cy="7703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85" y="4337711"/>
            <a:ext cx="2990850" cy="1905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254" y="1128882"/>
            <a:ext cx="23145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6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0817" y="196203"/>
            <a:ext cx="2976886" cy="827314"/>
            <a:chOff x="4589792" y="4087979"/>
            <a:chExt cx="2976886" cy="827314"/>
          </a:xfrm>
        </p:grpSpPr>
        <p:sp>
          <p:nvSpPr>
            <p:cNvPr id="4" name="椭圆 3"/>
            <p:cNvSpPr/>
            <p:nvPr/>
          </p:nvSpPr>
          <p:spPr>
            <a:xfrm>
              <a:off x="4589792" y="4087979"/>
              <a:ext cx="827314" cy="8273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945721" y="42400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回答问题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96746" y="1370907"/>
            <a:ext cx="7637925" cy="1110078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对于地址映射实验部分，列出你认为最重要的那几步（不超过</a:t>
            </a:r>
            <a:r>
              <a:rPr lang="en-US" altLang="zh-CN" sz="2400" b="1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步），并给出你获得的实验数据。</a:t>
            </a:r>
            <a:endParaRPr lang="zh-CN" altLang="en-US" sz="2400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21675" y="2685346"/>
            <a:ext cx="878682" cy="878682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1</a:t>
            </a:r>
            <a:endParaRPr lang="zh-CN" altLang="en-US" sz="4400" dirty="0"/>
          </a:p>
        </p:txBody>
      </p:sp>
      <p:sp>
        <p:nvSpPr>
          <p:cNvPr id="10" name="矩形 9"/>
          <p:cNvSpPr/>
          <p:nvPr/>
        </p:nvSpPr>
        <p:spPr>
          <a:xfrm>
            <a:off x="3516879" y="2628494"/>
            <a:ext cx="22455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159FDD"/>
                </a:solidFill>
                <a:ea typeface="华文细黑" panose="02010600040101010101" pitchFamily="2" charset="-122"/>
              </a:rPr>
              <a:t>获取逻辑地址、</a:t>
            </a:r>
            <a:r>
              <a:rPr lang="en-US" altLang="zh-CN" sz="1400" dirty="0" smtClean="0">
                <a:solidFill>
                  <a:srgbClr val="159FDD"/>
                </a:solidFill>
                <a:ea typeface="华文细黑" panose="02010600040101010101" pitchFamily="2" charset="-122"/>
              </a:rPr>
              <a:t>LDT</a:t>
            </a:r>
            <a:r>
              <a:rPr lang="zh-CN" altLang="en-US" sz="1400" dirty="0" smtClean="0">
                <a:solidFill>
                  <a:srgbClr val="159FDD"/>
                </a:solidFill>
                <a:ea typeface="华文细黑" panose="02010600040101010101" pitchFamily="2" charset="-122"/>
              </a:rPr>
              <a:t>地址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624541" y="2999928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512150" y="3742888"/>
            <a:ext cx="878682" cy="878682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2</a:t>
            </a:r>
            <a:endParaRPr lang="zh-CN" altLang="en-US" sz="4400" dirty="0"/>
          </a:p>
        </p:txBody>
      </p:sp>
      <p:sp>
        <p:nvSpPr>
          <p:cNvPr id="14" name="矩形 13"/>
          <p:cNvSpPr/>
          <p:nvPr/>
        </p:nvSpPr>
        <p:spPr>
          <a:xfrm>
            <a:off x="3507355" y="3742888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159FDD"/>
                </a:solidFill>
              </a:rPr>
              <a:t>获取线性地址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615016" y="4057470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521675" y="4821590"/>
            <a:ext cx="878682" cy="878682"/>
          </a:xfrm>
          <a:prstGeom prst="ellipse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3</a:t>
            </a:r>
            <a:endParaRPr lang="zh-CN" altLang="en-US" sz="4400" dirty="0"/>
          </a:p>
        </p:txBody>
      </p:sp>
      <p:sp>
        <p:nvSpPr>
          <p:cNvPr id="18" name="矩形 17"/>
          <p:cNvSpPr/>
          <p:nvPr/>
        </p:nvSpPr>
        <p:spPr>
          <a:xfrm>
            <a:off x="3516880" y="482159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159FDD"/>
                </a:solidFill>
                <a:ea typeface="华文细黑" panose="02010600040101010101" pitchFamily="2" charset="-122"/>
              </a:rPr>
              <a:t>计算物理地址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624541" y="5136172"/>
            <a:ext cx="1423527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41" y="3186397"/>
            <a:ext cx="3714750" cy="4000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16" y="4269440"/>
            <a:ext cx="3724275" cy="3333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541" y="5285808"/>
            <a:ext cx="3476625" cy="4857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016" y="5952847"/>
            <a:ext cx="35337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0817" y="196203"/>
            <a:ext cx="2976886" cy="827314"/>
            <a:chOff x="4589792" y="4087979"/>
            <a:chExt cx="2976886" cy="827314"/>
          </a:xfrm>
        </p:grpSpPr>
        <p:sp>
          <p:nvSpPr>
            <p:cNvPr id="4" name="椭圆 3"/>
            <p:cNvSpPr/>
            <p:nvPr/>
          </p:nvSpPr>
          <p:spPr>
            <a:xfrm>
              <a:off x="4589792" y="4087979"/>
              <a:ext cx="827314" cy="8273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945721" y="424002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B050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回答问题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94923" y="1457171"/>
            <a:ext cx="7637925" cy="1110078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test.c</a:t>
            </a:r>
            <a:r>
              <a:rPr lang="zh-CN" altLang="en-US" sz="2800" b="1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退出后，如果马上再运行一次，并再进行地址跟踪，你发现有哪些异同？为什么？</a:t>
            </a:r>
            <a:endParaRPr lang="zh-CN" altLang="en-US" sz="2800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8995" y="36463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Helvetica-Bold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再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运行一次，操作系统又会为程序分配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64MB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的虚拟地址空间，虚拟地址与线性地址都是操作系统虚拟抽象出来的，操作系统加载程序时，由于虚拟地址是按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nr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分配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64M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，两次运行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nr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一致，所以虚拟地址没变，同样线性地址也没变；页目录地址是操作系统放置的， 物理分页变了，所以物理地址就会变化。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57473" y="2783618"/>
            <a:ext cx="3672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不变的是：虚拟地址、线性地址  </a:t>
            </a:r>
            <a:endParaRPr lang="en-US" altLang="zh-CN" b="1" dirty="0" smtClean="0">
              <a:solidFill>
                <a:srgbClr val="00B0F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</a:t>
            </a:r>
            <a:r>
              <a:rPr lang="zh-CN" altLang="en-US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化的是：物理地址</a:t>
            </a:r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494923" y="3512634"/>
            <a:ext cx="7637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7362" y="151862"/>
            <a:ext cx="2976886" cy="827314"/>
            <a:chOff x="4589792" y="5114155"/>
            <a:chExt cx="2976886" cy="827314"/>
          </a:xfrm>
        </p:grpSpPr>
        <p:sp>
          <p:nvSpPr>
            <p:cNvPr id="7" name="椭圆 6"/>
            <p:cNvSpPr/>
            <p:nvPr/>
          </p:nvSpPr>
          <p:spPr>
            <a:xfrm>
              <a:off x="4589792" y="5114155"/>
              <a:ext cx="827314" cy="827314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45721" y="526620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9999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总</a:t>
              </a:r>
              <a:r>
                <a:rPr lang="zh-CN" altLang="en-US" sz="2800" dirty="0" smtClean="0">
                  <a:solidFill>
                    <a:srgbClr val="FF9999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结回顾</a:t>
              </a:r>
              <a:endParaRPr lang="zh-CN" altLang="en-US" sz="2800" dirty="0">
                <a:solidFill>
                  <a:srgbClr val="FF9999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494923" y="1059366"/>
            <a:ext cx="8162033" cy="4973445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通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过这次实验，我们更进一步理解了为什么程序的虚拟地址会是相同的的原因，感受了</a:t>
            </a:r>
            <a:r>
              <a:rPr lang="en-US" altLang="zh-CN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开发者设计出的</a:t>
            </a:r>
            <a:r>
              <a:rPr lang="en-US" altLang="zh-CN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GDT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LDT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的强大之处。       </a:t>
            </a:r>
            <a:endParaRPr lang="en-US" altLang="zh-CN" sz="2400" dirty="0" smtClean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我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觉得</a:t>
            </a:r>
            <a:r>
              <a:rPr lang="en-US" altLang="zh-CN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Linux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地址共享，非常适合于我们程序的编写，在我们编写程序时，丝毫不需要考虑物理地址的问题，这样不仅为我们省去了很多麻烦，而且由于操作系统的这样的设置，大大增强了计算机运行程序的能力，合理地管理多个进程。       </a:t>
            </a:r>
            <a:endParaRPr lang="en-US" altLang="zh-CN" sz="2400" dirty="0" smtClean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en-US" sz="24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作系统</a:t>
            </a:r>
            <a:r>
              <a:rPr lang="en-US" altLang="zh-CN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GDT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LDT</a:t>
            </a:r>
            <a:r>
              <a:rPr lang="zh-CN" altLang="en-US" sz="2400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表的设置，符合分段、分页管理的思想。分段管理可以把虚拟地址转换成线性地址，而分页管理可以进一步将线性地址转换成物理地址。使每段程序都能合理地取得资源，从而保证程序的有效运行</a:t>
            </a:r>
            <a:r>
              <a:rPr lang="zh-CN" altLang="en-US" sz="2400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3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56872" y="2739359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0CB692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谢谢</a:t>
            </a:r>
            <a:r>
              <a:rPr lang="en-US" altLang="zh-CN" sz="4000" dirty="0" smtClean="0">
                <a:solidFill>
                  <a:srgbClr val="0CB692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!</a:t>
            </a:r>
            <a:endParaRPr lang="en-US" altLang="zh-CN" sz="4000" dirty="0">
              <a:solidFill>
                <a:srgbClr val="516D82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89792" y="1009451"/>
            <a:ext cx="827314" cy="827314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75191" y="2035627"/>
            <a:ext cx="827314" cy="827314"/>
          </a:xfrm>
          <a:prstGeom prst="ellipse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89792" y="3061803"/>
            <a:ext cx="827314" cy="827314"/>
          </a:xfrm>
          <a:prstGeom prst="ellipse">
            <a:avLst/>
          </a:prstGeom>
          <a:solidFill>
            <a:srgbClr val="EED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589792" y="4087979"/>
            <a:ext cx="827314" cy="8273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945722" y="11614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实验目的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945723" y="2187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实</a:t>
            </a:r>
            <a:r>
              <a:rPr lang="zh-CN" altLang="en-US" sz="2800" dirty="0" smtClean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验</a:t>
            </a:r>
            <a:r>
              <a:rPr lang="zh-CN" altLang="en-US" sz="28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内容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945722" y="32138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EED66F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实</a:t>
            </a:r>
            <a:r>
              <a:rPr lang="zh-CN" altLang="en-US" sz="2800" dirty="0" smtClean="0">
                <a:solidFill>
                  <a:srgbClr val="EED66F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验过程</a:t>
            </a:r>
            <a:endParaRPr lang="zh-CN" altLang="en-US" sz="2800" dirty="0">
              <a:solidFill>
                <a:srgbClr val="EED66F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89792" y="5114155"/>
            <a:ext cx="827314" cy="827314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945721" y="4240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回答问题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945721" y="52662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9999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总</a:t>
            </a:r>
            <a:r>
              <a:rPr lang="zh-CN" altLang="en-US" sz="2800" dirty="0" smtClean="0">
                <a:solidFill>
                  <a:srgbClr val="FF9999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结回顾</a:t>
            </a:r>
            <a:endParaRPr lang="zh-CN" altLang="en-US" sz="2800" dirty="0">
              <a:solidFill>
                <a:srgbClr val="FF9999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5327" y="0"/>
            <a:ext cx="89210" cy="73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34537" y="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导航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242763" y="2263954"/>
            <a:ext cx="5326640" cy="1092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96212" y="197999"/>
            <a:ext cx="2976887" cy="827314"/>
            <a:chOff x="4589792" y="1009451"/>
            <a:chExt cx="2976887" cy="827314"/>
          </a:xfrm>
        </p:grpSpPr>
        <p:sp>
          <p:nvSpPr>
            <p:cNvPr id="51" name="椭圆 50"/>
            <p:cNvSpPr/>
            <p:nvPr/>
          </p:nvSpPr>
          <p:spPr>
            <a:xfrm>
              <a:off x="4589792" y="1009451"/>
              <a:ext cx="827314" cy="827314"/>
            </a:xfrm>
            <a:prstGeom prst="ellipse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945722" y="116149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实验目的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612466" y="4087337"/>
            <a:ext cx="5326640" cy="11061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42763" y="4087337"/>
            <a:ext cx="5326640" cy="11061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2466" y="2238993"/>
            <a:ext cx="5326640" cy="11175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982517" y="2610180"/>
            <a:ext cx="458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深入理解操作系统的段、页式内存管理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56917" y="2456292"/>
            <a:ext cx="4881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深入理解段表、页表、逻辑地址、线性地址、物理地址等概念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023526" y="4445714"/>
            <a:ext cx="466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实践段、页式内存管理的地址映射过程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496083" y="4286469"/>
            <a:ext cx="4819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编程实现段、页式内存管理上的内存共享，从而深入理解操作系统的内存管理</a:t>
            </a:r>
          </a:p>
        </p:txBody>
      </p:sp>
      <p:sp>
        <p:nvSpPr>
          <p:cNvPr id="71" name="椭圆 70"/>
          <p:cNvSpPr/>
          <p:nvPr/>
        </p:nvSpPr>
        <p:spPr>
          <a:xfrm>
            <a:off x="313191" y="1992896"/>
            <a:ext cx="669326" cy="657648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5" name="椭圆 74"/>
          <p:cNvSpPr/>
          <p:nvPr/>
        </p:nvSpPr>
        <p:spPr>
          <a:xfrm>
            <a:off x="5987952" y="1835564"/>
            <a:ext cx="669326" cy="657648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76" name="椭圆 75"/>
          <p:cNvSpPr/>
          <p:nvPr/>
        </p:nvSpPr>
        <p:spPr>
          <a:xfrm>
            <a:off x="308809" y="3741110"/>
            <a:ext cx="669326" cy="657648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77" name="椭圆 76"/>
          <p:cNvSpPr/>
          <p:nvPr/>
        </p:nvSpPr>
        <p:spPr>
          <a:xfrm>
            <a:off x="5973628" y="3739523"/>
            <a:ext cx="669326" cy="657648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0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 animBg="1"/>
      <p:bldP spid="56" grpId="0" animBg="1"/>
      <p:bldP spid="64" grpId="0"/>
      <p:bldP spid="66" grpId="0"/>
      <p:bldP spid="68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9308" y="139920"/>
            <a:ext cx="2991489" cy="827314"/>
            <a:chOff x="4575191" y="2035627"/>
            <a:chExt cx="2991489" cy="827314"/>
          </a:xfrm>
        </p:grpSpPr>
        <p:sp>
          <p:nvSpPr>
            <p:cNvPr id="4" name="椭圆 3"/>
            <p:cNvSpPr/>
            <p:nvPr/>
          </p:nvSpPr>
          <p:spPr>
            <a:xfrm>
              <a:off x="4575191" y="2035627"/>
              <a:ext cx="827314" cy="827314"/>
            </a:xfrm>
            <a:prstGeom prst="ellipse">
              <a:avLst/>
            </a:prstGeom>
            <a:solidFill>
              <a:srgbClr val="516D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945723" y="218767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516D8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实</a:t>
              </a:r>
              <a:r>
                <a:rPr lang="zh-CN" altLang="en-US" sz="2800" dirty="0" smtClean="0">
                  <a:solidFill>
                    <a:srgbClr val="516D8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验</a:t>
              </a:r>
              <a:r>
                <a:rPr lang="zh-CN" altLang="en-US" sz="2800" dirty="0">
                  <a:solidFill>
                    <a:srgbClr val="516D8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内容</a:t>
              </a:r>
            </a:p>
          </p:txBody>
        </p:sp>
      </p:grpSp>
      <p:sp>
        <p:nvSpPr>
          <p:cNvPr id="7" name="椭圆 6"/>
          <p:cNvSpPr/>
          <p:nvPr/>
        </p:nvSpPr>
        <p:spPr>
          <a:xfrm>
            <a:off x="2711456" y="1908968"/>
            <a:ext cx="878682" cy="878682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1</a:t>
            </a:r>
            <a:endParaRPr lang="zh-CN" altLang="en-US" sz="4400" dirty="0"/>
          </a:p>
        </p:txBody>
      </p:sp>
      <p:sp>
        <p:nvSpPr>
          <p:cNvPr id="8" name="Rectangle 96"/>
          <p:cNvSpPr/>
          <p:nvPr/>
        </p:nvSpPr>
        <p:spPr>
          <a:xfrm>
            <a:off x="3706661" y="2223550"/>
            <a:ext cx="6050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Bochs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调试工具跟踪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Linux 0.11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的地址翻译（地址映射）过程，了解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IA-32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Linux 0.11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的内存管理机制</a:t>
            </a:r>
            <a:endParaRPr lang="en-US" sz="16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6661" y="190896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159FDD"/>
                </a:solidFill>
                <a:ea typeface="华文细黑" panose="02010600040101010101" pitchFamily="2" charset="-122"/>
              </a:rPr>
              <a:t>地址映射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14322" y="2223550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711456" y="3302871"/>
            <a:ext cx="878682" cy="878682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2</a:t>
            </a:r>
            <a:endParaRPr lang="zh-CN" altLang="en-US" sz="4400" dirty="0"/>
          </a:p>
        </p:txBody>
      </p:sp>
      <p:sp>
        <p:nvSpPr>
          <p:cNvPr id="12" name="Rectangle 96"/>
          <p:cNvSpPr/>
          <p:nvPr/>
        </p:nvSpPr>
        <p:spPr>
          <a:xfrm>
            <a:off x="3706661" y="3617453"/>
            <a:ext cx="6050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Ubuntu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上编写多进程的生产者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消费者程序，用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共享内存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做缓冲区</a:t>
            </a:r>
            <a:endParaRPr 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6661" y="330287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159FDD"/>
                </a:solidFill>
                <a:ea typeface="华文细黑" panose="02010600040101010101" pitchFamily="2" charset="-122"/>
              </a:rPr>
              <a:t>共</a:t>
            </a:r>
            <a:r>
              <a:rPr lang="zh-CN" altLang="en-US" sz="1400" dirty="0" smtClean="0">
                <a:solidFill>
                  <a:srgbClr val="159FDD"/>
                </a:solidFill>
                <a:ea typeface="华文细黑" panose="02010600040101010101" pitchFamily="2" charset="-122"/>
              </a:rPr>
              <a:t>享内存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814322" y="3617453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711456" y="4867570"/>
            <a:ext cx="878682" cy="878682"/>
          </a:xfrm>
          <a:prstGeom prst="ellipse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3</a:t>
            </a:r>
            <a:endParaRPr lang="zh-CN" altLang="en-US" sz="4400" dirty="0"/>
          </a:p>
        </p:txBody>
      </p:sp>
      <p:sp>
        <p:nvSpPr>
          <p:cNvPr id="16" name="Rectangle 96"/>
          <p:cNvSpPr/>
          <p:nvPr/>
        </p:nvSpPr>
        <p:spPr>
          <a:xfrm>
            <a:off x="3706662" y="5182152"/>
            <a:ext cx="6050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Ubuntu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上编写多进程的生产者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消费者程序，用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共享内存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做缓冲区</a:t>
            </a:r>
            <a:endParaRPr 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6661" y="4867570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159FDD"/>
                </a:solidFill>
                <a:ea typeface="华文细黑" panose="02010600040101010101" pitchFamily="2" charset="-122"/>
              </a:rPr>
              <a:t>信号量</a:t>
            </a:r>
            <a:r>
              <a:rPr lang="en-US" altLang="zh-CN" sz="1400" dirty="0" smtClean="0">
                <a:solidFill>
                  <a:srgbClr val="159FDD"/>
                </a:solidFill>
                <a:ea typeface="华文细黑" panose="02010600040101010101" pitchFamily="2" charset="-122"/>
              </a:rPr>
              <a:t>+</a:t>
            </a:r>
            <a:r>
              <a:rPr lang="zh-CN" altLang="en-US" sz="1400" dirty="0" smtClean="0">
                <a:solidFill>
                  <a:srgbClr val="159FDD"/>
                </a:solidFill>
                <a:ea typeface="华文细黑" panose="02010600040101010101" pitchFamily="2" charset="-122"/>
              </a:rPr>
              <a:t>共享内存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814322" y="5182152"/>
            <a:ext cx="1423527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390650" y="3429000"/>
            <a:ext cx="10801350" cy="0"/>
          </a:xfrm>
          <a:prstGeom prst="line">
            <a:avLst/>
          </a:prstGeom>
          <a:ln>
            <a:solidFill>
              <a:srgbClr val="516D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730717" y="3276600"/>
            <a:ext cx="304800" cy="304800"/>
            <a:chOff x="1955800" y="3276600"/>
            <a:chExt cx="304800" cy="304800"/>
          </a:xfrm>
        </p:grpSpPr>
        <p:sp>
          <p:nvSpPr>
            <p:cNvPr id="6" name="椭圆 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3278" y="3276600"/>
            <a:ext cx="304800" cy="304800"/>
            <a:chOff x="1955800" y="3276600"/>
            <a:chExt cx="304800" cy="304800"/>
          </a:xfrm>
        </p:grpSpPr>
        <p:sp>
          <p:nvSpPr>
            <p:cNvPr id="14" name="椭圆 13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17710" y="3273688"/>
            <a:ext cx="304800" cy="304800"/>
            <a:chOff x="1955800" y="3276600"/>
            <a:chExt cx="304800" cy="304800"/>
          </a:xfrm>
        </p:grpSpPr>
        <p:sp>
          <p:nvSpPr>
            <p:cNvPr id="20" name="椭圆 1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642142" y="3294937"/>
            <a:ext cx="304800" cy="304800"/>
            <a:chOff x="1955800" y="3276600"/>
            <a:chExt cx="304800" cy="304800"/>
          </a:xfrm>
        </p:grpSpPr>
        <p:sp>
          <p:nvSpPr>
            <p:cNvPr id="23" name="椭圆 22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998" y="129039"/>
            <a:ext cx="4618362" cy="1106154"/>
            <a:chOff x="4589792" y="3061803"/>
            <a:chExt cx="4618362" cy="1106154"/>
          </a:xfrm>
        </p:grpSpPr>
        <p:sp>
          <p:nvSpPr>
            <p:cNvPr id="52" name="椭圆 51"/>
            <p:cNvSpPr/>
            <p:nvPr/>
          </p:nvSpPr>
          <p:spPr>
            <a:xfrm>
              <a:off x="4589792" y="3061803"/>
              <a:ext cx="827314" cy="827314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945722" y="3213850"/>
              <a:ext cx="326243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实</a:t>
              </a:r>
              <a:r>
                <a:rPr lang="zh-CN" altLang="en-US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验过程</a:t>
              </a:r>
              <a:endParaRPr lang="en-US" altLang="zh-CN" sz="2800" dirty="0" smtClean="0">
                <a:solidFill>
                  <a:srgbClr val="EED66F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  <a:p>
              <a:r>
                <a:rPr lang="en-US" altLang="zh-CN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	</a:t>
              </a:r>
              <a:r>
                <a:rPr lang="en-US" altLang="zh-CN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——</a:t>
              </a:r>
              <a:r>
                <a:rPr lang="zh-CN" altLang="en-US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地址映射</a:t>
              </a:r>
              <a:endParaRPr lang="zh-CN" altLang="en-US" sz="2800" dirty="0"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6" y="4293953"/>
            <a:ext cx="3037061" cy="1902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9785" y="3815116"/>
            <a:ext cx="19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Debug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模式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62" y="1251886"/>
            <a:ext cx="1882232" cy="1923828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3872596" y="3733800"/>
            <a:ext cx="111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始加载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11" y="4293953"/>
            <a:ext cx="5336796" cy="665252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6144170" y="3730888"/>
            <a:ext cx="21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入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test.c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程序内部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805" y="1391535"/>
            <a:ext cx="5068308" cy="1027839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8716202" y="2775864"/>
            <a:ext cx="21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显示接下来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条指令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3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rgbClr val="516D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730717" y="3276600"/>
            <a:ext cx="304800" cy="304800"/>
            <a:chOff x="1955800" y="3276600"/>
            <a:chExt cx="304800" cy="304800"/>
          </a:xfrm>
        </p:grpSpPr>
        <p:sp>
          <p:nvSpPr>
            <p:cNvPr id="6" name="椭圆 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3278" y="3276600"/>
            <a:ext cx="304800" cy="304800"/>
            <a:chOff x="1955800" y="3276600"/>
            <a:chExt cx="304800" cy="304800"/>
          </a:xfrm>
        </p:grpSpPr>
        <p:sp>
          <p:nvSpPr>
            <p:cNvPr id="14" name="椭圆 13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17710" y="3273688"/>
            <a:ext cx="304800" cy="304800"/>
            <a:chOff x="1955800" y="3276600"/>
            <a:chExt cx="304800" cy="304800"/>
          </a:xfrm>
        </p:grpSpPr>
        <p:sp>
          <p:nvSpPr>
            <p:cNvPr id="20" name="椭圆 1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642142" y="3294937"/>
            <a:ext cx="304800" cy="304800"/>
            <a:chOff x="1955800" y="3276600"/>
            <a:chExt cx="304800" cy="304800"/>
          </a:xfrm>
        </p:grpSpPr>
        <p:sp>
          <p:nvSpPr>
            <p:cNvPr id="23" name="椭圆 22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998" y="129039"/>
            <a:ext cx="4618362" cy="1106154"/>
            <a:chOff x="4589792" y="3061803"/>
            <a:chExt cx="4618362" cy="1106154"/>
          </a:xfrm>
        </p:grpSpPr>
        <p:sp>
          <p:nvSpPr>
            <p:cNvPr id="52" name="椭圆 51"/>
            <p:cNvSpPr/>
            <p:nvPr/>
          </p:nvSpPr>
          <p:spPr>
            <a:xfrm>
              <a:off x="4589792" y="3061803"/>
              <a:ext cx="827314" cy="827314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945722" y="3213850"/>
              <a:ext cx="326243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实</a:t>
              </a:r>
              <a:r>
                <a:rPr lang="zh-CN" altLang="en-US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验过程</a:t>
              </a:r>
              <a:endParaRPr lang="en-US" altLang="zh-CN" sz="2800" dirty="0" smtClean="0">
                <a:solidFill>
                  <a:srgbClr val="EED66F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  <a:p>
              <a:r>
                <a:rPr lang="en-US" altLang="zh-CN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	</a:t>
              </a:r>
              <a:r>
                <a:rPr lang="en-US" altLang="zh-CN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——</a:t>
              </a:r>
              <a:r>
                <a:rPr lang="zh-CN" altLang="en-US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地址映射</a:t>
              </a:r>
              <a:endParaRPr lang="zh-CN" altLang="en-US" sz="2800" dirty="0"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59785" y="3815116"/>
            <a:ext cx="19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显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示寄存器信息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2" y="4570563"/>
            <a:ext cx="3501688" cy="147322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781125" y="2775669"/>
            <a:ext cx="11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GDT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80" y="1616307"/>
            <a:ext cx="4412838" cy="99085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464803" y="3830088"/>
            <a:ext cx="151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找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LDT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位置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01" y="4607038"/>
            <a:ext cx="5195818" cy="5687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23" y="1983346"/>
            <a:ext cx="5532065" cy="49923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026411" y="2684030"/>
            <a:ext cx="15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LDT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内容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10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rgbClr val="516D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730717" y="3276600"/>
            <a:ext cx="304800" cy="304800"/>
            <a:chOff x="1955800" y="3276600"/>
            <a:chExt cx="304800" cy="304800"/>
          </a:xfrm>
        </p:grpSpPr>
        <p:sp>
          <p:nvSpPr>
            <p:cNvPr id="6" name="椭圆 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3278" y="3276600"/>
            <a:ext cx="304800" cy="304800"/>
            <a:chOff x="1955800" y="3276600"/>
            <a:chExt cx="304800" cy="304800"/>
          </a:xfrm>
        </p:grpSpPr>
        <p:sp>
          <p:nvSpPr>
            <p:cNvPr id="14" name="椭圆 13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17710" y="3273688"/>
            <a:ext cx="304800" cy="304800"/>
            <a:chOff x="1955800" y="3276600"/>
            <a:chExt cx="304800" cy="304800"/>
          </a:xfrm>
        </p:grpSpPr>
        <p:sp>
          <p:nvSpPr>
            <p:cNvPr id="20" name="椭圆 1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642142" y="3294937"/>
            <a:ext cx="304800" cy="304800"/>
            <a:chOff x="1955800" y="3276600"/>
            <a:chExt cx="304800" cy="304800"/>
          </a:xfrm>
        </p:grpSpPr>
        <p:sp>
          <p:nvSpPr>
            <p:cNvPr id="23" name="椭圆 22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998" y="129039"/>
            <a:ext cx="4618362" cy="1106154"/>
            <a:chOff x="4589792" y="3061803"/>
            <a:chExt cx="4618362" cy="1106154"/>
          </a:xfrm>
        </p:grpSpPr>
        <p:sp>
          <p:nvSpPr>
            <p:cNvPr id="52" name="椭圆 51"/>
            <p:cNvSpPr/>
            <p:nvPr/>
          </p:nvSpPr>
          <p:spPr>
            <a:xfrm>
              <a:off x="4589792" y="3061803"/>
              <a:ext cx="827314" cy="827314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945722" y="3213850"/>
              <a:ext cx="326243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实</a:t>
              </a:r>
              <a:r>
                <a:rPr lang="zh-CN" altLang="en-US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验过程</a:t>
              </a:r>
              <a:endParaRPr lang="en-US" altLang="zh-CN" sz="2800" dirty="0" smtClean="0">
                <a:solidFill>
                  <a:srgbClr val="EED66F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  <a:p>
              <a:r>
                <a:rPr lang="en-US" altLang="zh-CN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	</a:t>
              </a:r>
              <a:r>
                <a:rPr lang="en-US" altLang="zh-CN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——</a:t>
              </a:r>
              <a:r>
                <a:rPr lang="zh-CN" altLang="en-US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地址映射</a:t>
              </a:r>
              <a:endParaRPr lang="zh-CN" altLang="en-US" sz="2800" dirty="0"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59785" y="3815116"/>
            <a:ext cx="19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算出页目录位置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31115" y="3772372"/>
            <a:ext cx="20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</a:t>
            </a:r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页目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录表内容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67076" y="3831774"/>
            <a:ext cx="97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找出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26411" y="2684030"/>
            <a:ext cx="15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查看页表项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" y="4485075"/>
            <a:ext cx="4733259" cy="9390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11" y="1327176"/>
            <a:ext cx="4264692" cy="177868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829" y="1956680"/>
            <a:ext cx="3476625" cy="4857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872" y="4415546"/>
            <a:ext cx="30384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38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5998" y="129039"/>
            <a:ext cx="4618362" cy="1106154"/>
            <a:chOff x="4589792" y="3061803"/>
            <a:chExt cx="4618362" cy="1106154"/>
          </a:xfrm>
        </p:grpSpPr>
        <p:sp>
          <p:nvSpPr>
            <p:cNvPr id="52" name="椭圆 51"/>
            <p:cNvSpPr/>
            <p:nvPr/>
          </p:nvSpPr>
          <p:spPr>
            <a:xfrm>
              <a:off x="4589792" y="3061803"/>
              <a:ext cx="827314" cy="827314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945722" y="3213850"/>
              <a:ext cx="326243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实</a:t>
              </a:r>
              <a:r>
                <a:rPr lang="zh-CN" altLang="en-US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验过程</a:t>
              </a:r>
              <a:endParaRPr lang="en-US" altLang="zh-CN" sz="2800" dirty="0" smtClean="0">
                <a:solidFill>
                  <a:srgbClr val="EED66F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  <a:p>
              <a:r>
                <a:rPr lang="en-US" altLang="zh-CN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	</a:t>
              </a:r>
              <a:r>
                <a:rPr lang="en-US" altLang="zh-CN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——</a:t>
              </a:r>
              <a:r>
                <a:rPr lang="zh-CN" altLang="en-US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地址映射</a:t>
              </a:r>
              <a:endParaRPr lang="zh-CN" altLang="en-US" sz="2800" dirty="0"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209651" y="3704994"/>
            <a:ext cx="16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验证物理地址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8" y="4202413"/>
            <a:ext cx="7265755" cy="557373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0" y="3424507"/>
            <a:ext cx="8095785" cy="0"/>
          </a:xfrm>
          <a:prstGeom prst="line">
            <a:avLst/>
          </a:prstGeom>
          <a:ln>
            <a:solidFill>
              <a:srgbClr val="516D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706448" y="3272107"/>
            <a:ext cx="304800" cy="304800"/>
            <a:chOff x="1955800" y="3276600"/>
            <a:chExt cx="304800" cy="304800"/>
          </a:xfrm>
        </p:grpSpPr>
        <p:sp>
          <p:nvSpPr>
            <p:cNvPr id="6" name="椭圆 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28" y="5092268"/>
            <a:ext cx="3533775" cy="50482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6382633" y="3272107"/>
            <a:ext cx="304800" cy="304800"/>
            <a:chOff x="1955800" y="3276600"/>
            <a:chExt cx="304800" cy="304800"/>
          </a:xfrm>
        </p:grpSpPr>
        <p:sp>
          <p:nvSpPr>
            <p:cNvPr id="34" name="椭圆 33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320" y="2176581"/>
            <a:ext cx="2600325" cy="4476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769" y="521362"/>
            <a:ext cx="2257425" cy="149542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733436" y="2786576"/>
            <a:ext cx="16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改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的初值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112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390650" y="3429000"/>
            <a:ext cx="10801350" cy="0"/>
          </a:xfrm>
          <a:prstGeom prst="line">
            <a:avLst/>
          </a:prstGeom>
          <a:ln>
            <a:solidFill>
              <a:srgbClr val="516D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730717" y="3276600"/>
            <a:ext cx="304800" cy="304800"/>
            <a:chOff x="1955800" y="3276600"/>
            <a:chExt cx="304800" cy="304800"/>
          </a:xfrm>
        </p:grpSpPr>
        <p:sp>
          <p:nvSpPr>
            <p:cNvPr id="6" name="椭圆 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3278" y="3276600"/>
            <a:ext cx="304800" cy="304800"/>
            <a:chOff x="1955800" y="3276600"/>
            <a:chExt cx="304800" cy="304800"/>
          </a:xfrm>
        </p:grpSpPr>
        <p:sp>
          <p:nvSpPr>
            <p:cNvPr id="14" name="椭圆 13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17710" y="3273688"/>
            <a:ext cx="304800" cy="304800"/>
            <a:chOff x="1955800" y="3276600"/>
            <a:chExt cx="304800" cy="304800"/>
          </a:xfrm>
        </p:grpSpPr>
        <p:sp>
          <p:nvSpPr>
            <p:cNvPr id="20" name="椭圆 1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642142" y="3294937"/>
            <a:ext cx="304800" cy="304800"/>
            <a:chOff x="1955800" y="3276600"/>
            <a:chExt cx="304800" cy="304800"/>
          </a:xfrm>
        </p:grpSpPr>
        <p:sp>
          <p:nvSpPr>
            <p:cNvPr id="23" name="椭圆 22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998" y="129039"/>
            <a:ext cx="4618362" cy="1106154"/>
            <a:chOff x="4589792" y="3061803"/>
            <a:chExt cx="4618362" cy="1106154"/>
          </a:xfrm>
        </p:grpSpPr>
        <p:sp>
          <p:nvSpPr>
            <p:cNvPr id="52" name="椭圆 51"/>
            <p:cNvSpPr/>
            <p:nvPr/>
          </p:nvSpPr>
          <p:spPr>
            <a:xfrm>
              <a:off x="4589792" y="3061803"/>
              <a:ext cx="827314" cy="827314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945722" y="3213850"/>
              <a:ext cx="326243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实</a:t>
              </a:r>
              <a:r>
                <a:rPr lang="zh-CN" altLang="en-US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验过程</a:t>
              </a:r>
              <a:endParaRPr lang="en-US" altLang="zh-CN" sz="2800" dirty="0" smtClean="0">
                <a:solidFill>
                  <a:srgbClr val="EED66F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  <a:p>
              <a:r>
                <a:rPr lang="en-US" altLang="zh-CN" sz="2800" dirty="0" smtClean="0">
                  <a:solidFill>
                    <a:srgbClr val="EED66F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	</a:t>
              </a:r>
              <a:r>
                <a:rPr lang="en-US" altLang="zh-CN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——</a:t>
              </a:r>
              <a:r>
                <a:rPr lang="zh-CN" altLang="en-US" sz="2800" dirty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共</a:t>
              </a:r>
              <a:r>
                <a:rPr lang="zh-CN" altLang="en-US" sz="2800" dirty="0" smtClean="0"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享内存</a:t>
              </a:r>
              <a:endParaRPr lang="zh-CN" altLang="en-US" sz="2800" dirty="0"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59785" y="3815116"/>
            <a:ext cx="19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改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memory.c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18073" y="2749721"/>
            <a:ext cx="1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编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</a:t>
            </a:r>
            <a:r>
              <a:rPr lang="en-US" altLang="zh-CN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shm.c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44170" y="3730888"/>
            <a:ext cx="21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加系统调用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716202" y="2775864"/>
            <a:ext cx="215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声</a:t>
            </a:r>
            <a:r>
              <a:rPr lang="zh-CN" altLang="en-US" dirty="0" smtClean="0">
                <a:solidFill>
                  <a:srgbClr val="4FC7A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明信号量结构体</a:t>
            </a:r>
            <a:endParaRPr lang="zh-CN" altLang="en-US" dirty="0">
              <a:solidFill>
                <a:srgbClr val="4FC7A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8" y="4570563"/>
            <a:ext cx="3897401" cy="15045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30" y="4570563"/>
            <a:ext cx="3711960" cy="12282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38" y="550426"/>
            <a:ext cx="4028405" cy="21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950</Words>
  <Application>Microsoft Office PowerPoint</Application>
  <PresentationFormat>宽屏</PresentationFormat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Century Gothic</vt:lpstr>
      <vt:lpstr>Helvetica-Bold</vt:lpstr>
      <vt:lpstr>等线</vt:lpstr>
      <vt:lpstr>汉仪特细等线简</vt:lpstr>
      <vt:lpstr>汉仪细等线简</vt:lpstr>
      <vt:lpstr>华文细黑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唐君</dc:creator>
  <cp:lastModifiedBy>匡盟盟</cp:lastModifiedBy>
  <cp:revision>136</cp:revision>
  <dcterms:created xsi:type="dcterms:W3CDTF">2014-11-28T06:35:44Z</dcterms:created>
  <dcterms:modified xsi:type="dcterms:W3CDTF">2016-12-28T10:24:42Z</dcterms:modified>
</cp:coreProperties>
</file>