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84" r:id="rId4"/>
    <p:sldId id="274" r:id="rId5"/>
    <p:sldId id="285" r:id="rId6"/>
    <p:sldId id="268" r:id="rId7"/>
    <p:sldId id="286" r:id="rId8"/>
    <p:sldId id="263" r:id="rId9"/>
    <p:sldId id="287" r:id="rId10"/>
    <p:sldId id="265" r:id="rId11"/>
    <p:sldId id="288" r:id="rId12"/>
    <p:sldId id="290" r:id="rId13"/>
    <p:sldId id="292" r:id="rId14"/>
    <p:sldId id="289" r:id="rId15"/>
    <p:sldId id="293" r:id="rId16"/>
    <p:sldId id="29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35E"/>
    <a:srgbClr val="F47264"/>
    <a:srgbClr val="144C74"/>
    <a:srgbClr val="29B9A6"/>
    <a:srgbClr val="84CBC5"/>
    <a:srgbClr val="1B6AA3"/>
    <a:srgbClr val="FFC20F"/>
    <a:srgbClr val="14507A"/>
    <a:srgbClr val="45B2A8"/>
    <a:srgbClr val="0089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12" autoAdjust="0"/>
    <p:restoredTop sz="90634" autoAdjust="0"/>
  </p:normalViewPr>
  <p:slideViewPr>
    <p:cSldViewPr snapToGrid="0">
      <p:cViewPr varScale="1">
        <p:scale>
          <a:sx n="84" d="100"/>
          <a:sy n="84" d="100"/>
        </p:scale>
        <p:origin x="45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663DD89-DA72-4956-8961-85B6562EBFBE}" type="datetimeFigureOut">
              <a:rPr lang="zh-CN" altLang="en-US" smtClean="0"/>
              <a:t>2016/12/28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29024506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63DD89-DA72-4956-8961-85B6562EBFBE}" type="datetimeFigureOut">
              <a:rPr lang="zh-CN" altLang="en-US" smtClean="0"/>
              <a:t>2016/12/28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36530310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63DD89-DA72-4956-8961-85B6562EBFBE}" type="datetimeFigureOut">
              <a:rPr lang="zh-CN" altLang="en-US" smtClean="0"/>
              <a:t>2016/12/28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7313939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63DD89-DA72-4956-8961-85B6562EBFBE}" type="datetimeFigureOut">
              <a:rPr lang="zh-CN" altLang="en-US" smtClean="0"/>
              <a:t>2016/12/28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21010299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663DD89-DA72-4956-8961-85B6562EBFBE}" type="datetimeFigureOut">
              <a:rPr lang="zh-CN" altLang="en-US" smtClean="0"/>
              <a:t>2016/12/28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37567474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663DD89-DA72-4956-8961-85B6562EBFBE}" type="datetimeFigureOut">
              <a:rPr lang="zh-CN" altLang="en-US" smtClean="0"/>
              <a:t>2016/12/28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30650398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663DD89-DA72-4956-8961-85B6562EBFBE}" type="datetimeFigureOut">
              <a:rPr lang="zh-CN" altLang="en-US" smtClean="0"/>
              <a:t>2016/12/28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16925468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663DD89-DA72-4956-8961-85B6562EBFBE}" type="datetimeFigureOut">
              <a:rPr lang="zh-CN" altLang="en-US" smtClean="0"/>
              <a:t>2016/12/28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15590720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63DD89-DA72-4956-8961-85B6562EBFBE}" type="datetimeFigureOut">
              <a:rPr lang="zh-CN" altLang="en-US" smtClean="0"/>
              <a:t>2016/12/28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41928627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663DD89-DA72-4956-8961-85B6562EBFBE}" type="datetimeFigureOut">
              <a:rPr lang="zh-CN" altLang="en-US" smtClean="0"/>
              <a:t>2016/12/28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41798397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663DD89-DA72-4956-8961-85B6562EBFBE}" type="datetimeFigureOut">
              <a:rPr lang="zh-CN" altLang="en-US" smtClean="0"/>
              <a:t>2016/12/28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10035777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3DD89-DA72-4956-8961-85B6562EBFBE}" type="datetimeFigureOut">
              <a:rPr lang="zh-CN" altLang="en-US" smtClean="0"/>
              <a:t>2016/12/28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2104133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等腰三角形 14"/>
          <p:cNvSpPr/>
          <p:nvPr/>
        </p:nvSpPr>
        <p:spPr>
          <a:xfrm rot="12600000">
            <a:off x="2066076" y="3131754"/>
            <a:ext cx="3440323" cy="2965796"/>
          </a:xfrm>
          <a:prstGeom prst="triangle">
            <a:avLst/>
          </a:prstGeom>
          <a:noFill/>
          <a:ln w="19050">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966759">
            <a:off x="4128595" y="-355492"/>
            <a:ext cx="6338769" cy="546445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3945919">
            <a:off x="10303310" y="4034318"/>
            <a:ext cx="391729" cy="337697"/>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21" name="等腰三角形 20"/>
          <p:cNvSpPr/>
          <p:nvPr/>
        </p:nvSpPr>
        <p:spPr>
          <a:xfrm rot="8598772">
            <a:off x="10372801" y="5007513"/>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22" name="等腰三角形 21"/>
          <p:cNvSpPr/>
          <p:nvPr/>
        </p:nvSpPr>
        <p:spPr>
          <a:xfrm rot="8598772">
            <a:off x="10879854" y="4946293"/>
            <a:ext cx="266912" cy="230096"/>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grpSp>
        <p:nvGrpSpPr>
          <p:cNvPr id="46" name="组合 45"/>
          <p:cNvGrpSpPr/>
          <p:nvPr/>
        </p:nvGrpSpPr>
        <p:grpSpPr>
          <a:xfrm rot="7938589">
            <a:off x="9932817" y="4575168"/>
            <a:ext cx="1368693" cy="1257291"/>
            <a:chOff x="1145739" y="762009"/>
            <a:chExt cx="1001675" cy="920146"/>
          </a:xfrm>
        </p:grpSpPr>
        <p:sp>
          <p:nvSpPr>
            <p:cNvPr id="48" name="等腰三角形 47"/>
            <p:cNvSpPr/>
            <p:nvPr/>
          </p:nvSpPr>
          <p:spPr>
            <a:xfrm rot="1020767">
              <a:off x="1286833" y="792672"/>
              <a:ext cx="860581" cy="741879"/>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49" name="椭圆 48"/>
            <p:cNvSpPr/>
            <p:nvPr/>
          </p:nvSpPr>
          <p:spPr>
            <a:xfrm rot="18818926">
              <a:off x="1145739" y="136078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8818926">
              <a:off x="1787028" y="762009"/>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8818926">
              <a:off x="1971488" y="159810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rot="13953573">
            <a:off x="3028233" y="2846994"/>
            <a:ext cx="848663" cy="779588"/>
            <a:chOff x="1145739" y="762009"/>
            <a:chExt cx="1001675" cy="920146"/>
          </a:xfrm>
        </p:grpSpPr>
        <p:sp>
          <p:nvSpPr>
            <p:cNvPr id="35" name="等腰三角形 34"/>
            <p:cNvSpPr/>
            <p:nvPr/>
          </p:nvSpPr>
          <p:spPr>
            <a:xfrm rot="1020767">
              <a:off x="1286833" y="792672"/>
              <a:ext cx="860581" cy="741879"/>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36" name="椭圆 35"/>
            <p:cNvSpPr/>
            <p:nvPr/>
          </p:nvSpPr>
          <p:spPr>
            <a:xfrm rot="18818926">
              <a:off x="1145739" y="136078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8818926">
              <a:off x="1787028" y="762009"/>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8818926">
              <a:off x="1971488" y="159810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912737" y="565770"/>
            <a:ext cx="3097450" cy="2152130"/>
            <a:chOff x="912737" y="565770"/>
            <a:chExt cx="3097450" cy="2152130"/>
          </a:xfrm>
        </p:grpSpPr>
        <p:sp>
          <p:nvSpPr>
            <p:cNvPr id="17" name="等腰三角形 16"/>
            <p:cNvSpPr/>
            <p:nvPr/>
          </p:nvSpPr>
          <p:spPr>
            <a:xfrm rot="18941696">
              <a:off x="2822785" y="2021207"/>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18" name="等腰三角形 17"/>
            <p:cNvSpPr/>
            <p:nvPr/>
          </p:nvSpPr>
          <p:spPr>
            <a:xfrm rot="3678182">
              <a:off x="2802171" y="1181956"/>
              <a:ext cx="397226" cy="342435"/>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19" name="等腰三角形 18"/>
            <p:cNvSpPr/>
            <p:nvPr/>
          </p:nvSpPr>
          <p:spPr>
            <a:xfrm rot="9480000">
              <a:off x="3485946" y="2487804"/>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12" name="等腰三角形 11"/>
            <p:cNvSpPr/>
            <p:nvPr/>
          </p:nvSpPr>
          <p:spPr>
            <a:xfrm rot="1020767">
              <a:off x="1218249" y="749218"/>
              <a:ext cx="945160" cy="814792"/>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24" name="等腰三角形 23"/>
            <p:cNvSpPr/>
            <p:nvPr/>
          </p:nvSpPr>
          <p:spPr>
            <a:xfrm rot="1020767">
              <a:off x="1105528" y="607668"/>
              <a:ext cx="1175902" cy="1013706"/>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26" name="椭圆 25"/>
            <p:cNvSpPr/>
            <p:nvPr/>
          </p:nvSpPr>
          <p:spPr>
            <a:xfrm rot="18818926">
              <a:off x="912737" y="1383941"/>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18818926">
              <a:off x="1788997" y="565770"/>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18818926">
              <a:off x="2041044" y="1708216"/>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rot="8977127">
              <a:off x="3563479" y="1987179"/>
              <a:ext cx="446708" cy="334617"/>
              <a:chOff x="2822785" y="1265179"/>
              <a:chExt cx="930073" cy="696693"/>
            </a:xfrm>
          </p:grpSpPr>
          <p:sp>
            <p:nvSpPr>
              <p:cNvPr id="76" name="等腰三角形 75"/>
              <p:cNvSpPr/>
              <p:nvPr/>
            </p:nvSpPr>
            <p:spPr>
              <a:xfrm rot="18941696">
                <a:off x="2822785" y="1265179"/>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78" name="等腰三角形 77"/>
              <p:cNvSpPr/>
              <p:nvPr/>
            </p:nvSpPr>
            <p:spPr>
              <a:xfrm rot="9480000">
                <a:off x="3485946" y="1731776"/>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grpSp>
      </p:grpSp>
      <p:sp>
        <p:nvSpPr>
          <p:cNvPr id="11" name="文本框 10"/>
          <p:cNvSpPr txBox="1"/>
          <p:nvPr/>
        </p:nvSpPr>
        <p:spPr>
          <a:xfrm>
            <a:off x="5580408" y="1988638"/>
            <a:ext cx="3991429" cy="646331"/>
          </a:xfrm>
          <a:prstGeom prst="rect">
            <a:avLst/>
          </a:prstGeom>
          <a:noFill/>
        </p:spPr>
        <p:txBody>
          <a:bodyPr wrap="square" rtlCol="0">
            <a:spAutoFit/>
          </a:bodyPr>
          <a:lstStyle/>
          <a:p>
            <a:r>
              <a:rPr lang="zh-CN" altLang="en-US" sz="3600" dirty="0" smtClean="0">
                <a:solidFill>
                  <a:schemeClr val="bg1"/>
                </a:solidFill>
                <a:latin typeface="迷你简汉真广标" panose="02010609000101010101" pitchFamily="49" charset="-122"/>
                <a:ea typeface="迷你简汉真广标" panose="02010609000101010101" pitchFamily="49" charset="-122"/>
              </a:rPr>
              <a:t>字符显示控制</a:t>
            </a:r>
          </a:p>
        </p:txBody>
      </p:sp>
      <p:sp>
        <p:nvSpPr>
          <p:cNvPr id="2" name="文本框 1"/>
          <p:cNvSpPr txBox="1"/>
          <p:nvPr/>
        </p:nvSpPr>
        <p:spPr>
          <a:xfrm>
            <a:off x="5790927" y="2744041"/>
            <a:ext cx="3253041" cy="400110"/>
          </a:xfrm>
          <a:prstGeom prst="rect">
            <a:avLst/>
          </a:prstGeom>
          <a:noFill/>
        </p:spPr>
        <p:txBody>
          <a:bodyPr wrap="square" rtlCol="0">
            <a:spAutoFit/>
          </a:bodyPr>
          <a:lstStyle/>
          <a:p>
            <a:r>
              <a:rPr lang="en-US" altLang="zh-CN" sz="2000" dirty="0" smtClean="0">
                <a:solidFill>
                  <a:schemeClr val="bg1"/>
                </a:solidFill>
                <a:latin typeface="等线" panose="02010600030101010101" pitchFamily="2" charset="-122"/>
                <a:ea typeface="等线" panose="02010600030101010101" pitchFamily="2" charset="-122"/>
              </a:rPr>
              <a:t>——《</a:t>
            </a:r>
            <a:r>
              <a:rPr lang="zh-CN" altLang="en-US" sz="2000" dirty="0" smtClean="0">
                <a:solidFill>
                  <a:schemeClr val="bg1"/>
                </a:solidFill>
                <a:latin typeface="等线" panose="02010600030101010101" pitchFamily="2" charset="-122"/>
                <a:ea typeface="等线" panose="02010600030101010101" pitchFamily="2" charset="-122"/>
              </a:rPr>
              <a:t>操作系统</a:t>
            </a:r>
            <a:r>
              <a:rPr lang="en-US" altLang="zh-CN" sz="2000" dirty="0" smtClean="0">
                <a:solidFill>
                  <a:schemeClr val="bg1"/>
                </a:solidFill>
                <a:latin typeface="等线" panose="02010600030101010101" pitchFamily="2" charset="-122"/>
                <a:ea typeface="等线" panose="02010600030101010101" pitchFamily="2" charset="-122"/>
              </a:rPr>
              <a:t>》</a:t>
            </a:r>
            <a:r>
              <a:rPr lang="zh-CN" altLang="en-US" sz="2000" dirty="0" smtClean="0">
                <a:solidFill>
                  <a:schemeClr val="bg1"/>
                </a:solidFill>
                <a:latin typeface="等线" panose="02010600030101010101" pitchFamily="2" charset="-122"/>
                <a:ea typeface="等线" panose="02010600030101010101" pitchFamily="2" charset="-122"/>
              </a:rPr>
              <a:t>实验六</a:t>
            </a:r>
            <a:endParaRPr lang="zh-CN" altLang="en-US" sz="2000" dirty="0">
              <a:solidFill>
                <a:schemeClr val="bg1"/>
              </a:solidFill>
              <a:latin typeface="等线" panose="02010600030101010101" pitchFamily="2" charset="-122"/>
              <a:ea typeface="等线" panose="02010600030101010101" pitchFamily="2" charset="-122"/>
            </a:endParaRPr>
          </a:p>
        </p:txBody>
      </p:sp>
      <p:sp>
        <p:nvSpPr>
          <p:cNvPr id="3" name="文本框 2"/>
          <p:cNvSpPr txBox="1"/>
          <p:nvPr/>
        </p:nvSpPr>
        <p:spPr>
          <a:xfrm>
            <a:off x="5580408" y="3670773"/>
            <a:ext cx="3270294" cy="369332"/>
          </a:xfrm>
          <a:prstGeom prst="rect">
            <a:avLst/>
          </a:prstGeom>
          <a:noFill/>
        </p:spPr>
        <p:txBody>
          <a:bodyPr wrap="square" rtlCol="0">
            <a:spAutoFit/>
          </a:bodyPr>
          <a:lstStyle/>
          <a:p>
            <a:r>
              <a:rPr lang="zh-CN" altLang="en-US" dirty="0" smtClean="0">
                <a:solidFill>
                  <a:schemeClr val="bg1"/>
                </a:solidFill>
                <a:latin typeface="等线" panose="02010600030101010101" pitchFamily="2" charset="-122"/>
                <a:ea typeface="等线" panose="02010600030101010101" pitchFamily="2" charset="-122"/>
              </a:rPr>
              <a:t>报告人：樊晨霄、匡盟盟</a:t>
            </a:r>
            <a:endParaRPr lang="zh-CN" altLang="en-US" dirty="0">
              <a:solidFill>
                <a:schemeClr val="bg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2335055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0" y="587118"/>
            <a:ext cx="2726931" cy="520091"/>
            <a:chOff x="-12700" y="587118"/>
            <a:chExt cx="2726931" cy="520091"/>
          </a:xfrm>
        </p:grpSpPr>
        <p:sp>
          <p:nvSpPr>
            <p:cNvPr id="35" name="文本框 34"/>
            <p:cNvSpPr txBox="1"/>
            <p:nvPr/>
          </p:nvSpPr>
          <p:spPr>
            <a:xfrm>
              <a:off x="381000" y="600941"/>
              <a:ext cx="2333231" cy="492443"/>
            </a:xfrm>
            <a:prstGeom prst="rect">
              <a:avLst/>
            </a:prstGeom>
          </p:spPr>
          <p:txBody>
            <a:bodyPr wrap="squar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实验结果</a:t>
              </a:r>
              <a:endPar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矩形 35"/>
            <p:cNvSpPr/>
            <p:nvPr/>
          </p:nvSpPr>
          <p:spPr>
            <a:xfrm>
              <a:off x="-12700" y="587118"/>
              <a:ext cx="393700" cy="520091"/>
            </a:xfrm>
            <a:prstGeom prst="rect">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283" y="1303450"/>
            <a:ext cx="7817087" cy="5161005"/>
          </a:xfrm>
          <a:prstGeom prst="rect">
            <a:avLst/>
          </a:prstGeom>
        </p:spPr>
      </p:pic>
    </p:spTree>
    <p:extLst>
      <p:ext uri="{BB962C8B-B14F-4D97-AF65-F5344CB8AC3E}">
        <p14:creationId xmlns:p14="http://schemas.microsoft.com/office/powerpoint/2010/main" val="10573084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2376887" y="2183370"/>
            <a:ext cx="1641476" cy="1769715"/>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1500" dirty="0" smtClean="0">
                <a:solidFill>
                  <a:srgbClr val="00B0F0"/>
                </a:solidFill>
                <a:latin typeface="Arial" panose="020B0604020202020204" pitchFamily="34" charset="0"/>
                <a:cs typeface="Arial" panose="020B0604020202020204" pitchFamily="34" charset="0"/>
              </a:rPr>
              <a:t>0</a:t>
            </a:r>
            <a:r>
              <a:rPr lang="en-US" altLang="zh-CN" sz="11500" dirty="0" smtClean="0">
                <a:solidFill>
                  <a:srgbClr val="00B0F0"/>
                </a:solidFill>
                <a:latin typeface="Arial" panose="020B0604020202020204" pitchFamily="34" charset="0"/>
                <a:cs typeface="Arial" panose="020B0604020202020204" pitchFamily="34" charset="0"/>
              </a:rPr>
              <a:t>5</a:t>
            </a:r>
            <a:endParaRPr kumimoji="0" lang="en-US" sz="11500" b="1" i="0" u="none" strike="noStrike" kern="1200" cap="none" spc="0" normalizeH="0" baseline="0" noProof="0" dirty="0" smtClean="0">
              <a:ln>
                <a:noFill/>
              </a:ln>
              <a:solidFill>
                <a:srgbClr val="00B0F0"/>
              </a:solidFill>
              <a:effectLst/>
              <a:uLnTx/>
              <a:uFillTx/>
              <a:latin typeface="Arial" panose="020B0604020202020204" pitchFamily="34" charset="0"/>
              <a:cs typeface="Arial" panose="020B0604020202020204" pitchFamily="34" charset="0"/>
            </a:endParaRPr>
          </a:p>
        </p:txBody>
      </p:sp>
      <p:sp>
        <p:nvSpPr>
          <p:cNvPr id="49" name="文本框 48"/>
          <p:cNvSpPr txBox="1"/>
          <p:nvPr/>
        </p:nvSpPr>
        <p:spPr>
          <a:xfrm>
            <a:off x="3960811" y="2976522"/>
            <a:ext cx="2279969" cy="707886"/>
          </a:xfrm>
          <a:prstGeom prst="rect">
            <a:avLst/>
          </a:prstGeom>
          <a:noFill/>
        </p:spPr>
        <p:txBody>
          <a:bodyPr wrap="squar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回答问题</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rot="11891394">
            <a:off x="7883799" y="2295897"/>
            <a:ext cx="3097450" cy="2152130"/>
            <a:chOff x="912737" y="565770"/>
            <a:chExt cx="3097450" cy="2152130"/>
          </a:xfrm>
        </p:grpSpPr>
        <p:sp>
          <p:nvSpPr>
            <p:cNvPr id="60" name="等腰三角形 59"/>
            <p:cNvSpPr/>
            <p:nvPr/>
          </p:nvSpPr>
          <p:spPr>
            <a:xfrm rot="18941696">
              <a:off x="2822785" y="2021207"/>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1" name="等腰三角形 60"/>
            <p:cNvSpPr/>
            <p:nvPr/>
          </p:nvSpPr>
          <p:spPr>
            <a:xfrm rot="3678182">
              <a:off x="2802171" y="1181956"/>
              <a:ext cx="397226" cy="342435"/>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2" name="等腰三角形 61"/>
            <p:cNvSpPr/>
            <p:nvPr/>
          </p:nvSpPr>
          <p:spPr>
            <a:xfrm rot="9480000">
              <a:off x="3485946" y="2487804"/>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3" name="等腰三角形 62"/>
            <p:cNvSpPr/>
            <p:nvPr/>
          </p:nvSpPr>
          <p:spPr>
            <a:xfrm rot="1020767">
              <a:off x="1218249" y="749218"/>
              <a:ext cx="945160" cy="814792"/>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4" name="等腰三角形 63"/>
            <p:cNvSpPr/>
            <p:nvPr/>
          </p:nvSpPr>
          <p:spPr>
            <a:xfrm rot="1020767">
              <a:off x="1105528" y="607668"/>
              <a:ext cx="1175902" cy="1013706"/>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5" name="椭圆 64"/>
            <p:cNvSpPr/>
            <p:nvPr/>
          </p:nvSpPr>
          <p:spPr>
            <a:xfrm rot="18818926">
              <a:off x="912737" y="1383941"/>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8818926">
              <a:off x="1788997" y="565770"/>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8818926">
              <a:off x="2041044" y="1708216"/>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rot="8977127">
              <a:off x="3563479" y="1987179"/>
              <a:ext cx="446708" cy="334617"/>
              <a:chOff x="2822785" y="1265179"/>
              <a:chExt cx="930073" cy="696693"/>
            </a:xfrm>
          </p:grpSpPr>
          <p:sp>
            <p:nvSpPr>
              <p:cNvPr id="69" name="等腰三角形 68"/>
              <p:cNvSpPr/>
              <p:nvPr/>
            </p:nvSpPr>
            <p:spPr>
              <a:xfrm rot="18941696">
                <a:off x="2822785" y="1265179"/>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70" name="等腰三角形 69"/>
              <p:cNvSpPr/>
              <p:nvPr/>
            </p:nvSpPr>
            <p:spPr>
              <a:xfrm rot="9480000">
                <a:off x="3485946" y="1731776"/>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grpSp>
      </p:grpSp>
      <p:cxnSp>
        <p:nvCxnSpPr>
          <p:cNvPr id="71" name="Straight Connector 13"/>
          <p:cNvCxnSpPr/>
          <p:nvPr/>
        </p:nvCxnSpPr>
        <p:spPr>
          <a:xfrm flipH="1">
            <a:off x="0" y="4110074"/>
            <a:ext cx="6331945" cy="0"/>
          </a:xfrm>
          <a:prstGeom prst="line">
            <a:avLst/>
          </a:prstGeom>
          <a:ln w="19050" cap="sq">
            <a:solidFill>
              <a:srgbClr val="00B0F0"/>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3856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0" y="587118"/>
            <a:ext cx="2726931" cy="520091"/>
            <a:chOff x="-12700" y="587118"/>
            <a:chExt cx="2726931" cy="520091"/>
          </a:xfrm>
        </p:grpSpPr>
        <p:sp>
          <p:nvSpPr>
            <p:cNvPr id="35" name="文本框 34"/>
            <p:cNvSpPr txBox="1"/>
            <p:nvPr/>
          </p:nvSpPr>
          <p:spPr>
            <a:xfrm>
              <a:off x="381000" y="600941"/>
              <a:ext cx="2333231" cy="492443"/>
            </a:xfrm>
            <a:prstGeom prst="rect">
              <a:avLst/>
            </a:prstGeom>
          </p:spPr>
          <p:txBody>
            <a:bodyPr wrap="squar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回</a:t>
              </a:r>
              <a:r>
                <a:rPr lang="zh-CN" altLang="en-US"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答问题</a:t>
              </a:r>
              <a:endPar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矩形 35"/>
            <p:cNvSpPr/>
            <p:nvPr/>
          </p:nvSpPr>
          <p:spPr>
            <a:xfrm>
              <a:off x="-12700" y="587118"/>
              <a:ext cx="393700" cy="520091"/>
            </a:xfrm>
            <a:prstGeom prst="rect">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963553" y="1571471"/>
            <a:ext cx="7637925" cy="1110078"/>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8D35E"/>
                </a:solidFill>
                <a:latin typeface="等线" panose="02010600030101010101" pitchFamily="2" charset="-122"/>
                <a:ea typeface="等线" panose="02010600030101010101" pitchFamily="2" charset="-122"/>
              </a:rPr>
              <a:t>在原始代码中，按下</a:t>
            </a:r>
            <a:r>
              <a:rPr lang="en-US" altLang="zh-CN" sz="2800" b="1" dirty="0">
                <a:solidFill>
                  <a:srgbClr val="F8D35E"/>
                </a:solidFill>
                <a:latin typeface="等线" panose="02010600030101010101" pitchFamily="2" charset="-122"/>
                <a:ea typeface="等线" panose="02010600030101010101" pitchFamily="2" charset="-122"/>
              </a:rPr>
              <a:t>F12</a:t>
            </a:r>
            <a:r>
              <a:rPr lang="zh-CN" altLang="en-US" sz="2800" b="1" dirty="0">
                <a:solidFill>
                  <a:srgbClr val="F8D35E"/>
                </a:solidFill>
                <a:latin typeface="等线" panose="02010600030101010101" pitchFamily="2" charset="-122"/>
                <a:ea typeface="等线" panose="02010600030101010101" pitchFamily="2" charset="-122"/>
              </a:rPr>
              <a:t>，中断响应后，中断服务程序会调用</a:t>
            </a:r>
            <a:r>
              <a:rPr lang="en-US" altLang="zh-CN" sz="2800" b="1" dirty="0">
                <a:solidFill>
                  <a:srgbClr val="F8D35E"/>
                </a:solidFill>
                <a:latin typeface="等线" panose="02010600030101010101" pitchFamily="2" charset="-122"/>
                <a:ea typeface="等线" panose="02010600030101010101" pitchFamily="2" charset="-122"/>
              </a:rPr>
              <a:t>func</a:t>
            </a:r>
            <a:r>
              <a:rPr lang="zh-CN" altLang="en-US" sz="2800" b="1" dirty="0">
                <a:solidFill>
                  <a:srgbClr val="F8D35E"/>
                </a:solidFill>
                <a:latin typeface="等线" panose="02010600030101010101" pitchFamily="2" charset="-122"/>
                <a:ea typeface="等线" panose="02010600030101010101" pitchFamily="2" charset="-122"/>
              </a:rPr>
              <a:t>？它实现的是什么功能？</a:t>
            </a:r>
            <a:endParaRPr lang="zh-CN" altLang="en-US" sz="4000" dirty="0">
              <a:solidFill>
                <a:srgbClr val="F8D35E"/>
              </a:solidFill>
              <a:latin typeface="等线" panose="02010600030101010101" pitchFamily="2" charset="-122"/>
              <a:ea typeface="等线" panose="02010600030101010101" pitchFamily="2" charset="-122"/>
            </a:endParaRPr>
          </a:p>
        </p:txBody>
      </p:sp>
      <p:sp>
        <p:nvSpPr>
          <p:cNvPr id="8" name="矩形 7"/>
          <p:cNvSpPr/>
          <p:nvPr/>
        </p:nvSpPr>
        <p:spPr>
          <a:xfrm>
            <a:off x="2420743" y="3315020"/>
            <a:ext cx="7180735" cy="1631216"/>
          </a:xfrm>
          <a:prstGeom prst="rect">
            <a:avLst/>
          </a:prstGeom>
        </p:spPr>
        <p:txBody>
          <a:bodyPr wrap="square">
            <a:spAutoFit/>
          </a:bodyPr>
          <a:lstStyle/>
          <a:p>
            <a:r>
              <a:rPr lang="zh-CN" altLang="en-US" dirty="0" smtClean="0"/>
              <a:t>         </a:t>
            </a:r>
            <a:r>
              <a:rPr lang="zh-CN" altLang="en-US" sz="2000" dirty="0" smtClean="0">
                <a:solidFill>
                  <a:schemeClr val="bg1"/>
                </a:solidFill>
                <a:latin typeface="等线" panose="02010600030101010101" pitchFamily="2" charset="-122"/>
                <a:ea typeface="等线" panose="02010600030101010101" pitchFamily="2" charset="-122"/>
              </a:rPr>
              <a:t>将</a:t>
            </a:r>
            <a:r>
              <a:rPr lang="en-US" altLang="zh-CN" sz="2000" dirty="0">
                <a:solidFill>
                  <a:schemeClr val="bg1"/>
                </a:solidFill>
                <a:latin typeface="等线" panose="02010600030101010101" pitchFamily="2" charset="-122"/>
                <a:ea typeface="等线" panose="02010600030101010101" pitchFamily="2" charset="-122"/>
              </a:rPr>
              <a:t>F12</a:t>
            </a:r>
            <a:r>
              <a:rPr lang="zh-CN" altLang="en-US" sz="2000" dirty="0">
                <a:solidFill>
                  <a:schemeClr val="bg1"/>
                </a:solidFill>
                <a:latin typeface="等线" panose="02010600030101010101" pitchFamily="2" charset="-122"/>
                <a:ea typeface="等线" panose="02010600030101010101" pitchFamily="2" charset="-122"/>
              </a:rPr>
              <a:t>转义成转义字符序列 </a:t>
            </a:r>
            <a:r>
              <a:rPr lang="en-US" altLang="zh-CN" sz="2000" dirty="0">
                <a:solidFill>
                  <a:schemeClr val="bg1"/>
                </a:solidFill>
                <a:latin typeface="等线" panose="02010600030101010101" pitchFamily="2" charset="-122"/>
                <a:ea typeface="等线" panose="02010600030101010101" pitchFamily="2" charset="-122"/>
              </a:rPr>
              <a:t>[ [ L</a:t>
            </a:r>
            <a:r>
              <a:rPr lang="zh-CN" altLang="en-US" sz="2000" dirty="0">
                <a:solidFill>
                  <a:schemeClr val="bg1"/>
                </a:solidFill>
                <a:latin typeface="等线" panose="02010600030101010101" pitchFamily="2" charset="-122"/>
                <a:ea typeface="等线" panose="02010600030101010101" pitchFamily="2" charset="-122"/>
              </a:rPr>
              <a:t>并进行之后的判断 </a:t>
            </a:r>
            <a:r>
              <a:rPr lang="en-US" altLang="zh-CN" sz="2000" dirty="0">
                <a:solidFill>
                  <a:schemeClr val="bg1"/>
                </a:solidFill>
                <a:latin typeface="等线" panose="02010600030101010101" pitchFamily="2" charset="-122"/>
                <a:ea typeface="等线" panose="02010600030101010101" pitchFamily="2" charset="-122"/>
              </a:rPr>
              <a:t>, </a:t>
            </a:r>
            <a:r>
              <a:rPr lang="zh-CN" altLang="en-US" sz="2000" dirty="0">
                <a:solidFill>
                  <a:schemeClr val="bg1"/>
                </a:solidFill>
                <a:latin typeface="等线" panose="02010600030101010101" pitchFamily="2" charset="-122"/>
                <a:ea typeface="等线" panose="02010600030101010101" pitchFamily="2" charset="-122"/>
              </a:rPr>
              <a:t>对</a:t>
            </a:r>
            <a:r>
              <a:rPr lang="en-US" altLang="zh-CN" sz="2000" dirty="0">
                <a:solidFill>
                  <a:schemeClr val="bg1"/>
                </a:solidFill>
                <a:latin typeface="等线" panose="02010600030101010101" pitchFamily="2" charset="-122"/>
                <a:ea typeface="等线" panose="02010600030101010101" pitchFamily="2" charset="-122"/>
              </a:rPr>
              <a:t>F1-F12</a:t>
            </a:r>
            <a:r>
              <a:rPr lang="zh-CN" altLang="en-US" sz="2000" dirty="0">
                <a:solidFill>
                  <a:schemeClr val="bg1"/>
                </a:solidFill>
                <a:latin typeface="等线" panose="02010600030101010101" pitchFamily="2" charset="-122"/>
                <a:ea typeface="等线" panose="02010600030101010101" pitchFamily="2" charset="-122"/>
              </a:rPr>
              <a:t>处理类似 </a:t>
            </a:r>
            <a:r>
              <a:rPr lang="en-US" altLang="zh-CN" sz="2000" dirty="0">
                <a:solidFill>
                  <a:schemeClr val="bg1"/>
                </a:solidFill>
                <a:latin typeface="等线" panose="02010600030101010101" pitchFamily="2" charset="-122"/>
                <a:ea typeface="等线" panose="02010600030101010101" pitchFamily="2" charset="-122"/>
              </a:rPr>
              <a:t>[ [ A  -&gt;  [ [ L</a:t>
            </a:r>
            <a:r>
              <a:rPr lang="zh-CN" altLang="en-US" sz="2000" dirty="0">
                <a:solidFill>
                  <a:schemeClr val="bg1"/>
                </a:solidFill>
                <a:latin typeface="等线" panose="02010600030101010101" pitchFamily="2" charset="-122"/>
                <a:ea typeface="等线" panose="02010600030101010101" pitchFamily="2" charset="-122"/>
              </a:rPr>
              <a:t>。（</a:t>
            </a:r>
            <a:r>
              <a:rPr lang="en-US" altLang="zh-CN" sz="2000" dirty="0">
                <a:solidFill>
                  <a:schemeClr val="bg1"/>
                </a:solidFill>
                <a:latin typeface="等线" panose="02010600030101010101" pitchFamily="2" charset="-122"/>
                <a:ea typeface="等线" panose="02010600030101010101" pitchFamily="2" charset="-122"/>
              </a:rPr>
              <a:t>func</a:t>
            </a:r>
            <a:r>
              <a:rPr lang="zh-CN" altLang="en-US" sz="2000" dirty="0">
                <a:solidFill>
                  <a:schemeClr val="bg1"/>
                </a:solidFill>
                <a:latin typeface="等线" panose="02010600030101010101" pitchFamily="2" charset="-122"/>
                <a:ea typeface="等线" panose="02010600030101010101" pitchFamily="2" charset="-122"/>
              </a:rPr>
              <a:t>函数的功能就是把功能键扫描码转换成转义字符并存放到读队列中，进而判断是否是</a:t>
            </a:r>
            <a:r>
              <a:rPr lang="en-US" altLang="zh-CN" sz="2000" dirty="0">
                <a:solidFill>
                  <a:schemeClr val="bg1"/>
                </a:solidFill>
                <a:latin typeface="等线" panose="02010600030101010101" pitchFamily="2" charset="-122"/>
                <a:ea typeface="等线" panose="02010600030101010101" pitchFamily="2" charset="-122"/>
              </a:rPr>
              <a:t>F1——F12</a:t>
            </a:r>
            <a:r>
              <a:rPr lang="zh-CN" altLang="en-US" sz="2000" dirty="0">
                <a:solidFill>
                  <a:schemeClr val="bg1"/>
                </a:solidFill>
                <a:latin typeface="等线" panose="02010600030101010101" pitchFamily="2" charset="-122"/>
                <a:ea typeface="等线" panose="02010600030101010101" pitchFamily="2" charset="-122"/>
              </a:rPr>
              <a:t>的扫描码，若是，则将查</a:t>
            </a:r>
            <a:r>
              <a:rPr lang="en-US" altLang="zh-CN" sz="2000" dirty="0">
                <a:solidFill>
                  <a:schemeClr val="bg1"/>
                </a:solidFill>
                <a:latin typeface="等线" panose="02010600030101010101" pitchFamily="2" charset="-122"/>
                <a:ea typeface="等线" panose="02010600030101010101" pitchFamily="2" charset="-122"/>
              </a:rPr>
              <a:t>func_table</a:t>
            </a:r>
            <a:r>
              <a:rPr lang="zh-CN" altLang="en-US" sz="2000" dirty="0">
                <a:solidFill>
                  <a:schemeClr val="bg1"/>
                </a:solidFill>
                <a:latin typeface="等线" panose="02010600030101010101" pitchFamily="2" charset="-122"/>
                <a:ea typeface="等线" panose="02010600030101010101" pitchFamily="2" charset="-122"/>
              </a:rPr>
              <a:t>中的四个字节的转义字符序列放入缓冲队列。）</a:t>
            </a:r>
          </a:p>
        </p:txBody>
      </p:sp>
      <p:cxnSp>
        <p:nvCxnSpPr>
          <p:cNvPr id="10" name="直接连接符 9"/>
          <p:cNvCxnSpPr/>
          <p:nvPr/>
        </p:nvCxnSpPr>
        <p:spPr>
          <a:xfrm>
            <a:off x="1963553" y="2998284"/>
            <a:ext cx="76379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5361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0" y="587118"/>
            <a:ext cx="2726931" cy="520091"/>
            <a:chOff x="-12700" y="587118"/>
            <a:chExt cx="2726931" cy="520091"/>
          </a:xfrm>
        </p:grpSpPr>
        <p:sp>
          <p:nvSpPr>
            <p:cNvPr id="35" name="文本框 34"/>
            <p:cNvSpPr txBox="1"/>
            <p:nvPr/>
          </p:nvSpPr>
          <p:spPr>
            <a:xfrm>
              <a:off x="381000" y="600941"/>
              <a:ext cx="2333231" cy="492443"/>
            </a:xfrm>
            <a:prstGeom prst="rect">
              <a:avLst/>
            </a:prstGeom>
          </p:spPr>
          <p:txBody>
            <a:bodyPr wrap="squar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回</a:t>
              </a:r>
              <a:r>
                <a:rPr lang="zh-CN" altLang="en-US"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答问题</a:t>
              </a:r>
              <a:endPar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矩形 35"/>
            <p:cNvSpPr/>
            <p:nvPr/>
          </p:nvSpPr>
          <p:spPr>
            <a:xfrm>
              <a:off x="-12700" y="587118"/>
              <a:ext cx="393700" cy="520091"/>
            </a:xfrm>
            <a:prstGeom prst="rect">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666373" y="1402313"/>
            <a:ext cx="8872087" cy="1426813"/>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8D35E"/>
                </a:solidFill>
                <a:latin typeface="等线" panose="02010600030101010101" pitchFamily="2" charset="-122"/>
                <a:ea typeface="等线" panose="02010600030101010101" pitchFamily="2" charset="-122"/>
              </a:rPr>
              <a:t>在你的实现中，是否把向文件输出的字符也过滤了？如果是，那么怎么能只过滤向终端输出的字符？如果不是，那么怎么能把向文件输出的字符也一并进行过滤？</a:t>
            </a:r>
            <a:endParaRPr lang="zh-CN" altLang="en-US" sz="5400" dirty="0">
              <a:solidFill>
                <a:srgbClr val="F8D35E"/>
              </a:solidFill>
              <a:latin typeface="等线" panose="02010600030101010101" pitchFamily="2" charset="-122"/>
              <a:ea typeface="等线" panose="02010600030101010101" pitchFamily="2" charset="-122"/>
            </a:endParaRPr>
          </a:p>
        </p:txBody>
      </p:sp>
      <p:sp>
        <p:nvSpPr>
          <p:cNvPr id="8" name="矩形 7"/>
          <p:cNvSpPr/>
          <p:nvPr/>
        </p:nvSpPr>
        <p:spPr>
          <a:xfrm>
            <a:off x="1963553" y="3167443"/>
            <a:ext cx="7934837" cy="707886"/>
          </a:xfrm>
          <a:prstGeom prst="rect">
            <a:avLst/>
          </a:prstGeom>
        </p:spPr>
        <p:txBody>
          <a:bodyPr wrap="square">
            <a:spAutoFit/>
          </a:bodyPr>
          <a:lstStyle/>
          <a:p>
            <a:r>
              <a:rPr lang="zh-CN" altLang="en-US" sz="2000" dirty="0" smtClean="0">
                <a:solidFill>
                  <a:schemeClr val="bg1"/>
                </a:solidFill>
                <a:latin typeface="等线" panose="02010600030101010101" pitchFamily="2" charset="-122"/>
                <a:ea typeface="等线" panose="02010600030101010101" pitchFamily="2" charset="-122"/>
              </a:rPr>
              <a:t>       实</a:t>
            </a:r>
            <a:r>
              <a:rPr lang="zh-CN" altLang="en-US" sz="2000" dirty="0">
                <a:solidFill>
                  <a:schemeClr val="bg1"/>
                </a:solidFill>
                <a:latin typeface="等线" panose="02010600030101010101" pitchFamily="2" charset="-122"/>
                <a:ea typeface="等线" panose="02010600030101010101" pitchFamily="2" charset="-122"/>
              </a:rPr>
              <a:t>现了文件输出的过滤，该过滤是通过修改</a:t>
            </a:r>
            <a:r>
              <a:rPr lang="en-US" altLang="zh-CN" sz="2000" dirty="0">
                <a:solidFill>
                  <a:schemeClr val="bg1"/>
                </a:solidFill>
                <a:latin typeface="等线" panose="02010600030101010101" pitchFamily="2" charset="-122"/>
                <a:ea typeface="等线" panose="02010600030101010101" pitchFamily="2" charset="-122"/>
              </a:rPr>
              <a:t>fs/file_dev.c</a:t>
            </a:r>
            <a:r>
              <a:rPr lang="zh-CN" altLang="en-US" sz="2000" dirty="0">
                <a:solidFill>
                  <a:schemeClr val="bg1"/>
                </a:solidFill>
                <a:latin typeface="等线" panose="02010600030101010101" pitchFamily="2" charset="-122"/>
                <a:ea typeface="等线" panose="02010600030101010101" pitchFamily="2" charset="-122"/>
              </a:rPr>
              <a:t>中</a:t>
            </a:r>
            <a:r>
              <a:rPr lang="en-US" altLang="zh-CN" sz="2000" dirty="0">
                <a:solidFill>
                  <a:schemeClr val="bg1"/>
                </a:solidFill>
                <a:latin typeface="等线" panose="02010600030101010101" pitchFamily="2" charset="-122"/>
                <a:ea typeface="等线" panose="02010600030101010101" pitchFamily="2" charset="-122"/>
              </a:rPr>
              <a:t>file_write()</a:t>
            </a:r>
            <a:r>
              <a:rPr lang="zh-CN" altLang="en-US" sz="2000" dirty="0">
                <a:solidFill>
                  <a:schemeClr val="bg1"/>
                </a:solidFill>
                <a:latin typeface="等线" panose="02010600030101010101" pitchFamily="2" charset="-122"/>
                <a:ea typeface="等线" panose="02010600030101010101" pitchFamily="2" charset="-122"/>
              </a:rPr>
              <a:t>函数，实现代码类似</a:t>
            </a:r>
            <a:r>
              <a:rPr lang="en-US" altLang="zh-CN" sz="2000" dirty="0">
                <a:solidFill>
                  <a:schemeClr val="bg1"/>
                </a:solidFill>
                <a:latin typeface="等线" panose="02010600030101010101" pitchFamily="2" charset="-122"/>
                <a:ea typeface="等线" panose="02010600030101010101" pitchFamily="2" charset="-122"/>
              </a:rPr>
              <a:t>tty_write()</a:t>
            </a:r>
            <a:r>
              <a:rPr lang="zh-CN" altLang="en-US" sz="2000" dirty="0">
                <a:solidFill>
                  <a:schemeClr val="bg1"/>
                </a:solidFill>
                <a:latin typeface="等线" panose="02010600030101010101" pitchFamily="2" charset="-122"/>
                <a:ea typeface="等线" panose="02010600030101010101" pitchFamily="2" charset="-122"/>
              </a:rPr>
              <a:t>函数。</a:t>
            </a:r>
            <a:endParaRPr lang="zh-CN" altLang="en-US" sz="2400" dirty="0">
              <a:solidFill>
                <a:schemeClr val="bg1"/>
              </a:solidFill>
              <a:latin typeface="等线" panose="02010600030101010101" pitchFamily="2" charset="-122"/>
              <a:ea typeface="等线" panose="02010600030101010101" pitchFamily="2" charset="-122"/>
            </a:endParaRPr>
          </a:p>
        </p:txBody>
      </p:sp>
      <p:cxnSp>
        <p:nvCxnSpPr>
          <p:cNvPr id="10" name="直接连接符 9"/>
          <p:cNvCxnSpPr/>
          <p:nvPr/>
        </p:nvCxnSpPr>
        <p:spPr>
          <a:xfrm>
            <a:off x="1963553" y="2998284"/>
            <a:ext cx="7637925"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444816" y="4044486"/>
            <a:ext cx="6984934" cy="1346055"/>
          </a:xfrm>
          <a:prstGeom prst="rect">
            <a:avLst/>
          </a:prstGeom>
        </p:spPr>
      </p:pic>
      <p:sp>
        <p:nvSpPr>
          <p:cNvPr id="3" name="矩形 2"/>
          <p:cNvSpPr/>
          <p:nvPr/>
        </p:nvSpPr>
        <p:spPr>
          <a:xfrm>
            <a:off x="2444816" y="5770364"/>
            <a:ext cx="6942926" cy="400110"/>
          </a:xfrm>
          <a:prstGeom prst="rect">
            <a:avLst/>
          </a:prstGeom>
        </p:spPr>
        <p:txBody>
          <a:bodyPr wrap="none">
            <a:spAutoFit/>
          </a:bodyPr>
          <a:lstStyle/>
          <a:p>
            <a:r>
              <a:rPr lang="zh-CN" altLang="en-US" sz="2000" dirty="0">
                <a:solidFill>
                  <a:schemeClr val="bg1"/>
                </a:solidFill>
                <a:latin typeface="等线" panose="02010600030101010101" pitchFamily="2" charset="-122"/>
                <a:ea typeface="等线" panose="02010600030101010101" pitchFamily="2" charset="-122"/>
              </a:rPr>
              <a:t>如果只过滤终端输出字符，则可以去掉</a:t>
            </a:r>
            <a:r>
              <a:rPr lang="en-US" altLang="zh-CN" sz="2000" dirty="0">
                <a:solidFill>
                  <a:schemeClr val="bg1"/>
                </a:solidFill>
                <a:latin typeface="等线" panose="02010600030101010101" pitchFamily="2" charset="-122"/>
                <a:ea typeface="等线" panose="02010600030101010101" pitchFamily="2" charset="-122"/>
              </a:rPr>
              <a:t>file_write()</a:t>
            </a:r>
            <a:r>
              <a:rPr lang="zh-CN" altLang="en-US" sz="2000" dirty="0">
                <a:solidFill>
                  <a:schemeClr val="bg1"/>
                </a:solidFill>
                <a:latin typeface="等线" panose="02010600030101010101" pitchFamily="2" charset="-122"/>
                <a:ea typeface="等线" panose="02010600030101010101" pitchFamily="2" charset="-122"/>
              </a:rPr>
              <a:t>修改即</a:t>
            </a:r>
            <a:r>
              <a:rPr lang="zh-CN" altLang="en-US" sz="2000" dirty="0" smtClean="0">
                <a:solidFill>
                  <a:schemeClr val="bg1"/>
                </a:solidFill>
                <a:latin typeface="等线" panose="02010600030101010101" pitchFamily="2" charset="-122"/>
                <a:ea typeface="等线" panose="02010600030101010101" pitchFamily="2" charset="-122"/>
              </a:rPr>
              <a:t>可。</a:t>
            </a:r>
            <a:endParaRPr lang="zh-CN" altLang="en-US" sz="2000" dirty="0">
              <a:solidFill>
                <a:schemeClr val="bg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6347755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2376887" y="2183370"/>
            <a:ext cx="1641476" cy="1769715"/>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1500" dirty="0" smtClean="0">
                <a:solidFill>
                  <a:srgbClr val="7030A0"/>
                </a:solidFill>
                <a:latin typeface="Arial" panose="020B0604020202020204" pitchFamily="34" charset="0"/>
                <a:cs typeface="Arial" panose="020B0604020202020204" pitchFamily="34" charset="0"/>
              </a:rPr>
              <a:t>0</a:t>
            </a:r>
            <a:r>
              <a:rPr lang="en-US" altLang="zh-CN" sz="11500" dirty="0" smtClean="0">
                <a:solidFill>
                  <a:srgbClr val="7030A0"/>
                </a:solidFill>
                <a:latin typeface="Arial" panose="020B0604020202020204" pitchFamily="34" charset="0"/>
                <a:cs typeface="Arial" panose="020B0604020202020204" pitchFamily="34" charset="0"/>
              </a:rPr>
              <a:t>6</a:t>
            </a:r>
            <a:endParaRPr kumimoji="0" lang="en-US" sz="11500" b="1" i="0" u="none" strike="noStrike" kern="1200" cap="none" spc="0" normalizeH="0" baseline="0" noProof="0" dirty="0" smtClean="0">
              <a:ln>
                <a:noFill/>
              </a:ln>
              <a:solidFill>
                <a:srgbClr val="7030A0"/>
              </a:solidFill>
              <a:effectLst/>
              <a:uLnTx/>
              <a:uFillTx/>
              <a:latin typeface="Arial" panose="020B0604020202020204" pitchFamily="34" charset="0"/>
              <a:cs typeface="Arial" panose="020B0604020202020204" pitchFamily="34" charset="0"/>
            </a:endParaRPr>
          </a:p>
        </p:txBody>
      </p:sp>
      <p:sp>
        <p:nvSpPr>
          <p:cNvPr id="49" name="文本框 48"/>
          <p:cNvSpPr txBox="1"/>
          <p:nvPr/>
        </p:nvSpPr>
        <p:spPr>
          <a:xfrm>
            <a:off x="3960811" y="2976522"/>
            <a:ext cx="2279969" cy="707886"/>
          </a:xfrm>
          <a:prstGeom prst="rect">
            <a:avLst/>
          </a:prstGeom>
          <a:noFill/>
        </p:spPr>
        <p:txBody>
          <a:bodyPr wrap="squar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回顾总</a:t>
            </a:r>
            <a:r>
              <a:rPr lang="zh-CN" altLang="en-US" sz="4000" b="1" dirty="0">
                <a:solidFill>
                  <a:schemeClr val="bg1"/>
                </a:solidFill>
                <a:latin typeface="微软雅黑" panose="020B0503020204020204" pitchFamily="34" charset="-122"/>
                <a:ea typeface="微软雅黑" panose="020B0503020204020204" pitchFamily="34" charset="-122"/>
              </a:rPr>
              <a:t>结</a:t>
            </a:r>
          </a:p>
        </p:txBody>
      </p:sp>
      <p:grpSp>
        <p:nvGrpSpPr>
          <p:cNvPr id="59" name="组合 58"/>
          <p:cNvGrpSpPr/>
          <p:nvPr/>
        </p:nvGrpSpPr>
        <p:grpSpPr>
          <a:xfrm rot="11891394">
            <a:off x="7883799" y="2295897"/>
            <a:ext cx="3097450" cy="2152130"/>
            <a:chOff x="912737" y="565770"/>
            <a:chExt cx="3097450" cy="2152130"/>
          </a:xfrm>
        </p:grpSpPr>
        <p:sp>
          <p:nvSpPr>
            <p:cNvPr id="60" name="等腰三角形 59"/>
            <p:cNvSpPr/>
            <p:nvPr/>
          </p:nvSpPr>
          <p:spPr>
            <a:xfrm rot="18941696">
              <a:off x="2822785" y="2021207"/>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1" name="等腰三角形 60"/>
            <p:cNvSpPr/>
            <p:nvPr/>
          </p:nvSpPr>
          <p:spPr>
            <a:xfrm rot="3678182">
              <a:off x="2802171" y="1181956"/>
              <a:ext cx="397226" cy="342435"/>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2" name="等腰三角形 61"/>
            <p:cNvSpPr/>
            <p:nvPr/>
          </p:nvSpPr>
          <p:spPr>
            <a:xfrm rot="9480000">
              <a:off x="3485946" y="2487804"/>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3" name="等腰三角形 62"/>
            <p:cNvSpPr/>
            <p:nvPr/>
          </p:nvSpPr>
          <p:spPr>
            <a:xfrm rot="1020767">
              <a:off x="1218249" y="749218"/>
              <a:ext cx="945160" cy="814792"/>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4" name="等腰三角形 63"/>
            <p:cNvSpPr/>
            <p:nvPr/>
          </p:nvSpPr>
          <p:spPr>
            <a:xfrm rot="1020767">
              <a:off x="1105528" y="607668"/>
              <a:ext cx="1175902" cy="1013706"/>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5" name="椭圆 64"/>
            <p:cNvSpPr/>
            <p:nvPr/>
          </p:nvSpPr>
          <p:spPr>
            <a:xfrm rot="18818926">
              <a:off x="912737" y="1383941"/>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8818926">
              <a:off x="1788997" y="565770"/>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8818926">
              <a:off x="2041044" y="1708216"/>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rot="8977127">
              <a:off x="3563479" y="1987179"/>
              <a:ext cx="446708" cy="334617"/>
              <a:chOff x="2822785" y="1265179"/>
              <a:chExt cx="930073" cy="696693"/>
            </a:xfrm>
          </p:grpSpPr>
          <p:sp>
            <p:nvSpPr>
              <p:cNvPr id="69" name="等腰三角形 68"/>
              <p:cNvSpPr/>
              <p:nvPr/>
            </p:nvSpPr>
            <p:spPr>
              <a:xfrm rot="18941696">
                <a:off x="2822785" y="1265179"/>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70" name="等腰三角形 69"/>
              <p:cNvSpPr/>
              <p:nvPr/>
            </p:nvSpPr>
            <p:spPr>
              <a:xfrm rot="9480000">
                <a:off x="3485946" y="1731776"/>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grpSp>
      </p:grpSp>
      <p:cxnSp>
        <p:nvCxnSpPr>
          <p:cNvPr id="71" name="Straight Connector 13"/>
          <p:cNvCxnSpPr/>
          <p:nvPr/>
        </p:nvCxnSpPr>
        <p:spPr>
          <a:xfrm flipH="1">
            <a:off x="0" y="4110074"/>
            <a:ext cx="6331945" cy="0"/>
          </a:xfrm>
          <a:prstGeom prst="line">
            <a:avLst/>
          </a:prstGeom>
          <a:ln w="19050" cap="sq">
            <a:solidFill>
              <a:srgbClr val="7030A0"/>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523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0" y="587118"/>
            <a:ext cx="2726931" cy="520091"/>
            <a:chOff x="-12700" y="587118"/>
            <a:chExt cx="2726931" cy="520091"/>
          </a:xfrm>
        </p:grpSpPr>
        <p:sp>
          <p:nvSpPr>
            <p:cNvPr id="35" name="文本框 34"/>
            <p:cNvSpPr txBox="1"/>
            <p:nvPr/>
          </p:nvSpPr>
          <p:spPr>
            <a:xfrm>
              <a:off x="381000" y="600941"/>
              <a:ext cx="2333231" cy="492443"/>
            </a:xfrm>
            <a:prstGeom prst="rect">
              <a:avLst/>
            </a:prstGeom>
          </p:spPr>
          <p:txBody>
            <a:bodyPr wrap="squar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回</a:t>
              </a:r>
              <a:r>
                <a:rPr lang="zh-CN" altLang="en-US"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顾总结</a:t>
              </a:r>
              <a:endPar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矩形 35"/>
            <p:cNvSpPr/>
            <p:nvPr/>
          </p:nvSpPr>
          <p:spPr>
            <a:xfrm>
              <a:off x="-12700" y="587118"/>
              <a:ext cx="393700" cy="520091"/>
            </a:xfrm>
            <a:prstGeom prst="rect">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963553" y="1571470"/>
            <a:ext cx="8552047" cy="4177819"/>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rgbClr val="F8D35E"/>
                </a:solidFill>
                <a:latin typeface="等线" panose="02010600030101010101" pitchFamily="2" charset="-122"/>
                <a:ea typeface="等线" panose="02010600030101010101" pitchFamily="2" charset="-122"/>
              </a:rPr>
              <a:t>       字</a:t>
            </a:r>
            <a:r>
              <a:rPr lang="zh-CN" altLang="en-US" sz="2400" dirty="0">
                <a:solidFill>
                  <a:srgbClr val="F8D35E"/>
                </a:solidFill>
                <a:latin typeface="等线" panose="02010600030101010101" pitchFamily="2" charset="-122"/>
                <a:ea typeface="等线" panose="02010600030101010101" pitchFamily="2" charset="-122"/>
              </a:rPr>
              <a:t>符的显示是我们使用计算机时最频繁面对的问题，也是计算机与用户交互的最基本、最频繁的方式。当然，我们在日常使用计算机时并不会用到像本次实验这样的字符控制功能，但是通过自己动手运行了这次实验，我们能明白</a:t>
            </a:r>
            <a:r>
              <a:rPr lang="en-US" altLang="zh-CN" sz="2400" dirty="0">
                <a:solidFill>
                  <a:srgbClr val="F8D35E"/>
                </a:solidFill>
                <a:latin typeface="等线" panose="02010600030101010101" pitchFamily="2" charset="-122"/>
                <a:ea typeface="等线" panose="02010600030101010101" pitchFamily="2" charset="-122"/>
              </a:rPr>
              <a:t>Linux</a:t>
            </a:r>
            <a:r>
              <a:rPr lang="zh-CN" altLang="en-US" sz="2400" dirty="0">
                <a:solidFill>
                  <a:srgbClr val="F8D35E"/>
                </a:solidFill>
                <a:latin typeface="等线" panose="02010600030101010101" pitchFamily="2" charset="-122"/>
                <a:ea typeface="等线" panose="02010600030101010101" pitchFamily="2" charset="-122"/>
              </a:rPr>
              <a:t>是怎样实现从</a:t>
            </a:r>
            <a:r>
              <a:rPr lang="en-US" altLang="zh-CN" sz="2400" dirty="0">
                <a:solidFill>
                  <a:srgbClr val="F8D35E"/>
                </a:solidFill>
                <a:latin typeface="等线" panose="02010600030101010101" pitchFamily="2" charset="-122"/>
                <a:ea typeface="等线" panose="02010600030101010101" pitchFamily="2" charset="-122"/>
              </a:rPr>
              <a:t>IO</a:t>
            </a:r>
            <a:r>
              <a:rPr lang="zh-CN" altLang="en-US" sz="2400" dirty="0">
                <a:solidFill>
                  <a:srgbClr val="F8D35E"/>
                </a:solidFill>
                <a:latin typeface="等线" panose="02010600030101010101" pitchFamily="2" charset="-122"/>
                <a:ea typeface="等线" panose="02010600030101010101" pitchFamily="2" charset="-122"/>
              </a:rPr>
              <a:t>设备（键盘）中读取扫描码，并将其打印到屏幕上的过程，理解了这一过程，我们就可以很容易理解我们日常使用的打字程序的工作原理了，也可以理解屏幕显示的内在逻辑过程，为我们今后理解程序运行，起到了很好地铺垫作用。</a:t>
            </a:r>
            <a:endParaRPr lang="zh-CN" altLang="en-US" sz="4800" dirty="0">
              <a:solidFill>
                <a:srgbClr val="F8D35E"/>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1380359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等腰三角形 14"/>
          <p:cNvSpPr/>
          <p:nvPr/>
        </p:nvSpPr>
        <p:spPr>
          <a:xfrm rot="12600000">
            <a:off x="2066076" y="3131754"/>
            <a:ext cx="3440323" cy="2965796"/>
          </a:xfrm>
          <a:prstGeom prst="triangle">
            <a:avLst/>
          </a:prstGeom>
          <a:noFill/>
          <a:ln w="19050">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966759">
            <a:off x="4128595" y="-355492"/>
            <a:ext cx="6338769" cy="546445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3945919">
            <a:off x="10303310" y="4034318"/>
            <a:ext cx="391729" cy="337697"/>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21" name="等腰三角形 20"/>
          <p:cNvSpPr/>
          <p:nvPr/>
        </p:nvSpPr>
        <p:spPr>
          <a:xfrm rot="8598772">
            <a:off x="10372801" y="5007513"/>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22" name="等腰三角形 21"/>
          <p:cNvSpPr/>
          <p:nvPr/>
        </p:nvSpPr>
        <p:spPr>
          <a:xfrm rot="8598772">
            <a:off x="10879854" y="4946293"/>
            <a:ext cx="266912" cy="230096"/>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grpSp>
        <p:nvGrpSpPr>
          <p:cNvPr id="46" name="组合 45"/>
          <p:cNvGrpSpPr/>
          <p:nvPr/>
        </p:nvGrpSpPr>
        <p:grpSpPr>
          <a:xfrm rot="7938589">
            <a:off x="9932817" y="4575168"/>
            <a:ext cx="1368693" cy="1257291"/>
            <a:chOff x="1145739" y="762009"/>
            <a:chExt cx="1001675" cy="920146"/>
          </a:xfrm>
        </p:grpSpPr>
        <p:sp>
          <p:nvSpPr>
            <p:cNvPr id="48" name="等腰三角形 47"/>
            <p:cNvSpPr/>
            <p:nvPr/>
          </p:nvSpPr>
          <p:spPr>
            <a:xfrm rot="1020767">
              <a:off x="1286833" y="792672"/>
              <a:ext cx="860581" cy="741879"/>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49" name="椭圆 48"/>
            <p:cNvSpPr/>
            <p:nvPr/>
          </p:nvSpPr>
          <p:spPr>
            <a:xfrm rot="18818926">
              <a:off x="1145739" y="136078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8818926">
              <a:off x="1787028" y="762009"/>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8818926">
              <a:off x="1971488" y="159810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rot="13953573">
            <a:off x="3028233" y="2846994"/>
            <a:ext cx="848663" cy="779588"/>
            <a:chOff x="1145739" y="762009"/>
            <a:chExt cx="1001675" cy="920146"/>
          </a:xfrm>
        </p:grpSpPr>
        <p:sp>
          <p:nvSpPr>
            <p:cNvPr id="35" name="等腰三角形 34"/>
            <p:cNvSpPr/>
            <p:nvPr/>
          </p:nvSpPr>
          <p:spPr>
            <a:xfrm rot="1020767">
              <a:off x="1286833" y="792672"/>
              <a:ext cx="860581" cy="741879"/>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36" name="椭圆 35"/>
            <p:cNvSpPr/>
            <p:nvPr/>
          </p:nvSpPr>
          <p:spPr>
            <a:xfrm rot="18818926">
              <a:off x="1145739" y="136078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8818926">
              <a:off x="1787028" y="762009"/>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8818926">
              <a:off x="1971488" y="1598106"/>
              <a:ext cx="84049" cy="84049"/>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912737" y="565770"/>
            <a:ext cx="3097450" cy="2152130"/>
            <a:chOff x="912737" y="565770"/>
            <a:chExt cx="3097450" cy="2152130"/>
          </a:xfrm>
        </p:grpSpPr>
        <p:sp>
          <p:nvSpPr>
            <p:cNvPr id="17" name="等腰三角形 16"/>
            <p:cNvSpPr/>
            <p:nvPr/>
          </p:nvSpPr>
          <p:spPr>
            <a:xfrm rot="18941696">
              <a:off x="2822785" y="2021207"/>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18" name="等腰三角形 17"/>
            <p:cNvSpPr/>
            <p:nvPr/>
          </p:nvSpPr>
          <p:spPr>
            <a:xfrm rot="3678182">
              <a:off x="2802171" y="1181956"/>
              <a:ext cx="397226" cy="342435"/>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19" name="等腰三角形 18"/>
            <p:cNvSpPr/>
            <p:nvPr/>
          </p:nvSpPr>
          <p:spPr>
            <a:xfrm rot="9480000">
              <a:off x="3485946" y="2487804"/>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12" name="等腰三角形 11"/>
            <p:cNvSpPr/>
            <p:nvPr/>
          </p:nvSpPr>
          <p:spPr>
            <a:xfrm rot="1020767">
              <a:off x="1218249" y="749218"/>
              <a:ext cx="945160" cy="814792"/>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24" name="等腰三角形 23"/>
            <p:cNvSpPr/>
            <p:nvPr/>
          </p:nvSpPr>
          <p:spPr>
            <a:xfrm rot="1020767">
              <a:off x="1105528" y="607668"/>
              <a:ext cx="1175902" cy="1013706"/>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26" name="椭圆 25"/>
            <p:cNvSpPr/>
            <p:nvPr/>
          </p:nvSpPr>
          <p:spPr>
            <a:xfrm rot="18818926">
              <a:off x="912737" y="1383941"/>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18818926">
              <a:off x="1788997" y="565770"/>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18818926">
              <a:off x="2041044" y="1708216"/>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rot="8977127">
              <a:off x="3563479" y="1987179"/>
              <a:ext cx="446708" cy="334617"/>
              <a:chOff x="2822785" y="1265179"/>
              <a:chExt cx="930073" cy="696693"/>
            </a:xfrm>
          </p:grpSpPr>
          <p:sp>
            <p:nvSpPr>
              <p:cNvPr id="76" name="等腰三角形 75"/>
              <p:cNvSpPr/>
              <p:nvPr/>
            </p:nvSpPr>
            <p:spPr>
              <a:xfrm rot="18941696">
                <a:off x="2822785" y="1265179"/>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78" name="等腰三角形 77"/>
              <p:cNvSpPr/>
              <p:nvPr/>
            </p:nvSpPr>
            <p:spPr>
              <a:xfrm rot="9480000">
                <a:off x="3485946" y="1731776"/>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grpSp>
      </p:grpSp>
      <p:sp>
        <p:nvSpPr>
          <p:cNvPr id="11" name="文本框 10"/>
          <p:cNvSpPr txBox="1"/>
          <p:nvPr/>
        </p:nvSpPr>
        <p:spPr>
          <a:xfrm>
            <a:off x="5173251" y="2643783"/>
            <a:ext cx="3991429" cy="646331"/>
          </a:xfrm>
          <a:prstGeom prst="rect">
            <a:avLst/>
          </a:prstGeom>
          <a:noFill/>
        </p:spPr>
        <p:txBody>
          <a:bodyPr wrap="square" rtlCol="0">
            <a:spAutoFit/>
          </a:bodyPr>
          <a:lstStyle/>
          <a:p>
            <a:r>
              <a:rPr lang="zh-CN" altLang="en-US" sz="3600" dirty="0" smtClean="0">
                <a:solidFill>
                  <a:schemeClr val="bg1"/>
                </a:solidFill>
                <a:latin typeface="迷你简汉真广标" panose="02010609000101010101" pitchFamily="49" charset="-122"/>
                <a:ea typeface="迷你简汉真广标" panose="02010609000101010101" pitchFamily="49" charset="-122"/>
              </a:rPr>
              <a:t>谢谢坚持到这里！</a:t>
            </a:r>
          </a:p>
        </p:txBody>
      </p:sp>
      <p:sp>
        <p:nvSpPr>
          <p:cNvPr id="3" name="文本框 2"/>
          <p:cNvSpPr txBox="1"/>
          <p:nvPr/>
        </p:nvSpPr>
        <p:spPr>
          <a:xfrm>
            <a:off x="6333154" y="3755444"/>
            <a:ext cx="1837040" cy="369332"/>
          </a:xfrm>
          <a:prstGeom prst="rect">
            <a:avLst/>
          </a:prstGeom>
          <a:noFill/>
        </p:spPr>
        <p:txBody>
          <a:bodyPr wrap="square" rtlCol="0">
            <a:spAutoFit/>
          </a:bodyPr>
          <a:lstStyle/>
          <a:p>
            <a:r>
              <a:rPr lang="zh-CN" altLang="en-US" dirty="0" smtClean="0">
                <a:solidFill>
                  <a:schemeClr val="bg1"/>
                </a:solidFill>
                <a:latin typeface="等线" panose="02010600030101010101" pitchFamily="2" charset="-122"/>
                <a:ea typeface="等线" panose="02010600030101010101" pitchFamily="2" charset="-122"/>
              </a:rPr>
              <a:t>樊晨霄、匡盟盟</a:t>
            </a:r>
            <a:endParaRPr lang="zh-CN" altLang="en-US" dirty="0">
              <a:solidFill>
                <a:schemeClr val="bg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5707268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4644488" y="508609"/>
            <a:ext cx="3103414" cy="677108"/>
          </a:xfrm>
          <a:prstGeom prst="rect">
            <a:avLst/>
          </a:prstGeom>
        </p:spPr>
        <p:txBody>
          <a:bodyPr wrap="non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en-US" altLang="zh-CN" sz="4400" dirty="0">
                <a:solidFill>
                  <a:schemeClr val="bg1"/>
                </a:solidFill>
                <a:latin typeface="Arial" panose="020B0604020202020204" pitchFamily="34" charset="0"/>
                <a:cs typeface="Arial" panose="020B0604020202020204" pitchFamily="34" charset="0"/>
              </a:rPr>
              <a:t>CONTENTS</a:t>
            </a:r>
            <a:endParaRPr lang="zh-CN" altLang="en-US" sz="4400" dirty="0">
              <a:solidFill>
                <a:schemeClr val="bg1"/>
              </a:solidFill>
              <a:latin typeface="Arial" panose="020B0604020202020204" pitchFamily="34" charset="0"/>
              <a:cs typeface="Arial" panose="020B0604020202020204" pitchFamily="34" charset="0"/>
            </a:endParaRPr>
          </a:p>
        </p:txBody>
      </p:sp>
      <p:cxnSp>
        <p:nvCxnSpPr>
          <p:cNvPr id="30" name="直接连接符 29"/>
          <p:cNvCxnSpPr/>
          <p:nvPr/>
        </p:nvCxnSpPr>
        <p:spPr>
          <a:xfrm>
            <a:off x="3669596" y="1185717"/>
            <a:ext cx="50531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1002670" y="1734592"/>
            <a:ext cx="2452124" cy="830997"/>
            <a:chOff x="2015383" y="1928500"/>
            <a:chExt cx="2452124" cy="830997"/>
          </a:xfrm>
        </p:grpSpPr>
        <p:sp>
          <p:nvSpPr>
            <p:cNvPr id="2" name="Text Placeholder 3"/>
            <p:cNvSpPr txBox="1">
              <a:spLocks/>
            </p:cNvSpPr>
            <p:nvPr/>
          </p:nvSpPr>
          <p:spPr>
            <a:xfrm>
              <a:off x="2015383" y="1928500"/>
              <a:ext cx="769442" cy="830997"/>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5400" dirty="0" smtClean="0">
                  <a:solidFill>
                    <a:srgbClr val="F8D35E"/>
                  </a:solidFill>
                  <a:latin typeface="Arial" panose="020B0604020202020204" pitchFamily="34" charset="0"/>
                  <a:cs typeface="Arial" panose="020B0604020202020204" pitchFamily="34" charset="0"/>
                </a:rPr>
                <a:t>01</a:t>
              </a:r>
              <a:endParaRPr kumimoji="0" lang="en-US" sz="5400" b="1" i="0" u="none" strike="noStrike" kern="1200" cap="none" spc="0" normalizeH="0" baseline="0" noProof="0" dirty="0" smtClean="0">
                <a:ln>
                  <a:noFill/>
                </a:ln>
                <a:solidFill>
                  <a:srgbClr val="F8D35E"/>
                </a:solidFill>
                <a:effectLst/>
                <a:uLnTx/>
                <a:uFillTx/>
                <a:latin typeface="Arial" panose="020B0604020202020204" pitchFamily="34" charset="0"/>
                <a:cs typeface="Arial" panose="020B0604020202020204" pitchFamily="34" charset="0"/>
              </a:endParaRPr>
            </a:p>
          </p:txBody>
        </p:sp>
        <p:sp>
          <p:nvSpPr>
            <p:cNvPr id="28" name="文本框 27"/>
            <p:cNvSpPr txBox="1"/>
            <p:nvPr/>
          </p:nvSpPr>
          <p:spPr>
            <a:xfrm>
              <a:off x="2687128" y="2127879"/>
              <a:ext cx="1780379"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实验目的</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2464121" y="2361625"/>
            <a:ext cx="2549821" cy="830997"/>
            <a:chOff x="3609974" y="2795249"/>
            <a:chExt cx="2549821" cy="830997"/>
          </a:xfrm>
        </p:grpSpPr>
        <p:sp>
          <p:nvSpPr>
            <p:cNvPr id="3" name="Text Placeholder 3"/>
            <p:cNvSpPr txBox="1">
              <a:spLocks/>
            </p:cNvSpPr>
            <p:nvPr/>
          </p:nvSpPr>
          <p:spPr>
            <a:xfrm>
              <a:off x="3609974" y="2795249"/>
              <a:ext cx="769442" cy="830997"/>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5400" b="1" i="0" u="none" strike="noStrike" kern="1200" cap="none" spc="0" normalizeH="0" baseline="0" noProof="0" dirty="0" smtClean="0">
                  <a:ln>
                    <a:noFill/>
                  </a:ln>
                  <a:solidFill>
                    <a:srgbClr val="F47264"/>
                  </a:solidFill>
                  <a:effectLst/>
                  <a:uLnTx/>
                  <a:uFillTx/>
                  <a:latin typeface="Arial" panose="020B0604020202020204" pitchFamily="34" charset="0"/>
                  <a:cs typeface="Arial" panose="020B0604020202020204" pitchFamily="34" charset="0"/>
                </a:rPr>
                <a:t>02</a:t>
              </a:r>
            </a:p>
          </p:txBody>
        </p:sp>
        <p:sp>
          <p:nvSpPr>
            <p:cNvPr id="37" name="文本框 36"/>
            <p:cNvSpPr txBox="1"/>
            <p:nvPr/>
          </p:nvSpPr>
          <p:spPr>
            <a:xfrm>
              <a:off x="4379416" y="2964098"/>
              <a:ext cx="1780379"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实验内容</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3989342" y="2982095"/>
            <a:ext cx="2549821" cy="830997"/>
            <a:chOff x="5197219" y="3606824"/>
            <a:chExt cx="2549821" cy="830997"/>
          </a:xfrm>
        </p:grpSpPr>
        <p:sp>
          <p:nvSpPr>
            <p:cNvPr id="4" name="Text Placeholder 3"/>
            <p:cNvSpPr txBox="1">
              <a:spLocks/>
            </p:cNvSpPr>
            <p:nvPr/>
          </p:nvSpPr>
          <p:spPr>
            <a:xfrm>
              <a:off x="5197219" y="3606824"/>
              <a:ext cx="769442" cy="830997"/>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5400" b="1" i="0" u="none" strike="noStrike" kern="1200" cap="none" spc="0" normalizeH="0" baseline="0" noProof="0" dirty="0" smtClean="0">
                  <a:ln>
                    <a:noFill/>
                  </a:ln>
                  <a:solidFill>
                    <a:srgbClr val="29B9A6"/>
                  </a:solidFill>
                  <a:effectLst/>
                  <a:uLnTx/>
                  <a:uFillTx/>
                  <a:latin typeface="Arial" panose="020B0604020202020204" pitchFamily="34" charset="0"/>
                  <a:cs typeface="Arial" panose="020B0604020202020204" pitchFamily="34" charset="0"/>
                </a:rPr>
                <a:t>03</a:t>
              </a:r>
            </a:p>
          </p:txBody>
        </p:sp>
        <p:sp>
          <p:nvSpPr>
            <p:cNvPr id="40" name="文本框 39"/>
            <p:cNvSpPr txBox="1"/>
            <p:nvPr/>
          </p:nvSpPr>
          <p:spPr>
            <a:xfrm>
              <a:off x="5966661" y="3815083"/>
              <a:ext cx="1780379"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实验过程</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5520776" y="3646132"/>
            <a:ext cx="2549821" cy="830997"/>
            <a:chOff x="6781706" y="4603606"/>
            <a:chExt cx="2549821" cy="830997"/>
          </a:xfrm>
        </p:grpSpPr>
        <p:sp>
          <p:nvSpPr>
            <p:cNvPr id="33" name="Text Placeholder 3"/>
            <p:cNvSpPr txBox="1">
              <a:spLocks/>
            </p:cNvSpPr>
            <p:nvPr/>
          </p:nvSpPr>
          <p:spPr>
            <a:xfrm>
              <a:off x="6781706" y="4603606"/>
              <a:ext cx="769442" cy="830997"/>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5400" dirty="0" smtClean="0">
                  <a:solidFill>
                    <a:srgbClr val="84CBC5"/>
                  </a:solidFill>
                  <a:latin typeface="Arial" panose="020B0604020202020204" pitchFamily="34" charset="0"/>
                  <a:cs typeface="Arial" panose="020B0604020202020204" pitchFamily="34" charset="0"/>
                </a:rPr>
                <a:t>04</a:t>
              </a:r>
              <a:endParaRPr kumimoji="0" lang="en-US" sz="5400" b="1" i="0" u="none" strike="noStrike" kern="1200" cap="none" spc="0" normalizeH="0" baseline="0" noProof="0" dirty="0" smtClean="0">
                <a:ln>
                  <a:noFill/>
                </a:ln>
                <a:solidFill>
                  <a:srgbClr val="84CBC5"/>
                </a:solidFill>
                <a:effectLst/>
                <a:uLnTx/>
                <a:uFillTx/>
                <a:latin typeface="Arial" panose="020B0604020202020204" pitchFamily="34" charset="0"/>
                <a:cs typeface="Arial" panose="020B0604020202020204" pitchFamily="34" charset="0"/>
              </a:endParaRPr>
            </a:p>
          </p:txBody>
        </p:sp>
        <p:sp>
          <p:nvSpPr>
            <p:cNvPr id="43" name="文本框 42"/>
            <p:cNvSpPr txBox="1"/>
            <p:nvPr/>
          </p:nvSpPr>
          <p:spPr>
            <a:xfrm>
              <a:off x="7551148" y="4915416"/>
              <a:ext cx="1780379"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实验结果</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cxnSp>
        <p:nvCxnSpPr>
          <p:cNvPr id="106" name="Straight Connector 13"/>
          <p:cNvCxnSpPr/>
          <p:nvPr/>
        </p:nvCxnSpPr>
        <p:spPr>
          <a:xfrm>
            <a:off x="1387391" y="2625043"/>
            <a:ext cx="0" cy="4394743"/>
          </a:xfrm>
          <a:prstGeom prst="line">
            <a:avLst/>
          </a:prstGeom>
          <a:ln w="19050" cap="sq">
            <a:solidFill>
              <a:srgbClr val="F8D35E"/>
            </a:solidFill>
            <a:prstDash val="solid"/>
            <a:headEnd type="oval"/>
          </a:ln>
        </p:spPr>
        <p:style>
          <a:lnRef idx="1">
            <a:schemeClr val="accent1"/>
          </a:lnRef>
          <a:fillRef idx="0">
            <a:schemeClr val="accent1"/>
          </a:fillRef>
          <a:effectRef idx="0">
            <a:schemeClr val="accent1"/>
          </a:effectRef>
          <a:fontRef idx="minor">
            <a:schemeClr val="tx1"/>
          </a:fontRef>
        </p:style>
      </p:cxnSp>
      <p:cxnSp>
        <p:nvCxnSpPr>
          <p:cNvPr id="108" name="Straight Connector 13"/>
          <p:cNvCxnSpPr/>
          <p:nvPr/>
        </p:nvCxnSpPr>
        <p:spPr>
          <a:xfrm>
            <a:off x="2848842" y="3289426"/>
            <a:ext cx="0" cy="3730360"/>
          </a:xfrm>
          <a:prstGeom prst="line">
            <a:avLst/>
          </a:prstGeom>
          <a:ln w="19050" cap="sq">
            <a:solidFill>
              <a:srgbClr val="F47264"/>
            </a:solidFill>
            <a:prstDash val="solid"/>
            <a:headEnd type="oval"/>
          </a:ln>
        </p:spPr>
        <p:style>
          <a:lnRef idx="1">
            <a:schemeClr val="accent1"/>
          </a:lnRef>
          <a:fillRef idx="0">
            <a:schemeClr val="accent1"/>
          </a:fillRef>
          <a:effectRef idx="0">
            <a:schemeClr val="accent1"/>
          </a:effectRef>
          <a:fontRef idx="minor">
            <a:schemeClr val="tx1"/>
          </a:fontRef>
        </p:style>
      </p:cxnSp>
      <p:cxnSp>
        <p:nvCxnSpPr>
          <p:cNvPr id="112" name="Straight Connector 13"/>
          <p:cNvCxnSpPr/>
          <p:nvPr/>
        </p:nvCxnSpPr>
        <p:spPr>
          <a:xfrm>
            <a:off x="4376478" y="3814899"/>
            <a:ext cx="0" cy="3557451"/>
          </a:xfrm>
          <a:prstGeom prst="line">
            <a:avLst/>
          </a:prstGeom>
          <a:ln w="19050" cap="sq">
            <a:solidFill>
              <a:srgbClr val="29B9A6"/>
            </a:solidFill>
            <a:prstDash val="solid"/>
            <a:headEnd type="oval"/>
          </a:ln>
        </p:spPr>
        <p:style>
          <a:lnRef idx="1">
            <a:schemeClr val="accent1"/>
          </a:lnRef>
          <a:fillRef idx="0">
            <a:schemeClr val="accent1"/>
          </a:fillRef>
          <a:effectRef idx="0">
            <a:schemeClr val="accent1"/>
          </a:effectRef>
          <a:fontRef idx="minor">
            <a:schemeClr val="tx1"/>
          </a:fontRef>
        </p:style>
      </p:cxnSp>
      <p:cxnSp>
        <p:nvCxnSpPr>
          <p:cNvPr id="116" name="Straight Connector 13"/>
          <p:cNvCxnSpPr/>
          <p:nvPr/>
        </p:nvCxnSpPr>
        <p:spPr>
          <a:xfrm>
            <a:off x="5905497" y="4457707"/>
            <a:ext cx="15243" cy="2562079"/>
          </a:xfrm>
          <a:prstGeom prst="line">
            <a:avLst/>
          </a:prstGeom>
          <a:ln w="19050" cap="sq">
            <a:solidFill>
              <a:srgbClr val="84CBC5"/>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7143247" y="4419607"/>
            <a:ext cx="2549821" cy="830997"/>
            <a:chOff x="6781706" y="4603606"/>
            <a:chExt cx="2549821" cy="830997"/>
          </a:xfrm>
        </p:grpSpPr>
        <p:sp>
          <p:nvSpPr>
            <p:cNvPr id="32" name="Text Placeholder 3"/>
            <p:cNvSpPr txBox="1">
              <a:spLocks/>
            </p:cNvSpPr>
            <p:nvPr/>
          </p:nvSpPr>
          <p:spPr>
            <a:xfrm>
              <a:off x="6781706" y="4603606"/>
              <a:ext cx="769442" cy="830997"/>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5400" dirty="0" smtClean="0">
                  <a:solidFill>
                    <a:srgbClr val="00B0F0"/>
                  </a:solidFill>
                  <a:latin typeface="Arial" panose="020B0604020202020204" pitchFamily="34" charset="0"/>
                  <a:cs typeface="Arial" panose="020B0604020202020204" pitchFamily="34" charset="0"/>
                </a:rPr>
                <a:t>0</a:t>
              </a:r>
              <a:r>
                <a:rPr lang="en-US" altLang="zh-CN" sz="5400" dirty="0" smtClean="0">
                  <a:solidFill>
                    <a:srgbClr val="00B0F0"/>
                  </a:solidFill>
                  <a:latin typeface="Arial" panose="020B0604020202020204" pitchFamily="34" charset="0"/>
                  <a:cs typeface="Arial" panose="020B0604020202020204" pitchFamily="34" charset="0"/>
                </a:rPr>
                <a:t>5</a:t>
              </a:r>
              <a:endParaRPr kumimoji="0" lang="en-US" sz="5400" b="1" i="0" u="none" strike="noStrike" kern="1200" cap="none" spc="0" normalizeH="0" baseline="0" noProof="0" dirty="0" smtClean="0">
                <a:ln>
                  <a:noFill/>
                </a:ln>
                <a:solidFill>
                  <a:srgbClr val="00B0F0"/>
                </a:solidFill>
                <a:effectLst/>
                <a:uLnTx/>
                <a:uFillTx/>
                <a:latin typeface="Arial" panose="020B0604020202020204" pitchFamily="34" charset="0"/>
                <a:cs typeface="Arial" panose="020B0604020202020204" pitchFamily="34" charset="0"/>
              </a:endParaRPr>
            </a:p>
          </p:txBody>
        </p:sp>
        <p:sp>
          <p:nvSpPr>
            <p:cNvPr id="34" name="文本框 33"/>
            <p:cNvSpPr txBox="1"/>
            <p:nvPr/>
          </p:nvSpPr>
          <p:spPr>
            <a:xfrm>
              <a:off x="7551148" y="4788272"/>
              <a:ext cx="1780379"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回</a:t>
              </a:r>
              <a:r>
                <a:rPr lang="zh-CN" altLang="en-US" sz="2400" dirty="0" smtClean="0">
                  <a:solidFill>
                    <a:schemeClr val="bg1"/>
                  </a:solidFill>
                  <a:latin typeface="微软雅黑" panose="020B0503020204020204" pitchFamily="34" charset="-122"/>
                  <a:ea typeface="微软雅黑" panose="020B0503020204020204" pitchFamily="34" charset="-122"/>
                </a:rPr>
                <a:t>答问题</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cxnSp>
        <p:nvCxnSpPr>
          <p:cNvPr id="49" name="Straight Connector 13"/>
          <p:cNvCxnSpPr/>
          <p:nvPr/>
        </p:nvCxnSpPr>
        <p:spPr>
          <a:xfrm>
            <a:off x="7527968" y="5231182"/>
            <a:ext cx="0" cy="1964380"/>
          </a:xfrm>
          <a:prstGeom prst="line">
            <a:avLst/>
          </a:prstGeom>
          <a:ln w="19050" cap="sq">
            <a:solidFill>
              <a:srgbClr val="00B0F0"/>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8745902" y="5250604"/>
            <a:ext cx="2549821" cy="830997"/>
            <a:chOff x="6781706" y="4603606"/>
            <a:chExt cx="2549821" cy="830997"/>
          </a:xfrm>
        </p:grpSpPr>
        <p:sp>
          <p:nvSpPr>
            <p:cNvPr id="51" name="Text Placeholder 3"/>
            <p:cNvSpPr txBox="1">
              <a:spLocks/>
            </p:cNvSpPr>
            <p:nvPr/>
          </p:nvSpPr>
          <p:spPr>
            <a:xfrm>
              <a:off x="6781706" y="4603606"/>
              <a:ext cx="769442" cy="830997"/>
            </a:xfrm>
            <a:prstGeom prst="rect">
              <a:avLst/>
            </a:prstGeom>
            <a:noFill/>
            <a:ln>
              <a:solidFill>
                <a:srgbClr val="144C74"/>
              </a:solidFill>
            </a:ln>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5400" dirty="0" smtClean="0">
                  <a:solidFill>
                    <a:srgbClr val="7030A0"/>
                  </a:solidFill>
                  <a:latin typeface="Arial" panose="020B0604020202020204" pitchFamily="34" charset="0"/>
                  <a:cs typeface="Arial" panose="020B0604020202020204" pitchFamily="34" charset="0"/>
                </a:rPr>
                <a:t>0</a:t>
              </a:r>
              <a:r>
                <a:rPr lang="en-US" altLang="zh-CN" sz="5400" dirty="0" smtClean="0">
                  <a:solidFill>
                    <a:srgbClr val="7030A0"/>
                  </a:solidFill>
                  <a:latin typeface="Arial" panose="020B0604020202020204" pitchFamily="34" charset="0"/>
                  <a:cs typeface="Arial" panose="020B0604020202020204" pitchFamily="34" charset="0"/>
                </a:rPr>
                <a:t>6</a:t>
              </a:r>
              <a:endParaRPr kumimoji="0" lang="en-US" sz="5400" b="1" i="0" u="none" strike="noStrike" kern="1200" cap="none" spc="0" normalizeH="0" baseline="0" noProof="0" dirty="0" smtClean="0">
                <a:ln>
                  <a:noFill/>
                </a:ln>
                <a:solidFill>
                  <a:srgbClr val="7030A0"/>
                </a:solidFill>
                <a:effectLst/>
                <a:uLnTx/>
                <a:uFillTx/>
                <a:latin typeface="Arial" panose="020B0604020202020204" pitchFamily="34" charset="0"/>
                <a:cs typeface="Arial" panose="020B0604020202020204" pitchFamily="34" charset="0"/>
              </a:endParaRPr>
            </a:p>
          </p:txBody>
        </p:sp>
        <p:sp>
          <p:nvSpPr>
            <p:cNvPr id="52" name="文本框 51"/>
            <p:cNvSpPr txBox="1"/>
            <p:nvPr/>
          </p:nvSpPr>
          <p:spPr>
            <a:xfrm>
              <a:off x="7551148" y="4788271"/>
              <a:ext cx="1780379"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回顾总结</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cxnSp>
        <p:nvCxnSpPr>
          <p:cNvPr id="53" name="Straight Connector 13"/>
          <p:cNvCxnSpPr/>
          <p:nvPr/>
        </p:nvCxnSpPr>
        <p:spPr>
          <a:xfrm>
            <a:off x="9130623" y="6081601"/>
            <a:ext cx="0" cy="1964380"/>
          </a:xfrm>
          <a:prstGeom prst="line">
            <a:avLst/>
          </a:prstGeom>
          <a:ln>
            <a:solidFill>
              <a:srgbClr val="7030A0"/>
            </a:solidFill>
            <a:headEnd type="ova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6274281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ppt_x"/>
                                          </p:val>
                                        </p:tav>
                                        <p:tav tm="100000">
                                          <p:val>
                                            <p:strVal val="#ppt_x"/>
                                          </p:val>
                                        </p:tav>
                                      </p:tavLst>
                                    </p:anim>
                                    <p:anim calcmode="lin" valueType="num">
                                      <p:cBhvr additive="base">
                                        <p:cTn id="8" dur="500" fill="hold"/>
                                        <p:tgtEl>
                                          <p:spTgt spid="10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ppt_x"/>
                                          </p:val>
                                        </p:tav>
                                        <p:tav tm="100000">
                                          <p:val>
                                            <p:strVal val="#ppt_x"/>
                                          </p:val>
                                        </p:tav>
                                      </p:tavLst>
                                    </p:anim>
                                    <p:anim calcmode="lin" valueType="num">
                                      <p:cBhvr additive="base">
                                        <p:cTn id="12" dur="500" fill="hold"/>
                                        <p:tgtEl>
                                          <p:spTgt spid="4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108"/>
                                        </p:tgtEl>
                                        <p:attrNameLst>
                                          <p:attrName>style.visibility</p:attrName>
                                        </p:attrNameLst>
                                      </p:cBhvr>
                                      <p:to>
                                        <p:strVal val="visible"/>
                                      </p:to>
                                    </p:set>
                                    <p:anim calcmode="lin" valueType="num">
                                      <p:cBhvr additive="base">
                                        <p:cTn id="15" dur="500" fill="hold"/>
                                        <p:tgtEl>
                                          <p:spTgt spid="108"/>
                                        </p:tgtEl>
                                        <p:attrNameLst>
                                          <p:attrName>ppt_x</p:attrName>
                                        </p:attrNameLst>
                                      </p:cBhvr>
                                      <p:tavLst>
                                        <p:tav tm="0">
                                          <p:val>
                                            <p:strVal val="#ppt_x"/>
                                          </p:val>
                                        </p:tav>
                                        <p:tav tm="100000">
                                          <p:val>
                                            <p:strVal val="#ppt_x"/>
                                          </p:val>
                                        </p:tav>
                                      </p:tavLst>
                                    </p:anim>
                                    <p:anim calcmode="lin" valueType="num">
                                      <p:cBhvr additive="base">
                                        <p:cTn id="16" dur="500" fill="hold"/>
                                        <p:tgtEl>
                                          <p:spTgt spid="10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000"/>
                                  </p:stCondLst>
                                  <p:childTnLst>
                                    <p:set>
                                      <p:cBhvr>
                                        <p:cTn id="22" dur="1" fill="hold">
                                          <p:stCondLst>
                                            <p:cond delay="0"/>
                                          </p:stCondLst>
                                        </p:cTn>
                                        <p:tgtEl>
                                          <p:spTgt spid="112"/>
                                        </p:tgtEl>
                                        <p:attrNameLst>
                                          <p:attrName>style.visibility</p:attrName>
                                        </p:attrNameLst>
                                      </p:cBhvr>
                                      <p:to>
                                        <p:strVal val="visible"/>
                                      </p:to>
                                    </p:set>
                                    <p:anim calcmode="lin" valueType="num">
                                      <p:cBhvr additive="base">
                                        <p:cTn id="23" dur="500" fill="hold"/>
                                        <p:tgtEl>
                                          <p:spTgt spid="112"/>
                                        </p:tgtEl>
                                        <p:attrNameLst>
                                          <p:attrName>ppt_x</p:attrName>
                                        </p:attrNameLst>
                                      </p:cBhvr>
                                      <p:tavLst>
                                        <p:tav tm="0">
                                          <p:val>
                                            <p:strVal val="#ppt_x"/>
                                          </p:val>
                                        </p:tav>
                                        <p:tav tm="100000">
                                          <p:val>
                                            <p:strVal val="#ppt_x"/>
                                          </p:val>
                                        </p:tav>
                                      </p:tavLst>
                                    </p:anim>
                                    <p:anim calcmode="lin" valueType="num">
                                      <p:cBhvr additive="base">
                                        <p:cTn id="24" dur="500" fill="hold"/>
                                        <p:tgtEl>
                                          <p:spTgt spid="11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125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ppt_x"/>
                                          </p:val>
                                        </p:tav>
                                        <p:tav tm="100000">
                                          <p:val>
                                            <p:strVal val="#ppt_x"/>
                                          </p:val>
                                        </p:tav>
                                      </p:tavLst>
                                    </p:anim>
                                    <p:anim calcmode="lin" valueType="num">
                                      <p:cBhvr additive="base">
                                        <p:cTn id="28" dur="500" fill="hold"/>
                                        <p:tgtEl>
                                          <p:spTgt spid="4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1500"/>
                                  </p:stCondLst>
                                  <p:childTnLst>
                                    <p:set>
                                      <p:cBhvr>
                                        <p:cTn id="30" dur="1" fill="hold">
                                          <p:stCondLst>
                                            <p:cond delay="0"/>
                                          </p:stCondLst>
                                        </p:cTn>
                                        <p:tgtEl>
                                          <p:spTgt spid="116"/>
                                        </p:tgtEl>
                                        <p:attrNameLst>
                                          <p:attrName>style.visibility</p:attrName>
                                        </p:attrNameLst>
                                      </p:cBhvr>
                                      <p:to>
                                        <p:strVal val="visible"/>
                                      </p:to>
                                    </p:set>
                                    <p:anim calcmode="lin" valueType="num">
                                      <p:cBhvr additive="base">
                                        <p:cTn id="31" dur="500" fill="hold"/>
                                        <p:tgtEl>
                                          <p:spTgt spid="116"/>
                                        </p:tgtEl>
                                        <p:attrNameLst>
                                          <p:attrName>ppt_x</p:attrName>
                                        </p:attrNameLst>
                                      </p:cBhvr>
                                      <p:tavLst>
                                        <p:tav tm="0">
                                          <p:val>
                                            <p:strVal val="#ppt_x"/>
                                          </p:val>
                                        </p:tav>
                                        <p:tav tm="100000">
                                          <p:val>
                                            <p:strVal val="#ppt_x"/>
                                          </p:val>
                                        </p:tav>
                                      </p:tavLst>
                                    </p:anim>
                                    <p:anim calcmode="lin" valueType="num">
                                      <p:cBhvr additive="base">
                                        <p:cTn id="32" dur="500" fill="hold"/>
                                        <p:tgtEl>
                                          <p:spTgt spid="11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175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ppt_x"/>
                                          </p:val>
                                        </p:tav>
                                        <p:tav tm="100000">
                                          <p:val>
                                            <p:strVal val="#ppt_x"/>
                                          </p:val>
                                        </p:tav>
                                      </p:tavLst>
                                    </p:anim>
                                    <p:anim calcmode="lin" valueType="num">
                                      <p:cBhvr additive="base">
                                        <p:cTn id="36" dur="50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150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ppt_x"/>
                                          </p:val>
                                        </p:tav>
                                        <p:tav tm="100000">
                                          <p:val>
                                            <p:strVal val="#ppt_x"/>
                                          </p:val>
                                        </p:tav>
                                      </p:tavLst>
                                    </p:anim>
                                    <p:anim calcmode="lin" valueType="num">
                                      <p:cBhvr additive="base">
                                        <p:cTn id="40" dur="5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175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1500"/>
                                  </p:stCondLst>
                                  <p:childTnLst>
                                    <p:set>
                                      <p:cBhvr>
                                        <p:cTn id="46" dur="1" fill="hold">
                                          <p:stCondLst>
                                            <p:cond delay="0"/>
                                          </p:stCondLst>
                                        </p:cTn>
                                        <p:tgtEl>
                                          <p:spTgt spid="53"/>
                                        </p:tgtEl>
                                        <p:attrNameLst>
                                          <p:attrName>style.visibility</p:attrName>
                                        </p:attrNameLst>
                                      </p:cBhvr>
                                      <p:to>
                                        <p:strVal val="visible"/>
                                      </p:to>
                                    </p:set>
                                    <p:anim calcmode="lin" valueType="num">
                                      <p:cBhvr additive="base">
                                        <p:cTn id="47" dur="500" fill="hold"/>
                                        <p:tgtEl>
                                          <p:spTgt spid="53"/>
                                        </p:tgtEl>
                                        <p:attrNameLst>
                                          <p:attrName>ppt_x</p:attrName>
                                        </p:attrNameLst>
                                      </p:cBhvr>
                                      <p:tavLst>
                                        <p:tav tm="0">
                                          <p:val>
                                            <p:strVal val="#ppt_x"/>
                                          </p:val>
                                        </p:tav>
                                        <p:tav tm="100000">
                                          <p:val>
                                            <p:strVal val="#ppt_x"/>
                                          </p:val>
                                        </p:tav>
                                      </p:tavLst>
                                    </p:anim>
                                    <p:anim calcmode="lin" valueType="num">
                                      <p:cBhvr additive="base">
                                        <p:cTn id="48" dur="500" fill="hold"/>
                                        <p:tgtEl>
                                          <p:spTgt spid="53"/>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1750"/>
                                  </p:stCondLst>
                                  <p:childTnLst>
                                    <p:set>
                                      <p:cBhvr>
                                        <p:cTn id="50" dur="1" fill="hold">
                                          <p:stCondLst>
                                            <p:cond delay="0"/>
                                          </p:stCondLst>
                                        </p:cTn>
                                        <p:tgtEl>
                                          <p:spTgt spid="50"/>
                                        </p:tgtEl>
                                        <p:attrNameLst>
                                          <p:attrName>style.visibility</p:attrName>
                                        </p:attrNameLst>
                                      </p:cBhvr>
                                      <p:to>
                                        <p:strVal val="visible"/>
                                      </p:to>
                                    </p:set>
                                    <p:anim calcmode="lin" valueType="num">
                                      <p:cBhvr additive="base">
                                        <p:cTn id="51" dur="500" fill="hold"/>
                                        <p:tgtEl>
                                          <p:spTgt spid="50"/>
                                        </p:tgtEl>
                                        <p:attrNameLst>
                                          <p:attrName>ppt_x</p:attrName>
                                        </p:attrNameLst>
                                      </p:cBhvr>
                                      <p:tavLst>
                                        <p:tav tm="0">
                                          <p:val>
                                            <p:strVal val="#ppt_x"/>
                                          </p:val>
                                        </p:tav>
                                        <p:tav tm="100000">
                                          <p:val>
                                            <p:strVal val="#ppt_x"/>
                                          </p:val>
                                        </p:tav>
                                      </p:tavLst>
                                    </p:anim>
                                    <p:anim calcmode="lin" valueType="num">
                                      <p:cBhvr additive="base">
                                        <p:cTn id="5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2376887" y="2183370"/>
            <a:ext cx="1641476" cy="1769715"/>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1500" dirty="0" smtClean="0">
                <a:solidFill>
                  <a:srgbClr val="F8D35E"/>
                </a:solidFill>
                <a:latin typeface="Arial" panose="020B0604020202020204" pitchFamily="34" charset="0"/>
                <a:cs typeface="Arial" panose="020B0604020202020204" pitchFamily="34" charset="0"/>
              </a:rPr>
              <a:t>01</a:t>
            </a:r>
            <a:endParaRPr kumimoji="0" lang="en-US" sz="11500" b="1" i="0" u="none" strike="noStrike" kern="1200" cap="none" spc="0" normalizeH="0" baseline="0" noProof="0" dirty="0" smtClean="0">
              <a:ln>
                <a:noFill/>
              </a:ln>
              <a:solidFill>
                <a:srgbClr val="F8D35E"/>
              </a:solidFill>
              <a:effectLst/>
              <a:uLnTx/>
              <a:uFillTx/>
              <a:latin typeface="Arial" panose="020B0604020202020204" pitchFamily="34" charset="0"/>
              <a:cs typeface="Arial" panose="020B0604020202020204" pitchFamily="34" charset="0"/>
            </a:endParaRPr>
          </a:p>
        </p:txBody>
      </p:sp>
      <p:sp>
        <p:nvSpPr>
          <p:cNvPr id="49" name="文本框 48"/>
          <p:cNvSpPr txBox="1"/>
          <p:nvPr/>
        </p:nvSpPr>
        <p:spPr>
          <a:xfrm>
            <a:off x="3960812" y="2976522"/>
            <a:ext cx="2371134" cy="707886"/>
          </a:xfrm>
          <a:prstGeom prst="rect">
            <a:avLst/>
          </a:prstGeom>
          <a:noFill/>
        </p:spPr>
        <p:txBody>
          <a:bodyPr wrap="squar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实验目的</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rot="11891394">
            <a:off x="7883799" y="2295897"/>
            <a:ext cx="3097450" cy="2152130"/>
            <a:chOff x="912737" y="565770"/>
            <a:chExt cx="3097450" cy="2152130"/>
          </a:xfrm>
        </p:grpSpPr>
        <p:sp>
          <p:nvSpPr>
            <p:cNvPr id="60" name="等腰三角形 59"/>
            <p:cNvSpPr/>
            <p:nvPr/>
          </p:nvSpPr>
          <p:spPr>
            <a:xfrm rot="18941696">
              <a:off x="2822785" y="2021207"/>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1" name="等腰三角形 60"/>
            <p:cNvSpPr/>
            <p:nvPr/>
          </p:nvSpPr>
          <p:spPr>
            <a:xfrm rot="3678182">
              <a:off x="2802171" y="1181956"/>
              <a:ext cx="397226" cy="342435"/>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2" name="等腰三角形 61"/>
            <p:cNvSpPr/>
            <p:nvPr/>
          </p:nvSpPr>
          <p:spPr>
            <a:xfrm rot="9480000">
              <a:off x="3485946" y="2487804"/>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3" name="等腰三角形 62"/>
            <p:cNvSpPr/>
            <p:nvPr/>
          </p:nvSpPr>
          <p:spPr>
            <a:xfrm rot="1020767">
              <a:off x="1218249" y="749218"/>
              <a:ext cx="945160" cy="814792"/>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4" name="等腰三角形 63"/>
            <p:cNvSpPr/>
            <p:nvPr/>
          </p:nvSpPr>
          <p:spPr>
            <a:xfrm rot="1020767">
              <a:off x="1105528" y="607668"/>
              <a:ext cx="1175902" cy="1013706"/>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5" name="椭圆 64"/>
            <p:cNvSpPr/>
            <p:nvPr/>
          </p:nvSpPr>
          <p:spPr>
            <a:xfrm rot="18818926">
              <a:off x="912737" y="1383941"/>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8818926">
              <a:off x="1788997" y="565770"/>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8818926">
              <a:off x="2041044" y="1708216"/>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rot="8977127">
              <a:off x="3563479" y="1987179"/>
              <a:ext cx="446708" cy="334617"/>
              <a:chOff x="2822785" y="1265179"/>
              <a:chExt cx="930073" cy="696693"/>
            </a:xfrm>
          </p:grpSpPr>
          <p:sp>
            <p:nvSpPr>
              <p:cNvPr id="69" name="等腰三角形 68"/>
              <p:cNvSpPr/>
              <p:nvPr/>
            </p:nvSpPr>
            <p:spPr>
              <a:xfrm rot="18941696">
                <a:off x="2822785" y="1265179"/>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70" name="等腰三角形 69"/>
              <p:cNvSpPr/>
              <p:nvPr/>
            </p:nvSpPr>
            <p:spPr>
              <a:xfrm rot="9480000">
                <a:off x="3485946" y="1731776"/>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grpSp>
      </p:grpSp>
      <p:cxnSp>
        <p:nvCxnSpPr>
          <p:cNvPr id="71" name="Straight Connector 13"/>
          <p:cNvCxnSpPr/>
          <p:nvPr/>
        </p:nvCxnSpPr>
        <p:spPr>
          <a:xfrm flipH="1">
            <a:off x="0" y="4110074"/>
            <a:ext cx="6331945" cy="0"/>
          </a:xfrm>
          <a:prstGeom prst="line">
            <a:avLst/>
          </a:prstGeom>
          <a:ln w="19050" cap="sq">
            <a:solidFill>
              <a:srgbClr val="F8D35E"/>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5001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val 34"/>
          <p:cNvSpPr/>
          <p:nvPr/>
        </p:nvSpPr>
        <p:spPr>
          <a:xfrm>
            <a:off x="2249766" y="2751166"/>
            <a:ext cx="252551" cy="252551"/>
          </a:xfrm>
          <a:prstGeom prst="ellipse">
            <a:avLst/>
          </a:prstGeom>
          <a:solidFill>
            <a:schemeClr val="bg1"/>
          </a:solidFill>
          <a:ln w="57150">
            <a:solidFill>
              <a:srgbClr val="F47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4"/>
          <p:cNvSpPr/>
          <p:nvPr/>
        </p:nvSpPr>
        <p:spPr>
          <a:xfrm>
            <a:off x="8858045" y="2778620"/>
            <a:ext cx="252551" cy="252551"/>
          </a:xfrm>
          <a:prstGeom prst="ellipse">
            <a:avLst/>
          </a:prstGeom>
          <a:solidFill>
            <a:schemeClr val="bg1"/>
          </a:solidFill>
          <a:ln w="57150">
            <a:solidFill>
              <a:srgbClr val="29B9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32"/>
          <p:cNvCxnSpPr/>
          <p:nvPr/>
        </p:nvCxnSpPr>
        <p:spPr>
          <a:xfrm flipV="1">
            <a:off x="2380062" y="2877441"/>
            <a:ext cx="0" cy="723052"/>
          </a:xfrm>
          <a:prstGeom prst="line">
            <a:avLst/>
          </a:prstGeom>
          <a:ln w="19050">
            <a:solidFill>
              <a:srgbClr val="F4726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32"/>
          <p:cNvCxnSpPr/>
          <p:nvPr/>
        </p:nvCxnSpPr>
        <p:spPr>
          <a:xfrm flipV="1">
            <a:off x="8985275" y="2904895"/>
            <a:ext cx="0" cy="723052"/>
          </a:xfrm>
          <a:prstGeom prst="line">
            <a:avLst/>
          </a:prstGeom>
          <a:ln w="19050">
            <a:solidFill>
              <a:srgbClr val="29B9A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1407852" y="3726770"/>
            <a:ext cx="1952568" cy="1643958"/>
          </a:xfrm>
          <a:prstGeom prst="roundRect">
            <a:avLst/>
          </a:prstGeom>
          <a:solidFill>
            <a:srgbClr val="F472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7987722" y="3754224"/>
            <a:ext cx="1990668" cy="1656216"/>
          </a:xfrm>
          <a:prstGeom prst="roundRect">
            <a:avLst/>
          </a:prstGeom>
          <a:solidFill>
            <a:srgbClr val="29B9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1626666" y="3754224"/>
            <a:ext cx="1608024" cy="1477328"/>
          </a:xfrm>
          <a:prstGeom prst="rect">
            <a:avLst/>
          </a:prstGeom>
          <a:noFill/>
        </p:spPr>
        <p:txBody>
          <a:bodyPr wrap="square" rtlCol="0">
            <a:spAutoFit/>
          </a:bodyPr>
          <a:lstStyle/>
          <a:p>
            <a:r>
              <a:rPr lang="zh-CN" altLang="en-US" dirty="0">
                <a:solidFill>
                  <a:schemeClr val="bg1"/>
                </a:solidFill>
                <a:latin typeface="等线" panose="02010600030101010101" pitchFamily="2" charset="-122"/>
                <a:ea typeface="等线" panose="02010600030101010101" pitchFamily="2" charset="-122"/>
              </a:rPr>
              <a:t>加深对操作系统设备管理基本原理的认识，实践键盘中断、扫描码等概念</a:t>
            </a:r>
            <a:endParaRPr lang="zh-CN" altLang="en-US" sz="2000" b="1" dirty="0">
              <a:solidFill>
                <a:schemeClr val="bg1"/>
              </a:solidFill>
              <a:latin typeface="等线" panose="02010600030101010101" pitchFamily="2" charset="-122"/>
              <a:ea typeface="等线" panose="02010600030101010101" pitchFamily="2" charset="-122"/>
            </a:endParaRPr>
          </a:p>
        </p:txBody>
      </p:sp>
      <p:sp>
        <p:nvSpPr>
          <p:cNvPr id="55" name="文本框 54"/>
          <p:cNvSpPr txBox="1"/>
          <p:nvPr/>
        </p:nvSpPr>
        <p:spPr>
          <a:xfrm>
            <a:off x="8235901" y="3838927"/>
            <a:ext cx="1742489" cy="1477328"/>
          </a:xfrm>
          <a:prstGeom prst="rect">
            <a:avLst/>
          </a:prstGeom>
          <a:noFill/>
        </p:spPr>
        <p:txBody>
          <a:bodyPr wrap="square" rtlCol="0">
            <a:spAutoFit/>
          </a:bodyPr>
          <a:lstStyle/>
          <a:p>
            <a:r>
              <a:rPr lang="zh-CN" altLang="en-US" dirty="0">
                <a:solidFill>
                  <a:schemeClr val="bg1"/>
                </a:solidFill>
                <a:latin typeface="等线" panose="02010600030101010101" pitchFamily="2" charset="-122"/>
                <a:ea typeface="等线" panose="02010600030101010101" pitchFamily="2" charset="-122"/>
              </a:rPr>
              <a:t>通过实践掌握</a:t>
            </a:r>
            <a:r>
              <a:rPr lang="en-US" altLang="zh-CN" dirty="0">
                <a:solidFill>
                  <a:schemeClr val="bg1"/>
                </a:solidFill>
                <a:latin typeface="等线" panose="02010600030101010101" pitchFamily="2" charset="-122"/>
                <a:ea typeface="等线" panose="02010600030101010101" pitchFamily="2" charset="-122"/>
              </a:rPr>
              <a:t>Linux 0.11</a:t>
            </a:r>
            <a:r>
              <a:rPr lang="zh-CN" altLang="en-US" dirty="0">
                <a:solidFill>
                  <a:schemeClr val="bg1"/>
                </a:solidFill>
                <a:latin typeface="等线" panose="02010600030101010101" pitchFamily="2" charset="-122"/>
                <a:ea typeface="等线" panose="02010600030101010101" pitchFamily="2" charset="-122"/>
              </a:rPr>
              <a:t>对键盘终端和显示器终端的处理过程</a:t>
            </a:r>
            <a:endParaRPr lang="zh-CN" altLang="en-US" sz="2000" b="1" dirty="0">
              <a:solidFill>
                <a:schemeClr val="bg1"/>
              </a:solidFill>
              <a:latin typeface="等线" panose="02010600030101010101" pitchFamily="2" charset="-122"/>
              <a:ea typeface="等线" panose="02010600030101010101" pitchFamily="2" charset="-122"/>
            </a:endParaRPr>
          </a:p>
        </p:txBody>
      </p:sp>
      <p:grpSp>
        <p:nvGrpSpPr>
          <p:cNvPr id="71" name="组合 70"/>
          <p:cNvGrpSpPr/>
          <p:nvPr/>
        </p:nvGrpSpPr>
        <p:grpSpPr>
          <a:xfrm>
            <a:off x="-12700" y="587118"/>
            <a:ext cx="2726931" cy="520091"/>
            <a:chOff x="-12700" y="587118"/>
            <a:chExt cx="2726931" cy="520091"/>
          </a:xfrm>
        </p:grpSpPr>
        <p:sp>
          <p:nvSpPr>
            <p:cNvPr id="72" name="文本框 71"/>
            <p:cNvSpPr txBox="1"/>
            <p:nvPr/>
          </p:nvSpPr>
          <p:spPr>
            <a:xfrm>
              <a:off x="381000" y="600941"/>
              <a:ext cx="2333231" cy="506268"/>
            </a:xfrm>
            <a:prstGeom prst="rect">
              <a:avLst/>
            </a:prstGeom>
          </p:spPr>
          <p:txBody>
            <a:bodyPr wrap="squar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实验目的</a:t>
              </a:r>
              <a:endPar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3" name="矩形 72"/>
            <p:cNvSpPr/>
            <p:nvPr/>
          </p:nvSpPr>
          <p:spPr>
            <a:xfrm>
              <a:off x="-12700" y="587118"/>
              <a:ext cx="393700" cy="520091"/>
            </a:xfrm>
            <a:prstGeom prst="rect">
              <a:avLst/>
            </a:prstGeom>
            <a:solidFill>
              <a:srgbClr val="F8D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4734334" y="2523501"/>
            <a:ext cx="2013947" cy="7429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3200" dirty="0" smtClean="0">
                <a:solidFill>
                  <a:schemeClr val="bg1"/>
                </a:solidFill>
                <a:latin typeface="等线" panose="02010600030101010101" pitchFamily="2" charset="-122"/>
                <a:ea typeface="等线" panose="02010600030101010101" pitchFamily="2" charset="-122"/>
              </a:rPr>
              <a:t>实验目的</a:t>
            </a:r>
            <a:endParaRPr lang="zh-CN" altLang="en-US" sz="3200" dirty="0">
              <a:solidFill>
                <a:schemeClr val="bg1"/>
              </a:solidFill>
              <a:latin typeface="等线" panose="02010600030101010101" pitchFamily="2" charset="-122"/>
              <a:ea typeface="等线" panose="02010600030101010101" pitchFamily="2" charset="-122"/>
            </a:endParaRPr>
          </a:p>
        </p:txBody>
      </p:sp>
      <p:cxnSp>
        <p:nvCxnSpPr>
          <p:cNvPr id="4" name="直接箭头连接符 3"/>
          <p:cNvCxnSpPr>
            <a:stCxn id="2" idx="3"/>
          </p:cNvCxnSpPr>
          <p:nvPr/>
        </p:nvCxnSpPr>
        <p:spPr>
          <a:xfrm>
            <a:off x="6748281" y="2894961"/>
            <a:ext cx="194310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 name="直接箭头连接符 5"/>
          <p:cNvCxnSpPr>
            <a:stCxn id="2" idx="1"/>
          </p:cNvCxnSpPr>
          <p:nvPr/>
        </p:nvCxnSpPr>
        <p:spPr>
          <a:xfrm flipH="1">
            <a:off x="2787392" y="2894961"/>
            <a:ext cx="194694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942475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25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53" presetClass="entr" presetSubtype="0" fill="hold" grpId="0" nodeType="withEffect">
                                  <p:stCondLst>
                                    <p:cond delay="50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par>
                                <p:cTn id="15" presetID="18" presetClass="entr" presetSubtype="6" fill="hold" nodeType="withEffect">
                                  <p:stCondLst>
                                    <p:cond delay="1250"/>
                                  </p:stCondLst>
                                  <p:childTnLst>
                                    <p:set>
                                      <p:cBhvr>
                                        <p:cTn id="16" dur="1" fill="hold">
                                          <p:stCondLst>
                                            <p:cond delay="0"/>
                                          </p:stCondLst>
                                        </p:cTn>
                                        <p:tgtEl>
                                          <p:spTgt spid="43"/>
                                        </p:tgtEl>
                                        <p:attrNameLst>
                                          <p:attrName>style.visibility</p:attrName>
                                        </p:attrNameLst>
                                      </p:cBhvr>
                                      <p:to>
                                        <p:strVal val="visible"/>
                                      </p:to>
                                    </p:set>
                                    <p:animEffect transition="in" filter="strips(downRight)">
                                      <p:cBhvr>
                                        <p:cTn id="17" dur="500"/>
                                        <p:tgtEl>
                                          <p:spTgt spid="43"/>
                                        </p:tgtEl>
                                      </p:cBhvr>
                                    </p:animEffect>
                                  </p:childTnLst>
                                </p:cTn>
                              </p:par>
                              <p:par>
                                <p:cTn id="18" presetID="18" presetClass="entr" presetSubtype="6" fill="hold" nodeType="withEffect">
                                  <p:stCondLst>
                                    <p:cond delay="1750"/>
                                  </p:stCondLst>
                                  <p:childTnLst>
                                    <p:set>
                                      <p:cBhvr>
                                        <p:cTn id="19" dur="1" fill="hold">
                                          <p:stCondLst>
                                            <p:cond delay="0"/>
                                          </p:stCondLst>
                                        </p:cTn>
                                        <p:tgtEl>
                                          <p:spTgt spid="47"/>
                                        </p:tgtEl>
                                        <p:attrNameLst>
                                          <p:attrName>style.visibility</p:attrName>
                                        </p:attrNameLst>
                                      </p:cBhvr>
                                      <p:to>
                                        <p:strVal val="visible"/>
                                      </p:to>
                                    </p:set>
                                    <p:animEffect transition="in" filter="strips(downRight)">
                                      <p:cBhvr>
                                        <p:cTn id="20" dur="500"/>
                                        <p:tgtEl>
                                          <p:spTgt spid="47"/>
                                        </p:tgtEl>
                                      </p:cBhvr>
                                    </p:animEffect>
                                  </p:childTnLst>
                                </p:cTn>
                              </p:par>
                              <p:par>
                                <p:cTn id="21" presetID="2" presetClass="entr" presetSubtype="4" fill="hold" grpId="0" nodeType="withEffect">
                                  <p:stCondLst>
                                    <p:cond delay="225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ppt_x"/>
                                          </p:val>
                                        </p:tav>
                                        <p:tav tm="100000">
                                          <p:val>
                                            <p:strVal val="#ppt_x"/>
                                          </p:val>
                                        </p:tav>
                                      </p:tavLst>
                                    </p:anim>
                                    <p:anim calcmode="lin" valueType="num">
                                      <p:cBhvr additive="base">
                                        <p:cTn id="24" dur="500" fill="hold"/>
                                        <p:tgtEl>
                                          <p:spTgt spid="4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25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500" fill="hold"/>
                                        <p:tgtEl>
                                          <p:spTgt spid="51"/>
                                        </p:tgtEl>
                                        <p:attrNameLst>
                                          <p:attrName>ppt_x</p:attrName>
                                        </p:attrNameLst>
                                      </p:cBhvr>
                                      <p:tavLst>
                                        <p:tav tm="0">
                                          <p:val>
                                            <p:strVal val="#ppt_x"/>
                                          </p:val>
                                        </p:tav>
                                        <p:tav tm="100000">
                                          <p:val>
                                            <p:strVal val="#ppt_x"/>
                                          </p:val>
                                        </p:tav>
                                      </p:tavLst>
                                    </p:anim>
                                    <p:anim calcmode="lin" valueType="num">
                                      <p:cBhvr additive="base">
                                        <p:cTn id="28" dur="500" fill="hold"/>
                                        <p:tgtEl>
                                          <p:spTgt spid="5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25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225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500" fill="hold"/>
                                        <p:tgtEl>
                                          <p:spTgt spid="55"/>
                                        </p:tgtEl>
                                        <p:attrNameLst>
                                          <p:attrName>ppt_x</p:attrName>
                                        </p:attrNameLst>
                                      </p:cBhvr>
                                      <p:tavLst>
                                        <p:tav tm="0">
                                          <p:val>
                                            <p:strVal val="#ppt_x"/>
                                          </p:val>
                                        </p:tav>
                                        <p:tav tm="100000">
                                          <p:val>
                                            <p:strVal val="#ppt_x"/>
                                          </p:val>
                                        </p:tav>
                                      </p:tavLst>
                                    </p:anim>
                                    <p:anim calcmode="lin" valueType="num">
                                      <p:cBhvr additive="base">
                                        <p:cTn id="3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P spid="48" grpId="0" animBg="1"/>
      <p:bldP spid="50" grpId="0" animBg="1"/>
      <p:bldP spid="51" grpId="0"/>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2376887" y="2183370"/>
            <a:ext cx="1641476" cy="1769715"/>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1500" dirty="0" smtClean="0">
                <a:solidFill>
                  <a:srgbClr val="F47264"/>
                </a:solidFill>
                <a:latin typeface="Arial" panose="020B0604020202020204" pitchFamily="34" charset="0"/>
                <a:cs typeface="Arial" panose="020B0604020202020204" pitchFamily="34" charset="0"/>
              </a:rPr>
              <a:t>02</a:t>
            </a:r>
            <a:endParaRPr kumimoji="0" lang="en-US" sz="11500" b="1" i="0" u="none" strike="noStrike" kern="1200" cap="none" spc="0" normalizeH="0" baseline="0" noProof="0" dirty="0" smtClean="0">
              <a:ln>
                <a:noFill/>
              </a:ln>
              <a:solidFill>
                <a:srgbClr val="F47264"/>
              </a:solidFill>
              <a:effectLst/>
              <a:uLnTx/>
              <a:uFillTx/>
              <a:latin typeface="Arial" panose="020B0604020202020204" pitchFamily="34" charset="0"/>
              <a:cs typeface="Arial" panose="020B0604020202020204" pitchFamily="34" charset="0"/>
            </a:endParaRPr>
          </a:p>
        </p:txBody>
      </p:sp>
      <p:sp>
        <p:nvSpPr>
          <p:cNvPr id="49" name="文本框 48"/>
          <p:cNvSpPr txBox="1"/>
          <p:nvPr/>
        </p:nvSpPr>
        <p:spPr>
          <a:xfrm>
            <a:off x="3960812" y="2976522"/>
            <a:ext cx="2371134" cy="707886"/>
          </a:xfrm>
          <a:prstGeom prst="rect">
            <a:avLst/>
          </a:prstGeom>
          <a:noFill/>
        </p:spPr>
        <p:txBody>
          <a:bodyPr wrap="squar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实验内容</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rot="11891394">
            <a:off x="7883799" y="2295897"/>
            <a:ext cx="3097450" cy="2152130"/>
            <a:chOff x="912737" y="565770"/>
            <a:chExt cx="3097450" cy="2152130"/>
          </a:xfrm>
        </p:grpSpPr>
        <p:sp>
          <p:nvSpPr>
            <p:cNvPr id="60" name="等腰三角形 59"/>
            <p:cNvSpPr/>
            <p:nvPr/>
          </p:nvSpPr>
          <p:spPr>
            <a:xfrm rot="18941696">
              <a:off x="2822785" y="2021207"/>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1" name="等腰三角形 60"/>
            <p:cNvSpPr/>
            <p:nvPr/>
          </p:nvSpPr>
          <p:spPr>
            <a:xfrm rot="3678182">
              <a:off x="2802171" y="1181956"/>
              <a:ext cx="397226" cy="342435"/>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2" name="等腰三角形 61"/>
            <p:cNvSpPr/>
            <p:nvPr/>
          </p:nvSpPr>
          <p:spPr>
            <a:xfrm rot="9480000">
              <a:off x="3485946" y="2487804"/>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3" name="等腰三角形 62"/>
            <p:cNvSpPr/>
            <p:nvPr/>
          </p:nvSpPr>
          <p:spPr>
            <a:xfrm rot="1020767">
              <a:off x="1218249" y="749218"/>
              <a:ext cx="945160" cy="814792"/>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4" name="等腰三角形 63"/>
            <p:cNvSpPr/>
            <p:nvPr/>
          </p:nvSpPr>
          <p:spPr>
            <a:xfrm rot="1020767">
              <a:off x="1105528" y="607668"/>
              <a:ext cx="1175902" cy="1013706"/>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5" name="椭圆 64"/>
            <p:cNvSpPr/>
            <p:nvPr/>
          </p:nvSpPr>
          <p:spPr>
            <a:xfrm rot="18818926">
              <a:off x="912737" y="1383941"/>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8818926">
              <a:off x="1788997" y="565770"/>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8818926">
              <a:off x="2041044" y="1708216"/>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rot="8977127">
              <a:off x="3563479" y="1987179"/>
              <a:ext cx="446708" cy="334617"/>
              <a:chOff x="2822785" y="1265179"/>
              <a:chExt cx="930073" cy="696693"/>
            </a:xfrm>
          </p:grpSpPr>
          <p:sp>
            <p:nvSpPr>
              <p:cNvPr id="69" name="等腰三角形 68"/>
              <p:cNvSpPr/>
              <p:nvPr/>
            </p:nvSpPr>
            <p:spPr>
              <a:xfrm rot="18941696">
                <a:off x="2822785" y="1265179"/>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70" name="等腰三角形 69"/>
              <p:cNvSpPr/>
              <p:nvPr/>
            </p:nvSpPr>
            <p:spPr>
              <a:xfrm rot="9480000">
                <a:off x="3485946" y="1731776"/>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grpSp>
      </p:grpSp>
      <p:cxnSp>
        <p:nvCxnSpPr>
          <p:cNvPr id="71" name="Straight Connector 13"/>
          <p:cNvCxnSpPr/>
          <p:nvPr/>
        </p:nvCxnSpPr>
        <p:spPr>
          <a:xfrm flipH="1">
            <a:off x="0" y="4110074"/>
            <a:ext cx="6331945" cy="0"/>
          </a:xfrm>
          <a:prstGeom prst="line">
            <a:avLst/>
          </a:prstGeom>
          <a:ln w="19050" cap="sq">
            <a:solidFill>
              <a:srgbClr val="F47264"/>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8891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 Placeholder 3"/>
          <p:cNvSpPr txBox="1">
            <a:spLocks/>
          </p:cNvSpPr>
          <p:nvPr/>
        </p:nvSpPr>
        <p:spPr>
          <a:xfrm>
            <a:off x="2003986" y="1825546"/>
            <a:ext cx="686085" cy="73866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dirty="0" smtClean="0">
                <a:ln>
                  <a:noFill/>
                </a:ln>
                <a:solidFill>
                  <a:srgbClr val="29B9A6"/>
                </a:solidFill>
                <a:effectLst/>
                <a:uLnTx/>
                <a:uFillTx/>
                <a:latin typeface="Arial" panose="020B0604020202020204" pitchFamily="34" charset="0"/>
                <a:cs typeface="Arial" panose="020B0604020202020204" pitchFamily="34" charset="0"/>
              </a:rPr>
              <a:t>01</a:t>
            </a:r>
          </a:p>
        </p:txBody>
      </p:sp>
      <p:cxnSp>
        <p:nvCxnSpPr>
          <p:cNvPr id="61" name="Straight Connector 25"/>
          <p:cNvCxnSpPr/>
          <p:nvPr/>
        </p:nvCxnSpPr>
        <p:spPr>
          <a:xfrm>
            <a:off x="2814270" y="2171423"/>
            <a:ext cx="4683810" cy="0"/>
          </a:xfrm>
          <a:prstGeom prst="line">
            <a:avLst/>
          </a:prstGeom>
          <a:ln w="38100" cap="rnd">
            <a:solidFill>
              <a:srgbClr val="29B9A6"/>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0" y="587118"/>
            <a:ext cx="2726931" cy="520091"/>
            <a:chOff x="-12700" y="587118"/>
            <a:chExt cx="2726931" cy="520091"/>
          </a:xfrm>
        </p:grpSpPr>
        <p:sp>
          <p:nvSpPr>
            <p:cNvPr id="79" name="文本框 78"/>
            <p:cNvSpPr txBox="1"/>
            <p:nvPr/>
          </p:nvSpPr>
          <p:spPr>
            <a:xfrm>
              <a:off x="381001" y="600941"/>
              <a:ext cx="2333230" cy="492443"/>
            </a:xfrm>
            <a:prstGeom prst="rect">
              <a:avLst/>
            </a:prstGeom>
          </p:spPr>
          <p:txBody>
            <a:bodyPr wrap="squar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实</a:t>
              </a:r>
              <a:r>
                <a:rPr lang="zh-CN" altLang="en-US"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验内容</a:t>
              </a:r>
              <a:endPar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0" name="矩形 79"/>
            <p:cNvSpPr/>
            <p:nvPr/>
          </p:nvSpPr>
          <p:spPr>
            <a:xfrm>
              <a:off x="-12700" y="587118"/>
              <a:ext cx="393700" cy="520091"/>
            </a:xfrm>
            <a:prstGeom prst="rect">
              <a:avLst/>
            </a:prstGeom>
            <a:solidFill>
              <a:srgbClr val="F4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083151" y="2820085"/>
            <a:ext cx="4518660" cy="646331"/>
          </a:xfrm>
          <a:prstGeom prst="rect">
            <a:avLst/>
          </a:prstGeom>
        </p:spPr>
        <p:txBody>
          <a:bodyPr wrap="square">
            <a:spAutoFit/>
          </a:bodyPr>
          <a:lstStyle/>
          <a:p>
            <a:r>
              <a:rPr lang="zh-CN" altLang="en-US" dirty="0">
                <a:solidFill>
                  <a:schemeClr val="bg1"/>
                </a:solidFill>
                <a:latin typeface="等线" panose="02010600030101010101" pitchFamily="2" charset="-122"/>
                <a:ea typeface="等线" panose="02010600030101010101" pitchFamily="2" charset="-122"/>
              </a:rPr>
              <a:t>修改</a:t>
            </a:r>
            <a:r>
              <a:rPr lang="en-US" altLang="zh-CN" dirty="0">
                <a:solidFill>
                  <a:schemeClr val="bg1"/>
                </a:solidFill>
                <a:latin typeface="等线" panose="02010600030101010101" pitchFamily="2" charset="-122"/>
                <a:ea typeface="等线" panose="02010600030101010101" pitchFamily="2" charset="-122"/>
              </a:rPr>
              <a:t>Linux 0.11</a:t>
            </a:r>
            <a:r>
              <a:rPr lang="zh-CN" altLang="en-US" dirty="0">
                <a:solidFill>
                  <a:schemeClr val="bg1"/>
                </a:solidFill>
                <a:latin typeface="等线" panose="02010600030101010101" pitchFamily="2" charset="-122"/>
                <a:ea typeface="等线" panose="02010600030101010101" pitchFamily="2" charset="-122"/>
              </a:rPr>
              <a:t>的终端设备处理代</a:t>
            </a:r>
            <a:r>
              <a:rPr lang="zh-CN" altLang="en-US" dirty="0" smtClean="0">
                <a:solidFill>
                  <a:schemeClr val="bg1"/>
                </a:solidFill>
                <a:latin typeface="等线" panose="02010600030101010101" pitchFamily="2" charset="-122"/>
                <a:ea typeface="等线" panose="02010600030101010101" pitchFamily="2" charset="-122"/>
              </a:rPr>
              <a:t>码</a:t>
            </a:r>
            <a:endParaRPr lang="en-US" altLang="zh-CN" dirty="0" smtClean="0">
              <a:solidFill>
                <a:schemeClr val="bg1"/>
              </a:solidFill>
              <a:latin typeface="等线" panose="02010600030101010101" pitchFamily="2" charset="-122"/>
              <a:ea typeface="等线" panose="02010600030101010101" pitchFamily="2" charset="-122"/>
            </a:endParaRPr>
          </a:p>
          <a:p>
            <a:r>
              <a:rPr lang="zh-CN" altLang="en-US" dirty="0" smtClean="0">
                <a:solidFill>
                  <a:schemeClr val="bg1"/>
                </a:solidFill>
                <a:latin typeface="等线" panose="02010600030101010101" pitchFamily="2" charset="-122"/>
                <a:ea typeface="等线" panose="02010600030101010101" pitchFamily="2" charset="-122"/>
              </a:rPr>
              <a:t>对</a:t>
            </a:r>
            <a:r>
              <a:rPr lang="zh-CN" altLang="en-US" dirty="0">
                <a:solidFill>
                  <a:schemeClr val="bg1"/>
                </a:solidFill>
                <a:latin typeface="等线" panose="02010600030101010101" pitchFamily="2" charset="-122"/>
                <a:ea typeface="等线" panose="02010600030101010101" pitchFamily="2" charset="-122"/>
              </a:rPr>
              <a:t>键盘输入和字符显示进行非常规的控制</a:t>
            </a:r>
          </a:p>
        </p:txBody>
      </p:sp>
      <p:sp>
        <p:nvSpPr>
          <p:cNvPr id="30" name="Text Placeholder 3"/>
          <p:cNvSpPr txBox="1">
            <a:spLocks/>
          </p:cNvSpPr>
          <p:nvPr/>
        </p:nvSpPr>
        <p:spPr>
          <a:xfrm>
            <a:off x="7622279" y="1802091"/>
            <a:ext cx="1298432" cy="73866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4800" dirty="0" smtClean="0">
                <a:solidFill>
                  <a:srgbClr val="29B9A6"/>
                </a:solidFill>
                <a:latin typeface="Arial" panose="020B0604020202020204" pitchFamily="34" charset="0"/>
                <a:cs typeface="Arial" panose="020B0604020202020204" pitchFamily="34" charset="0"/>
              </a:rPr>
              <a:t>END</a:t>
            </a:r>
            <a:endParaRPr kumimoji="0" lang="en-US" sz="4800" b="1" i="0" u="none" strike="noStrike" kern="1200" cap="none" spc="0" normalizeH="0" baseline="0" noProof="0" dirty="0" smtClean="0">
              <a:ln>
                <a:noFill/>
              </a:ln>
              <a:solidFill>
                <a:srgbClr val="29B9A6"/>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0127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animEffect transition="in" filter="fade">
                                      <p:cBhvr>
                                        <p:cTn id="9" dur="500"/>
                                        <p:tgtEl>
                                          <p:spTgt spid="60"/>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2376887" y="2183370"/>
            <a:ext cx="1641476" cy="1769715"/>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1500" dirty="0" smtClean="0">
                <a:solidFill>
                  <a:srgbClr val="29B9A6"/>
                </a:solidFill>
                <a:latin typeface="Arial" panose="020B0604020202020204" pitchFamily="34" charset="0"/>
                <a:cs typeface="Arial" panose="020B0604020202020204" pitchFamily="34" charset="0"/>
              </a:rPr>
              <a:t>03</a:t>
            </a:r>
            <a:endParaRPr kumimoji="0" lang="en-US" sz="11500" b="1" i="0" u="none" strike="noStrike" kern="1200" cap="none" spc="0" normalizeH="0" baseline="0" noProof="0" dirty="0" smtClean="0">
              <a:ln>
                <a:noFill/>
              </a:ln>
              <a:solidFill>
                <a:srgbClr val="29B9A6"/>
              </a:solidFill>
              <a:effectLst/>
              <a:uLnTx/>
              <a:uFillTx/>
              <a:latin typeface="Arial" panose="020B0604020202020204" pitchFamily="34" charset="0"/>
              <a:cs typeface="Arial" panose="020B0604020202020204" pitchFamily="34" charset="0"/>
            </a:endParaRPr>
          </a:p>
        </p:txBody>
      </p:sp>
      <p:sp>
        <p:nvSpPr>
          <p:cNvPr id="49" name="文本框 48"/>
          <p:cNvSpPr txBox="1"/>
          <p:nvPr/>
        </p:nvSpPr>
        <p:spPr>
          <a:xfrm>
            <a:off x="3960812" y="2976522"/>
            <a:ext cx="2371134" cy="707886"/>
          </a:xfrm>
          <a:prstGeom prst="rect">
            <a:avLst/>
          </a:prstGeom>
          <a:noFill/>
        </p:spPr>
        <p:txBody>
          <a:bodyPr wrap="squar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实验过程</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rot="11891394">
            <a:off x="7883799" y="2295897"/>
            <a:ext cx="3097450" cy="2152130"/>
            <a:chOff x="912737" y="565770"/>
            <a:chExt cx="3097450" cy="2152130"/>
          </a:xfrm>
        </p:grpSpPr>
        <p:sp>
          <p:nvSpPr>
            <p:cNvPr id="60" name="等腰三角形 59"/>
            <p:cNvSpPr/>
            <p:nvPr/>
          </p:nvSpPr>
          <p:spPr>
            <a:xfrm rot="18941696">
              <a:off x="2822785" y="2021207"/>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1" name="等腰三角形 60"/>
            <p:cNvSpPr/>
            <p:nvPr/>
          </p:nvSpPr>
          <p:spPr>
            <a:xfrm rot="3678182">
              <a:off x="2802171" y="1181956"/>
              <a:ext cx="397226" cy="342435"/>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2" name="等腰三角形 61"/>
            <p:cNvSpPr/>
            <p:nvPr/>
          </p:nvSpPr>
          <p:spPr>
            <a:xfrm rot="9480000">
              <a:off x="3485946" y="2487804"/>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3" name="等腰三角形 62"/>
            <p:cNvSpPr/>
            <p:nvPr/>
          </p:nvSpPr>
          <p:spPr>
            <a:xfrm rot="1020767">
              <a:off x="1218249" y="749218"/>
              <a:ext cx="945160" cy="814792"/>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4" name="等腰三角形 63"/>
            <p:cNvSpPr/>
            <p:nvPr/>
          </p:nvSpPr>
          <p:spPr>
            <a:xfrm rot="1020767">
              <a:off x="1105528" y="607668"/>
              <a:ext cx="1175902" cy="1013706"/>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5" name="椭圆 64"/>
            <p:cNvSpPr/>
            <p:nvPr/>
          </p:nvSpPr>
          <p:spPr>
            <a:xfrm rot="18818926">
              <a:off x="912737" y="1383941"/>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8818926">
              <a:off x="1788997" y="565770"/>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8818926">
              <a:off x="2041044" y="1708216"/>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rot="8977127">
              <a:off x="3563479" y="1987179"/>
              <a:ext cx="446708" cy="334617"/>
              <a:chOff x="2822785" y="1265179"/>
              <a:chExt cx="930073" cy="696693"/>
            </a:xfrm>
          </p:grpSpPr>
          <p:sp>
            <p:nvSpPr>
              <p:cNvPr id="69" name="等腰三角形 68"/>
              <p:cNvSpPr/>
              <p:nvPr/>
            </p:nvSpPr>
            <p:spPr>
              <a:xfrm rot="18941696">
                <a:off x="2822785" y="1265179"/>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70" name="等腰三角形 69"/>
              <p:cNvSpPr/>
              <p:nvPr/>
            </p:nvSpPr>
            <p:spPr>
              <a:xfrm rot="9480000">
                <a:off x="3485946" y="1731776"/>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grpSp>
      </p:grpSp>
      <p:cxnSp>
        <p:nvCxnSpPr>
          <p:cNvPr id="71" name="Straight Connector 13"/>
          <p:cNvCxnSpPr/>
          <p:nvPr/>
        </p:nvCxnSpPr>
        <p:spPr>
          <a:xfrm flipH="1">
            <a:off x="0" y="4110074"/>
            <a:ext cx="6331945" cy="0"/>
          </a:xfrm>
          <a:prstGeom prst="line">
            <a:avLst/>
          </a:prstGeom>
          <a:ln w="19050" cap="sq">
            <a:solidFill>
              <a:srgbClr val="29B9A6"/>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531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901061" y="2482880"/>
            <a:ext cx="1269940" cy="1269940"/>
          </a:xfrm>
          <a:prstGeom prst="ellipse">
            <a:avLst/>
          </a:prstGeom>
          <a:noFill/>
          <a:ln w="57150">
            <a:solidFill>
              <a:srgbClr val="84CB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191294" y="3076575"/>
            <a:ext cx="1269940" cy="1269940"/>
          </a:xfrm>
          <a:prstGeom prst="ellipse">
            <a:avLst/>
          </a:prstGeom>
          <a:noFill/>
          <a:ln w="57150">
            <a:solidFill>
              <a:srgbClr val="29B9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416778" y="2482880"/>
            <a:ext cx="1269940" cy="1269940"/>
          </a:xfrm>
          <a:prstGeom prst="ellipse">
            <a:avLst/>
          </a:prstGeom>
          <a:noFill/>
          <a:ln w="57150">
            <a:solidFill>
              <a:srgbClr val="F47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689448" y="3076575"/>
            <a:ext cx="1269940" cy="1269940"/>
          </a:xfrm>
          <a:prstGeom prst="ellipse">
            <a:avLst/>
          </a:prstGeom>
          <a:noFill/>
          <a:ln w="57150">
            <a:solidFill>
              <a:srgbClr val="F8D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3464" y="587118"/>
            <a:ext cx="2726931" cy="520091"/>
            <a:chOff x="-12700" y="587118"/>
            <a:chExt cx="2726931" cy="520091"/>
          </a:xfrm>
        </p:grpSpPr>
        <p:sp>
          <p:nvSpPr>
            <p:cNvPr id="10" name="文本框 9"/>
            <p:cNvSpPr txBox="1"/>
            <p:nvPr/>
          </p:nvSpPr>
          <p:spPr>
            <a:xfrm>
              <a:off x="381000" y="600942"/>
              <a:ext cx="2333231" cy="492443"/>
            </a:xfrm>
            <a:prstGeom prst="rect">
              <a:avLst/>
            </a:prstGeom>
          </p:spPr>
          <p:txBody>
            <a:bodyPr wrap="squar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实验过程</a:t>
              </a:r>
              <a:endParaRPr lang="en-US" altLang="zh-CN" sz="32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p:nvSpPr>
          <p:spPr>
            <a:xfrm>
              <a:off x="-12700" y="587118"/>
              <a:ext cx="393700" cy="520091"/>
            </a:xfrm>
            <a:prstGeom prst="rect">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19242" y="3973693"/>
            <a:ext cx="2352992"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注</a:t>
            </a:r>
            <a:r>
              <a:rPr lang="zh-CN" altLang="en-US" sz="2000" b="1" dirty="0" smtClean="0">
                <a:solidFill>
                  <a:schemeClr val="bg1"/>
                </a:solidFill>
                <a:latin typeface="微软雅黑" panose="020B0503020204020204" pitchFamily="34" charset="-122"/>
                <a:ea typeface="微软雅黑" panose="020B0503020204020204" pitchFamily="34" charset="-122"/>
              </a:rPr>
              <a:t>释多余提示信息</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080524" y="4675532"/>
            <a:ext cx="1491479"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按键判断</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354019" y="4081837"/>
            <a:ext cx="1791150"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改变显示字符</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8626689" y="4675532"/>
            <a:ext cx="1765819"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声明一个变量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46" name="Straight Connector 25"/>
          <p:cNvCxnSpPr/>
          <p:nvPr/>
        </p:nvCxnSpPr>
        <p:spPr>
          <a:xfrm>
            <a:off x="3301073" y="3341341"/>
            <a:ext cx="741507" cy="263105"/>
          </a:xfrm>
          <a:prstGeom prst="line">
            <a:avLst/>
          </a:prstGeom>
          <a:ln w="38100" cap="rnd">
            <a:solidFill>
              <a:srgbClr val="29B9A6"/>
            </a:solidFill>
            <a:round/>
            <a:headEnd type="oval"/>
            <a:tailEnd type="ova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1744899" y="2326718"/>
            <a:ext cx="1582264" cy="1582264"/>
          </a:xfrm>
          <a:prstGeom prst="ellipse">
            <a:avLst/>
          </a:prstGeom>
          <a:noFill/>
          <a:ln w="57150">
            <a:solidFill>
              <a:srgbClr val="84CB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4035132" y="2920413"/>
            <a:ext cx="1582264" cy="1582264"/>
          </a:xfrm>
          <a:prstGeom prst="ellipse">
            <a:avLst/>
          </a:prstGeom>
          <a:noFill/>
          <a:ln w="57150">
            <a:solidFill>
              <a:srgbClr val="29B9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260616" y="2326718"/>
            <a:ext cx="1582264" cy="1582264"/>
          </a:xfrm>
          <a:prstGeom prst="ellipse">
            <a:avLst/>
          </a:prstGeom>
          <a:noFill/>
          <a:ln w="57150">
            <a:solidFill>
              <a:srgbClr val="F47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8533286" y="2920413"/>
            <a:ext cx="1582264" cy="1582264"/>
          </a:xfrm>
          <a:prstGeom prst="ellipse">
            <a:avLst/>
          </a:prstGeom>
          <a:noFill/>
          <a:ln w="57150">
            <a:solidFill>
              <a:srgbClr val="F8D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Straight Connector 25"/>
          <p:cNvCxnSpPr/>
          <p:nvPr/>
        </p:nvCxnSpPr>
        <p:spPr>
          <a:xfrm flipV="1">
            <a:off x="5601108" y="3488142"/>
            <a:ext cx="741507" cy="263105"/>
          </a:xfrm>
          <a:prstGeom prst="line">
            <a:avLst/>
          </a:prstGeom>
          <a:ln w="38100" cap="rnd">
            <a:solidFill>
              <a:srgbClr val="F47264"/>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25"/>
          <p:cNvCxnSpPr/>
          <p:nvPr/>
        </p:nvCxnSpPr>
        <p:spPr>
          <a:xfrm>
            <a:off x="7806724" y="3329067"/>
            <a:ext cx="741507" cy="263105"/>
          </a:xfrm>
          <a:prstGeom prst="line">
            <a:avLst/>
          </a:prstGeom>
          <a:ln w="38100" cap="rnd">
            <a:solidFill>
              <a:srgbClr val="F8D35E"/>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299513" y="2676740"/>
            <a:ext cx="633046" cy="769441"/>
          </a:xfrm>
          <a:prstGeom prst="rect">
            <a:avLst/>
          </a:prstGeom>
          <a:noFill/>
        </p:spPr>
        <p:txBody>
          <a:bodyPr wrap="square" rtlCol="0">
            <a:spAutoFit/>
          </a:bodyPr>
          <a:lstStyle/>
          <a:p>
            <a:r>
              <a:rPr lang="en-US" altLang="zh-CN" sz="4400" dirty="0" smtClean="0">
                <a:solidFill>
                  <a:schemeClr val="bg1"/>
                </a:solidFill>
              </a:rPr>
              <a:t>1</a:t>
            </a:r>
            <a:endParaRPr lang="zh-CN" altLang="en-US" sz="4400" dirty="0">
              <a:solidFill>
                <a:schemeClr val="bg1"/>
              </a:solidFill>
            </a:endParaRPr>
          </a:p>
        </p:txBody>
      </p:sp>
      <p:sp>
        <p:nvSpPr>
          <p:cNvPr id="47" name="文本框 46"/>
          <p:cNvSpPr txBox="1"/>
          <p:nvPr/>
        </p:nvSpPr>
        <p:spPr>
          <a:xfrm>
            <a:off x="4596233" y="3336879"/>
            <a:ext cx="633046" cy="769441"/>
          </a:xfrm>
          <a:prstGeom prst="rect">
            <a:avLst/>
          </a:prstGeom>
          <a:noFill/>
        </p:spPr>
        <p:txBody>
          <a:bodyPr wrap="square" rtlCol="0">
            <a:spAutoFit/>
          </a:bodyPr>
          <a:lstStyle/>
          <a:p>
            <a:r>
              <a:rPr lang="en-US" altLang="zh-CN" sz="4400" dirty="0">
                <a:solidFill>
                  <a:schemeClr val="bg1"/>
                </a:solidFill>
              </a:rPr>
              <a:t>2</a:t>
            </a:r>
            <a:endParaRPr lang="zh-CN" altLang="en-US" sz="4400" dirty="0">
              <a:solidFill>
                <a:schemeClr val="bg1"/>
              </a:solidFill>
            </a:endParaRPr>
          </a:p>
        </p:txBody>
      </p:sp>
      <p:sp>
        <p:nvSpPr>
          <p:cNvPr id="48" name="文本框 47"/>
          <p:cNvSpPr txBox="1"/>
          <p:nvPr/>
        </p:nvSpPr>
        <p:spPr>
          <a:xfrm>
            <a:off x="6828475" y="2718701"/>
            <a:ext cx="633046" cy="769441"/>
          </a:xfrm>
          <a:prstGeom prst="rect">
            <a:avLst/>
          </a:prstGeom>
          <a:noFill/>
        </p:spPr>
        <p:txBody>
          <a:bodyPr wrap="square" rtlCol="0">
            <a:spAutoFit/>
          </a:bodyPr>
          <a:lstStyle/>
          <a:p>
            <a:r>
              <a:rPr lang="en-US" altLang="zh-CN" sz="4400" dirty="0">
                <a:solidFill>
                  <a:schemeClr val="bg1"/>
                </a:solidFill>
              </a:rPr>
              <a:t>3</a:t>
            </a:r>
            <a:endParaRPr lang="zh-CN" altLang="en-US" sz="4400" dirty="0">
              <a:solidFill>
                <a:schemeClr val="bg1"/>
              </a:solidFill>
            </a:endParaRPr>
          </a:p>
        </p:txBody>
      </p:sp>
      <p:sp>
        <p:nvSpPr>
          <p:cNvPr id="55" name="文本框 54"/>
          <p:cNvSpPr txBox="1"/>
          <p:nvPr/>
        </p:nvSpPr>
        <p:spPr>
          <a:xfrm>
            <a:off x="9083828" y="3312396"/>
            <a:ext cx="633046" cy="769441"/>
          </a:xfrm>
          <a:prstGeom prst="rect">
            <a:avLst/>
          </a:prstGeom>
          <a:noFill/>
        </p:spPr>
        <p:txBody>
          <a:bodyPr wrap="square" rtlCol="0">
            <a:spAutoFit/>
          </a:bodyPr>
          <a:lstStyle/>
          <a:p>
            <a:r>
              <a:rPr lang="en-US" altLang="zh-CN" sz="4400" dirty="0">
                <a:solidFill>
                  <a:schemeClr val="bg1"/>
                </a:solidFill>
              </a:rPr>
              <a:t>4</a:t>
            </a:r>
            <a:endParaRPr lang="zh-CN" altLang="en-US" sz="4400" dirty="0">
              <a:solidFill>
                <a:schemeClr val="bg1"/>
              </a:solidFill>
            </a:endParaRPr>
          </a:p>
        </p:txBody>
      </p:sp>
      <p:pic>
        <p:nvPicPr>
          <p:cNvPr id="7" name="图片 6"/>
          <p:cNvPicPr>
            <a:picLocks noChangeAspect="1"/>
          </p:cNvPicPr>
          <p:nvPr/>
        </p:nvPicPr>
        <p:blipFill>
          <a:blip r:embed="rId2"/>
          <a:stretch>
            <a:fillRect/>
          </a:stretch>
        </p:blipFill>
        <p:spPr>
          <a:xfrm>
            <a:off x="5962207" y="4629166"/>
            <a:ext cx="2562225" cy="400050"/>
          </a:xfrm>
          <a:prstGeom prst="rect">
            <a:avLst/>
          </a:prstGeom>
        </p:spPr>
      </p:pic>
      <p:pic>
        <p:nvPicPr>
          <p:cNvPr id="8" name="图片 7"/>
          <p:cNvPicPr>
            <a:picLocks noChangeAspect="1"/>
          </p:cNvPicPr>
          <p:nvPr/>
        </p:nvPicPr>
        <p:blipFill>
          <a:blip r:embed="rId3"/>
          <a:stretch>
            <a:fillRect/>
          </a:stretch>
        </p:blipFill>
        <p:spPr>
          <a:xfrm>
            <a:off x="8561860" y="5249112"/>
            <a:ext cx="1895475" cy="276225"/>
          </a:xfrm>
          <a:prstGeom prst="rect">
            <a:avLst/>
          </a:prstGeom>
        </p:spPr>
      </p:pic>
      <p:pic>
        <p:nvPicPr>
          <p:cNvPr id="22" name="图片 21"/>
          <p:cNvPicPr>
            <a:picLocks noChangeAspect="1"/>
          </p:cNvPicPr>
          <p:nvPr/>
        </p:nvPicPr>
        <p:blipFill>
          <a:blip r:embed="rId4"/>
          <a:stretch>
            <a:fillRect/>
          </a:stretch>
        </p:blipFill>
        <p:spPr>
          <a:xfrm>
            <a:off x="3793568" y="5404405"/>
            <a:ext cx="2238375" cy="533400"/>
          </a:xfrm>
          <a:prstGeom prst="rect">
            <a:avLst/>
          </a:prstGeom>
        </p:spPr>
      </p:pic>
      <p:pic>
        <p:nvPicPr>
          <p:cNvPr id="23" name="图片 22"/>
          <p:cNvPicPr>
            <a:picLocks noChangeAspect="1"/>
          </p:cNvPicPr>
          <p:nvPr/>
        </p:nvPicPr>
        <p:blipFill>
          <a:blip r:embed="rId5"/>
          <a:stretch>
            <a:fillRect/>
          </a:stretch>
        </p:blipFill>
        <p:spPr>
          <a:xfrm>
            <a:off x="1543263" y="4502677"/>
            <a:ext cx="1504950" cy="1704975"/>
          </a:xfrm>
          <a:prstGeom prst="rect">
            <a:avLst/>
          </a:prstGeom>
        </p:spPr>
      </p:pic>
    </p:spTree>
    <p:extLst>
      <p:ext uri="{BB962C8B-B14F-4D97-AF65-F5344CB8AC3E}">
        <p14:creationId xmlns:p14="http://schemas.microsoft.com/office/powerpoint/2010/main" val="22302251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7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2376887" y="2183370"/>
            <a:ext cx="1641476" cy="1769715"/>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1500" dirty="0" smtClean="0">
                <a:solidFill>
                  <a:srgbClr val="84CBC5"/>
                </a:solidFill>
                <a:latin typeface="Arial" panose="020B0604020202020204" pitchFamily="34" charset="0"/>
                <a:cs typeface="Arial" panose="020B0604020202020204" pitchFamily="34" charset="0"/>
              </a:rPr>
              <a:t>04</a:t>
            </a:r>
            <a:endParaRPr kumimoji="0" lang="en-US" sz="11500" b="1" i="0" u="none" strike="noStrike" kern="1200" cap="none" spc="0" normalizeH="0" baseline="0" noProof="0" dirty="0" smtClean="0">
              <a:ln>
                <a:noFill/>
              </a:ln>
              <a:solidFill>
                <a:srgbClr val="84CBC5"/>
              </a:solidFill>
              <a:effectLst/>
              <a:uLnTx/>
              <a:uFillTx/>
              <a:latin typeface="Arial" panose="020B0604020202020204" pitchFamily="34" charset="0"/>
              <a:cs typeface="Arial" panose="020B0604020202020204" pitchFamily="34" charset="0"/>
            </a:endParaRPr>
          </a:p>
        </p:txBody>
      </p:sp>
      <p:sp>
        <p:nvSpPr>
          <p:cNvPr id="49" name="文本框 48"/>
          <p:cNvSpPr txBox="1"/>
          <p:nvPr/>
        </p:nvSpPr>
        <p:spPr>
          <a:xfrm>
            <a:off x="3960811" y="2976522"/>
            <a:ext cx="2279969" cy="707886"/>
          </a:xfrm>
          <a:prstGeom prst="rect">
            <a:avLst/>
          </a:prstGeom>
          <a:noFill/>
        </p:spPr>
        <p:txBody>
          <a:bodyPr wrap="squar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实验结果</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rot="11891394">
            <a:off x="7883799" y="2295897"/>
            <a:ext cx="3097450" cy="2152130"/>
            <a:chOff x="912737" y="565770"/>
            <a:chExt cx="3097450" cy="2152130"/>
          </a:xfrm>
        </p:grpSpPr>
        <p:sp>
          <p:nvSpPr>
            <p:cNvPr id="60" name="等腰三角形 59"/>
            <p:cNvSpPr/>
            <p:nvPr/>
          </p:nvSpPr>
          <p:spPr>
            <a:xfrm rot="18941696">
              <a:off x="2822785" y="2021207"/>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1" name="等腰三角形 60"/>
            <p:cNvSpPr/>
            <p:nvPr/>
          </p:nvSpPr>
          <p:spPr>
            <a:xfrm rot="3678182">
              <a:off x="2802171" y="1181956"/>
              <a:ext cx="397226" cy="342435"/>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2" name="等腰三角形 61"/>
            <p:cNvSpPr/>
            <p:nvPr/>
          </p:nvSpPr>
          <p:spPr>
            <a:xfrm rot="9480000">
              <a:off x="3485946" y="2487804"/>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3" name="等腰三角形 62"/>
            <p:cNvSpPr/>
            <p:nvPr/>
          </p:nvSpPr>
          <p:spPr>
            <a:xfrm rot="1020767">
              <a:off x="1218249" y="749218"/>
              <a:ext cx="945160" cy="814792"/>
            </a:xfrm>
            <a:prstGeom prst="triangl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4" name="等腰三角形 63"/>
            <p:cNvSpPr/>
            <p:nvPr/>
          </p:nvSpPr>
          <p:spPr>
            <a:xfrm rot="1020767">
              <a:off x="1105528" y="607668"/>
              <a:ext cx="1175902" cy="1013706"/>
            </a:xfrm>
            <a:prstGeom prst="triangle">
              <a:avLst/>
            </a:prstGeom>
            <a:noFill/>
            <a:ln>
              <a:solidFill>
                <a:srgbClr val="FFC2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65" name="椭圆 64"/>
            <p:cNvSpPr/>
            <p:nvPr/>
          </p:nvSpPr>
          <p:spPr>
            <a:xfrm rot="18818926">
              <a:off x="912737" y="1383941"/>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8818926">
              <a:off x="1788997" y="565770"/>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8818926">
              <a:off x="2041044" y="1708216"/>
              <a:ext cx="114845" cy="114845"/>
            </a:xfrm>
            <a:prstGeom prst="ellipse">
              <a:avLst/>
            </a:prstGeom>
            <a:solidFill>
              <a:srgbClr val="FFC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rot="8977127">
              <a:off x="3563479" y="1987179"/>
              <a:ext cx="446708" cy="334617"/>
              <a:chOff x="2822785" y="1265179"/>
              <a:chExt cx="930073" cy="696693"/>
            </a:xfrm>
          </p:grpSpPr>
          <p:sp>
            <p:nvSpPr>
              <p:cNvPr id="69" name="等腰三角形 68"/>
              <p:cNvSpPr/>
              <p:nvPr/>
            </p:nvSpPr>
            <p:spPr>
              <a:xfrm rot="18941696">
                <a:off x="2822785" y="1265179"/>
                <a:ext cx="266912" cy="230096"/>
              </a:xfrm>
              <a:prstGeom prst="triangle">
                <a:avLst/>
              </a:prstGeom>
              <a:solidFill>
                <a:srgbClr val="84C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sp>
            <p:nvSpPr>
              <p:cNvPr id="70" name="等腰三角形 69"/>
              <p:cNvSpPr/>
              <p:nvPr/>
            </p:nvSpPr>
            <p:spPr>
              <a:xfrm rot="9480000">
                <a:off x="3485946" y="1731776"/>
                <a:ext cx="266912" cy="230096"/>
              </a:xfrm>
              <a:prstGeom prst="triangle">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20F"/>
                  </a:solidFill>
                </a:endParaRPr>
              </a:p>
            </p:txBody>
          </p:sp>
        </p:grpSp>
      </p:grpSp>
      <p:cxnSp>
        <p:nvCxnSpPr>
          <p:cNvPr id="71" name="Straight Connector 13"/>
          <p:cNvCxnSpPr/>
          <p:nvPr/>
        </p:nvCxnSpPr>
        <p:spPr>
          <a:xfrm flipH="1">
            <a:off x="0" y="4110074"/>
            <a:ext cx="6331945" cy="0"/>
          </a:xfrm>
          <a:prstGeom prst="line">
            <a:avLst/>
          </a:prstGeom>
          <a:ln w="19050" cap="sq">
            <a:solidFill>
              <a:srgbClr val="84CBC5"/>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4277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TotalTime>
  <Words>746</Words>
  <Application>Microsoft Office PowerPoint</Application>
  <PresentationFormat>宽屏</PresentationFormat>
  <Paragraphs>58</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迷你简汉真广标</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bilin</dc:creator>
  <cp:lastModifiedBy>匡盟盟</cp:lastModifiedBy>
  <cp:revision>420</cp:revision>
  <dcterms:created xsi:type="dcterms:W3CDTF">2015-03-19T06:14:36Z</dcterms:created>
  <dcterms:modified xsi:type="dcterms:W3CDTF">2016-12-28T10:31:49Z</dcterms:modified>
</cp:coreProperties>
</file>