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EE7"/>
    <a:srgbClr val="F5D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44"/>
    <p:restoredTop sz="89111"/>
  </p:normalViewPr>
  <p:slideViewPr>
    <p:cSldViewPr snapToGrid="0" snapToObjects="1">
      <p:cViewPr varScale="1">
        <p:scale>
          <a:sx n="65" d="100"/>
          <a:sy n="65" d="100"/>
        </p:scale>
        <p:origin x="6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3360E-A4B7-BB49-8845-49A01C72518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9FEB7-AAB9-AC4F-B523-388E9A0637E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9FEB7-AAB9-AC4F-B523-388E9A0637E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9FEB7-AAB9-AC4F-B523-388E9A0637E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9FEB7-AAB9-AC4F-B523-388E9A0637E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616D-B584-784E-B5E0-F932FB73B14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FD21-1E57-3A45-9FDC-B1AA3492682B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616D-B584-784E-B5E0-F932FB73B14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FD21-1E57-3A45-9FDC-B1AA3492682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616D-B584-784E-B5E0-F932FB73B14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FD21-1E57-3A45-9FDC-B1AA3492682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616D-B584-784E-B5E0-F932FB73B14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FD21-1E57-3A45-9FDC-B1AA3492682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616D-B584-784E-B5E0-F932FB73B14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FD21-1E57-3A45-9FDC-B1AA3492682B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616D-B584-784E-B5E0-F932FB73B14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FD21-1E57-3A45-9FDC-B1AA3492682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616D-B584-784E-B5E0-F932FB73B14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FD21-1E57-3A45-9FDC-B1AA3492682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616D-B584-784E-B5E0-F932FB73B14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FD21-1E57-3A45-9FDC-B1AA3492682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616D-B584-784E-B5E0-F932FB73B14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FD21-1E57-3A45-9FDC-B1AA3492682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193616D-B584-784E-B5E0-F932FB73B14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29FD21-1E57-3A45-9FDC-B1AA3492682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616D-B584-784E-B5E0-F932FB73B14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FD21-1E57-3A45-9FDC-B1AA3492682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193616D-B584-784E-B5E0-F932FB73B14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C29FD21-1E57-3A45-9FDC-B1AA3492682B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FAT12</a:t>
            </a:r>
            <a:r>
              <a:rPr kumimoji="1" lang="zh-CN" altLang="en-US" dirty="0" smtClean="0"/>
              <a:t>文件系统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kumimoji="1" lang="zh-CN" altLang="en-US" dirty="0" smtClean="0"/>
              <a:t>范炜</a:t>
            </a:r>
            <a:endParaRPr kumimoji="1" lang="en-US" altLang="zh-CN" dirty="0" smtClean="0"/>
          </a:p>
          <a:p>
            <a:pPr algn="r"/>
            <a:r>
              <a:rPr kumimoji="1" lang="en-US" altLang="zh-CN" dirty="0" smtClean="0"/>
              <a:t>141250035@smail.nju.edu.cn</a:t>
            </a: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it-IT" altLang="zh-CN" dirty="0"/>
              <a:t>FAT(File </a:t>
            </a:r>
            <a:r>
              <a:rPr kumimoji="1" lang="it-IT" altLang="zh-CN" dirty="0" err="1"/>
              <a:t>Allocation</a:t>
            </a:r>
            <a:r>
              <a:rPr kumimoji="1" lang="it-IT" altLang="zh-CN" dirty="0"/>
              <a:t> </a:t>
            </a:r>
            <a:r>
              <a:rPr kumimoji="1" lang="it-IT" altLang="zh-CN" dirty="0" err="1"/>
              <a:t>Table</a:t>
            </a:r>
            <a:r>
              <a:rPr kumimoji="1" lang="it-IT" altLang="zh-CN" dirty="0"/>
              <a:t>)</a:t>
            </a:r>
            <a:r>
              <a:rPr kumimoji="1" lang="zh-CN" altLang="it-IT" dirty="0"/>
              <a:t>文件分配表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kumimoji="1" lang="en-US" altLang="zh-CN" dirty="0"/>
              <a:t>FAT</a:t>
            </a:r>
            <a:r>
              <a:rPr kumimoji="1" lang="zh-CN" altLang="en-US" dirty="0"/>
              <a:t>有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个，</a:t>
            </a:r>
            <a:r>
              <a:rPr kumimoji="1" lang="en-US" altLang="zh-CN" dirty="0"/>
              <a:t>FAT2</a:t>
            </a:r>
            <a:r>
              <a:rPr kumimoji="1" lang="zh-CN" altLang="en-US" dirty="0"/>
              <a:t>是</a:t>
            </a:r>
            <a:r>
              <a:rPr kumimoji="1" lang="en-US" altLang="zh-CN" dirty="0"/>
              <a:t>FAT1</a:t>
            </a:r>
            <a:r>
              <a:rPr kumimoji="1" lang="zh-CN" altLang="en-US" dirty="0"/>
              <a:t>的备份</a:t>
            </a:r>
            <a:endParaRPr kumimoji="1" lang="zh-CN" altLang="en-US" dirty="0"/>
          </a:p>
          <a:p>
            <a:pPr>
              <a:buFont typeface="Wingdings" panose="05000000000000000000" pitchFamily="2" charset="2"/>
              <a:buChar char="p"/>
            </a:pPr>
            <a:r>
              <a:rPr kumimoji="1" lang="zh-CN" altLang="en-US" dirty="0"/>
              <a:t>文件分配表被划分为紧密排列的若干个表项，每个表项都与数据区中的一个簇相对应，而且表项的序号也是与簇号一一对应的。</a:t>
            </a:r>
            <a:endParaRPr kumimoji="1" lang="zh-CN" altLang="en-US" dirty="0"/>
          </a:p>
          <a:p>
            <a:pPr>
              <a:buFont typeface="Wingdings" panose="05000000000000000000" pitchFamily="2" charset="2"/>
              <a:buChar char="p"/>
            </a:pPr>
            <a:r>
              <a:rPr kumimoji="1" lang="zh-CN" altLang="en-US" dirty="0"/>
              <a:t>每</a:t>
            </a:r>
            <a:r>
              <a:rPr kumimoji="1" lang="en-US" altLang="zh-CN" dirty="0"/>
              <a:t>12</a:t>
            </a:r>
            <a:r>
              <a:rPr kumimoji="1" lang="zh-CN" altLang="en-US" dirty="0"/>
              <a:t>位成为一个</a:t>
            </a:r>
            <a:r>
              <a:rPr kumimoji="1" lang="en-US" altLang="zh-CN" dirty="0"/>
              <a:t>FAT</a:t>
            </a:r>
            <a:r>
              <a:rPr kumimoji="1" lang="zh-CN" altLang="en-US" dirty="0"/>
              <a:t>项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FATEntry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，代表一个簇。所以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</a:t>
            </a:r>
            <a:r>
              <a:rPr kumimoji="1" lang="en-US" altLang="zh-CN" dirty="0"/>
              <a:t>FAT</a:t>
            </a:r>
            <a:r>
              <a:rPr kumimoji="1" lang="zh-CN" altLang="en-US" dirty="0"/>
              <a:t>项会占用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个字节</a:t>
            </a:r>
            <a:endParaRPr kumimoji="1" lang="zh-CN" altLang="en-US" dirty="0"/>
          </a:p>
          <a:p>
            <a:pPr>
              <a:buFont typeface="Wingdings" panose="05000000000000000000" pitchFamily="2" charset="2"/>
              <a:buChar char="p"/>
            </a:pPr>
            <a:r>
              <a:rPr kumimoji="1" lang="zh-CN" altLang="en-US" dirty="0">
                <a:solidFill>
                  <a:srgbClr val="FF0000"/>
                </a:solidFill>
              </a:rPr>
              <a:t>在</a:t>
            </a:r>
            <a:r>
              <a:rPr kumimoji="1" lang="en-US" altLang="zh-CN" dirty="0">
                <a:solidFill>
                  <a:srgbClr val="FF0000"/>
                </a:solidFill>
              </a:rPr>
              <a:t>1.44M</a:t>
            </a:r>
            <a:r>
              <a:rPr kumimoji="1" lang="zh-CN" altLang="en-US" dirty="0">
                <a:solidFill>
                  <a:srgbClr val="FF0000"/>
                </a:solidFill>
              </a:rPr>
              <a:t>软盘上，</a:t>
            </a:r>
            <a:r>
              <a:rPr kumimoji="1" lang="en-US" altLang="zh-CN" dirty="0">
                <a:solidFill>
                  <a:srgbClr val="FF0000"/>
                </a:solidFill>
              </a:rPr>
              <a:t>FAT</a:t>
            </a:r>
            <a:r>
              <a:rPr kumimoji="1" lang="zh-CN" altLang="en-US" dirty="0">
                <a:solidFill>
                  <a:srgbClr val="FF0000"/>
                </a:solidFill>
              </a:rPr>
              <a:t>前三个字节的值必须是固定的，分别是</a:t>
            </a:r>
            <a:r>
              <a:rPr kumimoji="1" lang="en-US" altLang="zh-CN" dirty="0">
                <a:solidFill>
                  <a:srgbClr val="FF0000"/>
                </a:solidFill>
              </a:rPr>
              <a:t>0xF0</a:t>
            </a:r>
            <a:r>
              <a:rPr kumimoji="1" lang="zh-CN" altLang="en-US" dirty="0">
                <a:solidFill>
                  <a:srgbClr val="FF0000"/>
                </a:solidFill>
              </a:rPr>
              <a:t>、</a:t>
            </a:r>
            <a:r>
              <a:rPr kumimoji="1" lang="en-US" altLang="zh-CN" dirty="0">
                <a:solidFill>
                  <a:srgbClr val="FF0000"/>
                </a:solidFill>
              </a:rPr>
              <a:t>0xFF</a:t>
            </a:r>
            <a:r>
              <a:rPr kumimoji="1" lang="zh-CN" altLang="en-US" dirty="0">
                <a:solidFill>
                  <a:srgbClr val="FF0000"/>
                </a:solidFill>
              </a:rPr>
              <a:t>、</a:t>
            </a:r>
            <a:r>
              <a:rPr kumimoji="1" lang="en-US" altLang="zh-CN" dirty="0">
                <a:solidFill>
                  <a:srgbClr val="FF0000"/>
                </a:solidFill>
              </a:rPr>
              <a:t>0xFF</a:t>
            </a:r>
            <a:r>
              <a:rPr kumimoji="1" lang="zh-CN" altLang="en-US" dirty="0">
                <a:solidFill>
                  <a:srgbClr val="FF0000"/>
                </a:solidFill>
              </a:rPr>
              <a:t>，用于表示这是一个应用在</a:t>
            </a:r>
            <a:r>
              <a:rPr kumimoji="1" lang="en-US" altLang="zh-CN" dirty="0">
                <a:solidFill>
                  <a:srgbClr val="FF0000"/>
                </a:solidFill>
              </a:rPr>
              <a:t>1.44M</a:t>
            </a:r>
            <a:r>
              <a:rPr kumimoji="1" lang="zh-CN" altLang="en-US" dirty="0">
                <a:solidFill>
                  <a:srgbClr val="FF0000"/>
                </a:solidFill>
              </a:rPr>
              <a:t>软盘上的</a:t>
            </a:r>
            <a:r>
              <a:rPr kumimoji="1" lang="en-US" altLang="zh-CN" dirty="0">
                <a:solidFill>
                  <a:srgbClr val="FF0000"/>
                </a:solidFill>
              </a:rPr>
              <a:t>FAT12</a:t>
            </a:r>
            <a:r>
              <a:rPr kumimoji="1" lang="zh-CN" altLang="en-US" dirty="0">
                <a:solidFill>
                  <a:srgbClr val="FF0000"/>
                </a:solidFill>
              </a:rPr>
              <a:t>文件系统。本来序号为</a:t>
            </a:r>
            <a:r>
              <a:rPr kumimoji="1" lang="en-US" altLang="zh-CN" dirty="0">
                <a:solidFill>
                  <a:srgbClr val="FF0000"/>
                </a:solidFill>
              </a:rPr>
              <a:t>0</a:t>
            </a:r>
            <a:r>
              <a:rPr kumimoji="1" lang="zh-CN" altLang="en-US" dirty="0">
                <a:solidFill>
                  <a:srgbClr val="FF0000"/>
                </a:solidFill>
              </a:rPr>
              <a:t>和</a:t>
            </a:r>
            <a:r>
              <a:rPr kumimoji="1" lang="en-US" altLang="zh-CN" dirty="0">
                <a:solidFill>
                  <a:srgbClr val="FF0000"/>
                </a:solidFill>
              </a:rPr>
              <a:t>1</a:t>
            </a:r>
            <a:r>
              <a:rPr kumimoji="1" lang="zh-CN" altLang="en-US" dirty="0">
                <a:solidFill>
                  <a:srgbClr val="FF0000"/>
                </a:solidFill>
              </a:rPr>
              <a:t>的</a:t>
            </a:r>
            <a:r>
              <a:rPr kumimoji="1" lang="en-US" altLang="zh-CN" dirty="0">
                <a:solidFill>
                  <a:srgbClr val="FF0000"/>
                </a:solidFill>
              </a:rPr>
              <a:t>FAT</a:t>
            </a:r>
            <a:r>
              <a:rPr kumimoji="1" lang="zh-CN" altLang="en-US" dirty="0">
                <a:solidFill>
                  <a:srgbClr val="FF0000"/>
                </a:solidFill>
              </a:rPr>
              <a:t>表项应该对应于簇</a:t>
            </a:r>
            <a:r>
              <a:rPr kumimoji="1" lang="en-US" altLang="zh-CN" dirty="0">
                <a:solidFill>
                  <a:srgbClr val="FF0000"/>
                </a:solidFill>
              </a:rPr>
              <a:t>0</a:t>
            </a:r>
            <a:r>
              <a:rPr kumimoji="1" lang="zh-CN" altLang="en-US" dirty="0">
                <a:solidFill>
                  <a:srgbClr val="FF0000"/>
                </a:solidFill>
              </a:rPr>
              <a:t>和簇</a:t>
            </a:r>
            <a:r>
              <a:rPr kumimoji="1" lang="en-US" altLang="zh-CN" dirty="0">
                <a:solidFill>
                  <a:srgbClr val="FF0000"/>
                </a:solidFill>
              </a:rPr>
              <a:t>1</a:t>
            </a:r>
            <a:r>
              <a:rPr kumimoji="1" lang="zh-CN" altLang="en-US" dirty="0">
                <a:solidFill>
                  <a:srgbClr val="FF0000"/>
                </a:solidFill>
              </a:rPr>
              <a:t>，但是由于这两个表项被设置成了固定值，簇</a:t>
            </a:r>
            <a:r>
              <a:rPr kumimoji="1" lang="en-US" altLang="zh-CN" dirty="0">
                <a:solidFill>
                  <a:srgbClr val="FF0000"/>
                </a:solidFill>
              </a:rPr>
              <a:t>0</a:t>
            </a:r>
            <a:r>
              <a:rPr kumimoji="1" lang="zh-CN" altLang="en-US" dirty="0">
                <a:solidFill>
                  <a:srgbClr val="FF0000"/>
                </a:solidFill>
              </a:rPr>
              <a:t>和簇</a:t>
            </a:r>
            <a:r>
              <a:rPr kumimoji="1" lang="en-US" altLang="zh-CN" dirty="0">
                <a:solidFill>
                  <a:srgbClr val="FF0000"/>
                </a:solidFill>
              </a:rPr>
              <a:t>1</a:t>
            </a:r>
            <a:r>
              <a:rPr kumimoji="1" lang="zh-CN" altLang="en-US" dirty="0">
                <a:solidFill>
                  <a:srgbClr val="FF0000"/>
                </a:solidFill>
              </a:rPr>
              <a:t>就没有存在的意义了，所以数据区就起始于簇</a:t>
            </a:r>
            <a:r>
              <a:rPr kumimoji="1" lang="en-US" altLang="zh-CN" dirty="0">
                <a:solidFill>
                  <a:srgbClr val="FF0000"/>
                </a:solidFill>
              </a:rPr>
              <a:t>2</a:t>
            </a:r>
            <a:r>
              <a:rPr kumimoji="1" lang="zh-CN" altLang="en-US" dirty="0">
                <a:solidFill>
                  <a:srgbClr val="FF0000"/>
                </a:solidFill>
              </a:rPr>
              <a:t>。</a:t>
            </a:r>
            <a:endParaRPr kumimoji="1" lang="zh-CN" altLang="en-US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kumimoji="1" lang="en-US" altLang="zh-CN" dirty="0"/>
              <a:t>FAT</a:t>
            </a:r>
            <a:r>
              <a:rPr kumimoji="1" lang="zh-CN" altLang="en-US" dirty="0"/>
              <a:t>项的值代表文件的下一个</a:t>
            </a:r>
            <a:r>
              <a:rPr kumimoji="1" lang="zh-CN" altLang="en-US" dirty="0" smtClean="0"/>
              <a:t>簇号</a:t>
            </a:r>
            <a:endParaRPr kumimoji="1" lang="zh-CN" altLang="en-US" dirty="0" smtClean="0"/>
          </a:p>
          <a:p>
            <a:pPr lvl="1">
              <a:buSzPct val="50000"/>
              <a:buFont typeface="Wingdings" panose="05000000000000000000" pitchFamily="2" charset="2"/>
              <a:buChar char="n"/>
            </a:pPr>
            <a:r>
              <a:rPr kumimoji="1" lang="zh-CN" altLang="en-US" dirty="0" smtClean="0"/>
              <a:t>值</a:t>
            </a:r>
            <a:r>
              <a:rPr kumimoji="1" lang="zh-CN" altLang="en-US" dirty="0"/>
              <a:t>大于或等于</a:t>
            </a:r>
            <a:r>
              <a:rPr kumimoji="1" lang="en-US" altLang="zh-CN" dirty="0"/>
              <a:t>0xFF8</a:t>
            </a:r>
            <a:r>
              <a:rPr kumimoji="1" lang="zh-CN" altLang="en-US" dirty="0"/>
              <a:t>，表示当前簇已经是本文件的最后一个</a:t>
            </a:r>
            <a:r>
              <a:rPr kumimoji="1" lang="zh-CN" altLang="en-US" dirty="0" smtClean="0"/>
              <a:t>簇</a:t>
            </a:r>
            <a:endParaRPr kumimoji="1" lang="zh-CN" altLang="en-US" dirty="0" smtClean="0"/>
          </a:p>
          <a:p>
            <a:pPr lvl="1">
              <a:buSzPct val="50000"/>
              <a:buFont typeface="Wingdings" panose="05000000000000000000" pitchFamily="2" charset="2"/>
              <a:buChar char="n"/>
            </a:pPr>
            <a:r>
              <a:rPr kumimoji="1" lang="zh-CN" altLang="en-US" dirty="0" smtClean="0"/>
              <a:t>值为</a:t>
            </a:r>
            <a:r>
              <a:rPr kumimoji="1" lang="en-US" altLang="zh-CN" dirty="0"/>
              <a:t>0xFF7</a:t>
            </a:r>
            <a:r>
              <a:rPr kumimoji="1" lang="zh-CN" altLang="en-US" dirty="0"/>
              <a:t>，表示它是一个坏簇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FAT12</a:t>
            </a:r>
            <a:r>
              <a:rPr kumimoji="1" lang="zh-CN" altLang="en-US" dirty="0" smtClean="0"/>
              <a:t>虚拟软盘制作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FAT12</a:t>
            </a:r>
            <a:r>
              <a:rPr kumimoji="1" lang="zh-CN" altLang="en-US" dirty="0" smtClean="0"/>
              <a:t>文件系统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kumimoji="1" lang="zh-CN" altLang="en-US" dirty="0" smtClean="0"/>
              <a:t>软盘使用的文件系统</a:t>
            </a:r>
            <a:endParaRPr kumimoji="1" lang="zh-CN" altLang="en-US" dirty="0" smtClean="0"/>
          </a:p>
          <a:p>
            <a:pPr>
              <a:buFont typeface="Wingdings" panose="05000000000000000000" pitchFamily="2" charset="2"/>
              <a:buChar char="p"/>
            </a:pPr>
            <a:endParaRPr kumimoji="1" lang="zh-CN" altLang="en-US" dirty="0"/>
          </a:p>
          <a:p>
            <a:pPr>
              <a:buFont typeface="Wingdings" panose="05000000000000000000" pitchFamily="2" charset="2"/>
              <a:buChar char="p"/>
            </a:pPr>
            <a:r>
              <a:rPr kumimoji="1" lang="zh-CN" altLang="en-US" dirty="0"/>
              <a:t>理论描述请详细阅读</a:t>
            </a:r>
            <a:r>
              <a:rPr kumimoji="1" lang="en-US" altLang="zh-CN" dirty="0"/>
              <a:t>《</a:t>
            </a:r>
            <a:r>
              <a:rPr kumimoji="1" lang="en-US" altLang="zh-CN" dirty="0" err="1"/>
              <a:t>Orange’S</a:t>
            </a:r>
            <a:r>
              <a:rPr kumimoji="1" lang="en-US" altLang="zh-CN" dirty="0"/>
              <a:t>》</a:t>
            </a:r>
            <a:r>
              <a:rPr kumimoji="1" lang="zh-CN" altLang="en-US" dirty="0"/>
              <a:t>第四章，作业中将会</a:t>
            </a:r>
            <a:r>
              <a:rPr kumimoji="1" lang="zh-CN" altLang="en-US" dirty="0" smtClean="0"/>
              <a:t>涉及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FAT12</a:t>
            </a:r>
            <a:r>
              <a:rPr kumimoji="1" lang="zh-CN" altLang="en-US" dirty="0" smtClean="0"/>
              <a:t>虚拟软盘制作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kumimoji="1" lang="zh-CN" altLang="en-US" dirty="0"/>
              <a:t>从</a:t>
            </a:r>
            <a:r>
              <a:rPr kumimoji="1" lang="en-US" altLang="zh-CN" dirty="0" err="1"/>
              <a:t>tss</a:t>
            </a:r>
            <a:r>
              <a:rPr kumimoji="1" lang="zh-CN" altLang="en-US" dirty="0"/>
              <a:t>上下载</a:t>
            </a:r>
            <a:r>
              <a:rPr kumimoji="1" lang="en-US" altLang="zh-CN" dirty="0" err="1"/>
              <a:t>freedos.img</a:t>
            </a:r>
            <a:endParaRPr kumimoji="1"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kumimoji="1" lang="zh-CN" altLang="en-US" dirty="0"/>
              <a:t>使用</a:t>
            </a:r>
            <a:r>
              <a:rPr kumimoji="1" lang="en-US" altLang="zh-CN" dirty="0" err="1"/>
              <a:t>bximage</a:t>
            </a:r>
            <a:r>
              <a:rPr kumimoji="1" lang="zh-CN" altLang="en-US" dirty="0"/>
              <a:t>生成一个新的</a:t>
            </a:r>
            <a:r>
              <a:rPr kumimoji="1" lang="en-US" altLang="zh-CN" dirty="0" err="1"/>
              <a:t>a.img</a:t>
            </a:r>
            <a:endParaRPr kumimoji="1"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kumimoji="1" lang="zh-CN" altLang="en-US" dirty="0"/>
              <a:t>配置</a:t>
            </a:r>
            <a:r>
              <a:rPr kumimoji="1" lang="en-US" altLang="zh-CN" dirty="0" err="1"/>
              <a:t>bochs</a:t>
            </a:r>
            <a:r>
              <a:rPr kumimoji="1" lang="zh-CN" altLang="en-US" dirty="0"/>
              <a:t>（下图是</a:t>
            </a:r>
            <a:r>
              <a:rPr kumimoji="1" lang="en-US" altLang="zh-CN" dirty="0" err="1"/>
              <a:t>bochsrc</a:t>
            </a:r>
            <a:r>
              <a:rPr kumimoji="1" lang="zh-CN" altLang="en-US" dirty="0"/>
              <a:t>文件内容），使虚拟机有两个软盘</a:t>
            </a:r>
            <a:r>
              <a:rPr kumimoji="1" lang="en-US" altLang="zh-CN" dirty="0"/>
              <a:t>a, b</a:t>
            </a:r>
            <a:r>
              <a:rPr kumimoji="1" lang="zh-CN" altLang="en-US" dirty="0"/>
              <a:t>，其中</a:t>
            </a:r>
            <a:r>
              <a:rPr kumimoji="1" lang="en-US" altLang="zh-CN" dirty="0"/>
              <a:t>a</a:t>
            </a:r>
            <a:r>
              <a:rPr kumimoji="1" lang="zh-CN" altLang="en-US" dirty="0"/>
              <a:t>是有</a:t>
            </a:r>
            <a:r>
              <a:rPr kumimoji="1" lang="en-US" altLang="zh-CN" dirty="0" err="1" smtClean="0"/>
              <a:t>freedos</a:t>
            </a:r>
            <a:r>
              <a:rPr kumimoji="1" lang="zh-CN" altLang="en-US" dirty="0" smtClean="0"/>
              <a:t>系统的</a:t>
            </a:r>
            <a:r>
              <a:rPr kumimoji="1" lang="zh-CN" altLang="en-US" dirty="0"/>
              <a:t>启动盘，</a:t>
            </a:r>
            <a:r>
              <a:rPr kumimoji="1" lang="en-US" altLang="zh-CN" dirty="0"/>
              <a:t>b</a:t>
            </a:r>
            <a:r>
              <a:rPr kumimoji="1" lang="zh-CN" altLang="en-US" dirty="0"/>
              <a:t>是待格式化的软盘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97280" y="3669144"/>
            <a:ext cx="100584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display_library</a:t>
            </a:r>
            <a:r>
              <a:rPr kumimoji="1" lang="en-US" altLang="zh-CN" dirty="0"/>
              <a:t> : </a:t>
            </a:r>
            <a:r>
              <a:rPr kumimoji="1" lang="en-US" altLang="zh-CN" dirty="0" err="1" smtClean="0"/>
              <a:t>sdl</a:t>
            </a:r>
            <a:r>
              <a:rPr kumimoji="1" lang="en-US" altLang="zh-CN" dirty="0" smtClean="0"/>
              <a:t>     #mac</a:t>
            </a:r>
            <a:r>
              <a:rPr kumimoji="1" lang="zh-CN" altLang="en-US" dirty="0" smtClean="0"/>
              <a:t>下是</a:t>
            </a:r>
            <a:r>
              <a:rPr kumimoji="1" lang="en-US" altLang="zh-CN" dirty="0" smtClean="0"/>
              <a:t> x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megs: 32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/>
              <a:t>floppya</a:t>
            </a:r>
            <a:r>
              <a:rPr kumimoji="1" lang="en-US" altLang="zh-CN" dirty="0"/>
              <a:t>: 1_44=</a:t>
            </a:r>
            <a:r>
              <a:rPr kumimoji="1" lang="en-US" altLang="zh-CN" dirty="0" err="1"/>
              <a:t>freedos.img</a:t>
            </a:r>
            <a:r>
              <a:rPr kumimoji="1" lang="en-US" altLang="zh-CN" dirty="0"/>
              <a:t>, status=inserted</a:t>
            </a:r>
            <a:endParaRPr kumimoji="1" lang="en-US" altLang="zh-CN" dirty="0"/>
          </a:p>
          <a:p>
            <a:r>
              <a:rPr kumimoji="1" lang="en-US" altLang="zh-CN" dirty="0" err="1"/>
              <a:t>floppyb</a:t>
            </a:r>
            <a:r>
              <a:rPr kumimoji="1" lang="en-US" altLang="zh-CN" dirty="0"/>
              <a:t>: 1_44=</a:t>
            </a:r>
            <a:r>
              <a:rPr kumimoji="1" lang="en-US" altLang="zh-CN" dirty="0" err="1"/>
              <a:t>a.img</a:t>
            </a:r>
            <a:r>
              <a:rPr kumimoji="1" lang="en-US" altLang="zh-CN" dirty="0"/>
              <a:t>, status = inserted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boot: </a:t>
            </a:r>
            <a:r>
              <a:rPr kumimoji="1" lang="en-US" altLang="zh-CN" dirty="0" smtClean="0"/>
              <a:t>a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FAT12</a:t>
            </a:r>
            <a:r>
              <a:rPr kumimoji="1" lang="zh-CN" altLang="en-US" dirty="0" smtClean="0"/>
              <a:t>虚拟软盘制作</a:t>
            </a:r>
            <a:r>
              <a:rPr kumimoji="1" lang="en-US" altLang="zh-CN" dirty="0" smtClean="0"/>
              <a:t> (cont.)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kumimoji="1" lang="zh-CN" altLang="en-US" dirty="0" smtClean="0"/>
              <a:t>启动</a:t>
            </a:r>
            <a:r>
              <a:rPr kumimoji="1" lang="en-US" altLang="zh-CN" dirty="0" err="1" smtClean="0"/>
              <a:t>Bochs</a:t>
            </a:r>
            <a:r>
              <a:rPr kumimoji="1" lang="zh-CN" altLang="en-US" dirty="0"/>
              <a:t>后，在</a:t>
            </a:r>
            <a:r>
              <a:rPr kumimoji="1" lang="en-US" altLang="zh-CN" dirty="0" err="1"/>
              <a:t>freedos</a:t>
            </a:r>
            <a:r>
              <a:rPr kumimoji="1" lang="zh-CN" altLang="en-US" dirty="0"/>
              <a:t>中使用</a:t>
            </a:r>
            <a:r>
              <a:rPr kumimoji="1" lang="en-US" altLang="zh-CN" dirty="0"/>
              <a:t>FORMAT</a:t>
            </a:r>
            <a:r>
              <a:rPr kumimoji="1" lang="zh-CN" altLang="en-US" dirty="0"/>
              <a:t>命令格式化</a:t>
            </a:r>
            <a:r>
              <a:rPr kumimoji="1" lang="en-US" altLang="zh-CN" dirty="0"/>
              <a:t>B</a:t>
            </a:r>
            <a:r>
              <a:rPr kumimoji="1" lang="zh-CN" altLang="en-US" dirty="0"/>
              <a:t>盘，即</a:t>
            </a:r>
            <a:r>
              <a:rPr kumimoji="1" lang="en-US" altLang="zh-CN" dirty="0" err="1"/>
              <a:t>a.img</a:t>
            </a:r>
            <a:r>
              <a:rPr kumimoji="1" lang="zh-CN" altLang="en-US" dirty="0"/>
              <a:t>，如下图所示。这样之后，</a:t>
            </a:r>
            <a:r>
              <a:rPr kumimoji="1" lang="en-US" altLang="zh-CN" dirty="0" err="1"/>
              <a:t>a.img</a:t>
            </a:r>
            <a:r>
              <a:rPr kumimoji="1" lang="zh-CN" altLang="en-US" dirty="0"/>
              <a:t>已经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FAT12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8160" y="2500511"/>
            <a:ext cx="6385152" cy="37304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FAT12</a:t>
            </a:r>
            <a:r>
              <a:rPr kumimoji="1" lang="zh-CN" altLang="en-US" dirty="0"/>
              <a:t>虚拟软盘制作</a:t>
            </a:r>
            <a:r>
              <a:rPr kumimoji="1" lang="en-US" altLang="zh-CN" dirty="0"/>
              <a:t> (cont.)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kumimoji="1" lang="zh-CN" altLang="en-US" dirty="0" smtClean="0"/>
              <a:t>启动</a:t>
            </a:r>
            <a:r>
              <a:rPr kumimoji="1" lang="en-US" altLang="zh-CN" dirty="0" err="1" smtClean="0"/>
              <a:t>Bochs</a:t>
            </a:r>
            <a:r>
              <a:rPr kumimoji="1" lang="zh-CN" altLang="en-US" dirty="0"/>
              <a:t>后，将会运行</a:t>
            </a:r>
            <a:r>
              <a:rPr kumimoji="1" lang="en-US" altLang="zh-CN" dirty="0" err="1"/>
              <a:t>freedos</a:t>
            </a:r>
            <a:r>
              <a:rPr kumimoji="1" lang="zh-CN" altLang="en-US" dirty="0"/>
              <a:t>操作系统。在</a:t>
            </a:r>
            <a:r>
              <a:rPr kumimoji="1" lang="en-US" altLang="zh-CN" dirty="0" err="1"/>
              <a:t>freedos</a:t>
            </a:r>
            <a:r>
              <a:rPr kumimoji="1" lang="zh-CN" altLang="en-US" dirty="0"/>
              <a:t>中使用</a:t>
            </a:r>
            <a:r>
              <a:rPr kumimoji="1" lang="en-US" altLang="zh-CN" dirty="0"/>
              <a:t>FORMAT</a:t>
            </a:r>
            <a:r>
              <a:rPr kumimoji="1" lang="zh-CN" altLang="en-US" dirty="0"/>
              <a:t>命令格式化</a:t>
            </a:r>
            <a:r>
              <a:rPr kumimoji="1" lang="en-US" altLang="zh-CN" dirty="0"/>
              <a:t>B</a:t>
            </a:r>
            <a:r>
              <a:rPr kumimoji="1" lang="zh-CN" altLang="en-US" dirty="0"/>
              <a:t>盘，即</a:t>
            </a:r>
            <a:r>
              <a:rPr kumimoji="1" lang="en-US" altLang="zh-CN" dirty="0" err="1"/>
              <a:t>a.img</a:t>
            </a:r>
            <a:r>
              <a:rPr kumimoji="1" lang="zh-CN" altLang="en-US" dirty="0"/>
              <a:t>，</a:t>
            </a:r>
            <a:r>
              <a:rPr kumimoji="1" lang="zh-CN" altLang="en-US" dirty="0" smtClean="0"/>
              <a:t>得到</a:t>
            </a:r>
            <a:r>
              <a:rPr kumimoji="1" lang="en-US" altLang="zh-CN" dirty="0" smtClean="0"/>
              <a:t>FAT12</a:t>
            </a:r>
            <a:r>
              <a:rPr kumimoji="1" lang="zh-CN" altLang="en-US" dirty="0"/>
              <a:t>文件系统</a:t>
            </a:r>
            <a:r>
              <a:rPr kumimoji="1" lang="zh-CN" altLang="en-US" dirty="0" smtClean="0"/>
              <a:t>。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5725" y="2513574"/>
            <a:ext cx="6385152" cy="37304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FAT12</a:t>
            </a:r>
            <a:r>
              <a:rPr kumimoji="1" lang="zh-CN" altLang="en-US" dirty="0"/>
              <a:t>虚拟软盘制作</a:t>
            </a:r>
            <a:r>
              <a:rPr kumimoji="1" lang="en-US" altLang="zh-CN" dirty="0"/>
              <a:t> (cont.)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1500"/>
              </a:lnSpc>
              <a:buFont typeface="Wingdings" panose="05000000000000000000" pitchFamily="2" charset="2"/>
              <a:buChar char="p"/>
            </a:pPr>
            <a:r>
              <a:rPr kumimoji="1" lang="zh-CN" altLang="en-US" dirty="0"/>
              <a:t>之后，可以把</a:t>
            </a:r>
            <a:r>
              <a:rPr kumimoji="1" lang="en-US" altLang="zh-CN" dirty="0" err="1"/>
              <a:t>a.img</a:t>
            </a:r>
            <a:r>
              <a:rPr kumimoji="1" lang="zh-CN" altLang="en-US" dirty="0"/>
              <a:t>当作普通的软盘（或</a:t>
            </a:r>
            <a:r>
              <a:rPr kumimoji="1" lang="en-US" altLang="zh-CN" dirty="0"/>
              <a:t>U</a:t>
            </a:r>
            <a:r>
              <a:rPr kumimoji="1" lang="zh-CN" altLang="en-US" dirty="0"/>
              <a:t>盘），使用</a:t>
            </a:r>
            <a:r>
              <a:rPr kumimoji="1" lang="en-US" altLang="zh-CN" dirty="0"/>
              <a:t>mount</a:t>
            </a:r>
            <a:r>
              <a:rPr kumimoji="1" lang="zh-CN" altLang="en-US" dirty="0"/>
              <a:t>命令挂载</a:t>
            </a:r>
            <a:r>
              <a:rPr kumimoji="1" lang="zh-CN" altLang="en-US" dirty="0" smtClean="0"/>
              <a:t>：</a:t>
            </a:r>
            <a:endParaRPr kumimoji="1" lang="zh-CN" altLang="en-US" dirty="0"/>
          </a:p>
          <a:p>
            <a:pPr>
              <a:lnSpc>
                <a:spcPts val="1500"/>
              </a:lnSpc>
            </a:pPr>
            <a:r>
              <a:rPr kumimoji="1" lang="zh-CN" altLang="en-US" dirty="0"/>
              <a:t> 	</a:t>
            </a:r>
            <a:r>
              <a:rPr kumimoji="1" lang="en-US" altLang="zh-CN" dirty="0" err="1"/>
              <a:t>sudo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mkdir</a:t>
            </a:r>
            <a:r>
              <a:rPr kumimoji="1" lang="en-US" altLang="zh-CN" dirty="0"/>
              <a:t> /</a:t>
            </a:r>
            <a:r>
              <a:rPr kumimoji="1" lang="en-US" altLang="zh-CN" dirty="0" smtClean="0"/>
              <a:t>media/floppy</a:t>
            </a:r>
            <a:endParaRPr kumimoji="1" lang="en-US" altLang="zh-CN" dirty="0"/>
          </a:p>
          <a:p>
            <a:pPr>
              <a:lnSpc>
                <a:spcPts val="1500"/>
              </a:lnSpc>
            </a:pPr>
            <a:r>
              <a:rPr kumimoji="1" lang="en-US" altLang="zh-CN" dirty="0"/>
              <a:t>	</a:t>
            </a:r>
            <a:r>
              <a:rPr kumimoji="1" lang="en-US" altLang="zh-CN" dirty="0" err="1"/>
              <a:t>sudo</a:t>
            </a:r>
            <a:r>
              <a:rPr kumimoji="1" lang="en-US" altLang="zh-CN" dirty="0"/>
              <a:t> mount </a:t>
            </a:r>
            <a:r>
              <a:rPr kumimoji="1" lang="en-US" altLang="zh-CN" dirty="0" err="1"/>
              <a:t>a.img</a:t>
            </a:r>
            <a:r>
              <a:rPr kumimoji="1" lang="en-US" altLang="zh-CN" dirty="0"/>
              <a:t> /</a:t>
            </a:r>
            <a:r>
              <a:rPr kumimoji="1" lang="en-US" altLang="zh-CN" dirty="0" smtClean="0"/>
              <a:t>media/floppy</a:t>
            </a:r>
            <a:endParaRPr kumimoji="1" lang="en-US" altLang="zh-CN" dirty="0" smtClean="0"/>
          </a:p>
          <a:p>
            <a:pPr>
              <a:lnSpc>
                <a:spcPts val="1500"/>
              </a:lnSpc>
            </a:pPr>
            <a:r>
              <a:rPr kumimoji="1" lang="en-US" altLang="zh-CN" sz="2000" dirty="0" smtClean="0"/>
              <a:t>  </a:t>
            </a:r>
            <a:r>
              <a:rPr kumimoji="1" lang="zh-CN" altLang="en-US" sz="2000" dirty="0" smtClean="0"/>
              <a:t>挂载</a:t>
            </a:r>
            <a:r>
              <a:rPr kumimoji="1" lang="zh-CN" altLang="en-US" sz="2000" dirty="0"/>
              <a:t>后，就可以直接在文件夹中向</a:t>
            </a:r>
            <a:r>
              <a:rPr kumimoji="1" lang="en-US" altLang="zh-CN" sz="2000" dirty="0" err="1"/>
              <a:t>a.img</a:t>
            </a:r>
            <a:r>
              <a:rPr kumimoji="1" lang="zh-CN" altLang="en-US" sz="2000" dirty="0"/>
              <a:t>加入和查看文件。</a:t>
            </a:r>
            <a:endParaRPr kumimoji="1" lang="zh-CN" altLang="en-US" sz="2000" dirty="0"/>
          </a:p>
          <a:p>
            <a:endParaRPr kumimoji="1" lang="zh-CN" altLang="en-US" dirty="0"/>
          </a:p>
        </p:txBody>
      </p:sp>
      <p:pic>
        <p:nvPicPr>
          <p:cNvPr id="4" name="图片 3" descr="屏幕快照 2013-03-14 下午4.25.43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841"/>
          <a:stretch>
            <a:fillRect/>
          </a:stretch>
        </p:blipFill>
        <p:spPr>
          <a:xfrm>
            <a:off x="1815737" y="3447075"/>
            <a:ext cx="8275561" cy="24220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FAT12</a:t>
            </a:r>
            <a:r>
              <a:rPr kumimoji="1" lang="zh-CN" altLang="en-US" dirty="0"/>
              <a:t>虚拟软盘制作</a:t>
            </a:r>
            <a:r>
              <a:rPr kumimoji="1" lang="en-US" altLang="zh-CN" dirty="0"/>
              <a:t> (cont.)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kumimoji="1" lang="zh-CN" altLang="en-US" dirty="0"/>
              <a:t>如果是</a:t>
            </a:r>
            <a:r>
              <a:rPr kumimoji="1" lang="en-US" altLang="zh-CN" dirty="0"/>
              <a:t>mac</a:t>
            </a:r>
            <a:r>
              <a:rPr kumimoji="1" lang="zh-CN" altLang="en-US" dirty="0"/>
              <a:t>系统，可以在格式化</a:t>
            </a:r>
            <a:r>
              <a:rPr kumimoji="1" lang="en-US" altLang="zh-CN" dirty="0" err="1"/>
              <a:t>a.img</a:t>
            </a:r>
            <a:r>
              <a:rPr kumimoji="1" lang="zh-CN" altLang="en-US" dirty="0"/>
              <a:t>后，直接双击</a:t>
            </a:r>
            <a:r>
              <a:rPr kumimoji="1" lang="en-US" altLang="zh-CN" dirty="0" err="1"/>
              <a:t>a.img</a:t>
            </a:r>
            <a:r>
              <a:rPr kumimoji="1" lang="zh-CN" altLang="en-US" dirty="0"/>
              <a:t>系统自动挂载</a:t>
            </a:r>
            <a:r>
              <a:rPr kumimoji="1" lang="zh-CN" altLang="en-US" dirty="0" smtClean="0"/>
              <a:t>。</a:t>
            </a:r>
            <a:endParaRPr kumimoji="1" lang="zh-CN" altLang="en-US" dirty="0"/>
          </a:p>
        </p:txBody>
      </p:sp>
      <p:pic>
        <p:nvPicPr>
          <p:cNvPr id="4" name="图片 3" descr="屏幕快照 2013-03-14 下午4.26.06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459" y="2381476"/>
            <a:ext cx="8178800" cy="3733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00401" y="2416627"/>
            <a:ext cx="69494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0" dirty="0" smtClean="0"/>
              <a:t>          谢</a:t>
            </a:r>
            <a:r>
              <a:rPr kumimoji="1" lang="zh-CN" altLang="en-US" sz="8000" dirty="0"/>
              <a:t>谢</a:t>
            </a:r>
            <a:endParaRPr kumimoji="1" lang="zh-CN" alt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文件系统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kumimoji="1" lang="zh-CN" altLang="en-US" dirty="0"/>
              <a:t>是一种存储和组织计算机数据的方法</a:t>
            </a:r>
            <a:endParaRPr kumimoji="1" lang="zh-CN" altLang="en-US" dirty="0"/>
          </a:p>
          <a:p>
            <a:endParaRPr kumimoji="1" lang="zh-CN" altLang="en-US" dirty="0"/>
          </a:p>
          <a:p>
            <a:pPr>
              <a:buFont typeface="Wingdings" panose="05000000000000000000" pitchFamily="2" charset="2"/>
              <a:buChar char="p"/>
            </a:pPr>
            <a:r>
              <a:rPr kumimoji="1" lang="zh-CN" altLang="en-US" dirty="0">
                <a:solidFill>
                  <a:srgbClr val="FF0000"/>
                </a:solidFill>
              </a:rPr>
              <a:t>是一个逻辑层</a:t>
            </a:r>
            <a:r>
              <a:rPr kumimoji="1" lang="en-US" altLang="zh-CN" dirty="0">
                <a:solidFill>
                  <a:srgbClr val="FF0000"/>
                </a:solidFill>
              </a:rPr>
              <a:t>——</a:t>
            </a:r>
            <a:r>
              <a:rPr kumimoji="1" lang="zh-CN" altLang="en-US" dirty="0">
                <a:solidFill>
                  <a:srgbClr val="FF0000"/>
                </a:solidFill>
              </a:rPr>
              <a:t>不关心用于存储文件的各个数据块的物理位置，而总是将这些数据块抽象为一个线性的、可以随机访问的、从</a:t>
            </a:r>
            <a:r>
              <a:rPr kumimoji="1" lang="en-US" altLang="zh-CN" dirty="0">
                <a:solidFill>
                  <a:srgbClr val="FF0000"/>
                </a:solidFill>
              </a:rPr>
              <a:t>0</a:t>
            </a:r>
            <a:r>
              <a:rPr kumimoji="1" lang="zh-CN" altLang="en-US" dirty="0">
                <a:solidFill>
                  <a:srgbClr val="FF0000"/>
                </a:solidFill>
              </a:rPr>
              <a:t>开始计数的数组。</a:t>
            </a:r>
            <a:endParaRPr kumimoji="1" lang="zh-CN" altLang="en-US" dirty="0">
              <a:solidFill>
                <a:srgbClr val="FF0000"/>
              </a:solidFill>
            </a:endParaRPr>
          </a:p>
          <a:p>
            <a:endParaRPr kumimoji="1" lang="zh-CN" altLang="en-US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kumimoji="1" lang="zh-CN" altLang="en-US" dirty="0" smtClean="0"/>
              <a:t>以</a:t>
            </a:r>
            <a:r>
              <a:rPr kumimoji="1" lang="en-US" altLang="zh-CN" dirty="0" smtClean="0"/>
              <a:t>FAT12</a:t>
            </a:r>
            <a:r>
              <a:rPr kumimoji="1" lang="zh-CN" altLang="en-US" dirty="0" smtClean="0"/>
              <a:t>文件系统为例，虽然</a:t>
            </a:r>
            <a:r>
              <a:rPr kumimoji="1" lang="en-US" altLang="zh-CN" dirty="0" smtClean="0"/>
              <a:t>1.44M</a:t>
            </a:r>
            <a:r>
              <a:rPr kumimoji="1" lang="zh-CN" altLang="en-US" dirty="0" smtClean="0"/>
              <a:t>软盘上的</a:t>
            </a:r>
            <a:r>
              <a:rPr kumimoji="1" lang="en-US" altLang="zh-CN" dirty="0" smtClean="0"/>
              <a:t>2880</a:t>
            </a:r>
            <a:r>
              <a:rPr kumimoji="1" lang="zh-CN" altLang="en-US" dirty="0" smtClean="0"/>
              <a:t>个物理扇区分布在不同的盘面和磁道上，但是</a:t>
            </a:r>
            <a:r>
              <a:rPr kumimoji="1" lang="en-US" altLang="zh-CN" dirty="0" smtClean="0"/>
              <a:t>FAT12</a:t>
            </a:r>
            <a:r>
              <a:rPr kumimoji="1" lang="zh-CN" altLang="en-US" dirty="0" smtClean="0"/>
              <a:t>文件系统只是将这些物理扇区抽象为编号从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2879</a:t>
            </a:r>
            <a:r>
              <a:rPr kumimoji="1" lang="zh-CN" altLang="en-US" dirty="0" smtClean="0"/>
              <a:t>的逻辑扇区。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文件系统</a:t>
            </a:r>
            <a:r>
              <a:rPr kumimoji="1" lang="en-US" altLang="zh-CN" dirty="0" smtClean="0"/>
              <a:t> (cont.)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kumimoji="1" lang="zh-CN" altLang="en-US" dirty="0"/>
              <a:t>划分磁盘为若干层次以方便组织和管理</a:t>
            </a:r>
            <a:endParaRPr kumimoji="1" lang="zh-CN" altLang="en-US" dirty="0"/>
          </a:p>
          <a:p>
            <a:endParaRPr kumimoji="1" lang="zh-CN" altLang="en-US" dirty="0"/>
          </a:p>
          <a:p>
            <a:pPr>
              <a:buFont typeface="Wingdings" panose="05000000000000000000" pitchFamily="2" charset="2"/>
              <a:buChar char="p"/>
            </a:pPr>
            <a:r>
              <a:rPr kumimoji="1" lang="zh-CN" altLang="en-US" dirty="0">
                <a:solidFill>
                  <a:srgbClr val="FF0000"/>
                </a:solidFill>
              </a:rPr>
              <a:t>扇区</a:t>
            </a:r>
            <a:r>
              <a:rPr kumimoji="1" lang="en-US" altLang="zh-CN" dirty="0">
                <a:solidFill>
                  <a:srgbClr val="FF0000"/>
                </a:solidFill>
              </a:rPr>
              <a:t>(sector)</a:t>
            </a:r>
            <a:r>
              <a:rPr kumimoji="1" lang="zh-CN" altLang="en-US" dirty="0">
                <a:solidFill>
                  <a:srgbClr val="FF0000"/>
                </a:solidFill>
              </a:rPr>
              <a:t>：磁盘上的最小数据单元，包含</a:t>
            </a:r>
            <a:r>
              <a:rPr kumimoji="1" lang="en-US" altLang="zh-CN" dirty="0">
                <a:solidFill>
                  <a:srgbClr val="FF0000"/>
                </a:solidFill>
              </a:rPr>
              <a:t>512</a:t>
            </a:r>
            <a:r>
              <a:rPr kumimoji="1" lang="zh-CN" altLang="en-US" dirty="0">
                <a:solidFill>
                  <a:srgbClr val="FF0000"/>
                </a:solidFill>
              </a:rPr>
              <a:t>字节</a:t>
            </a:r>
            <a:endParaRPr kumimoji="1" lang="zh-CN" altLang="en-US" dirty="0">
              <a:solidFill>
                <a:srgbClr val="FF0000"/>
              </a:solidFill>
            </a:endParaRPr>
          </a:p>
          <a:p>
            <a:endParaRPr kumimoji="1" lang="zh-CN" altLang="en-US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kumimoji="1" lang="zh-CN" altLang="en-US" dirty="0"/>
              <a:t>簇</a:t>
            </a:r>
            <a:r>
              <a:rPr kumimoji="1" lang="en-US" altLang="zh-CN" dirty="0"/>
              <a:t>(cluster)</a:t>
            </a:r>
            <a:r>
              <a:rPr kumimoji="1" lang="zh-CN" altLang="en-US" dirty="0"/>
              <a:t>：数据区中存储文件数据的基本单位，包含一个或多个扇区。簇包含的扇区数量总是</a:t>
            </a:r>
            <a:r>
              <a:rPr kumimoji="1" lang="en-US" altLang="zh-CN" dirty="0"/>
              <a:t>2</a:t>
            </a:r>
            <a:r>
              <a:rPr kumimoji="1" lang="zh-CN" altLang="en-US" dirty="0"/>
              <a:t>的乘方</a:t>
            </a:r>
            <a:endParaRPr kumimoji="1" lang="zh-CN" altLang="en-US" dirty="0"/>
          </a:p>
          <a:p>
            <a:endParaRPr kumimoji="1" lang="zh-CN" altLang="en-US" dirty="0"/>
          </a:p>
          <a:p>
            <a:pPr lvl="1">
              <a:buFont typeface="Wingdings" panose="05000000000000000000" pitchFamily="2" charset="2"/>
              <a:buChar char="n"/>
            </a:pPr>
            <a:r>
              <a:rPr kumimoji="1" lang="en-US" altLang="zh-CN" dirty="0">
                <a:solidFill>
                  <a:srgbClr val="FF0000"/>
                </a:solidFill>
              </a:rPr>
              <a:t>FAT12</a:t>
            </a:r>
            <a:r>
              <a:rPr kumimoji="1" lang="zh-CN" altLang="en-US" dirty="0">
                <a:solidFill>
                  <a:srgbClr val="FF0000"/>
                </a:solidFill>
              </a:rPr>
              <a:t>中一个簇只包含一个扇区</a:t>
            </a:r>
            <a:endParaRPr kumimoji="1" lang="zh-CN" altLang="en-US" dirty="0">
              <a:solidFill>
                <a:srgbClr val="FF0000"/>
              </a:solidFill>
            </a:endParaRPr>
          </a:p>
          <a:p>
            <a:endParaRPr kumimoji="1" lang="zh-CN" altLang="en-US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kumimoji="1" lang="zh-CN" altLang="en-US" dirty="0"/>
              <a:t>分区</a:t>
            </a:r>
            <a:r>
              <a:rPr kumimoji="1" lang="en-US" altLang="zh-CN" dirty="0"/>
              <a:t>(partition)</a:t>
            </a:r>
            <a:r>
              <a:rPr kumimoji="1" lang="zh-CN" altLang="en-US" dirty="0"/>
              <a:t>：通常指整个文件系统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FAT</a:t>
            </a:r>
            <a:r>
              <a:rPr kumimoji="1" lang="zh-CN" altLang="en-US" dirty="0" smtClean="0"/>
              <a:t>文件系统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kumimoji="1" lang="zh-CN" altLang="en-US" dirty="0"/>
              <a:t>微软在</a:t>
            </a:r>
            <a:r>
              <a:rPr kumimoji="1" lang="en-US" altLang="zh-CN" dirty="0"/>
              <a:t>Dos/Windows</a:t>
            </a:r>
            <a:r>
              <a:rPr kumimoji="1" lang="zh-CN" altLang="en-US" dirty="0"/>
              <a:t>系列操作系统中使用的一种文件系统的总称，</a:t>
            </a:r>
            <a:r>
              <a:rPr kumimoji="1" lang="en-US" altLang="zh-CN" dirty="0"/>
              <a:t>FAT12</a:t>
            </a:r>
            <a:r>
              <a:rPr kumimoji="1" lang="zh-CN" altLang="en-US" dirty="0"/>
              <a:t>、</a:t>
            </a:r>
            <a:r>
              <a:rPr kumimoji="1" lang="en-US" altLang="zh-CN" dirty="0"/>
              <a:t>FAT16</a:t>
            </a:r>
            <a:r>
              <a:rPr kumimoji="1" lang="zh-CN" altLang="en-US" dirty="0"/>
              <a:t>、</a:t>
            </a:r>
            <a:r>
              <a:rPr kumimoji="1" lang="en-US" altLang="zh-CN" dirty="0"/>
              <a:t>FAT32</a:t>
            </a:r>
            <a:r>
              <a:rPr kumimoji="1" lang="zh-CN" altLang="en-US" dirty="0"/>
              <a:t>均是</a:t>
            </a:r>
            <a:r>
              <a:rPr kumimoji="1" lang="en-US" altLang="zh-CN" dirty="0"/>
              <a:t>Fat</a:t>
            </a:r>
            <a:r>
              <a:rPr kumimoji="1" lang="zh-CN" altLang="en-US" dirty="0"/>
              <a:t>文件系统。</a:t>
            </a:r>
            <a:endParaRPr kumimoji="1" lang="zh-CN" altLang="en-US" dirty="0"/>
          </a:p>
          <a:p>
            <a:endParaRPr kumimoji="1" lang="zh-CN" altLang="en-US" dirty="0"/>
          </a:p>
          <a:p>
            <a:pPr>
              <a:buFont typeface="Wingdings" panose="05000000000000000000" pitchFamily="2" charset="2"/>
              <a:buChar char="p"/>
            </a:pPr>
            <a:r>
              <a:rPr kumimoji="1" lang="en-US" altLang="zh-CN" dirty="0"/>
              <a:t>FAT12</a:t>
            </a:r>
            <a:r>
              <a:rPr kumimoji="1" lang="zh-CN" altLang="en-US" dirty="0"/>
              <a:t>是最古老的文件系统，伴随着</a:t>
            </a:r>
            <a:r>
              <a:rPr kumimoji="1" lang="en-US" altLang="zh-CN" dirty="0"/>
              <a:t>Dos</a:t>
            </a:r>
            <a:r>
              <a:rPr kumimoji="1" lang="zh-CN" altLang="en-US" dirty="0"/>
              <a:t>的诞生。它采用</a:t>
            </a:r>
            <a:r>
              <a:rPr kumimoji="1" lang="en-US" altLang="zh-CN" dirty="0"/>
              <a:t>12</a:t>
            </a:r>
            <a:r>
              <a:rPr kumimoji="1" lang="zh-CN" altLang="en-US" dirty="0"/>
              <a:t>位文件分配表，并因此而得名。</a:t>
            </a:r>
            <a:endParaRPr kumimoji="1" lang="zh-CN" altLang="en-US" dirty="0"/>
          </a:p>
          <a:p>
            <a:endParaRPr kumimoji="1" lang="zh-CN" altLang="en-US" dirty="0"/>
          </a:p>
          <a:p>
            <a:pPr>
              <a:buFont typeface="Wingdings" panose="05000000000000000000" pitchFamily="2" charset="2"/>
              <a:buChar char="p"/>
            </a:pPr>
            <a:r>
              <a:rPr kumimoji="1" lang="en-US" altLang="zh-CN" dirty="0"/>
              <a:t>FAT12</a:t>
            </a:r>
            <a:r>
              <a:rPr kumimoji="1" lang="zh-CN" altLang="en-US" dirty="0"/>
              <a:t>在</a:t>
            </a:r>
            <a:r>
              <a:rPr kumimoji="1" lang="en-US" altLang="zh-CN" dirty="0"/>
              <a:t>DOS3.0</a:t>
            </a:r>
            <a:r>
              <a:rPr kumimoji="1" lang="zh-CN" altLang="en-US" dirty="0"/>
              <a:t>以前使用，但该文件系统现在仍用于软盘驱动器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384645" y="719664"/>
          <a:ext cx="5363570" cy="5039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3570"/>
              </a:tblGrid>
              <a:tr h="100793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数据区（长度非固定）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EE7"/>
                    </a:solidFill>
                  </a:tcPr>
                </a:tc>
              </a:tr>
              <a:tr h="100793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2400" b="1" dirty="0" smtClean="0"/>
                        <a:t>根目录区（长度非固定，需计算）</a:t>
                      </a:r>
                      <a:endParaRPr lang="zh-CN" altLang="en-US" sz="2400" b="1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00793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b="1" dirty="0" smtClean="0"/>
                        <a:t>FAT2</a:t>
                      </a:r>
                      <a:endParaRPr lang="zh-CN" altLang="en-US" sz="2400" b="1" dirty="0"/>
                    </a:p>
                  </a:txBody>
                  <a:tcPr/>
                </a:tc>
              </a:tr>
              <a:tr h="100793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b="1" dirty="0" smtClean="0"/>
                        <a:t>FAT1</a:t>
                      </a:r>
                      <a:endParaRPr lang="zh-CN" altLang="en-US" sz="2400" b="1" dirty="0" smtClean="0"/>
                    </a:p>
                  </a:txBody>
                  <a:tcPr/>
                </a:tc>
              </a:tr>
              <a:tr h="100793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2400" b="1" dirty="0" smtClean="0"/>
                        <a:t>引导扇区</a:t>
                      </a:r>
                      <a:endParaRPr lang="zh-CN" altLang="en-US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661313" y="583184"/>
            <a:ext cx="723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2879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647665" y="3474113"/>
            <a:ext cx="723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61313" y="2735107"/>
            <a:ext cx="723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18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647978" y="4682066"/>
            <a:ext cx="72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1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688610" y="5389996"/>
            <a:ext cx="723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688610" y="38095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9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FAT12</a:t>
            </a:r>
            <a:r>
              <a:rPr kumimoji="1" lang="zh-CN" altLang="en-US" dirty="0" smtClean="0"/>
              <a:t>引导扇区的格式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097280" y="1662853"/>
          <a:ext cx="100584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/>
                <a:gridCol w="1580923"/>
                <a:gridCol w="1776548"/>
                <a:gridCol w="2677569"/>
                <a:gridCol w="2011680"/>
              </a:tblGrid>
              <a:tr h="370840"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名称</a:t>
                      </a:r>
                      <a:endParaRPr lang="ja-JP" altLang="en-US" sz="1800" b="0" i="0" u="none" strike="noStrike" dirty="0">
                        <a:effectLst/>
                        <a:latin typeface="+mn-lt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偏移</a:t>
                      </a:r>
                      <a:endParaRPr lang="ja-JP" altLang="en-US" sz="1800" b="0" i="0" u="none" strike="noStrike" dirty="0">
                        <a:effectLst/>
                        <a:latin typeface="+mn-lt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长度</a:t>
                      </a:r>
                      <a:endParaRPr lang="zh-CN" altLang="en-US" sz="1800" b="0" i="0" u="none" strike="noStrike" dirty="0">
                        <a:effectLst/>
                        <a:latin typeface="+mn-lt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内容</a:t>
                      </a:r>
                      <a:endParaRPr lang="ja-JP" altLang="en-US" sz="1800" b="0" i="0" u="none" strike="noStrike" dirty="0">
                        <a:effectLst/>
                        <a:latin typeface="+mn-lt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Orange’s</a:t>
                      </a:r>
                      <a:r>
                        <a:rPr lang="zh-CN" alt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的值</a:t>
                      </a:r>
                      <a:endParaRPr lang="en-US" sz="1800" b="0" i="0" u="none" strike="noStrike" dirty="0">
                        <a:effectLst/>
                        <a:latin typeface="+mn-lt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</a:tr>
              <a:tr h="370840">
                <a:tc gridSpan="5"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……</a:t>
                      </a:r>
                      <a:endParaRPr lang="is-I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BPB_BytsPerSec</a:t>
                      </a:r>
                      <a:endParaRPr lang="en-US" sz="1800" b="0" i="0" u="none" strike="noStrike" dirty="0"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11</a:t>
                      </a:r>
                      <a:endParaRPr lang="cs-CZ" sz="1800" b="0" i="0" u="none" strike="noStrike" dirty="0"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lang="is-IS" sz="1800" b="0" i="0" u="none" strike="noStrike" dirty="0"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每扇区字节数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新魏" charset="0"/>
                        </a:rPr>
                        <a:t>0x200(512)</a:t>
                      </a:r>
                      <a:endParaRPr lang="is-IS" sz="1800" b="0" i="0" u="none" strike="noStrike" dirty="0">
                        <a:effectLst/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BPB_SecPerClus</a:t>
                      </a:r>
                      <a:endParaRPr lang="en-US" sz="1800" b="0" i="0" u="none" strike="noStrike" dirty="0"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13</a:t>
                      </a:r>
                      <a:endParaRPr lang="is-IS" sz="1800" b="0" i="0" u="none" strike="noStrike" dirty="0"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每簇扇区数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新魏" charset="0"/>
                        </a:rPr>
                        <a:t>0x1 (16)</a:t>
                      </a:r>
                      <a:endParaRPr lang="is-IS" sz="1800" b="0" i="0" u="none" strike="noStrike" dirty="0">
                        <a:effectLst/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BPB_RsvdSecCnt</a:t>
                      </a:r>
                      <a:endParaRPr lang="en-US" sz="1800" b="0" i="0" u="none" strike="noStrike" dirty="0"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14</a:t>
                      </a:r>
                      <a:endParaRPr lang="en-US" sz="1800" b="0" i="0" u="none" strike="noStrike" dirty="0"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lang="is-IS" sz="1800" b="0" i="0" u="none" strike="noStrike" dirty="0"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Boot</a:t>
                      </a:r>
                      <a:r>
                        <a:rPr lang="zh-CN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记录占用多少扇区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新魏" charset="0"/>
                        </a:rPr>
                        <a:t>0x1</a:t>
                      </a:r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BPB_BumFATs</a:t>
                      </a:r>
                      <a:endParaRPr lang="en-US" sz="1800" b="0" i="0" u="none" strike="noStrike"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16</a:t>
                      </a:r>
                      <a:endParaRPr lang="en-US" sz="1800" b="0" i="0" u="none" strike="noStrike"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共有多少</a:t>
                      </a:r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FAT</a:t>
                      </a:r>
                      <a:r>
                        <a:rPr lang="zh-CN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表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新魏" charset="0"/>
                        </a:rPr>
                        <a:t>0x2</a:t>
                      </a:r>
                      <a:endParaRPr lang="is-IS" sz="1800" b="0" i="0" u="none" strike="noStrike" dirty="0">
                        <a:effectLst/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BPB_RootEntCnt</a:t>
                      </a:r>
                      <a:endParaRPr lang="en-US" sz="1800" b="0" i="0" u="none" strike="noStrike"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17</a:t>
                      </a:r>
                      <a:endParaRPr lang="en-US" sz="1800" b="0" i="0" u="none" strike="noStrike"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lang="is-IS" sz="1800" b="0" i="0" u="none" strike="noStrike" dirty="0"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根目录文件数最大值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新魏" charset="0"/>
                        </a:rPr>
                        <a:t>0xE0(224)</a:t>
                      </a:r>
                      <a:endParaRPr lang="is-IS" sz="1800" b="0" i="0" u="none" strike="noStrike" dirty="0">
                        <a:effectLst/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BPB_TotSec16</a:t>
                      </a:r>
                      <a:endParaRPr lang="en-US" sz="1800" b="0" i="0" u="none" strike="noStrike"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19</a:t>
                      </a:r>
                      <a:endParaRPr lang="en-US" sz="1800" b="0" i="0" u="none" strike="noStrike"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lang="is-IS" sz="1800" b="0" i="0" u="none" strike="noStrike" dirty="0"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扇区总数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新魏" charset="0"/>
                        </a:rPr>
                        <a:t>0xB40(2880)</a:t>
                      </a:r>
                      <a:endParaRPr lang="is-IS" sz="1800" b="0" i="0" u="none" strike="noStrike" dirty="0">
                        <a:effectLst/>
                        <a:latin typeface="+mn-lt"/>
                      </a:endParaRPr>
                    </a:p>
                  </a:txBody>
                  <a:tcPr/>
                </a:tc>
              </a:tr>
              <a:tr h="370840">
                <a:tc gridSpan="5"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……</a:t>
                      </a:r>
                      <a:endParaRPr lang="is-I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BPB_FATSz16</a:t>
                      </a:r>
                      <a:endParaRPr lang="en-US" sz="1800" b="0" i="0" u="none" strike="noStrike" dirty="0"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22</a:t>
                      </a:r>
                      <a:endParaRPr lang="is-IS" sz="1800" b="0" i="0" u="none" strike="noStrike"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lang="is-IS" sz="1800" b="0" i="0" u="none" strike="noStrike" dirty="0"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每</a:t>
                      </a:r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FAT</a:t>
                      </a:r>
                      <a:r>
                        <a:rPr lang="zh-CN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扇区数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新魏" charset="0"/>
                        </a:rPr>
                        <a:t>0x9</a:t>
                      </a:r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/>
                </a:tc>
              </a:tr>
              <a:tr h="370840">
                <a:tc gridSpan="5"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……</a:t>
                      </a:r>
                      <a:endParaRPr lang="is-I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根目录区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kumimoji="1" lang="zh-CN" altLang="en-US" dirty="0">
                <a:solidFill>
                  <a:srgbClr val="FF0000"/>
                </a:solidFill>
              </a:rPr>
              <a:t>根目录区从第</a:t>
            </a:r>
            <a:r>
              <a:rPr kumimoji="1" lang="en-US" altLang="zh-CN" dirty="0">
                <a:solidFill>
                  <a:srgbClr val="FF0000"/>
                </a:solidFill>
              </a:rPr>
              <a:t>19</a:t>
            </a:r>
            <a:r>
              <a:rPr kumimoji="1" lang="zh-CN" altLang="en-US" dirty="0">
                <a:solidFill>
                  <a:srgbClr val="FF0000"/>
                </a:solidFill>
              </a:rPr>
              <a:t>扇区开始，所以其第一个字节位于偏移</a:t>
            </a:r>
            <a:r>
              <a:rPr kumimoji="1" lang="en-US" altLang="zh-CN" dirty="0">
                <a:solidFill>
                  <a:srgbClr val="FF0000"/>
                </a:solidFill>
              </a:rPr>
              <a:t>19*512 = 9728 = 0x2600</a:t>
            </a:r>
            <a:r>
              <a:rPr kumimoji="1" lang="zh-CN" altLang="en-US" dirty="0">
                <a:solidFill>
                  <a:srgbClr val="FF0000"/>
                </a:solidFill>
              </a:rPr>
              <a:t>处</a:t>
            </a:r>
            <a:endParaRPr kumimoji="1" lang="zh-CN" altLang="en-US" dirty="0">
              <a:solidFill>
                <a:srgbClr val="FF0000"/>
              </a:solidFill>
            </a:endParaRPr>
          </a:p>
          <a:p>
            <a:endParaRPr kumimoji="1" lang="zh-CN" altLang="en-US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kumimoji="1" lang="zh-CN" altLang="en-US" dirty="0">
                <a:solidFill>
                  <a:srgbClr val="FF0000"/>
                </a:solidFill>
              </a:rPr>
              <a:t>根目录区中每一个条目为</a:t>
            </a:r>
            <a:r>
              <a:rPr kumimoji="1" lang="en-US" altLang="zh-CN" dirty="0">
                <a:solidFill>
                  <a:srgbClr val="FF0000"/>
                </a:solidFill>
              </a:rPr>
              <a:t>32</a:t>
            </a:r>
            <a:r>
              <a:rPr kumimoji="1" lang="zh-CN" altLang="en-US" dirty="0">
                <a:solidFill>
                  <a:srgbClr val="FF0000"/>
                </a:solidFill>
              </a:rPr>
              <a:t>字节。所以根目录大小为：</a:t>
            </a:r>
            <a:r>
              <a:rPr kumimoji="1" lang="en-US" altLang="zh-CN" dirty="0" err="1">
                <a:solidFill>
                  <a:srgbClr val="FF0000"/>
                </a:solidFill>
              </a:rPr>
              <a:t>BPB_RootEntCnt</a:t>
            </a:r>
            <a:r>
              <a:rPr kumimoji="1" lang="zh-CN" altLang="en-US" dirty="0">
                <a:solidFill>
                  <a:srgbClr val="FF0000"/>
                </a:solidFill>
              </a:rPr>
              <a:t>（根目录文件最大数）*</a:t>
            </a:r>
            <a:r>
              <a:rPr kumimoji="1" lang="en-US" altLang="zh-CN" dirty="0">
                <a:solidFill>
                  <a:srgbClr val="FF0000"/>
                </a:solidFill>
              </a:rPr>
              <a:t>32</a:t>
            </a:r>
            <a:r>
              <a:rPr kumimoji="1" lang="zh-CN" altLang="en-US" dirty="0">
                <a:solidFill>
                  <a:srgbClr val="FF0000"/>
                </a:solidFill>
              </a:rPr>
              <a:t>字节</a:t>
            </a:r>
            <a:endParaRPr kumimoji="1" lang="zh-CN" altLang="en-US" dirty="0">
              <a:solidFill>
                <a:srgbClr val="FF0000"/>
              </a:solidFill>
            </a:endParaRPr>
          </a:p>
          <a:p>
            <a:endParaRPr kumimoji="1"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根目录区</a:t>
            </a:r>
            <a:r>
              <a:rPr kumimoji="1" lang="en-US" altLang="zh-CN" dirty="0" smtClean="0"/>
              <a:t> (cont.)</a:t>
            </a:r>
            <a:endParaRPr kumimoji="1" lang="zh-CN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977844"/>
            <a:ext cx="7315200" cy="328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97281" y="5413375"/>
          <a:ext cx="100869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725"/>
                <a:gridCol w="7119257"/>
                <a:gridCol w="1569993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0x002600</a:t>
                      </a:r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25 49 56 45 52 20 20 20</a:t>
                      </a:r>
                      <a:r>
                        <a:rPr lang="en-US" altLang="zh-CN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altLang="zh-CN" b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54 58 54</a:t>
                      </a:r>
                      <a:r>
                        <a:rPr lang="en-US" altLang="zh-CN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altLang="zh-CN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</a:t>
                      </a:r>
                      <a:r>
                        <a:rPr lang="en-US" altLang="zh-CN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00 00 00 00</a:t>
                      </a:r>
                      <a:endParaRPr lang="zh-CN" altLang="en-US" b="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RIVER   TXT….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0" dirty="0" smtClean="0"/>
                        <a:t>0x002610</a:t>
                      </a:r>
                      <a:r>
                        <a:rPr lang="zh-CN" altLang="en-US" b="0" dirty="0" smtClean="0"/>
                        <a:t>：</a:t>
                      </a:r>
                      <a:endParaRPr lang="zh-CN" altLang="en-US" b="0" dirty="0" smtClean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BE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00 00 00 00 00 00 </a:t>
                      </a:r>
                      <a:r>
                        <a:rPr lang="en-US" altLang="zh-CN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74 83 </a:t>
                      </a:r>
                      <a:r>
                        <a:rPr lang="en-US" altLang="zh-CN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1A 39 </a:t>
                      </a:r>
                      <a:r>
                        <a:rPr lang="en-US" altLang="zh-CN" b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02 00 </a:t>
                      </a:r>
                      <a:r>
                        <a:rPr lang="en-US" altLang="zh-CN" b="0" dirty="0" smtClean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11 00 00 00 </a:t>
                      </a:r>
                      <a:endParaRPr lang="zh-CN" altLang="en-US" b="0" dirty="0" smtClean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BE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0" dirty="0" smtClean="0"/>
                        <a:t>……t..9……</a:t>
                      </a:r>
                      <a:endParaRPr lang="en-US" altLang="zh-CN" b="0" dirty="0" smtClean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BEE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1181806" y="5499463"/>
          <a:ext cx="208280" cy="718457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7184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506" y="2530294"/>
            <a:ext cx="2781300" cy="218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kumimoji="1" lang="zh-CN" altLang="en-US" dirty="0">
                <a:solidFill>
                  <a:schemeClr val="accent2"/>
                </a:solidFill>
              </a:rPr>
              <a:t>数据区的第一个簇的簇号是</a:t>
            </a:r>
            <a:r>
              <a:rPr kumimoji="1" lang="en-US" altLang="zh-CN" dirty="0">
                <a:solidFill>
                  <a:schemeClr val="accent2"/>
                </a:solidFill>
              </a:rPr>
              <a:t>2</a:t>
            </a:r>
            <a:r>
              <a:rPr kumimoji="1" lang="zh-CN" altLang="en-US" dirty="0">
                <a:solidFill>
                  <a:schemeClr val="accent2"/>
                </a:solidFill>
              </a:rPr>
              <a:t>，而不是</a:t>
            </a:r>
            <a:r>
              <a:rPr kumimoji="1" lang="en-US" altLang="zh-CN" dirty="0">
                <a:solidFill>
                  <a:schemeClr val="accent2"/>
                </a:solidFill>
              </a:rPr>
              <a:t>0</a:t>
            </a:r>
            <a:r>
              <a:rPr kumimoji="1" lang="zh-CN" altLang="en-US" dirty="0">
                <a:solidFill>
                  <a:schemeClr val="accent2"/>
                </a:solidFill>
              </a:rPr>
              <a:t>或者</a:t>
            </a:r>
            <a:r>
              <a:rPr kumimoji="1" lang="en-US" altLang="zh-CN" dirty="0">
                <a:solidFill>
                  <a:schemeClr val="accent2"/>
                </a:solidFill>
              </a:rPr>
              <a:t>1 </a:t>
            </a:r>
            <a:r>
              <a:rPr kumimoji="1" lang="zh-CN" altLang="en-US" dirty="0">
                <a:solidFill>
                  <a:schemeClr val="accent2"/>
                </a:solidFill>
              </a:rPr>
              <a:t>（为什么？）</a:t>
            </a:r>
            <a:endParaRPr kumimoji="1" lang="zh-CN" altLang="en-US" dirty="0">
              <a:solidFill>
                <a:schemeClr val="accent2"/>
              </a:solidFill>
            </a:endParaRPr>
          </a:p>
          <a:p>
            <a:endParaRPr kumimoji="1" lang="zh-CN" altLang="en-US" dirty="0"/>
          </a:p>
          <a:p>
            <a:pPr>
              <a:buFont typeface="Wingdings" panose="05000000000000000000" pitchFamily="2" charset="2"/>
              <a:buChar char="p"/>
            </a:pPr>
            <a:r>
              <a:rPr kumimoji="1" lang="zh-CN" altLang="en-US" dirty="0">
                <a:solidFill>
                  <a:srgbClr val="FF0000"/>
                </a:solidFill>
              </a:rPr>
              <a:t>数据区开始扇区号 </a:t>
            </a:r>
            <a:r>
              <a:rPr kumimoji="1" lang="en-US" altLang="zh-CN" dirty="0">
                <a:solidFill>
                  <a:srgbClr val="FF0000"/>
                </a:solidFill>
              </a:rPr>
              <a:t>= </a:t>
            </a:r>
            <a:r>
              <a:rPr kumimoji="1" lang="zh-CN" altLang="en-US" dirty="0">
                <a:solidFill>
                  <a:srgbClr val="FF0000"/>
                </a:solidFill>
              </a:rPr>
              <a:t>根目录区开始扇区号 </a:t>
            </a:r>
            <a:r>
              <a:rPr kumimoji="1" lang="en-US" altLang="zh-CN" dirty="0">
                <a:solidFill>
                  <a:srgbClr val="FF0000"/>
                </a:solidFill>
              </a:rPr>
              <a:t>+ </a:t>
            </a:r>
            <a:r>
              <a:rPr kumimoji="1" lang="zh-CN" altLang="en-US" dirty="0">
                <a:solidFill>
                  <a:srgbClr val="FF0000"/>
                </a:solidFill>
              </a:rPr>
              <a:t>根目录所占扇区数</a:t>
            </a:r>
            <a:endParaRPr kumimoji="1" lang="zh-CN" altLang="en-US" dirty="0">
              <a:solidFill>
                <a:srgbClr val="FF0000"/>
              </a:solidFill>
            </a:endParaRPr>
          </a:p>
          <a:p>
            <a:endParaRPr kumimoji="1" lang="zh-CN" altLang="en-US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kumimoji="1" lang="zh-CN" altLang="en-US" dirty="0"/>
              <a:t>若为目录，则格式与根目录项的格式一样。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2191</Words>
  <Application>WPS 演示</Application>
  <PresentationFormat>宽屏</PresentationFormat>
  <Paragraphs>257</Paragraphs>
  <Slides>18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宋体</vt:lpstr>
      <vt:lpstr>Wingdings</vt:lpstr>
      <vt:lpstr>Calibri</vt:lpstr>
      <vt:lpstr>华文新魏</vt:lpstr>
      <vt:lpstr>Calibri Light</vt:lpstr>
      <vt:lpstr>微软雅黑</vt:lpstr>
      <vt:lpstr>Segoe Print</vt:lpstr>
      <vt:lpstr>回顾</vt:lpstr>
      <vt:lpstr>FAT12文件系统</vt:lpstr>
      <vt:lpstr>文件系统</vt:lpstr>
      <vt:lpstr>文件系统 (cont.)</vt:lpstr>
      <vt:lpstr>FAT文件系统</vt:lpstr>
      <vt:lpstr>PowerPoint 演示文稿</vt:lpstr>
      <vt:lpstr>FAT12引导扇区的格式</vt:lpstr>
      <vt:lpstr>根目录区</vt:lpstr>
      <vt:lpstr>根目录区 (cont.)</vt:lpstr>
      <vt:lpstr>数据区</vt:lpstr>
      <vt:lpstr>FAT(File Allocation Table)文件分配表</vt:lpstr>
      <vt:lpstr>FAT12虚拟软盘制作</vt:lpstr>
      <vt:lpstr>FAT12文件系统</vt:lpstr>
      <vt:lpstr>FAT12虚拟软盘制作</vt:lpstr>
      <vt:lpstr>FAT12虚拟软盘制作 (cont.)</vt:lpstr>
      <vt:lpstr>FAT12虚拟软盘制作 (cont.)</vt:lpstr>
      <vt:lpstr>FAT12虚拟软盘制作 (cont.)</vt:lpstr>
      <vt:lpstr>FAT12虚拟软盘制作 (cont.)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FAT12文件系统</dc:title>
  <dc:creator>许悠</dc:creator>
  <cp:lastModifiedBy>Thpffcj</cp:lastModifiedBy>
  <cp:revision>55</cp:revision>
  <dcterms:created xsi:type="dcterms:W3CDTF">2016-04-05T14:26:00Z</dcterms:created>
  <dcterms:modified xsi:type="dcterms:W3CDTF">2017-04-15T01:17:32Z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2052-10.1.0.6382</vt:lpwstr>
  </property>
</Properties>
</file>