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89" r:id="rId6"/>
    <p:sldId id="288" r:id="rId7"/>
    <p:sldId id="268" r:id="rId8"/>
    <p:sldId id="300" r:id="rId9"/>
    <p:sldId id="290" r:id="rId10"/>
    <p:sldId id="291" r:id="rId11"/>
    <p:sldId id="292" r:id="rId12"/>
    <p:sldId id="293" r:id="rId13"/>
    <p:sldId id="294" r:id="rId14"/>
    <p:sldId id="295" r:id="rId15"/>
    <p:sldId id="259" r:id="rId16"/>
    <p:sldId id="296" r:id="rId17"/>
    <p:sldId id="301" r:id="rId18"/>
    <p:sldId id="302" r:id="rId19"/>
    <p:sldId id="305" r:id="rId20"/>
    <p:sldId id="260" r:id="rId21"/>
    <p:sldId id="297" r:id="rId22"/>
    <p:sldId id="303" r:id="rId23"/>
    <p:sldId id="304" r:id="rId24"/>
    <p:sldId id="308" r:id="rId25"/>
    <p:sldId id="261" r:id="rId26"/>
    <p:sldId id="298" r:id="rId27"/>
    <p:sldId id="306" r:id="rId28"/>
    <p:sldId id="309" r:id="rId29"/>
    <p:sldId id="310" r:id="rId30"/>
    <p:sldId id="307" r:id="rId31"/>
    <p:sldId id="299"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orient="horz" pos="346" userDrawn="1">
          <p15:clr>
            <a:srgbClr val="A4A3A4"/>
          </p15:clr>
        </p15:guide>
        <p15:guide id="4" pos="272" userDrawn="1">
          <p15:clr>
            <a:srgbClr val="A4A3A4"/>
          </p15:clr>
        </p15:guide>
        <p15:guide id="5" pos="5488" userDrawn="1">
          <p15:clr>
            <a:srgbClr val="A4A3A4"/>
          </p15:clr>
        </p15:guide>
        <p15:guide id="7" pos="3833" userDrawn="1">
          <p15:clr>
            <a:srgbClr val="A4A3A4"/>
          </p15:clr>
        </p15:guide>
        <p15:guide id="8" orient="horz" pos="3702" userDrawn="1">
          <p15:clr>
            <a:srgbClr val="A4A3A4"/>
          </p15:clr>
        </p15:guide>
        <p15:guide id="9" pos="4173" userDrawn="1">
          <p15:clr>
            <a:srgbClr val="A4A3A4"/>
          </p15:clr>
        </p15:guide>
        <p15:guide id="10" pos="1542" userDrawn="1">
          <p15:clr>
            <a:srgbClr val="A4A3A4"/>
          </p15:clr>
        </p15:guide>
        <p15:guide id="11"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B1D3EC"/>
    <a:srgbClr val="0D0D0D"/>
    <a:srgbClr val="3A383B"/>
    <a:srgbClr val="07ABB5"/>
    <a:srgbClr val="383639"/>
    <a:srgbClr val="38363B"/>
    <a:srgbClr val="7F7F7F"/>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showGuides="1">
      <p:cViewPr varScale="1">
        <p:scale>
          <a:sx n="115" d="100"/>
          <a:sy n="115" d="100"/>
        </p:scale>
        <p:origin x="1560" y="114"/>
      </p:cViewPr>
      <p:guideLst>
        <p:guide orient="horz" pos="2183"/>
        <p:guide pos="2880"/>
        <p:guide orient="horz" pos="346"/>
        <p:guide pos="272"/>
        <p:guide pos="5488"/>
        <p:guide pos="3833"/>
        <p:guide orient="horz" pos="3702"/>
        <p:guide pos="4173"/>
        <p:guide pos="1542"/>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577792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93304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8781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26" name="Picture 2" descr="http://e.hiphotos.baidu.com/baike/w%3D268/sign=60243d351ed8bc3ec60801ccba8aa6c8/9345d688d43f8794a867c021d51b0ef41bd53a2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41474" y="145382"/>
            <a:ext cx="6424840" cy="652484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8166"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407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Picture 2" descr="http://e.hiphotos.baidu.com/baike/w%3D268/sign=60243d351ed8bc3ec60801ccba8aa6c8/9345d688d43f8794a867c021d51b0ef41bd53a2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2393" y="241069"/>
            <a:ext cx="6515520" cy="661693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8101" y="-1933"/>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6353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04508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7360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4863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72553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66537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2018/3/14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216371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7C3A-485C-4903-9BB5-487A74734653}" type="datetimeFigureOut">
              <a:rPr lang="zh-CN" altLang="en-US" smtClean="0"/>
              <a:t>2018/3/14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DD34-FF94-4B59-97BD-30E96970C11A}" type="slidenum">
              <a:rPr lang="zh-CN" altLang="en-US" smtClean="0"/>
              <a:t>‹#›</a:t>
            </a:fld>
            <a:endParaRPr lang="zh-CN" altLang="en-US"/>
          </a:p>
        </p:txBody>
      </p:sp>
    </p:spTree>
    <p:extLst>
      <p:ext uri="{BB962C8B-B14F-4D97-AF65-F5344CB8AC3E}">
        <p14:creationId xmlns:p14="http://schemas.microsoft.com/office/powerpoint/2010/main" val="322564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905000" y="2597210"/>
            <a:ext cx="7239000" cy="830997"/>
          </a:xfrm>
          <a:prstGeom prst="rect">
            <a:avLst/>
          </a:prstGeom>
          <a:noFill/>
        </p:spPr>
        <p:txBody>
          <a:bodyPr wrap="square" rtlCol="0">
            <a:spAutoFit/>
          </a:bodyPr>
          <a:lstStyle/>
          <a:p>
            <a:pPr algn="r"/>
            <a:r>
              <a:rPr lang="en-US" altLang="zh-CN" sz="24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Authenticache</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Harnessing Cache ECC</a:t>
            </a:r>
          </a:p>
          <a:p>
            <a:pPr algn="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for System Authentication</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32"/>
          <p:cNvSpPr txBox="1"/>
          <p:nvPr/>
        </p:nvSpPr>
        <p:spPr>
          <a:xfrm>
            <a:off x="1905000" y="3429000"/>
            <a:ext cx="7239000" cy="369332"/>
          </a:xfrm>
          <a:prstGeom prst="rect">
            <a:avLst/>
          </a:prstGeom>
          <a:noFill/>
        </p:spPr>
        <p:txBody>
          <a:bodyPr wrap="square" rtlCol="0">
            <a:spAutoFit/>
          </a:bodyPr>
          <a:lstStyle/>
          <a:p>
            <a:pPr algn="r"/>
            <a:r>
              <a:rPr lang="en-US" altLang="zh-CN"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Anys</a:t>
            </a: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Bacha</a:t>
            </a: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dirty="0" err="1">
                <a:solidFill>
                  <a:schemeClr val="bg1"/>
                </a:solidFill>
                <a:latin typeface="Arial" panose="020B0604020202020204" pitchFamily="34" charset="0"/>
                <a:ea typeface="微软雅黑" panose="020B0503020204020204" pitchFamily="34" charset="-122"/>
                <a:sym typeface="Arial" panose="020B0604020202020204" pitchFamily="34" charset="0"/>
              </a:rPr>
              <a:t>Radu</a:t>
            </a: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Teodorescu</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5" name="直接连接符 34"/>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950759" y="3895211"/>
            <a:ext cx="2133600"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指导老师：沈海华</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6624638" y="3895211"/>
            <a:ext cx="2519362"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汇报人：谭华哲</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43"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extLst>
      <p:ext uri="{BB962C8B-B14F-4D97-AF65-F5344CB8AC3E}">
        <p14:creationId xmlns:p14="http://schemas.microsoft.com/office/powerpoint/2010/main" val="29839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22" presetClass="entr" presetSubtype="2" fill="hold" nodeType="withEffect">
                                  <p:stCondLst>
                                    <p:cond delay="25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43"/>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44"/>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属性</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17068" y="1159267"/>
            <a:ext cx="8403257" cy="646331"/>
          </a:xfrm>
          <a:prstGeom prst="rect">
            <a:avLst/>
          </a:prstGeom>
        </p:spPr>
        <p:txBody>
          <a:bodyPr wrap="square">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鲁棒性</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 在允许</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有一小部分错误的条件下，它总是返回相同的</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响应。</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的鲁棒性主要是通过片内汉明距离直方图来量度并由</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其实现</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结果的平均值</a:t>
            </a:r>
            <a:r>
              <a:rPr lang="en-US" altLang="zh-CN" dirty="0" err="1" smtClean="0">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baseline="-25000" dirty="0" err="1" smtClean="0">
                <a:solidFill>
                  <a:schemeClr val="tx1">
                    <a:lumMod val="95000"/>
                    <a:lumOff val="5000"/>
                  </a:schemeClr>
                </a:solidFill>
                <a:latin typeface="微软雅黑" panose="020B0503020204020204" pitchFamily="34" charset="-122"/>
                <a:ea typeface="微软雅黑" panose="020B0503020204020204" pitchFamily="34" charset="-122"/>
              </a:rPr>
              <a:t>intra</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来</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体现。</a:t>
            </a:r>
          </a:p>
        </p:txBody>
      </p:sp>
      <p:sp>
        <p:nvSpPr>
          <p:cNvPr id="4" name="矩形 3"/>
          <p:cNvSpPr/>
          <p:nvPr/>
        </p:nvSpPr>
        <p:spPr>
          <a:xfrm>
            <a:off x="317068" y="1805598"/>
            <a:ext cx="8403256" cy="923330"/>
          </a:xfrm>
          <a:prstGeom prst="rect">
            <a:avLst/>
          </a:prstGeom>
        </p:spPr>
        <p:txBody>
          <a:bodyPr wrap="squar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可计算性</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从理论的角度来看，它意味着在</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多项式时间和</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资源内计算是可行的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而从实际的角度来看，它意味着一</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个非常</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低的成本开销，即在有限的时间、空间、功耗和集成</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芯片的</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能源等约束条件下，计算是可行的。</a:t>
            </a:r>
          </a:p>
        </p:txBody>
      </p:sp>
      <p:sp>
        <p:nvSpPr>
          <p:cNvPr id="5" name="矩形 4"/>
          <p:cNvSpPr/>
          <p:nvPr/>
        </p:nvSpPr>
        <p:spPr>
          <a:xfrm>
            <a:off x="317068" y="2728928"/>
            <a:ext cx="8403256" cy="646331"/>
          </a:xfrm>
          <a:prstGeom prst="rect">
            <a:avLst/>
          </a:prstGeom>
        </p:spPr>
        <p:txBody>
          <a:bodyPr wrap="squar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唯一性</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  在大多数的实验中，主要是通过片间汉明距离直方图来测量唯一性，并且通过其平均值</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baseline="-25000" dirty="0" err="1">
                <a:solidFill>
                  <a:schemeClr val="tx1">
                    <a:lumMod val="95000"/>
                    <a:lumOff val="5000"/>
                  </a:schemeClr>
                </a:solidFill>
                <a:latin typeface="微软雅黑" panose="020B0503020204020204" pitchFamily="34" charset="-122"/>
                <a:ea typeface="微软雅黑" panose="020B0503020204020204" pitchFamily="34" charset="-122"/>
              </a:rPr>
              <a:t>inter</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来体现。 </a:t>
            </a:r>
          </a:p>
        </p:txBody>
      </p:sp>
      <p:sp>
        <p:nvSpPr>
          <p:cNvPr id="6" name="矩形 5"/>
          <p:cNvSpPr/>
          <p:nvPr/>
        </p:nvSpPr>
        <p:spPr>
          <a:xfrm>
            <a:off x="317067" y="3375259"/>
            <a:ext cx="8403257" cy="923330"/>
          </a:xfrm>
          <a:prstGeom prst="rect">
            <a:avLst/>
          </a:prstGeom>
        </p:spPr>
        <p:txBody>
          <a:bodyPr wrap="squar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不可克隆性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对于基于</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仲裁</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器的</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和</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一些基于环形振荡器的</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来说</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，通过使用</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模型</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建立攻击很容易破解数学不可克隆性</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对于</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SRAM 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来说</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，通过搜集很多</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对</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，也可以容易破解</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数学</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不可克隆性。</a:t>
            </a:r>
          </a:p>
        </p:txBody>
      </p:sp>
      <p:sp>
        <p:nvSpPr>
          <p:cNvPr id="7" name="矩形 6"/>
          <p:cNvSpPr/>
          <p:nvPr/>
        </p:nvSpPr>
        <p:spPr>
          <a:xfrm>
            <a:off x="317067" y="4298589"/>
            <a:ext cx="8403258" cy="923330"/>
          </a:xfrm>
          <a:prstGeom prst="rect">
            <a:avLst/>
          </a:prstGeom>
        </p:spPr>
        <p:txBody>
          <a:bodyPr wrap="squar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不可预测性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对于基于仲裁器的</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和</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一部分基于环形振荡器的</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来说</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，通过学习算法可以预测出</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的新的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。也就是说，当对手学习一个</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大量</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时</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，它就有可能预测出一个新的</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，从而</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消除</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的</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不可预测性。</a:t>
            </a:r>
          </a:p>
        </p:txBody>
      </p:sp>
      <p:sp>
        <p:nvSpPr>
          <p:cNvPr id="8" name="矩形 7"/>
          <p:cNvSpPr/>
          <p:nvPr/>
        </p:nvSpPr>
        <p:spPr>
          <a:xfrm>
            <a:off x="317067" y="5257490"/>
            <a:ext cx="8148384" cy="369332"/>
          </a:xfrm>
          <a:prstGeom prst="rect">
            <a:avLst/>
          </a:prstGeom>
        </p:spPr>
        <p:txBody>
          <a:bodyPr wrap="non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轻量级属性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利用数字电路内在的变化，而不需要特殊编程实现具体的电路。</a:t>
            </a:r>
          </a:p>
        </p:txBody>
      </p:sp>
      <p:sp>
        <p:nvSpPr>
          <p:cNvPr id="9" name="矩形 8"/>
          <p:cNvSpPr/>
          <p:nvPr/>
        </p:nvSpPr>
        <p:spPr>
          <a:xfrm>
            <a:off x="317067" y="5662394"/>
            <a:ext cx="8246165" cy="646331"/>
          </a:xfrm>
          <a:prstGeom prst="rect">
            <a:avLst/>
          </a:prstGeom>
        </p:spPr>
        <p:txBody>
          <a:bodyPr wrap="square">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防篡改属性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由于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依赖于微小的物理构造差异，所以人们通常认为篡改一个</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将不可避免地改变</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的激励响应行为。</a:t>
            </a:r>
          </a:p>
        </p:txBody>
      </p:sp>
    </p:spTree>
    <p:extLst>
      <p:ext uri="{BB962C8B-B14F-4D97-AF65-F5344CB8AC3E}">
        <p14:creationId xmlns:p14="http://schemas.microsoft.com/office/powerpoint/2010/main" val="274303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right)">
                                      <p:cBhvr>
                                        <p:cTn id="18" dur="500"/>
                                        <p:tgtEl>
                                          <p:spTgt spid="46"/>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4" grpId="0"/>
      <p:bldP spid="3" grpId="0"/>
      <p:bldP spid="4" grpId="0"/>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SRAM </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失效</a:t>
            </a: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47135" y="1108653"/>
            <a:ext cx="8686800" cy="2536400"/>
          </a:xfrm>
          <a:prstGeom prst="rect">
            <a:avLst/>
          </a:prstGeom>
        </p:spPr>
        <p:txBody>
          <a:bodyPr wrap="square">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空间中存在各种高能粒子（如电离子、中子），当这些粒子入射到半导体器件时可能引起单粒子效应。基于 CMOS 制造工艺的SRAM 遭受高能粒子辐射后有很大的概率会产生 SE（Soft  Error）也就是可以恢复的软错误。所以SE就成了SRAM 失效的关键因数。ECC 加固的SRAM 则可以修正SE，明显的减少SRAM失效的概率。ECC 加固中最重要的是对多位错误的加固。因为目前随SRAM 器件特征尺寸的减小使得一个辐射事件造成</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MBU的</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概率急剧提高</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47135" y="3757455"/>
            <a:ext cx="8686800" cy="2862322"/>
          </a:xfrm>
          <a:prstGeom prst="rect">
            <a:avLst/>
          </a:prstGeom>
        </p:spPr>
        <p:txBody>
          <a:bodyPr wrap="square">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纠错编码的思想是在一个基本的信息位后面加上纠错冗余位构成一个编码字，在编码字中出现</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错误后</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可以根据冗余位对纠错能力范围内的错误进行纠正避免整个编码字的错误。在一个k 比特的信息位后面加上一个 n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k 比特的冗余位构成一个大小为 n 比特的编码字。通常冗余位是根据前面的信息位在一定的数学运算下得到。对于整个编码字一般用(n,k) 来表示，其中编码字长度为n比特，信息位长度为k 比特，冗余位长度为n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k 比特。</a:t>
            </a:r>
          </a:p>
          <a:p>
            <a:r>
              <a:rPr lang="zh-CN" altLang="en-US" dirty="0"/>
              <a:t> </a:t>
            </a:r>
          </a:p>
        </p:txBody>
      </p:sp>
      <p:pic>
        <p:nvPicPr>
          <p:cNvPr id="6" name="图片 5"/>
          <p:cNvPicPr>
            <a:picLocks noChangeAspect="1"/>
          </p:cNvPicPr>
          <p:nvPr/>
        </p:nvPicPr>
        <p:blipFill>
          <a:blip r:embed="rId2"/>
          <a:stretch>
            <a:fillRect/>
          </a:stretch>
        </p:blipFill>
        <p:spPr>
          <a:xfrm>
            <a:off x="6148060" y="5832389"/>
            <a:ext cx="2285130" cy="985923"/>
          </a:xfrm>
          <a:prstGeom prst="rect">
            <a:avLst/>
          </a:prstGeom>
        </p:spPr>
      </p:pic>
    </p:spTree>
    <p:extLst>
      <p:ext uri="{BB962C8B-B14F-4D97-AF65-F5344CB8AC3E}">
        <p14:creationId xmlns:p14="http://schemas.microsoft.com/office/powerpoint/2010/main" val="20903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right)">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9</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ECC</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纠错原理</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347392" y="968165"/>
            <a:ext cx="4978045" cy="2519878"/>
          </a:xfrm>
          <a:prstGeom prst="rect">
            <a:avLst/>
          </a:prstGeom>
        </p:spPr>
      </p:pic>
      <p:sp>
        <p:nvSpPr>
          <p:cNvPr id="5" name="矩形 4"/>
          <p:cNvSpPr/>
          <p:nvPr/>
        </p:nvSpPr>
        <p:spPr>
          <a:xfrm>
            <a:off x="631967" y="3348681"/>
            <a:ext cx="8300195" cy="3416320"/>
          </a:xfrm>
          <a:prstGeom prst="rect">
            <a:avLst/>
          </a:prstGeom>
        </p:spPr>
        <p:txBody>
          <a:bodyPr wrap="square">
            <a:spAutoFit/>
          </a:bodyPr>
          <a:lstStyle/>
          <a:p>
            <a:pPr>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其中编码部分主要是数据进入 SRAM 时进行运算的编码模块，该模块对已有的数据进行编码运算得到信息位与冗余位并存储在 SRAM 中</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。纠错</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部分主要由解码组合逻辑模块构成，根据 SRAM 读出的数据位和校验位进行运算纠正编码纠错能力范围内的错误。数据流通过编码和解码模块就完成对 SRAM 存储数据的加固。</a:t>
            </a:r>
          </a:p>
          <a:p>
            <a:pPr>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根据编码的特性可以知道当采用纠错能力更强的编码的时候，冗余位的数量将不断增加，编码和解码模块的组合逻辑将增大，关键路径的延迟将增加。在这种加固结构下，当 SRAM 一个编码字中出现的错误小于纠错能力的时候，加固后的 SRAM 能稳定运行，错误在读出的时候将会被纠正。但当一个编码字中的错误大于了编码的纠错能力，读出的数据将不正确，SRAM 失效。</a:t>
            </a:r>
          </a:p>
        </p:txBody>
      </p:sp>
    </p:spTree>
    <p:extLst>
      <p:ext uri="{BB962C8B-B14F-4D97-AF65-F5344CB8AC3E}">
        <p14:creationId xmlns:p14="http://schemas.microsoft.com/office/powerpoint/2010/main" val="302292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right)">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err="1" smtClean="0">
                <a:solidFill>
                  <a:srgbClr val="0070C0"/>
                </a:solidFill>
                <a:latin typeface="Arial" panose="020B0604020202020204" pitchFamily="34" charset="0"/>
                <a:ea typeface="微软雅黑" panose="020B0503020204020204" pitchFamily="34" charset="-122"/>
                <a:sym typeface="Arial" panose="020B0604020202020204" pitchFamily="34" charset="0"/>
              </a:rPr>
              <a:t>Authenticache</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原理（一）</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10</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494269" y="1396317"/>
            <a:ext cx="8226055" cy="1200329"/>
          </a:xfrm>
          <a:prstGeom prst="rect">
            <a:avLst/>
          </a:prstGeom>
          <a:noFill/>
        </p:spPr>
        <p:txBody>
          <a:bodyPr wrap="square" rtlCol="0">
            <a:spAutoFit/>
          </a:bodyPr>
          <a:lstStyle/>
          <a:p>
            <a:r>
              <a:rPr lang="zh-CN" altLang="en-US" dirty="0" smtClean="0"/>
              <a:t>在低电压的情况下，片上</a:t>
            </a:r>
            <a:r>
              <a:rPr lang="en-US" altLang="zh-CN" dirty="0" smtClean="0"/>
              <a:t>Cache</a:t>
            </a:r>
            <a:r>
              <a:rPr lang="zh-CN" altLang="en-US" dirty="0" smtClean="0"/>
              <a:t>会以一定形式出现错误，</a:t>
            </a:r>
            <a:r>
              <a:rPr lang="en-US" altLang="zh-CN" dirty="0" err="1" smtClean="0"/>
              <a:t>Authenticache</a:t>
            </a:r>
            <a:r>
              <a:rPr lang="zh-CN" altLang="en-US" dirty="0" smtClean="0"/>
              <a:t>利用这一特性用作</a:t>
            </a:r>
            <a:r>
              <a:rPr lang="en-US" altLang="zh-CN" dirty="0" smtClean="0"/>
              <a:t>PUF</a:t>
            </a:r>
            <a:r>
              <a:rPr lang="zh-CN" altLang="en-US" dirty="0"/>
              <a:t>的实现。之前的研究表明这些错误可通过在</a:t>
            </a:r>
            <a:r>
              <a:rPr lang="zh-CN" altLang="en-US" b="1" dirty="0"/>
              <a:t>恒定频率降低芯片的供给电压来触发</a:t>
            </a:r>
            <a:r>
              <a:rPr lang="zh-CN" altLang="en-US" dirty="0"/>
              <a:t>。这些</a:t>
            </a:r>
            <a:r>
              <a:rPr lang="zh-CN" altLang="en-US" dirty="0" smtClean="0"/>
              <a:t>错误可以被标记并由</a:t>
            </a:r>
            <a:r>
              <a:rPr lang="zh-CN" altLang="en-US" dirty="0"/>
              <a:t>片上的</a:t>
            </a:r>
            <a:r>
              <a:rPr lang="en-US" altLang="zh-CN" dirty="0"/>
              <a:t>ECC</a:t>
            </a:r>
            <a:r>
              <a:rPr lang="zh-CN" altLang="en-US" dirty="0"/>
              <a:t>硬件纠正。这些错误的位置由处理器记录，并且可以通过软件</a:t>
            </a:r>
            <a:r>
              <a:rPr lang="zh-CN" altLang="en-US" dirty="0" smtClean="0"/>
              <a:t>在系统</a:t>
            </a:r>
            <a:r>
              <a:rPr lang="zh-CN" altLang="en-US" dirty="0"/>
              <a:t>中进行访问</a:t>
            </a:r>
            <a:r>
              <a:rPr lang="zh-CN" altLang="en-US" dirty="0" smtClean="0"/>
              <a:t>。</a:t>
            </a:r>
            <a:endParaRPr lang="en-US" altLang="zh-CN" dirty="0" smtClean="0"/>
          </a:p>
        </p:txBody>
      </p:sp>
      <p:sp>
        <p:nvSpPr>
          <p:cNvPr id="4" name="文本框 3"/>
          <p:cNvSpPr txBox="1"/>
          <p:nvPr/>
        </p:nvSpPr>
        <p:spPr>
          <a:xfrm>
            <a:off x="494269" y="2610726"/>
            <a:ext cx="7950087" cy="923330"/>
          </a:xfrm>
          <a:prstGeom prst="rect">
            <a:avLst/>
          </a:prstGeom>
          <a:noFill/>
        </p:spPr>
        <p:txBody>
          <a:bodyPr wrap="square" rtlCol="0">
            <a:spAutoFit/>
          </a:bodyPr>
          <a:lstStyle/>
          <a:p>
            <a:r>
              <a:rPr lang="zh-CN" altLang="en-US" dirty="0" smtClean="0"/>
              <a:t>为了研究片上</a:t>
            </a:r>
            <a:r>
              <a:rPr lang="en-US" altLang="zh-CN" dirty="0" smtClean="0"/>
              <a:t>Cache</a:t>
            </a:r>
            <a:r>
              <a:rPr lang="zh-CN" altLang="en-US" dirty="0" smtClean="0"/>
              <a:t>出错的特征，使用</a:t>
            </a:r>
            <a:r>
              <a:rPr lang="en-US" altLang="zh-CN" dirty="0"/>
              <a:t>Intel Itanium II </a:t>
            </a:r>
            <a:r>
              <a:rPr lang="en-US" altLang="zh-CN" dirty="0" smtClean="0"/>
              <a:t>9560</a:t>
            </a:r>
            <a:r>
              <a:rPr lang="zh-CN" altLang="en-US" dirty="0" smtClean="0"/>
              <a:t>这款处理器进行实验。实验将</a:t>
            </a:r>
            <a:r>
              <a:rPr lang="en-US" altLang="zh-CN" dirty="0" smtClean="0"/>
              <a:t>Cache</a:t>
            </a:r>
            <a:r>
              <a:rPr lang="zh-CN" altLang="en-US" dirty="0" smtClean="0"/>
              <a:t>的供电电压逐渐从标定</a:t>
            </a:r>
            <a:r>
              <a:rPr lang="en-US" altLang="zh-CN" dirty="0" smtClean="0"/>
              <a:t>0.8V</a:t>
            </a:r>
            <a:r>
              <a:rPr lang="zh-CN" altLang="en-US" dirty="0" smtClean="0"/>
              <a:t>降低，然后测试处理器</a:t>
            </a:r>
            <a:r>
              <a:rPr lang="en-US" altLang="zh-CN" dirty="0" smtClean="0"/>
              <a:t>L2 Cache</a:t>
            </a:r>
            <a:r>
              <a:rPr lang="zh-CN" altLang="en-US" dirty="0" smtClean="0"/>
              <a:t>上的每一行。</a:t>
            </a:r>
            <a:endParaRPr lang="zh-CN" altLang="en-US" dirty="0"/>
          </a:p>
        </p:txBody>
      </p:sp>
      <p:pic>
        <p:nvPicPr>
          <p:cNvPr id="6" name="图片 5"/>
          <p:cNvPicPr>
            <a:picLocks noChangeAspect="1"/>
          </p:cNvPicPr>
          <p:nvPr/>
        </p:nvPicPr>
        <p:blipFill>
          <a:blip r:embed="rId2"/>
          <a:stretch>
            <a:fillRect/>
          </a:stretch>
        </p:blipFill>
        <p:spPr>
          <a:xfrm>
            <a:off x="2286000" y="3431059"/>
            <a:ext cx="5191850" cy="2324424"/>
          </a:xfrm>
          <a:prstGeom prst="rect">
            <a:avLst/>
          </a:prstGeom>
        </p:spPr>
      </p:pic>
      <p:sp>
        <p:nvSpPr>
          <p:cNvPr id="5" name="矩形 4"/>
          <p:cNvSpPr/>
          <p:nvPr/>
        </p:nvSpPr>
        <p:spPr>
          <a:xfrm>
            <a:off x="494269" y="974601"/>
            <a:ext cx="8105601" cy="369332"/>
          </a:xfrm>
          <a:prstGeom prst="rect">
            <a:avLst/>
          </a:prstGeom>
        </p:spPr>
        <p:txBody>
          <a:bodyPr wrap="square">
            <a:spAutoFit/>
          </a:bodyPr>
          <a:lstStyle/>
          <a:p>
            <a:r>
              <a:rPr lang="zh-CN" altLang="en-US" dirty="0"/>
              <a:t>制造</a:t>
            </a:r>
            <a:r>
              <a:rPr lang="zh-CN" altLang="en-US" dirty="0" smtClean="0"/>
              <a:t>时，SRAM</a:t>
            </a:r>
            <a:r>
              <a:rPr lang="zh-CN" altLang="en-US" dirty="0"/>
              <a:t>单元内的晶体管</a:t>
            </a:r>
            <a:r>
              <a:rPr lang="zh-CN" altLang="en-US" dirty="0" smtClean="0"/>
              <a:t>强度参数等，</a:t>
            </a:r>
            <a:r>
              <a:rPr lang="zh-CN" altLang="en-US" dirty="0"/>
              <a:t>这会导致错误的随机分布</a:t>
            </a:r>
          </a:p>
        </p:txBody>
      </p:sp>
      <p:sp>
        <p:nvSpPr>
          <p:cNvPr id="7" name="文本框 6"/>
          <p:cNvSpPr txBox="1"/>
          <p:nvPr/>
        </p:nvSpPr>
        <p:spPr>
          <a:xfrm>
            <a:off x="1975595" y="5939393"/>
            <a:ext cx="6516130" cy="369332"/>
          </a:xfrm>
          <a:prstGeom prst="rect">
            <a:avLst/>
          </a:prstGeom>
          <a:noFill/>
        </p:spPr>
        <p:txBody>
          <a:bodyPr wrap="square" rtlCol="0">
            <a:spAutoFit/>
          </a:bodyPr>
          <a:lstStyle/>
          <a:p>
            <a:r>
              <a:rPr lang="zh-CN" altLang="en-US" dirty="0" smtClean="0"/>
              <a:t>不同的电压水平会引发不同数量的</a:t>
            </a:r>
            <a:r>
              <a:rPr lang="en-US" altLang="zh-CN" dirty="0" smtClean="0"/>
              <a:t>Cache</a:t>
            </a:r>
            <a:r>
              <a:rPr lang="zh-CN" altLang="en-US" dirty="0" smtClean="0"/>
              <a:t>行可纠正错误</a:t>
            </a:r>
            <a:endParaRPr lang="zh-CN" altLang="en-US" dirty="0"/>
          </a:p>
        </p:txBody>
      </p:sp>
    </p:spTree>
    <p:extLst>
      <p:ext uri="{BB962C8B-B14F-4D97-AF65-F5344CB8AC3E}">
        <p14:creationId xmlns:p14="http://schemas.microsoft.com/office/powerpoint/2010/main" val="40351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err="1">
                <a:solidFill>
                  <a:srgbClr val="0070C0"/>
                </a:solidFill>
                <a:latin typeface="Arial" panose="020B0604020202020204" pitchFamily="34" charset="0"/>
                <a:ea typeface="微软雅黑" panose="020B0503020204020204" pitchFamily="34" charset="-122"/>
                <a:sym typeface="Arial" panose="020B0604020202020204" pitchFamily="34" charset="0"/>
              </a:rPr>
              <a:t>Authenticache</a:t>
            </a: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5" name="图片 4"/>
          <p:cNvPicPr>
            <a:picLocks noChangeAspect="1"/>
          </p:cNvPicPr>
          <p:nvPr/>
        </p:nvPicPr>
        <p:blipFill>
          <a:blip r:embed="rId2"/>
          <a:stretch>
            <a:fillRect/>
          </a:stretch>
        </p:blipFill>
        <p:spPr>
          <a:xfrm>
            <a:off x="2184852" y="1020788"/>
            <a:ext cx="5210902" cy="2191056"/>
          </a:xfrm>
          <a:prstGeom prst="rect">
            <a:avLst/>
          </a:prstGeom>
        </p:spPr>
      </p:pic>
      <p:pic>
        <p:nvPicPr>
          <p:cNvPr id="8" name="图片 7"/>
          <p:cNvPicPr>
            <a:picLocks noChangeAspect="1"/>
          </p:cNvPicPr>
          <p:nvPr/>
        </p:nvPicPr>
        <p:blipFill>
          <a:blip r:embed="rId3"/>
          <a:stretch>
            <a:fillRect/>
          </a:stretch>
        </p:blipFill>
        <p:spPr>
          <a:xfrm>
            <a:off x="2270589" y="3843257"/>
            <a:ext cx="5039428" cy="2200582"/>
          </a:xfrm>
          <a:prstGeom prst="rect">
            <a:avLst/>
          </a:prstGeom>
        </p:spPr>
      </p:pic>
      <p:sp>
        <p:nvSpPr>
          <p:cNvPr id="2" name="文本框 1"/>
          <p:cNvSpPr txBox="1"/>
          <p:nvPr/>
        </p:nvSpPr>
        <p:spPr>
          <a:xfrm>
            <a:off x="3417218" y="6124059"/>
            <a:ext cx="3484605" cy="369332"/>
          </a:xfrm>
          <a:prstGeom prst="rect">
            <a:avLst/>
          </a:prstGeom>
          <a:noFill/>
        </p:spPr>
        <p:txBody>
          <a:bodyPr wrap="square" rtlCol="0">
            <a:spAutoFit/>
          </a:bodyPr>
          <a:lstStyle/>
          <a:p>
            <a:r>
              <a:rPr lang="zh-CN" altLang="en-US" dirty="0" smtClean="0"/>
              <a:t>不同的</a:t>
            </a:r>
            <a:r>
              <a:rPr lang="en-US" altLang="zh-CN" dirty="0" smtClean="0"/>
              <a:t>Cache</a:t>
            </a:r>
            <a:r>
              <a:rPr lang="zh-CN" altLang="en-US" dirty="0" smtClean="0"/>
              <a:t>错误分布不一致</a:t>
            </a:r>
            <a:endParaRPr lang="zh-CN" altLang="en-US" dirty="0"/>
          </a:p>
        </p:txBody>
      </p:sp>
      <p:sp>
        <p:nvSpPr>
          <p:cNvPr id="4" name="文本框 3"/>
          <p:cNvSpPr txBox="1"/>
          <p:nvPr/>
        </p:nvSpPr>
        <p:spPr>
          <a:xfrm>
            <a:off x="3237470" y="3295135"/>
            <a:ext cx="3501081" cy="369332"/>
          </a:xfrm>
          <a:prstGeom prst="rect">
            <a:avLst/>
          </a:prstGeom>
          <a:noFill/>
        </p:spPr>
        <p:txBody>
          <a:bodyPr wrap="square" rtlCol="0">
            <a:spAutoFit/>
          </a:bodyPr>
          <a:lstStyle/>
          <a:p>
            <a:r>
              <a:rPr lang="zh-CN" altLang="en-US" dirty="0" smtClean="0"/>
              <a:t>可纠正错误离散分布在</a:t>
            </a:r>
            <a:r>
              <a:rPr lang="en-US" altLang="zh-CN" dirty="0" smtClean="0"/>
              <a:t>Cache</a:t>
            </a:r>
            <a:r>
              <a:rPr lang="zh-CN" altLang="en-US" dirty="0" smtClean="0"/>
              <a:t>中</a:t>
            </a:r>
            <a:endParaRPr lang="zh-CN" altLang="en-US" dirty="0"/>
          </a:p>
        </p:txBody>
      </p:sp>
    </p:spTree>
    <p:extLst>
      <p:ext uri="{BB962C8B-B14F-4D97-AF65-F5344CB8AC3E}">
        <p14:creationId xmlns:p14="http://schemas.microsoft.com/office/powerpoint/2010/main" val="198026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Design </a:t>
            </a: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and </a:t>
            </a: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5295209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设计方案（一）</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2"/>
          <a:stretch>
            <a:fillRect/>
          </a:stretch>
        </p:blipFill>
        <p:spPr>
          <a:xfrm>
            <a:off x="1818131" y="947656"/>
            <a:ext cx="5334744" cy="3010320"/>
          </a:xfrm>
          <a:prstGeom prst="rect">
            <a:avLst/>
          </a:prstGeom>
        </p:spPr>
      </p:pic>
      <p:sp>
        <p:nvSpPr>
          <p:cNvPr id="4" name="矩形 3"/>
          <p:cNvSpPr/>
          <p:nvPr/>
        </p:nvSpPr>
        <p:spPr>
          <a:xfrm>
            <a:off x="806192" y="4545393"/>
            <a:ext cx="7531615" cy="1200329"/>
          </a:xfrm>
          <a:prstGeom prst="rect">
            <a:avLst/>
          </a:prstGeom>
        </p:spPr>
        <p:txBody>
          <a:bodyPr wrap="square">
            <a:spAutoFit/>
          </a:bodyPr>
          <a:lstStyle/>
          <a:p>
            <a:r>
              <a:rPr lang="zh-CN" altLang="en-US" dirty="0"/>
              <a:t>利用Cache在低电压的错误分布作为其PUF基础，无需专门的硬件支持</a:t>
            </a:r>
            <a:r>
              <a:rPr lang="zh-CN" altLang="en-US" dirty="0" smtClean="0"/>
              <a:t>。将分布映射</a:t>
            </a:r>
            <a:r>
              <a:rPr lang="zh-CN" altLang="en-US" dirty="0"/>
              <a:t>到（X，Y，Z</a:t>
            </a:r>
            <a:r>
              <a:rPr lang="zh-CN" altLang="en-US" dirty="0" smtClean="0"/>
              <a:t>），x</a:t>
            </a:r>
            <a:r>
              <a:rPr lang="zh-CN" altLang="en-US" dirty="0"/>
              <a:t>,y表示组和</a:t>
            </a:r>
            <a:r>
              <a:rPr lang="zh-CN" altLang="en-US" dirty="0" smtClean="0"/>
              <a:t>路， </a:t>
            </a:r>
            <a:r>
              <a:rPr lang="zh-CN" altLang="en-US" dirty="0"/>
              <a:t>z方向代表着不同的VDD电平。在图中描绘的每个点与一个双进制值相关联</a:t>
            </a:r>
            <a:r>
              <a:rPr lang="zh-CN" altLang="en-US" dirty="0" smtClean="0"/>
              <a:t>。</a:t>
            </a:r>
            <a:endParaRPr lang="en-US" altLang="zh-CN" dirty="0" smtClean="0"/>
          </a:p>
          <a:p>
            <a:r>
              <a:rPr lang="zh-CN" altLang="en-US" dirty="0" smtClean="0"/>
              <a:t>无</a:t>
            </a:r>
            <a:r>
              <a:rPr lang="zh-CN" altLang="en-US" dirty="0"/>
              <a:t>误差的Cache行被赋予的值“0”，而表现出的错误Cache行赋值为“1”。</a:t>
            </a:r>
          </a:p>
        </p:txBody>
      </p:sp>
    </p:spTree>
    <p:extLst>
      <p:ext uri="{BB962C8B-B14F-4D97-AF65-F5344CB8AC3E}">
        <p14:creationId xmlns:p14="http://schemas.microsoft.com/office/powerpoint/2010/main" val="20812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设计方案</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2"/>
          <a:stretch>
            <a:fillRect/>
          </a:stretch>
        </p:blipFill>
        <p:spPr>
          <a:xfrm>
            <a:off x="2437690" y="976235"/>
            <a:ext cx="4639322" cy="2953162"/>
          </a:xfrm>
          <a:prstGeom prst="rect">
            <a:avLst/>
          </a:prstGeom>
        </p:spPr>
      </p:pic>
      <p:sp>
        <p:nvSpPr>
          <p:cNvPr id="4" name="矩形 3"/>
          <p:cNvSpPr/>
          <p:nvPr/>
        </p:nvSpPr>
        <p:spPr>
          <a:xfrm>
            <a:off x="1000896" y="4308559"/>
            <a:ext cx="6413158" cy="369332"/>
          </a:xfrm>
          <a:prstGeom prst="rect">
            <a:avLst/>
          </a:prstGeom>
        </p:spPr>
        <p:txBody>
          <a:bodyPr wrap="square">
            <a:spAutoFit/>
          </a:bodyPr>
          <a:lstStyle/>
          <a:p>
            <a:r>
              <a:rPr lang="es-ES" altLang="zh-CN" dirty="0" smtClean="0">
                <a:latin typeface="CMMI10"/>
              </a:rPr>
              <a:t>Challenge</a:t>
            </a:r>
            <a:r>
              <a:rPr lang="es-ES" altLang="zh-CN" dirty="0" smtClean="0">
                <a:latin typeface="CMR10"/>
              </a:rPr>
              <a:t>(</a:t>
            </a:r>
            <a:r>
              <a:rPr lang="es-ES" altLang="zh-CN" dirty="0" smtClean="0">
                <a:latin typeface="CMMI10"/>
              </a:rPr>
              <a:t>A,B</a:t>
            </a:r>
            <a:r>
              <a:rPr lang="es-ES" altLang="zh-CN" dirty="0">
                <a:latin typeface="CMR10"/>
              </a:rPr>
              <a:t>) = (</a:t>
            </a:r>
            <a:r>
              <a:rPr lang="es-ES" altLang="zh-CN" dirty="0" smtClean="0">
                <a:latin typeface="CMMI10"/>
              </a:rPr>
              <a:t>P</a:t>
            </a:r>
            <a:r>
              <a:rPr lang="es-ES" altLang="zh-CN" sz="800" dirty="0" smtClean="0">
                <a:latin typeface="CMR7"/>
              </a:rPr>
              <a:t>1</a:t>
            </a:r>
            <a:r>
              <a:rPr lang="es-ES" altLang="zh-CN" dirty="0" smtClean="0">
                <a:latin typeface="CMR10"/>
              </a:rPr>
              <a:t>(</a:t>
            </a:r>
            <a:r>
              <a:rPr lang="es-ES" altLang="zh-CN" dirty="0" smtClean="0">
                <a:latin typeface="CMMI10"/>
              </a:rPr>
              <a:t>x</a:t>
            </a:r>
            <a:r>
              <a:rPr lang="es-ES" altLang="zh-CN" sz="800" dirty="0" smtClean="0">
                <a:latin typeface="CMR7"/>
              </a:rPr>
              <a:t>1</a:t>
            </a:r>
            <a:r>
              <a:rPr lang="es-ES" altLang="zh-CN" dirty="0" smtClean="0">
                <a:latin typeface="CMMI10"/>
              </a:rPr>
              <a:t>, y</a:t>
            </a:r>
            <a:r>
              <a:rPr lang="es-ES" altLang="zh-CN" sz="800" dirty="0" smtClean="0">
                <a:latin typeface="CMR7"/>
              </a:rPr>
              <a:t>1</a:t>
            </a:r>
            <a:r>
              <a:rPr lang="es-ES" altLang="zh-CN" dirty="0" smtClean="0">
                <a:latin typeface="CMMI10"/>
              </a:rPr>
              <a:t>, V </a:t>
            </a:r>
            <a:r>
              <a:rPr lang="es-ES" altLang="zh-CN" dirty="0" smtClean="0">
                <a:latin typeface="CMR10"/>
              </a:rPr>
              <a:t>)</a:t>
            </a:r>
            <a:r>
              <a:rPr lang="es-ES" altLang="zh-CN" dirty="0" smtClean="0">
                <a:latin typeface="CMMI10"/>
              </a:rPr>
              <a:t>, P</a:t>
            </a:r>
            <a:r>
              <a:rPr lang="es-ES" altLang="zh-CN" sz="800" dirty="0" smtClean="0">
                <a:latin typeface="CMR7"/>
              </a:rPr>
              <a:t>2</a:t>
            </a:r>
            <a:r>
              <a:rPr lang="es-ES" altLang="zh-CN" dirty="0" smtClean="0">
                <a:latin typeface="CMR10"/>
              </a:rPr>
              <a:t>(</a:t>
            </a:r>
            <a:r>
              <a:rPr lang="es-ES" altLang="zh-CN" dirty="0" smtClean="0">
                <a:latin typeface="CMMI10"/>
              </a:rPr>
              <a:t>x</a:t>
            </a:r>
            <a:r>
              <a:rPr lang="es-ES" altLang="zh-CN" sz="800" dirty="0" smtClean="0">
                <a:latin typeface="CMR7"/>
              </a:rPr>
              <a:t>2</a:t>
            </a:r>
            <a:r>
              <a:rPr lang="es-ES" altLang="zh-CN" dirty="0" smtClean="0">
                <a:latin typeface="CMMI10"/>
              </a:rPr>
              <a:t>, y</a:t>
            </a:r>
            <a:r>
              <a:rPr lang="es-ES" altLang="zh-CN" sz="800" dirty="0" smtClean="0">
                <a:latin typeface="CMR7"/>
              </a:rPr>
              <a:t>2</a:t>
            </a:r>
            <a:r>
              <a:rPr lang="es-ES" altLang="zh-CN" dirty="0" smtClean="0">
                <a:latin typeface="CMMI10"/>
              </a:rPr>
              <a:t>, V</a:t>
            </a:r>
            <a:r>
              <a:rPr lang="en-US" altLang="zh-CN" dirty="0">
                <a:latin typeface="CMMI10"/>
              </a:rPr>
              <a:t>`</a:t>
            </a:r>
            <a:r>
              <a:rPr lang="es-ES" altLang="zh-CN" dirty="0" smtClean="0">
                <a:latin typeface="CMR10"/>
              </a:rPr>
              <a:t>))</a:t>
            </a:r>
            <a:endParaRPr lang="zh-CN" altLang="en-US" dirty="0"/>
          </a:p>
        </p:txBody>
      </p:sp>
      <p:sp>
        <p:nvSpPr>
          <p:cNvPr id="5" name="矩形 4"/>
          <p:cNvSpPr/>
          <p:nvPr/>
        </p:nvSpPr>
        <p:spPr>
          <a:xfrm>
            <a:off x="1000896" y="4742815"/>
            <a:ext cx="4572000" cy="923330"/>
          </a:xfrm>
          <a:prstGeom prst="rect">
            <a:avLst/>
          </a:prstGeom>
        </p:spPr>
        <p:txBody>
          <a:bodyPr>
            <a:spAutoFit/>
          </a:bodyPr>
          <a:lstStyle/>
          <a:p>
            <a:r>
              <a:rPr lang="en-US" altLang="zh-CN" dirty="0">
                <a:latin typeface="CMMI10"/>
              </a:rPr>
              <a:t>Response </a:t>
            </a:r>
            <a:r>
              <a:rPr lang="en-US" altLang="zh-CN" dirty="0" smtClean="0">
                <a:latin typeface="CMR10"/>
              </a:rPr>
              <a:t>=</a:t>
            </a:r>
          </a:p>
          <a:p>
            <a:r>
              <a:rPr lang="en-US" altLang="zh-CN" dirty="0" smtClean="0">
                <a:latin typeface="CMR10"/>
              </a:rPr>
              <a:t>0</a:t>
            </a:r>
            <a:r>
              <a:rPr lang="en-US" altLang="zh-CN" dirty="0">
                <a:latin typeface="CMMI10"/>
              </a:rPr>
              <a:t>; </a:t>
            </a:r>
            <a:r>
              <a:rPr lang="en-US" altLang="zh-CN" dirty="0">
                <a:latin typeface="CMR10"/>
              </a:rPr>
              <a:t>if </a:t>
            </a:r>
            <a:r>
              <a:rPr lang="en-US" altLang="zh-CN" dirty="0" err="1" smtClean="0">
                <a:latin typeface="CMMI10"/>
              </a:rPr>
              <a:t>dist</a:t>
            </a:r>
            <a:r>
              <a:rPr lang="en-US" altLang="zh-CN" dirty="0" smtClean="0">
                <a:latin typeface="CMR10"/>
              </a:rPr>
              <a:t>(</a:t>
            </a:r>
            <a:r>
              <a:rPr lang="en-US" altLang="zh-CN" dirty="0" smtClean="0">
                <a:latin typeface="CMMI10"/>
              </a:rPr>
              <a:t>A, </a:t>
            </a:r>
            <a:r>
              <a:rPr lang="en-US" altLang="zh-CN" dirty="0">
                <a:latin typeface="CMMI10"/>
              </a:rPr>
              <a:t>e</a:t>
            </a:r>
            <a:r>
              <a:rPr lang="en-US" altLang="zh-CN" sz="800" dirty="0">
                <a:latin typeface="CMR7"/>
              </a:rPr>
              <a:t>1</a:t>
            </a:r>
            <a:r>
              <a:rPr lang="en-US" altLang="zh-CN" dirty="0">
                <a:latin typeface="CMR10"/>
              </a:rPr>
              <a:t>) </a:t>
            </a:r>
            <a:r>
              <a:rPr lang="en-US" altLang="zh-CN" dirty="0" smtClean="0">
                <a:latin typeface="CMR10"/>
              </a:rPr>
              <a:t>&lt;</a:t>
            </a:r>
            <a:r>
              <a:rPr lang="en-US" altLang="zh-CN" dirty="0" smtClean="0">
                <a:latin typeface="CMSY10"/>
              </a:rPr>
              <a:t> </a:t>
            </a:r>
            <a:r>
              <a:rPr lang="en-US" altLang="zh-CN" dirty="0" err="1" smtClean="0">
                <a:latin typeface="CMMI10"/>
              </a:rPr>
              <a:t>dist</a:t>
            </a:r>
            <a:r>
              <a:rPr lang="en-US" altLang="zh-CN" dirty="0" smtClean="0">
                <a:latin typeface="CMR10"/>
              </a:rPr>
              <a:t>(</a:t>
            </a:r>
            <a:r>
              <a:rPr lang="en-US" altLang="zh-CN" dirty="0" smtClean="0">
                <a:latin typeface="CMMI10"/>
              </a:rPr>
              <a:t>B, </a:t>
            </a:r>
            <a:r>
              <a:rPr lang="en-US" altLang="zh-CN" dirty="0">
                <a:latin typeface="CMMI10"/>
              </a:rPr>
              <a:t>e</a:t>
            </a:r>
            <a:r>
              <a:rPr lang="en-US" altLang="zh-CN" sz="800" dirty="0">
                <a:latin typeface="CMR7"/>
              </a:rPr>
              <a:t>2</a:t>
            </a:r>
            <a:r>
              <a:rPr lang="en-US" altLang="zh-CN" dirty="0">
                <a:latin typeface="CMR10"/>
              </a:rPr>
              <a:t>)</a:t>
            </a:r>
          </a:p>
          <a:p>
            <a:r>
              <a:rPr lang="en-US" altLang="zh-CN" dirty="0">
                <a:latin typeface="CMR10"/>
              </a:rPr>
              <a:t>1</a:t>
            </a:r>
            <a:r>
              <a:rPr lang="en-US" altLang="zh-CN" dirty="0">
                <a:latin typeface="CMMI10"/>
              </a:rPr>
              <a:t>; </a:t>
            </a:r>
            <a:r>
              <a:rPr lang="en-US" altLang="zh-CN" dirty="0">
                <a:latin typeface="CMR10"/>
              </a:rPr>
              <a:t>if </a:t>
            </a:r>
            <a:r>
              <a:rPr lang="en-US" altLang="zh-CN" dirty="0" err="1" smtClean="0">
                <a:latin typeface="CMMI10"/>
              </a:rPr>
              <a:t>dist</a:t>
            </a:r>
            <a:r>
              <a:rPr lang="en-US" altLang="zh-CN" dirty="0" smtClean="0">
                <a:latin typeface="CMR10"/>
              </a:rPr>
              <a:t>(</a:t>
            </a:r>
            <a:r>
              <a:rPr lang="en-US" altLang="zh-CN" dirty="0" smtClean="0">
                <a:latin typeface="CMMI10"/>
              </a:rPr>
              <a:t>A, </a:t>
            </a:r>
            <a:r>
              <a:rPr lang="en-US" altLang="zh-CN" dirty="0">
                <a:latin typeface="CMMI10"/>
              </a:rPr>
              <a:t>e</a:t>
            </a:r>
            <a:r>
              <a:rPr lang="en-US" altLang="zh-CN" sz="800" dirty="0">
                <a:latin typeface="CMR7"/>
              </a:rPr>
              <a:t>1</a:t>
            </a:r>
            <a:r>
              <a:rPr lang="en-US" altLang="zh-CN" dirty="0">
                <a:latin typeface="CMR10"/>
              </a:rPr>
              <a:t>) </a:t>
            </a:r>
            <a:r>
              <a:rPr lang="en-US" altLang="zh-CN" dirty="0">
                <a:latin typeface="CMMI10"/>
              </a:rPr>
              <a:t>&gt; </a:t>
            </a:r>
            <a:r>
              <a:rPr lang="en-US" altLang="zh-CN" dirty="0" err="1" smtClean="0">
                <a:latin typeface="CMMI10"/>
              </a:rPr>
              <a:t>dist</a:t>
            </a:r>
            <a:r>
              <a:rPr lang="en-US" altLang="zh-CN" dirty="0" smtClean="0">
                <a:latin typeface="CMR10"/>
              </a:rPr>
              <a:t>(</a:t>
            </a:r>
            <a:r>
              <a:rPr lang="en-US" altLang="zh-CN" dirty="0" smtClean="0">
                <a:latin typeface="CMMI10"/>
              </a:rPr>
              <a:t>B, </a:t>
            </a:r>
            <a:r>
              <a:rPr lang="en-US" altLang="zh-CN" dirty="0">
                <a:latin typeface="CMMI10"/>
              </a:rPr>
              <a:t>e</a:t>
            </a:r>
            <a:r>
              <a:rPr lang="en-US" altLang="zh-CN" sz="800" dirty="0">
                <a:latin typeface="CMR7"/>
              </a:rPr>
              <a:t>2</a:t>
            </a:r>
            <a:r>
              <a:rPr lang="en-US" altLang="zh-CN" dirty="0">
                <a:latin typeface="CMR10"/>
              </a:rPr>
              <a:t>)</a:t>
            </a:r>
            <a:endParaRPr lang="zh-CN" altLang="en-US" dirty="0"/>
          </a:p>
        </p:txBody>
      </p:sp>
      <p:sp>
        <p:nvSpPr>
          <p:cNvPr id="6" name="矩形 5"/>
          <p:cNvSpPr/>
          <p:nvPr/>
        </p:nvSpPr>
        <p:spPr>
          <a:xfrm>
            <a:off x="1000896" y="5921543"/>
            <a:ext cx="3518912" cy="369332"/>
          </a:xfrm>
          <a:prstGeom prst="rect">
            <a:avLst/>
          </a:prstGeom>
        </p:spPr>
        <p:txBody>
          <a:bodyPr wrap="none">
            <a:spAutoFit/>
          </a:bodyPr>
          <a:lstStyle/>
          <a:p>
            <a:r>
              <a:rPr lang="en-US" altLang="zh-CN" dirty="0" err="1" smtClean="0">
                <a:latin typeface="CMMI10"/>
              </a:rPr>
              <a:t>dist</a:t>
            </a:r>
            <a:r>
              <a:rPr lang="en-US" altLang="zh-CN" dirty="0" smtClean="0">
                <a:latin typeface="CMR10"/>
              </a:rPr>
              <a:t>(</a:t>
            </a:r>
            <a:r>
              <a:rPr lang="en-US" altLang="zh-CN" dirty="0" smtClean="0">
                <a:latin typeface="CMMI10"/>
              </a:rPr>
              <a:t>P</a:t>
            </a:r>
            <a:r>
              <a:rPr lang="en-US" altLang="zh-CN" sz="800" dirty="0" smtClean="0">
                <a:latin typeface="CMR7"/>
              </a:rPr>
              <a:t>1</a:t>
            </a:r>
            <a:r>
              <a:rPr lang="en-US" altLang="zh-CN" dirty="0" smtClean="0">
                <a:latin typeface="CMMI10"/>
              </a:rPr>
              <a:t>,P</a:t>
            </a:r>
            <a:r>
              <a:rPr lang="en-US" altLang="zh-CN" sz="800" dirty="0" smtClean="0">
                <a:latin typeface="CMR7"/>
              </a:rPr>
              <a:t>2</a:t>
            </a:r>
            <a:r>
              <a:rPr lang="en-US" altLang="zh-CN" dirty="0">
                <a:latin typeface="CMR10"/>
              </a:rPr>
              <a:t>) = </a:t>
            </a:r>
            <a:r>
              <a:rPr lang="en-US" altLang="zh-CN" dirty="0" smtClean="0">
                <a:latin typeface="CMSY10"/>
              </a:rPr>
              <a:t>|</a:t>
            </a:r>
            <a:r>
              <a:rPr lang="en-US" altLang="zh-CN" dirty="0" smtClean="0">
                <a:latin typeface="CMMI10"/>
              </a:rPr>
              <a:t>x</a:t>
            </a:r>
            <a:r>
              <a:rPr lang="en-US" altLang="zh-CN" sz="800" dirty="0" smtClean="0">
                <a:latin typeface="CMR7"/>
              </a:rPr>
              <a:t>1 - </a:t>
            </a:r>
            <a:r>
              <a:rPr lang="en-US" altLang="zh-CN" dirty="0" smtClean="0">
                <a:latin typeface="CMMI10"/>
              </a:rPr>
              <a:t>x</a:t>
            </a:r>
            <a:r>
              <a:rPr lang="en-US" altLang="zh-CN" sz="800" dirty="0" smtClean="0">
                <a:latin typeface="CMR7"/>
              </a:rPr>
              <a:t>2</a:t>
            </a:r>
            <a:r>
              <a:rPr lang="en-US" altLang="zh-CN" dirty="0">
                <a:latin typeface="CMSY10"/>
              </a:rPr>
              <a:t>|</a:t>
            </a:r>
            <a:r>
              <a:rPr lang="en-US" altLang="zh-CN" dirty="0" smtClean="0">
                <a:latin typeface="CMSY10"/>
              </a:rPr>
              <a:t> </a:t>
            </a:r>
            <a:r>
              <a:rPr lang="en-US" altLang="zh-CN" dirty="0">
                <a:latin typeface="CMR10"/>
              </a:rPr>
              <a:t>+ </a:t>
            </a:r>
            <a:r>
              <a:rPr lang="en-US" altLang="zh-CN" dirty="0" smtClean="0">
                <a:latin typeface="CMSY10"/>
              </a:rPr>
              <a:t>|</a:t>
            </a:r>
            <a:r>
              <a:rPr lang="en-US" altLang="zh-CN" dirty="0" smtClean="0">
                <a:latin typeface="CMMI10"/>
              </a:rPr>
              <a:t>y</a:t>
            </a:r>
            <a:r>
              <a:rPr lang="en-US" altLang="zh-CN" sz="800" dirty="0" smtClean="0">
                <a:latin typeface="CMR7"/>
              </a:rPr>
              <a:t>1 -</a:t>
            </a:r>
            <a:r>
              <a:rPr lang="zh-CN" altLang="en-US" dirty="0">
                <a:latin typeface="CMSY10"/>
              </a:rPr>
              <a:t> </a:t>
            </a:r>
            <a:r>
              <a:rPr lang="en-US" altLang="zh-CN" dirty="0" smtClean="0">
                <a:latin typeface="CMMI10"/>
              </a:rPr>
              <a:t>y</a:t>
            </a:r>
            <a:r>
              <a:rPr lang="en-US" altLang="zh-CN" sz="800" dirty="0" smtClean="0">
                <a:latin typeface="CMR7"/>
              </a:rPr>
              <a:t>2</a:t>
            </a:r>
            <a:r>
              <a:rPr lang="en-US" altLang="zh-CN" dirty="0">
                <a:latin typeface="CMSY10"/>
              </a:rPr>
              <a:t>|</a:t>
            </a:r>
            <a:endParaRPr lang="zh-CN" altLang="en-US" dirty="0"/>
          </a:p>
        </p:txBody>
      </p:sp>
    </p:spTree>
    <p:extLst>
      <p:ext uri="{BB962C8B-B14F-4D97-AF65-F5344CB8AC3E}">
        <p14:creationId xmlns:p14="http://schemas.microsoft.com/office/powerpoint/2010/main" val="24430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设计方案</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（三）</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2"/>
          <a:stretch>
            <a:fillRect/>
          </a:stretch>
        </p:blipFill>
        <p:spPr>
          <a:xfrm>
            <a:off x="2320914" y="923575"/>
            <a:ext cx="5525271" cy="2505425"/>
          </a:xfrm>
          <a:prstGeom prst="rect">
            <a:avLst/>
          </a:prstGeom>
        </p:spPr>
      </p:pic>
      <p:sp>
        <p:nvSpPr>
          <p:cNvPr id="4" name="矩形 3"/>
          <p:cNvSpPr/>
          <p:nvPr/>
        </p:nvSpPr>
        <p:spPr>
          <a:xfrm>
            <a:off x="1042085" y="3674590"/>
            <a:ext cx="3647152" cy="369332"/>
          </a:xfrm>
          <a:prstGeom prst="rect">
            <a:avLst/>
          </a:prstGeom>
        </p:spPr>
        <p:txBody>
          <a:bodyPr wrap="none">
            <a:spAutoFit/>
          </a:bodyPr>
          <a:lstStyle/>
          <a:p>
            <a:r>
              <a:rPr lang="en-US" altLang="zh-CN" dirty="0">
                <a:latin typeface="CMR10"/>
              </a:rPr>
              <a:t>keeps the client's error data.</a:t>
            </a:r>
            <a:endParaRPr lang="zh-CN" altLang="en-US" dirty="0"/>
          </a:p>
        </p:txBody>
      </p:sp>
      <p:sp>
        <p:nvSpPr>
          <p:cNvPr id="5" name="矩形 4"/>
          <p:cNvSpPr/>
          <p:nvPr/>
        </p:nvSpPr>
        <p:spPr>
          <a:xfrm>
            <a:off x="1042085" y="4289512"/>
            <a:ext cx="7525840" cy="1200329"/>
          </a:xfrm>
          <a:prstGeom prst="rect">
            <a:avLst/>
          </a:prstGeom>
        </p:spPr>
        <p:txBody>
          <a:bodyPr wrap="square">
            <a:spAutoFit/>
          </a:bodyPr>
          <a:lstStyle/>
          <a:p>
            <a:r>
              <a:rPr lang="en-US" altLang="zh-CN" dirty="0">
                <a:latin typeface="CMR10"/>
              </a:rPr>
              <a:t>After receiving an </a:t>
            </a:r>
            <a:r>
              <a:rPr lang="en-US" altLang="zh-CN" dirty="0" smtClean="0">
                <a:latin typeface="CMR10"/>
              </a:rPr>
              <a:t>authentication request</a:t>
            </a:r>
            <a:r>
              <a:rPr lang="en-US" altLang="zh-CN" dirty="0">
                <a:latin typeface="CMR10"/>
              </a:rPr>
              <a:t>, the server begins by selecting a supply </a:t>
            </a:r>
            <a:r>
              <a:rPr lang="en-US" altLang="zh-CN" dirty="0" smtClean="0">
                <a:latin typeface="CMR10"/>
              </a:rPr>
              <a:t>voltage </a:t>
            </a:r>
            <a:r>
              <a:rPr lang="en-US" altLang="zh-CN" dirty="0" smtClean="0">
                <a:latin typeface="CMMI10"/>
              </a:rPr>
              <a:t>V</a:t>
            </a:r>
            <a:r>
              <a:rPr lang="en-US" altLang="zh-CN" sz="800" dirty="0" smtClean="0">
                <a:latin typeface="CMMI7"/>
              </a:rPr>
              <a:t>i </a:t>
            </a:r>
            <a:r>
              <a:rPr lang="en-US" altLang="zh-CN" dirty="0">
                <a:latin typeface="CMR10"/>
              </a:rPr>
              <a:t>that </a:t>
            </a:r>
            <a:r>
              <a:rPr lang="en-US" altLang="zh-CN" dirty="0" smtClean="0">
                <a:latin typeface="CMR10"/>
              </a:rPr>
              <a:t>identifies </a:t>
            </a:r>
            <a:r>
              <a:rPr lang="en-US" altLang="zh-CN" dirty="0">
                <a:latin typeface="CMR10"/>
              </a:rPr>
              <a:t>the cache address information (</a:t>
            </a:r>
            <a:r>
              <a:rPr lang="en-US" altLang="zh-CN" dirty="0" smtClean="0">
                <a:latin typeface="CMR10"/>
              </a:rPr>
              <a:t>cache sets </a:t>
            </a:r>
            <a:r>
              <a:rPr lang="en-US" altLang="zh-CN" dirty="0">
                <a:latin typeface="CMR10"/>
              </a:rPr>
              <a:t>and ways) to be used in constructing the error map.</a:t>
            </a:r>
            <a:endParaRPr lang="zh-CN" altLang="en-US" dirty="0"/>
          </a:p>
        </p:txBody>
      </p:sp>
      <p:sp>
        <p:nvSpPr>
          <p:cNvPr id="6" name="矩形 5"/>
          <p:cNvSpPr/>
          <p:nvPr/>
        </p:nvSpPr>
        <p:spPr>
          <a:xfrm>
            <a:off x="1042085" y="5657671"/>
            <a:ext cx="7525840" cy="646331"/>
          </a:xfrm>
          <a:prstGeom prst="rect">
            <a:avLst/>
          </a:prstGeom>
        </p:spPr>
        <p:txBody>
          <a:bodyPr wrap="square">
            <a:spAutoFit/>
          </a:bodyPr>
          <a:lstStyle/>
          <a:p>
            <a:r>
              <a:rPr lang="en-US" altLang="zh-CN" dirty="0">
                <a:latin typeface="CMR10"/>
              </a:rPr>
              <a:t>once challenge </a:t>
            </a:r>
            <a:r>
              <a:rPr lang="en-US" altLang="zh-CN" dirty="0" smtClean="0">
                <a:latin typeface="CMMI10"/>
              </a:rPr>
              <a:t>C</a:t>
            </a:r>
            <a:r>
              <a:rPr lang="en-US" altLang="zh-CN" dirty="0" smtClean="0">
                <a:latin typeface="CMR10"/>
              </a:rPr>
              <a:t>(</a:t>
            </a:r>
            <a:r>
              <a:rPr lang="en-US" altLang="zh-CN" dirty="0" smtClean="0">
                <a:latin typeface="CMMI10"/>
              </a:rPr>
              <a:t>A,B</a:t>
            </a:r>
            <a:r>
              <a:rPr lang="en-US" altLang="zh-CN" dirty="0">
                <a:latin typeface="CMR10"/>
              </a:rPr>
              <a:t>) is consumed, </a:t>
            </a:r>
            <a:r>
              <a:rPr lang="en-US" altLang="zh-CN" dirty="0" smtClean="0">
                <a:latin typeface="CMR10"/>
              </a:rPr>
              <a:t>both </a:t>
            </a:r>
            <a:r>
              <a:rPr lang="en-US" altLang="zh-CN" dirty="0" smtClean="0">
                <a:latin typeface="CMMI10"/>
              </a:rPr>
              <a:t>C</a:t>
            </a:r>
            <a:r>
              <a:rPr lang="en-US" altLang="zh-CN" dirty="0" smtClean="0">
                <a:latin typeface="CMR10"/>
              </a:rPr>
              <a:t>(</a:t>
            </a:r>
            <a:r>
              <a:rPr lang="en-US" altLang="zh-CN" dirty="0" smtClean="0">
                <a:latin typeface="CMMI10"/>
              </a:rPr>
              <a:t>A,B</a:t>
            </a:r>
            <a:r>
              <a:rPr lang="en-US" altLang="zh-CN" dirty="0">
                <a:latin typeface="CMR10"/>
              </a:rPr>
              <a:t>) and </a:t>
            </a:r>
            <a:r>
              <a:rPr lang="en-US" altLang="zh-CN" dirty="0" smtClean="0">
                <a:latin typeface="CMMI10"/>
              </a:rPr>
              <a:t>C</a:t>
            </a:r>
            <a:r>
              <a:rPr lang="en-US" altLang="zh-CN" dirty="0" smtClean="0">
                <a:latin typeface="CMR10"/>
              </a:rPr>
              <a:t>(</a:t>
            </a:r>
            <a:r>
              <a:rPr lang="en-US" altLang="zh-CN" dirty="0" smtClean="0">
                <a:latin typeface="CMMI10"/>
              </a:rPr>
              <a:t>B,A</a:t>
            </a:r>
            <a:r>
              <a:rPr lang="en-US" altLang="zh-CN" dirty="0">
                <a:latin typeface="CMR10"/>
              </a:rPr>
              <a:t>) can no longer be used.</a:t>
            </a:r>
            <a:endParaRPr lang="zh-CN" altLang="en-US" dirty="0"/>
          </a:p>
        </p:txBody>
      </p:sp>
    </p:spTree>
    <p:extLst>
      <p:ext uri="{BB962C8B-B14F-4D97-AF65-F5344CB8AC3E}">
        <p14:creationId xmlns:p14="http://schemas.microsoft.com/office/powerpoint/2010/main" val="80769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设计方案</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（四）</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设计</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p:cNvPicPr>
            <a:picLocks noChangeAspect="1"/>
          </p:cNvPicPr>
          <p:nvPr/>
        </p:nvPicPr>
        <p:blipFill>
          <a:blip r:embed="rId2"/>
          <a:stretch>
            <a:fillRect/>
          </a:stretch>
        </p:blipFill>
        <p:spPr>
          <a:xfrm>
            <a:off x="2411414" y="874221"/>
            <a:ext cx="5344271" cy="3019846"/>
          </a:xfrm>
          <a:prstGeom prst="rect">
            <a:avLst/>
          </a:prstGeom>
        </p:spPr>
      </p:pic>
      <p:sp>
        <p:nvSpPr>
          <p:cNvPr id="2" name="矩形 1"/>
          <p:cNvSpPr/>
          <p:nvPr/>
        </p:nvSpPr>
        <p:spPr>
          <a:xfrm>
            <a:off x="597241" y="3954126"/>
            <a:ext cx="8217243" cy="646331"/>
          </a:xfrm>
          <a:prstGeom prst="rect">
            <a:avLst/>
          </a:prstGeom>
        </p:spPr>
        <p:txBody>
          <a:bodyPr wrap="square">
            <a:spAutoFit/>
          </a:bodyPr>
          <a:lstStyle/>
          <a:p>
            <a:r>
              <a:rPr lang="en-US" altLang="zh-CN" dirty="0">
                <a:latin typeface="CMR10"/>
              </a:rPr>
              <a:t>A </a:t>
            </a:r>
            <a:r>
              <a:rPr lang="en-US" altLang="zh-CN" dirty="0" smtClean="0">
                <a:latin typeface="CMR10"/>
              </a:rPr>
              <a:t>successful attack </a:t>
            </a:r>
            <a:r>
              <a:rPr lang="en-US" altLang="zh-CN" dirty="0">
                <a:latin typeface="CMR10"/>
              </a:rPr>
              <a:t>would require the mapping of the </a:t>
            </a:r>
            <a:r>
              <a:rPr lang="en-US" altLang="zh-CN" dirty="0" smtClean="0">
                <a:latin typeface="CMR10"/>
              </a:rPr>
              <a:t>physical error </a:t>
            </a:r>
            <a:r>
              <a:rPr lang="en-US" altLang="zh-CN" dirty="0">
                <a:latin typeface="CMR10"/>
              </a:rPr>
              <a:t>locations as well as successful extraction of </a:t>
            </a:r>
            <a:r>
              <a:rPr lang="en-US" altLang="zh-CN" dirty="0" smtClean="0">
                <a:latin typeface="CMR10"/>
              </a:rPr>
              <a:t>the remapping </a:t>
            </a:r>
            <a:r>
              <a:rPr lang="en-US" altLang="zh-CN" dirty="0">
                <a:latin typeface="CMR10"/>
              </a:rPr>
              <a:t>key.</a:t>
            </a:r>
            <a:endParaRPr lang="zh-CN" altLang="en-US" dirty="0"/>
          </a:p>
        </p:txBody>
      </p:sp>
      <p:sp>
        <p:nvSpPr>
          <p:cNvPr id="5" name="矩形 4"/>
          <p:cNvSpPr/>
          <p:nvPr/>
        </p:nvSpPr>
        <p:spPr>
          <a:xfrm>
            <a:off x="597242" y="4600457"/>
            <a:ext cx="8123083" cy="2031325"/>
          </a:xfrm>
          <a:prstGeom prst="rect">
            <a:avLst/>
          </a:prstGeom>
        </p:spPr>
        <p:txBody>
          <a:bodyPr wrap="square">
            <a:spAutoFit/>
          </a:bodyPr>
          <a:lstStyle/>
          <a:p>
            <a:r>
              <a:rPr lang="en-US" altLang="zh-CN" dirty="0">
                <a:latin typeface="CMR10"/>
              </a:rPr>
              <a:t>The server uses </a:t>
            </a:r>
            <a:r>
              <a:rPr lang="en-US" altLang="zh-CN" dirty="0" smtClean="0">
                <a:latin typeface="CMR10"/>
              </a:rPr>
              <a:t>the aforementioned </a:t>
            </a:r>
            <a:r>
              <a:rPr lang="en-US" altLang="zh-CN" dirty="0">
                <a:latin typeface="CMR10"/>
              </a:rPr>
              <a:t>voltage in conjunction with a </a:t>
            </a:r>
            <a:r>
              <a:rPr lang="en-US" altLang="zh-CN" dirty="0" smtClean="0">
                <a:latin typeface="CMR10"/>
              </a:rPr>
              <a:t>default cache </a:t>
            </a:r>
            <a:r>
              <a:rPr lang="en-US" altLang="zh-CN" dirty="0">
                <a:latin typeface="CMR10"/>
              </a:rPr>
              <a:t>line mapping to generate a challenge out to </a:t>
            </a:r>
            <a:r>
              <a:rPr lang="en-US" altLang="zh-CN" dirty="0" smtClean="0">
                <a:latin typeface="CMR10"/>
              </a:rPr>
              <a:t>the client</a:t>
            </a:r>
            <a:r>
              <a:rPr lang="en-US" altLang="zh-CN" dirty="0">
                <a:latin typeface="CMR10"/>
              </a:rPr>
              <a:t>. To ensure precise key derivation on the client </a:t>
            </a:r>
            <a:r>
              <a:rPr lang="en-US" altLang="zh-CN" dirty="0" smtClean="0">
                <a:latin typeface="CMR10"/>
              </a:rPr>
              <a:t>side, the </a:t>
            </a:r>
            <a:r>
              <a:rPr lang="en-US" altLang="zh-CN" dirty="0">
                <a:latin typeface="CMR10"/>
              </a:rPr>
              <a:t>server provides error-correcting helper data </a:t>
            </a:r>
            <a:r>
              <a:rPr lang="en-US" altLang="zh-CN" dirty="0" smtClean="0">
                <a:latin typeface="CMR10"/>
              </a:rPr>
              <a:t>along with </a:t>
            </a:r>
            <a:r>
              <a:rPr lang="en-US" altLang="zh-CN" dirty="0">
                <a:latin typeface="CMR10"/>
              </a:rPr>
              <a:t>the issued challenge. Once the client receives </a:t>
            </a:r>
            <a:r>
              <a:rPr lang="en-US" altLang="zh-CN" dirty="0" smtClean="0">
                <a:latin typeface="CMR10"/>
              </a:rPr>
              <a:t>a map </a:t>
            </a:r>
            <a:r>
              <a:rPr lang="en-US" altLang="zh-CN" dirty="0">
                <a:latin typeface="CMR10"/>
              </a:rPr>
              <a:t>update request, it computes the response and </a:t>
            </a:r>
            <a:r>
              <a:rPr lang="en-US" altLang="zh-CN" dirty="0" smtClean="0">
                <a:latin typeface="CMR10"/>
              </a:rPr>
              <a:t>combines it </a:t>
            </a:r>
            <a:r>
              <a:rPr lang="en-US" altLang="zh-CN" dirty="0">
                <a:latin typeface="CMR10"/>
              </a:rPr>
              <a:t>with the helper data to form the new key, </a:t>
            </a:r>
            <a:r>
              <a:rPr lang="en-US" altLang="zh-CN" dirty="0" smtClean="0">
                <a:latin typeface="CMMI10"/>
              </a:rPr>
              <a:t>K</a:t>
            </a:r>
            <a:r>
              <a:rPr lang="en-US" altLang="zh-CN" sz="800" dirty="0" smtClean="0">
                <a:latin typeface="CMMI7"/>
              </a:rPr>
              <a:t>B</a:t>
            </a:r>
            <a:r>
              <a:rPr lang="en-US" altLang="zh-CN" dirty="0" smtClean="0">
                <a:latin typeface="CMR10"/>
              </a:rPr>
              <a:t>, that </a:t>
            </a:r>
            <a:r>
              <a:rPr lang="en-US" altLang="zh-CN" dirty="0">
                <a:latin typeface="CMR10"/>
              </a:rPr>
              <a:t>can be employed in future error maps.</a:t>
            </a:r>
            <a:endParaRPr lang="zh-CN" altLang="en-US" dirty="0"/>
          </a:p>
        </p:txBody>
      </p:sp>
    </p:spTree>
    <p:extLst>
      <p:ext uri="{BB962C8B-B14F-4D97-AF65-F5344CB8AC3E}">
        <p14:creationId xmlns:p14="http://schemas.microsoft.com/office/powerpoint/2010/main" val="34672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Design </a:t>
            </a:r>
            <a:r>
              <a:rPr lang="en-US" altLang="zh-CN" sz="1400" dirty="0">
                <a:solidFill>
                  <a:srgbClr val="0070C0"/>
                </a:solidFill>
                <a:latin typeface="Arial" panose="020B0604020202020204" pitchFamily="34" charset="0"/>
                <a:ea typeface="微软雅黑" panose="020B0503020204020204" pitchFamily="34" charset="-122"/>
                <a:sym typeface="Arial" panose="020B0604020202020204" pitchFamily="34" charset="0"/>
              </a:rPr>
              <a:t>and </a:t>
            </a: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356935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3" presetClass="entr" presetSubtype="528"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 calcmode="lin" valueType="num">
                                      <p:cBhvr>
                                        <p:cTn id="12" dur="500" fill="hold"/>
                                        <p:tgtEl>
                                          <p:spTgt spid="14"/>
                                        </p:tgtEl>
                                        <p:attrNameLst>
                                          <p:attrName>ppt_x</p:attrName>
                                        </p:attrNameLst>
                                      </p:cBhvr>
                                      <p:tavLst>
                                        <p:tav tm="0">
                                          <p:val>
                                            <p:fltVal val="0.5"/>
                                          </p:val>
                                        </p:tav>
                                        <p:tav tm="100000">
                                          <p:val>
                                            <p:strVal val="#ppt_x"/>
                                          </p:val>
                                        </p:tav>
                                      </p:tavLst>
                                    </p:anim>
                                    <p:anim calcmode="lin" valueType="num">
                                      <p:cBhvr>
                                        <p:cTn id="13" dur="500" fill="hold"/>
                                        <p:tgtEl>
                                          <p:spTgt spid="14"/>
                                        </p:tgtEl>
                                        <p:attrNameLst>
                                          <p:attrName>ppt_y</p:attrName>
                                        </p:attrNameLst>
                                      </p:cBhvr>
                                      <p:tavLst>
                                        <p:tav tm="0">
                                          <p:val>
                                            <p:fltVal val="0.5"/>
                                          </p:val>
                                        </p:tav>
                                        <p:tav tm="100000">
                                          <p:val>
                                            <p:strVal val="#ppt_y"/>
                                          </p:val>
                                        </p:tav>
                                      </p:tavLst>
                                    </p:anim>
                                  </p:childTnLst>
                                </p:cTn>
                              </p:par>
                              <p:par>
                                <p:cTn id="14" presetID="23" presetClass="entr" presetSubtype="528" fill="hold" nodeType="withEffect">
                                  <p:stCondLst>
                                    <p:cond delay="35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par>
                                <p:cTn id="20" presetID="23" presetClass="entr" presetSubtype="528" fill="hold" nodeType="withEffect">
                                  <p:stCondLst>
                                    <p:cond delay="45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par>
                                <p:cTn id="26" presetID="23" presetClass="entr" presetSubtype="528" fill="hold" nodeType="withEffect">
                                  <p:stCondLst>
                                    <p:cond delay="5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 calcmode="lin" valueType="num">
                                      <p:cBhvr>
                                        <p:cTn id="30" dur="500" fill="hold"/>
                                        <p:tgtEl>
                                          <p:spTgt spid="19"/>
                                        </p:tgtEl>
                                        <p:attrNameLst>
                                          <p:attrName>ppt_x</p:attrName>
                                        </p:attrNameLst>
                                      </p:cBhvr>
                                      <p:tavLst>
                                        <p:tav tm="0">
                                          <p:val>
                                            <p:fltVal val="0.5"/>
                                          </p:val>
                                        </p:tav>
                                        <p:tav tm="100000">
                                          <p:val>
                                            <p:strVal val="#ppt_x"/>
                                          </p:val>
                                        </p:tav>
                                      </p:tavLst>
                                    </p:anim>
                                    <p:anim calcmode="lin" valueType="num">
                                      <p:cBhvr>
                                        <p:cTn id="31" dur="500" fill="hold"/>
                                        <p:tgtEl>
                                          <p:spTgt spid="19"/>
                                        </p:tgtEl>
                                        <p:attrNameLst>
                                          <p:attrName>ppt_y</p:attrName>
                                        </p:attrNameLst>
                                      </p:cBhvr>
                                      <p:tavLst>
                                        <p:tav tm="0">
                                          <p:val>
                                            <p:fltVal val="0.5"/>
                                          </p:val>
                                        </p:tav>
                                        <p:tav tm="100000">
                                          <p:val>
                                            <p:strVal val="#ppt_y"/>
                                          </p:val>
                                        </p:tav>
                                      </p:tavLst>
                                    </p:anim>
                                  </p:childTnLst>
                                </p:cTn>
                              </p:par>
                              <p:par>
                                <p:cTn id="32" presetID="42" presetClass="entr" presetSubtype="0" fill="hold" grpId="0" nodeType="withEffect">
                                  <p:stCondLst>
                                    <p:cond delay="25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35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ppt_x</p:attrName>
                                        </p:attrNameLst>
                                      </p:cBhvr>
                                      <p:tavLst>
                                        <p:tav tm="0">
                                          <p:val>
                                            <p:strVal val="#ppt_x"/>
                                          </p:val>
                                        </p:tav>
                                        <p:tav tm="100000">
                                          <p:val>
                                            <p:strVal val="#ppt_x"/>
                                          </p:val>
                                        </p:tav>
                                      </p:tavLst>
                                    </p:anim>
                                    <p:anim calcmode="lin" valueType="num">
                                      <p:cBhvr>
                                        <p:cTn id="41" dur="500" fill="hold"/>
                                        <p:tgtEl>
                                          <p:spTgt spid="4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4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ppt_x</p:attrName>
                                        </p:attrNameLst>
                                      </p:cBhvr>
                                      <p:tavLst>
                                        <p:tav tm="0">
                                          <p:val>
                                            <p:strVal val="#ppt_x"/>
                                          </p:val>
                                        </p:tav>
                                        <p:tav tm="100000">
                                          <p:val>
                                            <p:strVal val="#ppt_x"/>
                                          </p:val>
                                        </p:tav>
                                      </p:tavLst>
                                    </p:anim>
                                    <p:anim calcmode="lin" valueType="num">
                                      <p:cBhvr>
                                        <p:cTn id="46" dur="5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5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anim calcmode="lin" valueType="num">
                                      <p:cBhvr>
                                        <p:cTn id="50" dur="500" fill="hold"/>
                                        <p:tgtEl>
                                          <p:spTgt spid="31"/>
                                        </p:tgtEl>
                                        <p:attrNameLst>
                                          <p:attrName>ppt_x</p:attrName>
                                        </p:attrNameLst>
                                      </p:cBhvr>
                                      <p:tavLst>
                                        <p:tav tm="0">
                                          <p:val>
                                            <p:strVal val="#ppt_x"/>
                                          </p:val>
                                        </p:tav>
                                        <p:tav tm="100000">
                                          <p:val>
                                            <p:strVal val="#ppt_x"/>
                                          </p:val>
                                        </p:tav>
                                      </p:tavLst>
                                    </p:anim>
                                    <p:anim calcmode="lin" valueType="num">
                                      <p:cBhvr>
                                        <p:cTn id="5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1" grpId="0"/>
      <p:bldP spid="31"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t>
            </a: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and </a:t>
            </a: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4244923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整体架构</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2"/>
          <a:stretch>
            <a:fillRect/>
          </a:stretch>
        </p:blipFill>
        <p:spPr>
          <a:xfrm>
            <a:off x="300456" y="971362"/>
            <a:ext cx="5058481" cy="3877216"/>
          </a:xfrm>
          <a:prstGeom prst="rect">
            <a:avLst/>
          </a:prstGeom>
        </p:spPr>
      </p:pic>
      <p:sp>
        <p:nvSpPr>
          <p:cNvPr id="4" name="矩形 3"/>
          <p:cNvSpPr/>
          <p:nvPr/>
        </p:nvSpPr>
        <p:spPr>
          <a:xfrm>
            <a:off x="5965775" y="1576171"/>
            <a:ext cx="2377574" cy="369332"/>
          </a:xfrm>
          <a:prstGeom prst="rect">
            <a:avLst/>
          </a:prstGeom>
        </p:spPr>
        <p:txBody>
          <a:bodyPr wrap="none">
            <a:spAutoFit/>
          </a:bodyPr>
          <a:lstStyle/>
          <a:p>
            <a:r>
              <a:rPr lang="en-US" altLang="zh-CN" dirty="0">
                <a:latin typeface="CMR10"/>
              </a:rPr>
              <a:t>HP Integrity Server</a:t>
            </a:r>
            <a:endParaRPr lang="zh-CN" altLang="en-US" dirty="0"/>
          </a:p>
        </p:txBody>
      </p:sp>
      <p:sp>
        <p:nvSpPr>
          <p:cNvPr id="5" name="矩形 4"/>
          <p:cNvSpPr/>
          <p:nvPr/>
        </p:nvSpPr>
        <p:spPr>
          <a:xfrm>
            <a:off x="5965775" y="2132226"/>
            <a:ext cx="2262158" cy="369332"/>
          </a:xfrm>
          <a:prstGeom prst="rect">
            <a:avLst/>
          </a:prstGeom>
        </p:spPr>
        <p:txBody>
          <a:bodyPr wrap="none">
            <a:spAutoFit/>
          </a:bodyPr>
          <a:lstStyle/>
          <a:p>
            <a:r>
              <a:rPr lang="en-US" altLang="zh-CN" dirty="0">
                <a:latin typeface="CMR10"/>
              </a:rPr>
              <a:t>Intel Itanium 9560</a:t>
            </a:r>
            <a:endParaRPr lang="zh-CN" altLang="en-US" dirty="0"/>
          </a:p>
        </p:txBody>
      </p:sp>
      <p:sp>
        <p:nvSpPr>
          <p:cNvPr id="6" name="矩形 5"/>
          <p:cNvSpPr/>
          <p:nvPr/>
        </p:nvSpPr>
        <p:spPr>
          <a:xfrm>
            <a:off x="5965775" y="2725304"/>
            <a:ext cx="4572000" cy="369332"/>
          </a:xfrm>
          <a:prstGeom prst="rect">
            <a:avLst/>
          </a:prstGeom>
        </p:spPr>
        <p:txBody>
          <a:bodyPr>
            <a:spAutoFit/>
          </a:bodyPr>
          <a:lstStyle/>
          <a:p>
            <a:r>
              <a:rPr lang="en-US" altLang="zh-CN" dirty="0" smtClean="0">
                <a:latin typeface="CMR10"/>
              </a:rPr>
              <a:t>OS firmware</a:t>
            </a:r>
            <a:endParaRPr lang="zh-CN" altLang="en-US" dirty="0"/>
          </a:p>
        </p:txBody>
      </p:sp>
      <p:sp>
        <p:nvSpPr>
          <p:cNvPr id="7" name="文本框 6"/>
          <p:cNvSpPr txBox="1"/>
          <p:nvPr/>
        </p:nvSpPr>
        <p:spPr>
          <a:xfrm>
            <a:off x="778476" y="5177481"/>
            <a:ext cx="7339913"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认证的用户程序调用管理驱动向内核获得</a:t>
            </a:r>
            <a:r>
              <a:rPr lang="en-US" altLang="zh-CN" dirty="0" smtClean="0"/>
              <a:t>SMI</a:t>
            </a:r>
            <a:r>
              <a:rPr lang="zh-CN" altLang="en-US" dirty="0" smtClean="0"/>
              <a:t>，向其中的一个</a:t>
            </a:r>
            <a:r>
              <a:rPr lang="en-US" altLang="zh-CN" dirty="0" smtClean="0"/>
              <a:t>CPU</a:t>
            </a:r>
            <a:r>
              <a:rPr lang="zh-CN" altLang="en-US" dirty="0" smtClean="0"/>
              <a:t>产生中断，让其进入</a:t>
            </a:r>
            <a:r>
              <a:rPr lang="en-US" altLang="zh-CN" dirty="0" smtClean="0"/>
              <a:t>System Management </a:t>
            </a:r>
            <a:r>
              <a:rPr lang="zh-CN" altLang="en-US" dirty="0" smtClean="0"/>
              <a:t>状态，这样子就可以获取所有资源。</a:t>
            </a:r>
            <a:endParaRPr lang="en-US" altLang="zh-CN" dirty="0" smtClean="0"/>
          </a:p>
          <a:p>
            <a:pPr marL="285750" indent="-285750">
              <a:buFont typeface="Arial" panose="020B0604020202020204" pitchFamily="34" charset="0"/>
              <a:buChar char="•"/>
            </a:pPr>
            <a:r>
              <a:rPr lang="zh-CN" altLang="en-US" dirty="0" smtClean="0"/>
              <a:t>使其他的核进入休眠状态，避免其他的程序在进行认证的时候运行。</a:t>
            </a:r>
            <a:endParaRPr lang="en-US" altLang="zh-CN" dirty="0" smtClean="0"/>
          </a:p>
          <a:p>
            <a:pPr marL="285750" indent="-285750">
              <a:buFont typeface="Arial" panose="020B0604020202020204" pitchFamily="34" charset="0"/>
              <a:buChar char="•"/>
            </a:pPr>
            <a:r>
              <a:rPr lang="zh-CN" altLang="en-US" dirty="0" smtClean="0"/>
              <a:t>映射指定的一块内存区域</a:t>
            </a:r>
            <a:endParaRPr lang="zh-CN" altLang="en-US" dirty="0"/>
          </a:p>
        </p:txBody>
      </p:sp>
    </p:spTree>
    <p:extLst>
      <p:ext uri="{BB962C8B-B14F-4D97-AF65-F5344CB8AC3E}">
        <p14:creationId xmlns:p14="http://schemas.microsoft.com/office/powerpoint/2010/main" val="40097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错误处理程序</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443070" y="1775411"/>
            <a:ext cx="8489092" cy="2862322"/>
          </a:xfrm>
          <a:prstGeom prst="rect">
            <a:avLst/>
          </a:prstGeom>
        </p:spPr>
        <p:txBody>
          <a:bodyPr wrap="square">
            <a:spAutoFit/>
          </a:bodyPr>
          <a:lstStyle/>
          <a:p>
            <a:pPr marL="285750" indent="-285750">
              <a:buFont typeface="Arial" panose="020B0604020202020204" pitchFamily="34" charset="0"/>
              <a:buChar char="•"/>
            </a:pPr>
            <a:r>
              <a:rPr lang="zh-CN" altLang="en-US" dirty="0"/>
              <a:t>错误处理程序负责捕获来自该</a:t>
            </a:r>
            <a:r>
              <a:rPr lang="zh-CN" altLang="en-US" dirty="0" smtClean="0"/>
              <a:t>处理器</a:t>
            </a:r>
            <a:r>
              <a:rPr lang="en-US" altLang="zh-CN" dirty="0" smtClean="0"/>
              <a:t>Cache</a:t>
            </a:r>
            <a:r>
              <a:rPr lang="zh-CN" altLang="en-US" dirty="0" smtClean="0"/>
              <a:t>的</a:t>
            </a:r>
            <a:r>
              <a:rPr lang="zh-CN" altLang="en-US" dirty="0"/>
              <a:t>校正误差分布</a:t>
            </a:r>
            <a:r>
              <a:rPr lang="zh-CN" altLang="en-US" dirty="0" smtClean="0"/>
              <a:t>。</a:t>
            </a:r>
            <a:endParaRPr lang="en-US" altLang="zh-CN" dirty="0" smtClean="0"/>
          </a:p>
          <a:p>
            <a:pPr marL="285750" indent="-285750">
              <a:buFont typeface="Arial" panose="020B0604020202020204" pitchFamily="34" charset="0"/>
              <a:buChar char="•"/>
            </a:pPr>
            <a:r>
              <a:rPr lang="zh-CN" altLang="en-US" dirty="0"/>
              <a:t>在整个平台运行的不同阶段</a:t>
            </a:r>
            <a:r>
              <a:rPr lang="zh-CN" altLang="en-US" dirty="0" smtClean="0"/>
              <a:t>它</a:t>
            </a:r>
            <a:r>
              <a:rPr lang="zh-CN" altLang="en-US" dirty="0"/>
              <a:t>主要</a:t>
            </a:r>
            <a:r>
              <a:rPr lang="zh-CN" altLang="en-US" dirty="0" smtClean="0"/>
              <a:t>两</a:t>
            </a:r>
            <a:r>
              <a:rPr lang="zh-CN" altLang="en-US" dirty="0"/>
              <a:t>个主要</a:t>
            </a:r>
            <a:r>
              <a:rPr lang="zh-CN" altLang="en-US" dirty="0" smtClean="0"/>
              <a:t>目的：</a:t>
            </a:r>
            <a:r>
              <a:rPr lang="zh-CN" altLang="en-US" b="1" dirty="0"/>
              <a:t>自我测试和错误监控</a:t>
            </a:r>
            <a:r>
              <a:rPr lang="zh-CN" altLang="en-US" b="1" dirty="0" smtClean="0"/>
              <a:t>。</a:t>
            </a:r>
            <a:endParaRPr lang="en-US" altLang="zh-CN" b="1" dirty="0" smtClean="0"/>
          </a:p>
          <a:p>
            <a:pPr marL="285750" indent="-285750">
              <a:buFont typeface="Arial" panose="020B0604020202020204" pitchFamily="34" charset="0"/>
              <a:buChar char="•"/>
            </a:pPr>
            <a:r>
              <a:rPr lang="zh-CN" altLang="en-US" dirty="0" smtClean="0"/>
              <a:t>错误</a:t>
            </a:r>
            <a:r>
              <a:rPr lang="zh-CN" altLang="en-US" dirty="0"/>
              <a:t>处理程序的任务是</a:t>
            </a:r>
            <a:r>
              <a:rPr lang="zh-CN" altLang="en-US" dirty="0" smtClean="0"/>
              <a:t>通过</a:t>
            </a:r>
            <a:r>
              <a:rPr lang="en-US" altLang="zh-CN" dirty="0" smtClean="0"/>
              <a:t>Cache</a:t>
            </a:r>
            <a:r>
              <a:rPr lang="zh-CN" altLang="en-US" dirty="0" smtClean="0"/>
              <a:t>扫描</a:t>
            </a:r>
            <a:r>
              <a:rPr lang="zh-CN" altLang="en-US" dirty="0"/>
              <a:t>执行一系列自检。处理程序响应ECC在此过程中发生的事件</a:t>
            </a:r>
            <a:r>
              <a:rPr lang="zh-CN" altLang="en-US" dirty="0" smtClean="0"/>
              <a:t>，统计错误率</a:t>
            </a:r>
            <a:r>
              <a:rPr lang="zh-CN" altLang="en-US" dirty="0"/>
              <a:t>信息，</a:t>
            </a:r>
            <a:r>
              <a:rPr lang="zh-CN" altLang="en-US" dirty="0" smtClean="0"/>
              <a:t>并共享它</a:t>
            </a:r>
            <a:r>
              <a:rPr lang="zh-CN" altLang="en-US" dirty="0"/>
              <a:t>与电压控制系统。这使得电压控制系统</a:t>
            </a:r>
            <a:r>
              <a:rPr lang="zh-CN" altLang="en-US" dirty="0" smtClean="0"/>
              <a:t>在进行身份</a:t>
            </a:r>
            <a:r>
              <a:rPr lang="zh-CN" altLang="en-US" dirty="0"/>
              <a:t>验证过程能够自适应最低V</a:t>
            </a:r>
            <a:r>
              <a:rPr lang="zh-CN" altLang="en-US" baseline="-25000" dirty="0"/>
              <a:t>DD</a:t>
            </a:r>
            <a:r>
              <a:rPr lang="zh-CN" altLang="en-US" dirty="0" smtClean="0"/>
              <a:t>电压。</a:t>
            </a:r>
            <a:endParaRPr lang="en-US" altLang="zh-CN" dirty="0" smtClean="0"/>
          </a:p>
          <a:p>
            <a:pPr marL="285750" indent="-285750">
              <a:buFont typeface="Arial" panose="020B0604020202020204" pitchFamily="34" charset="0"/>
              <a:buChar char="•"/>
            </a:pPr>
            <a:r>
              <a:rPr lang="zh-CN" altLang="en-US" dirty="0" smtClean="0"/>
              <a:t>除了执行</a:t>
            </a:r>
            <a:r>
              <a:rPr lang="en-US" altLang="zh-CN" dirty="0" smtClean="0"/>
              <a:t>Cache</a:t>
            </a:r>
            <a:r>
              <a:rPr lang="zh-CN" altLang="en-US" dirty="0" smtClean="0"/>
              <a:t>扫描</a:t>
            </a:r>
            <a:r>
              <a:rPr lang="zh-CN" altLang="en-US" dirty="0"/>
              <a:t>，错误处理程序</a:t>
            </a:r>
            <a:r>
              <a:rPr lang="zh-CN" altLang="en-US" dirty="0" smtClean="0"/>
              <a:t>负责对指定的</a:t>
            </a:r>
            <a:r>
              <a:rPr lang="en-US" altLang="zh-CN" dirty="0" smtClean="0"/>
              <a:t>Cache</a:t>
            </a:r>
            <a:r>
              <a:rPr lang="zh-CN" altLang="en-US" dirty="0" smtClean="0"/>
              <a:t>行进行测试</a:t>
            </a:r>
            <a:r>
              <a:rPr lang="zh-CN" altLang="en-US" dirty="0"/>
              <a:t>。它接收</a:t>
            </a:r>
            <a:r>
              <a:rPr lang="zh-CN" altLang="en-US" dirty="0" smtClean="0"/>
              <a:t>的</a:t>
            </a:r>
            <a:r>
              <a:rPr lang="en-US" altLang="zh-CN" dirty="0" smtClean="0"/>
              <a:t>Cache</a:t>
            </a:r>
            <a:r>
              <a:rPr lang="zh-CN" altLang="en-US" dirty="0" smtClean="0"/>
              <a:t>行</a:t>
            </a:r>
            <a:r>
              <a:rPr lang="zh-CN" altLang="en-US" dirty="0"/>
              <a:t>至自检对于给定</a:t>
            </a:r>
            <a:r>
              <a:rPr lang="zh-CN" altLang="en-US" dirty="0" smtClean="0"/>
              <a:t>的</a:t>
            </a:r>
            <a:r>
              <a:rPr lang="en-US" altLang="zh-CN" dirty="0" smtClean="0"/>
              <a:t>Challenge</a:t>
            </a:r>
            <a:r>
              <a:rPr lang="zh-CN" altLang="en-US" dirty="0" smtClean="0"/>
              <a:t>请求</a:t>
            </a:r>
            <a:r>
              <a:rPr lang="zh-CN" altLang="en-US" dirty="0"/>
              <a:t>的列表。它</a:t>
            </a:r>
            <a:r>
              <a:rPr lang="zh-CN" altLang="en-US" dirty="0" smtClean="0"/>
              <a:t>通过写入</a:t>
            </a:r>
            <a:r>
              <a:rPr lang="zh-CN" altLang="en-US" dirty="0"/>
              <a:t>到指定</a:t>
            </a:r>
            <a:r>
              <a:rPr lang="zh-CN" altLang="en-US" dirty="0" smtClean="0"/>
              <a:t>的</a:t>
            </a:r>
            <a:r>
              <a:rPr lang="en-US" altLang="zh-CN" dirty="0" smtClean="0"/>
              <a:t>Cache</a:t>
            </a:r>
            <a:r>
              <a:rPr lang="zh-CN" altLang="en-US" dirty="0" smtClean="0"/>
              <a:t>行随后测试该</a:t>
            </a:r>
            <a:r>
              <a:rPr lang="en-US" altLang="zh-CN" dirty="0" smtClean="0"/>
              <a:t>Cache</a:t>
            </a:r>
            <a:r>
              <a:rPr lang="zh-CN" altLang="en-US" dirty="0" smtClean="0"/>
              <a:t>行进行判断。</a:t>
            </a:r>
            <a:endParaRPr lang="en-US" altLang="zh-CN" dirty="0" smtClean="0"/>
          </a:p>
          <a:p>
            <a:pPr marL="285750" indent="-285750">
              <a:buFont typeface="Arial" panose="020B0604020202020204" pitchFamily="34" charset="0"/>
              <a:buChar char="•"/>
            </a:pPr>
            <a:r>
              <a:rPr lang="zh-CN" altLang="en-US" dirty="0" smtClean="0"/>
              <a:t>最后，该模块提供紧急</a:t>
            </a:r>
            <a:r>
              <a:rPr lang="zh-CN" altLang="en-US" dirty="0"/>
              <a:t>检测能力。它通过跟踪在错误率的突然变化监视紧急事件，并</a:t>
            </a:r>
            <a:r>
              <a:rPr lang="zh-CN" altLang="en-US" dirty="0" smtClean="0"/>
              <a:t>通过通知电压控制</a:t>
            </a:r>
            <a:r>
              <a:rPr lang="zh-CN" altLang="en-US" dirty="0"/>
              <a:t>系统，如果超过</a:t>
            </a:r>
            <a:r>
              <a:rPr lang="zh-CN" altLang="en-US" dirty="0" smtClean="0"/>
              <a:t>预定错误阈</a:t>
            </a:r>
            <a:r>
              <a:rPr lang="zh-CN" altLang="en-US" dirty="0"/>
              <a:t>立即提高</a:t>
            </a:r>
            <a:r>
              <a:rPr lang="zh-CN" altLang="en-US" dirty="0" smtClean="0"/>
              <a:t>电源电压。</a:t>
            </a:r>
            <a:endParaRPr lang="zh-CN" altLang="en-US" dirty="0"/>
          </a:p>
        </p:txBody>
      </p:sp>
    </p:spTree>
    <p:extLst>
      <p:ext uri="{BB962C8B-B14F-4D97-AF65-F5344CB8AC3E}">
        <p14:creationId xmlns:p14="http://schemas.microsoft.com/office/powerpoint/2010/main" val="39649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电压控制</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424249" y="2293881"/>
            <a:ext cx="8143676" cy="2585323"/>
          </a:xfrm>
          <a:prstGeom prst="rect">
            <a:avLst/>
          </a:prstGeom>
        </p:spPr>
        <p:txBody>
          <a:bodyPr wrap="square">
            <a:spAutoFit/>
          </a:bodyPr>
          <a:lstStyle/>
          <a:p>
            <a:r>
              <a:rPr lang="zh-CN" altLang="en-US" dirty="0" smtClean="0"/>
              <a:t>电压控制</a:t>
            </a:r>
            <a:r>
              <a:rPr lang="zh-CN" altLang="en-US" dirty="0"/>
              <a:t>可在操作两个不同的阶段被</a:t>
            </a:r>
            <a:r>
              <a:rPr lang="zh-CN" altLang="en-US" dirty="0" smtClean="0"/>
              <a:t>激活：</a:t>
            </a:r>
            <a:r>
              <a:rPr lang="zh-CN" altLang="en-US" dirty="0"/>
              <a:t>启动时和运行时</a:t>
            </a:r>
            <a:r>
              <a:rPr lang="zh-CN" altLang="en-US" dirty="0" smtClean="0"/>
              <a:t>。</a:t>
            </a:r>
            <a:endParaRPr lang="zh-CN" altLang="en-US" dirty="0"/>
          </a:p>
          <a:p>
            <a:r>
              <a:rPr lang="zh-CN" altLang="en-US" dirty="0"/>
              <a:t>在开机的时候，电压控制</a:t>
            </a:r>
            <a:r>
              <a:rPr lang="zh-CN" altLang="en-US" dirty="0" smtClean="0"/>
              <a:t>系统将调节到最低</a:t>
            </a:r>
            <a:r>
              <a:rPr lang="zh-CN" altLang="en-US" dirty="0"/>
              <a:t>安全的V</a:t>
            </a:r>
            <a:r>
              <a:rPr lang="zh-CN" altLang="en-US" baseline="-25000" dirty="0"/>
              <a:t>dd</a:t>
            </a:r>
            <a:r>
              <a:rPr lang="zh-CN" altLang="en-US" dirty="0"/>
              <a:t>在所有引发的</a:t>
            </a:r>
            <a:r>
              <a:rPr lang="zh-CN" altLang="en-US" dirty="0" smtClean="0"/>
              <a:t>错误但可以</a:t>
            </a:r>
            <a:r>
              <a:rPr lang="zh-CN" altLang="en-US" dirty="0"/>
              <a:t>纠正的电压</a:t>
            </a:r>
            <a:r>
              <a:rPr lang="zh-CN" altLang="en-US" dirty="0" smtClean="0"/>
              <a:t>。</a:t>
            </a:r>
            <a:endParaRPr lang="en-US" altLang="zh-CN" dirty="0" smtClean="0"/>
          </a:p>
          <a:p>
            <a:r>
              <a:rPr lang="zh-CN" altLang="en-US" dirty="0" smtClean="0"/>
              <a:t>电压控制系统在</a:t>
            </a:r>
            <a:r>
              <a:rPr lang="zh-CN" altLang="en-US" dirty="0"/>
              <a:t>运行</a:t>
            </a:r>
            <a:r>
              <a:rPr lang="zh-CN" altLang="en-US" dirty="0" smtClean="0"/>
              <a:t>期间主要</a:t>
            </a:r>
            <a:r>
              <a:rPr lang="zh-CN" altLang="en-US" dirty="0"/>
              <a:t>作用</a:t>
            </a:r>
            <a:r>
              <a:rPr lang="zh-CN" altLang="en-US" dirty="0" smtClean="0"/>
              <a:t>是相应系统认证</a:t>
            </a:r>
            <a:r>
              <a:rPr lang="zh-CN" altLang="en-US" dirty="0"/>
              <a:t>算法发出新的V</a:t>
            </a:r>
            <a:r>
              <a:rPr lang="zh-CN" altLang="en-US" baseline="-25000" dirty="0"/>
              <a:t>dd</a:t>
            </a:r>
            <a:r>
              <a:rPr lang="zh-CN" altLang="en-US" dirty="0"/>
              <a:t>请求。一旦该处理器的所有权转移到OS</a:t>
            </a:r>
            <a:r>
              <a:rPr lang="zh-CN" altLang="en-US" dirty="0" smtClean="0"/>
              <a:t>，处理器在SMM模式下可以调用</a:t>
            </a:r>
            <a:r>
              <a:rPr lang="zh-CN" altLang="en-US" dirty="0"/>
              <a:t>电压控制</a:t>
            </a:r>
            <a:r>
              <a:rPr lang="zh-CN" altLang="en-US" dirty="0" smtClean="0"/>
              <a:t>系统。</a:t>
            </a:r>
            <a:r>
              <a:rPr lang="zh-CN" altLang="en-US" dirty="0"/>
              <a:t>此限制可防止对该芯片的低V</a:t>
            </a:r>
            <a:r>
              <a:rPr lang="zh-CN" altLang="en-US" baseline="-25000" dirty="0"/>
              <a:t>DD</a:t>
            </a:r>
            <a:r>
              <a:rPr lang="zh-CN" altLang="en-US" dirty="0" smtClean="0"/>
              <a:t>错误时，系统未经授权被访问。</a:t>
            </a:r>
            <a:endParaRPr lang="en-US" altLang="zh-CN" dirty="0" smtClean="0"/>
          </a:p>
          <a:p>
            <a:r>
              <a:rPr lang="zh-CN" altLang="en-US" dirty="0" smtClean="0"/>
              <a:t>在</a:t>
            </a:r>
            <a:r>
              <a:rPr lang="zh-CN" altLang="en-US" dirty="0"/>
              <a:t>一个无效的V</a:t>
            </a:r>
            <a:r>
              <a:rPr lang="zh-CN" altLang="en-US" baseline="-25000" dirty="0"/>
              <a:t>dd</a:t>
            </a:r>
            <a:r>
              <a:rPr lang="zh-CN" altLang="en-US" dirty="0"/>
              <a:t>设定被接收的情况下，一个中止信号发回给请求</a:t>
            </a:r>
            <a:r>
              <a:rPr lang="zh-CN" altLang="en-US" dirty="0" smtClean="0"/>
              <a:t>者将</a:t>
            </a:r>
            <a:r>
              <a:rPr lang="zh-CN" altLang="en-US" dirty="0"/>
              <a:t>被忽略。否则，如果所请求的V</a:t>
            </a:r>
            <a:r>
              <a:rPr lang="zh-CN" altLang="en-US" baseline="-25000" dirty="0"/>
              <a:t>dd</a:t>
            </a:r>
            <a:r>
              <a:rPr lang="zh-CN" altLang="en-US" dirty="0"/>
              <a:t>是有效的，电压控制</a:t>
            </a:r>
            <a:r>
              <a:rPr lang="zh-CN" altLang="en-US" dirty="0" smtClean="0"/>
              <a:t>系统调节电源电压</a:t>
            </a:r>
            <a:r>
              <a:rPr lang="zh-CN" altLang="en-US" dirty="0"/>
              <a:t>设定到适当的水平。</a:t>
            </a:r>
          </a:p>
        </p:txBody>
      </p:sp>
    </p:spTree>
    <p:extLst>
      <p:ext uri="{BB962C8B-B14F-4D97-AF65-F5344CB8AC3E}">
        <p14:creationId xmlns:p14="http://schemas.microsoft.com/office/powerpoint/2010/main" val="28856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验证算法</a:t>
            </a: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19</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424249" y="2530561"/>
            <a:ext cx="8143676" cy="1754326"/>
          </a:xfrm>
          <a:prstGeom prst="rect">
            <a:avLst/>
          </a:prstGeom>
        </p:spPr>
        <p:txBody>
          <a:bodyPr wrap="square">
            <a:spAutoFit/>
          </a:bodyPr>
          <a:lstStyle/>
          <a:p>
            <a:r>
              <a:rPr lang="zh-CN" altLang="en-US" dirty="0"/>
              <a:t>验证算法</a:t>
            </a:r>
            <a:r>
              <a:rPr lang="zh-CN" altLang="en-US" dirty="0" smtClean="0"/>
              <a:t>是该系统的</a:t>
            </a:r>
            <a:r>
              <a:rPr lang="zh-CN" altLang="en-US" dirty="0"/>
              <a:t>核心</a:t>
            </a:r>
            <a:r>
              <a:rPr lang="zh-CN" altLang="en-US" dirty="0" smtClean="0"/>
              <a:t>。</a:t>
            </a:r>
            <a:endParaRPr lang="en-US" altLang="zh-CN" dirty="0" smtClean="0"/>
          </a:p>
          <a:p>
            <a:r>
              <a:rPr lang="zh-CN" altLang="en-US" dirty="0" smtClean="0"/>
              <a:t>它</a:t>
            </a:r>
            <a:r>
              <a:rPr lang="zh-CN" altLang="en-US" dirty="0"/>
              <a:t>首先通过从用户空间</a:t>
            </a:r>
            <a:r>
              <a:rPr lang="zh-CN" altLang="en-US" dirty="0" smtClean="0"/>
              <a:t>接受到</a:t>
            </a:r>
            <a:r>
              <a:rPr lang="en-US" altLang="zh-CN" dirty="0" smtClean="0"/>
              <a:t>challenge</a:t>
            </a:r>
            <a:r>
              <a:rPr lang="zh-CN" altLang="en-US" dirty="0" smtClean="0"/>
              <a:t>，</a:t>
            </a:r>
            <a:r>
              <a:rPr lang="zh-CN" altLang="en-US" dirty="0"/>
              <a:t>根据自己的</a:t>
            </a:r>
            <a:r>
              <a:rPr lang="en-US" altLang="zh-CN" dirty="0" err="1"/>
              <a:t>V</a:t>
            </a:r>
            <a:r>
              <a:rPr lang="en-US" altLang="zh-CN" baseline="-25000" dirty="0" err="1"/>
              <a:t>dd</a:t>
            </a:r>
            <a:r>
              <a:rPr lang="zh-CN" altLang="en-US" dirty="0"/>
              <a:t>降序排序的各个位</a:t>
            </a:r>
            <a:r>
              <a:rPr lang="zh-CN" altLang="en-US" dirty="0" smtClean="0"/>
              <a:t>。它将具有</a:t>
            </a:r>
            <a:r>
              <a:rPr lang="zh-CN" altLang="en-US" dirty="0"/>
              <a:t>相同的电压电平</a:t>
            </a:r>
            <a:r>
              <a:rPr lang="zh-CN" altLang="en-US" dirty="0" smtClean="0"/>
              <a:t>的</a:t>
            </a:r>
            <a:r>
              <a:rPr lang="en-US" altLang="zh-CN" dirty="0" smtClean="0"/>
              <a:t>challenge</a:t>
            </a:r>
            <a:r>
              <a:rPr lang="zh-CN" altLang="en-US" dirty="0" smtClean="0"/>
              <a:t>组合来减少</a:t>
            </a:r>
            <a:r>
              <a:rPr lang="en-US" altLang="zh-CN" dirty="0" err="1"/>
              <a:t>V</a:t>
            </a:r>
            <a:r>
              <a:rPr lang="en-US" altLang="zh-CN" baseline="-25000" dirty="0" err="1"/>
              <a:t>dd</a:t>
            </a:r>
            <a:r>
              <a:rPr lang="zh-CN" altLang="en-US" dirty="0"/>
              <a:t>的转换和它们各自的延迟的数量</a:t>
            </a:r>
            <a:r>
              <a:rPr lang="zh-CN" altLang="en-US" dirty="0" smtClean="0"/>
              <a:t>。</a:t>
            </a:r>
            <a:r>
              <a:rPr lang="zh-CN" altLang="en-US" dirty="0"/>
              <a:t>自检测</a:t>
            </a:r>
            <a:r>
              <a:rPr lang="zh-CN" altLang="en-US" dirty="0" smtClean="0"/>
              <a:t>相邻</a:t>
            </a:r>
            <a:r>
              <a:rPr lang="en-US" altLang="zh-CN" dirty="0" smtClean="0"/>
              <a:t>Cache</a:t>
            </a:r>
            <a:r>
              <a:rPr lang="zh-CN" altLang="en-US" dirty="0" smtClean="0"/>
              <a:t>存储器</a:t>
            </a:r>
            <a:r>
              <a:rPr lang="zh-CN" altLang="en-US" dirty="0"/>
              <a:t>线中搜索最接近的错误</a:t>
            </a:r>
            <a:r>
              <a:rPr lang="zh-CN" altLang="en-US" dirty="0" smtClean="0"/>
              <a:t>。沿着顺时针方向进行搜索，自</a:t>
            </a:r>
            <a:r>
              <a:rPr lang="zh-CN" altLang="en-US" dirty="0"/>
              <a:t>检测</a:t>
            </a:r>
            <a:r>
              <a:rPr lang="zh-CN" altLang="en-US" dirty="0" smtClean="0"/>
              <a:t>每个</a:t>
            </a:r>
            <a:r>
              <a:rPr lang="en-US" altLang="zh-CN" dirty="0"/>
              <a:t>challenge</a:t>
            </a:r>
            <a:r>
              <a:rPr lang="zh-CN" altLang="en-US" dirty="0" smtClean="0"/>
              <a:t>位</a:t>
            </a:r>
            <a:r>
              <a:rPr lang="zh-CN" altLang="en-US" dirty="0"/>
              <a:t>，直到触发一个错误。一旦可纠正错误被发现</a:t>
            </a:r>
            <a:r>
              <a:rPr lang="zh-CN" altLang="en-US" dirty="0" smtClean="0"/>
              <a:t>，记录距离进行比较。</a:t>
            </a:r>
            <a:endParaRPr lang="zh-CN" altLang="en-US" dirty="0"/>
          </a:p>
        </p:txBody>
      </p:sp>
    </p:spTree>
    <p:extLst>
      <p:ext uri="{BB962C8B-B14F-4D97-AF65-F5344CB8AC3E}">
        <p14:creationId xmlns:p14="http://schemas.microsoft.com/office/powerpoint/2010/main" val="290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t>
            </a: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and </a:t>
            </a: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0508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噪声的影响</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9" name="图片 8"/>
          <p:cNvPicPr>
            <a:picLocks noChangeAspect="1"/>
          </p:cNvPicPr>
          <p:nvPr/>
        </p:nvPicPr>
        <p:blipFill>
          <a:blip r:embed="rId2"/>
          <a:stretch>
            <a:fillRect/>
          </a:stretch>
        </p:blipFill>
        <p:spPr>
          <a:xfrm>
            <a:off x="4843742" y="2209118"/>
            <a:ext cx="3945396" cy="1764668"/>
          </a:xfrm>
          <a:prstGeom prst="rect">
            <a:avLst/>
          </a:prstGeom>
        </p:spPr>
      </p:pic>
      <p:sp>
        <p:nvSpPr>
          <p:cNvPr id="2" name="矩形 1"/>
          <p:cNvSpPr/>
          <p:nvPr/>
        </p:nvSpPr>
        <p:spPr>
          <a:xfrm>
            <a:off x="618904" y="1159267"/>
            <a:ext cx="2146742" cy="369332"/>
          </a:xfrm>
          <a:prstGeom prst="rect">
            <a:avLst/>
          </a:prstGeom>
        </p:spPr>
        <p:txBody>
          <a:bodyPr wrap="none">
            <a:spAutoFit/>
          </a:bodyPr>
          <a:lstStyle/>
          <a:p>
            <a:r>
              <a:rPr lang="en-US" altLang="zh-CN" dirty="0">
                <a:latin typeface="CMR10"/>
              </a:rPr>
              <a:t>Monte </a:t>
            </a:r>
            <a:r>
              <a:rPr lang="en-US" altLang="zh-CN" dirty="0" smtClean="0">
                <a:latin typeface="CMR10"/>
              </a:rPr>
              <a:t>Carlo</a:t>
            </a:r>
            <a:r>
              <a:rPr lang="zh-CN" altLang="en-US" dirty="0" smtClean="0">
                <a:latin typeface="CMR10"/>
              </a:rPr>
              <a:t>模拟器</a:t>
            </a:r>
            <a:endParaRPr lang="zh-CN" altLang="en-US" dirty="0"/>
          </a:p>
        </p:txBody>
      </p:sp>
      <p:sp>
        <p:nvSpPr>
          <p:cNvPr id="4" name="矩形 3"/>
          <p:cNvSpPr/>
          <p:nvPr/>
        </p:nvSpPr>
        <p:spPr>
          <a:xfrm>
            <a:off x="3249827" y="1159267"/>
            <a:ext cx="5894173" cy="369332"/>
          </a:xfrm>
          <a:prstGeom prst="rect">
            <a:avLst/>
          </a:prstGeom>
        </p:spPr>
        <p:txBody>
          <a:bodyPr wrap="square">
            <a:spAutoFit/>
          </a:bodyPr>
          <a:lstStyle/>
          <a:p>
            <a:r>
              <a:rPr lang="en-US" altLang="zh-CN" dirty="0" smtClean="0">
                <a:latin typeface="CMR10"/>
              </a:rPr>
              <a:t>8· </a:t>
            </a:r>
            <a:r>
              <a:rPr lang="en-US" altLang="zh-CN" dirty="0">
                <a:latin typeface="CMR10"/>
              </a:rPr>
              <a:t>L2 caches </a:t>
            </a:r>
            <a:r>
              <a:rPr lang="en-US" altLang="zh-CN" dirty="0" smtClean="0">
                <a:latin typeface="CMR10"/>
              </a:rPr>
              <a:t>Intel </a:t>
            </a:r>
            <a:r>
              <a:rPr lang="en-US" altLang="zh-CN" dirty="0">
                <a:latin typeface="CMR10"/>
              </a:rPr>
              <a:t>Itanium II 9560 processor</a:t>
            </a:r>
            <a:endParaRPr lang="zh-CN" altLang="en-US" dirty="0"/>
          </a:p>
        </p:txBody>
      </p:sp>
      <p:sp>
        <p:nvSpPr>
          <p:cNvPr id="5" name="矩形 4"/>
          <p:cNvSpPr/>
          <p:nvPr/>
        </p:nvSpPr>
        <p:spPr>
          <a:xfrm>
            <a:off x="618904" y="1619069"/>
            <a:ext cx="2492990" cy="369332"/>
          </a:xfrm>
          <a:prstGeom prst="rect">
            <a:avLst/>
          </a:prstGeom>
        </p:spPr>
        <p:txBody>
          <a:bodyPr wrap="none">
            <a:spAutoFit/>
          </a:bodyPr>
          <a:lstStyle/>
          <a:p>
            <a:r>
              <a:rPr lang="en-US" altLang="zh-CN" dirty="0">
                <a:latin typeface="CMR10"/>
              </a:rPr>
              <a:t>32nm CMOS technology</a:t>
            </a:r>
            <a:endParaRPr lang="zh-CN" altLang="en-US" dirty="0"/>
          </a:p>
        </p:txBody>
      </p:sp>
      <p:sp>
        <p:nvSpPr>
          <p:cNvPr id="6" name="矩形 5"/>
          <p:cNvSpPr/>
          <p:nvPr/>
        </p:nvSpPr>
        <p:spPr>
          <a:xfrm>
            <a:off x="3249827" y="1619069"/>
            <a:ext cx="1338828" cy="369332"/>
          </a:xfrm>
          <a:prstGeom prst="rect">
            <a:avLst/>
          </a:prstGeom>
        </p:spPr>
        <p:txBody>
          <a:bodyPr wrap="none">
            <a:spAutoFit/>
          </a:bodyPr>
          <a:lstStyle/>
          <a:p>
            <a:r>
              <a:rPr lang="en-US" altLang="zh-CN" dirty="0">
                <a:latin typeface="CMR10"/>
              </a:rPr>
              <a:t>SECDED ECC</a:t>
            </a:r>
            <a:endParaRPr lang="zh-CN" altLang="en-US" dirty="0"/>
          </a:p>
        </p:txBody>
      </p:sp>
      <p:sp>
        <p:nvSpPr>
          <p:cNvPr id="7" name="矩形 6"/>
          <p:cNvSpPr/>
          <p:nvPr/>
        </p:nvSpPr>
        <p:spPr>
          <a:xfrm>
            <a:off x="5204164" y="1619069"/>
            <a:ext cx="1107996" cy="369332"/>
          </a:xfrm>
          <a:prstGeom prst="rect">
            <a:avLst/>
          </a:prstGeom>
        </p:spPr>
        <p:txBody>
          <a:bodyPr wrap="none">
            <a:spAutoFit/>
          </a:bodyPr>
          <a:lstStyle/>
          <a:p>
            <a:r>
              <a:rPr lang="zh-CN" altLang="en-US" dirty="0" smtClean="0"/>
              <a:t>控制变量</a:t>
            </a:r>
            <a:endParaRPr lang="zh-CN" altLang="en-US" dirty="0"/>
          </a:p>
        </p:txBody>
      </p:sp>
      <p:pic>
        <p:nvPicPr>
          <p:cNvPr id="8" name="图片 7"/>
          <p:cNvPicPr>
            <a:picLocks noChangeAspect="1"/>
          </p:cNvPicPr>
          <p:nvPr/>
        </p:nvPicPr>
        <p:blipFill>
          <a:blip r:embed="rId3"/>
          <a:stretch>
            <a:fillRect/>
          </a:stretch>
        </p:blipFill>
        <p:spPr>
          <a:xfrm>
            <a:off x="181233" y="2209118"/>
            <a:ext cx="3984968" cy="1764668"/>
          </a:xfrm>
          <a:prstGeom prst="rect">
            <a:avLst/>
          </a:prstGeom>
        </p:spPr>
      </p:pic>
      <p:sp>
        <p:nvSpPr>
          <p:cNvPr id="10" name="矩形 9"/>
          <p:cNvSpPr/>
          <p:nvPr/>
        </p:nvSpPr>
        <p:spPr>
          <a:xfrm>
            <a:off x="433909" y="4058454"/>
            <a:ext cx="8309492" cy="2308324"/>
          </a:xfrm>
          <a:prstGeom prst="rect">
            <a:avLst/>
          </a:prstGeom>
        </p:spPr>
        <p:txBody>
          <a:bodyPr wrap="square">
            <a:spAutoFit/>
          </a:bodyPr>
          <a:lstStyle/>
          <a:p>
            <a:r>
              <a:rPr lang="zh-CN" altLang="en-US" dirty="0" smtClean="0"/>
              <a:t>如果将系统</a:t>
            </a:r>
            <a:r>
              <a:rPr lang="zh-CN" altLang="en-US" dirty="0"/>
              <a:t>暴露于噪声源</a:t>
            </a:r>
            <a:r>
              <a:rPr lang="zh-CN" altLang="en-US" dirty="0" smtClean="0"/>
              <a:t>，会引起如</a:t>
            </a:r>
            <a:r>
              <a:rPr lang="zh-CN" altLang="en-US" dirty="0"/>
              <a:t>电压波动和电路老化，可能</a:t>
            </a:r>
            <a:r>
              <a:rPr lang="zh-CN" altLang="en-US" dirty="0" smtClean="0"/>
              <a:t>会产生意想不到</a:t>
            </a:r>
            <a:r>
              <a:rPr lang="zh-CN" altLang="en-US" dirty="0"/>
              <a:t>的</a:t>
            </a:r>
            <a:r>
              <a:rPr lang="zh-CN" altLang="en-US" dirty="0" smtClean="0"/>
              <a:t>新错误。新的</a:t>
            </a:r>
            <a:r>
              <a:rPr lang="en-US" altLang="zh-CN" dirty="0" smtClean="0"/>
              <a:t>Cache</a:t>
            </a:r>
            <a:r>
              <a:rPr lang="zh-CN" altLang="en-US" dirty="0" smtClean="0"/>
              <a:t>线将产生错误可</a:t>
            </a:r>
            <a:r>
              <a:rPr lang="zh-CN" altLang="en-US" dirty="0"/>
              <a:t>导致不正确的认证</a:t>
            </a:r>
            <a:r>
              <a:rPr lang="zh-CN" altLang="en-US" dirty="0" smtClean="0"/>
              <a:t>。</a:t>
            </a:r>
            <a:endParaRPr lang="en-US" altLang="zh-CN" dirty="0" smtClean="0"/>
          </a:p>
          <a:p>
            <a:r>
              <a:rPr lang="zh-CN" altLang="en-US" dirty="0" smtClean="0"/>
              <a:t>利用</a:t>
            </a:r>
            <a:r>
              <a:rPr lang="zh-CN" altLang="en-US" dirty="0"/>
              <a:t>汉明距离</a:t>
            </a:r>
            <a:r>
              <a:rPr lang="zh-CN" altLang="en-US" dirty="0" smtClean="0"/>
              <a:t>衡量抗噪声能力。</a:t>
            </a:r>
            <a:endParaRPr lang="en-US" altLang="zh-CN" dirty="0" smtClean="0"/>
          </a:p>
          <a:p>
            <a:r>
              <a:rPr lang="en-US" altLang="zh-CN" dirty="0" smtClean="0"/>
              <a:t>10%</a:t>
            </a:r>
            <a:r>
              <a:rPr lang="zh-CN" altLang="en-US" dirty="0" smtClean="0"/>
              <a:t>的噪声几乎没有影响  </a:t>
            </a:r>
            <a:endParaRPr lang="en-US" altLang="zh-CN" dirty="0" smtClean="0"/>
          </a:p>
          <a:p>
            <a:r>
              <a:rPr lang="en-US" altLang="zh-CN" dirty="0" smtClean="0"/>
              <a:t>150%</a:t>
            </a:r>
            <a:r>
              <a:rPr lang="zh-CN" altLang="en-US" dirty="0" smtClean="0"/>
              <a:t>的噪声影响也非常少</a:t>
            </a:r>
            <a:r>
              <a:rPr lang="en-US" altLang="zh-CN" dirty="0" smtClean="0"/>
              <a:t>(</a:t>
            </a:r>
            <a:r>
              <a:rPr lang="en-US" altLang="zh-CN" dirty="0"/>
              <a:t>around 2 </a:t>
            </a:r>
            <a:r>
              <a:rPr lang="zh-CN" altLang="en-US" dirty="0" smtClean="0"/>
              <a:t>* </a:t>
            </a:r>
            <a:r>
              <a:rPr lang="en-US" altLang="zh-CN" dirty="0" smtClean="0"/>
              <a:t>10</a:t>
            </a:r>
            <a:r>
              <a:rPr lang="en-US" altLang="zh-CN" baseline="30000" dirty="0" smtClean="0"/>
              <a:t>-6</a:t>
            </a:r>
            <a:r>
              <a:rPr lang="en-US" altLang="zh-CN" dirty="0" smtClean="0"/>
              <a:t> </a:t>
            </a:r>
            <a:r>
              <a:rPr lang="en-US" altLang="zh-CN" dirty="0"/>
              <a:t>or 2 ppm failure rate). </a:t>
            </a:r>
            <a:r>
              <a:rPr lang="en-US" altLang="zh-CN" dirty="0" smtClean="0"/>
              <a:t>(ppm · parts per million)</a:t>
            </a:r>
          </a:p>
          <a:p>
            <a:endParaRPr lang="en-US" altLang="zh-CN" dirty="0"/>
          </a:p>
          <a:p>
            <a:r>
              <a:rPr lang="zh-CN" altLang="en-US" dirty="0" smtClean="0"/>
              <a:t>错误可能被掩盖（当</a:t>
            </a:r>
            <a:r>
              <a:rPr lang="en-US" altLang="zh-CN" dirty="0" smtClean="0"/>
              <a:t>Challenge 64 – 512</a:t>
            </a:r>
            <a:r>
              <a:rPr lang="zh-CN" altLang="en-US" dirty="0"/>
              <a:t>位非常</a:t>
            </a:r>
            <a:r>
              <a:rPr lang="zh-CN" altLang="en-US" dirty="0" smtClean="0"/>
              <a:t>低  </a:t>
            </a:r>
            <a:r>
              <a:rPr lang="en-US" altLang="zh-CN" dirty="0" smtClean="0"/>
              <a:t>10</a:t>
            </a:r>
            <a:r>
              <a:rPr lang="en-US" altLang="zh-CN" baseline="30000" dirty="0" smtClean="0"/>
              <a:t>-6</a:t>
            </a:r>
            <a:r>
              <a:rPr lang="en-US" altLang="zh-CN" dirty="0" smtClean="0"/>
              <a:t> </a:t>
            </a:r>
            <a:r>
              <a:rPr lang="en-US" altLang="zh-CN" dirty="0"/>
              <a:t>or 1 ppm</a:t>
            </a:r>
            <a:r>
              <a:rPr lang="zh-CN" altLang="en-US" dirty="0" smtClean="0"/>
              <a:t>）</a:t>
            </a:r>
            <a:endParaRPr lang="zh-CN" altLang="en-US" dirty="0"/>
          </a:p>
        </p:txBody>
      </p:sp>
    </p:spTree>
    <p:extLst>
      <p:ext uri="{BB962C8B-B14F-4D97-AF65-F5344CB8AC3E}">
        <p14:creationId xmlns:p14="http://schemas.microsoft.com/office/powerpoint/2010/main" val="9184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Cache Error Persistence</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2"/>
          <a:stretch>
            <a:fillRect/>
          </a:stretch>
        </p:blipFill>
        <p:spPr>
          <a:xfrm>
            <a:off x="2193089" y="1294201"/>
            <a:ext cx="5210902" cy="2362530"/>
          </a:xfrm>
          <a:prstGeom prst="rect">
            <a:avLst/>
          </a:prstGeom>
        </p:spPr>
      </p:pic>
      <p:sp>
        <p:nvSpPr>
          <p:cNvPr id="4" name="矩形 3"/>
          <p:cNvSpPr/>
          <p:nvPr/>
        </p:nvSpPr>
        <p:spPr>
          <a:xfrm>
            <a:off x="673271" y="4136770"/>
            <a:ext cx="7964675" cy="1200329"/>
          </a:xfrm>
          <a:prstGeom prst="rect">
            <a:avLst/>
          </a:prstGeom>
        </p:spPr>
        <p:txBody>
          <a:bodyPr wrap="square">
            <a:spAutoFit/>
          </a:bodyPr>
          <a:lstStyle/>
          <a:p>
            <a:r>
              <a:rPr lang="zh-CN" altLang="en-US" dirty="0" smtClean="0"/>
              <a:t>第一次</a:t>
            </a:r>
            <a:r>
              <a:rPr lang="zh-CN" altLang="en-US" dirty="0"/>
              <a:t>自</a:t>
            </a:r>
            <a:r>
              <a:rPr lang="zh-CN" altLang="en-US" dirty="0" smtClean="0"/>
              <a:t>检只能触发</a:t>
            </a:r>
            <a:r>
              <a:rPr lang="zh-CN" altLang="en-US" dirty="0"/>
              <a:t>74</a:t>
            </a:r>
            <a:r>
              <a:rPr lang="zh-CN" altLang="en-US" dirty="0" smtClean="0"/>
              <a:t>％的错误</a:t>
            </a:r>
            <a:r>
              <a:rPr lang="en-US" altLang="zh-CN" dirty="0" smtClean="0"/>
              <a:t>Cache</a:t>
            </a:r>
            <a:r>
              <a:rPr lang="zh-CN" altLang="en-US" dirty="0" smtClean="0"/>
              <a:t>行，</a:t>
            </a:r>
            <a:r>
              <a:rPr lang="zh-CN" altLang="en-US" dirty="0"/>
              <a:t>第四</a:t>
            </a:r>
            <a:r>
              <a:rPr lang="zh-CN" altLang="en-US" dirty="0" smtClean="0"/>
              <a:t>次可以达到</a:t>
            </a:r>
            <a:r>
              <a:rPr lang="zh-CN" altLang="en-US" dirty="0"/>
              <a:t>94</a:t>
            </a:r>
            <a:r>
              <a:rPr lang="zh-CN" altLang="en-US" dirty="0" smtClean="0"/>
              <a:t>％，第八次才接近完全。</a:t>
            </a:r>
            <a:endParaRPr lang="zh-CN" altLang="en-US" dirty="0"/>
          </a:p>
          <a:p>
            <a:r>
              <a:rPr lang="zh-CN" altLang="en-US" dirty="0"/>
              <a:t>为了确保所有的错误被触发，Authenticache PUF</a:t>
            </a:r>
            <a:r>
              <a:rPr lang="zh-CN" altLang="en-US" dirty="0" smtClean="0"/>
              <a:t>可能需要对</a:t>
            </a:r>
            <a:r>
              <a:rPr lang="zh-CN" altLang="en-US" dirty="0"/>
              <a:t>每</a:t>
            </a:r>
            <a:r>
              <a:rPr lang="zh-CN" altLang="en-US" dirty="0" smtClean="0"/>
              <a:t>一</a:t>
            </a:r>
            <a:r>
              <a:rPr lang="en-US" altLang="zh-CN" dirty="0" smtClean="0"/>
              <a:t>Cache</a:t>
            </a:r>
            <a:r>
              <a:rPr lang="zh-CN" altLang="en-US" dirty="0" smtClean="0"/>
              <a:t>行测试</a:t>
            </a:r>
            <a:r>
              <a:rPr lang="zh-CN" altLang="en-US" dirty="0"/>
              <a:t>中的至少</a:t>
            </a:r>
            <a:r>
              <a:rPr lang="zh-CN" altLang="en-US" dirty="0" smtClean="0"/>
              <a:t>八次</a:t>
            </a:r>
            <a:r>
              <a:rPr lang="en-US" altLang="zh-CN" dirty="0" smtClean="0"/>
              <a:t>Challenge</a:t>
            </a:r>
            <a:r>
              <a:rPr lang="zh-CN" altLang="en-US" dirty="0" smtClean="0"/>
              <a:t>。这种</a:t>
            </a:r>
            <a:r>
              <a:rPr lang="zh-CN" altLang="en-US" dirty="0"/>
              <a:t>保守进近，但是，会增加PUF的性能开销。</a:t>
            </a:r>
          </a:p>
        </p:txBody>
      </p:sp>
    </p:spTree>
    <p:extLst>
      <p:ext uri="{BB962C8B-B14F-4D97-AF65-F5344CB8AC3E}">
        <p14:creationId xmlns:p14="http://schemas.microsoft.com/office/powerpoint/2010/main" val="1104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Aliasing and Uniformity</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5" name="图片 4"/>
          <p:cNvPicPr>
            <a:picLocks noChangeAspect="1"/>
          </p:cNvPicPr>
          <p:nvPr/>
        </p:nvPicPr>
        <p:blipFill>
          <a:blip r:embed="rId2"/>
          <a:stretch>
            <a:fillRect/>
          </a:stretch>
        </p:blipFill>
        <p:spPr>
          <a:xfrm>
            <a:off x="196912" y="1343933"/>
            <a:ext cx="4689003" cy="4445309"/>
          </a:xfrm>
          <a:prstGeom prst="rect">
            <a:avLst/>
          </a:prstGeom>
        </p:spPr>
      </p:pic>
      <p:sp>
        <p:nvSpPr>
          <p:cNvPr id="6" name="矩形 5"/>
          <p:cNvSpPr/>
          <p:nvPr/>
        </p:nvSpPr>
        <p:spPr>
          <a:xfrm>
            <a:off x="5544638" y="3104922"/>
            <a:ext cx="3175687" cy="923330"/>
          </a:xfrm>
          <a:prstGeom prst="rect">
            <a:avLst/>
          </a:prstGeom>
        </p:spPr>
        <p:txBody>
          <a:bodyPr wrap="square">
            <a:spAutoFit/>
          </a:bodyPr>
          <a:lstStyle/>
          <a:p>
            <a:r>
              <a:rPr lang="zh-CN" altLang="en-US" dirty="0"/>
              <a:t>为了</a:t>
            </a:r>
            <a:r>
              <a:rPr lang="zh-CN" altLang="en-US" dirty="0" smtClean="0"/>
              <a:t>评估随机性</a:t>
            </a:r>
            <a:r>
              <a:rPr lang="zh-CN" altLang="en-US" dirty="0"/>
              <a:t>和可预测性</a:t>
            </a:r>
            <a:r>
              <a:rPr lang="zh-CN" altLang="en-US" dirty="0" smtClean="0"/>
              <a:t>，使用几</a:t>
            </a:r>
            <a:r>
              <a:rPr lang="zh-CN" altLang="en-US" dirty="0"/>
              <a:t>个蒙特卡洛实验证明，检验</a:t>
            </a:r>
            <a:r>
              <a:rPr lang="zh-CN" altLang="en-US" dirty="0" smtClean="0"/>
              <a:t>位</a:t>
            </a:r>
            <a:r>
              <a:rPr lang="zh-CN" altLang="en-US" dirty="0"/>
              <a:t>混叠</a:t>
            </a:r>
            <a:r>
              <a:rPr lang="zh-CN" altLang="en-US" dirty="0" smtClean="0"/>
              <a:t>和</a:t>
            </a:r>
            <a:r>
              <a:rPr lang="zh-CN" altLang="en-US" dirty="0"/>
              <a:t>均匀性的特点。</a:t>
            </a:r>
          </a:p>
        </p:txBody>
      </p:sp>
    </p:spTree>
    <p:extLst>
      <p:ext uri="{BB962C8B-B14F-4D97-AF65-F5344CB8AC3E}">
        <p14:creationId xmlns:p14="http://schemas.microsoft.com/office/powerpoint/2010/main" val="389879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其他评估</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5" name="图片 4"/>
          <p:cNvPicPr>
            <a:picLocks noChangeAspect="1"/>
          </p:cNvPicPr>
          <p:nvPr/>
        </p:nvPicPr>
        <p:blipFill>
          <a:blip r:embed="rId2"/>
          <a:stretch>
            <a:fillRect/>
          </a:stretch>
        </p:blipFill>
        <p:spPr>
          <a:xfrm>
            <a:off x="129626" y="1475949"/>
            <a:ext cx="4219951" cy="1819201"/>
          </a:xfrm>
          <a:prstGeom prst="rect">
            <a:avLst/>
          </a:prstGeom>
        </p:spPr>
      </p:pic>
      <p:pic>
        <p:nvPicPr>
          <p:cNvPr id="6" name="图片 5"/>
          <p:cNvPicPr>
            <a:picLocks noChangeAspect="1"/>
          </p:cNvPicPr>
          <p:nvPr/>
        </p:nvPicPr>
        <p:blipFill>
          <a:blip r:embed="rId3"/>
          <a:stretch>
            <a:fillRect/>
          </a:stretch>
        </p:blipFill>
        <p:spPr>
          <a:xfrm>
            <a:off x="4668645" y="1475948"/>
            <a:ext cx="4418060" cy="1819201"/>
          </a:xfrm>
          <a:prstGeom prst="rect">
            <a:avLst/>
          </a:prstGeom>
        </p:spPr>
      </p:pic>
      <p:sp>
        <p:nvSpPr>
          <p:cNvPr id="7" name="矩形 6"/>
          <p:cNvSpPr/>
          <p:nvPr/>
        </p:nvSpPr>
        <p:spPr>
          <a:xfrm>
            <a:off x="421507" y="3495933"/>
            <a:ext cx="8146418" cy="646331"/>
          </a:xfrm>
          <a:prstGeom prst="rect">
            <a:avLst/>
          </a:prstGeom>
        </p:spPr>
        <p:txBody>
          <a:bodyPr wrap="square">
            <a:spAutoFit/>
          </a:bodyPr>
          <a:lstStyle/>
          <a:p>
            <a:r>
              <a:rPr lang="zh-CN" altLang="en-US" dirty="0" smtClean="0"/>
              <a:t>影响Authenticache</a:t>
            </a:r>
            <a:r>
              <a:rPr lang="zh-CN" altLang="en-US" dirty="0"/>
              <a:t>的性能</a:t>
            </a:r>
            <a:r>
              <a:rPr lang="zh-CN" altLang="en-US" dirty="0" smtClean="0"/>
              <a:t>开销的因素有</a:t>
            </a:r>
            <a:r>
              <a:rPr lang="en-US" altLang="zh-CN" dirty="0" smtClean="0"/>
              <a:t>Challenge</a:t>
            </a:r>
            <a:r>
              <a:rPr lang="zh-CN" altLang="en-US" dirty="0" smtClean="0"/>
              <a:t>大小</a:t>
            </a:r>
            <a:r>
              <a:rPr lang="zh-CN" altLang="en-US" dirty="0"/>
              <a:t>，自检的尝试次数，缓存大小</a:t>
            </a:r>
            <a:r>
              <a:rPr lang="zh-CN" altLang="en-US" dirty="0" smtClean="0"/>
              <a:t>，PUF错误</a:t>
            </a:r>
            <a:r>
              <a:rPr lang="zh-CN" altLang="en-US" dirty="0"/>
              <a:t>的</a:t>
            </a:r>
            <a:r>
              <a:rPr lang="zh-CN" altLang="en-US" dirty="0" smtClean="0"/>
              <a:t>数目。性能</a:t>
            </a:r>
            <a:r>
              <a:rPr lang="zh-CN" altLang="en-US" dirty="0"/>
              <a:t>开销与CRP的</a:t>
            </a:r>
            <a:r>
              <a:rPr lang="zh-CN" altLang="en-US" dirty="0" smtClean="0"/>
              <a:t>尺寸成线性相关。</a:t>
            </a:r>
            <a:endParaRPr lang="zh-CN" altLang="en-US" dirty="0"/>
          </a:p>
        </p:txBody>
      </p:sp>
      <p:sp>
        <p:nvSpPr>
          <p:cNvPr id="8" name="矩形 7"/>
          <p:cNvSpPr/>
          <p:nvPr/>
        </p:nvSpPr>
        <p:spPr>
          <a:xfrm>
            <a:off x="429750" y="1014944"/>
            <a:ext cx="2525050" cy="369332"/>
          </a:xfrm>
          <a:prstGeom prst="rect">
            <a:avLst/>
          </a:prstGeom>
        </p:spPr>
        <p:txBody>
          <a:bodyPr wrap="none">
            <a:spAutoFit/>
          </a:bodyPr>
          <a:lstStyle/>
          <a:p>
            <a:r>
              <a:rPr lang="en-US" altLang="zh-CN" b="1" dirty="0">
                <a:latin typeface="NimbusRomNo9L-Medi"/>
              </a:rPr>
              <a:t>Performance Overhead</a:t>
            </a:r>
            <a:endParaRPr lang="zh-CN" altLang="en-US" b="1" dirty="0"/>
          </a:p>
        </p:txBody>
      </p:sp>
      <p:sp>
        <p:nvSpPr>
          <p:cNvPr id="9" name="矩形 8"/>
          <p:cNvSpPr/>
          <p:nvPr/>
        </p:nvSpPr>
        <p:spPr>
          <a:xfrm>
            <a:off x="421507" y="4796480"/>
            <a:ext cx="2759089" cy="369332"/>
          </a:xfrm>
          <a:prstGeom prst="rect">
            <a:avLst/>
          </a:prstGeom>
        </p:spPr>
        <p:txBody>
          <a:bodyPr wrap="none">
            <a:spAutoFit/>
          </a:bodyPr>
          <a:lstStyle/>
          <a:p>
            <a:r>
              <a:rPr lang="en-US" altLang="zh-CN" b="1" dirty="0" err="1">
                <a:latin typeface="NimbusRomNo9L-Medi"/>
              </a:rPr>
              <a:t>Authenticache</a:t>
            </a:r>
            <a:r>
              <a:rPr lang="en-US" altLang="zh-CN" b="1" dirty="0">
                <a:latin typeface="NimbusRomNo9L-Medi"/>
              </a:rPr>
              <a:t> Lifetime</a:t>
            </a:r>
            <a:endParaRPr lang="zh-CN" altLang="en-US" b="1" dirty="0"/>
          </a:p>
        </p:txBody>
      </p:sp>
      <p:pic>
        <p:nvPicPr>
          <p:cNvPr id="10" name="图片 9"/>
          <p:cNvPicPr>
            <a:picLocks noChangeAspect="1"/>
          </p:cNvPicPr>
          <p:nvPr/>
        </p:nvPicPr>
        <p:blipFill>
          <a:blip r:embed="rId4"/>
          <a:stretch>
            <a:fillRect/>
          </a:stretch>
        </p:blipFill>
        <p:spPr>
          <a:xfrm>
            <a:off x="4042642" y="4295251"/>
            <a:ext cx="4782217" cy="1371791"/>
          </a:xfrm>
          <a:prstGeom prst="rect">
            <a:avLst/>
          </a:prstGeom>
        </p:spPr>
      </p:pic>
      <p:sp>
        <p:nvSpPr>
          <p:cNvPr id="11" name="矩形 10"/>
          <p:cNvSpPr/>
          <p:nvPr/>
        </p:nvSpPr>
        <p:spPr>
          <a:xfrm>
            <a:off x="429750" y="6204279"/>
            <a:ext cx="3929281" cy="369332"/>
          </a:xfrm>
          <a:prstGeom prst="rect">
            <a:avLst/>
          </a:prstGeom>
        </p:spPr>
        <p:txBody>
          <a:bodyPr wrap="none">
            <a:spAutoFit/>
          </a:bodyPr>
          <a:lstStyle/>
          <a:p>
            <a:r>
              <a:rPr lang="en-US" altLang="zh-CN" b="1" dirty="0">
                <a:latin typeface="NimbusRomNo9L-Medi"/>
              </a:rPr>
              <a:t>Model Building Attack Case Study</a:t>
            </a:r>
            <a:endParaRPr lang="zh-CN" altLang="en-US" b="1" dirty="0"/>
          </a:p>
        </p:txBody>
      </p:sp>
    </p:spTree>
    <p:extLst>
      <p:ext uri="{BB962C8B-B14F-4D97-AF65-F5344CB8AC3E}">
        <p14:creationId xmlns:p14="http://schemas.microsoft.com/office/powerpoint/2010/main" val="193280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3" name="矩形 42"/>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Background Information</a:t>
            </a:r>
            <a:endParaRPr lang="zh-CN" altLang="en-US" sz="14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3"/>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 </a:t>
            </a: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and </a:t>
            </a: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Algorithm</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矩形 44"/>
          <p:cNvSpPr/>
          <p:nvPr/>
        </p:nvSpPr>
        <p:spPr>
          <a:xfrm>
            <a:off x="6674267" y="4186010"/>
            <a:ext cx="2313214"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结论</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 and Concludes</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altLang="zh-CN"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System Prototype</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1942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End</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567925" y="6043839"/>
            <a:ext cx="728474" cy="529772"/>
            <a:chOff x="8567925" y="6043839"/>
            <a:chExt cx="728474" cy="529772"/>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矩形 157"/>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607253" y="3138616"/>
            <a:ext cx="8324909" cy="1200329"/>
          </a:xfrm>
          <a:prstGeom prst="rect">
            <a:avLst/>
          </a:prstGeom>
          <a:noFill/>
        </p:spPr>
        <p:txBody>
          <a:bodyPr wrap="square" rtlCol="0">
            <a:spAutoFit/>
          </a:bodyPr>
          <a:lstStyle/>
          <a:p>
            <a:r>
              <a:rPr lang="zh-CN" altLang="en-US" dirty="0" smtClean="0"/>
              <a:t>利用</a:t>
            </a:r>
            <a:r>
              <a:rPr lang="en-US" altLang="zh-CN" dirty="0" smtClean="0"/>
              <a:t>Cache</a:t>
            </a:r>
            <a:r>
              <a:rPr lang="zh-CN" altLang="en-US" dirty="0" smtClean="0"/>
              <a:t>可自动纠正错误的机制，提出了基于</a:t>
            </a:r>
            <a:r>
              <a:rPr lang="en-US" altLang="zh-CN" dirty="0" smtClean="0"/>
              <a:t>PUF</a:t>
            </a:r>
            <a:r>
              <a:rPr lang="zh-CN" altLang="en-US" dirty="0" smtClean="0"/>
              <a:t>的</a:t>
            </a:r>
            <a:r>
              <a:rPr lang="en-US" altLang="zh-CN" dirty="0" err="1" smtClean="0"/>
              <a:t>Authenticache</a:t>
            </a:r>
            <a:r>
              <a:rPr lang="zh-CN" altLang="en-US" dirty="0" smtClean="0"/>
              <a:t>方法，这种方法无需添加专门的硬件，并且非常的鲁棒抗干扰。通过评估并广泛的模拟，表明</a:t>
            </a:r>
            <a:r>
              <a:rPr lang="en-US" altLang="zh-CN" dirty="0" err="1" smtClean="0"/>
              <a:t>Authenticache</a:t>
            </a:r>
            <a:r>
              <a:rPr lang="zh-CN" altLang="en-US" dirty="0" smtClean="0"/>
              <a:t>这种方式能够承受高达</a:t>
            </a:r>
            <a:r>
              <a:rPr lang="en-US" altLang="zh-CN" dirty="0" smtClean="0"/>
              <a:t>142%</a:t>
            </a:r>
            <a:r>
              <a:rPr lang="zh-CN" altLang="en-US" dirty="0" smtClean="0"/>
              <a:t>噪声能力，同时保证错误率低于百万分之一。最后还提出了一种能够抗攻击的安全机制，能够承受一天一千多次的验证。</a:t>
            </a:r>
            <a:endParaRPr lang="zh-CN" altLang="en-US" dirty="0"/>
          </a:p>
        </p:txBody>
      </p:sp>
    </p:spTree>
    <p:extLst>
      <p:ext uri="{BB962C8B-B14F-4D97-AF65-F5344CB8AC3E}">
        <p14:creationId xmlns:p14="http://schemas.microsoft.com/office/powerpoint/2010/main" val="404402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sp>
        <p:nvSpPr>
          <p:cNvPr id="33" name="文本框 32"/>
          <p:cNvSpPr txBox="1"/>
          <p:nvPr/>
        </p:nvSpPr>
        <p:spPr>
          <a:xfrm>
            <a:off x="1905000" y="3429000"/>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cxnSp>
        <p:nvCxnSpPr>
          <p:cNvPr id="35" name="直接连接符 34"/>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950759" y="3895211"/>
            <a:ext cx="2133600"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指导老师：沈海华</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6624638" y="3895211"/>
            <a:ext cx="2519362" cy="369332"/>
          </a:xfrm>
          <a:prstGeom prst="rect">
            <a:avLst/>
          </a:prstGeom>
          <a:noFill/>
        </p:spPr>
        <p:txBody>
          <a:bodyPr wrap="square" rtlCol="0">
            <a:spAutoFit/>
          </a:bodyPr>
          <a:lstStyle/>
          <a:p>
            <a:pPr algn="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汇报人：谭华哲</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43"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extLst>
      <p:ext uri="{BB962C8B-B14F-4D97-AF65-F5344CB8AC3E}">
        <p14:creationId xmlns:p14="http://schemas.microsoft.com/office/powerpoint/2010/main" val="4201672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22" presetClass="entr" presetSubtype="2" fill="hold" nodeType="withEffect">
                                  <p:stCondLst>
                                    <p:cond delay="25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43"/>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44"/>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083550" y="392776"/>
            <a:ext cx="3636775" cy="400110"/>
          </a:xfrm>
          <a:prstGeom prst="rect">
            <a:avLst/>
          </a:prstGeom>
          <a:noFill/>
        </p:spPr>
        <p:txBody>
          <a:bodyPr wrap="square" rtlCol="0">
            <a:spAutoFit/>
          </a:bodyPr>
          <a:lstStyle/>
          <a:p>
            <a:pPr algn="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安全问题瞩目</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439925" y="2722486"/>
            <a:ext cx="8280400" cy="1823576"/>
          </a:xfrm>
          <a:prstGeom prst="rect">
            <a:avLst/>
          </a:prstGeom>
          <a:noFill/>
        </p:spPr>
        <p:txBody>
          <a:bodyPr wrap="square" rtlCol="0">
            <a:spAutoFit/>
          </a:bodyPr>
          <a:lstStyle/>
          <a:p>
            <a:pPr indent="457200">
              <a:lnSpc>
                <a:spcPct val="125000"/>
              </a:lnSpc>
            </a:pP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近些年来，随着互联网、物联网的</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普及，安全已成为当今计算系统的一个关键的设计因素</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。越来越多的个人数据被收集、创建、并</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通过相互连接的</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设备传递共享时，个人隐私的安全性问题受到</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关注</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。当今</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的计算设备的移动性使得它们容易被窃取和篡改</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。最普遍的安全形式是通过私钥作为信息的加密和验证的媒介，实验证明用纯软件的手段是很难应付对私钥的物理访问攻击。</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162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提出</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p:nvPr/>
        </p:nvGrpSpPr>
        <p:grpSpPr>
          <a:xfrm>
            <a:off x="0" y="284389"/>
            <a:ext cx="1692275" cy="529772"/>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57200" y="1150030"/>
            <a:ext cx="8229599" cy="1754326"/>
          </a:xfrm>
          <a:prstGeom prst="rect">
            <a:avLst/>
          </a:prstGeom>
        </p:spPr>
        <p:txBody>
          <a:bodyPr wrap="square">
            <a:spAutoFit/>
          </a:bodyPr>
          <a:lstStyle/>
          <a:p>
            <a:pPr>
              <a:lnSpc>
                <a:spcPct val="150000"/>
              </a:lnSpc>
            </a:pP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国内外</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的业界专家提出了很多的解决方案，这些方案主要分为基于逻辑加密算法的认证协议方案和物理机制方案。传统的基于逻辑加密算法的安全认证协议需要大量的硬件开销，例如基于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Hash</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函数的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MD4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MD5</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和</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SHA-256</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需要</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8000</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10000</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个门电路来实现，即使简化低成本的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AES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算法也得需要</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3400</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个门电路。</a:t>
            </a:r>
          </a:p>
        </p:txBody>
      </p:sp>
      <p:sp>
        <p:nvSpPr>
          <p:cNvPr id="6" name="矩形 5"/>
          <p:cNvSpPr/>
          <p:nvPr/>
        </p:nvSpPr>
        <p:spPr>
          <a:xfrm>
            <a:off x="457200" y="2904356"/>
            <a:ext cx="8353169" cy="3416320"/>
          </a:xfrm>
          <a:prstGeom prst="rect">
            <a:avLst/>
          </a:prstGeom>
        </p:spPr>
        <p:txBody>
          <a:bodyPr wrap="square">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借鉴</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当前普遍</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使用的人体唯一特征</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指纹</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或虹膜</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对</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个人实施认证</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的思想</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，人们基于物理实体的内在物理构造来唯一地标识</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单个物理</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实体实现有效认证的思路，提出了物理不可克隆</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函数</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Physical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Unclonable</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Function</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的概念。</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是指对一</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个物理</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实体输入一个激励，利用其不可避免的内在物理构造</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的随机</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差异输出一个不可预测的响应这样一个物理不可克隆</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的函数</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最基本的应用是利用实体的唯一标识来实现</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认证，随着</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人们对</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的理解和应用的不断深入，</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又</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逐渐</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被应用到系统认证、密钥生成等更多的领域，并逐渐成为</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硬件</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安全领域研究中的一个热门话题。</a:t>
            </a:r>
          </a:p>
        </p:txBody>
      </p:sp>
    </p:spTree>
    <p:extLst>
      <p:ext uri="{BB962C8B-B14F-4D97-AF65-F5344CB8AC3E}">
        <p14:creationId xmlns:p14="http://schemas.microsoft.com/office/powerpoint/2010/main" val="30096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par>
                                <p:cTn id="16" presetID="22" presetClass="entr" presetSubtype="8"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083550" y="392776"/>
            <a:ext cx="3636775" cy="400110"/>
          </a:xfrm>
          <a:prstGeom prst="rect">
            <a:avLst/>
          </a:prstGeom>
          <a:noFill/>
        </p:spPr>
        <p:txBody>
          <a:bodyPr wrap="square" rtlCol="0">
            <a:spAutoFit/>
          </a:bodyPr>
          <a:lstStyle/>
          <a:p>
            <a:pPr algn="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数字电路</a:t>
            </a: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方法</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p:cNvGrpSpPr/>
          <p:nvPr/>
        </p:nvGrpSpPr>
        <p:grpSpPr>
          <a:xfrm>
            <a:off x="0" y="284389"/>
            <a:ext cx="1692275" cy="529772"/>
            <a:chOff x="0" y="284389"/>
            <a:chExt cx="1692275" cy="529772"/>
          </a:xfrm>
        </p:grpSpPr>
        <p:sp>
          <p:nvSpPr>
            <p:cNvPr id="27" name="矩形 2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28" name="矩形 2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9" name="直接连接符 28"/>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5434" y="1211701"/>
            <a:ext cx="4572000" cy="369332"/>
          </a:xfrm>
          <a:prstGeom prst="rect">
            <a:avLst/>
          </a:prstGeom>
        </p:spPr>
        <p:txBody>
          <a:bodyPr>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数字电路</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目前主要有两种主要实现方法</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573333" y="1873704"/>
            <a:ext cx="8146992" cy="1670073"/>
          </a:xfrm>
          <a:prstGeom prst="rect">
            <a:avLst/>
          </a:prstGeom>
        </p:spPr>
        <p:txBody>
          <a:bodyPr wrap="square">
            <a:spAutoFit/>
          </a:bodyPr>
          <a:lstStyle/>
          <a:p>
            <a:pPr>
              <a:lnSpc>
                <a:spcPct val="150000"/>
              </a:lnSpc>
            </a:pP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1)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利用数字信号的传播延迟变化来实现。一个</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数字信号</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的传播延迟就是信号在路径上遇到元器件电子参数的一</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个函数</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。这些元器件的电子参数例如</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MOSFET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通道长度、</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宽度和阈值电压、</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氧化层厚度、金属线的</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形状等都会受到</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制造</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差异的</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影响。因此，一个数字信号的传播</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延迟将</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会有部分随机性，并且在测量时显示出类似于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行为</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。目前有三种主要的具体实现方法，即基于仲裁器</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基于环形振荡器的</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和</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基于毛刺</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573333" y="3689347"/>
            <a:ext cx="8208202" cy="2354491"/>
          </a:xfrm>
          <a:prstGeom prst="rect">
            <a:avLst/>
          </a:prstGeom>
        </p:spPr>
        <p:txBody>
          <a:bodyPr wrap="square">
            <a:spAutoFit/>
          </a:bodyPr>
          <a:lstStyle/>
          <a:p>
            <a:pPr>
              <a:lnSpc>
                <a:spcPct val="150000"/>
              </a:lnSpc>
            </a:pP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利用一些存储器单元结构的稳定状态的制造变化</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来实现</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。一般情况下，完成存储器的数字存储是通过双稳态</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逻辑</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单元，也就是一个逻辑单元假设有两个不同的但是逻辑</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上稳定</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的状态。具体过程是，首先通过交叉耦合两个门器件</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例如</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反相器来构建一个双稳态逻辑单元，然后这个双稳态</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逻辑单元</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选择寄存在两个中的一个状态，就实现了存储一个</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二进制数</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字。但是，如果双稳态逻辑单元进入一个不稳定状态，</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它就</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可能在不稳定状态之间振荡，但最后会回到双稳态中的</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一个</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。而实验表明大多数单元都会有其明确偏向。这个效果</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是由</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其对称设计单元参数间的不匹配造成的。而这种不匹配</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是由</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制造变化差异引起的，所以能够观察到这样一个</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存储单元的</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稳定状态显示出一个类似于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的行为。</a:t>
            </a:r>
          </a:p>
        </p:txBody>
      </p:sp>
    </p:spTree>
    <p:extLst>
      <p:ext uri="{BB962C8B-B14F-4D97-AF65-F5344CB8AC3E}">
        <p14:creationId xmlns:p14="http://schemas.microsoft.com/office/powerpoint/2010/main" val="319466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par>
                                <p:cTn id="16" presetID="22" presetClass="entr" presetSubtype="8"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原理</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3" name="Group 12389"/>
          <p:cNvGrpSpPr/>
          <p:nvPr/>
        </p:nvGrpSpPr>
        <p:grpSpPr>
          <a:xfrm>
            <a:off x="2427333" y="1081053"/>
            <a:ext cx="5505705" cy="3132602"/>
            <a:chOff x="0" y="0"/>
            <a:chExt cx="2976427" cy="1709918"/>
          </a:xfrm>
        </p:grpSpPr>
        <p:sp>
          <p:nvSpPr>
            <p:cNvPr id="78" name="Shape 502"/>
            <p:cNvSpPr/>
            <p:nvPr/>
          </p:nvSpPr>
          <p:spPr>
            <a:xfrm>
              <a:off x="592836" y="271276"/>
              <a:ext cx="118872" cy="526542"/>
            </a:xfrm>
            <a:custGeom>
              <a:avLst/>
              <a:gdLst/>
              <a:ahLst/>
              <a:cxnLst/>
              <a:rect l="0" t="0" r="0" b="0"/>
              <a:pathLst>
                <a:path w="118872" h="526542">
                  <a:moveTo>
                    <a:pt x="118872" y="407670"/>
                  </a:moveTo>
                  <a:lnTo>
                    <a:pt x="118110" y="98298"/>
                  </a:lnTo>
                  <a:lnTo>
                    <a:pt x="0" y="0"/>
                  </a:lnTo>
                  <a:lnTo>
                    <a:pt x="0" y="526542"/>
                  </a:lnTo>
                  <a:lnTo>
                    <a:pt x="118872" y="407670"/>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79" name="Picture 503"/>
            <p:cNvPicPr/>
            <p:nvPr/>
          </p:nvPicPr>
          <p:blipFill>
            <a:blip r:embed="rId2"/>
            <a:stretch>
              <a:fillRect/>
            </a:stretch>
          </p:blipFill>
          <p:spPr>
            <a:xfrm flipV="1">
              <a:off x="621792" y="384810"/>
              <a:ext cx="18288" cy="324612"/>
            </a:xfrm>
            <a:prstGeom prst="rect">
              <a:avLst/>
            </a:prstGeom>
          </p:spPr>
        </p:pic>
        <p:pic>
          <p:nvPicPr>
            <p:cNvPr id="80" name="Picture 504"/>
            <p:cNvPicPr/>
            <p:nvPr/>
          </p:nvPicPr>
          <p:blipFill>
            <a:blip r:embed="rId3"/>
            <a:stretch>
              <a:fillRect/>
            </a:stretch>
          </p:blipFill>
          <p:spPr>
            <a:xfrm flipV="1">
              <a:off x="615696" y="672846"/>
              <a:ext cx="30480" cy="329184"/>
            </a:xfrm>
            <a:prstGeom prst="rect">
              <a:avLst/>
            </a:prstGeom>
          </p:spPr>
        </p:pic>
        <p:sp>
          <p:nvSpPr>
            <p:cNvPr id="81" name="Shape 506"/>
            <p:cNvSpPr/>
            <p:nvPr/>
          </p:nvSpPr>
          <p:spPr>
            <a:xfrm>
              <a:off x="592836" y="945646"/>
              <a:ext cx="118872" cy="526542"/>
            </a:xfrm>
            <a:custGeom>
              <a:avLst/>
              <a:gdLst/>
              <a:ahLst/>
              <a:cxnLst/>
              <a:rect l="0" t="0" r="0" b="0"/>
              <a:pathLst>
                <a:path w="118872" h="526542">
                  <a:moveTo>
                    <a:pt x="118872" y="408432"/>
                  </a:moveTo>
                  <a:lnTo>
                    <a:pt x="118110" y="98298"/>
                  </a:lnTo>
                  <a:lnTo>
                    <a:pt x="0" y="0"/>
                  </a:lnTo>
                  <a:lnTo>
                    <a:pt x="0" y="526542"/>
                  </a:lnTo>
                  <a:lnTo>
                    <a:pt x="118872" y="408432"/>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82" name="Picture 507"/>
            <p:cNvPicPr/>
            <p:nvPr/>
          </p:nvPicPr>
          <p:blipFill>
            <a:blip r:embed="rId3"/>
            <a:stretch>
              <a:fillRect/>
            </a:stretch>
          </p:blipFill>
          <p:spPr>
            <a:xfrm flipV="1">
              <a:off x="615696" y="1034796"/>
              <a:ext cx="30480" cy="329184"/>
            </a:xfrm>
            <a:prstGeom prst="rect">
              <a:avLst/>
            </a:prstGeom>
          </p:spPr>
        </p:pic>
        <p:pic>
          <p:nvPicPr>
            <p:cNvPr id="83" name="Picture 508"/>
            <p:cNvPicPr/>
            <p:nvPr/>
          </p:nvPicPr>
          <p:blipFill>
            <a:blip r:embed="rId2"/>
            <a:stretch>
              <a:fillRect/>
            </a:stretch>
          </p:blipFill>
          <p:spPr>
            <a:xfrm flipV="1">
              <a:off x="621792" y="1322070"/>
              <a:ext cx="18288" cy="324612"/>
            </a:xfrm>
            <a:prstGeom prst="rect">
              <a:avLst/>
            </a:prstGeom>
          </p:spPr>
        </p:pic>
        <p:sp>
          <p:nvSpPr>
            <p:cNvPr id="84" name="Shape 509"/>
            <p:cNvSpPr/>
            <p:nvPr/>
          </p:nvSpPr>
          <p:spPr>
            <a:xfrm>
              <a:off x="400050" y="80014"/>
              <a:ext cx="1853946" cy="0"/>
            </a:xfrm>
            <a:custGeom>
              <a:avLst/>
              <a:gdLst/>
              <a:ahLst/>
              <a:cxnLst/>
              <a:rect l="0" t="0" r="0" b="0"/>
              <a:pathLst>
                <a:path w="1853946">
                  <a:moveTo>
                    <a:pt x="0" y="0"/>
                  </a:moveTo>
                  <a:lnTo>
                    <a:pt x="1853946"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85" name="Shape 510"/>
            <p:cNvSpPr/>
            <p:nvPr/>
          </p:nvSpPr>
          <p:spPr>
            <a:xfrm>
              <a:off x="637794" y="80014"/>
              <a:ext cx="0" cy="228600"/>
            </a:xfrm>
            <a:custGeom>
              <a:avLst/>
              <a:gdLst/>
              <a:ahLst/>
              <a:cxnLst/>
              <a:rect l="0" t="0" r="0" b="0"/>
              <a:pathLst>
                <a:path h="228600">
                  <a:moveTo>
                    <a:pt x="0" y="0"/>
                  </a:moveTo>
                  <a:lnTo>
                    <a:pt x="0" y="22860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86" name="Shape 512"/>
            <p:cNvSpPr/>
            <p:nvPr/>
          </p:nvSpPr>
          <p:spPr>
            <a:xfrm>
              <a:off x="1037844" y="271276"/>
              <a:ext cx="118872" cy="526542"/>
            </a:xfrm>
            <a:custGeom>
              <a:avLst/>
              <a:gdLst/>
              <a:ahLst/>
              <a:cxnLst/>
              <a:rect l="0" t="0" r="0" b="0"/>
              <a:pathLst>
                <a:path w="118872" h="526542">
                  <a:moveTo>
                    <a:pt x="118872" y="407670"/>
                  </a:moveTo>
                  <a:lnTo>
                    <a:pt x="118110" y="98298"/>
                  </a:lnTo>
                  <a:lnTo>
                    <a:pt x="0" y="0"/>
                  </a:lnTo>
                  <a:lnTo>
                    <a:pt x="0" y="526542"/>
                  </a:lnTo>
                  <a:lnTo>
                    <a:pt x="118872" y="407670"/>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87" name="Picture 513"/>
            <p:cNvPicPr/>
            <p:nvPr/>
          </p:nvPicPr>
          <p:blipFill>
            <a:blip r:embed="rId2"/>
            <a:stretch>
              <a:fillRect/>
            </a:stretch>
          </p:blipFill>
          <p:spPr>
            <a:xfrm flipV="1">
              <a:off x="1066800" y="359664"/>
              <a:ext cx="18288" cy="324612"/>
            </a:xfrm>
            <a:prstGeom prst="rect">
              <a:avLst/>
            </a:prstGeom>
          </p:spPr>
        </p:pic>
        <p:pic>
          <p:nvPicPr>
            <p:cNvPr id="88" name="Picture 514"/>
            <p:cNvPicPr/>
            <p:nvPr/>
          </p:nvPicPr>
          <p:blipFill>
            <a:blip r:embed="rId3"/>
            <a:stretch>
              <a:fillRect/>
            </a:stretch>
          </p:blipFill>
          <p:spPr>
            <a:xfrm flipV="1">
              <a:off x="1060704" y="647700"/>
              <a:ext cx="30480" cy="329184"/>
            </a:xfrm>
            <a:prstGeom prst="rect">
              <a:avLst/>
            </a:prstGeom>
          </p:spPr>
        </p:pic>
        <p:sp>
          <p:nvSpPr>
            <p:cNvPr id="89" name="Shape 516"/>
            <p:cNvSpPr/>
            <p:nvPr/>
          </p:nvSpPr>
          <p:spPr>
            <a:xfrm>
              <a:off x="1037844" y="945646"/>
              <a:ext cx="118872" cy="526542"/>
            </a:xfrm>
            <a:custGeom>
              <a:avLst/>
              <a:gdLst/>
              <a:ahLst/>
              <a:cxnLst/>
              <a:rect l="0" t="0" r="0" b="0"/>
              <a:pathLst>
                <a:path w="118872" h="526542">
                  <a:moveTo>
                    <a:pt x="118872" y="408432"/>
                  </a:moveTo>
                  <a:lnTo>
                    <a:pt x="118110" y="98298"/>
                  </a:lnTo>
                  <a:lnTo>
                    <a:pt x="0" y="0"/>
                  </a:lnTo>
                  <a:lnTo>
                    <a:pt x="0" y="526542"/>
                  </a:lnTo>
                  <a:lnTo>
                    <a:pt x="118872" y="408432"/>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90" name="Picture 517"/>
            <p:cNvPicPr/>
            <p:nvPr/>
          </p:nvPicPr>
          <p:blipFill>
            <a:blip r:embed="rId3"/>
            <a:stretch>
              <a:fillRect/>
            </a:stretch>
          </p:blipFill>
          <p:spPr>
            <a:xfrm flipV="1">
              <a:off x="1060704" y="1034796"/>
              <a:ext cx="30480" cy="329184"/>
            </a:xfrm>
            <a:prstGeom prst="rect">
              <a:avLst/>
            </a:prstGeom>
          </p:spPr>
        </p:pic>
        <p:pic>
          <p:nvPicPr>
            <p:cNvPr id="91" name="Picture 518"/>
            <p:cNvPicPr/>
            <p:nvPr/>
          </p:nvPicPr>
          <p:blipFill>
            <a:blip r:embed="rId2"/>
            <a:stretch>
              <a:fillRect/>
            </a:stretch>
          </p:blipFill>
          <p:spPr>
            <a:xfrm flipV="1">
              <a:off x="1066800" y="1322070"/>
              <a:ext cx="18288" cy="324612"/>
            </a:xfrm>
            <a:prstGeom prst="rect">
              <a:avLst/>
            </a:prstGeom>
          </p:spPr>
        </p:pic>
        <p:sp>
          <p:nvSpPr>
            <p:cNvPr id="92" name="Shape 520"/>
            <p:cNvSpPr/>
            <p:nvPr/>
          </p:nvSpPr>
          <p:spPr>
            <a:xfrm>
              <a:off x="1868424" y="271276"/>
              <a:ext cx="118110" cy="526542"/>
            </a:xfrm>
            <a:custGeom>
              <a:avLst/>
              <a:gdLst/>
              <a:ahLst/>
              <a:cxnLst/>
              <a:rect l="0" t="0" r="0" b="0"/>
              <a:pathLst>
                <a:path w="118110" h="526542">
                  <a:moveTo>
                    <a:pt x="118110" y="407670"/>
                  </a:moveTo>
                  <a:lnTo>
                    <a:pt x="118110" y="98298"/>
                  </a:lnTo>
                  <a:lnTo>
                    <a:pt x="0" y="0"/>
                  </a:lnTo>
                  <a:lnTo>
                    <a:pt x="0" y="526542"/>
                  </a:lnTo>
                  <a:lnTo>
                    <a:pt x="118110" y="407670"/>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93" name="Picture 521"/>
            <p:cNvPicPr/>
            <p:nvPr/>
          </p:nvPicPr>
          <p:blipFill>
            <a:blip r:embed="rId2"/>
            <a:stretch>
              <a:fillRect/>
            </a:stretch>
          </p:blipFill>
          <p:spPr>
            <a:xfrm flipV="1">
              <a:off x="1896618" y="359664"/>
              <a:ext cx="18288" cy="324612"/>
            </a:xfrm>
            <a:prstGeom prst="rect">
              <a:avLst/>
            </a:prstGeom>
          </p:spPr>
        </p:pic>
        <p:pic>
          <p:nvPicPr>
            <p:cNvPr id="94" name="Picture 522"/>
            <p:cNvPicPr/>
            <p:nvPr/>
          </p:nvPicPr>
          <p:blipFill>
            <a:blip r:embed="rId3"/>
            <a:stretch>
              <a:fillRect/>
            </a:stretch>
          </p:blipFill>
          <p:spPr>
            <a:xfrm flipV="1">
              <a:off x="1890522" y="647700"/>
              <a:ext cx="30480" cy="329184"/>
            </a:xfrm>
            <a:prstGeom prst="rect">
              <a:avLst/>
            </a:prstGeom>
          </p:spPr>
        </p:pic>
        <p:sp>
          <p:nvSpPr>
            <p:cNvPr id="95" name="Shape 524"/>
            <p:cNvSpPr/>
            <p:nvPr/>
          </p:nvSpPr>
          <p:spPr>
            <a:xfrm>
              <a:off x="1868424" y="945646"/>
              <a:ext cx="118110" cy="526542"/>
            </a:xfrm>
            <a:custGeom>
              <a:avLst/>
              <a:gdLst/>
              <a:ahLst/>
              <a:cxnLst/>
              <a:rect l="0" t="0" r="0" b="0"/>
              <a:pathLst>
                <a:path w="118110" h="526542">
                  <a:moveTo>
                    <a:pt x="118110" y="408432"/>
                  </a:moveTo>
                  <a:lnTo>
                    <a:pt x="118110" y="98298"/>
                  </a:lnTo>
                  <a:lnTo>
                    <a:pt x="0" y="0"/>
                  </a:lnTo>
                  <a:lnTo>
                    <a:pt x="0" y="526542"/>
                  </a:lnTo>
                  <a:lnTo>
                    <a:pt x="118110" y="408432"/>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96" name="Picture 525"/>
            <p:cNvPicPr/>
            <p:nvPr/>
          </p:nvPicPr>
          <p:blipFill>
            <a:blip r:embed="rId3"/>
            <a:stretch>
              <a:fillRect/>
            </a:stretch>
          </p:blipFill>
          <p:spPr>
            <a:xfrm flipV="1">
              <a:off x="1890522" y="1034796"/>
              <a:ext cx="30480" cy="329184"/>
            </a:xfrm>
            <a:prstGeom prst="rect">
              <a:avLst/>
            </a:prstGeom>
          </p:spPr>
        </p:pic>
        <p:pic>
          <p:nvPicPr>
            <p:cNvPr id="97" name="Picture 526"/>
            <p:cNvPicPr/>
            <p:nvPr/>
          </p:nvPicPr>
          <p:blipFill>
            <a:blip r:embed="rId2"/>
            <a:stretch>
              <a:fillRect/>
            </a:stretch>
          </p:blipFill>
          <p:spPr>
            <a:xfrm flipV="1">
              <a:off x="1896618" y="1322070"/>
              <a:ext cx="18288" cy="324612"/>
            </a:xfrm>
            <a:prstGeom prst="rect">
              <a:avLst/>
            </a:prstGeom>
          </p:spPr>
        </p:pic>
        <p:sp>
          <p:nvSpPr>
            <p:cNvPr id="98" name="Shape 527"/>
            <p:cNvSpPr/>
            <p:nvPr/>
          </p:nvSpPr>
          <p:spPr>
            <a:xfrm>
              <a:off x="0" y="405388"/>
              <a:ext cx="592836" cy="478536"/>
            </a:xfrm>
            <a:custGeom>
              <a:avLst/>
              <a:gdLst/>
              <a:ahLst/>
              <a:cxnLst/>
              <a:rect l="0" t="0" r="0" b="0"/>
              <a:pathLst>
                <a:path w="592836" h="478536">
                  <a:moveTo>
                    <a:pt x="0" y="478536"/>
                  </a:moveTo>
                  <a:lnTo>
                    <a:pt x="148590" y="478536"/>
                  </a:lnTo>
                  <a:lnTo>
                    <a:pt x="592836" y="23622"/>
                  </a:lnTo>
                  <a:lnTo>
                    <a:pt x="592836"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99" name="Shape 528"/>
            <p:cNvSpPr/>
            <p:nvPr/>
          </p:nvSpPr>
          <p:spPr>
            <a:xfrm>
              <a:off x="150876" y="653800"/>
              <a:ext cx="441960" cy="227076"/>
            </a:xfrm>
            <a:custGeom>
              <a:avLst/>
              <a:gdLst/>
              <a:ahLst/>
              <a:cxnLst/>
              <a:rect l="0" t="0" r="0" b="0"/>
              <a:pathLst>
                <a:path w="441960" h="227076">
                  <a:moveTo>
                    <a:pt x="0" y="227076"/>
                  </a:moveTo>
                  <a:lnTo>
                    <a:pt x="44196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0" name="Shape 529"/>
            <p:cNvSpPr/>
            <p:nvPr/>
          </p:nvSpPr>
          <p:spPr>
            <a:xfrm>
              <a:off x="585978" y="435868"/>
              <a:ext cx="125730" cy="98298"/>
            </a:xfrm>
            <a:custGeom>
              <a:avLst/>
              <a:gdLst/>
              <a:ahLst/>
              <a:cxnLst/>
              <a:rect l="0" t="0" r="0" b="0"/>
              <a:pathLst>
                <a:path w="125730" h="98298">
                  <a:moveTo>
                    <a:pt x="125730" y="98298"/>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1" name="Shape 530"/>
            <p:cNvSpPr/>
            <p:nvPr/>
          </p:nvSpPr>
          <p:spPr>
            <a:xfrm>
              <a:off x="708660" y="532642"/>
              <a:ext cx="166116" cy="0"/>
            </a:xfrm>
            <a:custGeom>
              <a:avLst/>
              <a:gdLst/>
              <a:ahLst/>
              <a:cxnLst/>
              <a:rect l="0" t="0" r="0" b="0"/>
              <a:pathLst>
                <a:path w="166116">
                  <a:moveTo>
                    <a:pt x="0" y="0"/>
                  </a:moveTo>
                  <a:lnTo>
                    <a:pt x="166116"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2" name="Shape 531"/>
            <p:cNvSpPr/>
            <p:nvPr/>
          </p:nvSpPr>
          <p:spPr>
            <a:xfrm>
              <a:off x="874776" y="424438"/>
              <a:ext cx="163068" cy="108203"/>
            </a:xfrm>
            <a:custGeom>
              <a:avLst/>
              <a:gdLst/>
              <a:ahLst/>
              <a:cxnLst/>
              <a:rect l="0" t="0" r="0" b="0"/>
              <a:pathLst>
                <a:path w="163068" h="108203">
                  <a:moveTo>
                    <a:pt x="163068" y="0"/>
                  </a:moveTo>
                  <a:lnTo>
                    <a:pt x="0" y="108203"/>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3" name="Shape 532"/>
            <p:cNvSpPr/>
            <p:nvPr/>
          </p:nvSpPr>
          <p:spPr>
            <a:xfrm>
              <a:off x="148590" y="883924"/>
              <a:ext cx="444246" cy="439674"/>
            </a:xfrm>
            <a:custGeom>
              <a:avLst/>
              <a:gdLst/>
              <a:ahLst/>
              <a:cxnLst/>
              <a:rect l="0" t="0" r="0" b="0"/>
              <a:pathLst>
                <a:path w="444246" h="439674">
                  <a:moveTo>
                    <a:pt x="444246" y="439674"/>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4" name="Shape 533"/>
            <p:cNvSpPr/>
            <p:nvPr/>
          </p:nvSpPr>
          <p:spPr>
            <a:xfrm>
              <a:off x="592836" y="1194820"/>
              <a:ext cx="118872" cy="128778"/>
            </a:xfrm>
            <a:custGeom>
              <a:avLst/>
              <a:gdLst/>
              <a:ahLst/>
              <a:cxnLst/>
              <a:rect l="0" t="0" r="0" b="0"/>
              <a:pathLst>
                <a:path w="118872" h="128778">
                  <a:moveTo>
                    <a:pt x="118872" y="0"/>
                  </a:moveTo>
                  <a:lnTo>
                    <a:pt x="0" y="128778"/>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5" name="Shape 534"/>
            <p:cNvSpPr/>
            <p:nvPr/>
          </p:nvSpPr>
          <p:spPr>
            <a:xfrm>
              <a:off x="711708" y="1189486"/>
              <a:ext cx="163068" cy="0"/>
            </a:xfrm>
            <a:custGeom>
              <a:avLst/>
              <a:gdLst/>
              <a:ahLst/>
              <a:cxnLst/>
              <a:rect l="0" t="0" r="0" b="0"/>
              <a:pathLst>
                <a:path w="163068">
                  <a:moveTo>
                    <a:pt x="163068" y="0"/>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6" name="Shape 535"/>
            <p:cNvSpPr/>
            <p:nvPr/>
          </p:nvSpPr>
          <p:spPr>
            <a:xfrm>
              <a:off x="874776" y="649228"/>
              <a:ext cx="163068" cy="540258"/>
            </a:xfrm>
            <a:custGeom>
              <a:avLst/>
              <a:gdLst/>
              <a:ahLst/>
              <a:cxnLst/>
              <a:rect l="0" t="0" r="0" b="0"/>
              <a:pathLst>
                <a:path w="163068" h="540258">
                  <a:moveTo>
                    <a:pt x="163068" y="0"/>
                  </a:moveTo>
                  <a:lnTo>
                    <a:pt x="0" y="540258"/>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7" name="Shape 536"/>
            <p:cNvSpPr/>
            <p:nvPr/>
          </p:nvSpPr>
          <p:spPr>
            <a:xfrm>
              <a:off x="1037844" y="529594"/>
              <a:ext cx="118110" cy="124206"/>
            </a:xfrm>
            <a:custGeom>
              <a:avLst/>
              <a:gdLst/>
              <a:ahLst/>
              <a:cxnLst/>
              <a:rect l="0" t="0" r="0" b="0"/>
              <a:pathLst>
                <a:path w="118110" h="124206">
                  <a:moveTo>
                    <a:pt x="118110" y="0"/>
                  </a:moveTo>
                  <a:lnTo>
                    <a:pt x="0" y="124206"/>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8" name="Shape 537"/>
            <p:cNvSpPr/>
            <p:nvPr/>
          </p:nvSpPr>
          <p:spPr>
            <a:xfrm>
              <a:off x="1155954" y="519688"/>
              <a:ext cx="549402" cy="0"/>
            </a:xfrm>
            <a:custGeom>
              <a:avLst/>
              <a:gdLst/>
              <a:ahLst/>
              <a:cxnLst/>
              <a:rect l="0" t="0" r="0" b="0"/>
              <a:pathLst>
                <a:path w="549402">
                  <a:moveTo>
                    <a:pt x="549402" y="0"/>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09" name="Shape 538"/>
            <p:cNvSpPr/>
            <p:nvPr/>
          </p:nvSpPr>
          <p:spPr>
            <a:xfrm>
              <a:off x="1705356" y="429010"/>
              <a:ext cx="163068" cy="90678"/>
            </a:xfrm>
            <a:custGeom>
              <a:avLst/>
              <a:gdLst/>
              <a:ahLst/>
              <a:cxnLst/>
              <a:rect l="0" t="0" r="0" b="0"/>
              <a:pathLst>
                <a:path w="163068" h="90678">
                  <a:moveTo>
                    <a:pt x="163068" y="0"/>
                  </a:moveTo>
                  <a:lnTo>
                    <a:pt x="0" y="90678"/>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110" name="Picture 539"/>
            <p:cNvPicPr/>
            <p:nvPr/>
          </p:nvPicPr>
          <p:blipFill>
            <a:blip r:embed="rId4"/>
            <a:stretch>
              <a:fillRect/>
            </a:stretch>
          </p:blipFill>
          <p:spPr>
            <a:xfrm flipV="1">
              <a:off x="1424178" y="850392"/>
              <a:ext cx="60960" cy="68580"/>
            </a:xfrm>
            <a:prstGeom prst="rect">
              <a:avLst/>
            </a:prstGeom>
          </p:spPr>
        </p:pic>
        <p:pic>
          <p:nvPicPr>
            <p:cNvPr id="111" name="Picture 540"/>
            <p:cNvPicPr/>
            <p:nvPr/>
          </p:nvPicPr>
          <p:blipFill>
            <a:blip r:embed="rId2"/>
            <a:stretch>
              <a:fillRect/>
            </a:stretch>
          </p:blipFill>
          <p:spPr>
            <a:xfrm flipV="1">
              <a:off x="617982" y="0"/>
              <a:ext cx="18288" cy="324612"/>
            </a:xfrm>
            <a:prstGeom prst="rect">
              <a:avLst/>
            </a:prstGeom>
          </p:spPr>
        </p:pic>
        <p:sp>
          <p:nvSpPr>
            <p:cNvPr id="112" name="Shape 541"/>
            <p:cNvSpPr/>
            <p:nvPr/>
          </p:nvSpPr>
          <p:spPr>
            <a:xfrm>
              <a:off x="1089660" y="80014"/>
              <a:ext cx="762" cy="228600"/>
            </a:xfrm>
            <a:custGeom>
              <a:avLst/>
              <a:gdLst/>
              <a:ahLst/>
              <a:cxnLst/>
              <a:rect l="0" t="0" r="0" b="0"/>
              <a:pathLst>
                <a:path w="762" h="228600">
                  <a:moveTo>
                    <a:pt x="0" y="0"/>
                  </a:moveTo>
                  <a:lnTo>
                    <a:pt x="762" y="22860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113" name="Picture 542"/>
            <p:cNvPicPr/>
            <p:nvPr/>
          </p:nvPicPr>
          <p:blipFill>
            <a:blip r:embed="rId3"/>
            <a:stretch>
              <a:fillRect/>
            </a:stretch>
          </p:blipFill>
          <p:spPr>
            <a:xfrm flipV="1">
              <a:off x="1078992" y="2286"/>
              <a:ext cx="30480" cy="329184"/>
            </a:xfrm>
            <a:prstGeom prst="rect">
              <a:avLst/>
            </a:prstGeom>
          </p:spPr>
        </p:pic>
        <p:pic>
          <p:nvPicPr>
            <p:cNvPr id="114" name="Picture 543"/>
            <p:cNvPicPr/>
            <p:nvPr/>
          </p:nvPicPr>
          <p:blipFill>
            <a:blip r:embed="rId2"/>
            <a:stretch>
              <a:fillRect/>
            </a:stretch>
          </p:blipFill>
          <p:spPr>
            <a:xfrm flipV="1">
              <a:off x="1910334" y="2286"/>
              <a:ext cx="18288" cy="324612"/>
            </a:xfrm>
            <a:prstGeom prst="rect">
              <a:avLst/>
            </a:prstGeom>
          </p:spPr>
        </p:pic>
        <p:sp>
          <p:nvSpPr>
            <p:cNvPr id="115" name="Shape 544"/>
            <p:cNvSpPr/>
            <p:nvPr/>
          </p:nvSpPr>
          <p:spPr>
            <a:xfrm>
              <a:off x="1920240" y="80014"/>
              <a:ext cx="0" cy="228600"/>
            </a:xfrm>
            <a:custGeom>
              <a:avLst/>
              <a:gdLst/>
              <a:ahLst/>
              <a:cxnLst/>
              <a:rect l="0" t="0" r="0" b="0"/>
              <a:pathLst>
                <a:path h="228600">
                  <a:moveTo>
                    <a:pt x="0" y="0"/>
                  </a:moveTo>
                  <a:lnTo>
                    <a:pt x="0" y="22860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16" name="Shape 545"/>
            <p:cNvSpPr/>
            <p:nvPr/>
          </p:nvSpPr>
          <p:spPr>
            <a:xfrm>
              <a:off x="1868424" y="433582"/>
              <a:ext cx="118110" cy="81534"/>
            </a:xfrm>
            <a:custGeom>
              <a:avLst/>
              <a:gdLst/>
              <a:ahLst/>
              <a:cxnLst/>
              <a:rect l="0" t="0" r="0" b="0"/>
              <a:pathLst>
                <a:path w="118110" h="81534">
                  <a:moveTo>
                    <a:pt x="118110" y="81534"/>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17" name="Shape 548"/>
            <p:cNvSpPr/>
            <p:nvPr/>
          </p:nvSpPr>
          <p:spPr>
            <a:xfrm>
              <a:off x="2253996" y="405388"/>
              <a:ext cx="233934" cy="918210"/>
            </a:xfrm>
            <a:custGeom>
              <a:avLst/>
              <a:gdLst/>
              <a:ahLst/>
              <a:cxnLst/>
              <a:rect l="0" t="0" r="0" b="0"/>
              <a:pathLst>
                <a:path w="233934" h="918210">
                  <a:moveTo>
                    <a:pt x="0" y="918210"/>
                  </a:moveTo>
                  <a:lnTo>
                    <a:pt x="233934" y="918210"/>
                  </a:lnTo>
                  <a:lnTo>
                    <a:pt x="233934" y="0"/>
                  </a:lnTo>
                  <a:lnTo>
                    <a:pt x="0" y="0"/>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18" name="Shape 550"/>
            <p:cNvSpPr/>
            <p:nvPr/>
          </p:nvSpPr>
          <p:spPr>
            <a:xfrm>
              <a:off x="1986534" y="519688"/>
              <a:ext cx="267462" cy="0"/>
            </a:xfrm>
            <a:custGeom>
              <a:avLst/>
              <a:gdLst/>
              <a:ahLst/>
              <a:cxnLst/>
              <a:rect l="0" t="0" r="0" b="0"/>
              <a:pathLst>
                <a:path w="267462">
                  <a:moveTo>
                    <a:pt x="0" y="0"/>
                  </a:moveTo>
                  <a:lnTo>
                    <a:pt x="267462" y="0"/>
                  </a:lnTo>
                  <a:lnTo>
                    <a:pt x="0" y="0"/>
                  </a:lnTo>
                  <a:close/>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19" name="Shape 551"/>
            <p:cNvSpPr/>
            <p:nvPr/>
          </p:nvSpPr>
          <p:spPr>
            <a:xfrm>
              <a:off x="1986534" y="1199392"/>
              <a:ext cx="267462" cy="0"/>
            </a:xfrm>
            <a:custGeom>
              <a:avLst/>
              <a:gdLst/>
              <a:ahLst/>
              <a:cxnLst/>
              <a:rect l="0" t="0" r="0" b="0"/>
              <a:pathLst>
                <a:path w="267462">
                  <a:moveTo>
                    <a:pt x="0" y="0"/>
                  </a:moveTo>
                  <a:lnTo>
                    <a:pt x="267462"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0" name="Shape 552"/>
            <p:cNvSpPr/>
            <p:nvPr/>
          </p:nvSpPr>
          <p:spPr>
            <a:xfrm>
              <a:off x="152400" y="879352"/>
              <a:ext cx="440436" cy="233934"/>
            </a:xfrm>
            <a:custGeom>
              <a:avLst/>
              <a:gdLst/>
              <a:ahLst/>
              <a:cxnLst/>
              <a:rect l="0" t="0" r="0" b="0"/>
              <a:pathLst>
                <a:path w="440436" h="233934">
                  <a:moveTo>
                    <a:pt x="440436" y="233934"/>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1" name="Shape 553"/>
            <p:cNvSpPr/>
            <p:nvPr/>
          </p:nvSpPr>
          <p:spPr>
            <a:xfrm>
              <a:off x="878586" y="529594"/>
              <a:ext cx="159258" cy="579120"/>
            </a:xfrm>
            <a:custGeom>
              <a:avLst/>
              <a:gdLst/>
              <a:ahLst/>
              <a:cxnLst/>
              <a:rect l="0" t="0" r="0" b="0"/>
              <a:pathLst>
                <a:path w="159258" h="579120">
                  <a:moveTo>
                    <a:pt x="159258" y="579120"/>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2" name="Shape 554"/>
            <p:cNvSpPr/>
            <p:nvPr/>
          </p:nvSpPr>
          <p:spPr>
            <a:xfrm>
              <a:off x="1037844" y="1103380"/>
              <a:ext cx="118110" cy="91440"/>
            </a:xfrm>
            <a:custGeom>
              <a:avLst/>
              <a:gdLst/>
              <a:ahLst/>
              <a:cxnLst/>
              <a:rect l="0" t="0" r="0" b="0"/>
              <a:pathLst>
                <a:path w="118110" h="91440">
                  <a:moveTo>
                    <a:pt x="118110" y="91440"/>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3" name="Shape 555"/>
            <p:cNvSpPr/>
            <p:nvPr/>
          </p:nvSpPr>
          <p:spPr>
            <a:xfrm>
              <a:off x="876300" y="1185676"/>
              <a:ext cx="161544" cy="137922"/>
            </a:xfrm>
            <a:custGeom>
              <a:avLst/>
              <a:gdLst/>
              <a:ahLst/>
              <a:cxnLst/>
              <a:rect l="0" t="0" r="0" b="0"/>
              <a:pathLst>
                <a:path w="161544" h="137922">
                  <a:moveTo>
                    <a:pt x="161544" y="137922"/>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4" name="Shape 556"/>
            <p:cNvSpPr/>
            <p:nvPr/>
          </p:nvSpPr>
          <p:spPr>
            <a:xfrm>
              <a:off x="1155954" y="1189486"/>
              <a:ext cx="549402" cy="0"/>
            </a:xfrm>
            <a:custGeom>
              <a:avLst/>
              <a:gdLst/>
              <a:ahLst/>
              <a:cxnLst/>
              <a:rect l="0" t="0" r="0" b="0"/>
              <a:pathLst>
                <a:path w="549402">
                  <a:moveTo>
                    <a:pt x="0" y="0"/>
                  </a:moveTo>
                  <a:lnTo>
                    <a:pt x="549402"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5" name="Shape 557"/>
            <p:cNvSpPr/>
            <p:nvPr/>
          </p:nvSpPr>
          <p:spPr>
            <a:xfrm>
              <a:off x="1705356" y="653800"/>
              <a:ext cx="163068" cy="535686"/>
            </a:xfrm>
            <a:custGeom>
              <a:avLst/>
              <a:gdLst/>
              <a:ahLst/>
              <a:cxnLst/>
              <a:rect l="0" t="0" r="0" b="0"/>
              <a:pathLst>
                <a:path w="163068" h="535686">
                  <a:moveTo>
                    <a:pt x="163068" y="0"/>
                  </a:moveTo>
                  <a:lnTo>
                    <a:pt x="0" y="535686"/>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6" name="Shape 558"/>
            <p:cNvSpPr/>
            <p:nvPr/>
          </p:nvSpPr>
          <p:spPr>
            <a:xfrm>
              <a:off x="1708404" y="518164"/>
              <a:ext cx="160020" cy="585216"/>
            </a:xfrm>
            <a:custGeom>
              <a:avLst/>
              <a:gdLst/>
              <a:ahLst/>
              <a:cxnLst/>
              <a:rect l="0" t="0" r="0" b="0"/>
              <a:pathLst>
                <a:path w="160020" h="585216">
                  <a:moveTo>
                    <a:pt x="160020" y="585216"/>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7" name="Shape 559"/>
            <p:cNvSpPr/>
            <p:nvPr/>
          </p:nvSpPr>
          <p:spPr>
            <a:xfrm>
              <a:off x="1705356" y="1187962"/>
              <a:ext cx="163068" cy="135636"/>
            </a:xfrm>
            <a:custGeom>
              <a:avLst/>
              <a:gdLst/>
              <a:ahLst/>
              <a:cxnLst/>
              <a:rect l="0" t="0" r="0" b="0"/>
              <a:pathLst>
                <a:path w="163068" h="135636">
                  <a:moveTo>
                    <a:pt x="163068" y="135636"/>
                  </a:moveTo>
                  <a:lnTo>
                    <a:pt x="0"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8" name="Shape 560"/>
            <p:cNvSpPr/>
            <p:nvPr/>
          </p:nvSpPr>
          <p:spPr>
            <a:xfrm>
              <a:off x="1868424" y="1194820"/>
              <a:ext cx="118110" cy="124206"/>
            </a:xfrm>
            <a:custGeom>
              <a:avLst/>
              <a:gdLst/>
              <a:ahLst/>
              <a:cxnLst/>
              <a:rect l="0" t="0" r="0" b="0"/>
              <a:pathLst>
                <a:path w="118110" h="124206">
                  <a:moveTo>
                    <a:pt x="118110" y="0"/>
                  </a:moveTo>
                  <a:lnTo>
                    <a:pt x="0" y="124206"/>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9" name="Shape 561"/>
            <p:cNvSpPr/>
            <p:nvPr/>
          </p:nvSpPr>
          <p:spPr>
            <a:xfrm>
              <a:off x="2490978" y="519688"/>
              <a:ext cx="96012" cy="0"/>
            </a:xfrm>
            <a:custGeom>
              <a:avLst/>
              <a:gdLst/>
              <a:ahLst/>
              <a:cxnLst/>
              <a:rect l="0" t="0" r="0" b="0"/>
              <a:pathLst>
                <a:path w="96012">
                  <a:moveTo>
                    <a:pt x="0" y="0"/>
                  </a:moveTo>
                  <a:lnTo>
                    <a:pt x="96012" y="0"/>
                  </a:lnTo>
                </a:path>
              </a:pathLst>
            </a:custGeom>
            <a:ln w="6401"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pic>
          <p:nvPicPr>
            <p:cNvPr id="130" name="Picture 562"/>
            <p:cNvPicPr/>
            <p:nvPr/>
          </p:nvPicPr>
          <p:blipFill>
            <a:blip r:embed="rId5"/>
            <a:stretch>
              <a:fillRect/>
            </a:stretch>
          </p:blipFill>
          <p:spPr>
            <a:xfrm flipV="1">
              <a:off x="182118" y="139446"/>
              <a:ext cx="73152" cy="329184"/>
            </a:xfrm>
            <a:prstGeom prst="rect">
              <a:avLst/>
            </a:prstGeom>
          </p:spPr>
        </p:pic>
        <p:pic>
          <p:nvPicPr>
            <p:cNvPr id="131" name="Picture 563"/>
            <p:cNvPicPr/>
            <p:nvPr/>
          </p:nvPicPr>
          <p:blipFill>
            <a:blip r:embed="rId6"/>
            <a:stretch>
              <a:fillRect/>
            </a:stretch>
          </p:blipFill>
          <p:spPr>
            <a:xfrm flipV="1">
              <a:off x="260604" y="131826"/>
              <a:ext cx="310896" cy="228600"/>
            </a:xfrm>
            <a:prstGeom prst="rect">
              <a:avLst/>
            </a:prstGeom>
          </p:spPr>
        </p:pic>
        <p:pic>
          <p:nvPicPr>
            <p:cNvPr id="132" name="Picture 564"/>
            <p:cNvPicPr/>
            <p:nvPr/>
          </p:nvPicPr>
          <p:blipFill>
            <a:blip r:embed="rId7"/>
            <a:stretch>
              <a:fillRect/>
            </a:stretch>
          </p:blipFill>
          <p:spPr>
            <a:xfrm flipV="1">
              <a:off x="2516886" y="736092"/>
              <a:ext cx="329184" cy="228600"/>
            </a:xfrm>
            <a:prstGeom prst="rect">
              <a:avLst/>
            </a:prstGeom>
          </p:spPr>
        </p:pic>
        <p:pic>
          <p:nvPicPr>
            <p:cNvPr id="133" name="Picture 565"/>
            <p:cNvPicPr/>
            <p:nvPr/>
          </p:nvPicPr>
          <p:blipFill>
            <a:blip r:embed="rId8"/>
            <a:stretch>
              <a:fillRect/>
            </a:stretch>
          </p:blipFill>
          <p:spPr>
            <a:xfrm flipV="1">
              <a:off x="2846070" y="736092"/>
              <a:ext cx="60960" cy="228600"/>
            </a:xfrm>
            <a:prstGeom prst="rect">
              <a:avLst/>
            </a:prstGeom>
          </p:spPr>
        </p:pic>
        <p:pic>
          <p:nvPicPr>
            <p:cNvPr id="134" name="Picture 566"/>
            <p:cNvPicPr/>
            <p:nvPr/>
          </p:nvPicPr>
          <p:blipFill>
            <a:blip r:embed="rId9"/>
            <a:stretch>
              <a:fillRect/>
            </a:stretch>
          </p:blipFill>
          <p:spPr>
            <a:xfrm flipV="1">
              <a:off x="2516124" y="835152"/>
              <a:ext cx="164592" cy="452628"/>
            </a:xfrm>
            <a:prstGeom prst="rect">
              <a:avLst/>
            </a:prstGeom>
          </p:spPr>
        </p:pic>
        <p:pic>
          <p:nvPicPr>
            <p:cNvPr id="135" name="Picture 567"/>
            <p:cNvPicPr/>
            <p:nvPr/>
          </p:nvPicPr>
          <p:blipFill>
            <a:blip r:embed="rId10"/>
            <a:stretch>
              <a:fillRect/>
            </a:stretch>
          </p:blipFill>
          <p:spPr>
            <a:xfrm flipV="1">
              <a:off x="2680716" y="835153"/>
              <a:ext cx="60960" cy="452628"/>
            </a:xfrm>
            <a:prstGeom prst="rect">
              <a:avLst/>
            </a:prstGeom>
          </p:spPr>
        </p:pic>
        <p:pic>
          <p:nvPicPr>
            <p:cNvPr id="136" name="Picture 568"/>
            <p:cNvPicPr/>
            <p:nvPr/>
          </p:nvPicPr>
          <p:blipFill>
            <a:blip r:embed="rId2"/>
            <a:stretch>
              <a:fillRect/>
            </a:stretch>
          </p:blipFill>
          <p:spPr>
            <a:xfrm flipV="1">
              <a:off x="2762250" y="842772"/>
              <a:ext cx="18288" cy="324612"/>
            </a:xfrm>
            <a:prstGeom prst="rect">
              <a:avLst/>
            </a:prstGeom>
          </p:spPr>
        </p:pic>
        <p:pic>
          <p:nvPicPr>
            <p:cNvPr id="137" name="Picture 569"/>
            <p:cNvPicPr/>
            <p:nvPr/>
          </p:nvPicPr>
          <p:blipFill>
            <a:blip r:embed="rId11"/>
            <a:stretch>
              <a:fillRect/>
            </a:stretch>
          </p:blipFill>
          <p:spPr>
            <a:xfrm flipV="1">
              <a:off x="2804922" y="883158"/>
              <a:ext cx="12192" cy="164592"/>
            </a:xfrm>
            <a:prstGeom prst="rect">
              <a:avLst/>
            </a:prstGeom>
          </p:spPr>
        </p:pic>
        <p:pic>
          <p:nvPicPr>
            <p:cNvPr id="138" name="Picture 570"/>
            <p:cNvPicPr/>
            <p:nvPr/>
          </p:nvPicPr>
          <p:blipFill>
            <a:blip r:embed="rId12"/>
            <a:stretch>
              <a:fillRect/>
            </a:stretch>
          </p:blipFill>
          <p:spPr>
            <a:xfrm flipV="1">
              <a:off x="2515362" y="934974"/>
              <a:ext cx="164592" cy="448056"/>
            </a:xfrm>
            <a:prstGeom prst="rect">
              <a:avLst/>
            </a:prstGeom>
          </p:spPr>
        </p:pic>
        <p:pic>
          <p:nvPicPr>
            <p:cNvPr id="139" name="Picture 571"/>
            <p:cNvPicPr/>
            <p:nvPr/>
          </p:nvPicPr>
          <p:blipFill>
            <a:blip r:embed="rId13"/>
            <a:stretch>
              <a:fillRect/>
            </a:stretch>
          </p:blipFill>
          <p:spPr>
            <a:xfrm flipV="1">
              <a:off x="2679954" y="934974"/>
              <a:ext cx="60960" cy="448056"/>
            </a:xfrm>
            <a:prstGeom prst="rect">
              <a:avLst/>
            </a:prstGeom>
          </p:spPr>
        </p:pic>
        <p:pic>
          <p:nvPicPr>
            <p:cNvPr id="140" name="Picture 572"/>
            <p:cNvPicPr/>
            <p:nvPr/>
          </p:nvPicPr>
          <p:blipFill>
            <a:blip r:embed="rId3"/>
            <a:stretch>
              <a:fillRect/>
            </a:stretch>
          </p:blipFill>
          <p:spPr>
            <a:xfrm flipV="1">
              <a:off x="2756154" y="941832"/>
              <a:ext cx="30480" cy="329184"/>
            </a:xfrm>
            <a:prstGeom prst="rect">
              <a:avLst/>
            </a:prstGeom>
          </p:spPr>
        </p:pic>
        <p:pic>
          <p:nvPicPr>
            <p:cNvPr id="141" name="Picture 573"/>
            <p:cNvPicPr/>
            <p:nvPr/>
          </p:nvPicPr>
          <p:blipFill>
            <a:blip r:embed="rId14"/>
            <a:stretch>
              <a:fillRect/>
            </a:stretch>
          </p:blipFill>
          <p:spPr>
            <a:xfrm flipV="1">
              <a:off x="2282952" y="491490"/>
              <a:ext cx="48768" cy="320040"/>
            </a:xfrm>
            <a:prstGeom prst="rect">
              <a:avLst/>
            </a:prstGeom>
          </p:spPr>
        </p:pic>
        <p:pic>
          <p:nvPicPr>
            <p:cNvPr id="142" name="Picture 574"/>
            <p:cNvPicPr/>
            <p:nvPr/>
          </p:nvPicPr>
          <p:blipFill>
            <a:blip r:embed="rId15"/>
            <a:stretch>
              <a:fillRect/>
            </a:stretch>
          </p:blipFill>
          <p:spPr>
            <a:xfrm flipV="1">
              <a:off x="2411730" y="490728"/>
              <a:ext cx="48768" cy="416052"/>
            </a:xfrm>
            <a:prstGeom prst="rect">
              <a:avLst/>
            </a:prstGeom>
          </p:spPr>
        </p:pic>
        <p:pic>
          <p:nvPicPr>
            <p:cNvPr id="143" name="Picture 575"/>
            <p:cNvPicPr/>
            <p:nvPr/>
          </p:nvPicPr>
          <p:blipFill>
            <a:blip r:embed="rId16"/>
            <a:stretch>
              <a:fillRect/>
            </a:stretch>
          </p:blipFill>
          <p:spPr>
            <a:xfrm flipV="1">
              <a:off x="2285238" y="1171194"/>
              <a:ext cx="48768" cy="329184"/>
            </a:xfrm>
            <a:prstGeom prst="rect">
              <a:avLst/>
            </a:prstGeom>
          </p:spPr>
        </p:pic>
        <p:sp>
          <p:nvSpPr>
            <p:cNvPr id="144" name="Rectangle 576"/>
            <p:cNvSpPr/>
            <p:nvPr/>
          </p:nvSpPr>
          <p:spPr>
            <a:xfrm>
              <a:off x="2944368" y="1420312"/>
              <a:ext cx="32059" cy="120442"/>
            </a:xfrm>
            <a:prstGeom prst="rect">
              <a:avLst/>
            </a:prstGeom>
            <a:ln>
              <a:noFill/>
            </a:ln>
          </p:spPr>
          <p:txBody>
            <a:bodyPr vert="horz" lIns="0" tIns="0" rIns="0" bIns="0" rtlCol="0">
              <a:noAutofit/>
            </a:bodyPr>
            <a:lstStyle/>
            <a:p>
              <a:pPr>
                <a:lnSpc>
                  <a:spcPct val="107000"/>
                </a:lnSpc>
                <a:spcAft>
                  <a:spcPts val="800"/>
                </a:spcAft>
              </a:pPr>
              <a:r>
                <a:rPr lang="zh-CN" sz="800" b="1" kern="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zh-C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9" name="Rectangle 580"/>
            <p:cNvSpPr/>
            <p:nvPr/>
          </p:nvSpPr>
          <p:spPr>
            <a:xfrm>
              <a:off x="2123694" y="1589476"/>
              <a:ext cx="32060" cy="120442"/>
            </a:xfrm>
            <a:prstGeom prst="rect">
              <a:avLst/>
            </a:prstGeom>
            <a:ln>
              <a:noFill/>
            </a:ln>
          </p:spPr>
          <p:txBody>
            <a:bodyPr vert="horz" lIns="0" tIns="0" rIns="0" bIns="0" rtlCol="0">
              <a:noAutofit/>
            </a:bodyPr>
            <a:lstStyle/>
            <a:p>
              <a:pPr>
                <a:lnSpc>
                  <a:spcPct val="107000"/>
                </a:lnSpc>
                <a:spcAft>
                  <a:spcPts val="800"/>
                </a:spcAft>
              </a:pPr>
              <a:r>
                <a:rPr lang="zh-CN" sz="800" b="1" kern="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zh-C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 name="矩形 2"/>
          <p:cNvSpPr/>
          <p:nvPr/>
        </p:nvSpPr>
        <p:spPr>
          <a:xfrm>
            <a:off x="583881" y="4106995"/>
            <a:ext cx="8345123" cy="1384995"/>
          </a:xfrm>
          <a:prstGeom prst="rect">
            <a:avLst/>
          </a:prstGeom>
        </p:spPr>
        <p:txBody>
          <a:bodyPr wrap="square">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由于</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个</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电路</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没有完全相同的延迟特性，因此</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信号的</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传输速度也不相同。这样</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个信号通过</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的时间也不</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相同</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。在</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的尾部，放置了一个判优器，用于判断哪个</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信号首先</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到达，从而决定输出“</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”或“</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”。同样</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的输入，</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对于</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2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个</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可能产生不同的输出。同时，由于输入信号决定</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了信号</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在</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中的传输路线，因此不同的输入也会产生不同</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的输出</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4" name="矩形 3"/>
          <p:cNvSpPr/>
          <p:nvPr/>
        </p:nvSpPr>
        <p:spPr>
          <a:xfrm>
            <a:off x="623389" y="5469053"/>
            <a:ext cx="7692707" cy="1200329"/>
          </a:xfrm>
          <a:prstGeom prst="rect">
            <a:avLst/>
          </a:prstGeom>
        </p:spPr>
        <p:txBody>
          <a:bodyPr wrap="square">
            <a:spAutoFit/>
          </a:bodyPr>
          <a:lstStyle/>
          <a:p>
            <a:pPr>
              <a:lnSpc>
                <a:spcPct val="150000"/>
              </a:lnSpc>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对于同样的输入，</a:t>
            </a: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个</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不大可能产生同样的输出。</a:t>
            </a:r>
          </a:p>
          <a:p>
            <a:pPr>
              <a:lnSpc>
                <a:spcPct val="150000"/>
              </a:lnSpc>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输出结果不能通过数学运算产生，因此，它不能</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被预测</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(3)64 </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位</a:t>
            </a: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实现</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只需要</a:t>
            </a: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545</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门</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239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right)">
                                      <p:cBhvr>
                                        <p:cTn id="18" dur="500"/>
                                        <p:tgtEl>
                                          <p:spTgt spid="4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4"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083550" y="392776"/>
            <a:ext cx="3636775" cy="400110"/>
          </a:xfrm>
          <a:prstGeom prst="rect">
            <a:avLst/>
          </a:prstGeom>
          <a:noFill/>
        </p:spPr>
        <p:txBody>
          <a:bodyPr wrap="square" rtlCol="0">
            <a:spAutoFit/>
          </a:bodyPr>
          <a:lstStyle/>
          <a:p>
            <a:pPr algn="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概念</a:t>
            </a: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一</a:t>
            </a: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0" y="284389"/>
            <a:ext cx="1692275" cy="529772"/>
            <a:chOff x="0" y="284389"/>
            <a:chExt cx="1692275" cy="529772"/>
          </a:xfrm>
        </p:grpSpPr>
        <p:sp>
          <p:nvSpPr>
            <p:cNvPr id="28" name="矩形 27"/>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29" name="矩形 28"/>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0" name="直接连接符 29"/>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58345" y="1322658"/>
            <a:ext cx="8575589" cy="1077218"/>
          </a:xfrm>
          <a:prstGeom prst="rect">
            <a:avLst/>
          </a:prstGeom>
        </p:spPr>
        <p:txBody>
          <a:bodyPr wrap="square">
            <a:spAutoFit/>
          </a:bodyPr>
          <a:lstStyle/>
          <a:p>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是一个物理的</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激励</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响应函数</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也就是说</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不是一个纯粹抽象的数学概念。</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的输入一般</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称为激励</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x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X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来表示</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输出一般称为响应，用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y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Y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表示。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一个</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激励及其测量的响应一般称为一个</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激励</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响应</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对，</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用</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CRP</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 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y)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表示。描述一个特定</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的激励和响应关系，</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叫作激励</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响应对行为</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Γ: 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Y: Γ( x) = 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，其中</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Γ</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表示物理不可</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克隆</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函数。</a:t>
            </a:r>
          </a:p>
        </p:txBody>
      </p:sp>
      <p:sp>
        <p:nvSpPr>
          <p:cNvPr id="8" name="矩形 7"/>
          <p:cNvSpPr/>
          <p:nvPr/>
        </p:nvSpPr>
        <p:spPr>
          <a:xfrm>
            <a:off x="356573" y="2492209"/>
            <a:ext cx="8575589" cy="830997"/>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其次，</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的基本应用是实现认证。而在基本的认证过程中会遇到错误认证的情况，人们经常借助片间汉明距离与片内汉明距离这两个概念来描述这个问题。对于一个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，片间汉明距离与片内汉明距离定义如下</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356572" y="3327138"/>
            <a:ext cx="8575589" cy="830997"/>
          </a:xfrm>
          <a:prstGeom prst="rect">
            <a:avLst/>
          </a:prstGeom>
        </p:spPr>
        <p:txBody>
          <a:bodyPr wrap="square">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片间汉明距离。</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由于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的唯一性和不可克隆性会导致两个不同的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实体产生两个完全不同的响应，所以片间汉明距离是指对两个不同</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实体输入一个特定的激励后，其产生的两个响应之间的距离。</a:t>
            </a:r>
          </a:p>
        </p:txBody>
      </p:sp>
      <p:sp>
        <p:nvSpPr>
          <p:cNvPr id="10" name="矩形 9"/>
          <p:cNvSpPr/>
          <p:nvPr/>
        </p:nvSpPr>
        <p:spPr>
          <a:xfrm>
            <a:off x="356572" y="4158135"/>
            <a:ext cx="8575591" cy="830997"/>
          </a:xfrm>
          <a:prstGeom prst="rect">
            <a:avLst/>
          </a:prstGeom>
        </p:spPr>
        <p:txBody>
          <a:bodyPr wrap="square">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片内汉明距离。</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通常情况下，一个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响应的精确值不可避免地受到噪声、测量的不确定性和外部因素的影响，所以片内汉明距离是指对一个单一的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重复两次输入一个特定的激励后，其产生的响应之间的距离。</a:t>
            </a:r>
          </a:p>
        </p:txBody>
      </p:sp>
      <p:sp>
        <p:nvSpPr>
          <p:cNvPr id="11" name="矩形 10"/>
          <p:cNvSpPr/>
          <p:nvPr/>
        </p:nvSpPr>
        <p:spPr>
          <a:xfrm>
            <a:off x="356571" y="5081465"/>
            <a:ext cx="8575589" cy="1077218"/>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从上面的描述可以看出，片间汉明距离与片内汉明距离都是测量激励造成的一对响应之间的距离。通常情况下，用直方图来表示一个特定类型的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的片间汉明距离与片内汉明距离，并且一般用平均值来作为它们的评估指标。这</a:t>
            </a:r>
            <a:r>
              <a:rPr lang="en-US" altLang="zh-CN" sz="1600" dirty="0" err="1">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1600" baseline="-25000" dirty="0" err="1">
                <a:solidFill>
                  <a:schemeClr val="tx1">
                    <a:lumMod val="95000"/>
                    <a:lumOff val="5000"/>
                  </a:schemeClr>
                </a:solidFill>
                <a:latin typeface="微软雅黑" panose="020B0503020204020204" pitchFamily="34" charset="-122"/>
                <a:ea typeface="微软雅黑" panose="020B0503020204020204" pitchFamily="34" charset="-122"/>
              </a:rPr>
              <a:t>intra</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表示平均间距离，</a:t>
            </a:r>
            <a:r>
              <a:rPr lang="en-US" altLang="zh-CN" sz="1600" dirty="0" err="1">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1600" baseline="-25000" dirty="0" err="1">
                <a:solidFill>
                  <a:schemeClr val="tx1">
                    <a:lumMod val="95000"/>
                    <a:lumOff val="5000"/>
                  </a:schemeClr>
                </a:solidFill>
                <a:latin typeface="微软雅黑" panose="020B0503020204020204" pitchFamily="34" charset="-122"/>
                <a:ea typeface="微软雅黑" panose="020B0503020204020204" pitchFamily="34" charset="-122"/>
              </a:rPr>
              <a:t>inter</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表示平均内距离。所以通常期望得到的一个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的行为是一个尽可能小的</a:t>
            </a:r>
            <a:r>
              <a:rPr lang="en-US" altLang="zh-CN" sz="1600" dirty="0" err="1">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1600" baseline="-25000" dirty="0" err="1" smtClean="0">
                <a:solidFill>
                  <a:schemeClr val="tx1">
                    <a:lumMod val="95000"/>
                    <a:lumOff val="5000"/>
                  </a:schemeClr>
                </a:solidFill>
                <a:latin typeface="微软雅黑" panose="020B0503020204020204" pitchFamily="34" charset="-122"/>
                <a:ea typeface="微软雅黑" panose="020B0503020204020204" pitchFamily="34" charset="-122"/>
              </a:rPr>
              <a:t>intra</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而</a:t>
            </a:r>
            <a:r>
              <a:rPr lang="en-US" altLang="zh-CN" sz="1600" dirty="0" err="1">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1600" baseline="-25000" dirty="0" err="1">
                <a:solidFill>
                  <a:schemeClr val="tx1">
                    <a:lumMod val="95000"/>
                    <a:lumOff val="5000"/>
                  </a:schemeClr>
                </a:solidFill>
                <a:latin typeface="微软雅黑" panose="020B0503020204020204" pitchFamily="34" charset="-122"/>
                <a:ea typeface="微软雅黑" panose="020B0503020204020204" pitchFamily="34" charset="-122"/>
              </a:rPr>
              <a:t>inter</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尽可能靠近</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50%</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0394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par>
                                <p:cTn id="16" presetID="22" presetClass="entr" presetSubtype="8"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2"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nvSpPr>
        <p:spPr>
          <a:xfrm>
            <a:off x="5083550" y="392776"/>
            <a:ext cx="3636775" cy="400110"/>
          </a:xfrm>
          <a:prstGeom prst="rect">
            <a:avLst/>
          </a:prstGeom>
          <a:noFill/>
        </p:spPr>
        <p:txBody>
          <a:bodyPr wrap="square" rtlCol="0">
            <a:spAutoFit/>
          </a:bodyPr>
          <a:lstStyle/>
          <a:p>
            <a:pPr algn="r"/>
            <a:r>
              <a:rPr lang="en-US" alt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PUF</a:t>
            </a:r>
            <a:r>
              <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概念</a:t>
            </a: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t>
            </a:r>
            <a:r>
              <a:rPr lang="zh-CN" altLang="en-US"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二</a:t>
            </a:r>
            <a:r>
              <a:rPr lang="en-US" altLang="zh-CN" sz="20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a:t>
            </a:r>
            <a:endParaRPr lang="zh-CN" altLang="en-US" sz="20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0" y="284389"/>
            <a:ext cx="1692275" cy="529772"/>
            <a:chOff x="0" y="284389"/>
            <a:chExt cx="1692275" cy="529772"/>
          </a:xfrm>
        </p:grpSpPr>
        <p:sp>
          <p:nvSpPr>
            <p:cNvPr id="75" name="矩形 7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76" name="矩形 7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7" name="直接连接符 76"/>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6520" y="1098519"/>
            <a:ext cx="4239024" cy="2591297"/>
          </a:xfrm>
          <a:prstGeom prst="rect">
            <a:avLst/>
          </a:prstGeom>
        </p:spPr>
      </p:pic>
      <p:sp>
        <p:nvSpPr>
          <p:cNvPr id="4" name="矩形 3"/>
          <p:cNvSpPr/>
          <p:nvPr/>
        </p:nvSpPr>
        <p:spPr>
          <a:xfrm>
            <a:off x="189429" y="3721362"/>
            <a:ext cx="8742733" cy="1323439"/>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认证是</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最基本的应用。它的基本原理是</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在注册阶段，每一个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的一些</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连同嵌入</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的物理系统的身份一起被存储在数据库中。在认证阶段，验证者从数据库中挑选一个随机</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CRP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，然后提供给当前的系统来激励</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，如果观察到</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的响应足够接近于数据库中存储的响应，那么认证成功，否则失败。为了防止重放攻击，每个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的每个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CRP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只能使用一次并且必须在验证结束后从数据库中删除。</a:t>
            </a:r>
          </a:p>
        </p:txBody>
      </p:sp>
      <p:sp>
        <p:nvSpPr>
          <p:cNvPr id="7" name="矩形 6"/>
          <p:cNvSpPr/>
          <p:nvPr/>
        </p:nvSpPr>
        <p:spPr>
          <a:xfrm>
            <a:off x="189428" y="4994198"/>
            <a:ext cx="8530897" cy="1815882"/>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在这样一个过程中会遇到错误认证的</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问题。认证</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错误主要包括两种类型</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第一种是错误接受，即通过认证接受了错误的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第二种是错误拒绝，即通过认证拒绝了正确的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PUF</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。一个认证正确与否的阈值分别取决于片内</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汉明距离</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直方图和片间汉明距离直方图。如果两个直方图不重叠</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，就</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可以通过在两个直方图之间的差距的某处选择阈值来</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进行无差错</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认证。</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但是如果由于设备老化等</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原因</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使得它们重叠，那么设置的阈值就必须在错误接受和</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错误拒绝</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之间作出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权衡。最佳的</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选择是通过在两个分布图的交集中的某处设置阈值来</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最大限度</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地降低错误接受和错误拒绝的总和。但具体的权衡</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取决于</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具体的应用。</a:t>
            </a:r>
          </a:p>
        </p:txBody>
      </p:sp>
      <p:pic>
        <p:nvPicPr>
          <p:cNvPr id="8" name="图片 7"/>
          <p:cNvPicPr>
            <a:picLocks noChangeAspect="1"/>
          </p:cNvPicPr>
          <p:nvPr/>
        </p:nvPicPr>
        <p:blipFill>
          <a:blip r:embed="rId3"/>
          <a:stretch>
            <a:fillRect/>
          </a:stretch>
        </p:blipFill>
        <p:spPr>
          <a:xfrm>
            <a:off x="4385544" y="1166995"/>
            <a:ext cx="4758456" cy="2323202"/>
          </a:xfrm>
          <a:prstGeom prst="rect">
            <a:avLst/>
          </a:prstGeom>
        </p:spPr>
      </p:pic>
    </p:spTree>
    <p:extLst>
      <p:ext uri="{BB962C8B-B14F-4D97-AF65-F5344CB8AC3E}">
        <p14:creationId xmlns:p14="http://schemas.microsoft.com/office/powerpoint/2010/main" val="307736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par>
                                <p:cTn id="13" presetID="22" presetClass="entr" presetSubtype="8"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right)">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4" grpId="0"/>
      <p:bldP spid="4" grpId="0"/>
      <p:bldP spid="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1903</TotalTime>
  <Words>3655</Words>
  <Application>Microsoft Office PowerPoint</Application>
  <PresentationFormat>全屏显示(4:3)</PresentationFormat>
  <Paragraphs>211</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CMMI10</vt:lpstr>
      <vt:lpstr>CMMI7</vt:lpstr>
      <vt:lpstr>CMR10</vt:lpstr>
      <vt:lpstr>CMR7</vt:lpstr>
      <vt:lpstr>CMSY10</vt:lpstr>
      <vt:lpstr>NimbusRomNo9L-Medi</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shen</cp:lastModifiedBy>
  <cp:revision>276</cp:revision>
  <dcterms:created xsi:type="dcterms:W3CDTF">2014-11-08T02:42:27Z</dcterms:created>
  <dcterms:modified xsi:type="dcterms:W3CDTF">2018-03-14T07:53:27Z</dcterms:modified>
</cp:coreProperties>
</file>