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79" r:id="rId3"/>
    <p:sldId id="257" r:id="rId4"/>
    <p:sldId id="262" r:id="rId5"/>
    <p:sldId id="260" r:id="rId6"/>
    <p:sldId id="28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81" r:id="rId15"/>
    <p:sldId id="270" r:id="rId16"/>
    <p:sldId id="271" r:id="rId17"/>
    <p:sldId id="272" r:id="rId18"/>
    <p:sldId id="273" r:id="rId19"/>
    <p:sldId id="274" r:id="rId20"/>
    <p:sldId id="277" r:id="rId21"/>
    <p:sldId id="278" r:id="rId22"/>
    <p:sldId id="282" r:id="rId23"/>
  </p:sldIdLst>
  <p:sldSz cx="9144000" cy="6858000" type="screen4x3"/>
  <p:notesSz cx="6807200" cy="99393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84" y="-5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3889C-8CC1-4204-A597-918B05EAD238}" type="datetimeFigureOut">
              <a:rPr lang="zh-CN" altLang="en-US" smtClean="0"/>
              <a:pPr/>
              <a:t>2018-3-9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EE4CD-BEDF-459D-9638-8E71CFCA273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39338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72070-B76A-4219-B058-7D41A228CBC0}" type="datetimeFigureOut">
              <a:rPr lang="zh-CN" altLang="en-US" smtClean="0"/>
              <a:pPr/>
              <a:t>2018-3-9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720" y="4721185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CE915E-B208-4B55-9CE6-02462055E4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45170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E915E-B208-4B55-9CE6-02462055E49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2018-3-9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2018-3-9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2018-3-9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  <a:solidFill>
            <a:schemeClr val="tx2">
              <a:lumMod val="20000"/>
              <a:lumOff val="80000"/>
              <a:alpha val="47000"/>
            </a:schemeClr>
          </a:solidFill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2018-3-9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2018-3-9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2018-3-9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2018-3-9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2018-3-9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2018-3-9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2018-3-9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2018-3-9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a1x.ppt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a1x.ppt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980728"/>
            <a:ext cx="7848872" cy="1944216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形式化方法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3200" dirty="0" smtClean="0"/>
              <a:t>-- </a:t>
            </a:r>
            <a:r>
              <a:rPr lang="zh-CN" altLang="en-US" sz="3200" dirty="0" smtClean="0"/>
              <a:t>简介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>
                <a:solidFill>
                  <a:schemeClr val="tx2"/>
                </a:solidFill>
                <a:latin typeface="Calibri" pitchFamily="34" charset="0"/>
              </a:rPr>
              <a:t>中国科学院软件研究所</a:t>
            </a:r>
          </a:p>
          <a:p>
            <a:r>
              <a:rPr lang="zh-CN" altLang="en-US" sz="2800" dirty="0" smtClean="0">
                <a:solidFill>
                  <a:schemeClr val="tx2"/>
                </a:solidFill>
                <a:latin typeface="Calibri" pitchFamily="34" charset="0"/>
              </a:rPr>
              <a:t>张文辉</a:t>
            </a:r>
          </a:p>
          <a:p>
            <a:r>
              <a:rPr lang="en-US" altLang="zh-CN" sz="2800" dirty="0" smtClean="0">
                <a:solidFill>
                  <a:schemeClr val="tx2"/>
                </a:solidFill>
                <a:latin typeface="Calibri" pitchFamily="34" charset="0"/>
              </a:rPr>
              <a:t>http://lcs.ios.ac.cn/~zwh/fm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4294967295"/>
          </p:nvPr>
        </p:nvSpPr>
        <p:spPr bwMode="auto">
          <a:xfrm>
            <a:off x="6256040" y="6589861"/>
            <a:ext cx="2887960" cy="268139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algn="r"/>
            <a:fld id="{C2DA2C49-106D-4CE0-8986-C9F0559832AA}" type="slidenum">
              <a:rPr lang="en-US" altLang="zh-CN" smtClean="0"/>
              <a:pPr algn="r"/>
              <a:t>1</a:t>
            </a:fld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计算结果</a:t>
            </a:r>
            <a:r>
              <a:rPr lang="zh-CN" altLang="en-US" dirty="0" smtClean="0">
                <a:sym typeface="Wingdings" pitchFamily="2" charset="2"/>
              </a:rPr>
              <a:t>正确性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计算</a:t>
            </a:r>
            <a:r>
              <a:rPr lang="zh-CN" altLang="en-US" dirty="0" smtClean="0">
                <a:sym typeface="Wingdings" pitchFamily="2" charset="2"/>
              </a:rPr>
              <a:t>终止</a:t>
            </a:r>
            <a:r>
              <a:rPr lang="en-US" altLang="zh-CN" dirty="0" smtClean="0">
                <a:sym typeface="Wingdings" pitchFamily="2" charset="2"/>
              </a:rPr>
              <a:t></a:t>
            </a:r>
            <a:r>
              <a:rPr lang="zh-CN" altLang="en-US" dirty="0" smtClean="0">
                <a:sym typeface="Wingdings" pitchFamily="2" charset="2"/>
              </a:rPr>
              <a:t>输出</a:t>
            </a:r>
            <a:r>
              <a:rPr lang="en-US" altLang="zh-CN" dirty="0" smtClean="0">
                <a:sym typeface="Wingdings" pitchFamily="2" charset="2"/>
              </a:rPr>
              <a:t>r  r</a:t>
            </a:r>
            <a:r>
              <a:rPr lang="zh-CN" altLang="en-US" dirty="0" smtClean="0">
                <a:sym typeface="Wingdings" pitchFamily="2" charset="2"/>
              </a:rPr>
              <a:t>满足</a:t>
            </a:r>
            <a:r>
              <a:rPr lang="el-GR" altLang="zh-CN" dirty="0" smtClean="0">
                <a:sym typeface="Wingdings" pitchFamily="2" charset="2"/>
              </a:rPr>
              <a:t>φ</a:t>
            </a:r>
            <a:r>
              <a:rPr lang="en-US" altLang="zh-CN" dirty="0" smtClean="0">
                <a:sym typeface="Wingdings" pitchFamily="2" charset="2"/>
              </a:rPr>
              <a:t>(</a:t>
            </a:r>
            <a:r>
              <a:rPr lang="en-US" altLang="zh-CN" dirty="0" err="1" smtClean="0">
                <a:sym typeface="Wingdings" pitchFamily="2" charset="2"/>
              </a:rPr>
              <a:t>x,r</a:t>
            </a:r>
            <a:r>
              <a:rPr lang="en-US" altLang="zh-CN" dirty="0" smtClean="0">
                <a:sym typeface="Wingdings" pitchFamily="2" charset="2"/>
              </a:rPr>
              <a:t>)</a:t>
            </a:r>
          </a:p>
          <a:p>
            <a:pPr>
              <a:buNone/>
            </a:pPr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dirty="0" smtClean="0"/>
              <a:t>计算</a:t>
            </a:r>
            <a:r>
              <a:rPr lang="zh-CN" altLang="en-US" dirty="0" smtClean="0">
                <a:sym typeface="Wingdings" pitchFamily="2" charset="2"/>
              </a:rPr>
              <a:t>终止</a:t>
            </a:r>
            <a:r>
              <a:rPr lang="en-US" altLang="zh-CN" dirty="0" smtClean="0">
                <a:sym typeface="Wingdings" pitchFamily="2" charset="2"/>
              </a:rPr>
              <a:t></a:t>
            </a:r>
            <a:r>
              <a:rPr lang="zh-CN" altLang="en-US" dirty="0" smtClean="0">
                <a:sym typeface="Wingdings" pitchFamily="2" charset="2"/>
              </a:rPr>
              <a:t>终止</a:t>
            </a:r>
            <a:r>
              <a:rPr lang="zh-CN" altLang="en-US" b="1" dirty="0" smtClean="0">
                <a:sym typeface="Wingdings" pitchFamily="2" charset="2"/>
              </a:rPr>
              <a:t>状态</a:t>
            </a:r>
            <a:r>
              <a:rPr lang="en-US" altLang="zh-CN" dirty="0" smtClean="0">
                <a:sym typeface="Wingdings" pitchFamily="2" charset="2"/>
              </a:rPr>
              <a:t>r  r</a:t>
            </a:r>
            <a:r>
              <a:rPr lang="zh-CN" altLang="en-US" dirty="0" smtClean="0">
                <a:sym typeface="Wingdings" pitchFamily="2" charset="2"/>
              </a:rPr>
              <a:t>满足</a:t>
            </a:r>
            <a:r>
              <a:rPr lang="el-GR" altLang="zh-CN" dirty="0" smtClean="0">
                <a:sym typeface="Wingdings" pitchFamily="2" charset="2"/>
              </a:rPr>
              <a:t>φ</a:t>
            </a:r>
            <a:r>
              <a:rPr lang="en-US" altLang="zh-CN" dirty="0" smtClean="0">
                <a:sym typeface="Wingdings" pitchFamily="2" charset="2"/>
              </a:rPr>
              <a:t>(</a:t>
            </a:r>
            <a:r>
              <a:rPr lang="en-US" altLang="zh-CN" dirty="0" err="1" smtClean="0">
                <a:sym typeface="Wingdings" pitchFamily="2" charset="2"/>
              </a:rPr>
              <a:t>x,r</a:t>
            </a:r>
            <a:r>
              <a:rPr lang="en-US" altLang="zh-CN" dirty="0" smtClean="0">
                <a:sym typeface="Wingdings" pitchFamily="2" charset="2"/>
              </a:rPr>
              <a:t>)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计算是否能够得到一个结果：程序终止性问题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正确性保障方法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>
              <a:buNone/>
            </a:pPr>
            <a:r>
              <a:rPr lang="zh-CN" altLang="en-US" sz="2800" dirty="0" smtClean="0"/>
              <a:t>计算结果的观测 </a:t>
            </a:r>
            <a:r>
              <a:rPr lang="en-US" altLang="zh-CN" sz="2800" dirty="0" smtClean="0"/>
              <a:t>	</a:t>
            </a:r>
            <a:r>
              <a:rPr lang="en-US" altLang="zh-CN" sz="2800" dirty="0" smtClean="0">
                <a:sym typeface="Wingdings" pitchFamily="2" charset="2"/>
              </a:rPr>
              <a:t> </a:t>
            </a:r>
            <a:r>
              <a:rPr lang="zh-CN" altLang="en-US" sz="2800" dirty="0" smtClean="0"/>
              <a:t>测试 </a:t>
            </a:r>
            <a:r>
              <a:rPr lang="en-US" altLang="zh-CN" sz="2800" dirty="0" smtClean="0"/>
              <a:t>	  	</a:t>
            </a:r>
            <a:r>
              <a:rPr lang="en-US" altLang="zh-CN" sz="2800" dirty="0" smtClean="0">
                <a:sym typeface="Wingdings" pitchFamily="2" charset="2"/>
              </a:rPr>
              <a:t> </a:t>
            </a:r>
            <a:r>
              <a:rPr lang="zh-CN" altLang="en-US" sz="2800" dirty="0" smtClean="0">
                <a:sym typeface="Wingdings" pitchFamily="2" charset="2"/>
              </a:rPr>
              <a:t>计算的部分实例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pPr>
              <a:buNone/>
            </a:pPr>
            <a:r>
              <a:rPr lang="zh-CN" altLang="en-US" sz="2800" dirty="0" smtClean="0"/>
              <a:t>计算的抽象模型 </a:t>
            </a:r>
            <a:r>
              <a:rPr lang="en-US" altLang="zh-CN" sz="2800" dirty="0" smtClean="0"/>
              <a:t>	</a:t>
            </a:r>
            <a:r>
              <a:rPr lang="en-US" altLang="zh-CN" sz="2800" dirty="0" smtClean="0">
                <a:sym typeface="Wingdings" pitchFamily="2" charset="2"/>
              </a:rPr>
              <a:t> </a:t>
            </a:r>
            <a:r>
              <a:rPr lang="zh-CN" altLang="en-US" sz="2800" dirty="0" smtClean="0">
                <a:sym typeface="Wingdings" pitchFamily="2" charset="2"/>
              </a:rPr>
              <a:t>形式验证</a:t>
            </a:r>
            <a:r>
              <a:rPr lang="en-US" altLang="zh-CN" sz="2800" dirty="0" smtClean="0">
                <a:sym typeface="Wingdings" pitchFamily="2" charset="2"/>
              </a:rPr>
              <a:t>	 </a:t>
            </a:r>
            <a:r>
              <a:rPr lang="zh-CN" altLang="en-US" sz="2800" dirty="0" smtClean="0">
                <a:sym typeface="Wingdings" pitchFamily="2" charset="2"/>
              </a:rPr>
              <a:t>所有可能的计算</a:t>
            </a:r>
            <a:endParaRPr lang="en-US" altLang="zh-CN" sz="2800" dirty="0" smtClean="0">
              <a:sym typeface="Wingdings" pitchFamily="2" charset="2"/>
            </a:endParaRPr>
          </a:p>
          <a:p>
            <a:endParaRPr lang="en-US" altLang="zh-CN" sz="2800" dirty="0" smtClean="0">
              <a:sym typeface="Wingdings" pitchFamily="2" charset="2"/>
            </a:endParaRPr>
          </a:p>
          <a:p>
            <a:endParaRPr lang="en-US" altLang="zh-CN" sz="2800" dirty="0" smtClean="0">
              <a:sym typeface="Wingdings" pitchFamily="2" charset="2"/>
            </a:endParaRPr>
          </a:p>
          <a:p>
            <a:r>
              <a:rPr lang="zh-CN" altLang="en-US" sz="2800" dirty="0" smtClean="0">
                <a:sym typeface="Wingdings" pitchFamily="2" charset="2"/>
              </a:rPr>
              <a:t>其他：符号执行 、静态分析等</a:t>
            </a:r>
            <a:endParaRPr lang="en-US" altLang="zh-CN" sz="2800" dirty="0" smtClean="0">
              <a:sym typeface="Wingdings" pitchFamily="2" charset="2"/>
            </a:endParaRPr>
          </a:p>
          <a:p>
            <a:endParaRPr lang="en-US" altLang="zh-CN" dirty="0" smtClean="0">
              <a:sym typeface="Wingdings" pitchFamily="2" charset="2"/>
            </a:endParaRPr>
          </a:p>
          <a:p>
            <a:endParaRPr lang="en-US" altLang="zh-CN" dirty="0" smtClean="0">
              <a:sym typeface="Wingdings" pitchFamily="2" charset="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ym typeface="Wingdings" pitchFamily="2" charset="2"/>
              </a:rPr>
              <a:t>系统行为正确性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计算过程</a:t>
            </a:r>
            <a:r>
              <a:rPr lang="en-US" altLang="zh-CN" dirty="0" smtClean="0">
                <a:sym typeface="Wingdings" pitchFamily="2" charset="2"/>
              </a:rPr>
              <a:t></a:t>
            </a:r>
            <a:r>
              <a:rPr lang="zh-CN" altLang="en-US" dirty="0" smtClean="0">
                <a:sym typeface="Wingdings" pitchFamily="2" charset="2"/>
              </a:rPr>
              <a:t>可观测</a:t>
            </a:r>
            <a:r>
              <a:rPr lang="zh-CN" altLang="en-US" b="1" dirty="0" smtClean="0">
                <a:sym typeface="Wingdings" pitchFamily="2" charset="2"/>
              </a:rPr>
              <a:t>状态</a:t>
            </a:r>
            <a:r>
              <a:rPr lang="zh-CN" altLang="en-US" dirty="0" smtClean="0">
                <a:sym typeface="Wingdings" pitchFamily="2" charset="2"/>
              </a:rPr>
              <a:t>序列</a:t>
            </a:r>
            <a:r>
              <a:rPr lang="el-GR" altLang="zh-CN" dirty="0" smtClean="0">
                <a:sym typeface="Wingdings" pitchFamily="2" charset="2"/>
              </a:rPr>
              <a:t>π</a:t>
            </a:r>
            <a:r>
              <a:rPr lang="en-US" altLang="zh-CN" dirty="0" smtClean="0">
                <a:sym typeface="Wingdings" pitchFamily="2" charset="2"/>
              </a:rPr>
              <a:t>  </a:t>
            </a:r>
            <a:r>
              <a:rPr lang="el-GR" altLang="zh-CN" dirty="0" smtClean="0">
                <a:sym typeface="Wingdings" pitchFamily="2" charset="2"/>
              </a:rPr>
              <a:t>π</a:t>
            </a:r>
            <a:r>
              <a:rPr lang="zh-CN" altLang="en-US" dirty="0" smtClean="0">
                <a:sym typeface="Wingdings" pitchFamily="2" charset="2"/>
              </a:rPr>
              <a:t>满足</a:t>
            </a:r>
            <a:r>
              <a:rPr lang="el-GR" altLang="zh-CN" dirty="0" smtClean="0">
                <a:sym typeface="Wingdings" pitchFamily="2" charset="2"/>
              </a:rPr>
              <a:t>φ</a:t>
            </a:r>
            <a:r>
              <a:rPr lang="en-US" altLang="zh-CN" dirty="0" smtClean="0">
                <a:sym typeface="Wingdings" pitchFamily="2" charset="2"/>
              </a:rPr>
              <a:t>(x,</a:t>
            </a:r>
            <a:r>
              <a:rPr lang="el-GR" altLang="zh-CN" dirty="0" smtClean="0">
                <a:sym typeface="Wingdings" pitchFamily="2" charset="2"/>
              </a:rPr>
              <a:t>π</a:t>
            </a:r>
            <a:r>
              <a:rPr lang="en-US" altLang="zh-CN" dirty="0" smtClean="0">
                <a:sym typeface="Wingdings" pitchFamily="2" charset="2"/>
              </a:rPr>
              <a:t>)</a:t>
            </a:r>
          </a:p>
          <a:p>
            <a:pPr>
              <a:buNone/>
            </a:pPr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dirty="0" smtClean="0"/>
              <a:t>计算过程</a:t>
            </a:r>
            <a:r>
              <a:rPr lang="en-US" altLang="zh-CN" dirty="0" smtClean="0">
                <a:sym typeface="Wingdings" pitchFamily="2" charset="2"/>
              </a:rPr>
              <a:t></a:t>
            </a:r>
            <a:r>
              <a:rPr lang="zh-CN" altLang="en-US" dirty="0" smtClean="0">
                <a:sym typeface="Wingdings" pitchFamily="2" charset="2"/>
              </a:rPr>
              <a:t>可观测动作序列</a:t>
            </a:r>
            <a:r>
              <a:rPr lang="el-GR" altLang="zh-CN" dirty="0" smtClean="0">
                <a:sym typeface="Wingdings" pitchFamily="2" charset="2"/>
              </a:rPr>
              <a:t>π</a:t>
            </a:r>
            <a:r>
              <a:rPr lang="en-US" altLang="zh-CN" dirty="0" smtClean="0">
                <a:sym typeface="Wingdings" pitchFamily="2" charset="2"/>
              </a:rPr>
              <a:t>  </a:t>
            </a:r>
            <a:r>
              <a:rPr lang="el-GR" altLang="zh-CN" dirty="0" smtClean="0">
                <a:sym typeface="Wingdings" pitchFamily="2" charset="2"/>
              </a:rPr>
              <a:t>π</a:t>
            </a:r>
            <a:r>
              <a:rPr lang="zh-CN" altLang="en-US" dirty="0" smtClean="0">
                <a:sym typeface="Wingdings" pitchFamily="2" charset="2"/>
              </a:rPr>
              <a:t>满足</a:t>
            </a:r>
            <a:r>
              <a:rPr lang="el-GR" altLang="zh-CN" dirty="0" smtClean="0">
                <a:sym typeface="Wingdings" pitchFamily="2" charset="2"/>
              </a:rPr>
              <a:t>φ</a:t>
            </a:r>
            <a:r>
              <a:rPr lang="en-US" altLang="zh-CN" dirty="0" smtClean="0">
                <a:sym typeface="Wingdings" pitchFamily="2" charset="2"/>
              </a:rPr>
              <a:t>(x,</a:t>
            </a:r>
            <a:r>
              <a:rPr lang="el-GR" altLang="zh-CN" dirty="0" smtClean="0">
                <a:sym typeface="Wingdings" pitchFamily="2" charset="2"/>
              </a:rPr>
              <a:t>π</a:t>
            </a:r>
            <a:r>
              <a:rPr lang="en-US" altLang="zh-CN" dirty="0" smtClean="0">
                <a:sym typeface="Wingdings" pitchFamily="2" charset="2"/>
              </a:rPr>
              <a:t>)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正确性保障方法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r>
              <a:rPr lang="zh-CN" altLang="en-US" sz="2800" dirty="0" smtClean="0"/>
              <a:t>计算过程的观测 </a:t>
            </a:r>
            <a:r>
              <a:rPr lang="en-US" altLang="zh-CN" sz="2800" dirty="0" smtClean="0">
                <a:sym typeface="Wingdings" pitchFamily="2" charset="2"/>
              </a:rPr>
              <a:t></a:t>
            </a:r>
            <a:r>
              <a:rPr lang="zh-CN" altLang="en-US" sz="2800" dirty="0" smtClean="0"/>
              <a:t>测试 </a:t>
            </a:r>
            <a:r>
              <a:rPr lang="en-US" altLang="zh-CN" sz="2800" dirty="0" smtClean="0">
                <a:sym typeface="Wingdings" pitchFamily="2" charset="2"/>
              </a:rPr>
              <a:t> </a:t>
            </a:r>
            <a:r>
              <a:rPr lang="zh-CN" altLang="en-US" sz="2800" dirty="0" smtClean="0">
                <a:sym typeface="Wingdings" pitchFamily="2" charset="2"/>
              </a:rPr>
              <a:t>计算过程的部分实例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pPr>
              <a:buNone/>
            </a:pPr>
            <a:r>
              <a:rPr lang="zh-CN" altLang="en-US" sz="2800" dirty="0" smtClean="0"/>
              <a:t>虚拟环境中计算过程的观测</a:t>
            </a:r>
            <a:r>
              <a:rPr lang="en-US" altLang="zh-CN" sz="2800" dirty="0" smtClean="0">
                <a:sym typeface="Wingdings" pitchFamily="2" charset="2"/>
              </a:rPr>
              <a:t></a:t>
            </a:r>
            <a:r>
              <a:rPr lang="zh-CN" altLang="en-US" sz="2800" dirty="0" smtClean="0">
                <a:sym typeface="Wingdings" pitchFamily="2" charset="2"/>
              </a:rPr>
              <a:t>仿真</a:t>
            </a:r>
            <a:r>
              <a:rPr lang="en-US" altLang="zh-CN" sz="2800" dirty="0" smtClean="0">
                <a:sym typeface="Wingdings" pitchFamily="2" charset="2"/>
              </a:rPr>
              <a:t></a:t>
            </a:r>
            <a:r>
              <a:rPr lang="zh-CN" altLang="en-US" sz="2800" dirty="0" smtClean="0">
                <a:sym typeface="Wingdings" pitchFamily="2" charset="2"/>
              </a:rPr>
              <a:t>计算过程的部分实例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pPr>
              <a:buNone/>
            </a:pPr>
            <a:r>
              <a:rPr lang="zh-CN" altLang="en-US" sz="2800" dirty="0" smtClean="0"/>
              <a:t>计算过程的抽象模型</a:t>
            </a:r>
            <a:r>
              <a:rPr lang="en-US" altLang="zh-CN" sz="2800" dirty="0" smtClean="0">
                <a:sym typeface="Wingdings" pitchFamily="2" charset="2"/>
              </a:rPr>
              <a:t></a:t>
            </a:r>
            <a:r>
              <a:rPr lang="zh-CN" altLang="en-US" sz="2800" dirty="0" smtClean="0">
                <a:sym typeface="Wingdings" pitchFamily="2" charset="2"/>
              </a:rPr>
              <a:t>形式验证</a:t>
            </a:r>
            <a:r>
              <a:rPr lang="en-US" altLang="zh-CN" sz="2800" dirty="0" smtClean="0">
                <a:sym typeface="Wingdings" pitchFamily="2" charset="2"/>
              </a:rPr>
              <a:t></a:t>
            </a:r>
            <a:r>
              <a:rPr lang="zh-CN" altLang="en-US" sz="2800" dirty="0" smtClean="0">
                <a:sym typeface="Wingdings" pitchFamily="2" charset="2"/>
              </a:rPr>
              <a:t>所有的</a:t>
            </a:r>
            <a:r>
              <a:rPr lang="zh-CN" altLang="en-US" sz="2800" dirty="0" smtClean="0"/>
              <a:t>抽象</a:t>
            </a:r>
            <a:r>
              <a:rPr lang="zh-CN" altLang="en-US" sz="2800" dirty="0" smtClean="0">
                <a:sym typeface="Wingdings" pitchFamily="2" charset="2"/>
              </a:rPr>
              <a:t>计算过程</a:t>
            </a:r>
            <a:endParaRPr lang="en-US" altLang="zh-CN" sz="2800" dirty="0" smtClean="0">
              <a:sym typeface="Wingdings" pitchFamily="2" charset="2"/>
            </a:endParaRPr>
          </a:p>
          <a:p>
            <a:endParaRPr lang="en-US" altLang="zh-CN" sz="2800" dirty="0" smtClean="0">
              <a:sym typeface="Wingdings" pitchFamily="2" charset="2"/>
            </a:endParaRPr>
          </a:p>
          <a:p>
            <a:endParaRPr lang="en-US" altLang="zh-CN" sz="2800" dirty="0" smtClean="0">
              <a:sym typeface="Wingdings" pitchFamily="2" charset="2"/>
            </a:endParaRPr>
          </a:p>
          <a:p>
            <a:r>
              <a:rPr lang="zh-CN" altLang="en-US" sz="2800" dirty="0" smtClean="0">
                <a:sym typeface="Wingdings" pitchFamily="2" charset="2"/>
              </a:rPr>
              <a:t>其他：符号执行 、静态分析等</a:t>
            </a:r>
            <a:endParaRPr lang="en-US" altLang="zh-CN" sz="2800" dirty="0" smtClean="0">
              <a:sym typeface="Wingdings" pitchFamily="2" charset="2"/>
            </a:endParaRPr>
          </a:p>
          <a:p>
            <a:endParaRPr lang="en-US" altLang="zh-CN" dirty="0" smtClean="0">
              <a:sym typeface="Wingdings" pitchFamily="2" charset="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ym typeface="Wingdings" pitchFamily="2" charset="2"/>
              </a:rPr>
              <a:t>形式验证 </a:t>
            </a:r>
            <a:r>
              <a:rPr lang="en-US" altLang="zh-CN" dirty="0" smtClean="0">
                <a:sym typeface="Wingdings" pitchFamily="2" charset="2"/>
              </a:rPr>
              <a:t>- </a:t>
            </a:r>
            <a:r>
              <a:rPr lang="zh-CN" altLang="en-US" dirty="0" smtClean="0">
                <a:sym typeface="Wingdings" pitchFamily="2" charset="2"/>
              </a:rPr>
              <a:t>程序性质的证明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sz="2800" dirty="0" smtClean="0">
              <a:sym typeface="Wingdings" pitchFamily="2" charset="2"/>
            </a:endParaRPr>
          </a:p>
          <a:p>
            <a:r>
              <a:rPr lang="zh-CN" altLang="en-US" sz="2800" dirty="0" smtClean="0">
                <a:sym typeface="Wingdings" pitchFamily="2" charset="2"/>
              </a:rPr>
              <a:t>程序推理：</a:t>
            </a:r>
            <a:endParaRPr lang="en-US" altLang="zh-CN" sz="2800" dirty="0" smtClean="0">
              <a:sym typeface="Wingdings" pitchFamily="2" charset="2"/>
            </a:endParaRPr>
          </a:p>
          <a:p>
            <a:endParaRPr lang="en-US" altLang="zh-CN" sz="1000" dirty="0" smtClean="0">
              <a:sym typeface="Wingdings" pitchFamily="2" charset="2"/>
            </a:endParaRPr>
          </a:p>
          <a:p>
            <a:pPr>
              <a:buNone/>
            </a:pPr>
            <a:r>
              <a:rPr lang="en-US" altLang="zh-CN" sz="2600" dirty="0" smtClean="0">
                <a:sym typeface="Wingdings" pitchFamily="2" charset="2"/>
              </a:rPr>
              <a:t>	</a:t>
            </a:r>
            <a:r>
              <a:rPr lang="zh-CN" altLang="en-US" sz="2600" dirty="0" smtClean="0">
                <a:sym typeface="Wingdings" pitchFamily="2" charset="2"/>
              </a:rPr>
              <a:t>程序推理是基于程序的逻辑推理，</a:t>
            </a:r>
            <a:endParaRPr lang="en-US" altLang="zh-CN" sz="2600" dirty="0" smtClean="0">
              <a:sym typeface="Wingdings" pitchFamily="2" charset="2"/>
            </a:endParaRPr>
          </a:p>
          <a:p>
            <a:pPr>
              <a:buNone/>
            </a:pPr>
            <a:r>
              <a:rPr lang="en-US" altLang="zh-CN" sz="2600" dirty="0" smtClean="0">
                <a:sym typeface="Wingdings" pitchFamily="2" charset="2"/>
              </a:rPr>
              <a:t>	</a:t>
            </a:r>
            <a:r>
              <a:rPr lang="zh-CN" altLang="en-US" sz="2600" dirty="0" smtClean="0">
                <a:sym typeface="Wingdings" pitchFamily="2" charset="2"/>
              </a:rPr>
              <a:t>把程序或系统模型当成是系统状态变化关系的逻辑描述，</a:t>
            </a:r>
          </a:p>
          <a:p>
            <a:pPr>
              <a:buNone/>
            </a:pPr>
            <a:r>
              <a:rPr lang="en-US" altLang="zh-CN" sz="2600" dirty="0" smtClean="0">
                <a:sym typeface="Wingdings" pitchFamily="2" charset="2"/>
              </a:rPr>
              <a:t>	</a:t>
            </a:r>
            <a:r>
              <a:rPr lang="zh-CN" altLang="en-US" sz="2600" dirty="0" smtClean="0">
                <a:sym typeface="Wingdings" pitchFamily="2" charset="2"/>
              </a:rPr>
              <a:t>用推理验证的方法来证明系统性质。</a:t>
            </a:r>
          </a:p>
          <a:p>
            <a:pPr>
              <a:buNone/>
            </a:pPr>
            <a:endParaRPr lang="en-US" altLang="zh-CN" sz="2800" dirty="0" smtClean="0">
              <a:sym typeface="Wingdings" pitchFamily="2" charset="2"/>
            </a:endParaRPr>
          </a:p>
          <a:p>
            <a:r>
              <a:rPr lang="zh-CN" altLang="en-US" sz="2800" dirty="0" smtClean="0">
                <a:sym typeface="Wingdings" pitchFamily="2" charset="2"/>
              </a:rPr>
              <a:t>模型检测：</a:t>
            </a:r>
            <a:endParaRPr lang="en-US" altLang="zh-CN" sz="2800" dirty="0" smtClean="0">
              <a:sym typeface="Wingdings" pitchFamily="2" charset="2"/>
            </a:endParaRPr>
          </a:p>
          <a:p>
            <a:endParaRPr lang="en-US" altLang="zh-CN" sz="1000" dirty="0" smtClean="0">
              <a:sym typeface="Wingdings" pitchFamily="2" charset="2"/>
            </a:endParaRPr>
          </a:p>
          <a:p>
            <a:pPr>
              <a:buNone/>
            </a:pPr>
            <a:r>
              <a:rPr lang="en-US" altLang="zh-CN" sz="2600" dirty="0" smtClean="0">
                <a:sym typeface="Wingdings" pitchFamily="2" charset="2"/>
              </a:rPr>
              <a:t>	</a:t>
            </a:r>
            <a:r>
              <a:rPr lang="zh-CN" altLang="en-US" sz="2600" dirty="0" smtClean="0">
                <a:sym typeface="Wingdings" pitchFamily="2" charset="2"/>
              </a:rPr>
              <a:t>把系统模型当成是系统状态迁移图的描述，</a:t>
            </a:r>
          </a:p>
          <a:p>
            <a:pPr>
              <a:buNone/>
            </a:pPr>
            <a:r>
              <a:rPr lang="en-US" altLang="zh-CN" sz="2600" dirty="0" smtClean="0">
                <a:sym typeface="Wingdings" pitchFamily="2" charset="2"/>
              </a:rPr>
              <a:t>	</a:t>
            </a:r>
            <a:r>
              <a:rPr lang="zh-CN" altLang="en-US" sz="2600" dirty="0" smtClean="0">
                <a:sym typeface="Wingdings" pitchFamily="2" charset="2"/>
              </a:rPr>
              <a:t>用检查系统状态及系统运行路径的算法来证明系统性质。</a:t>
            </a:r>
            <a:endParaRPr lang="en-US" altLang="zh-CN" sz="2600" dirty="0" smtClean="0">
              <a:sym typeface="Wingdings" pitchFamily="2" charset="2"/>
            </a:endParaRPr>
          </a:p>
          <a:p>
            <a:pPr>
              <a:buNone/>
            </a:pPr>
            <a:r>
              <a:rPr lang="en-US" altLang="zh-CN" sz="2600" dirty="0" smtClean="0">
                <a:sym typeface="Wingdings" pitchFamily="2" charset="2"/>
              </a:rPr>
              <a:t>	</a:t>
            </a:r>
            <a:r>
              <a:rPr lang="zh-CN" altLang="en-US" sz="2600" dirty="0" smtClean="0">
                <a:sym typeface="Wingdings" pitchFamily="2" charset="2"/>
              </a:rPr>
              <a:t>这类方法适用于状态数量有一定限制的有穷状态系统。</a:t>
            </a:r>
            <a:endParaRPr lang="en-US" altLang="zh-CN" sz="2600" dirty="0" smtClean="0">
              <a:sym typeface="Wingdings" pitchFamily="2" charset="2"/>
            </a:endParaRPr>
          </a:p>
          <a:p>
            <a:endParaRPr lang="en-US" altLang="zh-CN" sz="2400" dirty="0" smtClean="0">
              <a:sym typeface="Wingdings" pitchFamily="2" charset="2"/>
            </a:endParaRPr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ym typeface="Wingdings" pitchFamily="2" charset="2"/>
              </a:rPr>
              <a:t>形式验证方法的基础理论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zh-CN" sz="3000" dirty="0" smtClean="0"/>
          </a:p>
          <a:p>
            <a:pPr>
              <a:buNone/>
            </a:pPr>
            <a:r>
              <a:rPr lang="zh-CN" altLang="en-US" sz="3000" dirty="0" smtClean="0"/>
              <a:t>计算过程的抽象模型：系统模型</a:t>
            </a:r>
            <a:endParaRPr lang="en-US" altLang="zh-CN" sz="3000" dirty="0" smtClean="0"/>
          </a:p>
          <a:p>
            <a:endParaRPr lang="en-US" altLang="zh-CN" sz="3000" dirty="0" smtClean="0"/>
          </a:p>
          <a:p>
            <a:pPr>
              <a:buNone/>
            </a:pPr>
            <a:r>
              <a:rPr lang="zh-CN" altLang="en-US" sz="3000" dirty="0" smtClean="0"/>
              <a:t>计算过程性质描述语言：程序逻辑</a:t>
            </a:r>
            <a:endParaRPr lang="en-US" altLang="zh-CN" sz="3000" dirty="0" smtClean="0"/>
          </a:p>
          <a:p>
            <a:endParaRPr lang="en-US" altLang="zh-CN" sz="3000" dirty="0" smtClean="0"/>
          </a:p>
          <a:p>
            <a:pPr>
              <a:buNone/>
            </a:pPr>
            <a:r>
              <a:rPr lang="zh-CN" altLang="en-US" sz="3000" dirty="0" smtClean="0">
                <a:sym typeface="Wingdings" pitchFamily="2" charset="2"/>
              </a:rPr>
              <a:t>验证方法：逻辑推理与模型检测</a:t>
            </a:r>
            <a:endParaRPr lang="en-US" altLang="zh-CN" sz="3000" dirty="0" smtClean="0">
              <a:sym typeface="Wingdings" pitchFamily="2" charset="2"/>
            </a:endParaRPr>
          </a:p>
          <a:p>
            <a:endParaRPr lang="en-US" altLang="zh-CN" sz="3000" dirty="0" smtClean="0">
              <a:sym typeface="Wingdings" pitchFamily="2" charset="2"/>
            </a:endParaRPr>
          </a:p>
          <a:p>
            <a:endParaRPr lang="en-US" altLang="zh-CN" sz="3000" dirty="0" smtClean="0">
              <a:sym typeface="Wingdings" pitchFamily="2" charset="2"/>
            </a:endParaRPr>
          </a:p>
          <a:p>
            <a:endParaRPr lang="en-US" altLang="zh-CN" sz="3000" dirty="0" smtClean="0">
              <a:sym typeface="Wingdings" pitchFamily="2" charset="2"/>
            </a:endParaRPr>
          </a:p>
          <a:p>
            <a:pPr>
              <a:buNone/>
            </a:pPr>
            <a:r>
              <a:rPr lang="zh-CN" altLang="en-US" sz="3000" dirty="0" smtClean="0">
                <a:sym typeface="Wingdings" pitchFamily="2" charset="2"/>
              </a:rPr>
              <a:t>背景知识：离散数学、自动机、图算法</a:t>
            </a:r>
            <a:endParaRPr lang="en-US" altLang="zh-CN" sz="3000" dirty="0" smtClean="0">
              <a:sym typeface="Wingdings" pitchFamily="2" charset="2"/>
            </a:endParaRPr>
          </a:p>
          <a:p>
            <a:endParaRPr lang="en-US" altLang="zh-CN" sz="3000" dirty="0" smtClean="0">
              <a:sym typeface="Wingdings" pitchFamily="2" charset="2"/>
            </a:endParaRPr>
          </a:p>
          <a:p>
            <a:pPr>
              <a:buNone/>
            </a:pPr>
            <a:r>
              <a:rPr lang="zh-CN" altLang="en-US" sz="3000" dirty="0" smtClean="0">
                <a:sym typeface="Wingdings" pitchFamily="2" charset="2"/>
              </a:rPr>
              <a:t>预修课程：</a:t>
            </a:r>
            <a:r>
              <a:rPr lang="zh-CN" altLang="zh-CN" sz="3000" dirty="0" smtClean="0"/>
              <a:t>数理逻辑与程序理论、形式语言与自动机理论</a:t>
            </a:r>
            <a:endParaRPr lang="en-US" altLang="zh-CN" sz="3000" dirty="0" smtClean="0">
              <a:sym typeface="Wingdings" pitchFamily="2" charset="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课程关注点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主要问题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259633" y="1556793"/>
            <a:ext cx="309634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800" kern="0" dirty="0" smtClean="0">
                <a:latin typeface="+mn-lt"/>
                <a:ea typeface="+mn-ea"/>
              </a:rPr>
              <a:t>软件正确性</a:t>
            </a:r>
            <a:endParaRPr lang="zh-CN" altLang="en-US" sz="2800" kern="0" dirty="0">
              <a:latin typeface="+mn-lt"/>
              <a:ea typeface="+mn-ea"/>
            </a:endParaRPr>
          </a:p>
        </p:txBody>
      </p:sp>
      <p:cxnSp>
        <p:nvCxnSpPr>
          <p:cNvPr id="5" name="AutoShape 6"/>
          <p:cNvCxnSpPr>
            <a:cxnSpLocks noChangeShapeType="1"/>
            <a:stCxn id="6" idx="3"/>
          </p:cNvCxnSpPr>
          <p:nvPr/>
        </p:nvCxnSpPr>
        <p:spPr bwMode="auto">
          <a:xfrm>
            <a:off x="2483768" y="3537012"/>
            <a:ext cx="288032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6" name="矩形 5"/>
          <p:cNvSpPr/>
          <p:nvPr/>
        </p:nvSpPr>
        <p:spPr bwMode="auto">
          <a:xfrm>
            <a:off x="971600" y="2564904"/>
            <a:ext cx="1512168" cy="1944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ea typeface="宋体" pitchFamily="2" charset="-122"/>
              </a:rPr>
              <a:t>程序</a:t>
            </a:r>
            <a:endParaRPr lang="en-US" altLang="zh-CN" sz="2800" dirty="0" smtClean="0">
              <a:ea typeface="宋体" pitchFamily="2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ea typeface="宋体" pitchFamily="2" charset="-122"/>
              </a:rPr>
              <a:t>与</a:t>
            </a:r>
            <a:endParaRPr lang="en-US" altLang="zh-CN" sz="2800" dirty="0" smtClean="0">
              <a:ea typeface="宋体" pitchFamily="2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ea typeface="宋体" pitchFamily="2" charset="-122"/>
              </a:rPr>
              <a:t>软件</a:t>
            </a:r>
            <a:endParaRPr lang="en-US" altLang="zh-CN" sz="2800" dirty="0" smtClean="0">
              <a:ea typeface="宋体" pitchFamily="2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ea typeface="宋体" pitchFamily="2" charset="-122"/>
              </a:rPr>
              <a:t>系统</a:t>
            </a:r>
            <a:endParaRPr lang="en-US" altLang="zh-CN" sz="2800" dirty="0">
              <a:ea typeface="宋体" pitchFamily="2" charset="-122"/>
            </a:endParaRPr>
          </a:p>
        </p:txBody>
      </p:sp>
      <p:sp>
        <p:nvSpPr>
          <p:cNvPr id="7" name="矩形标注 6"/>
          <p:cNvSpPr/>
          <p:nvPr/>
        </p:nvSpPr>
        <p:spPr bwMode="auto">
          <a:xfrm>
            <a:off x="5364088" y="2996952"/>
            <a:ext cx="1944216" cy="1080120"/>
          </a:xfrm>
          <a:prstGeom prst="wedgeRectCallout">
            <a:avLst>
              <a:gd name="adj1" fmla="val -49875"/>
              <a:gd name="adj2" fmla="val -16983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ea typeface="宋体" pitchFamily="2" charset="-122"/>
              </a:rPr>
              <a:t>  行为</a:t>
            </a:r>
            <a:r>
              <a:rPr lang="zh-CN" altLang="en-US" sz="2800" dirty="0">
                <a:ea typeface="宋体" pitchFamily="2" charset="-122"/>
              </a:rPr>
              <a:t>规范</a:t>
            </a:r>
            <a:endParaRPr lang="en-US" altLang="zh-CN" sz="2800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ym typeface="Wingdings" pitchFamily="2" charset="2"/>
              </a:rPr>
              <a:t>软件正确性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zh-CN" altLang="en-US" dirty="0" smtClean="0">
                <a:sym typeface="Wingdings" pitchFamily="2" charset="2"/>
              </a:rPr>
              <a:t>软件正确性的形式化分析与验证</a:t>
            </a:r>
            <a:endParaRPr lang="en-US" altLang="zh-CN" dirty="0" smtClean="0">
              <a:sym typeface="Wingdings" pitchFamily="2" charset="2"/>
            </a:endParaRPr>
          </a:p>
          <a:p>
            <a:endParaRPr lang="en-US" altLang="zh-CN" dirty="0" smtClean="0"/>
          </a:p>
          <a:p>
            <a:pPr>
              <a:buNone/>
            </a:pPr>
            <a:r>
              <a:rPr lang="zh-CN" altLang="en-US" dirty="0" smtClean="0">
                <a:sym typeface="Wingdings" pitchFamily="2" charset="2"/>
              </a:rPr>
              <a:t>软件正确性的形式化分析与验证的基本概念与方法</a:t>
            </a:r>
            <a:endParaRPr lang="en-US" altLang="zh-CN" dirty="0" smtClean="0">
              <a:sym typeface="Wingdings" pitchFamily="2" charset="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预期目标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1331640" y="2132856"/>
            <a:ext cx="1512168" cy="1944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 smtClean="0">
                <a:ea typeface="宋体" pitchFamily="2" charset="-122"/>
              </a:rPr>
              <a:t>程序与</a:t>
            </a:r>
            <a:endParaRPr lang="en-US" altLang="zh-CN" sz="3200" dirty="0" smtClean="0">
              <a:ea typeface="宋体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 smtClean="0">
                <a:ea typeface="宋体" pitchFamily="2" charset="-122"/>
              </a:rPr>
              <a:t>软</a:t>
            </a:r>
            <a:endParaRPr lang="en-US" altLang="zh-CN" sz="3200" dirty="0" smtClean="0">
              <a:ea typeface="宋体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 smtClean="0">
                <a:ea typeface="宋体" pitchFamily="2" charset="-122"/>
              </a:rPr>
              <a:t>件系</a:t>
            </a:r>
            <a:endParaRPr lang="en-US" altLang="zh-CN" sz="3200" dirty="0" smtClean="0">
              <a:ea typeface="宋体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 smtClean="0">
                <a:ea typeface="宋体" pitchFamily="2" charset="-122"/>
              </a:rPr>
              <a:t>统</a:t>
            </a:r>
            <a:endParaRPr lang="en-US" altLang="zh-CN" sz="3200" dirty="0">
              <a:ea typeface="宋体" pitchFamily="2" charset="-122"/>
            </a:endParaRPr>
          </a:p>
        </p:txBody>
      </p:sp>
      <p:sp>
        <p:nvSpPr>
          <p:cNvPr id="5" name="矩形标注 4"/>
          <p:cNvSpPr/>
          <p:nvPr/>
        </p:nvSpPr>
        <p:spPr bwMode="auto">
          <a:xfrm>
            <a:off x="5724128" y="2564904"/>
            <a:ext cx="1944216" cy="1080120"/>
          </a:xfrm>
          <a:prstGeom prst="wedgeRectCallout">
            <a:avLst>
              <a:gd name="adj1" fmla="val -49875"/>
              <a:gd name="adj2" fmla="val -16983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ea typeface="宋体" pitchFamily="2" charset="-122"/>
              </a:rPr>
              <a:t>行为规范</a:t>
            </a:r>
            <a:endParaRPr lang="en-US" altLang="zh-CN" sz="3200" dirty="0">
              <a:ea typeface="宋体" pitchFamily="2" charset="-122"/>
            </a:endParaRPr>
          </a:p>
        </p:txBody>
      </p:sp>
      <p:cxnSp>
        <p:nvCxnSpPr>
          <p:cNvPr id="6" name="AutoShape 6"/>
          <p:cNvCxnSpPr>
            <a:cxnSpLocks noChangeShapeType="1"/>
            <a:stCxn id="4" idx="3"/>
            <a:endCxn id="5" idx="1"/>
          </p:cNvCxnSpPr>
          <p:nvPr/>
        </p:nvCxnSpPr>
        <p:spPr bwMode="auto">
          <a:xfrm>
            <a:off x="2843808" y="3104964"/>
            <a:ext cx="288032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5868144" y="2564904"/>
            <a:ext cx="1728788" cy="108108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latin typeface="+mn-lt"/>
                <a:ea typeface="宋体" pitchFamily="2" charset="-122"/>
              </a:rPr>
              <a:t>程序逻辑</a:t>
            </a:r>
          </a:p>
        </p:txBody>
      </p:sp>
      <p:cxnSp>
        <p:nvCxnSpPr>
          <p:cNvPr id="8" name="AutoShape 6"/>
          <p:cNvCxnSpPr>
            <a:cxnSpLocks noChangeShapeType="1"/>
            <a:stCxn id="9" idx="3"/>
            <a:endCxn id="7" idx="2"/>
          </p:cNvCxnSpPr>
          <p:nvPr/>
        </p:nvCxnSpPr>
        <p:spPr bwMode="auto">
          <a:xfrm>
            <a:off x="2771800" y="3104964"/>
            <a:ext cx="3096344" cy="48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9" name="圆角矩形 8"/>
          <p:cNvSpPr/>
          <p:nvPr/>
        </p:nvSpPr>
        <p:spPr>
          <a:xfrm>
            <a:off x="1426319" y="2132856"/>
            <a:ext cx="1345481" cy="19442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8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/>
              <a:t>系统行为模型</a:t>
            </a:r>
            <a:endParaRPr lang="zh-CN" altLang="en-US" sz="28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563888" y="3212976"/>
            <a:ext cx="18669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>
                <a:latin typeface="Calibri" pitchFamily="34" charset="0"/>
              </a:rPr>
              <a:t>验证方法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619672" y="1124744"/>
            <a:ext cx="6842125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800" kern="0" dirty="0">
                <a:latin typeface="+mn-lt"/>
                <a:ea typeface="+mn-ea"/>
              </a:rPr>
              <a:t>掌握并能够综合应用以下知识</a:t>
            </a:r>
            <a:r>
              <a:rPr lang="en-US" altLang="zh-CN" sz="2800" kern="0" dirty="0">
                <a:latin typeface="+mn-lt"/>
                <a:ea typeface="+mn-ea"/>
              </a:rPr>
              <a:t>:</a:t>
            </a:r>
            <a:endParaRPr lang="zh-CN" altLang="en-US" sz="2800" kern="0" dirty="0">
              <a:latin typeface="+mn-lt"/>
              <a:ea typeface="+mn-ea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347864" y="3789040"/>
            <a:ext cx="2159893" cy="935831"/>
          </a:xfrm>
          <a:prstGeom prst="roundRect">
            <a:avLst>
              <a:gd name="adj" fmla="val 49384"/>
            </a:avLst>
          </a:prstGeom>
          <a:solidFill>
            <a:srgbClr val="FFFF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/>
              <a:t>基本原理</a:t>
            </a:r>
            <a:endParaRPr lang="en-US" altLang="zh-CN" sz="2800" dirty="0"/>
          </a:p>
        </p:txBody>
      </p:sp>
      <p:sp>
        <p:nvSpPr>
          <p:cNvPr id="13" name="矩形标注 12"/>
          <p:cNvSpPr/>
          <p:nvPr/>
        </p:nvSpPr>
        <p:spPr>
          <a:xfrm>
            <a:off x="6804248" y="4221088"/>
            <a:ext cx="1727299" cy="1008534"/>
          </a:xfrm>
          <a:prstGeom prst="wedgeRectCallout">
            <a:avLst>
              <a:gd name="adj1" fmla="val -41718"/>
              <a:gd name="adj2" fmla="val -10994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dirty="0" smtClean="0">
                <a:solidFill>
                  <a:prstClr val="black"/>
                </a:solidFill>
              </a:rPr>
              <a:t>简单的</a:t>
            </a:r>
            <a:endParaRPr lang="en-US" altLang="zh-CN" sz="2800" dirty="0" smtClean="0">
              <a:solidFill>
                <a:prstClr val="black"/>
              </a:solidFill>
            </a:endParaRPr>
          </a:p>
          <a:p>
            <a:pPr algn="ctr">
              <a:defRPr/>
            </a:pPr>
            <a:r>
              <a:rPr lang="zh-CN" altLang="en-US" sz="2800" dirty="0" smtClean="0">
                <a:solidFill>
                  <a:prstClr val="black"/>
                </a:solidFill>
              </a:rPr>
              <a:t>几类</a:t>
            </a:r>
          </a:p>
        </p:txBody>
      </p:sp>
      <p:sp>
        <p:nvSpPr>
          <p:cNvPr id="14" name="矩形标注 13"/>
          <p:cNvSpPr/>
          <p:nvPr/>
        </p:nvSpPr>
        <p:spPr>
          <a:xfrm>
            <a:off x="467544" y="4509120"/>
            <a:ext cx="1727646" cy="1008112"/>
          </a:xfrm>
          <a:prstGeom prst="wedgeRectCallout">
            <a:avLst>
              <a:gd name="adj1" fmla="val 42418"/>
              <a:gd name="adj2" fmla="val -858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dirty="0" smtClean="0">
                <a:solidFill>
                  <a:prstClr val="black"/>
                </a:solidFill>
              </a:rPr>
              <a:t>简单的</a:t>
            </a:r>
            <a:endParaRPr lang="en-US" altLang="zh-CN" sz="2800" dirty="0" smtClean="0">
              <a:solidFill>
                <a:prstClr val="black"/>
              </a:solidFill>
            </a:endParaRPr>
          </a:p>
          <a:p>
            <a:pPr algn="ctr">
              <a:defRPr/>
            </a:pPr>
            <a:r>
              <a:rPr lang="zh-CN" altLang="en-US" sz="2800" dirty="0" smtClean="0">
                <a:solidFill>
                  <a:prstClr val="black"/>
                </a:solidFill>
              </a:rPr>
              <a:t>几类</a:t>
            </a:r>
          </a:p>
        </p:txBody>
      </p:sp>
      <p:sp>
        <p:nvSpPr>
          <p:cNvPr id="15" name="矩形标注 14"/>
          <p:cNvSpPr/>
          <p:nvPr/>
        </p:nvSpPr>
        <p:spPr bwMode="auto">
          <a:xfrm>
            <a:off x="2483768" y="5085184"/>
            <a:ext cx="1944216" cy="648072"/>
          </a:xfrm>
          <a:prstGeom prst="wedgeRectCallout">
            <a:avLst>
              <a:gd name="adj1" fmla="val 29107"/>
              <a:gd name="adj2" fmla="val -98897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prstClr val="black"/>
                </a:solidFill>
                <a:ea typeface="宋体" pitchFamily="2" charset="-122"/>
              </a:rPr>
              <a:t>程序推理</a:t>
            </a:r>
            <a:endParaRPr lang="en-US" altLang="zh-CN" sz="2800" dirty="0">
              <a:solidFill>
                <a:prstClr val="black"/>
              </a:solidFill>
              <a:ea typeface="宋体" pitchFamily="2" charset="-122"/>
            </a:endParaRPr>
          </a:p>
        </p:txBody>
      </p:sp>
      <p:sp>
        <p:nvSpPr>
          <p:cNvPr id="16" name="矩形标注 15"/>
          <p:cNvSpPr/>
          <p:nvPr/>
        </p:nvSpPr>
        <p:spPr bwMode="auto">
          <a:xfrm>
            <a:off x="4572000" y="5085184"/>
            <a:ext cx="1944216" cy="648072"/>
          </a:xfrm>
          <a:prstGeom prst="wedgeRectCallout">
            <a:avLst>
              <a:gd name="adj1" fmla="val -33202"/>
              <a:gd name="adj2" fmla="val -98897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prstClr val="black"/>
                </a:solidFill>
                <a:ea typeface="宋体" pitchFamily="2" charset="-122"/>
              </a:rPr>
              <a:t>模型检测</a:t>
            </a:r>
            <a:endParaRPr lang="en-US" altLang="zh-CN" sz="2800" dirty="0">
              <a:solidFill>
                <a:prstClr val="black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软件</a:t>
            </a:r>
            <a:r>
              <a:rPr lang="zh-CN" altLang="en-US" dirty="0" smtClean="0"/>
              <a:t>正确性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altLang="zh-CN" dirty="0" smtClean="0"/>
          </a:p>
          <a:p>
            <a:pPr lvl="0"/>
            <a:r>
              <a:rPr lang="zh-CN" altLang="en-US" dirty="0" smtClean="0"/>
              <a:t>软件正确性：软件工程及应用中的重要问题</a:t>
            </a:r>
            <a:endParaRPr lang="en-US" altLang="zh-CN" dirty="0" smtClean="0">
              <a:sym typeface="Wingdings" pitchFamily="2" charset="2"/>
            </a:endParaRPr>
          </a:p>
          <a:p>
            <a:endParaRPr lang="en-US" altLang="zh-CN" dirty="0" smtClean="0"/>
          </a:p>
          <a:p>
            <a:pPr lvl="0"/>
            <a:r>
              <a:rPr lang="zh-CN" altLang="en-US" dirty="0" smtClean="0">
                <a:sym typeface="Wingdings" pitchFamily="2" charset="2"/>
              </a:rPr>
              <a:t>形式化方法</a:t>
            </a:r>
            <a:r>
              <a:rPr lang="zh-CN" altLang="en-US" dirty="0" smtClean="0"/>
              <a:t>：</a:t>
            </a:r>
            <a:r>
              <a:rPr lang="zh-CN" altLang="en-US" dirty="0" smtClean="0">
                <a:sym typeface="Wingdings" pitchFamily="2" charset="2"/>
              </a:rPr>
              <a:t>保证</a:t>
            </a:r>
            <a:r>
              <a:rPr lang="zh-CN" altLang="en-US" dirty="0" smtClean="0"/>
              <a:t>软件</a:t>
            </a:r>
            <a:r>
              <a:rPr lang="zh-CN" altLang="en-US" dirty="0" smtClean="0">
                <a:sym typeface="Wingdings" pitchFamily="2" charset="2"/>
              </a:rPr>
              <a:t>系统正确性的重要手段</a:t>
            </a:r>
            <a:endParaRPr lang="en-US" altLang="zh-CN" dirty="0" smtClean="0">
              <a:sym typeface="Wingdings" pitchFamily="2" charset="2"/>
            </a:endParaRPr>
          </a:p>
          <a:p>
            <a:pPr lvl="0"/>
            <a:endParaRPr lang="en-US" altLang="zh-CN" dirty="0" smtClean="0">
              <a:sym typeface="Wingdings" pitchFamily="2" charset="2"/>
            </a:endParaRPr>
          </a:p>
          <a:p>
            <a:pPr lvl="0"/>
            <a:r>
              <a:rPr lang="zh-CN" altLang="en-US" dirty="0" smtClean="0"/>
              <a:t>课程关注点：软件正确性与形式验证的理论</a:t>
            </a:r>
            <a:endParaRPr lang="en-US" altLang="zh-CN" dirty="0" smtClean="0">
              <a:sym typeface="Wingdings" pitchFamily="2" charset="2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ym typeface="Wingdings" pitchFamily="2" charset="2"/>
              </a:rPr>
              <a:t>参考资料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dirty="0" smtClean="0"/>
              <a:t>J. </a:t>
            </a:r>
            <a:r>
              <a:rPr lang="en-US" altLang="zh-CN" dirty="0" err="1" smtClean="0"/>
              <a:t>Loeckx</a:t>
            </a:r>
            <a:r>
              <a:rPr lang="en-US" altLang="zh-CN" dirty="0" smtClean="0"/>
              <a:t> and K. </a:t>
            </a:r>
            <a:r>
              <a:rPr lang="en-US" altLang="zh-CN" dirty="0" err="1" smtClean="0"/>
              <a:t>Sieber</a:t>
            </a:r>
            <a:r>
              <a:rPr lang="en-US" altLang="zh-CN" dirty="0" smtClean="0"/>
              <a:t>. </a:t>
            </a:r>
          </a:p>
          <a:p>
            <a:pPr>
              <a:buNone/>
            </a:pPr>
            <a:r>
              <a:rPr lang="en-US" altLang="zh-CN" dirty="0" smtClean="0"/>
              <a:t>The Foundation of Program Verification. John Wiley &amp; Sons Ltd., 1984.</a:t>
            </a:r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E. M. Clarke, O. </a:t>
            </a:r>
            <a:r>
              <a:rPr lang="en-US" altLang="zh-CN" dirty="0" err="1" smtClean="0"/>
              <a:t>Grumberg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D. </a:t>
            </a:r>
            <a:r>
              <a:rPr lang="en-US" altLang="zh-CN" dirty="0" err="1" smtClean="0"/>
              <a:t>Peled</a:t>
            </a:r>
            <a:r>
              <a:rPr lang="en-US" altLang="zh-CN" dirty="0" smtClean="0"/>
              <a:t>. </a:t>
            </a:r>
          </a:p>
          <a:p>
            <a:pPr>
              <a:buNone/>
            </a:pPr>
            <a:r>
              <a:rPr lang="en-US" altLang="zh-CN" dirty="0" smtClean="0"/>
              <a:t>Model Checking. The MIT Press. 1999.</a:t>
            </a:r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D. A. </a:t>
            </a:r>
            <a:r>
              <a:rPr lang="en-US" altLang="zh-CN" dirty="0" err="1" smtClean="0"/>
              <a:t>Peled</a:t>
            </a:r>
            <a:r>
              <a:rPr lang="en-US" altLang="zh-CN" dirty="0" smtClean="0"/>
              <a:t>.</a:t>
            </a:r>
          </a:p>
          <a:p>
            <a:pPr>
              <a:buNone/>
            </a:pPr>
            <a:r>
              <a:rPr lang="en-US" altLang="zh-CN" dirty="0" smtClean="0"/>
              <a:t>Software Reliability Methods. Springer-</a:t>
            </a:r>
            <a:r>
              <a:rPr lang="en-US" altLang="zh-CN" dirty="0" err="1" smtClean="0"/>
              <a:t>Verlag</a:t>
            </a:r>
            <a:r>
              <a:rPr lang="en-US" altLang="zh-CN" dirty="0" smtClean="0"/>
              <a:t>. 2001.</a:t>
            </a:r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C. </a:t>
            </a:r>
            <a:r>
              <a:rPr lang="en-US" altLang="zh-CN" dirty="0" err="1" smtClean="0"/>
              <a:t>Baier</a:t>
            </a:r>
            <a:r>
              <a:rPr lang="en-US" altLang="zh-CN" dirty="0" smtClean="0"/>
              <a:t> and J.-P. </a:t>
            </a:r>
            <a:r>
              <a:rPr lang="en-US" altLang="zh-CN" dirty="0" err="1" smtClean="0"/>
              <a:t>Katoen</a:t>
            </a:r>
            <a:r>
              <a:rPr lang="en-US" altLang="zh-CN" dirty="0" smtClean="0"/>
              <a:t>. </a:t>
            </a:r>
          </a:p>
          <a:p>
            <a:pPr>
              <a:buNone/>
            </a:pPr>
            <a:r>
              <a:rPr lang="en-US" altLang="zh-CN" dirty="0" smtClean="0"/>
              <a:t>Principles of Model Checking. MIT Press. 2008.</a:t>
            </a:r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K. R. Apt, F. S. de Boer, E.-R. </a:t>
            </a:r>
            <a:r>
              <a:rPr lang="en-US" altLang="zh-CN" dirty="0" err="1" smtClean="0"/>
              <a:t>Olderog</a:t>
            </a:r>
            <a:r>
              <a:rPr lang="en-US" altLang="zh-CN" dirty="0" smtClean="0"/>
              <a:t>. </a:t>
            </a:r>
          </a:p>
          <a:p>
            <a:pPr>
              <a:buNone/>
            </a:pPr>
            <a:r>
              <a:rPr lang="en-US" altLang="zh-CN" dirty="0" smtClean="0"/>
              <a:t>Verification of Sequential and Concurrent Programs. Springer-</a:t>
            </a:r>
            <a:r>
              <a:rPr lang="en-US" altLang="zh-CN" dirty="0" err="1" smtClean="0"/>
              <a:t>Verlag</a:t>
            </a:r>
            <a:r>
              <a:rPr lang="en-US" altLang="zh-CN" dirty="0" smtClean="0"/>
              <a:t>. 2009.</a:t>
            </a:r>
          </a:p>
          <a:p>
            <a:endParaRPr lang="en-US" altLang="zh-CN" sz="3600" dirty="0" smtClean="0"/>
          </a:p>
          <a:p>
            <a:pPr>
              <a:buNone/>
            </a:pPr>
            <a:r>
              <a:rPr lang="zh-CN" altLang="en-US" sz="3600" dirty="0" smtClean="0"/>
              <a:t>稿件</a:t>
            </a:r>
            <a:r>
              <a:rPr lang="en-US" altLang="zh-CN" sz="3600" dirty="0" smtClean="0"/>
              <a:t>(</a:t>
            </a:r>
            <a:r>
              <a:rPr lang="zh-CN" altLang="en-US" sz="3600" dirty="0" smtClean="0"/>
              <a:t>不断修改中</a:t>
            </a:r>
            <a:r>
              <a:rPr lang="en-US" altLang="zh-CN" sz="3600" dirty="0" smtClean="0"/>
              <a:t>) :</a:t>
            </a:r>
          </a:p>
          <a:p>
            <a:pPr>
              <a:buNone/>
            </a:pPr>
            <a:endParaRPr lang="en-US" altLang="zh-CN" sz="3600" dirty="0" smtClean="0"/>
          </a:p>
          <a:p>
            <a:pPr>
              <a:buNone/>
            </a:pPr>
            <a:r>
              <a:rPr lang="zh-CN" altLang="en-US" sz="3600" dirty="0" smtClean="0"/>
              <a:t>软件系统行为与程序正确性</a:t>
            </a:r>
            <a:r>
              <a:rPr lang="en-US" altLang="zh-CN" sz="3600" dirty="0" smtClean="0"/>
              <a:t>(</a:t>
            </a:r>
            <a:r>
              <a:rPr lang="zh-CN" altLang="en-US" sz="3600" dirty="0" smtClean="0"/>
              <a:t>迁移系统分析</a:t>
            </a:r>
            <a:r>
              <a:rPr lang="en-US" altLang="zh-CN" sz="3600" dirty="0" smtClean="0"/>
              <a:t>)</a:t>
            </a:r>
            <a:r>
              <a:rPr lang="zh-CN" altLang="en-US" sz="3600" dirty="0" smtClean="0"/>
              <a:t> </a:t>
            </a:r>
            <a:endParaRPr lang="en-US" altLang="zh-CN" sz="3600" dirty="0" smtClean="0"/>
          </a:p>
          <a:p>
            <a:pPr>
              <a:buNone/>
            </a:pPr>
            <a:r>
              <a:rPr lang="en-US" altLang="zh-CN" sz="3600" dirty="0" smtClean="0"/>
              <a:t>http://lcs.ios.ac.cn/~zwh/fm/tsa1.pdf</a:t>
            </a:r>
          </a:p>
          <a:p>
            <a:pPr>
              <a:buNone/>
            </a:pPr>
            <a:endParaRPr lang="en-US" altLang="zh-CN" sz="36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ym typeface="Wingdings" pitchFamily="2" charset="2"/>
              </a:rPr>
              <a:t>课程资料网页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>
                <a:solidFill>
                  <a:schemeClr val="tx2"/>
                </a:solidFill>
                <a:latin typeface="Calibri" pitchFamily="34" charset="0"/>
              </a:rPr>
              <a:t>http://lcs.ios.ac.cn/~zwh/fm</a:t>
            </a:r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课时</a:t>
            </a:r>
            <a:r>
              <a:rPr lang="en-US" altLang="zh-CN" dirty="0" smtClean="0"/>
              <a:t>: 				 40</a:t>
            </a:r>
          </a:p>
          <a:p>
            <a:r>
              <a:rPr lang="zh-CN" altLang="en-US" dirty="0" smtClean="0">
                <a:latin typeface="Calibri" pitchFamily="34" charset="0"/>
              </a:rPr>
              <a:t>学分</a:t>
            </a:r>
            <a:r>
              <a:rPr lang="en-US" altLang="zh-CN" dirty="0" smtClean="0">
                <a:latin typeface="Calibri" pitchFamily="34" charset="0"/>
              </a:rPr>
              <a:t>: 				2.0</a:t>
            </a:r>
          </a:p>
          <a:p>
            <a:r>
              <a:rPr lang="zh-CN" altLang="en-US" dirty="0" smtClean="0">
                <a:latin typeface="Calibri" pitchFamily="34" charset="0"/>
              </a:rPr>
              <a:t>考试</a:t>
            </a:r>
            <a:r>
              <a:rPr lang="en-US" altLang="zh-CN" dirty="0" smtClean="0">
                <a:latin typeface="Calibri" pitchFamily="34" charset="0"/>
              </a:rPr>
              <a:t>: 			</a:t>
            </a:r>
            <a:r>
              <a:rPr lang="zh-CN" altLang="en-US" dirty="0" smtClean="0">
                <a:latin typeface="Calibri" pitchFamily="34" charset="0"/>
              </a:rPr>
              <a:t>课堂开卷</a:t>
            </a:r>
            <a:endParaRPr lang="en-US" altLang="zh-CN" dirty="0" smtClean="0">
              <a:latin typeface="Calibri" pitchFamily="34" charset="0"/>
            </a:endParaRPr>
          </a:p>
          <a:p>
            <a:endParaRPr lang="en-US" altLang="zh-CN" dirty="0" smtClean="0">
              <a:latin typeface="Calibri" pitchFamily="34" charset="0"/>
            </a:endParaRPr>
          </a:p>
          <a:p>
            <a:r>
              <a:rPr lang="zh-CN" altLang="en-US" dirty="0" smtClean="0">
                <a:latin typeface="Calibri" pitchFamily="34" charset="0"/>
              </a:rPr>
              <a:t>练习题</a:t>
            </a:r>
            <a:endParaRPr lang="en-US" altLang="zh-CN" dirty="0" smtClean="0">
              <a:latin typeface="Calibri" pitchFamily="34" charset="0"/>
            </a:endParaRPr>
          </a:p>
          <a:p>
            <a:r>
              <a:rPr lang="zh-CN" altLang="en-US" dirty="0" smtClean="0">
                <a:latin typeface="Calibri" pitchFamily="34" charset="0"/>
              </a:rPr>
              <a:t>思考题</a:t>
            </a:r>
            <a:endParaRPr lang="en-US" altLang="zh-CN" dirty="0" smtClean="0">
              <a:latin typeface="Calibri" pitchFamily="34" charset="0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028384" y="6488668"/>
            <a:ext cx="1115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dirty="0" smtClean="0"/>
              <a:t>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 </a:t>
            </a:r>
            <a:r>
              <a:rPr lang="zh-CN" altLang="en-US" dirty="0" smtClean="0"/>
              <a:t>思考：</a:t>
            </a:r>
            <a:endParaRPr lang="zh-CN" altLang="en-US" dirty="0"/>
          </a:p>
        </p:txBody>
      </p:sp>
      <p:sp>
        <p:nvSpPr>
          <p:cNvPr id="4" name="内容占位符 7"/>
          <p:cNvSpPr txBox="1">
            <a:spLocks/>
          </p:cNvSpPr>
          <p:nvPr/>
        </p:nvSpPr>
        <p:spPr>
          <a:xfrm>
            <a:off x="179513" y="980728"/>
            <a:ext cx="8712968" cy="56166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512" y="1052736"/>
            <a:ext cx="89644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800" dirty="0" smtClean="0">
              <a:sym typeface="Wingdings" pitchFamily="2" charset="2"/>
            </a:endParaRPr>
          </a:p>
          <a:p>
            <a:r>
              <a:rPr lang="zh-CN" altLang="en-US" sz="2800" dirty="0" smtClean="0">
                <a:sym typeface="Wingdings" pitchFamily="2" charset="2"/>
              </a:rPr>
              <a:t>形式化方法的目标</a:t>
            </a:r>
            <a:endParaRPr lang="en-US" altLang="zh-CN" sz="2800" dirty="0" smtClean="0">
              <a:sym typeface="Wingdings" pitchFamily="2" charset="2"/>
            </a:endParaRPr>
          </a:p>
          <a:p>
            <a:endParaRPr lang="en-US" altLang="zh-CN" sz="2800" dirty="0" smtClean="0">
              <a:sym typeface="Wingdings" pitchFamily="2" charset="2"/>
            </a:endParaRPr>
          </a:p>
          <a:p>
            <a:r>
              <a:rPr lang="zh-CN" altLang="en-US" sz="2800" dirty="0" smtClean="0">
                <a:sym typeface="Wingdings" pitchFamily="2" charset="2"/>
              </a:rPr>
              <a:t>形式化方法的</a:t>
            </a:r>
            <a:r>
              <a:rPr lang="zh-CN" altLang="en-US" sz="2800" dirty="0" smtClean="0"/>
              <a:t>基本思想</a:t>
            </a:r>
            <a:endParaRPr lang="en-US" altLang="zh-CN" sz="2800" dirty="0" smtClean="0">
              <a:sym typeface="Wingdings" pitchFamily="2" charset="2"/>
            </a:endParaRPr>
          </a:p>
          <a:p>
            <a:endParaRPr lang="en-US" altLang="zh-CN" sz="2800" dirty="0" smtClean="0">
              <a:sym typeface="Wingdings" pitchFamily="2" charset="2"/>
            </a:endParaRPr>
          </a:p>
          <a:p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4079636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软件开发流程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需求分析</a:t>
            </a:r>
          </a:p>
          <a:p>
            <a:r>
              <a:rPr lang="zh-CN" altLang="en-US" sz="2800" dirty="0" smtClean="0"/>
              <a:t>概要设计</a:t>
            </a:r>
          </a:p>
          <a:p>
            <a:r>
              <a:rPr lang="zh-CN" altLang="en-US" sz="2800" dirty="0" smtClean="0"/>
              <a:t>详细设计</a:t>
            </a:r>
          </a:p>
          <a:p>
            <a:r>
              <a:rPr lang="zh-CN" altLang="en-US" sz="2800" dirty="0" smtClean="0"/>
              <a:t>软件编码</a:t>
            </a:r>
            <a:endParaRPr lang="en-US" altLang="zh-CN" sz="2800" dirty="0" smtClean="0"/>
          </a:p>
          <a:p>
            <a:r>
              <a:rPr lang="zh-CN" altLang="en-US" sz="2800" dirty="0" smtClean="0"/>
              <a:t>软件测试</a:t>
            </a:r>
            <a:endParaRPr lang="en-US" altLang="zh-CN" sz="2800" dirty="0" smtClean="0"/>
          </a:p>
          <a:p>
            <a:r>
              <a:rPr lang="zh-CN" altLang="en-US" sz="2800" dirty="0" smtClean="0"/>
              <a:t>软件交付</a:t>
            </a:r>
            <a:r>
              <a:rPr lang="en-US" altLang="zh-CN" sz="2800" dirty="0" smtClean="0"/>
              <a:t>……</a:t>
            </a:r>
            <a:endParaRPr lang="zh-CN" altLang="en-US" sz="2800" dirty="0" smtClean="0"/>
          </a:p>
          <a:p>
            <a:endParaRPr lang="zh-CN" altLang="en-US" sz="2800" dirty="0"/>
          </a:p>
        </p:txBody>
      </p:sp>
      <p:sp>
        <p:nvSpPr>
          <p:cNvPr id="4" name="圆角矩形标注 3"/>
          <p:cNvSpPr/>
          <p:nvPr/>
        </p:nvSpPr>
        <p:spPr>
          <a:xfrm>
            <a:off x="2627784" y="3356992"/>
            <a:ext cx="4032448" cy="792088"/>
          </a:xfrm>
          <a:prstGeom prst="wedgeRoundRectCallout">
            <a:avLst>
              <a:gd name="adj1" fmla="val -50243"/>
              <a:gd name="adj2" fmla="val -13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软件系统行为符合需求</a:t>
            </a:r>
            <a:r>
              <a:rPr lang="en-US" altLang="zh-CN" sz="2800" dirty="0" smtClean="0"/>
              <a:t>?</a:t>
            </a:r>
          </a:p>
        </p:txBody>
      </p:sp>
      <p:sp>
        <p:nvSpPr>
          <p:cNvPr id="5" name="圆角矩形标注 4"/>
          <p:cNvSpPr/>
          <p:nvPr/>
        </p:nvSpPr>
        <p:spPr>
          <a:xfrm>
            <a:off x="2699792" y="5517232"/>
            <a:ext cx="3960440" cy="792088"/>
          </a:xfrm>
          <a:prstGeom prst="wedgeRoundRectCallout">
            <a:avLst>
              <a:gd name="adj1" fmla="val -50243"/>
              <a:gd name="adj2" fmla="val -13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ym typeface="Wingdings" pitchFamily="2" charset="2"/>
              </a:rPr>
              <a:t>软件正确性</a:t>
            </a:r>
            <a:endParaRPr lang="en-US" altLang="zh-CN" sz="2800" dirty="0" smtClean="0">
              <a:sym typeface="Wingdings" pitchFamily="2" charset="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4581128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系统行为 </a:t>
            </a:r>
            <a:r>
              <a:rPr lang="en-US" altLang="zh-CN" sz="2800" dirty="0" smtClean="0">
                <a:sym typeface="Wingdings" pitchFamily="2" charset="2"/>
              </a:rPr>
              <a:t></a:t>
            </a:r>
            <a:r>
              <a:rPr lang="zh-CN" altLang="en-US" sz="2800" dirty="0" smtClean="0"/>
              <a:t>软件代码 </a:t>
            </a:r>
            <a:r>
              <a:rPr lang="en-US" altLang="zh-CN" sz="2800" dirty="0" smtClean="0">
                <a:sym typeface="Wingdings" pitchFamily="2" charset="2"/>
              </a:rPr>
              <a:t></a:t>
            </a:r>
            <a:r>
              <a:rPr lang="zh-CN" altLang="en-US" sz="2800" dirty="0" smtClean="0"/>
              <a:t>详细设计 </a:t>
            </a:r>
            <a:r>
              <a:rPr lang="en-US" altLang="zh-CN" sz="2800" dirty="0" smtClean="0">
                <a:sym typeface="Wingdings" pitchFamily="2" charset="2"/>
              </a:rPr>
              <a:t></a:t>
            </a:r>
            <a:r>
              <a:rPr lang="zh-CN" altLang="en-US" sz="2800" dirty="0" smtClean="0"/>
              <a:t>概要设计 </a:t>
            </a:r>
            <a:r>
              <a:rPr lang="en-US" altLang="zh-CN" sz="2800" dirty="0" smtClean="0">
                <a:sym typeface="Wingdings" pitchFamily="2" charset="2"/>
              </a:rPr>
              <a:t></a:t>
            </a:r>
            <a:r>
              <a:rPr lang="zh-CN" altLang="en-US" sz="2800" dirty="0" smtClean="0">
                <a:sym typeface="Wingdings" pitchFamily="2" charset="2"/>
              </a:rPr>
              <a:t>给定</a:t>
            </a:r>
            <a:r>
              <a:rPr lang="zh-CN" altLang="en-US" sz="2800" dirty="0" smtClean="0"/>
              <a:t>需求</a:t>
            </a:r>
            <a:endParaRPr lang="en-US" altLang="zh-CN" sz="2800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理想化的软件开发流程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需求分析</a:t>
            </a:r>
          </a:p>
          <a:p>
            <a:r>
              <a:rPr lang="zh-CN" altLang="en-US" sz="2800" dirty="0" smtClean="0"/>
              <a:t>概要设计</a:t>
            </a:r>
          </a:p>
          <a:p>
            <a:r>
              <a:rPr lang="zh-CN" altLang="en-US" sz="2800" dirty="0" smtClean="0"/>
              <a:t>详细设计</a:t>
            </a:r>
          </a:p>
          <a:p>
            <a:r>
              <a:rPr lang="zh-CN" altLang="en-US" sz="2800" dirty="0" smtClean="0"/>
              <a:t>软件编码</a:t>
            </a:r>
            <a:endParaRPr lang="en-US" altLang="zh-CN" sz="2800" dirty="0" smtClean="0"/>
          </a:p>
          <a:p>
            <a:r>
              <a:rPr lang="zh-CN" altLang="en-US" sz="2800" dirty="0" smtClean="0"/>
              <a:t>软件测试</a:t>
            </a:r>
            <a:endParaRPr lang="en-US" altLang="zh-CN" sz="2800" dirty="0" smtClean="0"/>
          </a:p>
          <a:p>
            <a:r>
              <a:rPr lang="zh-CN" altLang="en-US" sz="2800" dirty="0" smtClean="0"/>
              <a:t>软件交付</a:t>
            </a:r>
            <a:r>
              <a:rPr lang="en-US" altLang="zh-CN" sz="2800" dirty="0" smtClean="0"/>
              <a:t>……</a:t>
            </a:r>
            <a:endParaRPr lang="zh-CN" altLang="en-US" sz="2800" dirty="0" smtClean="0"/>
          </a:p>
          <a:p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0" y="4581128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系统行为 </a:t>
            </a:r>
            <a:r>
              <a:rPr lang="en-US" altLang="zh-CN" sz="2800" dirty="0" smtClean="0">
                <a:sym typeface="Wingdings" pitchFamily="2" charset="2"/>
              </a:rPr>
              <a:t></a:t>
            </a:r>
            <a:r>
              <a:rPr lang="zh-CN" altLang="en-US" sz="2800" dirty="0" smtClean="0"/>
              <a:t>软件代码 </a:t>
            </a:r>
            <a:r>
              <a:rPr lang="en-US" altLang="zh-CN" sz="2800" dirty="0" smtClean="0">
                <a:sym typeface="Wingdings" pitchFamily="2" charset="2"/>
              </a:rPr>
              <a:t></a:t>
            </a:r>
            <a:r>
              <a:rPr lang="zh-CN" altLang="en-US" sz="2800" dirty="0" smtClean="0"/>
              <a:t>详细设计 </a:t>
            </a:r>
            <a:r>
              <a:rPr lang="en-US" altLang="zh-CN" sz="2800" dirty="0" smtClean="0">
                <a:sym typeface="Wingdings" pitchFamily="2" charset="2"/>
              </a:rPr>
              <a:t></a:t>
            </a:r>
            <a:r>
              <a:rPr lang="zh-CN" altLang="en-US" sz="2800" dirty="0" smtClean="0"/>
              <a:t>概要设计 </a:t>
            </a:r>
            <a:r>
              <a:rPr lang="en-US" altLang="zh-CN" sz="2800" dirty="0" smtClean="0">
                <a:sym typeface="Wingdings" pitchFamily="2" charset="2"/>
              </a:rPr>
              <a:t></a:t>
            </a:r>
            <a:r>
              <a:rPr lang="zh-CN" altLang="en-US" sz="2800" dirty="0" smtClean="0">
                <a:sym typeface="Wingdings" pitchFamily="2" charset="2"/>
              </a:rPr>
              <a:t>给定</a:t>
            </a:r>
            <a:r>
              <a:rPr lang="zh-CN" altLang="en-US" sz="2800" dirty="0" smtClean="0"/>
              <a:t>需求</a:t>
            </a:r>
            <a:endParaRPr lang="en-US" altLang="zh-CN" sz="2800" dirty="0" smtClean="0">
              <a:sym typeface="Wingdings" pitchFamily="2" charset="2"/>
            </a:endParaRPr>
          </a:p>
        </p:txBody>
      </p:sp>
      <p:cxnSp>
        <p:nvCxnSpPr>
          <p:cNvPr id="7" name="曲线连接符 20"/>
          <p:cNvCxnSpPr>
            <a:endCxn id="9" idx="1"/>
          </p:cNvCxnSpPr>
          <p:nvPr/>
        </p:nvCxnSpPr>
        <p:spPr>
          <a:xfrm rot="16200000" flipH="1">
            <a:off x="2604991" y="787497"/>
            <a:ext cx="549642" cy="1800199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曲线连接符 20"/>
          <p:cNvCxnSpPr>
            <a:endCxn id="9" idx="1"/>
          </p:cNvCxnSpPr>
          <p:nvPr/>
        </p:nvCxnSpPr>
        <p:spPr>
          <a:xfrm rot="5400000" flipH="1" flipV="1">
            <a:off x="2593482" y="1399566"/>
            <a:ext cx="623577" cy="1749283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779912" y="1700808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ym typeface="Wingdings" pitchFamily="2" charset="2"/>
              </a:rPr>
              <a:t>形式语言的描述</a:t>
            </a:r>
            <a:endParaRPr lang="zh-CN" altLang="en-US" sz="2800" dirty="0"/>
          </a:p>
        </p:txBody>
      </p:sp>
      <p:cxnSp>
        <p:nvCxnSpPr>
          <p:cNvPr id="10" name="曲线连接符 20"/>
          <p:cNvCxnSpPr>
            <a:endCxn id="9" idx="1"/>
          </p:cNvCxnSpPr>
          <p:nvPr/>
        </p:nvCxnSpPr>
        <p:spPr>
          <a:xfrm rot="16200000" flipH="1">
            <a:off x="2835929" y="1018434"/>
            <a:ext cx="138685" cy="1749281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曲线连接符 20"/>
          <p:cNvCxnSpPr>
            <a:endCxn id="9" idx="1"/>
          </p:cNvCxnSpPr>
          <p:nvPr/>
        </p:nvCxnSpPr>
        <p:spPr>
          <a:xfrm rot="5400000" flipH="1" flipV="1">
            <a:off x="2809507" y="1183543"/>
            <a:ext cx="191529" cy="1749281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标注 11"/>
          <p:cNvSpPr/>
          <p:nvPr/>
        </p:nvSpPr>
        <p:spPr>
          <a:xfrm>
            <a:off x="2627784" y="3356992"/>
            <a:ext cx="4032448" cy="792088"/>
          </a:xfrm>
          <a:prstGeom prst="wedgeRoundRectCallout">
            <a:avLst>
              <a:gd name="adj1" fmla="val -50243"/>
              <a:gd name="adj2" fmla="val -13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软件系统行为符合需求</a:t>
            </a:r>
            <a:r>
              <a:rPr lang="en-US" altLang="zh-CN" sz="2800" dirty="0" smtClean="0"/>
              <a:t>?</a:t>
            </a:r>
          </a:p>
        </p:txBody>
      </p:sp>
      <p:sp>
        <p:nvSpPr>
          <p:cNvPr id="13" name="圆角矩形标注 12"/>
          <p:cNvSpPr/>
          <p:nvPr/>
        </p:nvSpPr>
        <p:spPr>
          <a:xfrm>
            <a:off x="2699792" y="5517232"/>
            <a:ext cx="3960440" cy="792088"/>
          </a:xfrm>
          <a:prstGeom prst="wedgeRoundRectCallout">
            <a:avLst>
              <a:gd name="adj1" fmla="val -50243"/>
              <a:gd name="adj2" fmla="val -13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ym typeface="Wingdings" pitchFamily="2" charset="2"/>
              </a:rPr>
              <a:t>软件正确性</a:t>
            </a:r>
            <a:endParaRPr lang="en-US" altLang="zh-CN" sz="2800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软件开发与软件正确性</a:t>
            </a:r>
            <a:r>
              <a:rPr lang="en-US" altLang="zh-CN" dirty="0" smtClean="0"/>
              <a:t> </a:t>
            </a:r>
          </a:p>
        </p:txBody>
      </p:sp>
      <p:sp>
        <p:nvSpPr>
          <p:cNvPr id="4" name="矩形 3"/>
          <p:cNvSpPr/>
          <p:nvPr/>
        </p:nvSpPr>
        <p:spPr>
          <a:xfrm>
            <a:off x="2771800" y="3789040"/>
            <a:ext cx="21957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程序 </a:t>
            </a:r>
            <a:r>
              <a:rPr lang="en-US" altLang="zh-CN" sz="2800" dirty="0" smtClean="0">
                <a:sym typeface="Wingdings" pitchFamily="2" charset="2"/>
              </a:rPr>
              <a:t></a:t>
            </a:r>
            <a:r>
              <a:rPr lang="zh-CN" altLang="en-US" sz="2800" dirty="0" smtClean="0"/>
              <a:t>程序</a:t>
            </a:r>
            <a:endParaRPr lang="en-US" altLang="zh-CN" sz="2800" dirty="0" smtClean="0"/>
          </a:p>
          <a:p>
            <a:r>
              <a:rPr lang="zh-CN" altLang="en-US" sz="2800" dirty="0" smtClean="0"/>
              <a:t>程序 </a:t>
            </a:r>
            <a:r>
              <a:rPr lang="en-US" altLang="zh-CN" sz="2800" dirty="0" smtClean="0">
                <a:sym typeface="Wingdings" pitchFamily="2" charset="2"/>
              </a:rPr>
              <a:t></a:t>
            </a:r>
            <a:r>
              <a:rPr lang="zh-CN" altLang="en-US" sz="2800" dirty="0" smtClean="0"/>
              <a:t>设计</a:t>
            </a:r>
            <a:endParaRPr lang="en-US" altLang="zh-CN" sz="2800" dirty="0" smtClean="0"/>
          </a:p>
          <a:p>
            <a:r>
              <a:rPr lang="zh-CN" altLang="en-US" sz="2800" dirty="0" smtClean="0"/>
              <a:t>程序 </a:t>
            </a:r>
            <a:r>
              <a:rPr lang="en-US" altLang="zh-CN" sz="2800" dirty="0" smtClean="0">
                <a:sym typeface="Wingdings" pitchFamily="2" charset="2"/>
              </a:rPr>
              <a:t></a:t>
            </a:r>
            <a:r>
              <a:rPr lang="zh-CN" altLang="en-US" sz="2800" dirty="0" smtClean="0"/>
              <a:t>需求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系统 </a:t>
            </a:r>
            <a:r>
              <a:rPr lang="en-US" altLang="zh-CN" sz="2800" dirty="0" smtClean="0">
                <a:sym typeface="Wingdings" pitchFamily="2" charset="2"/>
              </a:rPr>
              <a:t></a:t>
            </a:r>
            <a:r>
              <a:rPr lang="zh-CN" altLang="en-US" sz="2800" dirty="0" smtClean="0"/>
              <a:t>需求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683568" y="1484784"/>
            <a:ext cx="122413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需求</a:t>
            </a:r>
            <a:endParaRPr lang="zh-CN" altLang="en-US" sz="3200" dirty="0"/>
          </a:p>
        </p:txBody>
      </p:sp>
      <p:sp>
        <p:nvSpPr>
          <p:cNvPr id="6" name="圆角矩形 5"/>
          <p:cNvSpPr/>
          <p:nvPr/>
        </p:nvSpPr>
        <p:spPr>
          <a:xfrm>
            <a:off x="683568" y="2564904"/>
            <a:ext cx="122413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设计</a:t>
            </a:r>
            <a:endParaRPr lang="zh-CN" altLang="en-US" sz="3200" dirty="0"/>
          </a:p>
        </p:txBody>
      </p:sp>
      <p:sp>
        <p:nvSpPr>
          <p:cNvPr id="7" name="圆角矩形 6"/>
          <p:cNvSpPr/>
          <p:nvPr/>
        </p:nvSpPr>
        <p:spPr>
          <a:xfrm>
            <a:off x="683568" y="3717032"/>
            <a:ext cx="122413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程序</a:t>
            </a:r>
            <a:endParaRPr lang="zh-CN" altLang="en-US" sz="3200" dirty="0"/>
          </a:p>
        </p:txBody>
      </p:sp>
      <p:sp>
        <p:nvSpPr>
          <p:cNvPr id="8" name="圆角矩形 7"/>
          <p:cNvSpPr/>
          <p:nvPr/>
        </p:nvSpPr>
        <p:spPr>
          <a:xfrm>
            <a:off x="683568" y="5445224"/>
            <a:ext cx="122413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系统</a:t>
            </a:r>
            <a:endParaRPr lang="zh-CN" altLang="en-US" sz="3200" dirty="0"/>
          </a:p>
        </p:txBody>
      </p:sp>
      <p:cxnSp>
        <p:nvCxnSpPr>
          <p:cNvPr id="9" name="曲线连接符 8"/>
          <p:cNvCxnSpPr>
            <a:stCxn id="5" idx="2"/>
            <a:endCxn id="6" idx="0"/>
          </p:cNvCxnSpPr>
          <p:nvPr/>
        </p:nvCxnSpPr>
        <p:spPr>
          <a:xfrm rot="5400000">
            <a:off x="1079612" y="2348880"/>
            <a:ext cx="432048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/>
          <p:cNvCxnSpPr>
            <a:stCxn id="6" idx="2"/>
            <a:endCxn id="7" idx="0"/>
          </p:cNvCxnSpPr>
          <p:nvPr/>
        </p:nvCxnSpPr>
        <p:spPr>
          <a:xfrm rot="5400000">
            <a:off x="1043608" y="3465004"/>
            <a:ext cx="504056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曲线连接符 10"/>
          <p:cNvCxnSpPr>
            <a:stCxn id="7" idx="2"/>
            <a:endCxn id="8" idx="0"/>
          </p:cNvCxnSpPr>
          <p:nvPr/>
        </p:nvCxnSpPr>
        <p:spPr>
          <a:xfrm rot="5400000">
            <a:off x="755576" y="4905164"/>
            <a:ext cx="108012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20"/>
          <p:cNvCxnSpPr>
            <a:stCxn id="6" idx="2"/>
            <a:endCxn id="6" idx="1"/>
          </p:cNvCxnSpPr>
          <p:nvPr/>
        </p:nvCxnSpPr>
        <p:spPr>
          <a:xfrm rot="5400000" flipH="1">
            <a:off x="827584" y="2744924"/>
            <a:ext cx="324036" cy="612068"/>
          </a:xfrm>
          <a:prstGeom prst="curvedConnector4">
            <a:avLst>
              <a:gd name="adj1" fmla="val -70548"/>
              <a:gd name="adj2" fmla="val 13734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771800" y="2492896"/>
            <a:ext cx="21602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设计 </a:t>
            </a:r>
            <a:r>
              <a:rPr lang="en-US" altLang="zh-CN" sz="2800" dirty="0" smtClean="0">
                <a:sym typeface="Wingdings" pitchFamily="2" charset="2"/>
              </a:rPr>
              <a:t></a:t>
            </a:r>
            <a:r>
              <a:rPr lang="zh-CN" altLang="en-US" sz="2800" dirty="0" smtClean="0"/>
              <a:t>设计 </a:t>
            </a:r>
            <a:endParaRPr lang="en-US" altLang="zh-CN" sz="2800" dirty="0" smtClean="0"/>
          </a:p>
          <a:p>
            <a:r>
              <a:rPr lang="zh-CN" altLang="en-US" sz="2800" dirty="0" smtClean="0"/>
              <a:t>设计 </a:t>
            </a:r>
            <a:r>
              <a:rPr lang="en-US" altLang="zh-CN" sz="2800" dirty="0" smtClean="0">
                <a:sym typeface="Wingdings" pitchFamily="2" charset="2"/>
              </a:rPr>
              <a:t></a:t>
            </a:r>
            <a:r>
              <a:rPr lang="zh-CN" altLang="en-US" sz="2800" dirty="0" smtClean="0"/>
              <a:t>需求</a:t>
            </a:r>
            <a:endParaRPr lang="en-US" altLang="zh-CN" sz="2800" dirty="0" smtClean="0"/>
          </a:p>
        </p:txBody>
      </p:sp>
      <p:sp>
        <p:nvSpPr>
          <p:cNvPr id="14" name="矩形 13"/>
          <p:cNvSpPr/>
          <p:nvPr/>
        </p:nvSpPr>
        <p:spPr>
          <a:xfrm>
            <a:off x="2771800" y="1556792"/>
            <a:ext cx="2592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需求 </a:t>
            </a:r>
            <a:r>
              <a:rPr lang="en-US" altLang="zh-CN" sz="2800" dirty="0" smtClean="0">
                <a:sym typeface="Wingdings" pitchFamily="2" charset="2"/>
              </a:rPr>
              <a:t></a:t>
            </a:r>
            <a:r>
              <a:rPr lang="zh-CN" altLang="en-US" sz="2800" dirty="0" smtClean="0">
                <a:sym typeface="Wingdings" pitchFamily="2" charset="2"/>
              </a:rPr>
              <a:t>一致</a:t>
            </a: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顺序程序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反应式系统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并发程序</a:t>
            </a:r>
            <a:endParaRPr lang="zh-CN" altLang="en-US" dirty="0"/>
          </a:p>
        </p:txBody>
      </p:sp>
      <p:sp>
        <p:nvSpPr>
          <p:cNvPr id="4" name="右箭头 3">
            <a:hlinkClick r:id="rId2" action="ppaction://hlinkpres?slideindex=1&amp;slidetitle="/>
          </p:cNvPr>
          <p:cNvSpPr/>
          <p:nvPr/>
        </p:nvSpPr>
        <p:spPr>
          <a:xfrm>
            <a:off x="8604448" y="6453336"/>
            <a:ext cx="539552" cy="4046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028384" y="6488668"/>
            <a:ext cx="646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例子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形式化方法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理想化的软件开发方法</a:t>
            </a:r>
            <a:r>
              <a:rPr lang="zh-CN" altLang="en-US" dirty="0" smtClean="0">
                <a:sym typeface="Wingdings" pitchFamily="2" charset="2"/>
              </a:rPr>
              <a:t>：</a:t>
            </a:r>
            <a:endParaRPr lang="en-US" altLang="zh-CN" dirty="0" smtClean="0"/>
          </a:p>
          <a:p>
            <a:r>
              <a:rPr lang="zh-CN" altLang="en-US" dirty="0" smtClean="0">
                <a:sym typeface="Wingdings" pitchFamily="2" charset="2"/>
              </a:rPr>
              <a:t> 形式规格说明：用形式的语言描述软件规格说明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dirty="0" smtClean="0">
                <a:sym typeface="Wingdings" pitchFamily="2" charset="2"/>
              </a:rPr>
              <a:t> 形式验证方法：用形式的方法证明软件满足规格说明</a:t>
            </a:r>
            <a:endParaRPr lang="en-US" altLang="zh-CN" dirty="0" smtClean="0">
              <a:sym typeface="Wingdings" pitchFamily="2" charset="2"/>
            </a:endParaRPr>
          </a:p>
          <a:p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dirty="0" smtClean="0">
                <a:sym typeface="Wingdings" pitchFamily="2" charset="2"/>
              </a:rPr>
              <a:t>现状：</a:t>
            </a:r>
            <a:r>
              <a:rPr lang="en-US" altLang="zh-CN" dirty="0" smtClean="0">
                <a:sym typeface="Wingdings" pitchFamily="2" charset="2"/>
              </a:rPr>
              <a:t>	</a:t>
            </a:r>
          </a:p>
          <a:p>
            <a:r>
              <a:rPr lang="zh-CN" altLang="en-US" dirty="0" smtClean="0">
                <a:sym typeface="Wingdings" pitchFamily="2" charset="2"/>
              </a:rPr>
              <a:t> 小规模应用有一定可行性</a:t>
            </a:r>
            <a:r>
              <a:rPr lang="en-US" altLang="zh-CN" dirty="0" smtClean="0">
                <a:sym typeface="Wingdings" pitchFamily="2" charset="2"/>
              </a:rPr>
              <a:t>	</a:t>
            </a:r>
          </a:p>
          <a:p>
            <a:r>
              <a:rPr lang="en-US" altLang="zh-CN" dirty="0" smtClean="0">
                <a:sym typeface="Wingdings" pitchFamily="2" charset="2"/>
              </a:rPr>
              <a:t> </a:t>
            </a:r>
            <a:r>
              <a:rPr lang="zh-CN" altLang="en-US" dirty="0" smtClean="0">
                <a:sym typeface="Wingdings" pitchFamily="2" charset="2"/>
              </a:rPr>
              <a:t>整体而言处于探索研究性质</a:t>
            </a:r>
            <a:endParaRPr lang="en-US" altLang="zh-CN" dirty="0" smtClean="0">
              <a:sym typeface="Wingdings" pitchFamily="2" charset="2"/>
            </a:endParaRPr>
          </a:p>
          <a:p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dirty="0" smtClean="0">
                <a:sym typeface="Wingdings" pitchFamily="2" charset="2"/>
              </a:rPr>
              <a:t>对形式化方法基本理论和概念的学习有助于：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dirty="0" smtClean="0">
                <a:sym typeface="Wingdings" pitchFamily="2" charset="2"/>
              </a:rPr>
              <a:t> 研究更好的软件开发方法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dirty="0" smtClean="0">
                <a:sym typeface="Wingdings" pitchFamily="2" charset="2"/>
              </a:rPr>
              <a:t> 使用更好的软件开发方法、开发高质量软件</a:t>
            </a:r>
            <a:endParaRPr lang="en-US" altLang="zh-CN" dirty="0" smtClean="0">
              <a:sym typeface="Wingdings" pitchFamily="2" charset="2"/>
            </a:endParaRPr>
          </a:p>
          <a:p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dirty="0" smtClean="0">
                <a:sym typeface="Wingdings" pitchFamily="2" charset="2"/>
              </a:rPr>
              <a:t>主要关注点：软件正确性</a:t>
            </a:r>
            <a:endParaRPr lang="en-US" altLang="zh-CN" dirty="0" smtClean="0">
              <a:sym typeface="Wingdings" pitchFamily="2" charset="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形式化方法的部分研究课题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800" dirty="0" smtClean="0">
              <a:sym typeface="Wingdings" pitchFamily="2" charset="2"/>
            </a:endParaRPr>
          </a:p>
          <a:p>
            <a:r>
              <a:rPr lang="zh-CN" altLang="en-US" sz="2800" dirty="0" smtClean="0">
                <a:sym typeface="Wingdings" pitchFamily="2" charset="2"/>
              </a:rPr>
              <a:t>形式语言及基于形式语言的需求分析与软件设计</a:t>
            </a:r>
            <a:endParaRPr lang="en-US" altLang="zh-CN" sz="2800" dirty="0" smtClean="0">
              <a:sym typeface="Wingdings" pitchFamily="2" charset="2"/>
            </a:endParaRPr>
          </a:p>
          <a:p>
            <a:endParaRPr lang="en-US" altLang="zh-CN" sz="2800" dirty="0" smtClean="0">
              <a:sym typeface="Wingdings" pitchFamily="2" charset="2"/>
            </a:endParaRPr>
          </a:p>
          <a:p>
            <a:r>
              <a:rPr lang="zh-CN" altLang="en-US" sz="2800" dirty="0" smtClean="0">
                <a:sym typeface="Wingdings" pitchFamily="2" charset="2"/>
              </a:rPr>
              <a:t> 不同软件开发阶段的软件代码和软件设计之间的关系</a:t>
            </a:r>
            <a:endParaRPr lang="en-US" altLang="zh-CN" sz="2800" dirty="0" smtClean="0">
              <a:sym typeface="Wingdings" pitchFamily="2" charset="2"/>
            </a:endParaRPr>
          </a:p>
          <a:p>
            <a:endParaRPr lang="en-US" altLang="zh-CN" sz="2800" dirty="0" smtClean="0">
              <a:sym typeface="Wingdings" pitchFamily="2" charset="2"/>
            </a:endParaRPr>
          </a:p>
          <a:p>
            <a:pPr lvl="0"/>
            <a:r>
              <a:rPr lang="zh-CN" altLang="en-US" sz="2800" dirty="0" smtClean="0">
                <a:solidFill>
                  <a:prstClr val="black"/>
                </a:solidFill>
                <a:sym typeface="Wingdings" pitchFamily="2" charset="2"/>
              </a:rPr>
              <a:t> 自动生成满足需求或设计的代码</a:t>
            </a:r>
            <a:endParaRPr lang="en-US" altLang="zh-CN" sz="2800" dirty="0" smtClean="0">
              <a:solidFill>
                <a:prstClr val="black"/>
              </a:solidFill>
              <a:sym typeface="Wingdings" pitchFamily="2" charset="2"/>
            </a:endParaRPr>
          </a:p>
          <a:p>
            <a:endParaRPr lang="en-US" altLang="zh-CN" sz="2800" dirty="0" smtClean="0">
              <a:sym typeface="Wingdings" pitchFamily="2" charset="2"/>
            </a:endParaRPr>
          </a:p>
          <a:p>
            <a:r>
              <a:rPr lang="en-US" altLang="zh-CN" sz="2800" dirty="0" smtClean="0">
                <a:sym typeface="Wingdings" pitchFamily="2" charset="2"/>
              </a:rPr>
              <a:t> </a:t>
            </a:r>
            <a:r>
              <a:rPr lang="zh-CN" altLang="en-US" sz="2800" dirty="0" smtClean="0">
                <a:sym typeface="Wingdings" pitchFamily="2" charset="2"/>
              </a:rPr>
              <a:t>软件代码或软件设计相对于给定性质的正确性 </a:t>
            </a:r>
            <a:r>
              <a:rPr lang="en-US" altLang="zh-CN" sz="2800" dirty="0" smtClean="0">
                <a:sym typeface="Wingdings" pitchFamily="2" charset="2"/>
              </a:rPr>
              <a:t>(</a:t>
            </a:r>
            <a:r>
              <a:rPr lang="zh-CN" altLang="en-US" sz="2800" dirty="0" smtClean="0">
                <a:sym typeface="Symbol"/>
              </a:rPr>
              <a:t></a:t>
            </a:r>
            <a:r>
              <a:rPr lang="en-US" altLang="zh-CN" sz="2800" dirty="0" smtClean="0">
                <a:sym typeface="Symbol"/>
              </a:rPr>
              <a:t>)</a:t>
            </a:r>
            <a:endParaRPr lang="en-US" altLang="zh-CN" sz="2800" dirty="0" smtClean="0">
              <a:sym typeface="Wingdings" pitchFamily="2" charset="2"/>
            </a:endParaRPr>
          </a:p>
          <a:p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Wingdings" pitchFamily="2" charset="2"/>
              </a:rPr>
              <a:t>软件正确性与</a:t>
            </a:r>
            <a:r>
              <a:rPr lang="zh-CN" altLang="zh-CN" dirty="0"/>
              <a:t>软件系统行为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>
                <a:sym typeface="Wingdings" pitchFamily="2" charset="2"/>
              </a:rPr>
              <a:t>软件</a:t>
            </a:r>
            <a:r>
              <a:rPr lang="zh-CN" altLang="en-US" smtClean="0">
                <a:sym typeface="Wingdings" pitchFamily="2" charset="2"/>
              </a:rPr>
              <a:t>正确性</a:t>
            </a:r>
            <a:endParaRPr lang="en-US" altLang="zh-CN" dirty="0" smtClean="0">
              <a:sym typeface="Wingdings" pitchFamily="2" charset="2"/>
            </a:endParaRPr>
          </a:p>
          <a:p>
            <a:endParaRPr lang="en-US" altLang="zh-CN" dirty="0" smtClean="0"/>
          </a:p>
          <a:p>
            <a:r>
              <a:rPr lang="zh-CN" altLang="zh-CN" dirty="0"/>
              <a:t>软件系统</a:t>
            </a:r>
            <a:r>
              <a:rPr lang="zh-CN" altLang="zh-CN" dirty="0" smtClean="0"/>
              <a:t>行为</a:t>
            </a:r>
            <a:endParaRPr lang="zh-CN" altLang="en-US" dirty="0"/>
          </a:p>
        </p:txBody>
      </p:sp>
      <p:sp>
        <p:nvSpPr>
          <p:cNvPr id="4" name="右箭头 3">
            <a:hlinkClick r:id="rId2" action="ppaction://hlinkpres?slideindex=1&amp;slidetitle="/>
          </p:cNvPr>
          <p:cNvSpPr/>
          <p:nvPr/>
        </p:nvSpPr>
        <p:spPr>
          <a:xfrm>
            <a:off x="8604448" y="6453336"/>
            <a:ext cx="539552" cy="4046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1598</TotalTime>
  <Words>658</Words>
  <Application>Microsoft Office PowerPoint</Application>
  <PresentationFormat>全屏显示(4:3)</PresentationFormat>
  <Paragraphs>211</Paragraphs>
  <Slides>22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形式化方法  -- 简介</vt:lpstr>
      <vt:lpstr>软件正确性问题</vt:lpstr>
      <vt:lpstr>软件开发流程</vt:lpstr>
      <vt:lpstr>理想化的软件开发流程</vt:lpstr>
      <vt:lpstr>软件开发与软件正确性 </vt:lpstr>
      <vt:lpstr>例子</vt:lpstr>
      <vt:lpstr>形式化方法 </vt:lpstr>
      <vt:lpstr>形式化方法的部分研究课题 </vt:lpstr>
      <vt:lpstr>软件正确性与软件系统行为</vt:lpstr>
      <vt:lpstr>计算结果正确性</vt:lpstr>
      <vt:lpstr>正确性保障方法</vt:lpstr>
      <vt:lpstr>系统行为正确性</vt:lpstr>
      <vt:lpstr>正确性保障方法</vt:lpstr>
      <vt:lpstr>形式验证 - 程序性质的证明</vt:lpstr>
      <vt:lpstr>形式验证方法的基础理论</vt:lpstr>
      <vt:lpstr>课程关注点 </vt:lpstr>
      <vt:lpstr>主要问题</vt:lpstr>
      <vt:lpstr>软件正确性</vt:lpstr>
      <vt:lpstr>预期目标</vt:lpstr>
      <vt:lpstr>参考资料 </vt:lpstr>
      <vt:lpstr>课程资料网页 </vt:lpstr>
      <vt:lpstr> 思考：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形式化方法 -- 简介</dc:title>
  <cp:lastModifiedBy>Wenhui Zhang</cp:lastModifiedBy>
  <cp:revision>51</cp:revision>
  <dcterms:modified xsi:type="dcterms:W3CDTF">2018-03-09T00:34:16Z</dcterms:modified>
</cp:coreProperties>
</file>