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80" r:id="rId2"/>
    <p:sldId id="321" r:id="rId3"/>
    <p:sldId id="282" r:id="rId4"/>
    <p:sldId id="281" r:id="rId5"/>
    <p:sldId id="283" r:id="rId6"/>
    <p:sldId id="286" r:id="rId7"/>
    <p:sldId id="287" r:id="rId8"/>
    <p:sldId id="289" r:id="rId9"/>
    <p:sldId id="300" r:id="rId10"/>
    <p:sldId id="285" r:id="rId11"/>
    <p:sldId id="284" r:id="rId12"/>
    <p:sldId id="288" r:id="rId13"/>
    <p:sldId id="291" r:id="rId14"/>
    <p:sldId id="292" r:id="rId15"/>
    <p:sldId id="293" r:id="rId16"/>
    <p:sldId id="295" r:id="rId17"/>
    <p:sldId id="296" r:id="rId18"/>
    <p:sldId id="297" r:id="rId19"/>
    <p:sldId id="290" r:id="rId20"/>
    <p:sldId id="298" r:id="rId21"/>
    <p:sldId id="302" r:id="rId22"/>
    <p:sldId id="333" r:id="rId23"/>
    <p:sldId id="327" r:id="rId24"/>
    <p:sldId id="328" r:id="rId25"/>
    <p:sldId id="329" r:id="rId26"/>
    <p:sldId id="323" r:id="rId27"/>
    <p:sldId id="331" r:id="rId28"/>
    <p:sldId id="341" r:id="rId29"/>
    <p:sldId id="339" r:id="rId30"/>
    <p:sldId id="340" r:id="rId31"/>
    <p:sldId id="335" r:id="rId32"/>
    <p:sldId id="336" r:id="rId33"/>
    <p:sldId id="337" r:id="rId34"/>
    <p:sldId id="338" r:id="rId35"/>
    <p:sldId id="326" r:id="rId36"/>
    <p:sldId id="334"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20" r:id="rId51"/>
    <p:sldId id="317" r:id="rId52"/>
    <p:sldId id="318" r:id="rId53"/>
    <p:sldId id="319" r:id="rId54"/>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102" d="100"/>
          <a:sy n="102" d="100"/>
        </p:scale>
        <p:origin x="-84" y="-4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9787" cy="49671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1"/>
            <a:ext cx="2949787" cy="4967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0E52DC2F-4517-4A8A-83C2-6470062B000D}" type="datetimeFigureOut">
              <a:rPr lang="zh-CN" altLang="en-US"/>
              <a:pPr>
                <a:defRPr/>
              </a:pPr>
              <a:t>2018-3-9</a:t>
            </a:fld>
            <a:endParaRPr lang="zh-CN" altLang="en-US"/>
          </a:p>
        </p:txBody>
      </p:sp>
      <p:sp>
        <p:nvSpPr>
          <p:cNvPr id="4" name="页脚占位符 3"/>
          <p:cNvSpPr>
            <a:spLocks noGrp="1"/>
          </p:cNvSpPr>
          <p:nvPr>
            <p:ph type="ftr" sz="quarter" idx="2"/>
          </p:nvPr>
        </p:nvSpPr>
        <p:spPr>
          <a:xfrm>
            <a:off x="0" y="9440920"/>
            <a:ext cx="2949787" cy="49671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920"/>
            <a:ext cx="2949787" cy="49671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9D7B08E5-CB4B-46E4-96C1-38F7CA5908D8}" type="slidenum">
              <a:rPr lang="zh-CN" altLang="en-US"/>
              <a:pPr>
                <a:defRPr/>
              </a:pPr>
              <a:t>‹#›</a:t>
            </a:fld>
            <a:endParaRPr lang="zh-CN" altLang="en-US"/>
          </a:p>
        </p:txBody>
      </p:sp>
    </p:spTree>
    <p:extLst>
      <p:ext uri="{BB962C8B-B14F-4D97-AF65-F5344CB8AC3E}">
        <p14:creationId xmlns:p14="http://schemas.microsoft.com/office/powerpoint/2010/main" xmlns="" val="2152134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9787" cy="496711"/>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1"/>
            <a:ext cx="2949787" cy="496711"/>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9CDB8401-F96B-4DDA-8819-954964CDD79E}" type="datetimeFigureOut">
              <a:rPr lang="zh-CN" altLang="en-US"/>
              <a:pPr>
                <a:defRPr/>
              </a:pPr>
              <a:t>2018-3-9</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314"/>
            <a:ext cx="5445760" cy="4472104"/>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9440920"/>
            <a:ext cx="2949787" cy="49671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920"/>
            <a:ext cx="2949787" cy="49671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75EDF7B1-3EF8-48AC-9BA0-1B253219F55A}" type="slidenum">
              <a:rPr lang="zh-CN" altLang="en-US"/>
              <a:pPr>
                <a:defRPr/>
              </a:pPr>
              <a:t>‹#›</a:t>
            </a:fld>
            <a:endParaRPr lang="zh-CN" altLang="en-US"/>
          </a:p>
        </p:txBody>
      </p:sp>
    </p:spTree>
    <p:extLst>
      <p:ext uri="{BB962C8B-B14F-4D97-AF65-F5344CB8AC3E}">
        <p14:creationId xmlns:p14="http://schemas.microsoft.com/office/powerpoint/2010/main" xmlns="" val="22503786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66DF399-7731-4012-A099-94AFADE2D09E}"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328B96-1DD3-4DA6-B3EB-024C5F2712A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D34085-459A-4E9F-A67B-444CFF1C4B3D}"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946E647-6544-4A10-9AC7-E17DDB3103D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F32932-C08E-4675-BF89-E01CB559591B}"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2A8FD53-E96D-4E61-9890-8A0F0A898809}"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688"/>
          </a:xfrm>
          <a:solidFill>
            <a:schemeClr val="tx2">
              <a:lumMod val="20000"/>
              <a:lumOff val="80000"/>
              <a:alpha val="47000"/>
            </a:schemeClr>
          </a:solidFill>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0" y="836712"/>
            <a:ext cx="9144000" cy="6021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10"/>
          </p:nvPr>
        </p:nvSpPr>
        <p:spPr>
          <a:xfrm>
            <a:off x="7010400" y="6492875"/>
            <a:ext cx="2133600" cy="365125"/>
          </a:xfrm>
        </p:spPr>
        <p:txBody>
          <a:bodyPr/>
          <a:lstStyle>
            <a:lvl1pPr>
              <a:defRPr/>
            </a:lvl1pPr>
          </a:lstStyle>
          <a:p>
            <a:pPr>
              <a:defRPr/>
            </a:pPr>
            <a:fld id="{FB11ABFB-B3A0-41E8-A106-D7CA1B8D723B}"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FDEF1D8-B7D8-4E18-A212-434CCDA5FC1C}" type="datetimeFigureOut">
              <a:rPr lang="zh-CN" altLang="en-US"/>
              <a:pPr>
                <a:defRPr/>
              </a:pPr>
              <a:t>2018-3-9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106BD28-F41C-415D-B278-1486B65016E8}"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1B2F905A-6AFF-43D9-BDDC-E9A7784E62B7}"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2959DC3-5541-4E90-94D2-EEF4B0CA589E}"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291525E-BCAC-4A28-80B3-B76B14EBE606}" type="datetimeFigureOut">
              <a:rPr lang="zh-CN" altLang="en-US"/>
              <a:pPr>
                <a:defRPr/>
              </a:pPr>
              <a:t>2018-3-9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DCA16363-4C79-4D52-B90B-7831DB564DE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D4C39D88-3183-4E26-96C2-984AF3DD6123}" type="datetimeFigureOut">
              <a:rPr lang="zh-CN" altLang="en-US"/>
              <a:pPr>
                <a:defRPr/>
              </a:pPr>
              <a:t>2018-3-9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DF92B23-38E2-4529-AFCD-4C6CB8D34950}"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431BA99-0CCB-4C5A-B5B2-B03D8CD822C4}" type="datetimeFigureOut">
              <a:rPr lang="zh-CN" altLang="en-US"/>
              <a:pPr>
                <a:defRPr/>
              </a:pPr>
              <a:t>2018-3-9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1C94C5B-11EC-4825-AA34-D0474AF0A35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CE37169-FE51-4F40-9270-4BFA3B414636}"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88FE80-37D2-43C3-B91F-FCDC0C7A958D}"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3024172-8085-4560-89AC-3FEB254ADF22}" type="datetimeFigureOut">
              <a:rPr lang="zh-CN" altLang="en-US"/>
              <a:pPr>
                <a:defRPr/>
              </a:pPr>
              <a:t>2018-3-9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08AB504-5ABC-4E06-A30A-6B10EF4CB01E}"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CF6E9DB2-C3C3-444B-B2E5-EBF1B35B248D}" type="datetimeFigureOut">
              <a:rPr lang="zh-CN" altLang="en-US"/>
              <a:pPr>
                <a:defRPr/>
              </a:pPr>
              <a:t>2018-3-9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EE50CCAD-B343-409D-8182-9D79CF75D38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例子</a:t>
            </a:r>
            <a:endParaRPr lang="zh-CN" altLang="en-US" dirty="0"/>
          </a:p>
        </p:txBody>
      </p:sp>
      <p:sp>
        <p:nvSpPr>
          <p:cNvPr id="15362" name="内容占位符 2"/>
          <p:cNvSpPr>
            <a:spLocks noGrp="1"/>
          </p:cNvSpPr>
          <p:nvPr>
            <p:ph idx="1"/>
          </p:nvPr>
        </p:nvSpPr>
        <p:spPr>
          <a:xfrm>
            <a:off x="0" y="836613"/>
            <a:ext cx="9144000" cy="6021387"/>
          </a:xfrm>
        </p:spPr>
        <p:txBody>
          <a:bodyPr/>
          <a:lstStyle/>
          <a:p>
            <a:endParaRPr lang="en-US" altLang="zh-CN" dirty="0" smtClean="0"/>
          </a:p>
          <a:p>
            <a:pPr>
              <a:buFont typeface="Arial" charset="0"/>
              <a:buNone/>
            </a:pPr>
            <a:r>
              <a:rPr lang="zh-CN" altLang="en-US" dirty="0" smtClean="0">
                <a:solidFill>
                  <a:srgbClr val="FF0000"/>
                </a:solidFill>
              </a:rPr>
              <a:t>顺序程序例子</a:t>
            </a:r>
            <a:endParaRPr lang="en-US" altLang="zh-CN" dirty="0" smtClean="0">
              <a:solidFill>
                <a:srgbClr val="FF0000"/>
              </a:solidFill>
            </a:endParaRPr>
          </a:p>
          <a:p>
            <a:pPr>
              <a:buFont typeface="Arial" charset="0"/>
              <a:buNone/>
            </a:pPr>
            <a:endParaRPr lang="en-US" altLang="zh-CN" dirty="0" smtClean="0">
              <a:solidFill>
                <a:srgbClr val="FF0000"/>
              </a:solidFill>
            </a:endParaRPr>
          </a:p>
          <a:p>
            <a:pPr>
              <a:buFont typeface="Arial" charset="0"/>
              <a:buNone/>
            </a:pPr>
            <a:r>
              <a:rPr lang="zh-CN" altLang="en-US" dirty="0" smtClean="0"/>
              <a:t>反应式系统例子</a:t>
            </a:r>
            <a:endParaRPr lang="en-US" altLang="zh-CN" dirty="0" smtClean="0"/>
          </a:p>
          <a:p>
            <a:endParaRPr lang="zh-CN" altLang="en-US" dirty="0" smtClean="0"/>
          </a:p>
          <a:p>
            <a:pPr>
              <a:buFont typeface="Arial" charset="0"/>
              <a:buNone/>
            </a:pPr>
            <a:r>
              <a:rPr lang="zh-CN" altLang="en-US" dirty="0" smtClean="0"/>
              <a:t>并发程序例子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24578" name="内容占位符 2"/>
          <p:cNvSpPr>
            <a:spLocks noGrp="1"/>
          </p:cNvSpPr>
          <p:nvPr>
            <p:ph idx="1"/>
          </p:nvPr>
        </p:nvSpPr>
        <p:spPr>
          <a:xfrm>
            <a:off x="0" y="836613"/>
            <a:ext cx="9144000" cy="6021387"/>
          </a:xfrm>
        </p:spPr>
        <p:txBody>
          <a:bodyPr/>
          <a:lstStyle/>
          <a:p>
            <a:endParaRPr lang="en-US" altLang="zh-CN" smtClean="0"/>
          </a:p>
          <a:p>
            <a:r>
              <a:rPr lang="zh-CN" altLang="en-US" smtClean="0"/>
              <a:t>正确性证明</a:t>
            </a:r>
            <a:endParaRPr lang="en-US" altLang="zh-CN" smtClean="0"/>
          </a:p>
          <a:p>
            <a:pPr lvl="1"/>
            <a:r>
              <a:rPr lang="zh-CN" altLang="en-US" smtClean="0"/>
              <a:t>形式的设计语言</a:t>
            </a:r>
            <a:endParaRPr lang="en-US" altLang="zh-CN" smtClean="0"/>
          </a:p>
          <a:p>
            <a:pPr lvl="1"/>
            <a:r>
              <a:rPr lang="zh-CN" altLang="en-US" smtClean="0"/>
              <a:t>形式的性质描述语言</a:t>
            </a:r>
            <a:endParaRPr lang="en-US" altLang="zh-CN" smtClean="0"/>
          </a:p>
          <a:p>
            <a:pPr lvl="1"/>
            <a:r>
              <a:rPr lang="zh-CN" altLang="en-US" smtClean="0"/>
              <a:t>建立在形式语义上的推导规则</a:t>
            </a:r>
            <a:endParaRPr lang="en-US" altLang="zh-CN"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25602" name="内容占位符 2"/>
          <p:cNvSpPr>
            <a:spLocks noGrp="1"/>
          </p:cNvSpPr>
          <p:nvPr>
            <p:ph idx="1"/>
          </p:nvPr>
        </p:nvSpPr>
        <p:spPr>
          <a:xfrm>
            <a:off x="1908175" y="836613"/>
            <a:ext cx="7235825" cy="6021387"/>
          </a:xfrm>
        </p:spPr>
        <p:txBody>
          <a:bodyPr/>
          <a:lstStyle/>
          <a:p>
            <a:endParaRPr lang="en-US" altLang="zh-CN" smtClean="0"/>
          </a:p>
          <a:p>
            <a:pPr>
              <a:buFont typeface="Arial" charset="0"/>
              <a:buNone/>
            </a:pPr>
            <a:r>
              <a:rPr lang="en-US" altLang="zh-CN" smtClean="0"/>
              <a:t> int jc(int x) </a:t>
            </a:r>
          </a:p>
          <a:p>
            <a:pPr>
              <a:buFont typeface="Arial" charset="0"/>
              <a:buNone/>
            </a:pPr>
            <a:r>
              <a:rPr lang="en-US" altLang="zh-CN" smtClean="0"/>
              <a:t> { </a:t>
            </a:r>
          </a:p>
          <a:p>
            <a:pPr>
              <a:buFont typeface="Arial" charset="0"/>
              <a:buNone/>
            </a:pPr>
            <a:r>
              <a:rPr lang="en-US" altLang="zh-CN" smtClean="0"/>
              <a:t>	int y,z,r; </a:t>
            </a:r>
          </a:p>
          <a:p>
            <a:pPr>
              <a:buFont typeface="Arial" charset="0"/>
              <a:buNone/>
            </a:pPr>
            <a:r>
              <a:rPr lang="en-US" altLang="zh-CN" smtClean="0"/>
              <a:t>    y=1; z=x; </a:t>
            </a:r>
          </a:p>
          <a:p>
            <a:pPr>
              <a:buFont typeface="Arial" charset="0"/>
              <a:buNone/>
            </a:pPr>
            <a:r>
              <a:rPr lang="en-US" altLang="zh-CN" smtClean="0"/>
              <a:t>	while (z&gt;0) { y=y*z; z=z-1; }</a:t>
            </a:r>
          </a:p>
          <a:p>
            <a:pPr>
              <a:buFont typeface="Arial" charset="0"/>
              <a:buNone/>
            </a:pPr>
            <a:r>
              <a:rPr lang="en-US" altLang="zh-CN" smtClean="0"/>
              <a:t>	r=y; return r;</a:t>
            </a:r>
          </a:p>
          <a:p>
            <a:pPr>
              <a:buFont typeface="Arial" charset="0"/>
              <a:buNone/>
            </a:pPr>
            <a:r>
              <a:rPr lang="en-US" altLang="zh-CN" smtClean="0"/>
              <a:t> } </a:t>
            </a:r>
          </a:p>
          <a:p>
            <a:pPr>
              <a:buFont typeface="Arial" charset="0"/>
              <a:buNone/>
            </a:pPr>
            <a:endParaRPr lang="en-US" altLang="zh-CN" smtClean="0"/>
          </a:p>
        </p:txBody>
      </p:sp>
      <p:sp>
        <p:nvSpPr>
          <p:cNvPr id="4" name="矩形标注 3"/>
          <p:cNvSpPr/>
          <p:nvPr/>
        </p:nvSpPr>
        <p:spPr>
          <a:xfrm>
            <a:off x="2555875" y="5373688"/>
            <a:ext cx="1439863" cy="576262"/>
          </a:xfrm>
          <a:prstGeom prst="wedgeRectCallout">
            <a:avLst>
              <a:gd name="adj1" fmla="val -19848"/>
              <a:gd name="adj2" fmla="val -14872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r=x!</a:t>
            </a:r>
            <a:endParaRPr lang="zh-CN" altLang="en-US" sz="2800" dirty="0">
              <a:solidFill>
                <a:prstClr val="black"/>
              </a:solidFill>
            </a:endParaRPr>
          </a:p>
        </p:txBody>
      </p:sp>
      <p:sp>
        <p:nvSpPr>
          <p:cNvPr id="5" name="矩形标注 4"/>
          <p:cNvSpPr/>
          <p:nvPr/>
        </p:nvSpPr>
        <p:spPr>
          <a:xfrm>
            <a:off x="7092950" y="2852738"/>
            <a:ext cx="1439863" cy="576262"/>
          </a:xfrm>
          <a:prstGeom prst="wedgeRectCallout">
            <a:avLst>
              <a:gd name="adj1" fmla="val -67674"/>
              <a:gd name="adj2" fmla="val 14278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y=x!</a:t>
            </a:r>
            <a:endParaRPr lang="zh-CN" altLang="en-US" sz="2800" dirty="0">
              <a:solidFill>
                <a:prstClr val="black"/>
              </a:solidFill>
            </a:endParaRPr>
          </a:p>
        </p:txBody>
      </p:sp>
      <p:sp>
        <p:nvSpPr>
          <p:cNvPr id="6" name="矩形标注 5"/>
          <p:cNvSpPr/>
          <p:nvPr/>
        </p:nvSpPr>
        <p:spPr>
          <a:xfrm>
            <a:off x="5580063" y="1916113"/>
            <a:ext cx="1439862" cy="865187"/>
          </a:xfrm>
          <a:prstGeom prst="wedgeRectCallout">
            <a:avLst>
              <a:gd name="adj1" fmla="val 18629"/>
              <a:gd name="adj2" fmla="val 193815"/>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z&gt;=0</a:t>
            </a:r>
          </a:p>
          <a:p>
            <a:pPr algn="ctr" fontAlgn="auto">
              <a:spcBef>
                <a:spcPts val="0"/>
              </a:spcBef>
              <a:spcAft>
                <a:spcPts val="0"/>
              </a:spcAft>
              <a:defRPr/>
            </a:pPr>
            <a:r>
              <a:rPr lang="en-US" altLang="zh-CN" sz="2800" dirty="0">
                <a:solidFill>
                  <a:prstClr val="black"/>
                </a:solidFill>
              </a:rPr>
              <a:t>y*z!=x!</a:t>
            </a:r>
            <a:endParaRPr lang="zh-CN" altLang="en-US" sz="2800" dirty="0">
              <a:solidFill>
                <a:prstClr val="black"/>
              </a:solidFill>
            </a:endParaRPr>
          </a:p>
        </p:txBody>
      </p:sp>
      <p:sp>
        <p:nvSpPr>
          <p:cNvPr id="7" name="矩形标注 6"/>
          <p:cNvSpPr/>
          <p:nvPr/>
        </p:nvSpPr>
        <p:spPr>
          <a:xfrm>
            <a:off x="179388" y="2133600"/>
            <a:ext cx="1439862" cy="574675"/>
          </a:xfrm>
          <a:prstGeom prst="wedgeRectCallout">
            <a:avLst>
              <a:gd name="adj1" fmla="val 90648"/>
              <a:gd name="adj2" fmla="val 3977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x&gt;=0</a:t>
            </a:r>
          </a:p>
        </p:txBody>
      </p:sp>
      <p:sp>
        <p:nvSpPr>
          <p:cNvPr id="8" name="矩形标注 7"/>
          <p:cNvSpPr/>
          <p:nvPr/>
        </p:nvSpPr>
        <p:spPr>
          <a:xfrm>
            <a:off x="179388" y="2924175"/>
            <a:ext cx="1439862" cy="865188"/>
          </a:xfrm>
          <a:prstGeom prst="wedgeRectCallout">
            <a:avLst>
              <a:gd name="adj1" fmla="val 91192"/>
              <a:gd name="adj2" fmla="val 6606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z&gt;=0</a:t>
            </a:r>
          </a:p>
          <a:p>
            <a:pPr algn="ctr" fontAlgn="auto">
              <a:spcBef>
                <a:spcPts val="0"/>
              </a:spcBef>
              <a:spcAft>
                <a:spcPts val="0"/>
              </a:spcAft>
              <a:defRPr/>
            </a:pPr>
            <a:r>
              <a:rPr lang="en-US" altLang="zh-CN" sz="2800" dirty="0">
                <a:solidFill>
                  <a:prstClr val="black"/>
                </a:solidFill>
              </a:rPr>
              <a:t>y*z!=x!</a:t>
            </a:r>
            <a:endParaRPr lang="zh-CN" altLang="en-US" sz="2800" dirty="0">
              <a:solidFill>
                <a:prstClr val="black"/>
              </a:solidFill>
            </a:endParaRPr>
          </a:p>
        </p:txBody>
      </p:sp>
      <p:sp>
        <p:nvSpPr>
          <p:cNvPr id="10" name="矩形标注 9"/>
          <p:cNvSpPr/>
          <p:nvPr/>
        </p:nvSpPr>
        <p:spPr>
          <a:xfrm>
            <a:off x="3851275" y="1916113"/>
            <a:ext cx="1441450" cy="865187"/>
          </a:xfrm>
          <a:prstGeom prst="wedgeRectCallout">
            <a:avLst>
              <a:gd name="adj1" fmla="val -11881"/>
              <a:gd name="adj2" fmla="val 18282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z&gt;0</a:t>
            </a:r>
          </a:p>
          <a:p>
            <a:pPr algn="ctr" fontAlgn="auto">
              <a:spcBef>
                <a:spcPts val="0"/>
              </a:spcBef>
              <a:spcAft>
                <a:spcPts val="0"/>
              </a:spcAft>
              <a:defRPr/>
            </a:pPr>
            <a:r>
              <a:rPr lang="en-US" altLang="zh-CN" sz="2800" dirty="0">
                <a:solidFill>
                  <a:prstClr val="black"/>
                </a:solidFill>
              </a:rPr>
              <a:t>y*z!=x!</a:t>
            </a:r>
            <a:endParaRPr lang="zh-CN" altLang="en-US" sz="2800" dirty="0">
              <a:solidFill>
                <a:prstClr val="black"/>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26626" name="内容占位符 2"/>
          <p:cNvSpPr>
            <a:spLocks noGrp="1"/>
          </p:cNvSpPr>
          <p:nvPr>
            <p:ph idx="1"/>
          </p:nvPr>
        </p:nvSpPr>
        <p:spPr>
          <a:xfrm>
            <a:off x="0" y="836613"/>
            <a:ext cx="9144000" cy="6021387"/>
          </a:xfrm>
        </p:spPr>
        <p:txBody>
          <a:bodyPr/>
          <a:lstStyle/>
          <a:p>
            <a:pPr lvl="1">
              <a:buFont typeface="Arial" charset="0"/>
              <a:buNone/>
            </a:pPr>
            <a:endParaRPr lang="en-US" altLang="zh-CN" smtClean="0"/>
          </a:p>
          <a:p>
            <a:r>
              <a:rPr lang="zh-CN" altLang="en-US" smtClean="0"/>
              <a:t>证明该程序的正确性是可行的</a:t>
            </a:r>
            <a:endParaRPr lang="en-US" altLang="zh-CN" smtClean="0"/>
          </a:p>
          <a:p>
            <a:pPr lvl="1"/>
            <a:r>
              <a:rPr lang="zh-CN" altLang="en-US" smtClean="0"/>
              <a:t>证明的是数学上的正确性</a:t>
            </a:r>
            <a:endParaRPr lang="en-US" altLang="zh-CN" smtClean="0"/>
          </a:p>
          <a:p>
            <a:pPr lvl="1"/>
            <a:r>
              <a:rPr lang="zh-CN" altLang="en-US" smtClean="0"/>
              <a:t>软件实现的正确性受限制于整数规模的大小</a:t>
            </a:r>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27650" name="内容占位符 2"/>
          <p:cNvSpPr>
            <a:spLocks noGrp="1"/>
          </p:cNvSpPr>
          <p:nvPr>
            <p:ph idx="1"/>
          </p:nvPr>
        </p:nvSpPr>
        <p:spPr>
          <a:xfrm>
            <a:off x="0" y="836613"/>
            <a:ext cx="9144000" cy="6021387"/>
          </a:xfrm>
        </p:spPr>
        <p:txBody>
          <a:bodyPr/>
          <a:lstStyle/>
          <a:p>
            <a:pPr lvl="1">
              <a:buFont typeface="Arial" charset="0"/>
              <a:buNone/>
            </a:pPr>
            <a:endParaRPr lang="en-US" altLang="zh-CN" smtClean="0"/>
          </a:p>
          <a:p>
            <a:r>
              <a:rPr lang="zh-CN" altLang="en-US" smtClean="0"/>
              <a:t>什么样的正确性？</a:t>
            </a:r>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7" name="椭圆 6"/>
          <p:cNvSpPr/>
          <p:nvPr/>
        </p:nvSpPr>
        <p:spPr>
          <a:xfrm>
            <a:off x="2555875" y="1106488"/>
            <a:ext cx="14398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begin</a:t>
            </a:r>
            <a:endParaRPr lang="zh-CN" altLang="en-US" sz="2400" dirty="0"/>
          </a:p>
        </p:txBody>
      </p:sp>
      <p:cxnSp>
        <p:nvCxnSpPr>
          <p:cNvPr id="8" name="曲线连接符 7"/>
          <p:cNvCxnSpPr>
            <a:stCxn id="7" idx="4"/>
            <a:endCxn id="9" idx="0"/>
          </p:cNvCxnSpPr>
          <p:nvPr/>
        </p:nvCxnSpPr>
        <p:spPr>
          <a:xfrm rot="5400000">
            <a:off x="3166268" y="1662907"/>
            <a:ext cx="220663"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195513" y="1773238"/>
            <a:ext cx="2160587"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a:t>
            </a:r>
            <a:r>
              <a:rPr lang="en-US" altLang="zh-CN" sz="2400" dirty="0" err="1"/>
              <a:t>y,z</a:t>
            </a:r>
            <a:r>
              <a:rPr lang="en-US" altLang="zh-CN" sz="2400" dirty="0"/>
              <a:t>):=(1,x)</a:t>
            </a:r>
            <a:endParaRPr lang="zh-CN" altLang="en-US" sz="2400" dirty="0"/>
          </a:p>
        </p:txBody>
      </p:sp>
      <p:sp>
        <p:nvSpPr>
          <p:cNvPr id="10" name="椭圆 9"/>
          <p:cNvSpPr/>
          <p:nvPr/>
        </p:nvSpPr>
        <p:spPr>
          <a:xfrm>
            <a:off x="2771775" y="2474913"/>
            <a:ext cx="10080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s1</a:t>
            </a:r>
            <a:endParaRPr lang="zh-CN" altLang="en-US" sz="2400" dirty="0"/>
          </a:p>
        </p:txBody>
      </p:sp>
      <p:sp>
        <p:nvSpPr>
          <p:cNvPr id="11" name="椭圆 10"/>
          <p:cNvSpPr/>
          <p:nvPr/>
        </p:nvSpPr>
        <p:spPr>
          <a:xfrm>
            <a:off x="4500563"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s4</a:t>
            </a:r>
            <a:endParaRPr lang="zh-CN" altLang="en-US" sz="2400" dirty="0"/>
          </a:p>
        </p:txBody>
      </p:sp>
      <p:sp>
        <p:nvSpPr>
          <p:cNvPr id="12" name="流程图: 决策 11"/>
          <p:cNvSpPr/>
          <p:nvPr/>
        </p:nvSpPr>
        <p:spPr>
          <a:xfrm>
            <a:off x="2339975" y="3213100"/>
            <a:ext cx="1871663" cy="5572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z&gt;0</a:t>
            </a:r>
            <a:endParaRPr lang="zh-CN" altLang="en-US" sz="2400" dirty="0"/>
          </a:p>
        </p:txBody>
      </p:sp>
      <p:sp>
        <p:nvSpPr>
          <p:cNvPr id="13" name="矩形 12"/>
          <p:cNvSpPr/>
          <p:nvPr/>
        </p:nvSpPr>
        <p:spPr>
          <a:xfrm>
            <a:off x="395288" y="4149725"/>
            <a:ext cx="2305050"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(y):=(y)</a:t>
            </a:r>
            <a:endParaRPr lang="zh-CN" altLang="en-US" sz="2400" dirty="0"/>
          </a:p>
        </p:txBody>
      </p:sp>
      <p:sp>
        <p:nvSpPr>
          <p:cNvPr id="14" name="椭圆 13"/>
          <p:cNvSpPr/>
          <p:nvPr/>
        </p:nvSpPr>
        <p:spPr>
          <a:xfrm>
            <a:off x="1042988" y="479742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s3</a:t>
            </a:r>
            <a:endParaRPr lang="zh-CN" altLang="en-US" sz="2400" dirty="0"/>
          </a:p>
        </p:txBody>
      </p:sp>
      <p:sp>
        <p:nvSpPr>
          <p:cNvPr id="15" name="矩形 14"/>
          <p:cNvSpPr/>
          <p:nvPr/>
        </p:nvSpPr>
        <p:spPr>
          <a:xfrm>
            <a:off x="611188" y="5589588"/>
            <a:ext cx="187325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(z):=(z)</a:t>
            </a:r>
            <a:endParaRPr lang="zh-CN" altLang="en-US" sz="2400" dirty="0"/>
          </a:p>
        </p:txBody>
      </p:sp>
      <p:sp>
        <p:nvSpPr>
          <p:cNvPr id="16" name="椭圆 15"/>
          <p:cNvSpPr/>
          <p:nvPr/>
        </p:nvSpPr>
        <p:spPr>
          <a:xfrm>
            <a:off x="1042988" y="326707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s2</a:t>
            </a:r>
            <a:endParaRPr lang="zh-CN" altLang="en-US" sz="2400" dirty="0"/>
          </a:p>
        </p:txBody>
      </p:sp>
      <p:cxnSp>
        <p:nvCxnSpPr>
          <p:cNvPr id="17" name="曲线连接符 16"/>
          <p:cNvCxnSpPr>
            <a:stCxn id="9" idx="2"/>
            <a:endCxn id="10" idx="0"/>
          </p:cNvCxnSpPr>
          <p:nvPr/>
        </p:nvCxnSpPr>
        <p:spPr>
          <a:xfrm rot="5400000">
            <a:off x="3121025" y="2319338"/>
            <a:ext cx="311150"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0" idx="4"/>
            <a:endCxn id="12" idx="0"/>
          </p:cNvCxnSpPr>
          <p:nvPr/>
        </p:nvCxnSpPr>
        <p:spPr>
          <a:xfrm rot="5400000">
            <a:off x="3130551" y="3067050"/>
            <a:ext cx="290512"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2" idx="1"/>
            <a:endCxn id="16" idx="6"/>
          </p:cNvCxnSpPr>
          <p:nvPr/>
        </p:nvCxnSpPr>
        <p:spPr>
          <a:xfrm rot="10800000">
            <a:off x="2051050" y="3490913"/>
            <a:ext cx="288925"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2" idx="3"/>
            <a:endCxn id="11" idx="2"/>
          </p:cNvCxnSpPr>
          <p:nvPr/>
        </p:nvCxnSpPr>
        <p:spPr>
          <a:xfrm>
            <a:off x="4211960" y="3492007"/>
            <a:ext cx="288032" cy="16202"/>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6" idx="4"/>
            <a:endCxn id="13" idx="0"/>
          </p:cNvCxnSpPr>
          <p:nvPr/>
        </p:nvCxnSpPr>
        <p:spPr>
          <a:xfrm rot="5400000">
            <a:off x="1329532" y="3931444"/>
            <a:ext cx="436562"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2"/>
            <a:endCxn id="14" idx="0"/>
          </p:cNvCxnSpPr>
          <p:nvPr/>
        </p:nvCxnSpPr>
        <p:spPr>
          <a:xfrm rot="5400000">
            <a:off x="1403350" y="4652963"/>
            <a:ext cx="28892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4" idx="4"/>
            <a:endCxn id="15" idx="0"/>
          </p:cNvCxnSpPr>
          <p:nvPr/>
        </p:nvCxnSpPr>
        <p:spPr>
          <a:xfrm rot="5400000">
            <a:off x="1374775" y="5416551"/>
            <a:ext cx="34607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56"/>
          <p:cNvCxnSpPr>
            <a:stCxn id="15" idx="2"/>
            <a:endCxn id="10" idx="2"/>
          </p:cNvCxnSpPr>
          <p:nvPr/>
        </p:nvCxnSpPr>
        <p:spPr>
          <a:xfrm rot="5400000" flipH="1" flipV="1">
            <a:off x="519112" y="3727451"/>
            <a:ext cx="3281363" cy="1223962"/>
          </a:xfrm>
          <a:prstGeom prst="curvedConnector4">
            <a:avLst>
              <a:gd name="adj1" fmla="val -6966"/>
              <a:gd name="adj2" fmla="val -110959"/>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211638"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N</a:t>
            </a:r>
            <a:endParaRPr lang="zh-CN" altLang="en-US" sz="2400" dirty="0">
              <a:solidFill>
                <a:srgbClr val="FF0000"/>
              </a:solidFill>
            </a:endParaRPr>
          </a:p>
        </p:txBody>
      </p:sp>
      <p:sp>
        <p:nvSpPr>
          <p:cNvPr id="26" name="圆角矩形 25"/>
          <p:cNvSpPr/>
          <p:nvPr/>
        </p:nvSpPr>
        <p:spPr>
          <a:xfrm>
            <a:off x="2124075"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Y</a:t>
            </a:r>
            <a:endParaRPr lang="zh-CN" altLang="en-US" sz="2400" dirty="0">
              <a:solidFill>
                <a:srgbClr val="FF0000"/>
              </a:solidFill>
            </a:endParaRPr>
          </a:p>
        </p:txBody>
      </p:sp>
      <p:sp>
        <p:nvSpPr>
          <p:cNvPr id="28" name="椭圆 27"/>
          <p:cNvSpPr/>
          <p:nvPr/>
        </p:nvSpPr>
        <p:spPr>
          <a:xfrm>
            <a:off x="7380288"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end</a:t>
            </a:r>
            <a:endParaRPr lang="zh-CN" altLang="en-US" sz="2400" dirty="0"/>
          </a:p>
        </p:txBody>
      </p:sp>
      <p:cxnSp>
        <p:nvCxnSpPr>
          <p:cNvPr id="29" name="曲线连接符 28"/>
          <p:cNvCxnSpPr>
            <a:stCxn id="30" idx="3"/>
            <a:endCxn id="28" idx="2"/>
          </p:cNvCxnSpPr>
          <p:nvPr/>
        </p:nvCxnSpPr>
        <p:spPr>
          <a:xfrm>
            <a:off x="7020272" y="3480306"/>
            <a:ext cx="360040"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795963" y="3284538"/>
            <a:ext cx="1223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(r):=(y)</a:t>
            </a:r>
            <a:endParaRPr lang="zh-CN" altLang="en-US" sz="2400" dirty="0"/>
          </a:p>
        </p:txBody>
      </p:sp>
      <p:cxnSp>
        <p:nvCxnSpPr>
          <p:cNvPr id="31" name="曲线连接符 30"/>
          <p:cNvCxnSpPr>
            <a:stCxn id="11" idx="6"/>
            <a:endCxn id="30" idx="1"/>
          </p:cNvCxnSpPr>
          <p:nvPr/>
        </p:nvCxnSpPr>
        <p:spPr>
          <a:xfrm flipV="1">
            <a:off x="5508104" y="3480306"/>
            <a:ext cx="288032"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2" name="矩形标注 31"/>
          <p:cNvSpPr/>
          <p:nvPr/>
        </p:nvSpPr>
        <p:spPr>
          <a:xfrm>
            <a:off x="7164388" y="2133600"/>
            <a:ext cx="1439862" cy="576263"/>
          </a:xfrm>
          <a:prstGeom prst="wedgeRectCallout">
            <a:avLst>
              <a:gd name="adj1" fmla="val 5714"/>
              <a:gd name="adj2" fmla="val 1417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r=x!</a:t>
            </a:r>
            <a:endParaRPr lang="zh-CN" altLang="en-US" sz="2800" dirty="0">
              <a:solidFill>
                <a:prstClr val="black"/>
              </a:solidFill>
            </a:endParaRPr>
          </a:p>
        </p:txBody>
      </p:sp>
      <p:sp>
        <p:nvSpPr>
          <p:cNvPr id="33" name="矩形标注 32"/>
          <p:cNvSpPr/>
          <p:nvPr/>
        </p:nvSpPr>
        <p:spPr>
          <a:xfrm>
            <a:off x="4787900" y="2133600"/>
            <a:ext cx="1439863" cy="576263"/>
          </a:xfrm>
          <a:prstGeom prst="wedgeRectCallout">
            <a:avLst>
              <a:gd name="adj1" fmla="val -33042"/>
              <a:gd name="adj2" fmla="val 1386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y=x!</a:t>
            </a:r>
            <a:endParaRPr lang="zh-CN" altLang="en-US" sz="2800" dirty="0">
              <a:solidFill>
                <a:prstClr val="black"/>
              </a:solidFill>
            </a:endParaRPr>
          </a:p>
        </p:txBody>
      </p:sp>
      <p:sp>
        <p:nvSpPr>
          <p:cNvPr id="34" name="矩形标注 33"/>
          <p:cNvSpPr/>
          <p:nvPr/>
        </p:nvSpPr>
        <p:spPr>
          <a:xfrm>
            <a:off x="250825" y="1844675"/>
            <a:ext cx="1441450" cy="865188"/>
          </a:xfrm>
          <a:prstGeom prst="wedgeRectCallout">
            <a:avLst>
              <a:gd name="adj1" fmla="val 123351"/>
              <a:gd name="adj2" fmla="val 3584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z&gt;=0</a:t>
            </a:r>
          </a:p>
          <a:p>
            <a:pPr algn="ctr" fontAlgn="auto">
              <a:spcBef>
                <a:spcPts val="0"/>
              </a:spcBef>
              <a:spcAft>
                <a:spcPts val="0"/>
              </a:spcAft>
              <a:defRPr/>
            </a:pPr>
            <a:r>
              <a:rPr lang="en-US" altLang="zh-CN" sz="2800" dirty="0">
                <a:solidFill>
                  <a:prstClr val="black"/>
                </a:solidFill>
              </a:rPr>
              <a:t>y*z!=x!</a:t>
            </a:r>
            <a:endParaRPr lang="zh-CN" altLang="en-US" sz="2800" dirty="0">
              <a:solidFill>
                <a:prstClr val="black"/>
              </a:solidFill>
            </a:endParaRPr>
          </a:p>
        </p:txBody>
      </p:sp>
      <p:sp>
        <p:nvSpPr>
          <p:cNvPr id="35" name="矩形标注 34"/>
          <p:cNvSpPr/>
          <p:nvPr/>
        </p:nvSpPr>
        <p:spPr>
          <a:xfrm>
            <a:off x="250825" y="908050"/>
            <a:ext cx="1441450" cy="576263"/>
          </a:xfrm>
          <a:prstGeom prst="wedgeRectCallout">
            <a:avLst>
              <a:gd name="adj1" fmla="val 104666"/>
              <a:gd name="adj2" fmla="val 191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x&gt;=0</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部分正确性</a:t>
            </a:r>
            <a:endParaRPr lang="zh-CN" altLang="en-US" dirty="0"/>
          </a:p>
        </p:txBody>
      </p:sp>
      <p:sp>
        <p:nvSpPr>
          <p:cNvPr id="29698" name="内容占位符 2"/>
          <p:cNvSpPr>
            <a:spLocks noGrp="1"/>
          </p:cNvSpPr>
          <p:nvPr>
            <p:ph idx="1"/>
          </p:nvPr>
        </p:nvSpPr>
        <p:spPr>
          <a:xfrm>
            <a:off x="0" y="1268413"/>
            <a:ext cx="9144000" cy="5589587"/>
          </a:xfrm>
        </p:spPr>
        <p:txBody>
          <a:bodyPr/>
          <a:lstStyle/>
          <a:p>
            <a:r>
              <a:rPr lang="zh-CN" altLang="en-US" smtClean="0"/>
              <a:t>在给定输入范围内程序运行终止时，程序运行所得到的结果符合要求。</a:t>
            </a:r>
            <a:endParaRPr lang="en-US" altLang="zh-CN" smtClean="0"/>
          </a:p>
          <a:p>
            <a:pPr>
              <a:buFont typeface="Arial" charset="0"/>
              <a:buNone/>
            </a:pPr>
            <a:endParaRPr lang="zh-CN" altLang="en-US" smtClean="0"/>
          </a:p>
          <a:p>
            <a:r>
              <a:rPr lang="zh-CN" altLang="en-US" smtClean="0"/>
              <a:t>上述例子：</a:t>
            </a:r>
            <a:endParaRPr lang="en-US" altLang="zh-CN" smtClean="0"/>
          </a:p>
          <a:p>
            <a:r>
              <a:rPr lang="zh-CN" altLang="en-US" smtClean="0"/>
              <a:t>如果</a:t>
            </a:r>
            <a:r>
              <a:rPr lang="en-US" altLang="zh-CN" smtClean="0"/>
              <a:t>jc(x)</a:t>
            </a:r>
            <a:r>
              <a:rPr lang="zh-CN" altLang="en-US" smtClean="0"/>
              <a:t>返回一个值，那么这个值是</a:t>
            </a:r>
            <a:r>
              <a:rPr lang="en-US" altLang="zh-CN" smtClean="0"/>
              <a:t>x!</a:t>
            </a:r>
            <a:r>
              <a:rPr lang="zh-CN" altLang="en-US" smtClean="0"/>
              <a:t>。</a:t>
            </a:r>
            <a:endParaRPr lang="en-US" altLang="zh-CN" smtClean="0"/>
          </a:p>
          <a:p>
            <a:endParaRPr lang="zh-CN" altLang="en-US" smtClean="0"/>
          </a:p>
          <a:p>
            <a:r>
              <a:rPr lang="zh-CN" altLang="en-US" smtClean="0"/>
              <a:t>可以证明这个阶乘程序在以自然数为输入值的条件下是部分正确的。</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终止性质</a:t>
            </a:r>
            <a:endParaRPr lang="zh-CN" altLang="en-US" dirty="0"/>
          </a:p>
        </p:txBody>
      </p:sp>
      <p:sp>
        <p:nvSpPr>
          <p:cNvPr id="30722" name="内容占位符 2"/>
          <p:cNvSpPr>
            <a:spLocks noGrp="1"/>
          </p:cNvSpPr>
          <p:nvPr>
            <p:ph idx="1"/>
          </p:nvPr>
        </p:nvSpPr>
        <p:spPr>
          <a:xfrm>
            <a:off x="0" y="1268413"/>
            <a:ext cx="9144000" cy="5589587"/>
          </a:xfrm>
        </p:spPr>
        <p:txBody>
          <a:bodyPr/>
          <a:lstStyle/>
          <a:p>
            <a:r>
              <a:rPr lang="zh-CN" altLang="en-US" dirty="0" smtClean="0"/>
              <a:t>程序在给定输入范围内能够终止。</a:t>
            </a:r>
          </a:p>
          <a:p>
            <a:pPr>
              <a:buFont typeface="Arial" charset="0"/>
              <a:buNone/>
            </a:pPr>
            <a:endParaRPr lang="zh-CN" altLang="en-US" dirty="0" smtClean="0"/>
          </a:p>
          <a:p>
            <a:r>
              <a:rPr lang="zh-CN" altLang="en-US" dirty="0" smtClean="0"/>
              <a:t>上述例子：</a:t>
            </a:r>
            <a:endParaRPr lang="en-US" altLang="zh-CN" dirty="0" smtClean="0"/>
          </a:p>
          <a:p>
            <a:r>
              <a:rPr lang="zh-CN" altLang="en-US" dirty="0" smtClean="0"/>
              <a:t>要求</a:t>
            </a:r>
            <a:r>
              <a:rPr lang="en-US" altLang="zh-CN" dirty="0" err="1" smtClean="0"/>
              <a:t>jc</a:t>
            </a:r>
            <a:r>
              <a:rPr lang="en-US" altLang="zh-CN" dirty="0" smtClean="0"/>
              <a:t>(x)</a:t>
            </a:r>
            <a:r>
              <a:rPr lang="zh-CN" altLang="en-US" dirty="0" smtClean="0"/>
              <a:t>必须能够返回一个值。</a:t>
            </a:r>
            <a:endParaRPr lang="en-US" altLang="zh-CN" dirty="0" smtClean="0"/>
          </a:p>
          <a:p>
            <a:endParaRPr lang="zh-CN" altLang="en-US" dirty="0" smtClean="0"/>
          </a:p>
          <a:p>
            <a:r>
              <a:rPr lang="zh-CN" altLang="en-US" dirty="0" smtClean="0"/>
              <a:t>可以证明这个阶乘程序在以自然数为输入值的条件下是能够终止的。</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完全正确性</a:t>
            </a:r>
            <a:endParaRPr lang="zh-CN" altLang="en-US" dirty="0"/>
          </a:p>
        </p:txBody>
      </p:sp>
      <p:sp>
        <p:nvSpPr>
          <p:cNvPr id="31746" name="内容占位符 2"/>
          <p:cNvSpPr>
            <a:spLocks noGrp="1"/>
          </p:cNvSpPr>
          <p:nvPr>
            <p:ph idx="1"/>
          </p:nvPr>
        </p:nvSpPr>
        <p:spPr>
          <a:xfrm>
            <a:off x="0" y="1268413"/>
            <a:ext cx="9144000" cy="5589587"/>
          </a:xfrm>
        </p:spPr>
        <p:txBody>
          <a:bodyPr/>
          <a:lstStyle/>
          <a:p>
            <a:r>
              <a:rPr lang="zh-CN" altLang="en-US" dirty="0" smtClean="0"/>
              <a:t>在给定输入范围内程序能够终止并且得到的结果符合要求。</a:t>
            </a:r>
            <a:endParaRPr lang="en-US" altLang="zh-CN" dirty="0" smtClean="0"/>
          </a:p>
          <a:p>
            <a:pPr>
              <a:buFont typeface="Arial" charset="0"/>
              <a:buNone/>
            </a:pPr>
            <a:endParaRPr lang="zh-CN" altLang="en-US" dirty="0" smtClean="0"/>
          </a:p>
          <a:p>
            <a:r>
              <a:rPr lang="zh-CN" altLang="en-US" dirty="0" smtClean="0"/>
              <a:t>上述例子：</a:t>
            </a:r>
            <a:endParaRPr lang="en-US" altLang="zh-CN" dirty="0" smtClean="0"/>
          </a:p>
          <a:p>
            <a:r>
              <a:rPr lang="zh-CN" altLang="en-US" dirty="0" smtClean="0"/>
              <a:t>要求</a:t>
            </a:r>
            <a:r>
              <a:rPr lang="en-US" altLang="zh-CN" dirty="0" err="1" smtClean="0"/>
              <a:t>jc</a:t>
            </a:r>
            <a:r>
              <a:rPr lang="en-US" altLang="zh-CN" dirty="0" smtClean="0"/>
              <a:t>(x)</a:t>
            </a:r>
            <a:r>
              <a:rPr lang="zh-CN" altLang="en-US" dirty="0" smtClean="0"/>
              <a:t>必须返回一个值，且这个值是</a:t>
            </a:r>
            <a:r>
              <a:rPr lang="en-US" altLang="zh-CN" dirty="0" smtClean="0"/>
              <a:t>x!</a:t>
            </a:r>
            <a:r>
              <a:rPr lang="zh-CN" altLang="en-US" dirty="0" smtClean="0"/>
              <a:t>。</a:t>
            </a:r>
            <a:endParaRPr lang="en-US" altLang="zh-CN" dirty="0" smtClean="0"/>
          </a:p>
          <a:p>
            <a:endParaRPr lang="zh-CN" altLang="en-US" dirty="0" smtClean="0"/>
          </a:p>
          <a:p>
            <a:r>
              <a:rPr lang="zh-CN" altLang="en-US" dirty="0" smtClean="0"/>
              <a:t>可以证明这个阶乘程序在以自然数为输入值的条件下是完全正确的，即部分正确且终止的。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32770" name="内容占位符 2"/>
          <p:cNvSpPr>
            <a:spLocks noGrp="1"/>
          </p:cNvSpPr>
          <p:nvPr>
            <p:ph idx="1"/>
          </p:nvPr>
        </p:nvSpPr>
        <p:spPr>
          <a:xfrm>
            <a:off x="0" y="836613"/>
            <a:ext cx="9144000" cy="6021387"/>
          </a:xfrm>
        </p:spPr>
        <p:txBody>
          <a:bodyPr/>
          <a:lstStyle/>
          <a:p>
            <a:pPr lvl="1">
              <a:buFont typeface="Arial" charset="0"/>
              <a:buNone/>
            </a:pPr>
            <a:endParaRPr lang="en-US" altLang="zh-CN" smtClean="0"/>
          </a:p>
          <a:p>
            <a:r>
              <a:rPr lang="zh-CN" altLang="en-US" smtClean="0"/>
              <a:t>什么样的正确性？</a:t>
            </a:r>
            <a:endParaRPr lang="en-US" altLang="zh-CN" smtClean="0"/>
          </a:p>
          <a:p>
            <a:endParaRPr lang="en-US" altLang="zh-CN" smtClean="0"/>
          </a:p>
          <a:p>
            <a:r>
              <a:rPr lang="zh-CN" altLang="en-US" smtClean="0"/>
              <a:t>部分正确性</a:t>
            </a:r>
            <a:endParaRPr lang="en-US" altLang="zh-CN" smtClean="0"/>
          </a:p>
          <a:p>
            <a:r>
              <a:rPr lang="zh-CN" altLang="en-US" smtClean="0"/>
              <a:t>终止性质</a:t>
            </a:r>
            <a:endParaRPr lang="en-US" altLang="zh-CN" smtClean="0"/>
          </a:p>
          <a:p>
            <a:r>
              <a:rPr lang="zh-CN" altLang="en-US" smtClean="0"/>
              <a:t>完成正确性 </a:t>
            </a:r>
            <a:r>
              <a:rPr lang="en-US" altLang="zh-CN" smtClean="0"/>
              <a:t>= </a:t>
            </a:r>
            <a:r>
              <a:rPr lang="zh-CN" altLang="en-US" smtClean="0"/>
              <a:t>部分正确</a:t>
            </a:r>
            <a:r>
              <a:rPr lang="en-US" altLang="zh-CN" smtClean="0"/>
              <a:t>+</a:t>
            </a:r>
            <a:r>
              <a:rPr lang="zh-CN" altLang="en-US" smtClean="0"/>
              <a:t>终止</a:t>
            </a:r>
            <a:endParaRPr lang="en-US" altLang="zh-CN" smtClean="0"/>
          </a:p>
          <a:p>
            <a:endParaRPr lang="en-US" altLang="zh-CN" smtClean="0"/>
          </a:p>
          <a:p>
            <a:endParaRPr lang="en-US" altLang="zh-CN" smtClean="0"/>
          </a:p>
          <a:p>
            <a:r>
              <a:rPr lang="zh-CN" altLang="en-US" smtClean="0"/>
              <a:t>安全性质</a:t>
            </a:r>
            <a:endParaRPr lang="en-US" altLang="zh-CN" smtClean="0"/>
          </a:p>
        </p:txBody>
      </p:sp>
      <p:sp>
        <p:nvSpPr>
          <p:cNvPr id="4" name="矩形标注 3"/>
          <p:cNvSpPr/>
          <p:nvPr/>
        </p:nvSpPr>
        <p:spPr>
          <a:xfrm>
            <a:off x="4500563" y="4941888"/>
            <a:ext cx="1727200" cy="576262"/>
          </a:xfrm>
          <a:prstGeom prst="wedgeRectCallout">
            <a:avLst>
              <a:gd name="adj1" fmla="val -71935"/>
              <a:gd name="adj2" fmla="val -16108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dirty="0">
                <a:solidFill>
                  <a:prstClr val="black"/>
                </a:solidFill>
              </a:rPr>
              <a:t>一阶性质</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安全性质</a:t>
            </a:r>
            <a:endParaRPr lang="en-US" altLang="zh-CN" dirty="0" smtClean="0"/>
          </a:p>
        </p:txBody>
      </p:sp>
      <p:sp>
        <p:nvSpPr>
          <p:cNvPr id="33794" name="内容占位符 2"/>
          <p:cNvSpPr>
            <a:spLocks noGrp="1"/>
          </p:cNvSpPr>
          <p:nvPr>
            <p:ph idx="1"/>
          </p:nvPr>
        </p:nvSpPr>
        <p:spPr>
          <a:xfrm>
            <a:off x="0" y="1268413"/>
            <a:ext cx="9144000" cy="5589587"/>
          </a:xfrm>
        </p:spPr>
        <p:txBody>
          <a:bodyPr/>
          <a:lstStyle/>
          <a:p>
            <a:r>
              <a:rPr lang="zh-CN" altLang="en-US" smtClean="0"/>
              <a:t>安全性质是一种要求程序在运行的任何时候都满足的性质。</a:t>
            </a:r>
          </a:p>
          <a:p>
            <a:endParaRPr lang="en-US" altLang="zh-CN" smtClean="0"/>
          </a:p>
          <a:p>
            <a:r>
              <a:rPr lang="zh-CN" altLang="en-US" smtClean="0"/>
              <a:t>抽象地说，在程序运行过程中能够确定性质被违反的这一类性质称为安全性质。</a:t>
            </a:r>
          </a:p>
          <a:p>
            <a:endParaRPr lang="en-US" altLang="zh-CN" smtClean="0"/>
          </a:p>
          <a:p>
            <a:r>
              <a:rPr lang="zh-CN" altLang="en-US" smtClean="0"/>
              <a:t>关于命题</a:t>
            </a:r>
            <a:r>
              <a:rPr lang="en-US" altLang="zh-CN" smtClean="0"/>
              <a:t>p</a:t>
            </a:r>
            <a:r>
              <a:rPr lang="zh-CN" altLang="en-US" smtClean="0"/>
              <a:t>的安全性质，记为</a:t>
            </a:r>
            <a:r>
              <a:rPr lang="en-US" altLang="zh-CN" smtClean="0"/>
              <a:t>AG(p)</a:t>
            </a:r>
            <a:r>
              <a:rPr lang="zh-CN" altLang="en-US" smtClean="0"/>
              <a:t>。</a:t>
            </a:r>
          </a:p>
          <a:p>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例子：顺序程序</a:t>
            </a:r>
            <a:endParaRPr lang="zh-CN" altLang="en-US" dirty="0"/>
          </a:p>
        </p:txBody>
      </p:sp>
      <p:sp>
        <p:nvSpPr>
          <p:cNvPr id="16386" name="内容占位符 2"/>
          <p:cNvSpPr>
            <a:spLocks noGrp="1"/>
          </p:cNvSpPr>
          <p:nvPr>
            <p:ph idx="1"/>
          </p:nvPr>
        </p:nvSpPr>
        <p:spPr>
          <a:xfrm>
            <a:off x="0" y="836613"/>
            <a:ext cx="9144000" cy="6021387"/>
          </a:xfrm>
        </p:spPr>
        <p:txBody>
          <a:bodyPr/>
          <a:lstStyle/>
          <a:p>
            <a:endParaRPr lang="en-US" altLang="zh-CN" dirty="0" smtClean="0"/>
          </a:p>
          <a:p>
            <a:r>
              <a:rPr lang="zh-CN" altLang="en-US" dirty="0" smtClean="0"/>
              <a:t>顺序程序通常是指一个不受干扰地一步一步做计算的程序。</a:t>
            </a:r>
          </a:p>
          <a:p>
            <a:r>
              <a:rPr lang="zh-CN" altLang="en-US" dirty="0" smtClean="0"/>
              <a:t>假定我们需要在自然数上四则运算的基础上计算阶乘。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安全性质</a:t>
            </a:r>
            <a:endParaRPr lang="en-US" altLang="zh-CN" dirty="0" smtClean="0"/>
          </a:p>
        </p:txBody>
      </p:sp>
      <p:sp>
        <p:nvSpPr>
          <p:cNvPr id="3" name="内容占位符 2"/>
          <p:cNvSpPr>
            <a:spLocks noGrp="1"/>
          </p:cNvSpPr>
          <p:nvPr>
            <p:ph idx="1"/>
          </p:nvPr>
        </p:nvSpPr>
        <p:spPr>
          <a:xfrm>
            <a:off x="0" y="981075"/>
            <a:ext cx="9144000" cy="5876925"/>
          </a:xfrm>
        </p:spPr>
        <p:txBody>
          <a:bodyPr rtlCol="0">
            <a:normAutofit lnSpcReduction="10000"/>
          </a:bodyPr>
          <a:lstStyle/>
          <a:p>
            <a:pPr fontAlgn="auto">
              <a:spcAft>
                <a:spcPts val="0"/>
              </a:spcAft>
              <a:buFont typeface="Arial" pitchFamily="34" charset="0"/>
              <a:buChar char="•"/>
              <a:defRPr/>
            </a:pPr>
            <a:r>
              <a:rPr lang="zh-CN" altLang="en-US" dirty="0" smtClean="0"/>
              <a:t>从以上例子看，我们希望程序变量的值在任何时候都在</a:t>
            </a:r>
            <a:r>
              <a:rPr lang="en-US" altLang="zh-CN" dirty="0" smtClean="0"/>
              <a:t>0</a:t>
            </a:r>
            <a:r>
              <a:rPr lang="zh-CN" altLang="en-US" dirty="0" smtClean="0"/>
              <a:t>到</a:t>
            </a:r>
            <a:r>
              <a:rPr lang="en-US" altLang="zh-CN" dirty="0" smtClean="0"/>
              <a:t>2147483647</a:t>
            </a:r>
            <a:r>
              <a:rPr lang="zh-CN" altLang="en-US" dirty="0" smtClean="0"/>
              <a:t>之间，从而保证程序在普通</a:t>
            </a:r>
            <a:r>
              <a:rPr lang="en-US" altLang="zh-CN" dirty="0" smtClean="0"/>
              <a:t>32</a:t>
            </a:r>
            <a:r>
              <a:rPr lang="zh-CN" altLang="en-US" dirty="0" smtClean="0"/>
              <a:t>位计算机的运行环境下不会产生整数溢出的问题。</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zh-CN" altLang="en-US" dirty="0" smtClean="0"/>
              <a:t>定义</a:t>
            </a:r>
            <a:r>
              <a:rPr lang="en-US" altLang="zh-CN" dirty="0" smtClean="0"/>
              <a:t>q1(x)</a:t>
            </a:r>
            <a:r>
              <a:rPr lang="zh-CN" altLang="en-US" dirty="0" smtClean="0"/>
              <a:t>为</a:t>
            </a:r>
            <a:r>
              <a:rPr lang="en-US" altLang="zh-CN" dirty="0" smtClean="0"/>
              <a:t>(0</a:t>
            </a:r>
            <a:r>
              <a:rPr lang="zh-CN" altLang="en-US" dirty="0" smtClean="0">
                <a:sym typeface="Symbol"/>
              </a:rPr>
              <a:t></a:t>
            </a:r>
            <a:r>
              <a:rPr lang="en-US" altLang="zh-CN" dirty="0" smtClean="0">
                <a:sym typeface="Symbol"/>
              </a:rPr>
              <a:t>x</a:t>
            </a:r>
            <a:r>
              <a:rPr lang="zh-CN" altLang="en-US" dirty="0" smtClean="0">
                <a:sym typeface="Symbol"/>
              </a:rPr>
              <a:t></a:t>
            </a:r>
            <a:r>
              <a:rPr lang="en-US" altLang="zh-CN" dirty="0" smtClean="0"/>
              <a:t>2147483647)</a:t>
            </a:r>
            <a:r>
              <a:rPr lang="zh-CN" altLang="en-US" dirty="0" smtClean="0"/>
              <a:t>。</a:t>
            </a: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zh-CN" altLang="en-US" dirty="0" smtClean="0"/>
              <a:t>前述安全性质为</a:t>
            </a:r>
            <a:r>
              <a:rPr lang="en-US" altLang="zh-CN" dirty="0" smtClean="0"/>
              <a:t>AG(q1(x)</a:t>
            </a:r>
            <a:r>
              <a:rPr lang="en-US" altLang="zh-CN" dirty="0" smtClean="0">
                <a:sym typeface="Symbol"/>
              </a:rPr>
              <a:t></a:t>
            </a:r>
            <a:r>
              <a:rPr lang="en-US" altLang="zh-CN" dirty="0" smtClean="0"/>
              <a:t> q1(y)</a:t>
            </a:r>
            <a:r>
              <a:rPr lang="en-US" altLang="zh-CN" dirty="0" smtClean="0">
                <a:sym typeface="Symbol"/>
              </a:rPr>
              <a:t></a:t>
            </a:r>
            <a:r>
              <a:rPr lang="en-US" altLang="zh-CN" dirty="0" smtClean="0"/>
              <a:t>q1(z) </a:t>
            </a:r>
            <a:r>
              <a:rPr lang="en-US" altLang="zh-CN" dirty="0" smtClean="0">
                <a:sym typeface="Symbol"/>
              </a:rPr>
              <a:t></a:t>
            </a:r>
            <a:r>
              <a:rPr lang="en-US" altLang="zh-CN" dirty="0" smtClean="0"/>
              <a:t>q1(r))</a:t>
            </a:r>
            <a:r>
              <a:rPr lang="zh-CN" altLang="en-US" dirty="0" smtClean="0"/>
              <a:t>。</a:t>
            </a:r>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r>
              <a:rPr lang="zh-CN" altLang="en-US" dirty="0" smtClean="0"/>
              <a:t>可以证明当输入</a:t>
            </a:r>
            <a:r>
              <a:rPr lang="en-US" altLang="zh-CN" dirty="0" smtClean="0"/>
              <a:t>x</a:t>
            </a:r>
            <a:r>
              <a:rPr lang="zh-CN" altLang="en-US" dirty="0" smtClean="0"/>
              <a:t>在</a:t>
            </a:r>
            <a:r>
              <a:rPr lang="en-US" altLang="zh-CN" dirty="0" smtClean="0"/>
              <a:t>0</a:t>
            </a:r>
            <a:r>
              <a:rPr lang="zh-CN" altLang="en-US" dirty="0" smtClean="0"/>
              <a:t>和</a:t>
            </a:r>
            <a:r>
              <a:rPr lang="en-US" altLang="zh-CN" dirty="0" smtClean="0"/>
              <a:t>12</a:t>
            </a:r>
            <a:r>
              <a:rPr lang="zh-CN" altLang="en-US" dirty="0" smtClean="0"/>
              <a:t>之间时，这个安全性质是满足的。</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正确性相关问题</a:t>
            </a:r>
            <a:endParaRPr lang="en-US" altLang="zh-CN" dirty="0" smtClean="0"/>
          </a:p>
        </p:txBody>
      </p:sp>
      <p:sp>
        <p:nvSpPr>
          <p:cNvPr id="35842" name="内容占位符 2"/>
          <p:cNvSpPr>
            <a:spLocks noGrp="1"/>
          </p:cNvSpPr>
          <p:nvPr>
            <p:ph idx="1"/>
          </p:nvPr>
        </p:nvSpPr>
        <p:spPr>
          <a:xfrm>
            <a:off x="0" y="1196975"/>
            <a:ext cx="9144000" cy="5661025"/>
          </a:xfrm>
        </p:spPr>
        <p:txBody>
          <a:bodyPr/>
          <a:lstStyle/>
          <a:p>
            <a:r>
              <a:rPr lang="zh-CN" altLang="en-US" smtClean="0"/>
              <a:t>设计 </a:t>
            </a:r>
            <a:r>
              <a:rPr lang="en-US" altLang="zh-CN" smtClean="0">
                <a:sym typeface="Wingdings" pitchFamily="2" charset="2"/>
              </a:rPr>
              <a:t></a:t>
            </a:r>
            <a:r>
              <a:rPr lang="zh-CN" altLang="en-US" smtClean="0"/>
              <a:t>需求</a:t>
            </a:r>
            <a:endParaRPr lang="en-US" altLang="zh-CN" smtClean="0">
              <a:sym typeface="Wingdings" pitchFamily="2" charset="2"/>
            </a:endParaRPr>
          </a:p>
          <a:p>
            <a:endParaRPr lang="en-US" altLang="zh-CN" smtClean="0"/>
          </a:p>
          <a:p>
            <a:r>
              <a:rPr lang="zh-CN" altLang="en-US" smtClean="0"/>
              <a:t>编码 </a:t>
            </a:r>
            <a:r>
              <a:rPr lang="en-US" altLang="zh-CN" smtClean="0">
                <a:sym typeface="Wingdings" pitchFamily="2" charset="2"/>
              </a:rPr>
              <a:t></a:t>
            </a:r>
            <a:r>
              <a:rPr lang="zh-CN" altLang="en-US" smtClean="0"/>
              <a:t>设计</a:t>
            </a:r>
            <a:endParaRPr lang="en-US" altLang="zh-CN" smtClean="0"/>
          </a:p>
          <a:p>
            <a:pPr>
              <a:buFont typeface="Arial" charset="0"/>
              <a:buNone/>
            </a:pPr>
            <a:endParaRPr lang="en-US" altLang="zh-CN" smtClean="0"/>
          </a:p>
          <a:p>
            <a:r>
              <a:rPr lang="zh-CN" altLang="en-US" smtClean="0"/>
              <a:t>编码 </a:t>
            </a:r>
            <a:r>
              <a:rPr lang="en-US" altLang="zh-CN" smtClean="0">
                <a:sym typeface="Wingdings" pitchFamily="2" charset="2"/>
              </a:rPr>
              <a:t></a:t>
            </a:r>
            <a:r>
              <a:rPr lang="zh-CN" altLang="en-US" smtClean="0"/>
              <a:t>需求</a:t>
            </a:r>
            <a:endParaRPr lang="en-US" altLang="zh-CN" smtClean="0"/>
          </a:p>
          <a:p>
            <a:pPr>
              <a:buFont typeface="Arial" charset="0"/>
              <a:buNone/>
            </a:pPr>
            <a:endParaRPr lang="en-US" altLang="zh-CN" smtClean="0">
              <a:sym typeface="Wingdings" pitchFamily="2" charset="2"/>
            </a:endParaRPr>
          </a:p>
          <a:p>
            <a:r>
              <a:rPr lang="zh-CN" altLang="en-US" smtClean="0"/>
              <a:t>编码</a:t>
            </a:r>
            <a:r>
              <a:rPr lang="en-US" altLang="zh-CN" smtClean="0"/>
              <a:t>1 </a:t>
            </a:r>
            <a:r>
              <a:rPr lang="zh-CN" altLang="en-US" smtClean="0"/>
              <a:t> </a:t>
            </a:r>
            <a:r>
              <a:rPr lang="en-US" altLang="zh-CN" smtClean="0"/>
              <a:t>= </a:t>
            </a:r>
            <a:r>
              <a:rPr lang="zh-CN" altLang="en-US" smtClean="0"/>
              <a:t>编码</a:t>
            </a:r>
            <a:r>
              <a:rPr lang="en-US" altLang="zh-CN" smtClean="0"/>
              <a:t>2</a:t>
            </a:r>
          </a:p>
          <a:p>
            <a:endParaRPr lang="en-US" altLang="zh-CN" smtClean="0">
              <a:sym typeface="Wingdings" pitchFamily="2" charset="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endParaRPr lang="zh-CN" altLang="en-US" dirty="0"/>
          </a:p>
        </p:txBody>
      </p:sp>
      <p:sp>
        <p:nvSpPr>
          <p:cNvPr id="36866" name="内容占位符 2"/>
          <p:cNvSpPr>
            <a:spLocks noGrp="1"/>
          </p:cNvSpPr>
          <p:nvPr>
            <p:ph idx="1"/>
          </p:nvPr>
        </p:nvSpPr>
        <p:spPr>
          <a:xfrm>
            <a:off x="0" y="836613"/>
            <a:ext cx="9144000" cy="6021387"/>
          </a:xfrm>
        </p:spPr>
        <p:txBody>
          <a:bodyPr/>
          <a:lstStyle/>
          <a:p>
            <a:endParaRPr lang="en-US" altLang="zh-CN" smtClean="0"/>
          </a:p>
          <a:p>
            <a:pPr>
              <a:buFont typeface="Arial" charset="0"/>
              <a:buNone/>
            </a:pPr>
            <a:r>
              <a:rPr lang="zh-CN" altLang="en-US" smtClean="0"/>
              <a:t>顺序程序例子</a:t>
            </a:r>
            <a:endParaRPr lang="en-US" altLang="zh-CN" smtClean="0"/>
          </a:p>
          <a:p>
            <a:pPr>
              <a:buFont typeface="Arial" charset="0"/>
              <a:buNone/>
            </a:pPr>
            <a:endParaRPr lang="en-US" altLang="zh-CN" smtClean="0">
              <a:solidFill>
                <a:srgbClr val="FF0000"/>
              </a:solidFill>
            </a:endParaRPr>
          </a:p>
          <a:p>
            <a:pPr>
              <a:buFont typeface="Arial" charset="0"/>
              <a:buNone/>
            </a:pPr>
            <a:r>
              <a:rPr lang="zh-CN" altLang="en-US" smtClean="0">
                <a:solidFill>
                  <a:srgbClr val="FF0000"/>
                </a:solidFill>
              </a:rPr>
              <a:t>反应式系统例子</a:t>
            </a:r>
            <a:endParaRPr lang="en-US" altLang="zh-CN" smtClean="0">
              <a:solidFill>
                <a:srgbClr val="FF0000"/>
              </a:solidFill>
            </a:endParaRPr>
          </a:p>
          <a:p>
            <a:endParaRPr lang="zh-CN" altLang="en-US" smtClean="0"/>
          </a:p>
          <a:p>
            <a:pPr>
              <a:buFont typeface="Arial" charset="0"/>
              <a:buNone/>
            </a:pPr>
            <a:r>
              <a:rPr lang="zh-CN" altLang="en-US" smtClean="0"/>
              <a:t>并发程序例子</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例子：反应式系统</a:t>
            </a:r>
            <a:endParaRPr lang="zh-CN" altLang="en-US" dirty="0"/>
          </a:p>
        </p:txBody>
      </p:sp>
      <p:sp>
        <p:nvSpPr>
          <p:cNvPr id="37890" name="内容占位符 2"/>
          <p:cNvSpPr>
            <a:spLocks noGrp="1"/>
          </p:cNvSpPr>
          <p:nvPr>
            <p:ph idx="1"/>
          </p:nvPr>
        </p:nvSpPr>
        <p:spPr>
          <a:xfrm>
            <a:off x="0" y="836613"/>
            <a:ext cx="9144000" cy="6021387"/>
          </a:xfrm>
        </p:spPr>
        <p:txBody>
          <a:bodyPr/>
          <a:lstStyle/>
          <a:p>
            <a:endParaRPr lang="en-US" altLang="zh-CN" smtClean="0"/>
          </a:p>
          <a:p>
            <a:r>
              <a:rPr lang="zh-CN" altLang="en-US" smtClean="0"/>
              <a:t>反应式系统是指一个和外界</a:t>
            </a:r>
            <a:r>
              <a:rPr lang="zh-CN" altLang="zh-CN" smtClean="0"/>
              <a:t>进行</a:t>
            </a:r>
            <a:r>
              <a:rPr lang="zh-CN" altLang="en-US" smtClean="0"/>
              <a:t>交互，处理外界输入的系统。</a:t>
            </a:r>
            <a:endParaRPr lang="en-US" altLang="zh-CN" smtClean="0"/>
          </a:p>
          <a:p>
            <a:r>
              <a:rPr lang="zh-CN" altLang="en-US" smtClean="0"/>
              <a:t>从设计的角度，我们关心的是输入动作和对输入的处理的抽象流程，具体内容的处理方式可使用顺序程序来进行。</a:t>
            </a:r>
            <a:endParaRPr lang="en-US" altLang="zh-CN"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080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zh-CN" altLang="en-US" sz="4000" dirty="0">
                <a:latin typeface="+mn-lt"/>
                <a:ea typeface="+mn-ea"/>
              </a:rPr>
              <a:t>阶乘服务器</a:t>
            </a:r>
            <a:endParaRPr lang="en-US" altLang="zh-CN" sz="4000" dirty="0">
              <a:latin typeface="+mn-lt"/>
              <a:ea typeface="+mn-ea"/>
            </a:endParaRPr>
          </a:p>
        </p:txBody>
      </p:sp>
      <p:cxnSp>
        <p:nvCxnSpPr>
          <p:cNvPr id="18" name="曲线连接符 17"/>
          <p:cNvCxnSpPr>
            <a:stCxn id="15" idx="2"/>
            <a:endCxn id="16" idx="2"/>
          </p:cNvCxnSpPr>
          <p:nvPr/>
        </p:nvCxnSpPr>
        <p:spPr>
          <a:xfrm rot="10800000">
            <a:off x="3203575" y="1773238"/>
            <a:ext cx="12700" cy="2951162"/>
          </a:xfrm>
          <a:prstGeom prst="curvedConnector3">
            <a:avLst>
              <a:gd name="adj1" fmla="val 8345459"/>
            </a:avLst>
          </a:prstGeom>
          <a:ln>
            <a:tailEnd type="arrow"/>
          </a:ln>
        </p:spPr>
        <p:style>
          <a:lnRef idx="1">
            <a:schemeClr val="accent1"/>
          </a:lnRef>
          <a:fillRef idx="0">
            <a:schemeClr val="accent1"/>
          </a:fillRef>
          <a:effectRef idx="0">
            <a:schemeClr val="accent1"/>
          </a:effectRef>
          <a:fontRef idx="minor">
            <a:schemeClr val="tx1"/>
          </a:fontRef>
        </p:style>
      </p:cxnSp>
      <p:sp>
        <p:nvSpPr>
          <p:cNvPr id="38915" name="矩形 20"/>
          <p:cNvSpPr>
            <a:spLocks noChangeArrowheads="1"/>
          </p:cNvSpPr>
          <p:nvPr/>
        </p:nvSpPr>
        <p:spPr bwMode="auto">
          <a:xfrm>
            <a:off x="5148263" y="3068638"/>
            <a:ext cx="800100" cy="461962"/>
          </a:xfrm>
          <a:prstGeom prst="rect">
            <a:avLst/>
          </a:prstGeom>
          <a:noFill/>
          <a:ln w="9525">
            <a:noFill/>
            <a:miter lim="800000"/>
            <a:headEnd/>
            <a:tailEnd/>
          </a:ln>
        </p:spPr>
        <p:txBody>
          <a:bodyPr wrap="none">
            <a:spAutoFit/>
          </a:bodyPr>
          <a:lstStyle/>
          <a:p>
            <a:r>
              <a:rPr lang="zh-CN" altLang="en-US" sz="2400">
                <a:latin typeface="Calibri" pitchFamily="34" charset="0"/>
              </a:rPr>
              <a:t>输入</a:t>
            </a:r>
          </a:p>
        </p:txBody>
      </p:sp>
      <p:sp>
        <p:nvSpPr>
          <p:cNvPr id="38916" name="矩形 21"/>
          <p:cNvSpPr>
            <a:spLocks noChangeArrowheads="1"/>
          </p:cNvSpPr>
          <p:nvPr/>
        </p:nvSpPr>
        <p:spPr bwMode="auto">
          <a:xfrm>
            <a:off x="2195513" y="3068638"/>
            <a:ext cx="800100" cy="461962"/>
          </a:xfrm>
          <a:prstGeom prst="rect">
            <a:avLst/>
          </a:prstGeom>
          <a:noFill/>
          <a:ln w="9525">
            <a:noFill/>
            <a:miter lim="800000"/>
            <a:headEnd/>
            <a:tailEnd/>
          </a:ln>
        </p:spPr>
        <p:txBody>
          <a:bodyPr wrap="none">
            <a:spAutoFit/>
          </a:bodyPr>
          <a:lstStyle/>
          <a:p>
            <a:r>
              <a:rPr lang="zh-CN" altLang="en-US" sz="2400">
                <a:latin typeface="Calibri" pitchFamily="34" charset="0"/>
              </a:rPr>
              <a:t>输出</a:t>
            </a:r>
          </a:p>
        </p:txBody>
      </p:sp>
      <p:cxnSp>
        <p:nvCxnSpPr>
          <p:cNvPr id="26" name="曲线连接符 25"/>
          <p:cNvCxnSpPr>
            <a:stCxn id="16" idx="6"/>
            <a:endCxn id="15" idx="6"/>
          </p:cNvCxnSpPr>
          <p:nvPr/>
        </p:nvCxnSpPr>
        <p:spPr>
          <a:xfrm>
            <a:off x="4859338" y="1773238"/>
            <a:ext cx="12700" cy="2951162"/>
          </a:xfrm>
          <a:prstGeom prst="curvedConnector3">
            <a:avLst>
              <a:gd name="adj1" fmla="val 8438963"/>
            </a:avLst>
          </a:prstGeom>
          <a:ln>
            <a:tailEnd type="arrow"/>
          </a:ln>
        </p:spPr>
        <p:style>
          <a:lnRef idx="1">
            <a:schemeClr val="accent1"/>
          </a:lnRef>
          <a:fillRef idx="0">
            <a:schemeClr val="accent1"/>
          </a:fillRef>
          <a:effectRef idx="0">
            <a:schemeClr val="accent1"/>
          </a:effectRef>
          <a:fontRef idx="minor">
            <a:schemeClr val="tx1"/>
          </a:fontRef>
        </p:style>
      </p:cxnSp>
      <p:sp>
        <p:nvSpPr>
          <p:cNvPr id="38918" name="矩形 35"/>
          <p:cNvSpPr>
            <a:spLocks noChangeArrowheads="1"/>
          </p:cNvSpPr>
          <p:nvPr/>
        </p:nvSpPr>
        <p:spPr bwMode="auto">
          <a:xfrm>
            <a:off x="0" y="5732463"/>
            <a:ext cx="7451725" cy="523875"/>
          </a:xfrm>
          <a:prstGeom prst="rect">
            <a:avLst/>
          </a:prstGeom>
          <a:noFill/>
          <a:ln w="9525">
            <a:noFill/>
            <a:miter lim="800000"/>
            <a:headEnd/>
            <a:tailEnd/>
          </a:ln>
        </p:spPr>
        <p:txBody>
          <a:bodyPr>
            <a:spAutoFit/>
          </a:bodyPr>
          <a:lstStyle/>
          <a:p>
            <a:r>
              <a:rPr lang="zh-CN" altLang="en-US" sz="2800">
                <a:latin typeface="Calibri" pitchFamily="34" charset="0"/>
              </a:rPr>
              <a:t>对用户的输入是否有相应的输出</a:t>
            </a:r>
            <a:r>
              <a:rPr lang="en-US" altLang="zh-CN" sz="2800">
                <a:latin typeface="Calibri" pitchFamily="34" charset="0"/>
              </a:rPr>
              <a:t>?</a:t>
            </a:r>
          </a:p>
        </p:txBody>
      </p:sp>
      <p:sp>
        <p:nvSpPr>
          <p:cNvPr id="15" name="Oval 12"/>
          <p:cNvSpPr>
            <a:spLocks noChangeArrowheads="1"/>
          </p:cNvSpPr>
          <p:nvPr/>
        </p:nvSpPr>
        <p:spPr bwMode="auto">
          <a:xfrm>
            <a:off x="3203575" y="4365625"/>
            <a:ext cx="1655763" cy="719138"/>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zh-CN" altLang="en-US" sz="2400" dirty="0">
                <a:latin typeface="+mn-lt"/>
                <a:ea typeface="+mn-ea"/>
              </a:rPr>
              <a:t>阶乘计算</a:t>
            </a:r>
            <a:endParaRPr lang="en-US" altLang="zh-CN" sz="2400" dirty="0">
              <a:latin typeface="+mn-lt"/>
              <a:ea typeface="+mn-ea"/>
            </a:endParaRPr>
          </a:p>
        </p:txBody>
      </p:sp>
      <p:sp>
        <p:nvSpPr>
          <p:cNvPr id="16" name="Oval 3"/>
          <p:cNvSpPr>
            <a:spLocks noChangeArrowheads="1"/>
          </p:cNvSpPr>
          <p:nvPr/>
        </p:nvSpPr>
        <p:spPr bwMode="auto">
          <a:xfrm>
            <a:off x="3203575" y="1412875"/>
            <a:ext cx="1655763" cy="7207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zh-CN" altLang="en-US" sz="2400" dirty="0">
                <a:latin typeface="+mn-lt"/>
                <a:ea typeface="+mn-ea"/>
              </a:rPr>
              <a:t>初始状态</a:t>
            </a:r>
            <a:endParaRPr lang="en-US" altLang="zh-CN" sz="2400" dirty="0">
              <a:latin typeface="+mn-lt"/>
              <a:ea typeface="+mn-ea"/>
            </a:endParaRPr>
          </a:p>
        </p:txBody>
      </p:sp>
      <p:cxnSp>
        <p:nvCxnSpPr>
          <p:cNvPr id="28" name="曲线连接符 27"/>
          <p:cNvCxnSpPr>
            <a:endCxn id="16" idx="1"/>
          </p:cNvCxnSpPr>
          <p:nvPr/>
        </p:nvCxnSpPr>
        <p:spPr>
          <a:xfrm>
            <a:off x="2195513" y="1125538"/>
            <a:ext cx="1250950" cy="392112"/>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7080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zh-CN" altLang="en-US" sz="4000" dirty="0">
                <a:latin typeface="+mn-lt"/>
                <a:ea typeface="+mn-ea"/>
              </a:rPr>
              <a:t>阶乘服务器</a:t>
            </a:r>
            <a:endParaRPr lang="en-US" altLang="zh-CN" sz="4000" dirty="0">
              <a:latin typeface="+mn-lt"/>
              <a:ea typeface="+mn-ea"/>
            </a:endParaRPr>
          </a:p>
        </p:txBody>
      </p:sp>
      <p:sp>
        <p:nvSpPr>
          <p:cNvPr id="15" name="Oval 3"/>
          <p:cNvSpPr>
            <a:spLocks noChangeArrowheads="1"/>
          </p:cNvSpPr>
          <p:nvPr/>
        </p:nvSpPr>
        <p:spPr bwMode="auto">
          <a:xfrm>
            <a:off x="3276600" y="14843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39939" name="Rectangle 4"/>
          <p:cNvSpPr>
            <a:spLocks noChangeArrowheads="1"/>
          </p:cNvSpPr>
          <p:nvPr/>
        </p:nvSpPr>
        <p:spPr bwMode="auto">
          <a:xfrm>
            <a:off x="3779838" y="22050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?0</a:t>
            </a:r>
            <a:endParaRPr lang="en-US" altLang="zh-CN">
              <a:latin typeface="Calibri" pitchFamily="34" charset="0"/>
            </a:endParaRPr>
          </a:p>
        </p:txBody>
      </p:sp>
      <p:cxnSp>
        <p:nvCxnSpPr>
          <p:cNvPr id="39940" name="AutoShape 10"/>
          <p:cNvCxnSpPr>
            <a:cxnSpLocks noChangeShapeType="1"/>
            <a:stCxn id="19" idx="2"/>
            <a:endCxn id="15" idx="2"/>
          </p:cNvCxnSpPr>
          <p:nvPr/>
        </p:nvCxnSpPr>
        <p:spPr bwMode="auto">
          <a:xfrm rot="10800000">
            <a:off x="3276600" y="1692275"/>
            <a:ext cx="12700" cy="1296988"/>
          </a:xfrm>
          <a:prstGeom prst="curvedConnector3">
            <a:avLst>
              <a:gd name="adj1" fmla="val 1800000"/>
            </a:avLst>
          </a:prstGeom>
          <a:noFill/>
          <a:ln w="9525">
            <a:solidFill>
              <a:schemeClr val="tx1"/>
            </a:solidFill>
            <a:round/>
            <a:headEnd/>
            <a:tailEnd type="triangle" w="med" len="med"/>
          </a:ln>
        </p:spPr>
      </p:cxnSp>
      <p:sp>
        <p:nvSpPr>
          <p:cNvPr id="19" name="Oval 12"/>
          <p:cNvSpPr>
            <a:spLocks noChangeArrowheads="1"/>
          </p:cNvSpPr>
          <p:nvPr/>
        </p:nvSpPr>
        <p:spPr bwMode="auto">
          <a:xfrm>
            <a:off x="3276600" y="27813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39942" name="AutoShape 29"/>
          <p:cNvCxnSpPr>
            <a:cxnSpLocks noChangeShapeType="1"/>
            <a:endCxn id="15" idx="1"/>
          </p:cNvCxnSpPr>
          <p:nvPr/>
        </p:nvCxnSpPr>
        <p:spPr bwMode="auto">
          <a:xfrm>
            <a:off x="2484438" y="1125538"/>
            <a:ext cx="917575" cy="420687"/>
          </a:xfrm>
          <a:prstGeom prst="curvedConnector2">
            <a:avLst/>
          </a:prstGeom>
          <a:noFill/>
          <a:ln w="9525">
            <a:solidFill>
              <a:schemeClr val="tx1"/>
            </a:solidFill>
            <a:round/>
            <a:headEnd/>
            <a:tailEnd type="triangle" w="med" len="med"/>
          </a:ln>
        </p:spPr>
      </p:cxnSp>
      <p:sp>
        <p:nvSpPr>
          <p:cNvPr id="39943" name="Rectangle 22"/>
          <p:cNvSpPr>
            <a:spLocks noChangeArrowheads="1"/>
          </p:cNvSpPr>
          <p:nvPr/>
        </p:nvSpPr>
        <p:spPr bwMode="auto">
          <a:xfrm>
            <a:off x="2484438" y="22050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p>
        </p:txBody>
      </p:sp>
      <p:cxnSp>
        <p:nvCxnSpPr>
          <p:cNvPr id="39944" name="AutoShape 10"/>
          <p:cNvCxnSpPr>
            <a:cxnSpLocks noChangeShapeType="1"/>
            <a:stCxn id="15" idx="6"/>
            <a:endCxn id="19" idx="6"/>
          </p:cNvCxnSpPr>
          <p:nvPr/>
        </p:nvCxnSpPr>
        <p:spPr bwMode="auto">
          <a:xfrm>
            <a:off x="4140200" y="1692275"/>
            <a:ext cx="12700" cy="1296988"/>
          </a:xfrm>
          <a:prstGeom prst="curvedConnector3">
            <a:avLst>
              <a:gd name="adj1" fmla="val 1800000"/>
            </a:avLst>
          </a:prstGeom>
          <a:noFill/>
          <a:ln w="9525">
            <a:solidFill>
              <a:schemeClr val="tx1"/>
            </a:solidFill>
            <a:round/>
            <a:headEnd/>
            <a:tailEnd type="triangle" w="med" len="med"/>
          </a:ln>
        </p:spPr>
      </p:cxnSp>
      <p:cxnSp>
        <p:nvCxnSpPr>
          <p:cNvPr id="39945" name="AutoShape 10"/>
          <p:cNvCxnSpPr>
            <a:cxnSpLocks noChangeShapeType="1"/>
            <a:stCxn id="15" idx="6"/>
            <a:endCxn id="42" idx="6"/>
          </p:cNvCxnSpPr>
          <p:nvPr/>
        </p:nvCxnSpPr>
        <p:spPr bwMode="auto">
          <a:xfrm>
            <a:off x="4140200" y="1692275"/>
            <a:ext cx="12700" cy="1944688"/>
          </a:xfrm>
          <a:prstGeom prst="curvedConnector3">
            <a:avLst>
              <a:gd name="adj1" fmla="val 4137662"/>
            </a:avLst>
          </a:prstGeom>
          <a:noFill/>
          <a:ln w="9525">
            <a:solidFill>
              <a:schemeClr val="tx1"/>
            </a:solidFill>
            <a:round/>
            <a:headEnd/>
            <a:tailEnd type="triangle" w="med" len="med"/>
          </a:ln>
        </p:spPr>
      </p:cxnSp>
      <p:sp>
        <p:nvSpPr>
          <p:cNvPr id="39946" name="Rectangle 4"/>
          <p:cNvSpPr>
            <a:spLocks noChangeArrowheads="1"/>
          </p:cNvSpPr>
          <p:nvPr/>
        </p:nvSpPr>
        <p:spPr bwMode="auto">
          <a:xfrm>
            <a:off x="43561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endParaRPr lang="en-US" altLang="zh-CN">
              <a:latin typeface="Calibri" pitchFamily="34" charset="0"/>
            </a:endParaRPr>
          </a:p>
        </p:txBody>
      </p:sp>
      <p:sp>
        <p:nvSpPr>
          <p:cNvPr id="42" name="Oval 12"/>
          <p:cNvSpPr>
            <a:spLocks noChangeArrowheads="1"/>
          </p:cNvSpPr>
          <p:nvPr/>
        </p:nvSpPr>
        <p:spPr bwMode="auto">
          <a:xfrm>
            <a:off x="3276600" y="34290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cxnSp>
        <p:nvCxnSpPr>
          <p:cNvPr id="39948" name="AutoShape 10"/>
          <p:cNvCxnSpPr>
            <a:cxnSpLocks noChangeShapeType="1"/>
            <a:stCxn id="42" idx="2"/>
            <a:endCxn id="15" idx="2"/>
          </p:cNvCxnSpPr>
          <p:nvPr/>
        </p:nvCxnSpPr>
        <p:spPr bwMode="auto">
          <a:xfrm rot="10800000">
            <a:off x="3276600" y="1692275"/>
            <a:ext cx="12700" cy="1944688"/>
          </a:xfrm>
          <a:prstGeom prst="curvedConnector3">
            <a:avLst>
              <a:gd name="adj1" fmla="val 6381824"/>
            </a:avLst>
          </a:prstGeom>
          <a:noFill/>
          <a:ln w="9525">
            <a:solidFill>
              <a:schemeClr val="tx1"/>
            </a:solidFill>
            <a:round/>
            <a:headEnd/>
            <a:tailEnd type="triangle" w="med" len="med"/>
          </a:ln>
        </p:spPr>
      </p:cxnSp>
      <p:sp>
        <p:nvSpPr>
          <p:cNvPr id="39949" name="Rectangle 4"/>
          <p:cNvSpPr>
            <a:spLocks noChangeArrowheads="1"/>
          </p:cNvSpPr>
          <p:nvPr/>
        </p:nvSpPr>
        <p:spPr bwMode="auto">
          <a:xfrm>
            <a:off x="205105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endParaRPr lang="en-US" altLang="zh-CN">
              <a:latin typeface="Calibri" pitchFamily="34" charset="0"/>
            </a:endParaRPr>
          </a:p>
        </p:txBody>
      </p:sp>
      <p:sp>
        <p:nvSpPr>
          <p:cNvPr id="51" name="Oval 12"/>
          <p:cNvSpPr>
            <a:spLocks noChangeArrowheads="1"/>
          </p:cNvSpPr>
          <p:nvPr/>
        </p:nvSpPr>
        <p:spPr bwMode="auto">
          <a:xfrm>
            <a:off x="3276600" y="40767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s3</a:t>
            </a:r>
          </a:p>
        </p:txBody>
      </p:sp>
      <p:cxnSp>
        <p:nvCxnSpPr>
          <p:cNvPr id="39951" name="AutoShape 10"/>
          <p:cNvCxnSpPr>
            <a:cxnSpLocks noChangeShapeType="1"/>
            <a:stCxn id="15" idx="6"/>
            <a:endCxn id="51" idx="6"/>
          </p:cNvCxnSpPr>
          <p:nvPr/>
        </p:nvCxnSpPr>
        <p:spPr bwMode="auto">
          <a:xfrm>
            <a:off x="4140200" y="1692275"/>
            <a:ext cx="12700" cy="2592388"/>
          </a:xfrm>
          <a:prstGeom prst="curvedConnector3">
            <a:avLst>
              <a:gd name="adj1" fmla="val 7410389"/>
            </a:avLst>
          </a:prstGeom>
          <a:noFill/>
          <a:ln w="9525">
            <a:solidFill>
              <a:schemeClr val="tx1"/>
            </a:solidFill>
            <a:round/>
            <a:headEnd/>
            <a:tailEnd type="triangle" w="med" len="med"/>
          </a:ln>
        </p:spPr>
      </p:cxnSp>
      <p:sp>
        <p:nvSpPr>
          <p:cNvPr id="39952" name="Rectangle 4"/>
          <p:cNvSpPr>
            <a:spLocks noChangeArrowheads="1"/>
          </p:cNvSpPr>
          <p:nvPr/>
        </p:nvSpPr>
        <p:spPr bwMode="auto">
          <a:xfrm>
            <a:off x="4500563" y="3789363"/>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?2</a:t>
            </a:r>
            <a:endParaRPr lang="en-US" altLang="zh-CN">
              <a:latin typeface="Calibri" pitchFamily="34" charset="0"/>
            </a:endParaRPr>
          </a:p>
        </p:txBody>
      </p:sp>
      <p:cxnSp>
        <p:nvCxnSpPr>
          <p:cNvPr id="39953" name="AutoShape 10"/>
          <p:cNvCxnSpPr>
            <a:cxnSpLocks noChangeShapeType="1"/>
            <a:stCxn id="51" idx="2"/>
            <a:endCxn id="15" idx="2"/>
          </p:cNvCxnSpPr>
          <p:nvPr/>
        </p:nvCxnSpPr>
        <p:spPr bwMode="auto">
          <a:xfrm rot="10800000">
            <a:off x="3276600" y="1692275"/>
            <a:ext cx="12700" cy="2592388"/>
          </a:xfrm>
          <a:prstGeom prst="curvedConnector3">
            <a:avLst>
              <a:gd name="adj1" fmla="val 9374028"/>
            </a:avLst>
          </a:prstGeom>
          <a:noFill/>
          <a:ln w="9525">
            <a:solidFill>
              <a:schemeClr val="tx1"/>
            </a:solidFill>
            <a:round/>
            <a:headEnd/>
            <a:tailEnd type="triangle" w="med" len="med"/>
          </a:ln>
        </p:spPr>
      </p:cxnSp>
      <p:sp>
        <p:nvSpPr>
          <p:cNvPr id="39954" name="Rectangle 4"/>
          <p:cNvSpPr>
            <a:spLocks noChangeArrowheads="1"/>
          </p:cNvSpPr>
          <p:nvPr/>
        </p:nvSpPr>
        <p:spPr bwMode="auto">
          <a:xfrm>
            <a:off x="1979613" y="3860800"/>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!2</a:t>
            </a:r>
            <a:endParaRPr lang="en-US" altLang="zh-CN">
              <a:latin typeface="Calibri" pitchFamily="34" charset="0"/>
            </a:endParaRPr>
          </a:p>
        </p:txBody>
      </p:sp>
      <p:sp>
        <p:nvSpPr>
          <p:cNvPr id="62" name="Oval 12"/>
          <p:cNvSpPr>
            <a:spLocks noChangeArrowheads="1"/>
          </p:cNvSpPr>
          <p:nvPr/>
        </p:nvSpPr>
        <p:spPr bwMode="auto">
          <a:xfrm>
            <a:off x="3276600" y="4724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39956" name="AutoShape 10"/>
          <p:cNvCxnSpPr>
            <a:cxnSpLocks noChangeShapeType="1"/>
            <a:stCxn id="15" idx="6"/>
            <a:endCxn id="62" idx="6"/>
          </p:cNvCxnSpPr>
          <p:nvPr/>
        </p:nvCxnSpPr>
        <p:spPr bwMode="auto">
          <a:xfrm>
            <a:off x="4140200" y="1692275"/>
            <a:ext cx="12700" cy="3240088"/>
          </a:xfrm>
          <a:prstGeom prst="curvedConnector3">
            <a:avLst>
              <a:gd name="adj1" fmla="val 10963634"/>
            </a:avLst>
          </a:prstGeom>
          <a:noFill/>
          <a:ln w="9525">
            <a:solidFill>
              <a:schemeClr val="tx1"/>
            </a:solidFill>
            <a:round/>
            <a:headEnd/>
            <a:tailEnd type="triangle" w="med" len="med"/>
          </a:ln>
        </p:spPr>
      </p:cxnSp>
      <p:sp>
        <p:nvSpPr>
          <p:cNvPr id="39957" name="Rectangle 4"/>
          <p:cNvSpPr>
            <a:spLocks noChangeArrowheads="1"/>
          </p:cNvSpPr>
          <p:nvPr/>
        </p:nvSpPr>
        <p:spPr bwMode="auto">
          <a:xfrm>
            <a:off x="4500563" y="4652963"/>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?3</a:t>
            </a:r>
            <a:endParaRPr lang="en-US" altLang="zh-CN">
              <a:latin typeface="Calibri" pitchFamily="34" charset="0"/>
            </a:endParaRPr>
          </a:p>
        </p:txBody>
      </p:sp>
      <p:cxnSp>
        <p:nvCxnSpPr>
          <p:cNvPr id="39958" name="AutoShape 10"/>
          <p:cNvCxnSpPr>
            <a:cxnSpLocks noChangeShapeType="1"/>
            <a:stCxn id="62" idx="2"/>
            <a:endCxn id="15" idx="2"/>
          </p:cNvCxnSpPr>
          <p:nvPr/>
        </p:nvCxnSpPr>
        <p:spPr bwMode="auto">
          <a:xfrm rot="10800000">
            <a:off x="3276600" y="1692275"/>
            <a:ext cx="12700" cy="3240088"/>
          </a:xfrm>
          <a:prstGeom prst="curvedConnector3">
            <a:avLst>
              <a:gd name="adj1" fmla="val 12272741"/>
            </a:avLst>
          </a:prstGeom>
          <a:noFill/>
          <a:ln w="9525">
            <a:solidFill>
              <a:schemeClr val="tx1"/>
            </a:solidFill>
            <a:round/>
            <a:headEnd/>
            <a:tailEnd type="triangle" w="med" len="med"/>
          </a:ln>
        </p:spPr>
      </p:cxnSp>
      <p:sp>
        <p:nvSpPr>
          <p:cNvPr id="39959" name="Rectangle 4"/>
          <p:cNvSpPr>
            <a:spLocks noChangeArrowheads="1"/>
          </p:cNvSpPr>
          <p:nvPr/>
        </p:nvSpPr>
        <p:spPr bwMode="auto">
          <a:xfrm>
            <a:off x="1979613" y="4724400"/>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!6</a:t>
            </a:r>
            <a:endParaRPr lang="en-US" altLang="zh-CN">
              <a:latin typeface="Calibri" pitchFamily="34" charset="0"/>
            </a:endParaRPr>
          </a:p>
        </p:txBody>
      </p:sp>
      <p:sp>
        <p:nvSpPr>
          <p:cNvPr id="39960" name="Oval 12"/>
          <p:cNvSpPr>
            <a:spLocks noChangeArrowheads="1"/>
          </p:cNvSpPr>
          <p:nvPr/>
        </p:nvSpPr>
        <p:spPr bwMode="auto">
          <a:xfrm>
            <a:off x="3276600" y="5300663"/>
            <a:ext cx="863600" cy="415925"/>
          </a:xfrm>
          <a:prstGeom prst="ellipse">
            <a:avLst/>
          </a:prstGeom>
          <a:noFill/>
          <a:ln w="9525">
            <a:noFill/>
            <a:round/>
            <a:headEnd/>
            <a:tailEnd/>
          </a:ln>
        </p:spPr>
        <p:txBody>
          <a:bodyPr wrap="none" anchor="ctr"/>
          <a:lstStyle/>
          <a:p>
            <a:pPr algn="ctr"/>
            <a:r>
              <a:rPr lang="en-US" altLang="zh-CN" sz="2400">
                <a:latin typeface="Calibri" pitchFamily="34" charset="0"/>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自动售茶机</a:t>
            </a:r>
            <a:endParaRPr lang="zh-CN" altLang="en-US" dirty="0"/>
          </a:p>
        </p:txBody>
      </p:sp>
      <p:sp>
        <p:nvSpPr>
          <p:cNvPr id="40962" name="内容占位符 2"/>
          <p:cNvSpPr>
            <a:spLocks noGrp="1"/>
          </p:cNvSpPr>
          <p:nvPr>
            <p:ph idx="1"/>
          </p:nvPr>
        </p:nvSpPr>
        <p:spPr>
          <a:xfrm>
            <a:off x="0" y="1052513"/>
            <a:ext cx="9144000" cy="5805487"/>
          </a:xfrm>
        </p:spPr>
        <p:txBody>
          <a:bodyPr/>
          <a:lstStyle/>
          <a:p>
            <a:r>
              <a:rPr lang="zh-CN" altLang="en-US" smtClean="0"/>
              <a:t>售绿茶</a:t>
            </a:r>
            <a:r>
              <a:rPr lang="en-US" altLang="zh-CN" smtClean="0"/>
              <a:t>(</a:t>
            </a:r>
            <a:r>
              <a:rPr lang="zh-CN" altLang="en-US" smtClean="0"/>
              <a:t>价格</a:t>
            </a:r>
            <a:r>
              <a:rPr lang="en-US" altLang="zh-CN" smtClean="0"/>
              <a:t>2</a:t>
            </a:r>
            <a:r>
              <a:rPr lang="zh-CN" altLang="en-US" smtClean="0"/>
              <a:t>元</a:t>
            </a:r>
            <a:r>
              <a:rPr lang="en-US" altLang="zh-CN" smtClean="0"/>
              <a:t>)</a:t>
            </a:r>
            <a:r>
              <a:rPr lang="zh-CN" altLang="en-US" smtClean="0"/>
              <a:t>。</a:t>
            </a:r>
            <a:endParaRPr lang="en-US" altLang="zh-CN" smtClean="0"/>
          </a:p>
          <a:p>
            <a:endParaRPr lang="en-US" altLang="zh-CN" sz="1000" smtClean="0"/>
          </a:p>
          <a:p>
            <a:r>
              <a:rPr lang="zh-CN" altLang="en-US" smtClean="0"/>
              <a:t>输入动作包括：</a:t>
            </a:r>
            <a:endParaRPr lang="en-US" altLang="zh-CN" smtClean="0"/>
          </a:p>
          <a:p>
            <a:endParaRPr lang="en-US" altLang="zh-CN" smtClean="0"/>
          </a:p>
          <a:p>
            <a:endParaRPr lang="en-US" altLang="zh-CN" smtClean="0"/>
          </a:p>
          <a:p>
            <a:r>
              <a:rPr lang="zh-CN" altLang="en-US" smtClean="0"/>
              <a:t>部分需求如下：</a:t>
            </a:r>
          </a:p>
          <a:p>
            <a:endParaRPr lang="en-US" altLang="zh-CN" smtClean="0"/>
          </a:p>
        </p:txBody>
      </p:sp>
      <p:sp>
        <p:nvSpPr>
          <p:cNvPr id="4" name="矩形 3"/>
          <p:cNvSpPr/>
          <p:nvPr/>
        </p:nvSpPr>
        <p:spPr>
          <a:xfrm>
            <a:off x="468313" y="2636838"/>
            <a:ext cx="8135937" cy="7921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a:solidFill>
                  <a:schemeClr val="tx1"/>
                </a:solidFill>
                <a:latin typeface="Arial" charset="0"/>
              </a:rPr>
              <a:t>1</a:t>
            </a:r>
            <a:r>
              <a:rPr lang="zh-CN" altLang="en-US" sz="2800">
                <a:solidFill>
                  <a:schemeClr val="tx1"/>
                </a:solidFill>
                <a:latin typeface="Arial" charset="0"/>
              </a:rPr>
              <a:t>元、</a:t>
            </a:r>
            <a:r>
              <a:rPr lang="en-US" altLang="zh-CN" sz="2800">
                <a:solidFill>
                  <a:schemeClr val="tx1"/>
                </a:solidFill>
                <a:latin typeface="Arial" charset="0"/>
              </a:rPr>
              <a:t>5</a:t>
            </a:r>
            <a:r>
              <a:rPr lang="zh-CN" altLang="en-US" sz="2800">
                <a:solidFill>
                  <a:schemeClr val="tx1"/>
                </a:solidFill>
                <a:latin typeface="Arial" charset="0"/>
              </a:rPr>
              <a:t>元、</a:t>
            </a:r>
            <a:r>
              <a:rPr lang="zh-CN" altLang="en-US" sz="2800">
                <a:solidFill>
                  <a:schemeClr val="tx1"/>
                </a:solidFill>
              </a:rPr>
              <a:t>绿茶、退钱、取绿茶、取余钱。</a:t>
            </a:r>
            <a:endParaRPr lang="en-US" altLang="zh-CN" sz="2800">
              <a:solidFill>
                <a:schemeClr val="tx1"/>
              </a:solidFill>
            </a:endParaRPr>
          </a:p>
        </p:txBody>
      </p:sp>
      <p:sp>
        <p:nvSpPr>
          <p:cNvPr id="5" name="矩形 4"/>
          <p:cNvSpPr/>
          <p:nvPr/>
        </p:nvSpPr>
        <p:spPr>
          <a:xfrm>
            <a:off x="468313" y="4365625"/>
            <a:ext cx="8135937" cy="215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sz="2800" dirty="0">
                <a:solidFill>
                  <a:schemeClr val="tx1"/>
                </a:solidFill>
              </a:rPr>
              <a:t>投入足够多钱后不能再投钱。</a:t>
            </a:r>
          </a:p>
          <a:p>
            <a:pPr fontAlgn="auto">
              <a:spcBef>
                <a:spcPts val="0"/>
              </a:spcBef>
              <a:spcAft>
                <a:spcPts val="0"/>
              </a:spcAft>
              <a:defRPr/>
            </a:pPr>
            <a:endParaRPr lang="en-US" altLang="zh-CN" sz="800" dirty="0">
              <a:solidFill>
                <a:schemeClr val="tx1"/>
              </a:solidFill>
            </a:endParaRPr>
          </a:p>
          <a:p>
            <a:pPr fontAlgn="auto">
              <a:spcBef>
                <a:spcPts val="0"/>
              </a:spcBef>
              <a:spcAft>
                <a:spcPts val="0"/>
              </a:spcAft>
              <a:defRPr/>
            </a:pPr>
            <a:r>
              <a:rPr lang="zh-CN" altLang="en-US" sz="2800" dirty="0">
                <a:solidFill>
                  <a:schemeClr val="tx1"/>
                </a:solidFill>
              </a:rPr>
              <a:t>投入足够多钱后可以选择绿茶。</a:t>
            </a:r>
          </a:p>
          <a:p>
            <a:pPr fontAlgn="auto">
              <a:spcBef>
                <a:spcPts val="0"/>
              </a:spcBef>
              <a:spcAft>
                <a:spcPts val="0"/>
              </a:spcAft>
              <a:defRPr/>
            </a:pPr>
            <a:endParaRPr lang="en-US" altLang="zh-CN" sz="800" dirty="0">
              <a:solidFill>
                <a:prstClr val="black"/>
              </a:solidFill>
            </a:endParaRPr>
          </a:p>
          <a:p>
            <a:pPr fontAlgn="auto">
              <a:spcBef>
                <a:spcPts val="0"/>
              </a:spcBef>
              <a:spcAft>
                <a:spcPts val="0"/>
              </a:spcAft>
              <a:defRPr/>
            </a:pPr>
            <a:r>
              <a:rPr lang="zh-CN" altLang="en-US" sz="2800" dirty="0">
                <a:solidFill>
                  <a:schemeClr val="tx1"/>
                </a:solidFill>
              </a:rPr>
              <a:t>投入钱后可以马上选择退钱。</a:t>
            </a:r>
            <a:endParaRPr lang="en-US" altLang="zh-CN" sz="28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41986"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41987"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41988"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41989"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41990"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41991" name="AutoShape 11"/>
          <p:cNvCxnSpPr>
            <a:cxnSpLocks noChangeShapeType="1"/>
            <a:stCxn id="102" idx="4"/>
            <a:endCxn id="123" idx="0"/>
          </p:cNvCxnSpPr>
          <p:nvPr/>
        </p:nvCxnSpPr>
        <p:spPr bwMode="auto">
          <a:xfrm rot="16200000" flipH="1">
            <a:off x="5176044" y="1512094"/>
            <a:ext cx="1816100" cy="2160588"/>
          </a:xfrm>
          <a:prstGeom prst="curvedConnector3">
            <a:avLst>
              <a:gd name="adj1" fmla="val 50000"/>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41993"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s5</a:t>
            </a:r>
          </a:p>
        </p:txBody>
      </p:sp>
      <p:sp>
        <p:nvSpPr>
          <p:cNvPr id="41996"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41997"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s3</a:t>
            </a:r>
          </a:p>
        </p:txBody>
      </p:sp>
      <p:cxnSp>
        <p:nvCxnSpPr>
          <p:cNvPr id="41999" name="AutoShape 21"/>
          <p:cNvCxnSpPr>
            <a:cxnSpLocks noChangeShapeType="1"/>
            <a:stCxn id="123" idx="4"/>
            <a:endCxn id="119" idx="0"/>
          </p:cNvCxnSpPr>
          <p:nvPr/>
        </p:nvCxnSpPr>
        <p:spPr bwMode="auto">
          <a:xfrm rot="5400000">
            <a:off x="5679281" y="3888582"/>
            <a:ext cx="1457325" cy="1512888"/>
          </a:xfrm>
          <a:prstGeom prst="curvedConnector3">
            <a:avLst>
              <a:gd name="adj1" fmla="val 50000"/>
            </a:avLst>
          </a:prstGeom>
          <a:noFill/>
          <a:ln w="9525">
            <a:solidFill>
              <a:schemeClr val="tx1"/>
            </a:solidFill>
            <a:round/>
            <a:headEnd/>
            <a:tailEnd type="triangle" w="med" len="med"/>
          </a:ln>
        </p:spPr>
      </p:cxnSp>
      <p:cxnSp>
        <p:nvCxnSpPr>
          <p:cNvPr id="42000"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42001" name="AutoShape 15"/>
          <p:cNvCxnSpPr>
            <a:cxnSpLocks noChangeShapeType="1"/>
            <a:stCxn id="119" idx="2"/>
            <a:endCxn id="167" idx="4"/>
          </p:cNvCxnSpPr>
          <p:nvPr/>
        </p:nvCxnSpPr>
        <p:spPr bwMode="auto">
          <a:xfrm rot="10800000">
            <a:off x="2411413" y="3916363"/>
            <a:ext cx="2808287" cy="1665287"/>
          </a:xfrm>
          <a:prstGeom prst="curvedConnector2">
            <a:avLst/>
          </a:prstGeom>
          <a:noFill/>
          <a:ln w="9525">
            <a:solidFill>
              <a:schemeClr val="tx1"/>
            </a:solidFill>
            <a:round/>
            <a:headEnd/>
            <a:tailEnd type="triangle" w="med" len="med"/>
          </a:ln>
        </p:spPr>
      </p:cxnSp>
      <p:sp>
        <p:nvSpPr>
          <p:cNvPr id="40" name="矩形 39"/>
          <p:cNvSpPr/>
          <p:nvPr/>
        </p:nvSpPr>
        <p:spPr>
          <a:xfrm>
            <a:off x="0" y="0"/>
            <a:ext cx="9144000" cy="708025"/>
          </a:xfrm>
          <a:prstGeom prst="rect">
            <a:avLst/>
          </a:prstGeom>
          <a:solidFill>
            <a:schemeClr val="accent1">
              <a:lumMod val="20000"/>
              <a:lumOff val="80000"/>
            </a:schemeClr>
          </a:solidFill>
        </p:spPr>
        <p:txBody>
          <a:bodyPr>
            <a:spAutoFit/>
          </a:bodyPr>
          <a:lstStyle/>
          <a:p>
            <a:pPr fontAlgn="auto">
              <a:spcBef>
                <a:spcPts val="0"/>
              </a:spcBef>
              <a:spcAft>
                <a:spcPts val="0"/>
              </a:spcAft>
              <a:defRPr/>
            </a:pPr>
            <a:r>
              <a:rPr lang="zh-CN" altLang="en-US" sz="4000" dirty="0">
                <a:latin typeface="+mn-lt"/>
                <a:ea typeface="+mn-ea"/>
                <a:sym typeface="Wingdings" pitchFamily="2" charset="2"/>
              </a:rPr>
              <a:t>设计</a:t>
            </a:r>
            <a:endParaRPr lang="en-US" altLang="zh-CN" sz="4000" dirty="0">
              <a:latin typeface="+mn-lt"/>
              <a:ea typeface="+mn-ea"/>
            </a:endParaRPr>
          </a:p>
        </p:txBody>
      </p:sp>
      <p:cxnSp>
        <p:nvCxnSpPr>
          <p:cNvPr id="42003"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42004"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42005"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s6</a:t>
            </a:r>
          </a:p>
        </p:txBody>
      </p:sp>
      <p:cxnSp>
        <p:nvCxnSpPr>
          <p:cNvPr id="42007"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42008" name="Rectangle 9"/>
          <p:cNvSpPr>
            <a:spLocks noChangeArrowheads="1"/>
          </p:cNvSpPr>
          <p:nvPr/>
        </p:nvSpPr>
        <p:spPr bwMode="auto">
          <a:xfrm>
            <a:off x="1476375" y="2852738"/>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取余钱</a:t>
            </a:r>
          </a:p>
        </p:txBody>
      </p:sp>
      <p:cxnSp>
        <p:nvCxnSpPr>
          <p:cNvPr id="42009" name="AutoShape 15"/>
          <p:cNvCxnSpPr>
            <a:cxnSpLocks noChangeShapeType="1"/>
            <a:stCxn id="123" idx="6"/>
            <a:endCxn id="167" idx="3"/>
          </p:cNvCxnSpPr>
          <p:nvPr/>
        </p:nvCxnSpPr>
        <p:spPr bwMode="auto">
          <a:xfrm flipH="1">
            <a:off x="2106613" y="3708400"/>
            <a:ext cx="5489575" cy="147638"/>
          </a:xfrm>
          <a:prstGeom prst="curvedConnector4">
            <a:avLst>
              <a:gd name="adj1" fmla="val -4162"/>
              <a:gd name="adj2" fmla="val 1597060"/>
            </a:avLst>
          </a:prstGeom>
          <a:noFill/>
          <a:ln w="9525">
            <a:solidFill>
              <a:schemeClr val="tx1"/>
            </a:solidFill>
            <a:round/>
            <a:headEnd/>
            <a:tailEnd type="triangle" w="med" len="med"/>
          </a:ln>
        </p:spPr>
      </p:cxnSp>
      <p:sp>
        <p:nvSpPr>
          <p:cNvPr id="42010"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42011"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42012"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42013" name="AutoShape 28"/>
          <p:cNvCxnSpPr>
            <a:cxnSpLocks noChangeShapeType="1"/>
            <a:stCxn id="115" idx="2"/>
            <a:endCxn id="167" idx="7"/>
          </p:cNvCxnSpPr>
          <p:nvPr/>
        </p:nvCxnSpPr>
        <p:spPr bwMode="auto">
          <a:xfrm rot="10800000" flipV="1">
            <a:off x="2716213" y="2773363"/>
            <a:ext cx="1855787" cy="788987"/>
          </a:xfrm>
          <a:prstGeom prst="curvedConnector2">
            <a:avLst/>
          </a:prstGeom>
          <a:noFill/>
          <a:ln w="9525">
            <a:solidFill>
              <a:schemeClr val="tx1"/>
            </a:solidFill>
            <a:round/>
            <a:headEnd/>
            <a:tailEnd type="triangle" w="med" len="med"/>
          </a:ln>
        </p:spPr>
      </p:cxnSp>
      <p:sp>
        <p:nvSpPr>
          <p:cNvPr id="42014"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42016" name="AutoShape 15"/>
          <p:cNvCxnSpPr>
            <a:cxnSpLocks noChangeShapeType="1"/>
            <a:stCxn id="37" idx="2"/>
            <a:endCxn id="102" idx="2"/>
          </p:cNvCxnSpPr>
          <p:nvPr/>
        </p:nvCxnSpPr>
        <p:spPr bwMode="auto">
          <a:xfrm rot="10800000" flipH="1">
            <a:off x="1908175" y="1476375"/>
            <a:ext cx="2663825" cy="4176713"/>
          </a:xfrm>
          <a:prstGeom prst="curvedConnector3">
            <a:avLst>
              <a:gd name="adj1" fmla="val -29083"/>
            </a:avLst>
          </a:prstGeom>
          <a:noFill/>
          <a:ln w="9525">
            <a:solidFill>
              <a:schemeClr val="tx1"/>
            </a:solidFill>
            <a:round/>
            <a:headEnd/>
            <a:tailEnd type="triangle" w="med" len="med"/>
          </a:ln>
        </p:spPr>
      </p:cxnSp>
      <p:sp>
        <p:nvSpPr>
          <p:cNvPr id="42017"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144000" cy="620713"/>
          </a:xfrm>
          <a:solidFill>
            <a:schemeClr val="tx2">
              <a:lumMod val="20000"/>
              <a:lumOff val="80000"/>
              <a:alpha val="47000"/>
            </a:schemeClr>
          </a:solidFill>
        </p:spPr>
        <p:txBody>
          <a:bodyPr rtlCol="0">
            <a:normAutofit fontScale="90000"/>
          </a:bodyPr>
          <a:lstStyle/>
          <a:p>
            <a:pPr algn="l" fontAlgn="auto">
              <a:spcAft>
                <a:spcPts val="0"/>
              </a:spcAft>
              <a:defRPr/>
            </a:pPr>
            <a:r>
              <a:rPr lang="zh-CN" altLang="en-US" dirty="0" smtClean="0"/>
              <a:t>正确性</a:t>
            </a:r>
            <a:endParaRPr lang="zh-CN" altLang="en-US" dirty="0"/>
          </a:p>
        </p:txBody>
      </p:sp>
      <p:sp>
        <p:nvSpPr>
          <p:cNvPr id="73731" name="内容占位符 2"/>
          <p:cNvSpPr>
            <a:spLocks noGrp="1"/>
          </p:cNvSpPr>
          <p:nvPr>
            <p:ph idx="4294967295"/>
          </p:nvPr>
        </p:nvSpPr>
        <p:spPr>
          <a:xfrm>
            <a:off x="0" y="836613"/>
            <a:ext cx="9144000" cy="6021387"/>
          </a:xfrm>
        </p:spPr>
        <p:txBody>
          <a:bodyPr/>
          <a:lstStyle/>
          <a:p>
            <a:endParaRPr lang="en-US" altLang="zh-CN" smtClean="0"/>
          </a:p>
          <a:p>
            <a:r>
              <a:rPr lang="zh-CN" altLang="en-US" smtClean="0"/>
              <a:t>正确性证明</a:t>
            </a:r>
            <a:endParaRPr lang="en-US" altLang="zh-CN" smtClean="0"/>
          </a:p>
          <a:p>
            <a:pPr lvl="1"/>
            <a:r>
              <a:rPr lang="zh-CN" altLang="en-US" smtClean="0"/>
              <a:t>形式的设计语言</a:t>
            </a:r>
            <a:endParaRPr lang="en-US" altLang="zh-CN" smtClean="0"/>
          </a:p>
          <a:p>
            <a:pPr lvl="1"/>
            <a:r>
              <a:rPr lang="zh-CN" altLang="en-US" smtClean="0"/>
              <a:t>形式的性质描述语言</a:t>
            </a:r>
            <a:endParaRPr lang="en-US" altLang="zh-CN" smtClean="0"/>
          </a:p>
          <a:p>
            <a:pPr lvl="1"/>
            <a:r>
              <a:rPr lang="zh-CN" altLang="en-US" smtClean="0"/>
              <a:t>建立在形式语义上的和图算法上的推理</a:t>
            </a:r>
          </a:p>
          <a:p>
            <a:pPr lvl="1"/>
            <a:endParaRPr lang="en-US" altLang="zh-CN" smtClean="0"/>
          </a:p>
          <a:p>
            <a:pPr lvl="1"/>
            <a:endParaRPr lang="en-US" altLang="zh-CN" smtClean="0"/>
          </a:p>
          <a:p>
            <a:r>
              <a:rPr lang="zh-CN" altLang="en-US" smtClean="0"/>
              <a:t>可以证明我们的设计满足需求</a:t>
            </a:r>
            <a:endParaRPr lang="en-US" altLang="zh-C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0"/>
            <a:ext cx="9144000" cy="620713"/>
          </a:xfrm>
          <a:solidFill>
            <a:schemeClr val="tx2">
              <a:lumMod val="20000"/>
              <a:lumOff val="80000"/>
              <a:alpha val="47000"/>
            </a:schemeClr>
          </a:solidFill>
        </p:spPr>
        <p:txBody>
          <a:bodyPr>
            <a:normAutofit fontScale="90000"/>
          </a:bodyPr>
          <a:lstStyle/>
          <a:p>
            <a:pPr algn="l"/>
            <a:r>
              <a:rPr lang="zh-CN" altLang="en-US" sz="4000" smtClean="0"/>
              <a:t>自动售茶机</a:t>
            </a:r>
            <a:r>
              <a:rPr lang="en-US" altLang="zh-CN" sz="4000" smtClean="0"/>
              <a:t>(</a:t>
            </a:r>
            <a:r>
              <a:rPr lang="zh-CN" altLang="en-US" sz="4000" smtClean="0"/>
              <a:t>设计的细化</a:t>
            </a:r>
            <a:r>
              <a:rPr lang="en-US" altLang="zh-CN" sz="4000" smtClean="0"/>
              <a:t>)</a:t>
            </a:r>
          </a:p>
        </p:txBody>
      </p:sp>
      <p:sp>
        <p:nvSpPr>
          <p:cNvPr id="71683" name="内容占位符 2"/>
          <p:cNvSpPr>
            <a:spLocks noGrp="1"/>
          </p:cNvSpPr>
          <p:nvPr>
            <p:ph idx="4294967295"/>
          </p:nvPr>
        </p:nvSpPr>
        <p:spPr>
          <a:xfrm>
            <a:off x="0" y="1052513"/>
            <a:ext cx="9144000" cy="5805487"/>
          </a:xfrm>
        </p:spPr>
        <p:txBody>
          <a:bodyPr/>
          <a:lstStyle/>
          <a:p>
            <a:r>
              <a:rPr lang="zh-CN" altLang="en-US" dirty="0" smtClean="0"/>
              <a:t>如果我们需要知道退多少钱，我们可先对动作进行细化，然后细化我们的设计。</a:t>
            </a:r>
            <a:endParaRPr lang="en-US" altLang="zh-CN" dirty="0" smtClean="0"/>
          </a:p>
          <a:p>
            <a:endParaRPr lang="en-US" altLang="zh-CN" sz="1000" dirty="0" smtClean="0"/>
          </a:p>
          <a:p>
            <a:r>
              <a:rPr lang="zh-CN" altLang="en-US" dirty="0" smtClean="0"/>
              <a:t>输入动作包括：</a:t>
            </a:r>
            <a:endParaRPr lang="en-US" altLang="zh-CN" dirty="0" smtClean="0"/>
          </a:p>
          <a:p>
            <a:endParaRPr lang="en-US" altLang="zh-CN" dirty="0" smtClean="0"/>
          </a:p>
          <a:p>
            <a:endParaRPr lang="en-US" altLang="zh-CN" dirty="0" smtClean="0"/>
          </a:p>
          <a:p>
            <a:endParaRPr lang="zh-CN" altLang="en-US" dirty="0" smtClean="0"/>
          </a:p>
          <a:p>
            <a:r>
              <a:rPr lang="zh-CN" altLang="en-US" dirty="0" smtClean="0"/>
              <a:t>部分增加的需求如下：</a:t>
            </a:r>
          </a:p>
          <a:p>
            <a:endParaRPr lang="en-US" altLang="zh-CN" dirty="0" smtClean="0"/>
          </a:p>
        </p:txBody>
      </p:sp>
      <p:sp>
        <p:nvSpPr>
          <p:cNvPr id="4" name="矩形 3"/>
          <p:cNvSpPr/>
          <p:nvPr/>
        </p:nvSpPr>
        <p:spPr>
          <a:xfrm>
            <a:off x="395288" y="3141663"/>
            <a:ext cx="8135937" cy="1223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altLang="zh-CN" sz="2800" dirty="0">
                <a:solidFill>
                  <a:schemeClr val="tx1"/>
                </a:solidFill>
                <a:latin typeface="Arial" charset="0"/>
              </a:rPr>
              <a:t>1</a:t>
            </a:r>
            <a:r>
              <a:rPr lang="zh-CN" altLang="en-US" sz="2800" dirty="0">
                <a:solidFill>
                  <a:schemeClr val="tx1"/>
                </a:solidFill>
                <a:latin typeface="Arial" charset="0"/>
              </a:rPr>
              <a:t>元、</a:t>
            </a:r>
            <a:r>
              <a:rPr lang="en-US" altLang="zh-CN" sz="2800" dirty="0">
                <a:solidFill>
                  <a:schemeClr val="tx1"/>
                </a:solidFill>
                <a:latin typeface="Arial" charset="0"/>
              </a:rPr>
              <a:t>5</a:t>
            </a:r>
            <a:r>
              <a:rPr lang="zh-CN" altLang="en-US" sz="2800" dirty="0">
                <a:solidFill>
                  <a:schemeClr val="tx1"/>
                </a:solidFill>
                <a:latin typeface="Arial" charset="0"/>
              </a:rPr>
              <a:t>元、</a:t>
            </a:r>
            <a:r>
              <a:rPr lang="zh-CN" altLang="en-US" sz="2800" dirty="0">
                <a:solidFill>
                  <a:schemeClr val="tx1"/>
                </a:solidFill>
              </a:rPr>
              <a:t>绿茶、退钱、取绿茶</a:t>
            </a:r>
            <a:r>
              <a:rPr lang="zh-CN" altLang="en-US" sz="2800" dirty="0" smtClean="0">
                <a:solidFill>
                  <a:schemeClr val="tx1"/>
                </a:solidFill>
              </a:rPr>
              <a:t>、</a:t>
            </a:r>
            <a:endParaRPr lang="en-US" altLang="zh-CN" sz="2800" dirty="0" smtClean="0">
              <a:solidFill>
                <a:schemeClr val="tx1"/>
              </a:solidFill>
            </a:endParaRPr>
          </a:p>
          <a:p>
            <a:r>
              <a:rPr lang="zh-CN" altLang="en-US" sz="2800" dirty="0" smtClean="0">
                <a:solidFill>
                  <a:schemeClr val="tx1"/>
                </a:solidFill>
              </a:rPr>
              <a:t>取</a:t>
            </a:r>
            <a:r>
              <a:rPr lang="en-US" altLang="zh-CN" sz="2800" dirty="0">
                <a:solidFill>
                  <a:schemeClr val="tx1"/>
                </a:solidFill>
              </a:rPr>
              <a:t>1</a:t>
            </a:r>
            <a:r>
              <a:rPr lang="zh-CN" altLang="en-US" sz="2800" dirty="0">
                <a:solidFill>
                  <a:schemeClr val="tx1"/>
                </a:solidFill>
              </a:rPr>
              <a:t>元、</a:t>
            </a:r>
            <a:r>
              <a:rPr lang="zh-CN" altLang="en-US" sz="2800" dirty="0">
                <a:solidFill>
                  <a:schemeClr val="tx1"/>
                </a:solidFill>
                <a:latin typeface="Arial" charset="0"/>
              </a:rPr>
              <a:t>取</a:t>
            </a:r>
            <a:r>
              <a:rPr lang="en-US" altLang="zh-CN" sz="2800" dirty="0">
                <a:solidFill>
                  <a:schemeClr val="tx1"/>
                </a:solidFill>
                <a:latin typeface="Arial" charset="0"/>
              </a:rPr>
              <a:t>2</a:t>
            </a:r>
            <a:r>
              <a:rPr lang="zh-CN" altLang="en-US" sz="2800" dirty="0">
                <a:solidFill>
                  <a:schemeClr val="tx1"/>
                </a:solidFill>
                <a:latin typeface="Arial" charset="0"/>
              </a:rPr>
              <a:t>元、取</a:t>
            </a:r>
            <a:r>
              <a:rPr lang="en-US" altLang="zh-CN" sz="2800" dirty="0">
                <a:solidFill>
                  <a:schemeClr val="tx1"/>
                </a:solidFill>
                <a:latin typeface="Arial" charset="0"/>
              </a:rPr>
              <a:t>3</a:t>
            </a:r>
            <a:r>
              <a:rPr lang="zh-CN" altLang="en-US" sz="2800" dirty="0">
                <a:solidFill>
                  <a:schemeClr val="tx1"/>
                </a:solidFill>
                <a:latin typeface="Arial" charset="0"/>
              </a:rPr>
              <a:t>元、取</a:t>
            </a:r>
            <a:r>
              <a:rPr lang="en-US" altLang="zh-CN" sz="2800" dirty="0">
                <a:solidFill>
                  <a:schemeClr val="tx1"/>
                </a:solidFill>
                <a:latin typeface="Arial" charset="0"/>
              </a:rPr>
              <a:t>4</a:t>
            </a:r>
            <a:r>
              <a:rPr lang="zh-CN" altLang="en-US" sz="2800" dirty="0">
                <a:solidFill>
                  <a:schemeClr val="tx1"/>
                </a:solidFill>
                <a:latin typeface="Arial" charset="0"/>
              </a:rPr>
              <a:t>元、取</a:t>
            </a:r>
            <a:r>
              <a:rPr lang="en-US" altLang="zh-CN" sz="2800" dirty="0">
                <a:solidFill>
                  <a:schemeClr val="tx1"/>
                </a:solidFill>
                <a:latin typeface="Arial" charset="0"/>
              </a:rPr>
              <a:t>5</a:t>
            </a:r>
            <a:r>
              <a:rPr lang="zh-CN" altLang="en-US" sz="2800" dirty="0">
                <a:solidFill>
                  <a:schemeClr val="tx1"/>
                </a:solidFill>
                <a:latin typeface="Arial" charset="0"/>
              </a:rPr>
              <a:t>元、取</a:t>
            </a:r>
            <a:r>
              <a:rPr lang="en-US" altLang="zh-CN" sz="2800" dirty="0">
                <a:solidFill>
                  <a:schemeClr val="tx1"/>
                </a:solidFill>
                <a:latin typeface="Arial" charset="0"/>
              </a:rPr>
              <a:t>6</a:t>
            </a:r>
            <a:r>
              <a:rPr lang="zh-CN" altLang="en-US" sz="2800" dirty="0">
                <a:solidFill>
                  <a:schemeClr val="tx1"/>
                </a:solidFill>
                <a:latin typeface="Arial" charset="0"/>
              </a:rPr>
              <a:t>元。</a:t>
            </a:r>
            <a:endParaRPr lang="en-US" altLang="zh-CN" sz="2800" dirty="0">
              <a:solidFill>
                <a:schemeClr val="tx1"/>
              </a:solidFill>
              <a:latin typeface="Arial" charset="0"/>
            </a:endParaRPr>
          </a:p>
        </p:txBody>
      </p:sp>
      <p:sp>
        <p:nvSpPr>
          <p:cNvPr id="5" name="矩形 4"/>
          <p:cNvSpPr/>
          <p:nvPr/>
        </p:nvSpPr>
        <p:spPr>
          <a:xfrm>
            <a:off x="395288" y="5373688"/>
            <a:ext cx="8135937" cy="13414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zh-CN" altLang="en-US" sz="2800" dirty="0">
                <a:solidFill>
                  <a:schemeClr val="tx1"/>
                </a:solidFill>
              </a:rPr>
              <a:t>投入</a:t>
            </a:r>
            <a:r>
              <a:rPr lang="en-US" altLang="en-US" sz="2800" dirty="0">
                <a:solidFill>
                  <a:schemeClr val="tx1"/>
                </a:solidFill>
                <a:ea typeface="宋体" charset="-122"/>
              </a:rPr>
              <a:t>1元</a:t>
            </a:r>
            <a:r>
              <a:rPr lang="en-US" altLang="zh-CN" sz="2800" dirty="0">
                <a:solidFill>
                  <a:schemeClr val="tx1"/>
                </a:solidFill>
              </a:rPr>
              <a:t>和</a:t>
            </a:r>
            <a:r>
              <a:rPr lang="en-US" altLang="en-US" sz="2800" dirty="0">
                <a:solidFill>
                  <a:schemeClr val="tx1"/>
                </a:solidFill>
                <a:ea typeface="宋体" charset="-122"/>
              </a:rPr>
              <a:t>5元</a:t>
            </a:r>
            <a:r>
              <a:rPr lang="en-US" altLang="zh-CN" sz="2800" dirty="0">
                <a:solidFill>
                  <a:schemeClr val="tx1"/>
                </a:solidFill>
              </a:rPr>
              <a:t>后</a:t>
            </a:r>
            <a:r>
              <a:rPr lang="zh-CN" altLang="en-US" sz="2800" dirty="0">
                <a:solidFill>
                  <a:schemeClr val="tx1"/>
                </a:solidFill>
              </a:rPr>
              <a:t>选择绿茶，可以取回</a:t>
            </a:r>
            <a:r>
              <a:rPr lang="en-US" altLang="zh-CN" sz="2800" dirty="0">
                <a:solidFill>
                  <a:schemeClr val="tx1"/>
                </a:solidFill>
              </a:rPr>
              <a:t>4</a:t>
            </a:r>
            <a:r>
              <a:rPr lang="zh-CN" altLang="en-US" sz="2800" dirty="0">
                <a:solidFill>
                  <a:schemeClr val="tx1"/>
                </a:solidFill>
              </a:rPr>
              <a:t>元。</a:t>
            </a:r>
          </a:p>
          <a:p>
            <a:endParaRPr lang="en-US" altLang="zh-CN" sz="800" dirty="0">
              <a:solidFill>
                <a:srgbClr val="000000"/>
              </a:solidFill>
            </a:endParaRPr>
          </a:p>
          <a:p>
            <a:r>
              <a:rPr lang="zh-CN" altLang="en-US" sz="2800" dirty="0">
                <a:solidFill>
                  <a:schemeClr val="tx1"/>
                </a:solidFill>
              </a:rPr>
              <a:t>投入</a:t>
            </a:r>
            <a:r>
              <a:rPr lang="en-US" altLang="en-US" sz="2800" dirty="0">
                <a:solidFill>
                  <a:schemeClr val="tx1"/>
                </a:solidFill>
                <a:ea typeface="宋体" charset="-122"/>
              </a:rPr>
              <a:t>1元</a:t>
            </a:r>
            <a:r>
              <a:rPr lang="en-US" altLang="zh-CN" sz="2800" dirty="0">
                <a:solidFill>
                  <a:schemeClr val="tx1"/>
                </a:solidFill>
              </a:rPr>
              <a:t>和</a:t>
            </a:r>
            <a:r>
              <a:rPr lang="en-US" altLang="en-US" sz="2800" dirty="0">
                <a:solidFill>
                  <a:schemeClr val="tx1"/>
                </a:solidFill>
                <a:ea typeface="宋体" charset="-122"/>
              </a:rPr>
              <a:t>5元</a:t>
            </a:r>
            <a:r>
              <a:rPr lang="en-US" altLang="zh-CN" sz="2800" dirty="0">
                <a:solidFill>
                  <a:schemeClr val="tx1"/>
                </a:solidFill>
              </a:rPr>
              <a:t>后</a:t>
            </a:r>
            <a:r>
              <a:rPr lang="zh-CN" altLang="en-US" sz="2800" dirty="0">
                <a:solidFill>
                  <a:schemeClr val="tx1"/>
                </a:solidFill>
              </a:rPr>
              <a:t>选择退钱，可以取回</a:t>
            </a:r>
            <a:r>
              <a:rPr lang="en-US" altLang="zh-CN" sz="2800" dirty="0">
                <a:solidFill>
                  <a:schemeClr val="tx1"/>
                </a:solidFill>
              </a:rPr>
              <a:t>6</a:t>
            </a:r>
            <a:r>
              <a:rPr lang="zh-CN" altLang="en-US" sz="2800" dirty="0">
                <a:solidFill>
                  <a:schemeClr val="tx1"/>
                </a:solidFill>
              </a:rPr>
              <a:t>元。</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阶乘</a:t>
            </a:r>
            <a:endParaRPr lang="zh-CN" altLang="en-US" dirty="0"/>
          </a:p>
        </p:txBody>
      </p:sp>
      <p:sp>
        <p:nvSpPr>
          <p:cNvPr id="17410" name="内容占位符 2"/>
          <p:cNvSpPr>
            <a:spLocks noGrp="1"/>
          </p:cNvSpPr>
          <p:nvPr>
            <p:ph idx="1"/>
          </p:nvPr>
        </p:nvSpPr>
        <p:spPr>
          <a:xfrm>
            <a:off x="0" y="620713"/>
            <a:ext cx="9144000" cy="6021387"/>
          </a:xfrm>
        </p:spPr>
        <p:txBody>
          <a:bodyPr/>
          <a:lstStyle/>
          <a:p>
            <a:endParaRPr lang="en-US" altLang="zh-CN" smtClean="0"/>
          </a:p>
          <a:p>
            <a:r>
              <a:rPr lang="zh-CN" altLang="en-US" smtClean="0"/>
              <a:t>阶乘的涵义如下：</a:t>
            </a:r>
            <a:endParaRPr lang="en-US" altLang="zh-CN" smtClean="0"/>
          </a:p>
          <a:p>
            <a:endParaRPr lang="en-US" altLang="zh-CN" smtClean="0"/>
          </a:p>
          <a:p>
            <a:endParaRPr lang="en-US" altLang="zh-CN" smtClean="0"/>
          </a:p>
          <a:p>
            <a:endParaRPr lang="en-US" altLang="zh-CN" smtClean="0"/>
          </a:p>
          <a:p>
            <a:r>
              <a:rPr lang="zh-CN" altLang="en-US" smtClean="0"/>
              <a:t>我们的需求如下：</a:t>
            </a:r>
          </a:p>
          <a:p>
            <a:endParaRPr lang="zh-CN" altLang="en-US" smtClean="0"/>
          </a:p>
          <a:p>
            <a:endParaRPr lang="en-US" altLang="zh-CN" smtClean="0"/>
          </a:p>
          <a:p>
            <a:endParaRPr lang="en-US" altLang="zh-CN" smtClean="0"/>
          </a:p>
        </p:txBody>
      </p:sp>
      <p:sp>
        <p:nvSpPr>
          <p:cNvPr id="4" name="矩形 3"/>
          <p:cNvSpPr/>
          <p:nvPr/>
        </p:nvSpPr>
        <p:spPr>
          <a:xfrm>
            <a:off x="539750" y="4221163"/>
            <a:ext cx="2736850" cy="1511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sz="2800" dirty="0">
                <a:solidFill>
                  <a:schemeClr val="tx1"/>
                </a:solidFill>
              </a:rPr>
              <a:t>输入</a:t>
            </a:r>
            <a:r>
              <a:rPr lang="en-US" altLang="zh-CN" sz="2800" dirty="0">
                <a:solidFill>
                  <a:schemeClr val="tx1"/>
                </a:solidFill>
              </a:rPr>
              <a:t>y</a:t>
            </a:r>
            <a:r>
              <a:rPr lang="zh-CN" altLang="en-US" sz="2800" dirty="0">
                <a:solidFill>
                  <a:schemeClr val="tx1"/>
                </a:solidFill>
              </a:rPr>
              <a:t>。</a:t>
            </a:r>
            <a:endParaRPr lang="en-US" altLang="zh-CN" sz="2800" dirty="0">
              <a:solidFill>
                <a:schemeClr val="tx1"/>
              </a:solidFill>
            </a:endParaRPr>
          </a:p>
          <a:p>
            <a:pPr fontAlgn="auto">
              <a:spcBef>
                <a:spcPts val="0"/>
              </a:spcBef>
              <a:spcAft>
                <a:spcPts val="0"/>
              </a:spcAft>
              <a:defRPr/>
            </a:pPr>
            <a:endParaRPr lang="en-US" altLang="zh-CN" sz="800" dirty="0">
              <a:solidFill>
                <a:schemeClr val="tx1"/>
              </a:solidFill>
            </a:endParaRPr>
          </a:p>
          <a:p>
            <a:pPr fontAlgn="auto">
              <a:spcBef>
                <a:spcPts val="0"/>
              </a:spcBef>
              <a:spcAft>
                <a:spcPts val="0"/>
              </a:spcAft>
              <a:defRPr/>
            </a:pPr>
            <a:r>
              <a:rPr lang="zh-CN" altLang="en-US" sz="2800" dirty="0">
                <a:solidFill>
                  <a:schemeClr val="tx1"/>
                </a:solidFill>
              </a:rPr>
              <a:t>输出</a:t>
            </a:r>
            <a:r>
              <a:rPr lang="en-US" altLang="zh-CN" sz="2800" dirty="0">
                <a:solidFill>
                  <a:schemeClr val="tx1"/>
                </a:solidFill>
              </a:rPr>
              <a:t>y!</a:t>
            </a:r>
            <a:r>
              <a:rPr lang="zh-CN" altLang="en-US" sz="2800" dirty="0">
                <a:solidFill>
                  <a:schemeClr val="tx1"/>
                </a:solidFill>
              </a:rPr>
              <a:t>。</a:t>
            </a:r>
            <a:endParaRPr lang="en-US" altLang="zh-CN" sz="2800" dirty="0">
              <a:solidFill>
                <a:schemeClr val="tx1"/>
              </a:solidFill>
            </a:endParaRPr>
          </a:p>
        </p:txBody>
      </p:sp>
      <p:sp>
        <p:nvSpPr>
          <p:cNvPr id="5" name="矩形 4"/>
          <p:cNvSpPr/>
          <p:nvPr/>
        </p:nvSpPr>
        <p:spPr>
          <a:xfrm>
            <a:off x="468313" y="1916113"/>
            <a:ext cx="8135937" cy="1512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altLang="zh-CN" sz="2800" dirty="0">
                <a:solidFill>
                  <a:schemeClr val="tx1"/>
                </a:solidFill>
              </a:rPr>
              <a:t>y </a:t>
            </a:r>
            <a:r>
              <a:rPr lang="zh-CN" altLang="en-US" sz="2800" dirty="0">
                <a:solidFill>
                  <a:schemeClr val="tx1"/>
                </a:solidFill>
              </a:rPr>
              <a:t>是 </a:t>
            </a:r>
            <a:r>
              <a:rPr lang="en-US" altLang="zh-CN" sz="2800" dirty="0">
                <a:solidFill>
                  <a:schemeClr val="tx1"/>
                </a:solidFill>
              </a:rPr>
              <a:t>x </a:t>
            </a:r>
            <a:r>
              <a:rPr lang="zh-CN" altLang="en-US" sz="2800" dirty="0">
                <a:solidFill>
                  <a:schemeClr val="tx1"/>
                </a:solidFill>
              </a:rPr>
              <a:t>的阶乘，记做 </a:t>
            </a:r>
            <a:r>
              <a:rPr lang="en-US" altLang="zh-CN" sz="2800" dirty="0">
                <a:solidFill>
                  <a:schemeClr val="tx1"/>
                </a:solidFill>
              </a:rPr>
              <a:t>y=x! </a:t>
            </a:r>
            <a:r>
              <a:rPr lang="zh-CN" altLang="en-US" sz="2800" dirty="0">
                <a:solidFill>
                  <a:schemeClr val="tx1"/>
                </a:solidFill>
              </a:rPr>
              <a:t>。</a:t>
            </a:r>
            <a:endParaRPr lang="en-US" altLang="zh-CN" sz="2800" dirty="0">
              <a:solidFill>
                <a:schemeClr val="tx1"/>
              </a:solidFill>
            </a:endParaRPr>
          </a:p>
          <a:p>
            <a:pPr fontAlgn="auto">
              <a:spcBef>
                <a:spcPts val="0"/>
              </a:spcBef>
              <a:spcAft>
                <a:spcPts val="0"/>
              </a:spcAft>
              <a:defRPr/>
            </a:pPr>
            <a:endParaRPr lang="en-US" altLang="zh-CN" sz="800" dirty="0">
              <a:solidFill>
                <a:schemeClr val="tx1"/>
              </a:solidFill>
            </a:endParaRPr>
          </a:p>
          <a:p>
            <a:pPr fontAlgn="auto">
              <a:spcBef>
                <a:spcPts val="0"/>
              </a:spcBef>
              <a:spcAft>
                <a:spcPts val="0"/>
              </a:spcAft>
              <a:defRPr/>
            </a:pPr>
            <a:r>
              <a:rPr lang="en-US" altLang="zh-CN" sz="2800" dirty="0">
                <a:solidFill>
                  <a:schemeClr val="tx1"/>
                </a:solidFill>
              </a:rPr>
              <a:t>y=x! </a:t>
            </a:r>
            <a:r>
              <a:rPr lang="zh-CN" altLang="en-US" sz="2800" dirty="0">
                <a:solidFill>
                  <a:schemeClr val="tx1"/>
                </a:solidFill>
              </a:rPr>
              <a:t>当且仅当 </a:t>
            </a:r>
            <a:r>
              <a:rPr lang="en-US" altLang="zh-CN" sz="2800" dirty="0">
                <a:solidFill>
                  <a:schemeClr val="tx1"/>
                </a:solidFill>
              </a:rPr>
              <a:t>x=0</a:t>
            </a:r>
            <a:r>
              <a:rPr lang="zh-CN" altLang="en-US" sz="2800" dirty="0">
                <a:solidFill>
                  <a:schemeClr val="tx1"/>
                </a:solidFill>
              </a:rPr>
              <a:t>且</a:t>
            </a:r>
            <a:r>
              <a:rPr lang="en-US" altLang="zh-CN" sz="2800" dirty="0" smtClean="0">
                <a:solidFill>
                  <a:schemeClr val="tx1"/>
                </a:solidFill>
              </a:rPr>
              <a:t>y=1</a:t>
            </a:r>
            <a:r>
              <a:rPr lang="zh-CN" altLang="en-US" sz="2800" dirty="0" smtClean="0">
                <a:solidFill>
                  <a:schemeClr val="tx1"/>
                </a:solidFill>
              </a:rPr>
              <a:t>或者</a:t>
            </a:r>
            <a:r>
              <a:rPr lang="en-US" altLang="zh-CN" sz="2800" dirty="0">
                <a:solidFill>
                  <a:schemeClr val="tx1"/>
                </a:solidFill>
              </a:rPr>
              <a:t>(x=z+1)</a:t>
            </a:r>
            <a:r>
              <a:rPr lang="zh-CN" altLang="en-US" sz="2800" dirty="0">
                <a:solidFill>
                  <a:schemeClr val="tx1"/>
                </a:solidFill>
              </a:rPr>
              <a:t>且</a:t>
            </a:r>
            <a:r>
              <a:rPr lang="en-US" altLang="zh-CN" sz="2800" dirty="0">
                <a:solidFill>
                  <a:schemeClr val="tx1"/>
                </a:solidFill>
              </a:rPr>
              <a:t>(y=x*z!) </a:t>
            </a:r>
            <a:r>
              <a:rPr lang="zh-CN" altLang="en-US" sz="2800" dirty="0">
                <a:solidFill>
                  <a:schemeClr val="tx1"/>
                </a:solidFill>
              </a:rPr>
              <a:t>。</a:t>
            </a:r>
            <a:endParaRPr lang="en-US" altLang="zh-CN" sz="28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72707"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72708"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72709"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72710"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72711"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72712" name="AutoShape 11"/>
          <p:cNvCxnSpPr>
            <a:cxnSpLocks noChangeShapeType="1"/>
            <a:stCxn id="102" idx="4"/>
            <a:endCxn id="123" idx="0"/>
          </p:cNvCxnSpPr>
          <p:nvPr/>
        </p:nvCxnSpPr>
        <p:spPr bwMode="auto">
          <a:xfrm rot="16200000" flipH="1">
            <a:off x="5176044" y="1512094"/>
            <a:ext cx="1816100" cy="2160588"/>
          </a:xfrm>
          <a:prstGeom prst="curvedConnector3">
            <a:avLst>
              <a:gd name="adj1" fmla="val 50000"/>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72714"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s5</a:t>
            </a:r>
          </a:p>
        </p:txBody>
      </p:sp>
      <p:sp>
        <p:nvSpPr>
          <p:cNvPr id="72717"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72718"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s3</a:t>
            </a:r>
          </a:p>
        </p:txBody>
      </p:sp>
      <p:cxnSp>
        <p:nvCxnSpPr>
          <p:cNvPr id="72720" name="AutoShape 21"/>
          <p:cNvCxnSpPr>
            <a:cxnSpLocks noChangeShapeType="1"/>
            <a:stCxn id="123" idx="4"/>
            <a:endCxn id="119" idx="0"/>
          </p:cNvCxnSpPr>
          <p:nvPr/>
        </p:nvCxnSpPr>
        <p:spPr bwMode="auto">
          <a:xfrm rot="5400000">
            <a:off x="5679281" y="3888582"/>
            <a:ext cx="1457325" cy="1512888"/>
          </a:xfrm>
          <a:prstGeom prst="curvedConnector3">
            <a:avLst>
              <a:gd name="adj1" fmla="val 50000"/>
            </a:avLst>
          </a:prstGeom>
          <a:noFill/>
          <a:ln w="9525">
            <a:solidFill>
              <a:schemeClr val="tx1"/>
            </a:solidFill>
            <a:round/>
            <a:headEnd/>
            <a:tailEnd type="triangle" w="med" len="med"/>
          </a:ln>
        </p:spPr>
      </p:cxnSp>
      <p:cxnSp>
        <p:nvCxnSpPr>
          <p:cNvPr id="72721"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72722" name="AutoShape 15"/>
          <p:cNvCxnSpPr>
            <a:cxnSpLocks noChangeShapeType="1"/>
            <a:stCxn id="119" idx="2"/>
            <a:endCxn id="167" idx="4"/>
          </p:cNvCxnSpPr>
          <p:nvPr/>
        </p:nvCxnSpPr>
        <p:spPr bwMode="auto">
          <a:xfrm rot="10800000">
            <a:off x="2411413" y="3916363"/>
            <a:ext cx="2808287" cy="1665287"/>
          </a:xfrm>
          <a:prstGeom prst="curvedConnector2">
            <a:avLst/>
          </a:prstGeom>
          <a:noFill/>
          <a:ln w="9525">
            <a:solidFill>
              <a:schemeClr val="tx1"/>
            </a:solidFill>
            <a:round/>
            <a:headEnd/>
            <a:tailEnd type="triangle" w="med" len="med"/>
          </a:ln>
        </p:spPr>
      </p:cxnSp>
      <p:sp>
        <p:nvSpPr>
          <p:cNvPr id="40" name="矩形 39"/>
          <p:cNvSpPr/>
          <p:nvPr/>
        </p:nvSpPr>
        <p:spPr>
          <a:xfrm>
            <a:off x="0" y="0"/>
            <a:ext cx="9144000" cy="701675"/>
          </a:xfrm>
          <a:prstGeom prst="rect">
            <a:avLst/>
          </a:prstGeom>
          <a:solidFill>
            <a:schemeClr val="accent1">
              <a:lumMod val="20000"/>
              <a:lumOff val="80000"/>
            </a:schemeClr>
          </a:solidFill>
        </p:spPr>
        <p:txBody>
          <a:bodyPr>
            <a:spAutoFit/>
          </a:bodyPr>
          <a:lstStyle/>
          <a:p>
            <a:r>
              <a:rPr lang="zh-CN" altLang="en-US" sz="4000">
                <a:latin typeface="Calibri" pitchFamily="34" charset="0"/>
                <a:sym typeface="Wingdings" pitchFamily="2" charset="2"/>
              </a:rPr>
              <a:t>设计</a:t>
            </a:r>
            <a:r>
              <a:rPr lang="en-US" altLang="zh-CN" sz="4000">
                <a:latin typeface="Calibri" pitchFamily="34" charset="0"/>
                <a:sym typeface="Wingdings" pitchFamily="2" charset="2"/>
              </a:rPr>
              <a:t>(0)</a:t>
            </a:r>
            <a:endParaRPr lang="en-US" altLang="zh-CN" sz="4000">
              <a:latin typeface="Calibri" pitchFamily="34" charset="0"/>
            </a:endParaRPr>
          </a:p>
        </p:txBody>
      </p:sp>
      <p:cxnSp>
        <p:nvCxnSpPr>
          <p:cNvPr id="72724"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72725"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72726"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s6</a:t>
            </a:r>
          </a:p>
        </p:txBody>
      </p:sp>
      <p:cxnSp>
        <p:nvCxnSpPr>
          <p:cNvPr id="72728"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72729" name="Rectangle 9"/>
          <p:cNvSpPr>
            <a:spLocks noChangeArrowheads="1"/>
          </p:cNvSpPr>
          <p:nvPr/>
        </p:nvSpPr>
        <p:spPr bwMode="auto">
          <a:xfrm>
            <a:off x="1476375" y="2852738"/>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取余钱</a:t>
            </a:r>
          </a:p>
        </p:txBody>
      </p:sp>
      <p:cxnSp>
        <p:nvCxnSpPr>
          <p:cNvPr id="72730" name="AutoShape 15"/>
          <p:cNvCxnSpPr>
            <a:cxnSpLocks noChangeShapeType="1"/>
            <a:stCxn id="123" idx="6"/>
            <a:endCxn id="167" idx="3"/>
          </p:cNvCxnSpPr>
          <p:nvPr/>
        </p:nvCxnSpPr>
        <p:spPr bwMode="auto">
          <a:xfrm flipH="1">
            <a:off x="2106613" y="3708400"/>
            <a:ext cx="5489575" cy="147638"/>
          </a:xfrm>
          <a:prstGeom prst="curvedConnector4">
            <a:avLst>
              <a:gd name="adj1" fmla="val -4162"/>
              <a:gd name="adj2" fmla="val 1597060"/>
            </a:avLst>
          </a:prstGeom>
          <a:noFill/>
          <a:ln w="9525">
            <a:solidFill>
              <a:schemeClr val="tx1"/>
            </a:solidFill>
            <a:round/>
            <a:headEnd/>
            <a:tailEnd type="triangle" w="med" len="med"/>
          </a:ln>
        </p:spPr>
      </p:cxnSp>
      <p:sp>
        <p:nvSpPr>
          <p:cNvPr id="72731"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72732"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72733"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72734" name="AutoShape 28"/>
          <p:cNvCxnSpPr>
            <a:cxnSpLocks noChangeShapeType="1"/>
            <a:stCxn id="115" idx="2"/>
            <a:endCxn id="167" idx="7"/>
          </p:cNvCxnSpPr>
          <p:nvPr/>
        </p:nvCxnSpPr>
        <p:spPr bwMode="auto">
          <a:xfrm rot="10800000" flipV="1">
            <a:off x="2716213" y="2773363"/>
            <a:ext cx="1855787" cy="788987"/>
          </a:xfrm>
          <a:prstGeom prst="curvedConnector2">
            <a:avLst/>
          </a:prstGeom>
          <a:noFill/>
          <a:ln w="9525">
            <a:solidFill>
              <a:schemeClr val="tx1"/>
            </a:solidFill>
            <a:round/>
            <a:headEnd/>
            <a:tailEnd type="triangle" w="med" len="med"/>
          </a:ln>
        </p:spPr>
      </p:cxnSp>
      <p:sp>
        <p:nvSpPr>
          <p:cNvPr id="72735"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72737" name="AutoShape 15"/>
          <p:cNvCxnSpPr>
            <a:cxnSpLocks noChangeShapeType="1"/>
            <a:stCxn id="37" idx="2"/>
            <a:endCxn id="102" idx="2"/>
          </p:cNvCxnSpPr>
          <p:nvPr/>
        </p:nvCxnSpPr>
        <p:spPr bwMode="auto">
          <a:xfrm rot="10800000" flipH="1">
            <a:off x="1908175" y="1476375"/>
            <a:ext cx="2663825" cy="4176713"/>
          </a:xfrm>
          <a:prstGeom prst="curvedConnector3">
            <a:avLst>
              <a:gd name="adj1" fmla="val -29083"/>
            </a:avLst>
          </a:prstGeom>
          <a:noFill/>
          <a:ln w="9525">
            <a:solidFill>
              <a:schemeClr val="tx1"/>
            </a:solidFill>
            <a:round/>
            <a:headEnd/>
            <a:tailEnd type="triangle" w="med" len="med"/>
          </a:ln>
        </p:spPr>
      </p:cxnSp>
      <p:sp>
        <p:nvSpPr>
          <p:cNvPr id="72738"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67587"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7588"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7589"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67590"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67591"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67592" name="AutoShape 11"/>
          <p:cNvCxnSpPr>
            <a:cxnSpLocks noChangeShapeType="1"/>
            <a:stCxn id="102" idx="4"/>
            <a:endCxn id="0" idx="0"/>
          </p:cNvCxnSpPr>
          <p:nvPr/>
        </p:nvCxnSpPr>
        <p:spPr bwMode="auto">
          <a:xfrm rot="16200000" flipH="1">
            <a:off x="6147594" y="540544"/>
            <a:ext cx="592137" cy="2879725"/>
          </a:xfrm>
          <a:prstGeom prst="curvedConnector3">
            <a:avLst>
              <a:gd name="adj1" fmla="val 49866"/>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67594"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s5</a:t>
            </a:r>
          </a:p>
        </p:txBody>
      </p:sp>
      <p:sp>
        <p:nvSpPr>
          <p:cNvPr id="67597"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67598"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s3a</a:t>
            </a:r>
          </a:p>
        </p:txBody>
      </p:sp>
      <p:cxnSp>
        <p:nvCxnSpPr>
          <p:cNvPr id="67600" name="AutoShape 21"/>
          <p:cNvCxnSpPr>
            <a:cxnSpLocks noChangeShapeType="1"/>
            <a:stCxn id="123" idx="4"/>
            <a:endCxn id="119" idx="0"/>
          </p:cNvCxnSpPr>
          <p:nvPr/>
        </p:nvCxnSpPr>
        <p:spPr bwMode="auto">
          <a:xfrm rot="5400000">
            <a:off x="5679281" y="3888582"/>
            <a:ext cx="1457325" cy="1512888"/>
          </a:xfrm>
          <a:prstGeom prst="curvedConnector3">
            <a:avLst>
              <a:gd name="adj1" fmla="val 50000"/>
            </a:avLst>
          </a:prstGeom>
          <a:noFill/>
          <a:ln w="9525">
            <a:solidFill>
              <a:schemeClr val="tx1"/>
            </a:solidFill>
            <a:round/>
            <a:headEnd/>
            <a:tailEnd type="triangle" w="med" len="med"/>
          </a:ln>
        </p:spPr>
      </p:cxnSp>
      <p:cxnSp>
        <p:nvCxnSpPr>
          <p:cNvPr id="67601"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67602" name="AutoShape 15"/>
          <p:cNvCxnSpPr>
            <a:cxnSpLocks noChangeShapeType="1"/>
            <a:stCxn id="119" idx="2"/>
            <a:endCxn id="167" idx="4"/>
          </p:cNvCxnSpPr>
          <p:nvPr/>
        </p:nvCxnSpPr>
        <p:spPr bwMode="auto">
          <a:xfrm rot="10800000">
            <a:off x="2411413" y="3916363"/>
            <a:ext cx="2808287" cy="1665287"/>
          </a:xfrm>
          <a:prstGeom prst="curvedConnector2">
            <a:avLst/>
          </a:prstGeom>
          <a:noFill/>
          <a:ln w="9525">
            <a:solidFill>
              <a:schemeClr val="tx1"/>
            </a:solidFill>
            <a:round/>
            <a:headEnd/>
            <a:tailEnd type="triangle" w="med" len="med"/>
          </a:ln>
        </p:spPr>
      </p:cxnSp>
      <p:sp>
        <p:nvSpPr>
          <p:cNvPr id="40" name="矩形 39"/>
          <p:cNvSpPr/>
          <p:nvPr/>
        </p:nvSpPr>
        <p:spPr>
          <a:xfrm>
            <a:off x="0" y="0"/>
            <a:ext cx="9144000" cy="701675"/>
          </a:xfrm>
          <a:prstGeom prst="rect">
            <a:avLst/>
          </a:prstGeom>
          <a:solidFill>
            <a:schemeClr val="accent1">
              <a:lumMod val="20000"/>
              <a:lumOff val="80000"/>
            </a:schemeClr>
          </a:solidFill>
        </p:spPr>
        <p:txBody>
          <a:bodyPr>
            <a:spAutoFit/>
          </a:bodyPr>
          <a:lstStyle/>
          <a:p>
            <a:r>
              <a:rPr lang="zh-CN" altLang="en-US" sz="4000">
                <a:latin typeface="Calibri" pitchFamily="34" charset="0"/>
                <a:sym typeface="Wingdings" pitchFamily="2" charset="2"/>
              </a:rPr>
              <a:t>设计</a:t>
            </a:r>
            <a:r>
              <a:rPr lang="en-US" altLang="zh-CN" sz="4000">
                <a:latin typeface="Calibri" pitchFamily="34" charset="0"/>
                <a:sym typeface="Wingdings" pitchFamily="2" charset="2"/>
              </a:rPr>
              <a:t>(1)</a:t>
            </a:r>
            <a:endParaRPr lang="en-US" altLang="zh-CN" sz="4000">
              <a:latin typeface="Calibri" pitchFamily="34" charset="0"/>
            </a:endParaRPr>
          </a:p>
        </p:txBody>
      </p:sp>
      <p:cxnSp>
        <p:nvCxnSpPr>
          <p:cNvPr id="67604"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67605"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67606"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s6</a:t>
            </a:r>
          </a:p>
        </p:txBody>
      </p:sp>
      <p:cxnSp>
        <p:nvCxnSpPr>
          <p:cNvPr id="67608"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67609" name="Rectangle 9"/>
          <p:cNvSpPr>
            <a:spLocks noChangeArrowheads="1"/>
          </p:cNvSpPr>
          <p:nvPr/>
        </p:nvSpPr>
        <p:spPr bwMode="auto">
          <a:xfrm>
            <a:off x="1476375" y="2852738"/>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取余钱</a:t>
            </a:r>
          </a:p>
        </p:txBody>
      </p:sp>
      <p:cxnSp>
        <p:nvCxnSpPr>
          <p:cNvPr id="67610" name="AutoShape 15"/>
          <p:cNvCxnSpPr>
            <a:cxnSpLocks noChangeShapeType="1"/>
            <a:stCxn id="123" idx="6"/>
            <a:endCxn id="167" idx="3"/>
          </p:cNvCxnSpPr>
          <p:nvPr/>
        </p:nvCxnSpPr>
        <p:spPr bwMode="auto">
          <a:xfrm flipH="1">
            <a:off x="2106613" y="3708400"/>
            <a:ext cx="5489575" cy="147638"/>
          </a:xfrm>
          <a:prstGeom prst="curvedConnector4">
            <a:avLst>
              <a:gd name="adj1" fmla="val -4162"/>
              <a:gd name="adj2" fmla="val 1597060"/>
            </a:avLst>
          </a:prstGeom>
          <a:noFill/>
          <a:ln w="9525">
            <a:solidFill>
              <a:schemeClr val="tx1"/>
            </a:solidFill>
            <a:round/>
            <a:headEnd/>
            <a:tailEnd type="triangle" w="med" len="med"/>
          </a:ln>
        </p:spPr>
      </p:cxnSp>
      <p:sp>
        <p:nvSpPr>
          <p:cNvPr id="67611"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7612"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67613"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7614" name="AutoShape 28"/>
          <p:cNvCxnSpPr>
            <a:cxnSpLocks noChangeShapeType="1"/>
            <a:stCxn id="115" idx="2"/>
            <a:endCxn id="167" idx="7"/>
          </p:cNvCxnSpPr>
          <p:nvPr/>
        </p:nvCxnSpPr>
        <p:spPr bwMode="auto">
          <a:xfrm rot="10800000" flipV="1">
            <a:off x="2716213" y="2773363"/>
            <a:ext cx="1855787" cy="788987"/>
          </a:xfrm>
          <a:prstGeom prst="curvedConnector2">
            <a:avLst/>
          </a:prstGeom>
          <a:noFill/>
          <a:ln w="9525">
            <a:solidFill>
              <a:schemeClr val="tx1"/>
            </a:solidFill>
            <a:round/>
            <a:headEnd/>
            <a:tailEnd type="triangle" w="med" len="med"/>
          </a:ln>
        </p:spPr>
      </p:cxnSp>
      <p:sp>
        <p:nvSpPr>
          <p:cNvPr id="67615"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67617" name="AutoShape 15"/>
          <p:cNvCxnSpPr>
            <a:cxnSpLocks noChangeShapeType="1"/>
            <a:stCxn id="37" idx="2"/>
            <a:endCxn id="102" idx="2"/>
          </p:cNvCxnSpPr>
          <p:nvPr/>
        </p:nvCxnSpPr>
        <p:spPr bwMode="auto">
          <a:xfrm rot="10800000" flipH="1">
            <a:off x="1908175" y="1476375"/>
            <a:ext cx="2663825" cy="4176713"/>
          </a:xfrm>
          <a:prstGeom prst="curvedConnector3">
            <a:avLst>
              <a:gd name="adj1" fmla="val -29083"/>
            </a:avLst>
          </a:prstGeom>
          <a:noFill/>
          <a:ln w="9525">
            <a:solidFill>
              <a:schemeClr val="tx1"/>
            </a:solidFill>
            <a:round/>
            <a:headEnd/>
            <a:tailEnd type="triangle" w="med" len="med"/>
          </a:ln>
        </p:spPr>
      </p:cxnSp>
      <p:sp>
        <p:nvSpPr>
          <p:cNvPr id="67618"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2" name="Oval 20"/>
          <p:cNvSpPr>
            <a:spLocks noChangeArrowheads="1"/>
          </p:cNvSpPr>
          <p:nvPr/>
        </p:nvSpPr>
        <p:spPr bwMode="auto">
          <a:xfrm>
            <a:off x="7451725" y="22764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s3b</a:t>
            </a:r>
          </a:p>
        </p:txBody>
      </p:sp>
      <p:cxnSp>
        <p:nvCxnSpPr>
          <p:cNvPr id="67620" name="AutoShape 21"/>
          <p:cNvCxnSpPr>
            <a:cxnSpLocks noChangeShapeType="1"/>
            <a:stCxn id="0" idx="5"/>
            <a:endCxn id="119" idx="6"/>
          </p:cNvCxnSpPr>
          <p:nvPr/>
        </p:nvCxnSpPr>
        <p:spPr bwMode="auto">
          <a:xfrm rot="5400000">
            <a:off x="5661025" y="3054350"/>
            <a:ext cx="2949575" cy="2105025"/>
          </a:xfrm>
          <a:prstGeom prst="curvedConnector2">
            <a:avLst/>
          </a:prstGeom>
          <a:noFill/>
          <a:ln w="9525">
            <a:solidFill>
              <a:schemeClr val="tx1"/>
            </a:solidFill>
            <a:round/>
            <a:headEnd/>
            <a:tailEnd type="triangle" w="med" len="med"/>
          </a:ln>
        </p:spPr>
      </p:cxnSp>
      <p:cxnSp>
        <p:nvCxnSpPr>
          <p:cNvPr id="67621" name="AutoShape 15"/>
          <p:cNvCxnSpPr>
            <a:cxnSpLocks noChangeShapeType="1"/>
            <a:stCxn id="0" idx="5"/>
            <a:endCxn id="167" idx="3"/>
          </p:cNvCxnSpPr>
          <p:nvPr/>
        </p:nvCxnSpPr>
        <p:spPr bwMode="auto">
          <a:xfrm rot="5400000">
            <a:off x="4535487" y="203201"/>
            <a:ext cx="1223963" cy="6081712"/>
          </a:xfrm>
          <a:prstGeom prst="curvedConnector3">
            <a:avLst>
              <a:gd name="adj1" fmla="val 307778"/>
            </a:avLst>
          </a:prstGeom>
          <a:noFill/>
          <a:ln w="9525">
            <a:solidFill>
              <a:schemeClr val="tx1"/>
            </a:solidFill>
            <a:round/>
            <a:headEnd/>
            <a:tailEnd type="triangle" w="med" len="med"/>
          </a:ln>
        </p:spPr>
      </p:cxnSp>
      <p:sp>
        <p:nvSpPr>
          <p:cNvPr id="67622" name="Rectangle 8"/>
          <p:cNvSpPr>
            <a:spLocks noChangeArrowheads="1"/>
          </p:cNvSpPr>
          <p:nvPr/>
        </p:nvSpPr>
        <p:spPr bwMode="auto">
          <a:xfrm>
            <a:off x="7308850" y="2852738"/>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67623" name="Rectangle 22"/>
          <p:cNvSpPr>
            <a:spLocks noChangeArrowheads="1"/>
          </p:cNvSpPr>
          <p:nvPr/>
        </p:nvSpPr>
        <p:spPr bwMode="auto">
          <a:xfrm>
            <a:off x="8172450" y="2997200"/>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68611"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8612"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8613"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68614"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68615"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68616" name="AutoShape 11"/>
          <p:cNvCxnSpPr>
            <a:cxnSpLocks noChangeShapeType="1"/>
            <a:stCxn id="102" idx="4"/>
            <a:endCxn id="0" idx="0"/>
          </p:cNvCxnSpPr>
          <p:nvPr/>
        </p:nvCxnSpPr>
        <p:spPr bwMode="auto">
          <a:xfrm rot="16200000" flipH="1">
            <a:off x="6147594" y="540544"/>
            <a:ext cx="592137" cy="2879725"/>
          </a:xfrm>
          <a:prstGeom prst="curvedConnector3">
            <a:avLst>
              <a:gd name="adj1" fmla="val 49866"/>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68618"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s5b</a:t>
            </a:r>
          </a:p>
        </p:txBody>
      </p:sp>
      <p:sp>
        <p:nvSpPr>
          <p:cNvPr id="68621"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68622"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s3a</a:t>
            </a:r>
          </a:p>
        </p:txBody>
      </p:sp>
      <p:cxnSp>
        <p:nvCxnSpPr>
          <p:cNvPr id="68624" name="AutoShape 21"/>
          <p:cNvCxnSpPr>
            <a:cxnSpLocks noChangeShapeType="1"/>
            <a:stCxn id="123" idx="4"/>
            <a:endCxn id="0" idx="6"/>
          </p:cNvCxnSpPr>
          <p:nvPr/>
        </p:nvCxnSpPr>
        <p:spPr bwMode="auto">
          <a:xfrm rot="5400000">
            <a:off x="5935663" y="3632200"/>
            <a:ext cx="944562" cy="1512888"/>
          </a:xfrm>
          <a:prstGeom prst="curvedConnector2">
            <a:avLst/>
          </a:prstGeom>
          <a:noFill/>
          <a:ln w="9525">
            <a:solidFill>
              <a:schemeClr val="tx1"/>
            </a:solidFill>
            <a:round/>
            <a:headEnd/>
            <a:tailEnd type="triangle" w="med" len="med"/>
          </a:ln>
        </p:spPr>
      </p:cxnSp>
      <p:cxnSp>
        <p:nvCxnSpPr>
          <p:cNvPr id="68625"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68626" name="AutoShape 15"/>
          <p:cNvCxnSpPr>
            <a:cxnSpLocks noChangeShapeType="1"/>
            <a:stCxn id="119" idx="2"/>
            <a:endCxn id="167" idx="4"/>
          </p:cNvCxnSpPr>
          <p:nvPr/>
        </p:nvCxnSpPr>
        <p:spPr bwMode="auto">
          <a:xfrm rot="10800000">
            <a:off x="2411413" y="3916363"/>
            <a:ext cx="2808287" cy="1665287"/>
          </a:xfrm>
          <a:prstGeom prst="curvedConnector2">
            <a:avLst/>
          </a:prstGeom>
          <a:noFill/>
          <a:ln w="9525">
            <a:solidFill>
              <a:schemeClr val="tx1"/>
            </a:solidFill>
            <a:round/>
            <a:headEnd/>
            <a:tailEnd type="triangle" w="med" len="med"/>
          </a:ln>
        </p:spPr>
      </p:cxnSp>
      <p:sp>
        <p:nvSpPr>
          <p:cNvPr id="40" name="矩形 39"/>
          <p:cNvSpPr/>
          <p:nvPr/>
        </p:nvSpPr>
        <p:spPr>
          <a:xfrm>
            <a:off x="0" y="0"/>
            <a:ext cx="9144000" cy="701675"/>
          </a:xfrm>
          <a:prstGeom prst="rect">
            <a:avLst/>
          </a:prstGeom>
          <a:solidFill>
            <a:schemeClr val="accent1">
              <a:lumMod val="20000"/>
              <a:lumOff val="80000"/>
            </a:schemeClr>
          </a:solidFill>
        </p:spPr>
        <p:txBody>
          <a:bodyPr>
            <a:spAutoFit/>
          </a:bodyPr>
          <a:lstStyle/>
          <a:p>
            <a:r>
              <a:rPr lang="zh-CN" altLang="en-US" sz="4000">
                <a:latin typeface="Calibri" pitchFamily="34" charset="0"/>
                <a:sym typeface="Wingdings" pitchFamily="2" charset="2"/>
              </a:rPr>
              <a:t>设计</a:t>
            </a:r>
            <a:r>
              <a:rPr lang="en-US" altLang="zh-CN" sz="4000">
                <a:latin typeface="Calibri" pitchFamily="34" charset="0"/>
                <a:sym typeface="Wingdings" pitchFamily="2" charset="2"/>
              </a:rPr>
              <a:t>(2)</a:t>
            </a:r>
            <a:endParaRPr lang="en-US" altLang="zh-CN" sz="4000">
              <a:latin typeface="Calibri" pitchFamily="34" charset="0"/>
            </a:endParaRPr>
          </a:p>
        </p:txBody>
      </p:sp>
      <p:cxnSp>
        <p:nvCxnSpPr>
          <p:cNvPr id="68628"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68629"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68630"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s6</a:t>
            </a:r>
          </a:p>
        </p:txBody>
      </p:sp>
      <p:cxnSp>
        <p:nvCxnSpPr>
          <p:cNvPr id="68632"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68633" name="Rectangle 9"/>
          <p:cNvSpPr>
            <a:spLocks noChangeArrowheads="1"/>
          </p:cNvSpPr>
          <p:nvPr/>
        </p:nvSpPr>
        <p:spPr bwMode="auto">
          <a:xfrm>
            <a:off x="1476375" y="2852738"/>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取余钱</a:t>
            </a:r>
          </a:p>
        </p:txBody>
      </p:sp>
      <p:cxnSp>
        <p:nvCxnSpPr>
          <p:cNvPr id="68634" name="AutoShape 15"/>
          <p:cNvCxnSpPr>
            <a:cxnSpLocks noChangeShapeType="1"/>
            <a:stCxn id="123" idx="6"/>
            <a:endCxn id="167" idx="3"/>
          </p:cNvCxnSpPr>
          <p:nvPr/>
        </p:nvCxnSpPr>
        <p:spPr bwMode="auto">
          <a:xfrm flipH="1">
            <a:off x="2106613" y="3708400"/>
            <a:ext cx="5489575" cy="147638"/>
          </a:xfrm>
          <a:prstGeom prst="curvedConnector4">
            <a:avLst>
              <a:gd name="adj1" fmla="val -4162"/>
              <a:gd name="adj2" fmla="val 1597060"/>
            </a:avLst>
          </a:prstGeom>
          <a:noFill/>
          <a:ln w="9525">
            <a:solidFill>
              <a:schemeClr val="tx1"/>
            </a:solidFill>
            <a:round/>
            <a:headEnd/>
            <a:tailEnd type="triangle" w="med" len="med"/>
          </a:ln>
        </p:spPr>
      </p:cxnSp>
      <p:sp>
        <p:nvSpPr>
          <p:cNvPr id="68635"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8636"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68637"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8638" name="AutoShape 28"/>
          <p:cNvCxnSpPr>
            <a:cxnSpLocks noChangeShapeType="1"/>
            <a:stCxn id="115" idx="2"/>
            <a:endCxn id="167" idx="7"/>
          </p:cNvCxnSpPr>
          <p:nvPr/>
        </p:nvCxnSpPr>
        <p:spPr bwMode="auto">
          <a:xfrm rot="10800000" flipV="1">
            <a:off x="2716213" y="2773363"/>
            <a:ext cx="1855787" cy="788987"/>
          </a:xfrm>
          <a:prstGeom prst="curvedConnector2">
            <a:avLst/>
          </a:prstGeom>
          <a:noFill/>
          <a:ln w="9525">
            <a:solidFill>
              <a:schemeClr val="tx1"/>
            </a:solidFill>
            <a:round/>
            <a:headEnd/>
            <a:tailEnd type="triangle" w="med" len="med"/>
          </a:ln>
        </p:spPr>
      </p:cxnSp>
      <p:sp>
        <p:nvSpPr>
          <p:cNvPr id="68639"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68641" name="AutoShape 15"/>
          <p:cNvCxnSpPr>
            <a:cxnSpLocks noChangeShapeType="1"/>
            <a:stCxn id="37" idx="2"/>
            <a:endCxn id="102" idx="2"/>
          </p:cNvCxnSpPr>
          <p:nvPr/>
        </p:nvCxnSpPr>
        <p:spPr bwMode="auto">
          <a:xfrm rot="10800000" flipH="1">
            <a:off x="1908175" y="1476375"/>
            <a:ext cx="2663825" cy="4176713"/>
          </a:xfrm>
          <a:prstGeom prst="curvedConnector3">
            <a:avLst>
              <a:gd name="adj1" fmla="val -29083"/>
            </a:avLst>
          </a:prstGeom>
          <a:noFill/>
          <a:ln w="9525">
            <a:solidFill>
              <a:schemeClr val="tx1"/>
            </a:solidFill>
            <a:round/>
            <a:headEnd/>
            <a:tailEnd type="triangle" w="med" len="med"/>
          </a:ln>
        </p:spPr>
      </p:cxnSp>
      <p:sp>
        <p:nvSpPr>
          <p:cNvPr id="68642"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2" name="Oval 20"/>
          <p:cNvSpPr>
            <a:spLocks noChangeArrowheads="1"/>
          </p:cNvSpPr>
          <p:nvPr/>
        </p:nvSpPr>
        <p:spPr bwMode="auto">
          <a:xfrm>
            <a:off x="7451725" y="22764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s3b</a:t>
            </a:r>
          </a:p>
        </p:txBody>
      </p:sp>
      <p:cxnSp>
        <p:nvCxnSpPr>
          <p:cNvPr id="68644" name="AutoShape 21"/>
          <p:cNvCxnSpPr>
            <a:cxnSpLocks noChangeShapeType="1"/>
            <a:stCxn id="0" idx="5"/>
            <a:endCxn id="119" idx="6"/>
          </p:cNvCxnSpPr>
          <p:nvPr/>
        </p:nvCxnSpPr>
        <p:spPr bwMode="auto">
          <a:xfrm rot="5400000">
            <a:off x="5661025" y="3054350"/>
            <a:ext cx="2949575" cy="2105025"/>
          </a:xfrm>
          <a:prstGeom prst="curvedConnector2">
            <a:avLst/>
          </a:prstGeom>
          <a:noFill/>
          <a:ln w="9525">
            <a:solidFill>
              <a:schemeClr val="tx1"/>
            </a:solidFill>
            <a:round/>
            <a:headEnd/>
            <a:tailEnd type="triangle" w="med" len="med"/>
          </a:ln>
        </p:spPr>
      </p:cxnSp>
      <p:cxnSp>
        <p:nvCxnSpPr>
          <p:cNvPr id="68645" name="AutoShape 15"/>
          <p:cNvCxnSpPr>
            <a:cxnSpLocks noChangeShapeType="1"/>
            <a:stCxn id="0" idx="5"/>
            <a:endCxn id="167" idx="3"/>
          </p:cNvCxnSpPr>
          <p:nvPr/>
        </p:nvCxnSpPr>
        <p:spPr bwMode="auto">
          <a:xfrm rot="5400000">
            <a:off x="4535487" y="203201"/>
            <a:ext cx="1223963" cy="6081712"/>
          </a:xfrm>
          <a:prstGeom prst="curvedConnector3">
            <a:avLst>
              <a:gd name="adj1" fmla="val 307778"/>
            </a:avLst>
          </a:prstGeom>
          <a:noFill/>
          <a:ln w="9525">
            <a:solidFill>
              <a:schemeClr val="tx1"/>
            </a:solidFill>
            <a:round/>
            <a:headEnd/>
            <a:tailEnd type="triangle" w="med" len="med"/>
          </a:ln>
        </p:spPr>
      </p:cxnSp>
      <p:sp>
        <p:nvSpPr>
          <p:cNvPr id="68646" name="Rectangle 8"/>
          <p:cNvSpPr>
            <a:spLocks noChangeArrowheads="1"/>
          </p:cNvSpPr>
          <p:nvPr/>
        </p:nvSpPr>
        <p:spPr bwMode="auto">
          <a:xfrm>
            <a:off x="7308850" y="2852738"/>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68647" name="Rectangle 22"/>
          <p:cNvSpPr>
            <a:spLocks noChangeArrowheads="1"/>
          </p:cNvSpPr>
          <p:nvPr/>
        </p:nvSpPr>
        <p:spPr bwMode="auto">
          <a:xfrm>
            <a:off x="8172450" y="2997200"/>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 name="Oval 16"/>
          <p:cNvSpPr>
            <a:spLocks noChangeArrowheads="1"/>
          </p:cNvSpPr>
          <p:nvPr/>
        </p:nvSpPr>
        <p:spPr bwMode="auto">
          <a:xfrm>
            <a:off x="4787900" y="465296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s5a</a:t>
            </a:r>
          </a:p>
        </p:txBody>
      </p:sp>
      <p:cxnSp>
        <p:nvCxnSpPr>
          <p:cNvPr id="68649" name="AutoShape 15"/>
          <p:cNvCxnSpPr>
            <a:cxnSpLocks noChangeShapeType="1"/>
            <a:stCxn id="0" idx="2"/>
            <a:endCxn id="167" idx="5"/>
          </p:cNvCxnSpPr>
          <p:nvPr/>
        </p:nvCxnSpPr>
        <p:spPr bwMode="auto">
          <a:xfrm rot="10800000">
            <a:off x="2716213" y="3856038"/>
            <a:ext cx="2071687" cy="1004887"/>
          </a:xfrm>
          <a:prstGeom prst="curvedConnector2">
            <a:avLst/>
          </a:prstGeom>
          <a:noFill/>
          <a:ln w="9525">
            <a:solidFill>
              <a:schemeClr val="tx1"/>
            </a:solidFill>
            <a:round/>
            <a:headEnd/>
            <a:tailEnd type="triangle" w="med" len="med"/>
          </a:ln>
        </p:spPr>
      </p:cxnSp>
      <p:sp>
        <p:nvSpPr>
          <p:cNvPr id="68650" name="Rectangle 9"/>
          <p:cNvSpPr>
            <a:spLocks noChangeArrowheads="1"/>
          </p:cNvSpPr>
          <p:nvPr/>
        </p:nvSpPr>
        <p:spPr bwMode="auto">
          <a:xfrm>
            <a:off x="3492500" y="4652963"/>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69635"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9636"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69637"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69638"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69639"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69640" name="AutoShape 11"/>
          <p:cNvCxnSpPr>
            <a:cxnSpLocks noChangeShapeType="1"/>
            <a:stCxn id="102" idx="4"/>
            <a:endCxn id="0" idx="0"/>
          </p:cNvCxnSpPr>
          <p:nvPr/>
        </p:nvCxnSpPr>
        <p:spPr bwMode="auto">
          <a:xfrm rot="16200000" flipH="1">
            <a:off x="6147594" y="540544"/>
            <a:ext cx="592137" cy="2879725"/>
          </a:xfrm>
          <a:prstGeom prst="curvedConnector3">
            <a:avLst>
              <a:gd name="adj1" fmla="val 49866"/>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69642"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s5b</a:t>
            </a:r>
          </a:p>
        </p:txBody>
      </p:sp>
      <p:sp>
        <p:nvSpPr>
          <p:cNvPr id="69645"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69646"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s3a</a:t>
            </a:r>
          </a:p>
        </p:txBody>
      </p:sp>
      <p:cxnSp>
        <p:nvCxnSpPr>
          <p:cNvPr id="69648" name="AutoShape 21"/>
          <p:cNvCxnSpPr>
            <a:cxnSpLocks noChangeShapeType="1"/>
            <a:stCxn id="123" idx="4"/>
            <a:endCxn id="0" idx="6"/>
          </p:cNvCxnSpPr>
          <p:nvPr/>
        </p:nvCxnSpPr>
        <p:spPr bwMode="auto">
          <a:xfrm rot="5400000">
            <a:off x="5935663" y="3632200"/>
            <a:ext cx="944562" cy="1512888"/>
          </a:xfrm>
          <a:prstGeom prst="curvedConnector2">
            <a:avLst/>
          </a:prstGeom>
          <a:noFill/>
          <a:ln w="9525">
            <a:solidFill>
              <a:schemeClr val="tx1"/>
            </a:solidFill>
            <a:round/>
            <a:headEnd/>
            <a:tailEnd type="triangle" w="med" len="med"/>
          </a:ln>
        </p:spPr>
      </p:cxnSp>
      <p:cxnSp>
        <p:nvCxnSpPr>
          <p:cNvPr id="69649"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69650" name="AutoShape 15"/>
          <p:cNvCxnSpPr>
            <a:cxnSpLocks noChangeShapeType="1"/>
            <a:stCxn id="119" idx="2"/>
            <a:endCxn id="0" idx="2"/>
          </p:cNvCxnSpPr>
          <p:nvPr/>
        </p:nvCxnSpPr>
        <p:spPr bwMode="auto">
          <a:xfrm rot="10800000">
            <a:off x="971550" y="2916238"/>
            <a:ext cx="4248150" cy="2665412"/>
          </a:xfrm>
          <a:prstGeom prst="curvedConnector3">
            <a:avLst>
              <a:gd name="adj1" fmla="val 105380"/>
            </a:avLst>
          </a:prstGeom>
          <a:noFill/>
          <a:ln w="9525">
            <a:solidFill>
              <a:schemeClr val="tx1"/>
            </a:solidFill>
            <a:round/>
            <a:headEnd/>
            <a:tailEnd type="triangle" w="med" len="med"/>
          </a:ln>
        </p:spPr>
      </p:cxnSp>
      <p:sp>
        <p:nvSpPr>
          <p:cNvPr id="40" name="矩形 39"/>
          <p:cNvSpPr/>
          <p:nvPr/>
        </p:nvSpPr>
        <p:spPr>
          <a:xfrm>
            <a:off x="0" y="0"/>
            <a:ext cx="9144000" cy="701675"/>
          </a:xfrm>
          <a:prstGeom prst="rect">
            <a:avLst/>
          </a:prstGeom>
          <a:solidFill>
            <a:schemeClr val="accent1">
              <a:lumMod val="20000"/>
              <a:lumOff val="80000"/>
            </a:schemeClr>
          </a:solidFill>
        </p:spPr>
        <p:txBody>
          <a:bodyPr>
            <a:spAutoFit/>
          </a:bodyPr>
          <a:lstStyle/>
          <a:p>
            <a:r>
              <a:rPr lang="zh-CN" altLang="en-US" sz="4000">
                <a:latin typeface="Calibri" pitchFamily="34" charset="0"/>
                <a:sym typeface="Wingdings" pitchFamily="2" charset="2"/>
              </a:rPr>
              <a:t>设计</a:t>
            </a:r>
            <a:r>
              <a:rPr lang="en-US" altLang="zh-CN" sz="4000">
                <a:latin typeface="Calibri" pitchFamily="34" charset="0"/>
                <a:sym typeface="Wingdings" pitchFamily="2" charset="2"/>
              </a:rPr>
              <a:t>(3)</a:t>
            </a:r>
            <a:endParaRPr lang="en-US" altLang="zh-CN" sz="4000">
              <a:latin typeface="Calibri" pitchFamily="34" charset="0"/>
            </a:endParaRPr>
          </a:p>
        </p:txBody>
      </p:sp>
      <p:cxnSp>
        <p:nvCxnSpPr>
          <p:cNvPr id="69652"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69653"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69654"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s6f</a:t>
            </a:r>
          </a:p>
        </p:txBody>
      </p:sp>
      <p:cxnSp>
        <p:nvCxnSpPr>
          <p:cNvPr id="69656"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69657" name="Rectangle 9"/>
          <p:cNvSpPr>
            <a:spLocks noChangeArrowheads="1"/>
          </p:cNvSpPr>
          <p:nvPr/>
        </p:nvSpPr>
        <p:spPr bwMode="auto">
          <a:xfrm>
            <a:off x="1835150" y="1341438"/>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取余钱</a:t>
            </a:r>
          </a:p>
        </p:txBody>
      </p:sp>
      <p:cxnSp>
        <p:nvCxnSpPr>
          <p:cNvPr id="69658" name="AutoShape 15"/>
          <p:cNvCxnSpPr>
            <a:cxnSpLocks noChangeShapeType="1"/>
            <a:stCxn id="123" idx="6"/>
            <a:endCxn id="0" idx="2"/>
          </p:cNvCxnSpPr>
          <p:nvPr/>
        </p:nvCxnSpPr>
        <p:spPr bwMode="auto">
          <a:xfrm flipH="1" flipV="1">
            <a:off x="900113" y="2341563"/>
            <a:ext cx="6696075" cy="1366837"/>
          </a:xfrm>
          <a:prstGeom prst="curvedConnector5">
            <a:avLst>
              <a:gd name="adj1" fmla="val -3412"/>
              <a:gd name="adj2" fmla="val -210569"/>
              <a:gd name="adj3" fmla="val 103412"/>
            </a:avLst>
          </a:prstGeom>
          <a:noFill/>
          <a:ln w="9525">
            <a:solidFill>
              <a:schemeClr val="tx1"/>
            </a:solidFill>
            <a:round/>
            <a:headEnd/>
            <a:tailEnd type="triangle" w="med" len="med"/>
          </a:ln>
        </p:spPr>
      </p:cxnSp>
      <p:sp>
        <p:nvSpPr>
          <p:cNvPr id="69659"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9660"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69661"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69662" name="AutoShape 28"/>
          <p:cNvCxnSpPr>
            <a:cxnSpLocks noChangeShapeType="1"/>
            <a:stCxn id="115" idx="2"/>
            <a:endCxn id="0" idx="7"/>
          </p:cNvCxnSpPr>
          <p:nvPr/>
        </p:nvCxnSpPr>
        <p:spPr bwMode="auto">
          <a:xfrm rot="10800000" flipV="1">
            <a:off x="3436938" y="2773363"/>
            <a:ext cx="1135062" cy="139700"/>
          </a:xfrm>
          <a:prstGeom prst="curvedConnector2">
            <a:avLst/>
          </a:prstGeom>
          <a:noFill/>
          <a:ln w="9525">
            <a:solidFill>
              <a:schemeClr val="tx1"/>
            </a:solidFill>
            <a:round/>
            <a:headEnd/>
            <a:tailEnd type="triangle" w="med" len="med"/>
          </a:ln>
        </p:spPr>
      </p:cxnSp>
      <p:sp>
        <p:nvSpPr>
          <p:cNvPr id="69663"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69665" name="AutoShape 15"/>
          <p:cNvCxnSpPr>
            <a:cxnSpLocks noChangeShapeType="1"/>
            <a:stCxn id="37" idx="2"/>
            <a:endCxn id="102" idx="1"/>
          </p:cNvCxnSpPr>
          <p:nvPr/>
        </p:nvCxnSpPr>
        <p:spPr bwMode="auto">
          <a:xfrm rot="10800000" flipH="1">
            <a:off x="1908175" y="1328738"/>
            <a:ext cx="2790825" cy="4324350"/>
          </a:xfrm>
          <a:prstGeom prst="curvedConnector4">
            <a:avLst>
              <a:gd name="adj1" fmla="val -64907"/>
              <a:gd name="adj2" fmla="val 106681"/>
            </a:avLst>
          </a:prstGeom>
          <a:noFill/>
          <a:ln w="9525">
            <a:solidFill>
              <a:schemeClr val="tx1"/>
            </a:solidFill>
            <a:round/>
            <a:headEnd/>
            <a:tailEnd type="triangle" w="med" len="med"/>
          </a:ln>
        </p:spPr>
      </p:cxnSp>
      <p:sp>
        <p:nvSpPr>
          <p:cNvPr id="69666"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2" name="Oval 20"/>
          <p:cNvSpPr>
            <a:spLocks noChangeArrowheads="1"/>
          </p:cNvSpPr>
          <p:nvPr/>
        </p:nvSpPr>
        <p:spPr bwMode="auto">
          <a:xfrm>
            <a:off x="7451725" y="22764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s3b</a:t>
            </a:r>
          </a:p>
        </p:txBody>
      </p:sp>
      <p:cxnSp>
        <p:nvCxnSpPr>
          <p:cNvPr id="69668" name="AutoShape 21"/>
          <p:cNvCxnSpPr>
            <a:cxnSpLocks noChangeShapeType="1"/>
            <a:stCxn id="0" idx="5"/>
            <a:endCxn id="119" idx="6"/>
          </p:cNvCxnSpPr>
          <p:nvPr/>
        </p:nvCxnSpPr>
        <p:spPr bwMode="auto">
          <a:xfrm rot="5400000">
            <a:off x="5661025" y="3054350"/>
            <a:ext cx="2949575" cy="2105025"/>
          </a:xfrm>
          <a:prstGeom prst="curvedConnector2">
            <a:avLst/>
          </a:prstGeom>
          <a:noFill/>
          <a:ln w="9525">
            <a:solidFill>
              <a:schemeClr val="tx1"/>
            </a:solidFill>
            <a:round/>
            <a:headEnd/>
            <a:tailEnd type="triangle" w="med" len="med"/>
          </a:ln>
        </p:spPr>
      </p:cxnSp>
      <p:cxnSp>
        <p:nvCxnSpPr>
          <p:cNvPr id="69669" name="AutoShape 15"/>
          <p:cNvCxnSpPr>
            <a:cxnSpLocks noChangeShapeType="1"/>
            <a:stCxn id="0" idx="5"/>
            <a:endCxn id="0" idx="2"/>
          </p:cNvCxnSpPr>
          <p:nvPr/>
        </p:nvCxnSpPr>
        <p:spPr bwMode="auto">
          <a:xfrm rot="16200000" flipV="1">
            <a:off x="4182269" y="-1373981"/>
            <a:ext cx="795337" cy="7216775"/>
          </a:xfrm>
          <a:prstGeom prst="curvedConnector4">
            <a:avLst>
              <a:gd name="adj1" fmla="val -520361"/>
              <a:gd name="adj2" fmla="val 103167"/>
            </a:avLst>
          </a:prstGeom>
          <a:noFill/>
          <a:ln w="9525">
            <a:solidFill>
              <a:schemeClr val="tx1"/>
            </a:solidFill>
            <a:round/>
            <a:headEnd/>
            <a:tailEnd type="triangle" w="med" len="med"/>
          </a:ln>
        </p:spPr>
      </p:cxnSp>
      <p:sp>
        <p:nvSpPr>
          <p:cNvPr id="69670" name="Rectangle 8"/>
          <p:cNvSpPr>
            <a:spLocks noChangeArrowheads="1"/>
          </p:cNvSpPr>
          <p:nvPr/>
        </p:nvSpPr>
        <p:spPr bwMode="auto">
          <a:xfrm>
            <a:off x="7308850" y="2852738"/>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69671" name="Rectangle 22"/>
          <p:cNvSpPr>
            <a:spLocks noChangeArrowheads="1"/>
          </p:cNvSpPr>
          <p:nvPr/>
        </p:nvSpPr>
        <p:spPr bwMode="auto">
          <a:xfrm>
            <a:off x="8172450" y="2997200"/>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 name="Oval 16"/>
          <p:cNvSpPr>
            <a:spLocks noChangeArrowheads="1"/>
          </p:cNvSpPr>
          <p:nvPr/>
        </p:nvSpPr>
        <p:spPr bwMode="auto">
          <a:xfrm>
            <a:off x="4787900" y="465296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s5a</a:t>
            </a:r>
          </a:p>
        </p:txBody>
      </p:sp>
      <p:cxnSp>
        <p:nvCxnSpPr>
          <p:cNvPr id="69673" name="AutoShape 15"/>
          <p:cNvCxnSpPr>
            <a:cxnSpLocks noChangeShapeType="1"/>
            <a:stCxn id="0" idx="2"/>
            <a:endCxn id="0" idx="4"/>
          </p:cNvCxnSpPr>
          <p:nvPr/>
        </p:nvCxnSpPr>
        <p:spPr bwMode="auto">
          <a:xfrm rot="10800000">
            <a:off x="1474788" y="3700463"/>
            <a:ext cx="3313112" cy="1160462"/>
          </a:xfrm>
          <a:prstGeom prst="curvedConnector2">
            <a:avLst/>
          </a:prstGeom>
          <a:noFill/>
          <a:ln w="9525">
            <a:solidFill>
              <a:schemeClr val="tx1"/>
            </a:solidFill>
            <a:round/>
            <a:headEnd/>
            <a:tailEnd type="triangle" w="med" len="med"/>
          </a:ln>
        </p:spPr>
      </p:cxnSp>
      <p:sp>
        <p:nvSpPr>
          <p:cNvPr id="69674" name="Rectangle 9"/>
          <p:cNvSpPr>
            <a:spLocks noChangeArrowheads="1"/>
          </p:cNvSpPr>
          <p:nvPr/>
        </p:nvSpPr>
        <p:spPr bwMode="auto">
          <a:xfrm>
            <a:off x="3492500" y="4652963"/>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4" name="Oval 16"/>
          <p:cNvSpPr>
            <a:spLocks noChangeArrowheads="1"/>
          </p:cNvSpPr>
          <p:nvPr/>
        </p:nvSpPr>
        <p:spPr bwMode="auto">
          <a:xfrm>
            <a:off x="1042988" y="32845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s6a</a:t>
            </a:r>
          </a:p>
        </p:txBody>
      </p:sp>
      <p:sp>
        <p:nvSpPr>
          <p:cNvPr id="5" name="Oval 16"/>
          <p:cNvSpPr>
            <a:spLocks noChangeArrowheads="1"/>
          </p:cNvSpPr>
          <p:nvPr/>
        </p:nvSpPr>
        <p:spPr bwMode="auto">
          <a:xfrm>
            <a:off x="971550" y="27082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s6b</a:t>
            </a:r>
          </a:p>
        </p:txBody>
      </p:sp>
      <p:sp>
        <p:nvSpPr>
          <p:cNvPr id="6" name="Oval 16"/>
          <p:cNvSpPr>
            <a:spLocks noChangeArrowheads="1"/>
          </p:cNvSpPr>
          <p:nvPr/>
        </p:nvSpPr>
        <p:spPr bwMode="auto">
          <a:xfrm>
            <a:off x="900113" y="21336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s6c</a:t>
            </a:r>
          </a:p>
        </p:txBody>
      </p:sp>
      <p:sp>
        <p:nvSpPr>
          <p:cNvPr id="7" name="Oval 16"/>
          <p:cNvSpPr>
            <a:spLocks noChangeArrowheads="1"/>
          </p:cNvSpPr>
          <p:nvPr/>
        </p:nvSpPr>
        <p:spPr bwMode="auto">
          <a:xfrm>
            <a:off x="971550" y="16287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s6d</a:t>
            </a:r>
          </a:p>
        </p:txBody>
      </p:sp>
      <p:cxnSp>
        <p:nvCxnSpPr>
          <p:cNvPr id="69679" name="AutoShape 15"/>
          <p:cNvCxnSpPr>
            <a:cxnSpLocks noChangeShapeType="1"/>
            <a:stCxn id="0" idx="7"/>
            <a:endCxn id="102" idx="2"/>
          </p:cNvCxnSpPr>
          <p:nvPr/>
        </p:nvCxnSpPr>
        <p:spPr bwMode="auto">
          <a:xfrm rot="16200000">
            <a:off x="2241550" y="1014413"/>
            <a:ext cx="1868488" cy="2792412"/>
          </a:xfrm>
          <a:prstGeom prst="curvedConnector2">
            <a:avLst/>
          </a:prstGeom>
          <a:noFill/>
          <a:ln w="9525">
            <a:solidFill>
              <a:schemeClr val="tx1"/>
            </a:solidFill>
            <a:round/>
            <a:headEnd/>
            <a:tailEnd type="triangle" w="med" len="med"/>
          </a:ln>
        </p:spPr>
      </p:cxnSp>
      <p:cxnSp>
        <p:nvCxnSpPr>
          <p:cNvPr id="69680" name="AutoShape 15"/>
          <p:cNvCxnSpPr>
            <a:cxnSpLocks noChangeShapeType="1"/>
            <a:stCxn id="0" idx="6"/>
            <a:endCxn id="102" idx="2"/>
          </p:cNvCxnSpPr>
          <p:nvPr/>
        </p:nvCxnSpPr>
        <p:spPr bwMode="auto">
          <a:xfrm flipV="1">
            <a:off x="1835150" y="1476375"/>
            <a:ext cx="2736850" cy="1439863"/>
          </a:xfrm>
          <a:prstGeom prst="curvedConnector3">
            <a:avLst>
              <a:gd name="adj1" fmla="val 50000"/>
            </a:avLst>
          </a:prstGeom>
          <a:noFill/>
          <a:ln w="9525">
            <a:solidFill>
              <a:schemeClr val="tx1"/>
            </a:solidFill>
            <a:round/>
            <a:headEnd/>
            <a:tailEnd type="triangle" w="med" len="med"/>
          </a:ln>
        </p:spPr>
      </p:cxnSp>
      <p:cxnSp>
        <p:nvCxnSpPr>
          <p:cNvPr id="69681" name="AutoShape 15"/>
          <p:cNvCxnSpPr>
            <a:cxnSpLocks noChangeShapeType="1"/>
            <a:stCxn id="0" idx="6"/>
            <a:endCxn id="102" idx="2"/>
          </p:cNvCxnSpPr>
          <p:nvPr/>
        </p:nvCxnSpPr>
        <p:spPr bwMode="auto">
          <a:xfrm flipV="1">
            <a:off x="1763713" y="1476375"/>
            <a:ext cx="2808287" cy="865188"/>
          </a:xfrm>
          <a:prstGeom prst="curvedConnector3">
            <a:avLst>
              <a:gd name="adj1" fmla="val 49972"/>
            </a:avLst>
          </a:prstGeom>
          <a:noFill/>
          <a:ln w="9525">
            <a:solidFill>
              <a:schemeClr val="tx1"/>
            </a:solidFill>
            <a:round/>
            <a:headEnd/>
            <a:tailEnd type="triangle" w="med" len="med"/>
          </a:ln>
        </p:spPr>
      </p:cxnSp>
      <p:cxnSp>
        <p:nvCxnSpPr>
          <p:cNvPr id="69682" name="AutoShape 15"/>
          <p:cNvCxnSpPr>
            <a:cxnSpLocks noChangeShapeType="1"/>
            <a:stCxn id="0" idx="6"/>
            <a:endCxn id="102" idx="2"/>
          </p:cNvCxnSpPr>
          <p:nvPr/>
        </p:nvCxnSpPr>
        <p:spPr bwMode="auto">
          <a:xfrm flipV="1">
            <a:off x="1835150" y="1476375"/>
            <a:ext cx="2736850" cy="360363"/>
          </a:xfrm>
          <a:prstGeom prst="curvedConnector3">
            <a:avLst>
              <a:gd name="adj1" fmla="val 50000"/>
            </a:avLst>
          </a:prstGeom>
          <a:noFill/>
          <a:ln w="9525">
            <a:solidFill>
              <a:schemeClr val="tx1"/>
            </a:solidFill>
            <a:round/>
            <a:headEnd/>
            <a:tailEnd type="triangle" w="med" len="med"/>
          </a:ln>
        </p:spPr>
      </p:cxnSp>
      <p:sp>
        <p:nvSpPr>
          <p:cNvPr id="8" name="Oval 16"/>
          <p:cNvSpPr>
            <a:spLocks noChangeArrowheads="1"/>
          </p:cNvSpPr>
          <p:nvPr/>
        </p:nvSpPr>
        <p:spPr bwMode="auto">
          <a:xfrm>
            <a:off x="2700338" y="28527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s6e</a:t>
            </a:r>
          </a:p>
        </p:txBody>
      </p:sp>
      <p:cxnSp>
        <p:nvCxnSpPr>
          <p:cNvPr id="69684" name="AutoShape 28"/>
          <p:cNvCxnSpPr>
            <a:cxnSpLocks noChangeShapeType="1"/>
            <a:stCxn id="102" idx="2"/>
            <a:endCxn id="0" idx="0"/>
          </p:cNvCxnSpPr>
          <p:nvPr/>
        </p:nvCxnSpPr>
        <p:spPr bwMode="auto">
          <a:xfrm rot="10800000" flipV="1">
            <a:off x="3132138" y="1476375"/>
            <a:ext cx="1439862" cy="1376363"/>
          </a:xfrm>
          <a:prstGeom prst="curvedConnector2">
            <a:avLst/>
          </a:prstGeom>
          <a:noFill/>
          <a:ln w="9525">
            <a:solidFill>
              <a:schemeClr val="tx1"/>
            </a:solidFill>
            <a:round/>
            <a:headEnd/>
            <a:tailEnd type="triangle" w="med" len="med"/>
          </a:ln>
        </p:spPr>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val 3"/>
          <p:cNvSpPr>
            <a:spLocks noChangeArrowheads="1"/>
          </p:cNvSpPr>
          <p:nvPr/>
        </p:nvSpPr>
        <p:spPr bwMode="auto">
          <a:xfrm>
            <a:off x="4572000" y="126841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s0</a:t>
            </a:r>
          </a:p>
        </p:txBody>
      </p:sp>
      <p:sp>
        <p:nvSpPr>
          <p:cNvPr id="70659" name="Rectangle 4"/>
          <p:cNvSpPr>
            <a:spLocks noChangeArrowheads="1"/>
          </p:cNvSpPr>
          <p:nvPr/>
        </p:nvSpPr>
        <p:spPr bwMode="auto">
          <a:xfrm>
            <a:off x="4176713" y="1773238"/>
            <a:ext cx="792162"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70660" name="Rectangle 5"/>
          <p:cNvSpPr>
            <a:spLocks noChangeArrowheads="1"/>
          </p:cNvSpPr>
          <p:nvPr/>
        </p:nvSpPr>
        <p:spPr bwMode="auto">
          <a:xfrm>
            <a:off x="3924300" y="2924175"/>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1</a:t>
            </a:r>
            <a:r>
              <a:rPr lang="zh-CN" altLang="en-US">
                <a:latin typeface="Calibri" pitchFamily="34" charset="0"/>
              </a:rPr>
              <a:t>元</a:t>
            </a:r>
            <a:endParaRPr lang="en-US" altLang="zh-CN">
              <a:latin typeface="Calibri" pitchFamily="34" charset="0"/>
            </a:endParaRPr>
          </a:p>
        </p:txBody>
      </p:sp>
      <p:sp>
        <p:nvSpPr>
          <p:cNvPr id="70661" name="Rectangle 7"/>
          <p:cNvSpPr>
            <a:spLocks noChangeArrowheads="1"/>
          </p:cNvSpPr>
          <p:nvPr/>
        </p:nvSpPr>
        <p:spPr bwMode="auto">
          <a:xfrm>
            <a:off x="4968875" y="17732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sp>
        <p:nvSpPr>
          <p:cNvPr id="70662" name="Rectangle 8"/>
          <p:cNvSpPr>
            <a:spLocks noChangeArrowheads="1"/>
          </p:cNvSpPr>
          <p:nvPr/>
        </p:nvSpPr>
        <p:spPr bwMode="auto">
          <a:xfrm>
            <a:off x="6084888"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cxnSp>
        <p:nvCxnSpPr>
          <p:cNvPr id="70663" name="AutoShape 10"/>
          <p:cNvCxnSpPr>
            <a:cxnSpLocks noChangeShapeType="1"/>
            <a:stCxn id="102" idx="4"/>
            <a:endCxn id="115" idx="0"/>
          </p:cNvCxnSpPr>
          <p:nvPr/>
        </p:nvCxnSpPr>
        <p:spPr bwMode="auto">
          <a:xfrm rot="5400000">
            <a:off x="4563269" y="2124869"/>
            <a:ext cx="881062" cy="12700"/>
          </a:xfrm>
          <a:prstGeom prst="curvedConnector3">
            <a:avLst>
              <a:gd name="adj1" fmla="val 50000"/>
            </a:avLst>
          </a:prstGeom>
          <a:noFill/>
          <a:ln w="9525">
            <a:solidFill>
              <a:schemeClr val="tx1"/>
            </a:solidFill>
            <a:round/>
            <a:headEnd/>
            <a:tailEnd type="triangle" w="med" len="med"/>
          </a:ln>
        </p:spPr>
      </p:cxnSp>
      <p:cxnSp>
        <p:nvCxnSpPr>
          <p:cNvPr id="70664" name="AutoShape 11"/>
          <p:cNvCxnSpPr>
            <a:cxnSpLocks noChangeShapeType="1"/>
            <a:stCxn id="102" idx="4"/>
            <a:endCxn id="0" idx="0"/>
          </p:cNvCxnSpPr>
          <p:nvPr/>
        </p:nvCxnSpPr>
        <p:spPr bwMode="auto">
          <a:xfrm rot="16200000" flipH="1">
            <a:off x="6147594" y="540544"/>
            <a:ext cx="592137" cy="2879725"/>
          </a:xfrm>
          <a:prstGeom prst="curvedConnector3">
            <a:avLst>
              <a:gd name="adj1" fmla="val 49866"/>
            </a:avLst>
          </a:prstGeom>
          <a:noFill/>
          <a:ln w="9525">
            <a:solidFill>
              <a:schemeClr val="tx1"/>
            </a:solidFill>
            <a:round/>
            <a:headEnd/>
            <a:tailEnd type="triangle" w="med" len="med"/>
          </a:ln>
        </p:spPr>
      </p:cxnSp>
      <p:sp>
        <p:nvSpPr>
          <p:cNvPr id="115" name="Oval 12"/>
          <p:cNvSpPr>
            <a:spLocks noChangeArrowheads="1"/>
          </p:cNvSpPr>
          <p:nvPr/>
        </p:nvSpPr>
        <p:spPr bwMode="auto">
          <a:xfrm>
            <a:off x="4572000" y="25654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a:latin typeface="+mn-lt"/>
                <a:ea typeface="+mn-ea"/>
              </a:rPr>
              <a:t>s1</a:t>
            </a:r>
          </a:p>
        </p:txBody>
      </p:sp>
      <p:cxnSp>
        <p:nvCxnSpPr>
          <p:cNvPr id="70666" name="AutoShape 13"/>
          <p:cNvCxnSpPr>
            <a:cxnSpLocks noChangeShapeType="1"/>
            <a:stCxn id="115" idx="4"/>
            <a:endCxn id="117" idx="0"/>
          </p:cNvCxnSpPr>
          <p:nvPr/>
        </p:nvCxnSpPr>
        <p:spPr bwMode="auto">
          <a:xfrm rot="5400000">
            <a:off x="4275931" y="2772569"/>
            <a:ext cx="519113" cy="936625"/>
          </a:xfrm>
          <a:prstGeom prst="curvedConnector3">
            <a:avLst>
              <a:gd name="adj1" fmla="val 50000"/>
            </a:avLst>
          </a:prstGeom>
          <a:noFill/>
          <a:ln w="9525">
            <a:solidFill>
              <a:schemeClr val="tx1"/>
            </a:solidFill>
            <a:round/>
            <a:headEnd/>
            <a:tailEnd type="triangle" w="med" len="med"/>
          </a:ln>
        </p:spPr>
      </p:cxnSp>
      <p:sp>
        <p:nvSpPr>
          <p:cNvPr id="117" name="Oval 14"/>
          <p:cNvSpPr>
            <a:spLocks noChangeArrowheads="1"/>
          </p:cNvSpPr>
          <p:nvPr/>
        </p:nvSpPr>
        <p:spPr bwMode="auto">
          <a:xfrm>
            <a:off x="3635375"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s2</a:t>
            </a:r>
          </a:p>
        </p:txBody>
      </p:sp>
      <p:sp>
        <p:nvSpPr>
          <p:cNvPr id="119" name="Oval 16"/>
          <p:cNvSpPr>
            <a:spLocks noChangeArrowheads="1"/>
          </p:cNvSpPr>
          <p:nvPr/>
        </p:nvSpPr>
        <p:spPr bwMode="auto">
          <a:xfrm>
            <a:off x="5219700" y="537368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s5b</a:t>
            </a:r>
          </a:p>
        </p:txBody>
      </p:sp>
      <p:sp>
        <p:nvSpPr>
          <p:cNvPr id="70669" name="Rectangle 18"/>
          <p:cNvSpPr>
            <a:spLocks noChangeArrowheads="1"/>
          </p:cNvSpPr>
          <p:nvPr/>
        </p:nvSpPr>
        <p:spPr bwMode="auto">
          <a:xfrm>
            <a:off x="5400675" y="2852738"/>
            <a:ext cx="792163" cy="358775"/>
          </a:xfrm>
          <a:prstGeom prst="rect">
            <a:avLst/>
          </a:prstGeom>
          <a:noFill/>
          <a:ln w="9525">
            <a:noFill/>
            <a:miter lim="800000"/>
            <a:headEnd/>
            <a:tailEnd/>
          </a:ln>
        </p:spPr>
        <p:txBody>
          <a:bodyPr wrap="none" anchor="ctr"/>
          <a:lstStyle/>
          <a:p>
            <a:pPr algn="ctr"/>
            <a:r>
              <a:rPr lang="en-US" altLang="zh-CN" sz="2400">
                <a:latin typeface="Calibri" pitchFamily="34" charset="0"/>
              </a:rPr>
              <a:t>5</a:t>
            </a:r>
            <a:r>
              <a:rPr lang="zh-CN" altLang="en-US">
                <a:latin typeface="Calibri" pitchFamily="34" charset="0"/>
              </a:rPr>
              <a:t>元</a:t>
            </a:r>
            <a:endParaRPr lang="en-US" altLang="zh-CN">
              <a:latin typeface="Calibri" pitchFamily="34" charset="0"/>
            </a:endParaRPr>
          </a:p>
        </p:txBody>
      </p:sp>
      <p:cxnSp>
        <p:nvCxnSpPr>
          <p:cNvPr id="70670" name="AutoShape 19"/>
          <p:cNvCxnSpPr>
            <a:cxnSpLocks noChangeShapeType="1"/>
            <a:stCxn id="115" idx="5"/>
            <a:endCxn id="123" idx="1"/>
          </p:cNvCxnSpPr>
          <p:nvPr/>
        </p:nvCxnSpPr>
        <p:spPr bwMode="auto">
          <a:xfrm rot="16200000" flipH="1">
            <a:off x="5761831" y="2466182"/>
            <a:ext cx="642937" cy="1549400"/>
          </a:xfrm>
          <a:prstGeom prst="curvedConnector3">
            <a:avLst>
              <a:gd name="adj1" fmla="val 50000"/>
            </a:avLst>
          </a:prstGeom>
          <a:noFill/>
          <a:ln w="9525">
            <a:solidFill>
              <a:schemeClr val="tx1"/>
            </a:solidFill>
            <a:round/>
            <a:headEnd/>
            <a:tailEnd type="triangle" w="med" len="med"/>
          </a:ln>
        </p:spPr>
      </p:cxnSp>
      <p:sp>
        <p:nvSpPr>
          <p:cNvPr id="123" name="Oval 20"/>
          <p:cNvSpPr>
            <a:spLocks noChangeArrowheads="1"/>
          </p:cNvSpPr>
          <p:nvPr/>
        </p:nvSpPr>
        <p:spPr bwMode="auto">
          <a:xfrm>
            <a:off x="6732588"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s3a</a:t>
            </a:r>
          </a:p>
        </p:txBody>
      </p:sp>
      <p:cxnSp>
        <p:nvCxnSpPr>
          <p:cNvPr id="70672" name="AutoShape 21"/>
          <p:cNvCxnSpPr>
            <a:cxnSpLocks noChangeShapeType="1"/>
            <a:stCxn id="123" idx="4"/>
            <a:endCxn id="0" idx="6"/>
          </p:cNvCxnSpPr>
          <p:nvPr/>
        </p:nvCxnSpPr>
        <p:spPr bwMode="auto">
          <a:xfrm rot="5400000">
            <a:off x="5935663" y="3632200"/>
            <a:ext cx="944562" cy="1512888"/>
          </a:xfrm>
          <a:prstGeom prst="curvedConnector2">
            <a:avLst/>
          </a:prstGeom>
          <a:noFill/>
          <a:ln w="9525">
            <a:solidFill>
              <a:schemeClr val="tx1"/>
            </a:solidFill>
            <a:round/>
            <a:headEnd/>
            <a:tailEnd type="triangle" w="med" len="med"/>
          </a:ln>
        </p:spPr>
      </p:cxnSp>
      <p:cxnSp>
        <p:nvCxnSpPr>
          <p:cNvPr id="70673" name="AutoShape 29"/>
          <p:cNvCxnSpPr>
            <a:cxnSpLocks noChangeShapeType="1"/>
            <a:endCxn id="102" idx="1"/>
          </p:cNvCxnSpPr>
          <p:nvPr/>
        </p:nvCxnSpPr>
        <p:spPr bwMode="auto">
          <a:xfrm>
            <a:off x="3779838" y="908050"/>
            <a:ext cx="919162" cy="422275"/>
          </a:xfrm>
          <a:prstGeom prst="curvedConnector2">
            <a:avLst/>
          </a:prstGeom>
          <a:noFill/>
          <a:ln w="9525">
            <a:solidFill>
              <a:schemeClr val="tx1"/>
            </a:solidFill>
            <a:round/>
            <a:headEnd/>
            <a:tailEnd type="triangle" w="med" len="med"/>
          </a:ln>
        </p:spPr>
      </p:cxnSp>
      <p:cxnSp>
        <p:nvCxnSpPr>
          <p:cNvPr id="70674" name="AutoShape 15"/>
          <p:cNvCxnSpPr>
            <a:cxnSpLocks noChangeShapeType="1"/>
            <a:stCxn id="119" idx="2"/>
            <a:endCxn id="0" idx="2"/>
          </p:cNvCxnSpPr>
          <p:nvPr/>
        </p:nvCxnSpPr>
        <p:spPr bwMode="auto">
          <a:xfrm rot="10800000">
            <a:off x="971550" y="2916238"/>
            <a:ext cx="4248150" cy="2665412"/>
          </a:xfrm>
          <a:prstGeom prst="curvedConnector3">
            <a:avLst>
              <a:gd name="adj1" fmla="val 105380"/>
            </a:avLst>
          </a:prstGeom>
          <a:noFill/>
          <a:ln w="9525">
            <a:solidFill>
              <a:schemeClr val="tx1"/>
            </a:solidFill>
            <a:round/>
            <a:headEnd/>
            <a:tailEnd type="triangle" w="med" len="med"/>
          </a:ln>
        </p:spPr>
      </p:cxnSp>
      <p:sp>
        <p:nvSpPr>
          <p:cNvPr id="40" name="矩形 39"/>
          <p:cNvSpPr/>
          <p:nvPr/>
        </p:nvSpPr>
        <p:spPr>
          <a:xfrm>
            <a:off x="0" y="0"/>
            <a:ext cx="9144000" cy="701675"/>
          </a:xfrm>
          <a:prstGeom prst="rect">
            <a:avLst/>
          </a:prstGeom>
          <a:solidFill>
            <a:schemeClr val="accent1">
              <a:lumMod val="20000"/>
              <a:lumOff val="80000"/>
            </a:schemeClr>
          </a:solidFill>
        </p:spPr>
        <p:txBody>
          <a:bodyPr>
            <a:spAutoFit/>
          </a:bodyPr>
          <a:lstStyle/>
          <a:p>
            <a:r>
              <a:rPr lang="zh-CN" altLang="en-US" sz="4000">
                <a:latin typeface="Calibri" pitchFamily="34" charset="0"/>
                <a:sym typeface="Wingdings" pitchFamily="2" charset="2"/>
              </a:rPr>
              <a:t>设计</a:t>
            </a:r>
            <a:r>
              <a:rPr lang="en-US" altLang="zh-CN" sz="4000">
                <a:latin typeface="Calibri" pitchFamily="34" charset="0"/>
                <a:sym typeface="Wingdings" pitchFamily="2" charset="2"/>
              </a:rPr>
              <a:t>(4)</a:t>
            </a:r>
            <a:endParaRPr lang="en-US" altLang="zh-CN" sz="4000">
              <a:latin typeface="Calibri" pitchFamily="34" charset="0"/>
            </a:endParaRPr>
          </a:p>
        </p:txBody>
      </p:sp>
      <p:cxnSp>
        <p:nvCxnSpPr>
          <p:cNvPr id="70676" name="AutoShape 21"/>
          <p:cNvCxnSpPr>
            <a:cxnSpLocks noChangeShapeType="1"/>
            <a:stCxn id="117" idx="4"/>
            <a:endCxn id="37" idx="6"/>
          </p:cNvCxnSpPr>
          <p:nvPr/>
        </p:nvCxnSpPr>
        <p:spPr bwMode="auto">
          <a:xfrm rot="5400000">
            <a:off x="2551112" y="4137026"/>
            <a:ext cx="1736725" cy="1295400"/>
          </a:xfrm>
          <a:prstGeom prst="curvedConnector2">
            <a:avLst/>
          </a:prstGeom>
          <a:noFill/>
          <a:ln w="9525">
            <a:solidFill>
              <a:schemeClr val="tx1"/>
            </a:solidFill>
            <a:round/>
            <a:headEnd/>
            <a:tailEnd type="triangle" w="med" len="med"/>
          </a:ln>
        </p:spPr>
      </p:cxnSp>
      <p:sp>
        <p:nvSpPr>
          <p:cNvPr id="70677" name="Rectangle 9"/>
          <p:cNvSpPr>
            <a:spLocks noChangeArrowheads="1"/>
          </p:cNvSpPr>
          <p:nvPr/>
        </p:nvSpPr>
        <p:spPr bwMode="auto">
          <a:xfrm>
            <a:off x="827088" y="5084763"/>
            <a:ext cx="1512887"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70678" name="Rectangle 8"/>
          <p:cNvSpPr>
            <a:spLocks noChangeArrowheads="1"/>
          </p:cNvSpPr>
          <p:nvPr/>
        </p:nvSpPr>
        <p:spPr bwMode="auto">
          <a:xfrm>
            <a:off x="3995738" y="4149725"/>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167" name="Oval 16"/>
          <p:cNvSpPr>
            <a:spLocks noChangeArrowheads="1"/>
          </p:cNvSpPr>
          <p:nvPr/>
        </p:nvSpPr>
        <p:spPr bwMode="auto">
          <a:xfrm>
            <a:off x="1979613" y="35004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s6f</a:t>
            </a:r>
          </a:p>
        </p:txBody>
      </p:sp>
      <p:cxnSp>
        <p:nvCxnSpPr>
          <p:cNvPr id="70680" name="AutoShape 15"/>
          <p:cNvCxnSpPr>
            <a:cxnSpLocks noChangeShapeType="1"/>
            <a:stCxn id="167" idx="0"/>
            <a:endCxn id="102" idx="2"/>
          </p:cNvCxnSpPr>
          <p:nvPr/>
        </p:nvCxnSpPr>
        <p:spPr bwMode="auto">
          <a:xfrm rot="5400000" flipH="1" flipV="1">
            <a:off x="2479675" y="1408113"/>
            <a:ext cx="2024063" cy="2160587"/>
          </a:xfrm>
          <a:prstGeom prst="curvedConnector2">
            <a:avLst/>
          </a:prstGeom>
          <a:noFill/>
          <a:ln w="9525">
            <a:solidFill>
              <a:schemeClr val="tx1"/>
            </a:solidFill>
            <a:round/>
            <a:headEnd/>
            <a:tailEnd type="triangle" w="med" len="med"/>
          </a:ln>
        </p:spPr>
      </p:cxnSp>
      <p:sp>
        <p:nvSpPr>
          <p:cNvPr id="70681" name="Rectangle 9"/>
          <p:cNvSpPr>
            <a:spLocks noChangeArrowheads="1"/>
          </p:cNvSpPr>
          <p:nvPr/>
        </p:nvSpPr>
        <p:spPr bwMode="auto">
          <a:xfrm>
            <a:off x="1835150" y="1412875"/>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6</a:t>
            </a:r>
            <a:r>
              <a:rPr lang="zh-CN" altLang="en-US" sz="2400">
                <a:latin typeface="Calibri" pitchFamily="34" charset="0"/>
              </a:rPr>
              <a:t>元</a:t>
            </a:r>
          </a:p>
        </p:txBody>
      </p:sp>
      <p:cxnSp>
        <p:nvCxnSpPr>
          <p:cNvPr id="70682" name="AutoShape 15"/>
          <p:cNvCxnSpPr>
            <a:cxnSpLocks noChangeShapeType="1"/>
            <a:stCxn id="123" idx="6"/>
            <a:endCxn id="0" idx="2"/>
          </p:cNvCxnSpPr>
          <p:nvPr/>
        </p:nvCxnSpPr>
        <p:spPr bwMode="auto">
          <a:xfrm flipH="1" flipV="1">
            <a:off x="900113" y="2341563"/>
            <a:ext cx="6696075" cy="1366837"/>
          </a:xfrm>
          <a:prstGeom prst="curvedConnector5">
            <a:avLst>
              <a:gd name="adj1" fmla="val -3412"/>
              <a:gd name="adj2" fmla="val -210569"/>
              <a:gd name="adj3" fmla="val 103412"/>
            </a:avLst>
          </a:prstGeom>
          <a:noFill/>
          <a:ln w="9525">
            <a:solidFill>
              <a:schemeClr val="tx1"/>
            </a:solidFill>
            <a:round/>
            <a:headEnd/>
            <a:tailEnd type="triangle" w="med" len="med"/>
          </a:ln>
        </p:spPr>
      </p:cxnSp>
      <p:sp>
        <p:nvSpPr>
          <p:cNvPr id="70683" name="Rectangle 22"/>
          <p:cNvSpPr>
            <a:spLocks noChangeArrowheads="1"/>
          </p:cNvSpPr>
          <p:nvPr/>
        </p:nvSpPr>
        <p:spPr bwMode="auto">
          <a:xfrm>
            <a:off x="7777163" y="4076700"/>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70684" name="AutoShape 28"/>
          <p:cNvCxnSpPr>
            <a:cxnSpLocks noChangeShapeType="1"/>
            <a:stCxn id="117" idx="2"/>
            <a:endCxn id="167" idx="6"/>
          </p:cNvCxnSpPr>
          <p:nvPr/>
        </p:nvCxnSpPr>
        <p:spPr bwMode="auto">
          <a:xfrm rot="10800000">
            <a:off x="2843213" y="3708400"/>
            <a:ext cx="792162" cy="12700"/>
          </a:xfrm>
          <a:prstGeom prst="curvedConnector3">
            <a:avLst>
              <a:gd name="adj1" fmla="val 50000"/>
            </a:avLst>
          </a:prstGeom>
          <a:noFill/>
          <a:ln w="9525">
            <a:solidFill>
              <a:schemeClr val="tx1"/>
            </a:solidFill>
            <a:round/>
            <a:headEnd/>
            <a:tailEnd type="triangle" w="med" len="med"/>
          </a:ln>
        </p:spPr>
      </p:cxnSp>
      <p:sp>
        <p:nvSpPr>
          <p:cNvPr id="70685" name="Rectangle 22"/>
          <p:cNvSpPr>
            <a:spLocks noChangeArrowheads="1"/>
          </p:cNvSpPr>
          <p:nvPr/>
        </p:nvSpPr>
        <p:spPr bwMode="auto">
          <a:xfrm>
            <a:off x="2916238" y="32845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cxnSp>
        <p:nvCxnSpPr>
          <p:cNvPr id="70686" name="AutoShape 28"/>
          <p:cNvCxnSpPr>
            <a:cxnSpLocks noChangeShapeType="1"/>
            <a:stCxn id="115" idx="2"/>
            <a:endCxn id="0" idx="7"/>
          </p:cNvCxnSpPr>
          <p:nvPr/>
        </p:nvCxnSpPr>
        <p:spPr bwMode="auto">
          <a:xfrm rot="10800000" flipV="1">
            <a:off x="3436938" y="2773363"/>
            <a:ext cx="1135062" cy="139700"/>
          </a:xfrm>
          <a:prstGeom prst="curvedConnector2">
            <a:avLst/>
          </a:prstGeom>
          <a:noFill/>
          <a:ln w="9525">
            <a:solidFill>
              <a:schemeClr val="tx1"/>
            </a:solidFill>
            <a:round/>
            <a:headEnd/>
            <a:tailEnd type="triangle" w="med" len="med"/>
          </a:ln>
        </p:spPr>
      </p:cxnSp>
      <p:sp>
        <p:nvSpPr>
          <p:cNvPr id="70687" name="Rectangle 22"/>
          <p:cNvSpPr>
            <a:spLocks noChangeArrowheads="1"/>
          </p:cNvSpPr>
          <p:nvPr/>
        </p:nvSpPr>
        <p:spPr bwMode="auto">
          <a:xfrm>
            <a:off x="3563938" y="2420938"/>
            <a:ext cx="792162"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7" name="Oval 16"/>
          <p:cNvSpPr>
            <a:spLocks noChangeArrowheads="1"/>
          </p:cNvSpPr>
          <p:nvPr/>
        </p:nvSpPr>
        <p:spPr bwMode="auto">
          <a:xfrm>
            <a:off x="1908175" y="544512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s4</a:t>
            </a:r>
          </a:p>
        </p:txBody>
      </p:sp>
      <p:cxnSp>
        <p:nvCxnSpPr>
          <p:cNvPr id="70689" name="AutoShape 15"/>
          <p:cNvCxnSpPr>
            <a:cxnSpLocks noChangeShapeType="1"/>
            <a:stCxn id="37" idx="2"/>
            <a:endCxn id="102" idx="1"/>
          </p:cNvCxnSpPr>
          <p:nvPr/>
        </p:nvCxnSpPr>
        <p:spPr bwMode="auto">
          <a:xfrm rot="10800000" flipH="1">
            <a:off x="1908175" y="1328738"/>
            <a:ext cx="2790825" cy="4324350"/>
          </a:xfrm>
          <a:prstGeom prst="curvedConnector4">
            <a:avLst>
              <a:gd name="adj1" fmla="val -64907"/>
              <a:gd name="adj2" fmla="val 106681"/>
            </a:avLst>
          </a:prstGeom>
          <a:noFill/>
          <a:ln w="9525">
            <a:solidFill>
              <a:schemeClr val="tx1"/>
            </a:solidFill>
            <a:round/>
            <a:headEnd/>
            <a:tailEnd type="triangle" w="med" len="med"/>
          </a:ln>
        </p:spPr>
      </p:cxnSp>
      <p:sp>
        <p:nvSpPr>
          <p:cNvPr id="70690" name="Rectangle 9"/>
          <p:cNvSpPr>
            <a:spLocks noChangeArrowheads="1"/>
          </p:cNvSpPr>
          <p:nvPr/>
        </p:nvSpPr>
        <p:spPr bwMode="auto">
          <a:xfrm>
            <a:off x="3708400" y="5157788"/>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2" name="Oval 20"/>
          <p:cNvSpPr>
            <a:spLocks noChangeArrowheads="1"/>
          </p:cNvSpPr>
          <p:nvPr/>
        </p:nvSpPr>
        <p:spPr bwMode="auto">
          <a:xfrm>
            <a:off x="7451725" y="22764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s3b</a:t>
            </a:r>
          </a:p>
        </p:txBody>
      </p:sp>
      <p:cxnSp>
        <p:nvCxnSpPr>
          <p:cNvPr id="70692" name="AutoShape 21"/>
          <p:cNvCxnSpPr>
            <a:cxnSpLocks noChangeShapeType="1"/>
            <a:stCxn id="0" idx="5"/>
            <a:endCxn id="119" idx="6"/>
          </p:cNvCxnSpPr>
          <p:nvPr/>
        </p:nvCxnSpPr>
        <p:spPr bwMode="auto">
          <a:xfrm rot="5400000">
            <a:off x="5661025" y="3054350"/>
            <a:ext cx="2949575" cy="2105025"/>
          </a:xfrm>
          <a:prstGeom prst="curvedConnector2">
            <a:avLst/>
          </a:prstGeom>
          <a:noFill/>
          <a:ln w="9525">
            <a:solidFill>
              <a:schemeClr val="tx1"/>
            </a:solidFill>
            <a:round/>
            <a:headEnd/>
            <a:tailEnd type="triangle" w="med" len="med"/>
          </a:ln>
        </p:spPr>
      </p:cxnSp>
      <p:cxnSp>
        <p:nvCxnSpPr>
          <p:cNvPr id="70693" name="AutoShape 15"/>
          <p:cNvCxnSpPr>
            <a:cxnSpLocks noChangeShapeType="1"/>
            <a:stCxn id="0" idx="5"/>
            <a:endCxn id="0" idx="2"/>
          </p:cNvCxnSpPr>
          <p:nvPr/>
        </p:nvCxnSpPr>
        <p:spPr bwMode="auto">
          <a:xfrm rot="16200000" flipV="1">
            <a:off x="4182269" y="-1373981"/>
            <a:ext cx="795337" cy="7216775"/>
          </a:xfrm>
          <a:prstGeom prst="curvedConnector4">
            <a:avLst>
              <a:gd name="adj1" fmla="val -520361"/>
              <a:gd name="adj2" fmla="val 103167"/>
            </a:avLst>
          </a:prstGeom>
          <a:noFill/>
          <a:ln w="9525">
            <a:solidFill>
              <a:schemeClr val="tx1"/>
            </a:solidFill>
            <a:round/>
            <a:headEnd/>
            <a:tailEnd type="triangle" w="med" len="med"/>
          </a:ln>
        </p:spPr>
      </p:cxnSp>
      <p:sp>
        <p:nvSpPr>
          <p:cNvPr id="70694" name="Rectangle 8"/>
          <p:cNvSpPr>
            <a:spLocks noChangeArrowheads="1"/>
          </p:cNvSpPr>
          <p:nvPr/>
        </p:nvSpPr>
        <p:spPr bwMode="auto">
          <a:xfrm>
            <a:off x="7308850" y="2852738"/>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绿茶</a:t>
            </a:r>
            <a:endParaRPr lang="en-US" altLang="zh-CN">
              <a:latin typeface="Calibri" pitchFamily="34" charset="0"/>
            </a:endParaRPr>
          </a:p>
        </p:txBody>
      </p:sp>
      <p:sp>
        <p:nvSpPr>
          <p:cNvPr id="70695" name="Rectangle 22"/>
          <p:cNvSpPr>
            <a:spLocks noChangeArrowheads="1"/>
          </p:cNvSpPr>
          <p:nvPr/>
        </p:nvSpPr>
        <p:spPr bwMode="auto">
          <a:xfrm>
            <a:off x="8172450" y="2997200"/>
            <a:ext cx="792163" cy="358775"/>
          </a:xfrm>
          <a:prstGeom prst="rect">
            <a:avLst/>
          </a:prstGeom>
          <a:noFill/>
          <a:ln w="9525">
            <a:noFill/>
            <a:miter lim="800000"/>
            <a:headEnd/>
            <a:tailEnd/>
          </a:ln>
        </p:spPr>
        <p:txBody>
          <a:bodyPr wrap="none" anchor="ctr"/>
          <a:lstStyle/>
          <a:p>
            <a:pPr algn="ctr"/>
            <a:r>
              <a:rPr lang="zh-CN" altLang="en-US" sz="2400">
                <a:latin typeface="Calibri" pitchFamily="34" charset="0"/>
              </a:rPr>
              <a:t>退钱</a:t>
            </a:r>
            <a:endParaRPr lang="en-US" altLang="zh-CN" sz="2400">
              <a:latin typeface="Calibri" pitchFamily="34" charset="0"/>
            </a:endParaRPr>
          </a:p>
        </p:txBody>
      </p:sp>
      <p:sp>
        <p:nvSpPr>
          <p:cNvPr id="3" name="Oval 16"/>
          <p:cNvSpPr>
            <a:spLocks noChangeArrowheads="1"/>
          </p:cNvSpPr>
          <p:nvPr/>
        </p:nvSpPr>
        <p:spPr bwMode="auto">
          <a:xfrm>
            <a:off x="4787900" y="4652963"/>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s5a</a:t>
            </a:r>
          </a:p>
        </p:txBody>
      </p:sp>
      <p:cxnSp>
        <p:nvCxnSpPr>
          <p:cNvPr id="70697" name="AutoShape 15"/>
          <p:cNvCxnSpPr>
            <a:cxnSpLocks noChangeShapeType="1"/>
            <a:stCxn id="0" idx="2"/>
            <a:endCxn id="0" idx="4"/>
          </p:cNvCxnSpPr>
          <p:nvPr/>
        </p:nvCxnSpPr>
        <p:spPr bwMode="auto">
          <a:xfrm rot="10800000">
            <a:off x="1474788" y="3700463"/>
            <a:ext cx="3313112" cy="1160462"/>
          </a:xfrm>
          <a:prstGeom prst="curvedConnector2">
            <a:avLst/>
          </a:prstGeom>
          <a:noFill/>
          <a:ln w="9525">
            <a:solidFill>
              <a:schemeClr val="tx1"/>
            </a:solidFill>
            <a:round/>
            <a:headEnd/>
            <a:tailEnd type="triangle" w="med" len="med"/>
          </a:ln>
        </p:spPr>
      </p:cxnSp>
      <p:sp>
        <p:nvSpPr>
          <p:cNvPr id="70698" name="Rectangle 9"/>
          <p:cNvSpPr>
            <a:spLocks noChangeArrowheads="1"/>
          </p:cNvSpPr>
          <p:nvPr/>
        </p:nvSpPr>
        <p:spPr bwMode="auto">
          <a:xfrm>
            <a:off x="3492500" y="4652963"/>
            <a:ext cx="1511300" cy="358775"/>
          </a:xfrm>
          <a:prstGeom prst="rect">
            <a:avLst/>
          </a:prstGeom>
          <a:noFill/>
          <a:ln w="9525">
            <a:noFill/>
            <a:miter lim="800000"/>
            <a:headEnd/>
            <a:tailEnd/>
          </a:ln>
        </p:spPr>
        <p:txBody>
          <a:bodyPr wrap="none" anchor="ctr"/>
          <a:lstStyle/>
          <a:p>
            <a:pPr algn="ctr"/>
            <a:r>
              <a:rPr lang="zh-CN" altLang="en-US" sz="2400">
                <a:latin typeface="Calibri" pitchFamily="34" charset="0"/>
              </a:rPr>
              <a:t>取绿茶</a:t>
            </a:r>
          </a:p>
        </p:txBody>
      </p:sp>
      <p:sp>
        <p:nvSpPr>
          <p:cNvPr id="4" name="Oval 16"/>
          <p:cNvSpPr>
            <a:spLocks noChangeArrowheads="1"/>
          </p:cNvSpPr>
          <p:nvPr/>
        </p:nvSpPr>
        <p:spPr bwMode="auto">
          <a:xfrm>
            <a:off x="1042988" y="32845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s6a</a:t>
            </a:r>
          </a:p>
        </p:txBody>
      </p:sp>
      <p:sp>
        <p:nvSpPr>
          <p:cNvPr id="5" name="Oval 16"/>
          <p:cNvSpPr>
            <a:spLocks noChangeArrowheads="1"/>
          </p:cNvSpPr>
          <p:nvPr/>
        </p:nvSpPr>
        <p:spPr bwMode="auto">
          <a:xfrm>
            <a:off x="971550" y="27082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s6b</a:t>
            </a:r>
          </a:p>
        </p:txBody>
      </p:sp>
      <p:sp>
        <p:nvSpPr>
          <p:cNvPr id="6" name="Oval 16"/>
          <p:cNvSpPr>
            <a:spLocks noChangeArrowheads="1"/>
          </p:cNvSpPr>
          <p:nvPr/>
        </p:nvSpPr>
        <p:spPr bwMode="auto">
          <a:xfrm>
            <a:off x="900113" y="2133600"/>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s6c</a:t>
            </a:r>
          </a:p>
        </p:txBody>
      </p:sp>
      <p:sp>
        <p:nvSpPr>
          <p:cNvPr id="7" name="Oval 16"/>
          <p:cNvSpPr>
            <a:spLocks noChangeArrowheads="1"/>
          </p:cNvSpPr>
          <p:nvPr/>
        </p:nvSpPr>
        <p:spPr bwMode="auto">
          <a:xfrm>
            <a:off x="971550" y="1628775"/>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s6d</a:t>
            </a:r>
          </a:p>
        </p:txBody>
      </p:sp>
      <p:cxnSp>
        <p:nvCxnSpPr>
          <p:cNvPr id="70703" name="AutoShape 15"/>
          <p:cNvCxnSpPr>
            <a:cxnSpLocks noChangeShapeType="1"/>
            <a:stCxn id="0" idx="7"/>
            <a:endCxn id="102" idx="2"/>
          </p:cNvCxnSpPr>
          <p:nvPr/>
        </p:nvCxnSpPr>
        <p:spPr bwMode="auto">
          <a:xfrm rot="16200000">
            <a:off x="2241550" y="1014413"/>
            <a:ext cx="1868488" cy="2792412"/>
          </a:xfrm>
          <a:prstGeom prst="curvedConnector2">
            <a:avLst/>
          </a:prstGeom>
          <a:noFill/>
          <a:ln w="9525">
            <a:solidFill>
              <a:schemeClr val="tx1"/>
            </a:solidFill>
            <a:round/>
            <a:headEnd/>
            <a:tailEnd type="triangle" w="med" len="med"/>
          </a:ln>
        </p:spPr>
      </p:cxnSp>
      <p:cxnSp>
        <p:nvCxnSpPr>
          <p:cNvPr id="70704" name="AutoShape 15"/>
          <p:cNvCxnSpPr>
            <a:cxnSpLocks noChangeShapeType="1"/>
            <a:stCxn id="0" idx="6"/>
            <a:endCxn id="102" idx="2"/>
          </p:cNvCxnSpPr>
          <p:nvPr/>
        </p:nvCxnSpPr>
        <p:spPr bwMode="auto">
          <a:xfrm flipV="1">
            <a:off x="1835150" y="1476375"/>
            <a:ext cx="2736850" cy="1439863"/>
          </a:xfrm>
          <a:prstGeom prst="curvedConnector3">
            <a:avLst>
              <a:gd name="adj1" fmla="val 50000"/>
            </a:avLst>
          </a:prstGeom>
          <a:noFill/>
          <a:ln w="9525">
            <a:solidFill>
              <a:schemeClr val="tx1"/>
            </a:solidFill>
            <a:round/>
            <a:headEnd/>
            <a:tailEnd type="triangle" w="med" len="med"/>
          </a:ln>
        </p:spPr>
      </p:cxnSp>
      <p:cxnSp>
        <p:nvCxnSpPr>
          <p:cNvPr id="70705" name="AutoShape 15"/>
          <p:cNvCxnSpPr>
            <a:cxnSpLocks noChangeShapeType="1"/>
            <a:stCxn id="0" idx="6"/>
            <a:endCxn id="102" idx="2"/>
          </p:cNvCxnSpPr>
          <p:nvPr/>
        </p:nvCxnSpPr>
        <p:spPr bwMode="auto">
          <a:xfrm flipV="1">
            <a:off x="1763713" y="1476375"/>
            <a:ext cx="2808287" cy="865188"/>
          </a:xfrm>
          <a:prstGeom prst="curvedConnector3">
            <a:avLst>
              <a:gd name="adj1" fmla="val 49972"/>
            </a:avLst>
          </a:prstGeom>
          <a:noFill/>
          <a:ln w="9525">
            <a:solidFill>
              <a:schemeClr val="tx1"/>
            </a:solidFill>
            <a:round/>
            <a:headEnd/>
            <a:tailEnd type="triangle" w="med" len="med"/>
          </a:ln>
        </p:spPr>
      </p:cxnSp>
      <p:cxnSp>
        <p:nvCxnSpPr>
          <p:cNvPr id="70706" name="AutoShape 15"/>
          <p:cNvCxnSpPr>
            <a:cxnSpLocks noChangeShapeType="1"/>
            <a:stCxn id="0" idx="6"/>
            <a:endCxn id="102" idx="2"/>
          </p:cNvCxnSpPr>
          <p:nvPr/>
        </p:nvCxnSpPr>
        <p:spPr bwMode="auto">
          <a:xfrm flipV="1">
            <a:off x="1835150" y="1476375"/>
            <a:ext cx="2736850" cy="360363"/>
          </a:xfrm>
          <a:prstGeom prst="curvedConnector3">
            <a:avLst>
              <a:gd name="adj1" fmla="val 50000"/>
            </a:avLst>
          </a:prstGeom>
          <a:noFill/>
          <a:ln w="9525">
            <a:solidFill>
              <a:schemeClr val="tx1"/>
            </a:solidFill>
            <a:round/>
            <a:headEnd/>
            <a:tailEnd type="triangle" w="med" len="med"/>
          </a:ln>
        </p:spPr>
      </p:cxnSp>
      <p:sp>
        <p:nvSpPr>
          <p:cNvPr id="8" name="Oval 16"/>
          <p:cNvSpPr>
            <a:spLocks noChangeArrowheads="1"/>
          </p:cNvSpPr>
          <p:nvPr/>
        </p:nvSpPr>
        <p:spPr bwMode="auto">
          <a:xfrm>
            <a:off x="2700338" y="2852738"/>
            <a:ext cx="863600" cy="415925"/>
          </a:xfrm>
          <a:prstGeom prst="ellipse">
            <a:avLst/>
          </a:prstGeom>
          <a:solidFill>
            <a:schemeClr val="accent1">
              <a:lumMod val="20000"/>
              <a:lumOff val="80000"/>
            </a:schemeClr>
          </a:solidFill>
          <a:ln w="9525">
            <a:solidFill>
              <a:schemeClr val="tx1"/>
            </a:solidFill>
            <a:round/>
            <a:headEnd/>
            <a:tailEnd/>
          </a:ln>
        </p:spPr>
        <p:txBody>
          <a:bodyPr wrap="none" anchor="ctr"/>
          <a:lstStyle/>
          <a:p>
            <a:pPr algn="ctr"/>
            <a:r>
              <a:rPr lang="en-US" altLang="zh-CN" sz="2400">
                <a:latin typeface="Calibri" pitchFamily="34" charset="0"/>
              </a:rPr>
              <a:t>s6e</a:t>
            </a:r>
          </a:p>
        </p:txBody>
      </p:sp>
      <p:cxnSp>
        <p:nvCxnSpPr>
          <p:cNvPr id="70708" name="AutoShape 28"/>
          <p:cNvCxnSpPr>
            <a:cxnSpLocks noChangeShapeType="1"/>
            <a:stCxn id="102" idx="2"/>
            <a:endCxn id="0" idx="0"/>
          </p:cNvCxnSpPr>
          <p:nvPr/>
        </p:nvCxnSpPr>
        <p:spPr bwMode="auto">
          <a:xfrm rot="10800000" flipV="1">
            <a:off x="3132138" y="1476375"/>
            <a:ext cx="1439862" cy="1376363"/>
          </a:xfrm>
          <a:prstGeom prst="curvedConnector2">
            <a:avLst/>
          </a:prstGeom>
          <a:noFill/>
          <a:ln w="9525">
            <a:solidFill>
              <a:schemeClr val="tx1"/>
            </a:solidFill>
            <a:round/>
            <a:headEnd/>
            <a:tailEnd type="triangle" w="med" len="med"/>
          </a:ln>
        </p:spPr>
      </p:cxnSp>
      <p:sp>
        <p:nvSpPr>
          <p:cNvPr id="70709" name="Rectangle 9"/>
          <p:cNvSpPr>
            <a:spLocks noChangeArrowheads="1"/>
          </p:cNvSpPr>
          <p:nvPr/>
        </p:nvSpPr>
        <p:spPr bwMode="auto">
          <a:xfrm>
            <a:off x="1835150" y="1771650"/>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5</a:t>
            </a:r>
            <a:r>
              <a:rPr lang="zh-CN" altLang="en-US" sz="2400">
                <a:latin typeface="Calibri" pitchFamily="34" charset="0"/>
              </a:rPr>
              <a:t>元</a:t>
            </a:r>
          </a:p>
        </p:txBody>
      </p:sp>
      <p:sp>
        <p:nvSpPr>
          <p:cNvPr id="70710" name="Rectangle 9"/>
          <p:cNvSpPr>
            <a:spLocks noChangeArrowheads="1"/>
          </p:cNvSpPr>
          <p:nvPr/>
        </p:nvSpPr>
        <p:spPr bwMode="auto">
          <a:xfrm>
            <a:off x="1835150" y="2132013"/>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4</a:t>
            </a:r>
            <a:r>
              <a:rPr lang="zh-CN" altLang="en-US" sz="2400">
                <a:latin typeface="Calibri" pitchFamily="34" charset="0"/>
              </a:rPr>
              <a:t>元</a:t>
            </a:r>
          </a:p>
        </p:txBody>
      </p:sp>
      <p:sp>
        <p:nvSpPr>
          <p:cNvPr id="70711" name="Rectangle 9"/>
          <p:cNvSpPr>
            <a:spLocks noChangeArrowheads="1"/>
          </p:cNvSpPr>
          <p:nvPr/>
        </p:nvSpPr>
        <p:spPr bwMode="auto">
          <a:xfrm>
            <a:off x="1835150" y="2492375"/>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3</a:t>
            </a:r>
            <a:r>
              <a:rPr lang="zh-CN" altLang="en-US" sz="2400">
                <a:latin typeface="Calibri" pitchFamily="34" charset="0"/>
              </a:rPr>
              <a:t>元</a:t>
            </a:r>
          </a:p>
        </p:txBody>
      </p:sp>
      <p:sp>
        <p:nvSpPr>
          <p:cNvPr id="70712" name="Rectangle 9"/>
          <p:cNvSpPr>
            <a:spLocks noChangeArrowheads="1"/>
          </p:cNvSpPr>
          <p:nvPr/>
        </p:nvSpPr>
        <p:spPr bwMode="auto">
          <a:xfrm>
            <a:off x="2843213" y="1700213"/>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2</a:t>
            </a:r>
            <a:r>
              <a:rPr lang="zh-CN" altLang="en-US" sz="2400">
                <a:latin typeface="Calibri" pitchFamily="34" charset="0"/>
              </a:rPr>
              <a:t>元</a:t>
            </a:r>
          </a:p>
        </p:txBody>
      </p:sp>
      <p:sp>
        <p:nvSpPr>
          <p:cNvPr id="70713" name="Rectangle 9"/>
          <p:cNvSpPr>
            <a:spLocks noChangeArrowheads="1"/>
          </p:cNvSpPr>
          <p:nvPr/>
        </p:nvSpPr>
        <p:spPr bwMode="auto">
          <a:xfrm>
            <a:off x="2843213" y="2060575"/>
            <a:ext cx="1079500" cy="358775"/>
          </a:xfrm>
          <a:prstGeom prst="rect">
            <a:avLst/>
          </a:prstGeom>
          <a:noFill/>
          <a:ln w="9525">
            <a:noFill/>
            <a:miter lim="800000"/>
            <a:headEnd/>
            <a:tailEnd/>
          </a:ln>
        </p:spPr>
        <p:txBody>
          <a:bodyPr wrap="none" anchor="ctr"/>
          <a:lstStyle/>
          <a:p>
            <a:pPr algn="ctr"/>
            <a:r>
              <a:rPr lang="zh-CN" altLang="en-US" sz="2400">
                <a:latin typeface="Calibri" pitchFamily="34" charset="0"/>
              </a:rPr>
              <a:t>取</a:t>
            </a:r>
            <a:r>
              <a:rPr lang="en-US" altLang="zh-CN" sz="2400">
                <a:latin typeface="Calibri" pitchFamily="34" charset="0"/>
              </a:rPr>
              <a:t>1</a:t>
            </a:r>
            <a:r>
              <a:rPr lang="zh-CN" altLang="en-US" sz="2400">
                <a:latin typeface="Calibri" pitchFamily="34" charset="0"/>
              </a:rPr>
              <a:t>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43010" name="内容占位符 2"/>
          <p:cNvSpPr>
            <a:spLocks noGrp="1"/>
          </p:cNvSpPr>
          <p:nvPr>
            <p:ph idx="1"/>
          </p:nvPr>
        </p:nvSpPr>
        <p:spPr>
          <a:xfrm>
            <a:off x="0" y="836613"/>
            <a:ext cx="9144000" cy="6021387"/>
          </a:xfrm>
        </p:spPr>
        <p:txBody>
          <a:bodyPr/>
          <a:lstStyle/>
          <a:p>
            <a:endParaRPr lang="en-US" altLang="zh-CN" dirty="0" smtClean="0"/>
          </a:p>
          <a:p>
            <a:r>
              <a:rPr lang="zh-CN" altLang="en-US" dirty="0" smtClean="0"/>
              <a:t>正确性证明</a:t>
            </a:r>
            <a:endParaRPr lang="en-US" altLang="zh-CN" dirty="0" smtClean="0"/>
          </a:p>
          <a:p>
            <a:pPr lvl="1"/>
            <a:r>
              <a:rPr lang="zh-CN" altLang="en-US" dirty="0" smtClean="0"/>
              <a:t>形式的设计语言</a:t>
            </a:r>
            <a:endParaRPr lang="en-US" altLang="zh-CN" dirty="0" smtClean="0"/>
          </a:p>
          <a:p>
            <a:pPr lvl="1"/>
            <a:r>
              <a:rPr lang="zh-CN" altLang="en-US" dirty="0" smtClean="0"/>
              <a:t>形式的性质描述语言</a:t>
            </a:r>
            <a:endParaRPr lang="en-US" altLang="zh-CN" dirty="0" smtClean="0"/>
          </a:p>
          <a:p>
            <a:pPr lvl="1"/>
            <a:r>
              <a:rPr lang="zh-CN" altLang="en-US" dirty="0" smtClean="0"/>
              <a:t>建立在形式语义上的和图算法上的推理</a:t>
            </a:r>
          </a:p>
          <a:p>
            <a:pPr lvl="1"/>
            <a:endParaRPr lang="en-US" altLang="zh-CN" dirty="0" smtClean="0"/>
          </a:p>
          <a:p>
            <a:r>
              <a:rPr lang="zh-CN" altLang="en-US" dirty="0" smtClean="0"/>
              <a:t>可以证明我们的设计满足需求</a:t>
            </a:r>
            <a:endParaRPr lang="en-US" altLang="zh-CN" dirty="0" smtClean="0"/>
          </a:p>
          <a:p>
            <a:endParaRPr lang="en-US" altLang="zh-CN" dirty="0" smtClean="0"/>
          </a:p>
          <a:p>
            <a:r>
              <a:rPr lang="zh-CN" altLang="en-US" dirty="0" smtClean="0"/>
              <a:t>设计的细化可以用模拟关系来说明</a:t>
            </a:r>
            <a:endParaRPr lang="en-US" altLang="zh-CN" dirty="0" smtClean="0"/>
          </a:p>
          <a:p>
            <a:r>
              <a:rPr lang="zh-CN" altLang="en-US" dirty="0" smtClean="0"/>
              <a:t>可以证明这些设计之间存在模拟关系</a:t>
            </a:r>
            <a:endParaRPr lang="en-US" altLang="zh-CN"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endParaRPr lang="zh-CN" altLang="en-US" dirty="0"/>
          </a:p>
        </p:txBody>
      </p:sp>
      <p:sp>
        <p:nvSpPr>
          <p:cNvPr id="44034" name="内容占位符 2"/>
          <p:cNvSpPr>
            <a:spLocks noGrp="1"/>
          </p:cNvSpPr>
          <p:nvPr>
            <p:ph idx="1"/>
          </p:nvPr>
        </p:nvSpPr>
        <p:spPr>
          <a:xfrm>
            <a:off x="0" y="836613"/>
            <a:ext cx="9144000" cy="6021387"/>
          </a:xfrm>
        </p:spPr>
        <p:txBody>
          <a:bodyPr/>
          <a:lstStyle/>
          <a:p>
            <a:endParaRPr lang="en-US" altLang="zh-CN" smtClean="0"/>
          </a:p>
          <a:p>
            <a:pPr>
              <a:buFont typeface="Arial" charset="0"/>
              <a:buNone/>
            </a:pPr>
            <a:r>
              <a:rPr lang="zh-CN" altLang="en-US" smtClean="0"/>
              <a:t>顺序程序例子</a:t>
            </a:r>
            <a:endParaRPr lang="en-US" altLang="zh-CN" smtClean="0"/>
          </a:p>
          <a:p>
            <a:pPr>
              <a:buFont typeface="Arial" charset="0"/>
              <a:buNone/>
            </a:pPr>
            <a:endParaRPr lang="en-US" altLang="zh-CN" smtClean="0">
              <a:solidFill>
                <a:srgbClr val="FF0000"/>
              </a:solidFill>
            </a:endParaRPr>
          </a:p>
          <a:p>
            <a:pPr>
              <a:buFont typeface="Arial" charset="0"/>
              <a:buNone/>
            </a:pPr>
            <a:r>
              <a:rPr lang="zh-CN" altLang="en-US" smtClean="0"/>
              <a:t>反应式系统例子</a:t>
            </a:r>
            <a:endParaRPr lang="en-US" altLang="zh-CN" smtClean="0"/>
          </a:p>
          <a:p>
            <a:endParaRPr lang="zh-CN" altLang="en-US" smtClean="0"/>
          </a:p>
          <a:p>
            <a:pPr>
              <a:buFont typeface="Arial" charset="0"/>
              <a:buNone/>
            </a:pPr>
            <a:r>
              <a:rPr lang="zh-CN" altLang="en-US" smtClean="0">
                <a:solidFill>
                  <a:srgbClr val="FF0000"/>
                </a:solidFill>
              </a:rPr>
              <a:t>并发程序例子</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例子：并发程序</a:t>
            </a:r>
            <a:endParaRPr lang="zh-CN" altLang="en-US" dirty="0"/>
          </a:p>
        </p:txBody>
      </p:sp>
      <p:sp>
        <p:nvSpPr>
          <p:cNvPr id="45058" name="内容占位符 2"/>
          <p:cNvSpPr>
            <a:spLocks noGrp="1"/>
          </p:cNvSpPr>
          <p:nvPr>
            <p:ph idx="1"/>
          </p:nvPr>
        </p:nvSpPr>
        <p:spPr>
          <a:xfrm>
            <a:off x="0" y="836613"/>
            <a:ext cx="9144000" cy="6021387"/>
          </a:xfrm>
        </p:spPr>
        <p:txBody>
          <a:bodyPr/>
          <a:lstStyle/>
          <a:p>
            <a:endParaRPr lang="en-US" altLang="zh-CN" smtClean="0"/>
          </a:p>
          <a:p>
            <a:r>
              <a:rPr lang="zh-CN" altLang="en-US" smtClean="0"/>
              <a:t>并发程序是指由多个顺序程序组成的一起运行且通过共享变量或通信通道互相影响的程序系统。</a:t>
            </a:r>
          </a:p>
          <a:p>
            <a:r>
              <a:rPr lang="zh-CN" altLang="en-US" smtClean="0"/>
              <a:t>这里所说的程序通常称为进程，这样的系统通常称为并发系统。</a:t>
            </a:r>
            <a:endParaRPr lang="en-US" altLang="zh-CN" smtClean="0"/>
          </a:p>
          <a:p>
            <a:r>
              <a:rPr lang="zh-CN" altLang="en-US" smtClean="0"/>
              <a:t>假定我们要设计一个由两个可使用共享变量的和公共资源的进程组成的并发系统。</a:t>
            </a:r>
          </a:p>
          <a:p>
            <a:r>
              <a:rPr lang="zh-CN" altLang="en-US" smtClean="0"/>
              <a:t>我们需要设计一个称为互斥算法的机制以控制公共资源的使用。</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需求</a:t>
            </a:r>
            <a:endParaRPr lang="zh-CN" altLang="en-US" dirty="0"/>
          </a:p>
        </p:txBody>
      </p:sp>
      <p:sp>
        <p:nvSpPr>
          <p:cNvPr id="46082" name="矩形 5"/>
          <p:cNvSpPr>
            <a:spLocks noChangeArrowheads="1"/>
          </p:cNvSpPr>
          <p:nvPr/>
        </p:nvSpPr>
        <p:spPr bwMode="auto">
          <a:xfrm>
            <a:off x="0" y="3357563"/>
            <a:ext cx="9144000" cy="2246312"/>
          </a:xfrm>
          <a:prstGeom prst="rect">
            <a:avLst/>
          </a:prstGeom>
          <a:noFill/>
          <a:ln w="9525">
            <a:noFill/>
            <a:miter lim="800000"/>
            <a:headEnd/>
            <a:tailEnd/>
          </a:ln>
        </p:spPr>
        <p:txBody>
          <a:bodyPr>
            <a:spAutoFit/>
          </a:bodyPr>
          <a:lstStyle/>
          <a:p>
            <a:r>
              <a:rPr lang="zh-CN" altLang="en-US" sz="2800">
                <a:latin typeface="Calibri" pitchFamily="34" charset="0"/>
              </a:rPr>
              <a:t>需求分析</a:t>
            </a:r>
            <a:endParaRPr lang="en-US" altLang="zh-CN" sz="2800">
              <a:latin typeface="Calibri" pitchFamily="34" charset="0"/>
            </a:endParaRPr>
          </a:p>
          <a:p>
            <a:endParaRPr lang="en-US" altLang="zh-CN" sz="2800">
              <a:latin typeface="Calibri" pitchFamily="34" charset="0"/>
            </a:endParaRPr>
          </a:p>
          <a:p>
            <a:r>
              <a:rPr lang="zh-CN" altLang="en-US" sz="2800">
                <a:latin typeface="Calibri" pitchFamily="34" charset="0"/>
              </a:rPr>
              <a:t>两个进程需要共用资源</a:t>
            </a:r>
            <a:endParaRPr lang="en-US" altLang="zh-CN" sz="2800">
              <a:latin typeface="Calibri" pitchFamily="34" charset="0"/>
            </a:endParaRPr>
          </a:p>
          <a:p>
            <a:r>
              <a:rPr lang="zh-CN" altLang="en-US" sz="2800">
                <a:latin typeface="Calibri" pitchFamily="34" charset="0"/>
              </a:rPr>
              <a:t>设计控制机制使得不能两个进程同时访问该资源</a:t>
            </a:r>
            <a:endParaRPr lang="en-US" altLang="zh-CN" sz="2800">
              <a:latin typeface="Calibri" pitchFamily="34" charset="0"/>
            </a:endParaRPr>
          </a:p>
          <a:p>
            <a:endParaRPr lang="en-US" altLang="zh-CN" sz="2800">
              <a:latin typeface="Calibri" pitchFamily="34" charset="0"/>
            </a:endParaRPr>
          </a:p>
        </p:txBody>
      </p:sp>
      <p:cxnSp>
        <p:nvCxnSpPr>
          <p:cNvPr id="7" name="曲线连接符 43"/>
          <p:cNvCxnSpPr>
            <a:stCxn id="46085" idx="3"/>
            <a:endCxn id="46084" idx="1"/>
          </p:cNvCxnSpPr>
          <p:nvPr/>
        </p:nvCxnSpPr>
        <p:spPr>
          <a:xfrm>
            <a:off x="3132138" y="2033588"/>
            <a:ext cx="576262" cy="269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6084" name="AutoShape 11"/>
          <p:cNvSpPr>
            <a:spLocks noChangeArrowheads="1"/>
          </p:cNvSpPr>
          <p:nvPr/>
        </p:nvSpPr>
        <p:spPr bwMode="auto">
          <a:xfrm>
            <a:off x="3708400" y="1628775"/>
            <a:ext cx="1154113" cy="863600"/>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资源</a:t>
            </a:r>
          </a:p>
        </p:txBody>
      </p:sp>
      <p:sp>
        <p:nvSpPr>
          <p:cNvPr id="46085" name="AutoShape 11"/>
          <p:cNvSpPr>
            <a:spLocks noChangeArrowheads="1"/>
          </p:cNvSpPr>
          <p:nvPr/>
        </p:nvSpPr>
        <p:spPr bwMode="auto">
          <a:xfrm>
            <a:off x="1403350" y="1400175"/>
            <a:ext cx="1728788" cy="1265238"/>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进程</a:t>
            </a:r>
            <a:r>
              <a:rPr lang="en-US" altLang="zh-CN" sz="2400">
                <a:latin typeface="Calibri" pitchFamily="34" charset="0"/>
              </a:rPr>
              <a:t>A</a:t>
            </a:r>
            <a:endParaRPr lang="zh-CN" altLang="en-US" sz="2400">
              <a:latin typeface="Calibri" pitchFamily="34" charset="0"/>
            </a:endParaRPr>
          </a:p>
        </p:txBody>
      </p:sp>
      <p:sp>
        <p:nvSpPr>
          <p:cNvPr id="46086" name="AutoShape 11"/>
          <p:cNvSpPr>
            <a:spLocks noChangeArrowheads="1"/>
          </p:cNvSpPr>
          <p:nvPr/>
        </p:nvSpPr>
        <p:spPr bwMode="auto">
          <a:xfrm>
            <a:off x="5435600" y="1400175"/>
            <a:ext cx="1728788" cy="1265238"/>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进程</a:t>
            </a:r>
            <a:r>
              <a:rPr lang="en-US" altLang="zh-CN" sz="2400">
                <a:latin typeface="Calibri" pitchFamily="34" charset="0"/>
              </a:rPr>
              <a:t>B</a:t>
            </a:r>
            <a:endParaRPr lang="zh-CN" altLang="en-US" sz="2400">
              <a:latin typeface="Calibri" pitchFamily="34" charset="0"/>
            </a:endParaRPr>
          </a:p>
        </p:txBody>
      </p:sp>
      <p:cxnSp>
        <p:nvCxnSpPr>
          <p:cNvPr id="11" name="曲线连接符 43"/>
          <p:cNvCxnSpPr>
            <a:stCxn id="46086" idx="1"/>
            <a:endCxn id="46084" idx="3"/>
          </p:cNvCxnSpPr>
          <p:nvPr/>
        </p:nvCxnSpPr>
        <p:spPr>
          <a:xfrm rot="10800000" flipV="1">
            <a:off x="4862513" y="2033588"/>
            <a:ext cx="573087" cy="269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endParaRPr lang="zh-CN" altLang="en-US" dirty="0"/>
          </a:p>
        </p:txBody>
      </p:sp>
      <p:sp>
        <p:nvSpPr>
          <p:cNvPr id="12" name="矩形 11"/>
          <p:cNvSpPr/>
          <p:nvPr/>
        </p:nvSpPr>
        <p:spPr>
          <a:xfrm>
            <a:off x="395288" y="1125538"/>
            <a:ext cx="3960812" cy="5327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Oval 71"/>
          <p:cNvSpPr>
            <a:spLocks noChangeArrowheads="1"/>
          </p:cNvSpPr>
          <p:nvPr/>
        </p:nvSpPr>
        <p:spPr bwMode="auto">
          <a:xfrm>
            <a:off x="971550" y="1844675"/>
            <a:ext cx="3168650" cy="503238"/>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Non-Critical Region</a:t>
            </a:r>
          </a:p>
        </p:txBody>
      </p:sp>
      <p:sp>
        <p:nvSpPr>
          <p:cNvPr id="14" name="Oval 71"/>
          <p:cNvSpPr>
            <a:spLocks noChangeArrowheads="1"/>
          </p:cNvSpPr>
          <p:nvPr/>
        </p:nvSpPr>
        <p:spPr bwMode="auto">
          <a:xfrm>
            <a:off x="971550" y="4652963"/>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Critical Region</a:t>
            </a:r>
          </a:p>
        </p:txBody>
      </p:sp>
      <p:cxnSp>
        <p:nvCxnSpPr>
          <p:cNvPr id="15" name="曲线连接符 14"/>
          <p:cNvCxnSpPr>
            <a:stCxn id="13" idx="4"/>
            <a:endCxn id="14" idx="0"/>
          </p:cNvCxnSpPr>
          <p:nvPr/>
        </p:nvCxnSpPr>
        <p:spPr>
          <a:xfrm rot="5400000">
            <a:off x="1403351" y="3500437"/>
            <a:ext cx="2305050" cy="31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43"/>
          <p:cNvCxnSpPr/>
          <p:nvPr/>
        </p:nvCxnSpPr>
        <p:spPr>
          <a:xfrm rot="5400000">
            <a:off x="2308225" y="1589088"/>
            <a:ext cx="503237" cy="79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曲线连接符 43"/>
          <p:cNvCxnSpPr/>
          <p:nvPr/>
        </p:nvCxnSpPr>
        <p:spPr>
          <a:xfrm rot="16200000" flipH="1">
            <a:off x="2489200" y="3217863"/>
            <a:ext cx="125413"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43"/>
          <p:cNvCxnSpPr>
            <a:endCxn id="14" idx="0"/>
          </p:cNvCxnSpPr>
          <p:nvPr/>
        </p:nvCxnSpPr>
        <p:spPr>
          <a:xfrm rot="5400000">
            <a:off x="2122488" y="4221163"/>
            <a:ext cx="865187"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43"/>
          <p:cNvCxnSpPr>
            <a:endCxn id="14" idx="0"/>
          </p:cNvCxnSpPr>
          <p:nvPr/>
        </p:nvCxnSpPr>
        <p:spPr>
          <a:xfrm rot="16200000" flipH="1">
            <a:off x="2489200" y="4586288"/>
            <a:ext cx="125413"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43"/>
          <p:cNvCxnSpPr>
            <a:stCxn id="14" idx="4"/>
          </p:cNvCxnSpPr>
          <p:nvPr/>
        </p:nvCxnSpPr>
        <p:spPr>
          <a:xfrm rot="5400000">
            <a:off x="2159001" y="5553075"/>
            <a:ext cx="792162"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43"/>
          <p:cNvCxnSpPr>
            <a:endCxn id="13" idx="0"/>
          </p:cNvCxnSpPr>
          <p:nvPr/>
        </p:nvCxnSpPr>
        <p:spPr>
          <a:xfrm rot="5400000" flipH="1" flipV="1">
            <a:off x="526257" y="3866356"/>
            <a:ext cx="4051300" cy="7937"/>
          </a:xfrm>
          <a:prstGeom prst="curvedConnector5">
            <a:avLst>
              <a:gd name="adj1" fmla="val -5643"/>
              <a:gd name="adj2" fmla="val -24411232"/>
              <a:gd name="adj3" fmla="val 105643"/>
            </a:avLst>
          </a:prstGeom>
          <a:ln>
            <a:tailEnd type="arrow"/>
          </a:ln>
        </p:spPr>
        <p:style>
          <a:lnRef idx="1">
            <a:schemeClr val="accent1"/>
          </a:lnRef>
          <a:fillRef idx="0">
            <a:schemeClr val="accent1"/>
          </a:fillRef>
          <a:effectRef idx="0">
            <a:schemeClr val="accent1"/>
          </a:effectRef>
          <a:fontRef idx="minor">
            <a:schemeClr val="tx1"/>
          </a:fontRef>
        </p:style>
      </p:cxnSp>
      <p:sp>
        <p:nvSpPr>
          <p:cNvPr id="47116" name="页脚占位符 4"/>
          <p:cNvSpPr txBox="1">
            <a:spLocks/>
          </p:cNvSpPr>
          <p:nvPr/>
        </p:nvSpPr>
        <p:spPr bwMode="auto">
          <a:xfrm>
            <a:off x="395288" y="1125538"/>
            <a:ext cx="1368425" cy="3651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23" name="矩形 22"/>
          <p:cNvSpPr/>
          <p:nvPr/>
        </p:nvSpPr>
        <p:spPr>
          <a:xfrm>
            <a:off x="4572000" y="1125538"/>
            <a:ext cx="3960813" cy="5327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4" name="Oval 71"/>
          <p:cNvSpPr>
            <a:spLocks noChangeArrowheads="1"/>
          </p:cNvSpPr>
          <p:nvPr/>
        </p:nvSpPr>
        <p:spPr bwMode="auto">
          <a:xfrm>
            <a:off x="5148263" y="1844675"/>
            <a:ext cx="3168650" cy="503238"/>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Non-Critical Region</a:t>
            </a:r>
          </a:p>
        </p:txBody>
      </p:sp>
      <p:sp>
        <p:nvSpPr>
          <p:cNvPr id="25" name="Oval 71"/>
          <p:cNvSpPr>
            <a:spLocks noChangeArrowheads="1"/>
          </p:cNvSpPr>
          <p:nvPr/>
        </p:nvSpPr>
        <p:spPr bwMode="auto">
          <a:xfrm>
            <a:off x="5148263" y="4652963"/>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Critical Region</a:t>
            </a:r>
          </a:p>
        </p:txBody>
      </p:sp>
      <p:cxnSp>
        <p:nvCxnSpPr>
          <p:cNvPr id="26" name="曲线连接符 25"/>
          <p:cNvCxnSpPr>
            <a:stCxn id="24" idx="4"/>
            <a:endCxn id="25" idx="0"/>
          </p:cNvCxnSpPr>
          <p:nvPr/>
        </p:nvCxnSpPr>
        <p:spPr>
          <a:xfrm rot="5400000">
            <a:off x="5580857" y="3501231"/>
            <a:ext cx="230505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43"/>
          <p:cNvCxnSpPr/>
          <p:nvPr/>
        </p:nvCxnSpPr>
        <p:spPr>
          <a:xfrm rot="5400000">
            <a:off x="6484938" y="1589088"/>
            <a:ext cx="503237"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曲线连接符 43"/>
          <p:cNvCxnSpPr/>
          <p:nvPr/>
        </p:nvCxnSpPr>
        <p:spPr>
          <a:xfrm rot="16200000" flipH="1">
            <a:off x="6665119" y="3217069"/>
            <a:ext cx="125413"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曲线连接符 43"/>
          <p:cNvCxnSpPr>
            <a:endCxn id="25" idx="0"/>
          </p:cNvCxnSpPr>
          <p:nvPr/>
        </p:nvCxnSpPr>
        <p:spPr>
          <a:xfrm rot="5400000">
            <a:off x="6299200" y="4221163"/>
            <a:ext cx="865187"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曲线连接符 43"/>
          <p:cNvCxnSpPr>
            <a:endCxn id="25" idx="0"/>
          </p:cNvCxnSpPr>
          <p:nvPr/>
        </p:nvCxnSpPr>
        <p:spPr>
          <a:xfrm rot="16200000" flipH="1">
            <a:off x="6665119" y="4585494"/>
            <a:ext cx="125413"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曲线连接符 43"/>
          <p:cNvCxnSpPr>
            <a:stCxn id="25" idx="4"/>
          </p:cNvCxnSpPr>
          <p:nvPr/>
        </p:nvCxnSpPr>
        <p:spPr>
          <a:xfrm rot="5400000">
            <a:off x="6335713" y="5553075"/>
            <a:ext cx="792162"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曲线连接符 43"/>
          <p:cNvCxnSpPr>
            <a:endCxn id="24" idx="0"/>
          </p:cNvCxnSpPr>
          <p:nvPr/>
        </p:nvCxnSpPr>
        <p:spPr>
          <a:xfrm rot="5400000" flipH="1" flipV="1">
            <a:off x="4702176" y="3865562"/>
            <a:ext cx="4051300" cy="9525"/>
          </a:xfrm>
          <a:prstGeom prst="curvedConnector5">
            <a:avLst>
              <a:gd name="adj1" fmla="val -5643"/>
              <a:gd name="adj2" fmla="val -24411232"/>
              <a:gd name="adj3" fmla="val 105643"/>
            </a:avLst>
          </a:prstGeom>
          <a:ln>
            <a:tailEnd type="arrow"/>
          </a:ln>
        </p:spPr>
        <p:style>
          <a:lnRef idx="1">
            <a:schemeClr val="accent1"/>
          </a:lnRef>
          <a:fillRef idx="0">
            <a:schemeClr val="accent1"/>
          </a:fillRef>
          <a:effectRef idx="0">
            <a:schemeClr val="accent1"/>
          </a:effectRef>
          <a:fontRef idx="minor">
            <a:schemeClr val="tx1"/>
          </a:fontRef>
        </p:style>
      </p:cxnSp>
      <p:sp>
        <p:nvSpPr>
          <p:cNvPr id="47127" name="页脚占位符 4"/>
          <p:cNvSpPr txBox="1">
            <a:spLocks/>
          </p:cNvSpPr>
          <p:nvPr/>
        </p:nvSpPr>
        <p:spPr bwMode="auto">
          <a:xfrm>
            <a:off x="4572000" y="1125538"/>
            <a:ext cx="1368425" cy="3651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
        <p:nvSpPr>
          <p:cNvPr id="47128" name="AutoShape 11"/>
          <p:cNvSpPr>
            <a:spLocks noChangeArrowheads="1"/>
          </p:cNvSpPr>
          <p:nvPr/>
        </p:nvSpPr>
        <p:spPr bwMode="auto">
          <a:xfrm>
            <a:off x="2700338" y="5084763"/>
            <a:ext cx="863600" cy="647700"/>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访问资源</a:t>
            </a:r>
          </a:p>
        </p:txBody>
      </p:sp>
      <p:sp>
        <p:nvSpPr>
          <p:cNvPr id="47129" name="AutoShape 11"/>
          <p:cNvSpPr>
            <a:spLocks noChangeArrowheads="1"/>
          </p:cNvSpPr>
          <p:nvPr/>
        </p:nvSpPr>
        <p:spPr bwMode="auto">
          <a:xfrm>
            <a:off x="6948488" y="5084763"/>
            <a:ext cx="863600" cy="647700"/>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访问资源</a:t>
            </a:r>
          </a:p>
        </p:txBody>
      </p:sp>
      <p:sp>
        <p:nvSpPr>
          <p:cNvPr id="36" name="Oval 71"/>
          <p:cNvSpPr>
            <a:spLocks noChangeArrowheads="1"/>
          </p:cNvSpPr>
          <p:nvPr/>
        </p:nvSpPr>
        <p:spPr bwMode="auto">
          <a:xfrm>
            <a:off x="900113" y="3284538"/>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R&amp;W</a:t>
            </a:r>
          </a:p>
        </p:txBody>
      </p:sp>
      <p:sp>
        <p:nvSpPr>
          <p:cNvPr id="37" name="Oval 71"/>
          <p:cNvSpPr>
            <a:spLocks noChangeArrowheads="1"/>
          </p:cNvSpPr>
          <p:nvPr/>
        </p:nvSpPr>
        <p:spPr bwMode="auto">
          <a:xfrm>
            <a:off x="5148263" y="3284538"/>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R&amp;W</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endParaRPr lang="zh-CN" altLang="en-US" dirty="0"/>
          </a:p>
        </p:txBody>
      </p:sp>
      <p:sp>
        <p:nvSpPr>
          <p:cNvPr id="7" name="椭圆 6"/>
          <p:cNvSpPr/>
          <p:nvPr/>
        </p:nvSpPr>
        <p:spPr>
          <a:xfrm>
            <a:off x="2555875" y="1106488"/>
            <a:ext cx="14398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begin</a:t>
            </a:r>
            <a:endParaRPr lang="zh-CN" altLang="en-US" sz="2400" dirty="0"/>
          </a:p>
        </p:txBody>
      </p:sp>
      <p:cxnSp>
        <p:nvCxnSpPr>
          <p:cNvPr id="8" name="曲线连接符 7"/>
          <p:cNvCxnSpPr>
            <a:stCxn id="7" idx="4"/>
            <a:endCxn id="9" idx="0"/>
          </p:cNvCxnSpPr>
          <p:nvPr/>
        </p:nvCxnSpPr>
        <p:spPr>
          <a:xfrm rot="5400000">
            <a:off x="3139282" y="1689894"/>
            <a:ext cx="27305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08175" y="1827213"/>
            <a:ext cx="2735263"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a:t>
            </a:r>
            <a:r>
              <a:rPr lang="en-US" altLang="zh-CN" sz="2400" dirty="0" err="1"/>
              <a:t>y,z</a:t>
            </a:r>
            <a:r>
              <a:rPr lang="en-US" altLang="zh-CN" sz="2400" dirty="0"/>
              <a:t>):=(1,x)</a:t>
            </a:r>
            <a:endParaRPr lang="zh-CN" altLang="en-US" sz="2400" dirty="0"/>
          </a:p>
        </p:txBody>
      </p:sp>
      <p:sp>
        <p:nvSpPr>
          <p:cNvPr id="10" name="椭圆 9"/>
          <p:cNvSpPr/>
          <p:nvPr/>
        </p:nvSpPr>
        <p:spPr>
          <a:xfrm>
            <a:off x="2771775" y="2474913"/>
            <a:ext cx="10080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s1</a:t>
            </a:r>
            <a:endParaRPr lang="zh-CN" altLang="en-US" sz="2400" dirty="0"/>
          </a:p>
        </p:txBody>
      </p:sp>
      <p:sp>
        <p:nvSpPr>
          <p:cNvPr id="11" name="椭圆 10"/>
          <p:cNvSpPr/>
          <p:nvPr/>
        </p:nvSpPr>
        <p:spPr>
          <a:xfrm>
            <a:off x="4500563"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s4</a:t>
            </a:r>
            <a:endParaRPr lang="zh-CN" altLang="en-US" sz="2400" dirty="0"/>
          </a:p>
        </p:txBody>
      </p:sp>
      <p:sp>
        <p:nvSpPr>
          <p:cNvPr id="12" name="流程图: 决策 11"/>
          <p:cNvSpPr/>
          <p:nvPr/>
        </p:nvSpPr>
        <p:spPr>
          <a:xfrm>
            <a:off x="2339975" y="3213100"/>
            <a:ext cx="1871663" cy="5572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smtClean="0"/>
              <a:t>z&gt;0</a:t>
            </a:r>
            <a:endParaRPr lang="zh-CN" altLang="en-US" sz="2400" dirty="0"/>
          </a:p>
        </p:txBody>
      </p:sp>
      <p:sp>
        <p:nvSpPr>
          <p:cNvPr id="13" name="矩形 12"/>
          <p:cNvSpPr/>
          <p:nvPr/>
        </p:nvSpPr>
        <p:spPr>
          <a:xfrm>
            <a:off x="395288" y="4149725"/>
            <a:ext cx="2305050"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(y):=(y*z)</a:t>
            </a:r>
            <a:endParaRPr lang="zh-CN" altLang="en-US" sz="2400" dirty="0"/>
          </a:p>
        </p:txBody>
      </p:sp>
      <p:sp>
        <p:nvSpPr>
          <p:cNvPr id="14" name="椭圆 13"/>
          <p:cNvSpPr/>
          <p:nvPr/>
        </p:nvSpPr>
        <p:spPr>
          <a:xfrm>
            <a:off x="1042988" y="479742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s3</a:t>
            </a:r>
            <a:endParaRPr lang="zh-CN" altLang="en-US" sz="2400" dirty="0"/>
          </a:p>
        </p:txBody>
      </p:sp>
      <p:sp>
        <p:nvSpPr>
          <p:cNvPr id="15" name="矩形 14"/>
          <p:cNvSpPr/>
          <p:nvPr/>
        </p:nvSpPr>
        <p:spPr>
          <a:xfrm>
            <a:off x="611188" y="5589588"/>
            <a:ext cx="187325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(z):=(z-1)</a:t>
            </a:r>
            <a:endParaRPr lang="zh-CN" altLang="en-US" sz="2400" dirty="0"/>
          </a:p>
        </p:txBody>
      </p:sp>
      <p:sp>
        <p:nvSpPr>
          <p:cNvPr id="16" name="椭圆 15"/>
          <p:cNvSpPr/>
          <p:nvPr/>
        </p:nvSpPr>
        <p:spPr>
          <a:xfrm>
            <a:off x="1042988" y="326707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s2</a:t>
            </a:r>
            <a:endParaRPr lang="zh-CN" altLang="en-US" sz="2400" dirty="0"/>
          </a:p>
        </p:txBody>
      </p:sp>
      <p:cxnSp>
        <p:nvCxnSpPr>
          <p:cNvPr id="17" name="曲线连接符 16"/>
          <p:cNvCxnSpPr>
            <a:stCxn id="9" idx="2"/>
            <a:endCxn id="10" idx="0"/>
          </p:cNvCxnSpPr>
          <p:nvPr/>
        </p:nvCxnSpPr>
        <p:spPr>
          <a:xfrm rot="5400000">
            <a:off x="3147219" y="2345532"/>
            <a:ext cx="257175"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0" idx="4"/>
            <a:endCxn id="12" idx="0"/>
          </p:cNvCxnSpPr>
          <p:nvPr/>
        </p:nvCxnSpPr>
        <p:spPr>
          <a:xfrm rot="5400000">
            <a:off x="3130551" y="3067050"/>
            <a:ext cx="290512"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2" idx="1"/>
            <a:endCxn id="16" idx="6"/>
          </p:cNvCxnSpPr>
          <p:nvPr/>
        </p:nvCxnSpPr>
        <p:spPr>
          <a:xfrm rot="10800000">
            <a:off x="2051050" y="3490913"/>
            <a:ext cx="288925"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2" idx="3"/>
            <a:endCxn id="11" idx="2"/>
          </p:cNvCxnSpPr>
          <p:nvPr/>
        </p:nvCxnSpPr>
        <p:spPr>
          <a:xfrm>
            <a:off x="4211960" y="3492007"/>
            <a:ext cx="288032" cy="16202"/>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6" idx="4"/>
            <a:endCxn id="13" idx="0"/>
          </p:cNvCxnSpPr>
          <p:nvPr/>
        </p:nvCxnSpPr>
        <p:spPr>
          <a:xfrm rot="5400000">
            <a:off x="1329532" y="3931444"/>
            <a:ext cx="436562"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2"/>
            <a:endCxn id="14" idx="0"/>
          </p:cNvCxnSpPr>
          <p:nvPr/>
        </p:nvCxnSpPr>
        <p:spPr>
          <a:xfrm rot="5400000">
            <a:off x="1403350" y="4652963"/>
            <a:ext cx="28892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4" idx="4"/>
            <a:endCxn id="15" idx="0"/>
          </p:cNvCxnSpPr>
          <p:nvPr/>
        </p:nvCxnSpPr>
        <p:spPr>
          <a:xfrm rot="5400000">
            <a:off x="1374775" y="5416551"/>
            <a:ext cx="34607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56"/>
          <p:cNvCxnSpPr>
            <a:stCxn id="15" idx="2"/>
            <a:endCxn id="10" idx="2"/>
          </p:cNvCxnSpPr>
          <p:nvPr/>
        </p:nvCxnSpPr>
        <p:spPr>
          <a:xfrm rot="5400000" flipH="1" flipV="1">
            <a:off x="519112" y="3727451"/>
            <a:ext cx="3281363" cy="1223962"/>
          </a:xfrm>
          <a:prstGeom prst="curvedConnector4">
            <a:avLst>
              <a:gd name="adj1" fmla="val -6966"/>
              <a:gd name="adj2" fmla="val -110959"/>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211638"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N</a:t>
            </a:r>
            <a:endParaRPr lang="zh-CN" altLang="en-US" sz="2400" dirty="0">
              <a:solidFill>
                <a:srgbClr val="FF0000"/>
              </a:solidFill>
            </a:endParaRPr>
          </a:p>
        </p:txBody>
      </p:sp>
      <p:sp>
        <p:nvSpPr>
          <p:cNvPr id="26" name="圆角矩形 25"/>
          <p:cNvSpPr/>
          <p:nvPr/>
        </p:nvSpPr>
        <p:spPr>
          <a:xfrm>
            <a:off x="2124075"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Y</a:t>
            </a:r>
            <a:endParaRPr lang="zh-CN" altLang="en-US" sz="2400" dirty="0">
              <a:solidFill>
                <a:srgbClr val="FF0000"/>
              </a:solidFill>
            </a:endParaRPr>
          </a:p>
        </p:txBody>
      </p:sp>
      <p:sp>
        <p:nvSpPr>
          <p:cNvPr id="18454" name="矩形 26"/>
          <p:cNvSpPr>
            <a:spLocks noChangeArrowheads="1"/>
          </p:cNvSpPr>
          <p:nvPr/>
        </p:nvSpPr>
        <p:spPr bwMode="auto">
          <a:xfrm>
            <a:off x="3851275" y="4437063"/>
            <a:ext cx="5184775" cy="2678112"/>
          </a:xfrm>
          <a:prstGeom prst="rect">
            <a:avLst/>
          </a:prstGeom>
          <a:noFill/>
          <a:ln w="9525">
            <a:noFill/>
            <a:miter lim="800000"/>
            <a:headEnd/>
            <a:tailEnd/>
          </a:ln>
        </p:spPr>
        <p:txBody>
          <a:bodyPr>
            <a:spAutoFit/>
          </a:bodyPr>
          <a:lstStyle/>
          <a:p>
            <a:r>
              <a:rPr lang="en-US" altLang="zh-CN" sz="2400" dirty="0">
                <a:latin typeface="Calibri" pitchFamily="34" charset="0"/>
              </a:rPr>
              <a:t>begin</a:t>
            </a:r>
            <a:r>
              <a:rPr lang="en-US" altLang="zh-CN" sz="2400" dirty="0">
                <a:latin typeface="Calibri" pitchFamily="34" charset="0"/>
                <a:sym typeface="Wingdings" pitchFamily="2" charset="2"/>
              </a:rPr>
              <a:t>:	</a:t>
            </a:r>
            <a:r>
              <a:rPr lang="en-US" altLang="zh-CN" sz="2400" dirty="0">
                <a:latin typeface="Calibri" pitchFamily="34" charset="0"/>
              </a:rPr>
              <a:t>(</a:t>
            </a:r>
            <a:r>
              <a:rPr lang="en-US" altLang="zh-CN" sz="2400" dirty="0" err="1">
                <a:latin typeface="Calibri" pitchFamily="34" charset="0"/>
              </a:rPr>
              <a:t>y,z</a:t>
            </a:r>
            <a:r>
              <a:rPr lang="en-US" altLang="zh-CN" sz="2400" dirty="0">
                <a:latin typeface="Calibri" pitchFamily="34" charset="0"/>
              </a:rPr>
              <a:t>):=(1,x);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s1;</a:t>
            </a:r>
          </a:p>
          <a:p>
            <a:r>
              <a:rPr lang="en-US" altLang="zh-CN" sz="2400" dirty="0">
                <a:latin typeface="Calibri" pitchFamily="34" charset="0"/>
                <a:sym typeface="Wingdings" pitchFamily="2" charset="2"/>
              </a:rPr>
              <a:t>s1:	if (z&gt;0) </a:t>
            </a:r>
            <a:r>
              <a:rPr lang="en-US" altLang="zh-CN" sz="2400" dirty="0" err="1">
                <a:latin typeface="Calibri" pitchFamily="34" charset="0"/>
                <a:sym typeface="Wingdings" pitchFamily="2" charset="2"/>
              </a:rPr>
              <a:t>goto</a:t>
            </a:r>
            <a:r>
              <a:rPr lang="en-US" altLang="zh-CN" sz="2400" dirty="0">
                <a:latin typeface="Calibri" pitchFamily="34" charset="0"/>
                <a:sym typeface="Wingdings" pitchFamily="2" charset="2"/>
              </a:rPr>
              <a:t> s2; else </a:t>
            </a:r>
            <a:r>
              <a:rPr lang="en-US" altLang="zh-CN" sz="2400" dirty="0" smtClean="0">
                <a:latin typeface="Calibri" pitchFamily="34" charset="0"/>
                <a:sym typeface="Wingdings" pitchFamily="2" charset="2"/>
              </a:rPr>
              <a:t>	</a:t>
            </a:r>
            <a:r>
              <a:rPr lang="en-US" altLang="zh-CN" sz="2400" dirty="0" err="1" smtClean="0">
                <a:latin typeface="Calibri" pitchFamily="34" charset="0"/>
                <a:sym typeface="Wingdings" pitchFamily="2" charset="2"/>
              </a:rPr>
              <a:t>goto</a:t>
            </a:r>
            <a:r>
              <a:rPr lang="en-US" altLang="zh-CN" sz="2400" dirty="0" smtClean="0">
                <a:latin typeface="Calibri" pitchFamily="34" charset="0"/>
                <a:sym typeface="Wingdings" pitchFamily="2" charset="2"/>
              </a:rPr>
              <a:t> </a:t>
            </a:r>
            <a:r>
              <a:rPr lang="en-US" altLang="zh-CN" sz="2400" dirty="0">
                <a:latin typeface="Calibri" pitchFamily="34" charset="0"/>
                <a:sym typeface="Wingdings" pitchFamily="2" charset="2"/>
              </a:rPr>
              <a:t>s4;</a:t>
            </a:r>
          </a:p>
          <a:p>
            <a:r>
              <a:rPr lang="en-US" altLang="zh-CN" sz="2400" dirty="0">
                <a:latin typeface="Calibri" pitchFamily="34" charset="0"/>
                <a:sym typeface="Wingdings" pitchFamily="2" charset="2"/>
              </a:rPr>
              <a:t>s2:	</a:t>
            </a:r>
            <a:r>
              <a:rPr lang="en-US" altLang="zh-CN" sz="2400" dirty="0">
                <a:latin typeface="Calibri" pitchFamily="34" charset="0"/>
              </a:rPr>
              <a:t>(y):=(y*z);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s3;</a:t>
            </a:r>
          </a:p>
          <a:p>
            <a:r>
              <a:rPr lang="en-US" altLang="zh-CN" sz="2400" dirty="0">
                <a:latin typeface="Calibri" pitchFamily="34" charset="0"/>
              </a:rPr>
              <a:t>s3:	(z):=(z-1);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s1;</a:t>
            </a:r>
          </a:p>
          <a:p>
            <a:r>
              <a:rPr lang="en-US" altLang="zh-CN" sz="2400" dirty="0">
                <a:latin typeface="Calibri" pitchFamily="34" charset="0"/>
              </a:rPr>
              <a:t>s4:	(r):=(y);  </a:t>
            </a:r>
            <a:r>
              <a:rPr lang="zh-CN" altLang="en-US" sz="2400" dirty="0">
                <a:latin typeface="Calibri" pitchFamily="34" charset="0"/>
              </a:rPr>
              <a:t>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end;</a:t>
            </a:r>
          </a:p>
          <a:p>
            <a:endParaRPr lang="en-US" altLang="zh-CN" sz="2400" dirty="0">
              <a:latin typeface="Calibri" pitchFamily="34" charset="0"/>
            </a:endParaRPr>
          </a:p>
          <a:p>
            <a:endParaRPr lang="en-US" altLang="zh-CN" sz="2400" dirty="0">
              <a:latin typeface="Calibri" pitchFamily="34" charset="0"/>
              <a:sym typeface="Wingdings" pitchFamily="2" charset="2"/>
            </a:endParaRPr>
          </a:p>
        </p:txBody>
      </p:sp>
      <p:sp>
        <p:nvSpPr>
          <p:cNvPr id="28" name="椭圆 27"/>
          <p:cNvSpPr/>
          <p:nvPr/>
        </p:nvSpPr>
        <p:spPr>
          <a:xfrm>
            <a:off x="7380288"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end</a:t>
            </a:r>
            <a:endParaRPr lang="zh-CN" altLang="en-US" sz="2400" dirty="0"/>
          </a:p>
        </p:txBody>
      </p:sp>
      <p:cxnSp>
        <p:nvCxnSpPr>
          <p:cNvPr id="29" name="曲线连接符 28"/>
          <p:cNvCxnSpPr>
            <a:stCxn id="30" idx="3"/>
            <a:endCxn id="28" idx="2"/>
          </p:cNvCxnSpPr>
          <p:nvPr/>
        </p:nvCxnSpPr>
        <p:spPr>
          <a:xfrm>
            <a:off x="7020272" y="3480306"/>
            <a:ext cx="360040"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795963" y="3284538"/>
            <a:ext cx="1223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(r):=(y)</a:t>
            </a:r>
            <a:endParaRPr lang="zh-CN" altLang="en-US" sz="2400" dirty="0"/>
          </a:p>
        </p:txBody>
      </p:sp>
      <p:cxnSp>
        <p:nvCxnSpPr>
          <p:cNvPr id="31" name="曲线连接符 30"/>
          <p:cNvCxnSpPr>
            <a:stCxn id="11" idx="6"/>
            <a:endCxn id="30" idx="1"/>
          </p:cNvCxnSpPr>
          <p:nvPr/>
        </p:nvCxnSpPr>
        <p:spPr>
          <a:xfrm flipV="1">
            <a:off x="5508104" y="3480306"/>
            <a:ext cx="288032"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endParaRPr lang="zh-CN" altLang="en-US" dirty="0"/>
          </a:p>
        </p:txBody>
      </p:sp>
      <p:sp>
        <p:nvSpPr>
          <p:cNvPr id="38" name="矩形 37"/>
          <p:cNvSpPr/>
          <p:nvPr/>
        </p:nvSpPr>
        <p:spPr>
          <a:xfrm>
            <a:off x="395288" y="1125538"/>
            <a:ext cx="3960812" cy="5327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9" name="Rectangle 57"/>
          <p:cNvSpPr>
            <a:spLocks noChangeArrowheads="1"/>
          </p:cNvSpPr>
          <p:nvPr/>
        </p:nvSpPr>
        <p:spPr bwMode="auto">
          <a:xfrm>
            <a:off x="1331913" y="2565400"/>
            <a:ext cx="2430462" cy="593725"/>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latin typeface="+mn-lt"/>
                <a:ea typeface="+mn-ea"/>
              </a:rPr>
              <a:t>Request for Entering</a:t>
            </a:r>
          </a:p>
        </p:txBody>
      </p:sp>
      <p:sp>
        <p:nvSpPr>
          <p:cNvPr id="40" name="Oval 71"/>
          <p:cNvSpPr>
            <a:spLocks noChangeArrowheads="1"/>
          </p:cNvSpPr>
          <p:nvPr/>
        </p:nvSpPr>
        <p:spPr bwMode="auto">
          <a:xfrm>
            <a:off x="971550" y="1844675"/>
            <a:ext cx="3168650" cy="503238"/>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Non-Critical Region</a:t>
            </a:r>
          </a:p>
        </p:txBody>
      </p:sp>
      <p:sp>
        <p:nvSpPr>
          <p:cNvPr id="41" name="Oval 71"/>
          <p:cNvSpPr>
            <a:spLocks noChangeArrowheads="1"/>
          </p:cNvSpPr>
          <p:nvPr/>
        </p:nvSpPr>
        <p:spPr bwMode="auto">
          <a:xfrm>
            <a:off x="971550" y="3284538"/>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Wait</a:t>
            </a:r>
          </a:p>
        </p:txBody>
      </p:sp>
      <p:sp>
        <p:nvSpPr>
          <p:cNvPr id="42" name="Rectangle 57"/>
          <p:cNvSpPr>
            <a:spLocks noChangeArrowheads="1"/>
          </p:cNvSpPr>
          <p:nvPr/>
        </p:nvSpPr>
        <p:spPr bwMode="auto">
          <a:xfrm>
            <a:off x="1331913" y="3933825"/>
            <a:ext cx="2430462" cy="593725"/>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latin typeface="+mn-lt"/>
                <a:ea typeface="+mn-ea"/>
              </a:rPr>
              <a:t>Check for Entering</a:t>
            </a:r>
          </a:p>
        </p:txBody>
      </p:sp>
      <p:sp>
        <p:nvSpPr>
          <p:cNvPr id="43" name="Oval 71"/>
          <p:cNvSpPr>
            <a:spLocks noChangeArrowheads="1"/>
          </p:cNvSpPr>
          <p:nvPr/>
        </p:nvSpPr>
        <p:spPr bwMode="auto">
          <a:xfrm>
            <a:off x="971550" y="4652963"/>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Critical Region</a:t>
            </a:r>
          </a:p>
        </p:txBody>
      </p:sp>
      <p:sp>
        <p:nvSpPr>
          <p:cNvPr id="44" name="Rectangle 57"/>
          <p:cNvSpPr>
            <a:spLocks noChangeArrowheads="1"/>
          </p:cNvSpPr>
          <p:nvPr/>
        </p:nvSpPr>
        <p:spPr bwMode="auto">
          <a:xfrm>
            <a:off x="1331913" y="5300663"/>
            <a:ext cx="2430462" cy="59531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latin typeface="+mn-lt"/>
                <a:ea typeface="+mn-ea"/>
              </a:rPr>
              <a:t>Exit</a:t>
            </a:r>
          </a:p>
        </p:txBody>
      </p:sp>
      <p:cxnSp>
        <p:nvCxnSpPr>
          <p:cNvPr id="45" name="曲线连接符 44"/>
          <p:cNvCxnSpPr>
            <a:stCxn id="40" idx="4"/>
            <a:endCxn id="39" idx="0"/>
          </p:cNvCxnSpPr>
          <p:nvPr/>
        </p:nvCxnSpPr>
        <p:spPr>
          <a:xfrm rot="5400000">
            <a:off x="2443163" y="2452688"/>
            <a:ext cx="217487"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曲线连接符 43"/>
          <p:cNvCxnSpPr/>
          <p:nvPr/>
        </p:nvCxnSpPr>
        <p:spPr>
          <a:xfrm rot="5400000">
            <a:off x="2308225" y="1589088"/>
            <a:ext cx="503237" cy="793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曲线连接符 43"/>
          <p:cNvCxnSpPr>
            <a:stCxn id="39" idx="2"/>
            <a:endCxn id="41" idx="0"/>
          </p:cNvCxnSpPr>
          <p:nvPr/>
        </p:nvCxnSpPr>
        <p:spPr>
          <a:xfrm rot="16200000" flipH="1">
            <a:off x="2489200" y="3217863"/>
            <a:ext cx="125413"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曲线连接符 43"/>
          <p:cNvCxnSpPr>
            <a:stCxn id="41" idx="4"/>
            <a:endCxn id="42" idx="0"/>
          </p:cNvCxnSpPr>
          <p:nvPr/>
        </p:nvCxnSpPr>
        <p:spPr>
          <a:xfrm rot="5400000">
            <a:off x="2478882" y="3856831"/>
            <a:ext cx="146050"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42" idx="2"/>
            <a:endCxn id="43" idx="0"/>
          </p:cNvCxnSpPr>
          <p:nvPr/>
        </p:nvCxnSpPr>
        <p:spPr>
          <a:xfrm rot="16200000" flipH="1">
            <a:off x="2489200" y="4586288"/>
            <a:ext cx="125413"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43" idx="4"/>
            <a:endCxn id="44" idx="0"/>
          </p:cNvCxnSpPr>
          <p:nvPr/>
        </p:nvCxnSpPr>
        <p:spPr>
          <a:xfrm rot="5400000">
            <a:off x="2479675" y="5224463"/>
            <a:ext cx="144463"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43"/>
          <p:cNvCxnSpPr>
            <a:stCxn id="44" idx="2"/>
            <a:endCxn id="40" idx="0"/>
          </p:cNvCxnSpPr>
          <p:nvPr/>
        </p:nvCxnSpPr>
        <p:spPr>
          <a:xfrm rot="5400000" flipH="1" flipV="1">
            <a:off x="526257" y="3866356"/>
            <a:ext cx="4051300" cy="7937"/>
          </a:xfrm>
          <a:prstGeom prst="curvedConnector5">
            <a:avLst>
              <a:gd name="adj1" fmla="val -5643"/>
              <a:gd name="adj2" fmla="val -24411232"/>
              <a:gd name="adj3" fmla="val 105643"/>
            </a:avLst>
          </a:prstGeom>
          <a:ln>
            <a:tailEnd type="arrow"/>
          </a:ln>
        </p:spPr>
        <p:style>
          <a:lnRef idx="1">
            <a:schemeClr val="accent1"/>
          </a:lnRef>
          <a:fillRef idx="0">
            <a:schemeClr val="accent1"/>
          </a:fillRef>
          <a:effectRef idx="0">
            <a:schemeClr val="accent1"/>
          </a:effectRef>
          <a:fontRef idx="minor">
            <a:schemeClr val="tx1"/>
          </a:fontRef>
        </p:style>
      </p:cxnSp>
      <p:sp>
        <p:nvSpPr>
          <p:cNvPr id="48144" name="页脚占位符 4"/>
          <p:cNvSpPr txBox="1">
            <a:spLocks/>
          </p:cNvSpPr>
          <p:nvPr/>
        </p:nvSpPr>
        <p:spPr bwMode="auto">
          <a:xfrm>
            <a:off x="395288" y="1125538"/>
            <a:ext cx="1368425" cy="3651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3" name="矩形 52"/>
          <p:cNvSpPr/>
          <p:nvPr/>
        </p:nvSpPr>
        <p:spPr>
          <a:xfrm>
            <a:off x="4572000" y="1125538"/>
            <a:ext cx="3960813" cy="53276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 name="Rectangle 57"/>
          <p:cNvSpPr>
            <a:spLocks noChangeArrowheads="1"/>
          </p:cNvSpPr>
          <p:nvPr/>
        </p:nvSpPr>
        <p:spPr bwMode="auto">
          <a:xfrm>
            <a:off x="5508625" y="2565400"/>
            <a:ext cx="2430463" cy="593725"/>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Request </a:t>
            </a:r>
            <a:r>
              <a:rPr lang="en-US" altLang="zh-CN" sz="2400" dirty="0">
                <a:latin typeface="+mn-lt"/>
                <a:ea typeface="+mn-ea"/>
              </a:rPr>
              <a:t>for Entering</a:t>
            </a:r>
          </a:p>
        </p:txBody>
      </p:sp>
      <p:sp>
        <p:nvSpPr>
          <p:cNvPr id="55" name="Oval 71"/>
          <p:cNvSpPr>
            <a:spLocks noChangeArrowheads="1"/>
          </p:cNvSpPr>
          <p:nvPr/>
        </p:nvSpPr>
        <p:spPr bwMode="auto">
          <a:xfrm>
            <a:off x="5148263" y="1844675"/>
            <a:ext cx="3168650" cy="503238"/>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Non-Critical Region</a:t>
            </a:r>
          </a:p>
        </p:txBody>
      </p:sp>
      <p:sp>
        <p:nvSpPr>
          <p:cNvPr id="56" name="Oval 71"/>
          <p:cNvSpPr>
            <a:spLocks noChangeArrowheads="1"/>
          </p:cNvSpPr>
          <p:nvPr/>
        </p:nvSpPr>
        <p:spPr bwMode="auto">
          <a:xfrm>
            <a:off x="5148263" y="3284538"/>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latin typeface="+mn-lt"/>
                <a:ea typeface="+mn-ea"/>
              </a:rPr>
              <a:t>Wait</a:t>
            </a:r>
          </a:p>
        </p:txBody>
      </p:sp>
      <p:sp>
        <p:nvSpPr>
          <p:cNvPr id="57" name="Rectangle 57"/>
          <p:cNvSpPr>
            <a:spLocks noChangeArrowheads="1"/>
          </p:cNvSpPr>
          <p:nvPr/>
        </p:nvSpPr>
        <p:spPr bwMode="auto">
          <a:xfrm>
            <a:off x="5508625" y="3933825"/>
            <a:ext cx="2430463" cy="593725"/>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Check for Entering</a:t>
            </a:r>
          </a:p>
        </p:txBody>
      </p:sp>
      <p:sp>
        <p:nvSpPr>
          <p:cNvPr id="58" name="Oval 71"/>
          <p:cNvSpPr>
            <a:spLocks noChangeArrowheads="1"/>
          </p:cNvSpPr>
          <p:nvPr/>
        </p:nvSpPr>
        <p:spPr bwMode="auto">
          <a:xfrm>
            <a:off x="5148263" y="4652963"/>
            <a:ext cx="3168650" cy="503237"/>
          </a:xfrm>
          <a:prstGeom prst="ellipse">
            <a:avLst/>
          </a:prstGeom>
          <a:solidFill>
            <a:schemeClr val="tx2">
              <a:lumMod val="20000"/>
              <a:lumOff val="80000"/>
            </a:schemeClr>
          </a:solidFill>
          <a:ln w="9525">
            <a:solidFill>
              <a:schemeClr val="tx1"/>
            </a:solidFill>
            <a:round/>
            <a:headEnd/>
            <a:tailEnd/>
          </a:ln>
        </p:spPr>
        <p:txBody>
          <a:bodyPr wrap="none" anchor="ctr"/>
          <a:lstStyle/>
          <a:p>
            <a:pPr algn="ctr" fontAlgn="auto">
              <a:spcBef>
                <a:spcPts val="0"/>
              </a:spcBef>
              <a:spcAft>
                <a:spcPts val="0"/>
              </a:spcAft>
              <a:defRPr/>
            </a:pPr>
            <a:r>
              <a:rPr lang="en-US" altLang="zh-CN" sz="2400" dirty="0">
                <a:solidFill>
                  <a:prstClr val="black"/>
                </a:solidFill>
                <a:latin typeface="Calibri"/>
                <a:ea typeface="宋体"/>
              </a:rPr>
              <a:t>Critical Region</a:t>
            </a:r>
          </a:p>
        </p:txBody>
      </p:sp>
      <p:sp>
        <p:nvSpPr>
          <p:cNvPr id="59" name="Rectangle 57"/>
          <p:cNvSpPr>
            <a:spLocks noChangeArrowheads="1"/>
          </p:cNvSpPr>
          <p:nvPr/>
        </p:nvSpPr>
        <p:spPr bwMode="auto">
          <a:xfrm>
            <a:off x="5508625" y="5300663"/>
            <a:ext cx="2430463" cy="595312"/>
          </a:xfrm>
          <a:prstGeom prst="rect">
            <a:avLst/>
          </a:prstGeom>
          <a:solidFill>
            <a:schemeClr val="tx2">
              <a:lumMod val="20000"/>
              <a:lumOff val="80000"/>
            </a:schemeClr>
          </a:solidFill>
          <a:ln w="9525">
            <a:solidFill>
              <a:schemeClr val="tx1"/>
            </a:solidFill>
            <a:miter lim="800000"/>
            <a:headEnd/>
            <a:tailEnd/>
          </a:ln>
        </p:spPr>
        <p:txBody>
          <a:bodyPr wrap="none" anchor="ctr"/>
          <a:lstStyle/>
          <a:p>
            <a:pPr algn="ctr" fontAlgn="auto">
              <a:spcBef>
                <a:spcPts val="0"/>
              </a:spcBef>
              <a:spcAft>
                <a:spcPts val="0"/>
              </a:spcAft>
              <a:defRPr/>
            </a:pPr>
            <a:r>
              <a:rPr lang="en-US" altLang="zh-CN" sz="2400" dirty="0">
                <a:latin typeface="+mn-lt"/>
                <a:ea typeface="+mn-ea"/>
              </a:rPr>
              <a:t>Exit</a:t>
            </a:r>
          </a:p>
        </p:txBody>
      </p:sp>
      <p:cxnSp>
        <p:nvCxnSpPr>
          <p:cNvPr id="60" name="曲线连接符 59"/>
          <p:cNvCxnSpPr>
            <a:stCxn id="55" idx="4"/>
            <a:endCxn id="54" idx="0"/>
          </p:cNvCxnSpPr>
          <p:nvPr/>
        </p:nvCxnSpPr>
        <p:spPr>
          <a:xfrm rot="5400000">
            <a:off x="6619082" y="2451894"/>
            <a:ext cx="217487"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p:nvPr/>
        </p:nvCxnSpPr>
        <p:spPr>
          <a:xfrm rot="5400000">
            <a:off x="6484938" y="1589088"/>
            <a:ext cx="503237" cy="79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4" idx="2"/>
            <a:endCxn id="56" idx="0"/>
          </p:cNvCxnSpPr>
          <p:nvPr/>
        </p:nvCxnSpPr>
        <p:spPr>
          <a:xfrm rot="16200000" flipH="1">
            <a:off x="6665119" y="3217069"/>
            <a:ext cx="125413"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曲线连接符 43"/>
          <p:cNvCxnSpPr>
            <a:stCxn id="56" idx="4"/>
            <a:endCxn id="57" idx="0"/>
          </p:cNvCxnSpPr>
          <p:nvPr/>
        </p:nvCxnSpPr>
        <p:spPr>
          <a:xfrm rot="5400000">
            <a:off x="6654801" y="3856037"/>
            <a:ext cx="146050"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曲线连接符 43"/>
          <p:cNvCxnSpPr>
            <a:stCxn id="57" idx="2"/>
            <a:endCxn id="58" idx="0"/>
          </p:cNvCxnSpPr>
          <p:nvPr/>
        </p:nvCxnSpPr>
        <p:spPr>
          <a:xfrm rot="16200000" flipH="1">
            <a:off x="6665119" y="4585494"/>
            <a:ext cx="125413"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曲线连接符 43"/>
          <p:cNvCxnSpPr>
            <a:stCxn id="58" idx="4"/>
            <a:endCxn id="59" idx="0"/>
          </p:cNvCxnSpPr>
          <p:nvPr/>
        </p:nvCxnSpPr>
        <p:spPr>
          <a:xfrm rot="5400000">
            <a:off x="6655594" y="5223669"/>
            <a:ext cx="144463" cy="952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曲线连接符 43"/>
          <p:cNvCxnSpPr>
            <a:stCxn id="59" idx="2"/>
            <a:endCxn id="55" idx="0"/>
          </p:cNvCxnSpPr>
          <p:nvPr/>
        </p:nvCxnSpPr>
        <p:spPr>
          <a:xfrm rot="5400000" flipH="1" flipV="1">
            <a:off x="4702176" y="3865562"/>
            <a:ext cx="4051300" cy="9525"/>
          </a:xfrm>
          <a:prstGeom prst="curvedConnector5">
            <a:avLst>
              <a:gd name="adj1" fmla="val -5643"/>
              <a:gd name="adj2" fmla="val -20283240"/>
              <a:gd name="adj3" fmla="val 105643"/>
            </a:avLst>
          </a:prstGeom>
          <a:ln>
            <a:tailEnd type="arrow"/>
          </a:ln>
        </p:spPr>
        <p:style>
          <a:lnRef idx="1">
            <a:schemeClr val="accent1"/>
          </a:lnRef>
          <a:fillRef idx="0">
            <a:schemeClr val="accent1"/>
          </a:fillRef>
          <a:effectRef idx="0">
            <a:schemeClr val="accent1"/>
          </a:effectRef>
          <a:fontRef idx="minor">
            <a:schemeClr val="tx1"/>
          </a:fontRef>
        </p:style>
      </p:cxnSp>
      <p:sp>
        <p:nvSpPr>
          <p:cNvPr id="48159" name="页脚占位符 4"/>
          <p:cNvSpPr txBox="1">
            <a:spLocks/>
          </p:cNvSpPr>
          <p:nvPr/>
        </p:nvSpPr>
        <p:spPr bwMode="auto">
          <a:xfrm>
            <a:off x="4572000" y="1125538"/>
            <a:ext cx="1368425" cy="3651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cxnSp>
        <p:nvCxnSpPr>
          <p:cNvPr id="68" name="曲线连接符 43"/>
          <p:cNvCxnSpPr>
            <a:stCxn id="42" idx="1"/>
            <a:endCxn id="41" idx="2"/>
          </p:cNvCxnSpPr>
          <p:nvPr/>
        </p:nvCxnSpPr>
        <p:spPr>
          <a:xfrm rot="10800000">
            <a:off x="971550" y="3536950"/>
            <a:ext cx="360363" cy="693738"/>
          </a:xfrm>
          <a:prstGeom prst="curvedConnector3">
            <a:avLst>
              <a:gd name="adj1" fmla="val 16343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曲线连接符 43"/>
          <p:cNvCxnSpPr>
            <a:stCxn id="57" idx="3"/>
            <a:endCxn id="56" idx="6"/>
          </p:cNvCxnSpPr>
          <p:nvPr/>
        </p:nvCxnSpPr>
        <p:spPr>
          <a:xfrm flipV="1">
            <a:off x="7939088" y="3536950"/>
            <a:ext cx="377825" cy="693738"/>
          </a:xfrm>
          <a:prstGeom prst="curvedConnector3">
            <a:avLst>
              <a:gd name="adj1" fmla="val 160504"/>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t>活动图</a:t>
            </a:r>
            <a:r>
              <a:rPr lang="en-US" altLang="zh-CN" dirty="0" smtClean="0"/>
              <a:t>)</a:t>
            </a:r>
            <a:endParaRPr lang="zh-CN" altLang="en-US" dirty="0"/>
          </a:p>
        </p:txBody>
      </p:sp>
      <p:cxnSp>
        <p:nvCxnSpPr>
          <p:cNvPr id="3" name="曲线连接符 43"/>
          <p:cNvCxnSpPr>
            <a:stCxn id="49161" idx="2"/>
            <a:endCxn id="49169" idx="1"/>
          </p:cNvCxnSpPr>
          <p:nvPr/>
        </p:nvCxnSpPr>
        <p:spPr>
          <a:xfrm rot="5400000" flipH="1">
            <a:off x="466725" y="3933826"/>
            <a:ext cx="3455987" cy="862012"/>
          </a:xfrm>
          <a:prstGeom prst="curvedConnector4">
            <a:avLst>
              <a:gd name="adj1" fmla="val -6615"/>
              <a:gd name="adj2" fmla="val 2212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曲线连接符 43"/>
          <p:cNvCxnSpPr>
            <a:stCxn id="49169" idx="2"/>
            <a:endCxn id="49160" idx="0"/>
          </p:cNvCxnSpPr>
          <p:nvPr/>
        </p:nvCxnSpPr>
        <p:spPr>
          <a:xfrm rot="5400000">
            <a:off x="2517775" y="29606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曲线连接符 43"/>
          <p:cNvCxnSpPr>
            <a:stCxn id="49160" idx="2"/>
            <a:endCxn id="49164" idx="0"/>
          </p:cNvCxnSpPr>
          <p:nvPr/>
        </p:nvCxnSpPr>
        <p:spPr>
          <a:xfrm rot="16200000" flipH="1">
            <a:off x="2517775" y="36083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曲线连接符 43"/>
          <p:cNvCxnSpPr>
            <a:stCxn id="49162" idx="2"/>
            <a:endCxn id="49163" idx="0"/>
          </p:cNvCxnSpPr>
          <p:nvPr/>
        </p:nvCxnSpPr>
        <p:spPr>
          <a:xfrm rot="5400000">
            <a:off x="2518569" y="49045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43"/>
          <p:cNvCxnSpPr>
            <a:stCxn id="49163" idx="2"/>
            <a:endCxn id="49161" idx="0"/>
          </p:cNvCxnSpPr>
          <p:nvPr/>
        </p:nvCxnSpPr>
        <p:spPr>
          <a:xfrm rot="5400000">
            <a:off x="2517775" y="5553075"/>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43"/>
          <p:cNvCxnSpPr>
            <a:stCxn id="49170" idx="2"/>
            <a:endCxn id="49171"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9160" name="AutoShape 11"/>
          <p:cNvSpPr>
            <a:spLocks noChangeArrowheads="1"/>
          </p:cNvSpPr>
          <p:nvPr/>
        </p:nvSpPr>
        <p:spPr bwMode="auto">
          <a:xfrm>
            <a:off x="1547813" y="3068638"/>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solidFill>
                  <a:srgbClr val="000000"/>
                </a:solidFill>
                <a:latin typeface="Calibri" pitchFamily="34" charset="0"/>
              </a:rPr>
              <a:t>request</a:t>
            </a:r>
          </a:p>
        </p:txBody>
      </p:sp>
      <p:sp>
        <p:nvSpPr>
          <p:cNvPr id="49161" name="AutoShape 11"/>
          <p:cNvSpPr>
            <a:spLocks noChangeArrowheads="1"/>
          </p:cNvSpPr>
          <p:nvPr/>
        </p:nvSpPr>
        <p:spPr bwMode="auto">
          <a:xfrm>
            <a:off x="1547813" y="5661025"/>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exit</a:t>
            </a:r>
          </a:p>
        </p:txBody>
      </p:sp>
      <p:sp>
        <p:nvSpPr>
          <p:cNvPr id="49162" name="AutoShape 14"/>
          <p:cNvSpPr>
            <a:spLocks noChangeArrowheads="1"/>
          </p:cNvSpPr>
          <p:nvPr/>
        </p:nvSpPr>
        <p:spPr bwMode="auto">
          <a:xfrm flipH="1">
            <a:off x="1979613" y="4365625"/>
            <a:ext cx="1296987" cy="431800"/>
          </a:xfrm>
          <a:prstGeom prst="diamond">
            <a:avLst/>
          </a:prstGeom>
          <a:solidFill>
            <a:srgbClr val="FFFFFF"/>
          </a:solidFill>
          <a:ln w="9525">
            <a:solidFill>
              <a:schemeClr val="tx1"/>
            </a:solidFill>
            <a:miter lim="800000"/>
            <a:headEnd/>
            <a:tailEnd/>
          </a:ln>
        </p:spPr>
        <p:txBody>
          <a:bodyPr anchor="ctr"/>
          <a:lstStyle/>
          <a:p>
            <a:pPr algn="ctr"/>
            <a:endParaRPr lang="en-US" altLang="zh-CN" sz="2000">
              <a:latin typeface="Calibri" pitchFamily="34" charset="0"/>
            </a:endParaRPr>
          </a:p>
        </p:txBody>
      </p:sp>
      <p:sp>
        <p:nvSpPr>
          <p:cNvPr id="49163"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49164"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14" name="曲线连接符 43"/>
          <p:cNvCxnSpPr>
            <a:stCxn id="49164" idx="2"/>
            <a:endCxn id="49162" idx="0"/>
          </p:cNvCxnSpPr>
          <p:nvPr/>
        </p:nvCxnSpPr>
        <p:spPr>
          <a:xfrm rot="16200000" flipH="1">
            <a:off x="2518569" y="42568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43"/>
          <p:cNvCxnSpPr>
            <a:stCxn id="49162" idx="1"/>
            <a:endCxn id="49164" idx="3"/>
          </p:cNvCxnSpPr>
          <p:nvPr/>
        </p:nvCxnSpPr>
        <p:spPr>
          <a:xfrm flipV="1">
            <a:off x="3276600" y="3932238"/>
            <a:ext cx="211138" cy="649287"/>
          </a:xfrm>
          <a:prstGeom prst="curvedConnector3">
            <a:avLst>
              <a:gd name="adj1" fmla="val 207897"/>
            </a:avLst>
          </a:prstGeom>
          <a:ln>
            <a:tailEnd type="arrow"/>
          </a:ln>
        </p:spPr>
        <p:style>
          <a:lnRef idx="1">
            <a:schemeClr val="accent1"/>
          </a:lnRef>
          <a:fillRef idx="0">
            <a:schemeClr val="accent1"/>
          </a:fillRef>
          <a:effectRef idx="0">
            <a:schemeClr val="accent1"/>
          </a:effectRef>
          <a:fontRef idx="minor">
            <a:schemeClr val="tx1"/>
          </a:fontRef>
        </p:style>
      </p:cxnSp>
      <p:sp>
        <p:nvSpPr>
          <p:cNvPr id="49167" name="TextBox 84"/>
          <p:cNvSpPr txBox="1">
            <a:spLocks noChangeArrowheads="1"/>
          </p:cNvSpPr>
          <p:nvPr/>
        </p:nvSpPr>
        <p:spPr bwMode="auto">
          <a:xfrm>
            <a:off x="971550" y="4581525"/>
            <a:ext cx="1439863" cy="400050"/>
          </a:xfrm>
          <a:prstGeom prst="rect">
            <a:avLst/>
          </a:prstGeom>
          <a:noFill/>
          <a:ln w="9525">
            <a:noFill/>
            <a:miter lim="800000"/>
            <a:headEnd/>
            <a:tailEnd/>
          </a:ln>
        </p:spPr>
        <p:txBody>
          <a:bodyPr>
            <a:spAutoFit/>
          </a:bodyPr>
          <a:lstStyle/>
          <a:p>
            <a:r>
              <a:rPr lang="en-US" altLang="zh-CN" sz="2000">
                <a:latin typeface="Calibri" pitchFamily="34" charset="0"/>
              </a:rPr>
              <a:t>[condition 1]</a:t>
            </a:r>
            <a:endParaRPr lang="zh-CN" altLang="en-US" sz="2000">
              <a:latin typeface="Calibri" pitchFamily="34" charset="0"/>
            </a:endParaRPr>
          </a:p>
        </p:txBody>
      </p:sp>
      <p:sp>
        <p:nvSpPr>
          <p:cNvPr id="49168" name="TextBox 85"/>
          <p:cNvSpPr txBox="1">
            <a:spLocks noChangeArrowheads="1"/>
          </p:cNvSpPr>
          <p:nvPr/>
        </p:nvSpPr>
        <p:spPr bwMode="auto">
          <a:xfrm>
            <a:off x="3276600" y="4221163"/>
            <a:ext cx="796925" cy="400050"/>
          </a:xfrm>
          <a:prstGeom prst="rect">
            <a:avLst/>
          </a:prstGeom>
          <a:noFill/>
          <a:ln w="9525">
            <a:noFill/>
            <a:miter lim="800000"/>
            <a:headEnd/>
            <a:tailEnd/>
          </a:ln>
        </p:spPr>
        <p:txBody>
          <a:bodyPr>
            <a:spAutoFit/>
          </a:bodyPr>
          <a:lstStyle/>
          <a:p>
            <a:r>
              <a:rPr lang="en-US" altLang="zh-CN" sz="2000">
                <a:latin typeface="Calibri" pitchFamily="34" charset="0"/>
              </a:rPr>
              <a:t>[else]</a:t>
            </a:r>
            <a:endParaRPr lang="zh-CN" altLang="en-US" sz="2000">
              <a:latin typeface="Calibri" pitchFamily="34" charset="0"/>
            </a:endParaRPr>
          </a:p>
        </p:txBody>
      </p:sp>
      <p:sp>
        <p:nvSpPr>
          <p:cNvPr id="49169"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49170"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sp>
        <p:nvSpPr>
          <p:cNvPr id="49171" name="AutoShape 11"/>
          <p:cNvSpPr>
            <a:spLocks noChangeArrowheads="1"/>
          </p:cNvSpPr>
          <p:nvPr/>
        </p:nvSpPr>
        <p:spPr bwMode="auto">
          <a:xfrm flipV="1">
            <a:off x="3276600" y="1844675"/>
            <a:ext cx="1727200" cy="46038"/>
          </a:xfrm>
          <a:prstGeom prst="roundRect">
            <a:avLst>
              <a:gd name="adj" fmla="val 16667"/>
            </a:avLst>
          </a:prstGeom>
          <a:solidFill>
            <a:schemeClr val="tx1"/>
          </a:solidFill>
          <a:ln w="9525">
            <a:solidFill>
              <a:schemeClr val="tx1"/>
            </a:solidFill>
            <a:round/>
            <a:headEnd/>
            <a:tailEnd/>
          </a:ln>
        </p:spPr>
        <p:txBody>
          <a:bodyPr anchor="ctr"/>
          <a:lstStyle/>
          <a:p>
            <a:pPr algn="ctr"/>
            <a:endParaRPr lang="zh-CN" altLang="en-US" sz="2000">
              <a:latin typeface="Calibri" pitchFamily="34" charset="0"/>
            </a:endParaRPr>
          </a:p>
        </p:txBody>
      </p:sp>
      <p:cxnSp>
        <p:nvCxnSpPr>
          <p:cNvPr id="21" name="曲线连接符 43"/>
          <p:cNvCxnSpPr>
            <a:stCxn id="49171" idx="0"/>
            <a:endCxn id="49169" idx="0"/>
          </p:cNvCxnSpPr>
          <p:nvPr/>
        </p:nvCxnSpPr>
        <p:spPr>
          <a:xfrm rot="5400000">
            <a:off x="3117850" y="1398588"/>
            <a:ext cx="530225" cy="1514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43"/>
          <p:cNvCxnSpPr>
            <a:stCxn id="49179" idx="2"/>
            <a:endCxn id="49187" idx="1"/>
          </p:cNvCxnSpPr>
          <p:nvPr/>
        </p:nvCxnSpPr>
        <p:spPr>
          <a:xfrm rot="5400000" flipH="1">
            <a:off x="4498975" y="3933826"/>
            <a:ext cx="3455987" cy="862012"/>
          </a:xfrm>
          <a:prstGeom prst="curvedConnector4">
            <a:avLst>
              <a:gd name="adj1" fmla="val -6615"/>
              <a:gd name="adj2" fmla="val 2190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43"/>
          <p:cNvCxnSpPr>
            <a:stCxn id="49187" idx="2"/>
            <a:endCxn id="49178" idx="0"/>
          </p:cNvCxnSpPr>
          <p:nvPr/>
        </p:nvCxnSpPr>
        <p:spPr>
          <a:xfrm rot="5400000">
            <a:off x="6550025" y="29606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43"/>
          <p:cNvCxnSpPr>
            <a:stCxn id="49178" idx="2"/>
            <a:endCxn id="49182" idx="0"/>
          </p:cNvCxnSpPr>
          <p:nvPr/>
        </p:nvCxnSpPr>
        <p:spPr>
          <a:xfrm rot="16200000" flipH="1">
            <a:off x="6550025" y="36083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43"/>
          <p:cNvCxnSpPr>
            <a:stCxn id="49180" idx="2"/>
            <a:endCxn id="49181" idx="0"/>
          </p:cNvCxnSpPr>
          <p:nvPr/>
        </p:nvCxnSpPr>
        <p:spPr>
          <a:xfrm rot="5400000">
            <a:off x="6550819" y="49045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43"/>
          <p:cNvCxnSpPr>
            <a:stCxn id="49181" idx="2"/>
            <a:endCxn id="49179" idx="0"/>
          </p:cNvCxnSpPr>
          <p:nvPr/>
        </p:nvCxnSpPr>
        <p:spPr>
          <a:xfrm rot="5400000">
            <a:off x="6550025" y="5553075"/>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9178" name="AutoShape 11"/>
          <p:cNvSpPr>
            <a:spLocks noChangeArrowheads="1"/>
          </p:cNvSpPr>
          <p:nvPr/>
        </p:nvSpPr>
        <p:spPr bwMode="auto">
          <a:xfrm>
            <a:off x="5580063" y="3068638"/>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request</a:t>
            </a:r>
          </a:p>
        </p:txBody>
      </p:sp>
      <p:sp>
        <p:nvSpPr>
          <p:cNvPr id="49179" name="AutoShape 11"/>
          <p:cNvSpPr>
            <a:spLocks noChangeArrowheads="1"/>
          </p:cNvSpPr>
          <p:nvPr/>
        </p:nvSpPr>
        <p:spPr bwMode="auto">
          <a:xfrm>
            <a:off x="5580063" y="5661025"/>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exit</a:t>
            </a:r>
          </a:p>
        </p:txBody>
      </p:sp>
      <p:sp>
        <p:nvSpPr>
          <p:cNvPr id="49180" name="AutoShape 14"/>
          <p:cNvSpPr>
            <a:spLocks noChangeArrowheads="1"/>
          </p:cNvSpPr>
          <p:nvPr/>
        </p:nvSpPr>
        <p:spPr bwMode="auto">
          <a:xfrm flipH="1">
            <a:off x="6011863" y="4365625"/>
            <a:ext cx="1296987" cy="431800"/>
          </a:xfrm>
          <a:prstGeom prst="diamond">
            <a:avLst/>
          </a:prstGeom>
          <a:solidFill>
            <a:srgbClr val="FFFFFF"/>
          </a:solidFill>
          <a:ln w="9525">
            <a:solidFill>
              <a:schemeClr val="tx1"/>
            </a:solidFill>
            <a:miter lim="800000"/>
            <a:headEnd/>
            <a:tailEnd/>
          </a:ln>
        </p:spPr>
        <p:txBody>
          <a:bodyPr anchor="ctr"/>
          <a:lstStyle/>
          <a:p>
            <a:pPr algn="ctr"/>
            <a:endParaRPr lang="en-US" altLang="zh-CN" sz="2000">
              <a:latin typeface="Calibri" pitchFamily="34" charset="0"/>
            </a:endParaRPr>
          </a:p>
        </p:txBody>
      </p:sp>
      <p:sp>
        <p:nvSpPr>
          <p:cNvPr id="49181"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49182"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32" name="曲线连接符 43"/>
          <p:cNvCxnSpPr>
            <a:stCxn id="49182" idx="2"/>
            <a:endCxn id="49180" idx="0"/>
          </p:cNvCxnSpPr>
          <p:nvPr/>
        </p:nvCxnSpPr>
        <p:spPr>
          <a:xfrm rot="16200000" flipH="1">
            <a:off x="6550819" y="42568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曲线连接符 43"/>
          <p:cNvCxnSpPr>
            <a:stCxn id="49180" idx="1"/>
            <a:endCxn id="49182" idx="3"/>
          </p:cNvCxnSpPr>
          <p:nvPr/>
        </p:nvCxnSpPr>
        <p:spPr>
          <a:xfrm flipV="1">
            <a:off x="7308850" y="3932238"/>
            <a:ext cx="211138" cy="649287"/>
          </a:xfrm>
          <a:prstGeom prst="curvedConnector3">
            <a:avLst>
              <a:gd name="adj1" fmla="val 207897"/>
            </a:avLst>
          </a:prstGeom>
          <a:ln>
            <a:tailEnd type="arrow"/>
          </a:ln>
        </p:spPr>
        <p:style>
          <a:lnRef idx="1">
            <a:schemeClr val="accent1"/>
          </a:lnRef>
          <a:fillRef idx="0">
            <a:schemeClr val="accent1"/>
          </a:fillRef>
          <a:effectRef idx="0">
            <a:schemeClr val="accent1"/>
          </a:effectRef>
          <a:fontRef idx="minor">
            <a:schemeClr val="tx1"/>
          </a:fontRef>
        </p:style>
      </p:cxnSp>
      <p:sp>
        <p:nvSpPr>
          <p:cNvPr id="49185" name="TextBox 84"/>
          <p:cNvSpPr txBox="1">
            <a:spLocks noChangeArrowheads="1"/>
          </p:cNvSpPr>
          <p:nvPr/>
        </p:nvSpPr>
        <p:spPr bwMode="auto">
          <a:xfrm>
            <a:off x="5003800" y="4581525"/>
            <a:ext cx="1439863" cy="400050"/>
          </a:xfrm>
          <a:prstGeom prst="rect">
            <a:avLst/>
          </a:prstGeom>
          <a:noFill/>
          <a:ln w="9525">
            <a:noFill/>
            <a:miter lim="800000"/>
            <a:headEnd/>
            <a:tailEnd/>
          </a:ln>
        </p:spPr>
        <p:txBody>
          <a:bodyPr>
            <a:spAutoFit/>
          </a:bodyPr>
          <a:lstStyle/>
          <a:p>
            <a:r>
              <a:rPr lang="en-US" altLang="zh-CN" sz="2000">
                <a:latin typeface="Calibri" pitchFamily="34" charset="0"/>
              </a:rPr>
              <a:t>[condition 2]</a:t>
            </a:r>
            <a:endParaRPr lang="zh-CN" altLang="en-US" sz="2000">
              <a:latin typeface="Calibri" pitchFamily="34" charset="0"/>
            </a:endParaRPr>
          </a:p>
        </p:txBody>
      </p:sp>
      <p:sp>
        <p:nvSpPr>
          <p:cNvPr id="49186" name="TextBox 85"/>
          <p:cNvSpPr txBox="1">
            <a:spLocks noChangeArrowheads="1"/>
          </p:cNvSpPr>
          <p:nvPr/>
        </p:nvSpPr>
        <p:spPr bwMode="auto">
          <a:xfrm>
            <a:off x="7308850" y="4221163"/>
            <a:ext cx="796925" cy="400050"/>
          </a:xfrm>
          <a:prstGeom prst="rect">
            <a:avLst/>
          </a:prstGeom>
          <a:noFill/>
          <a:ln w="9525">
            <a:noFill/>
            <a:miter lim="800000"/>
            <a:headEnd/>
            <a:tailEnd/>
          </a:ln>
        </p:spPr>
        <p:txBody>
          <a:bodyPr>
            <a:spAutoFit/>
          </a:bodyPr>
          <a:lstStyle/>
          <a:p>
            <a:r>
              <a:rPr lang="en-US" altLang="zh-CN" sz="2000">
                <a:latin typeface="Calibri" pitchFamily="34" charset="0"/>
              </a:rPr>
              <a:t>[else]</a:t>
            </a:r>
            <a:endParaRPr lang="zh-CN" altLang="en-US" sz="2000">
              <a:latin typeface="Calibri" pitchFamily="34" charset="0"/>
            </a:endParaRPr>
          </a:p>
        </p:txBody>
      </p:sp>
      <p:sp>
        <p:nvSpPr>
          <p:cNvPr id="49187"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37" name="曲线连接符 43"/>
          <p:cNvCxnSpPr>
            <a:stCxn id="49171" idx="0"/>
            <a:endCxn id="49187" idx="0"/>
          </p:cNvCxnSpPr>
          <p:nvPr/>
        </p:nvCxnSpPr>
        <p:spPr>
          <a:xfrm rot="16200000" flipH="1">
            <a:off x="5133975" y="896938"/>
            <a:ext cx="530225" cy="25177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9189"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39" name="曲线连接符 43"/>
          <p:cNvCxnSpPr>
            <a:stCxn id="49189" idx="6"/>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t>共享变量</a:t>
            </a:r>
            <a:r>
              <a:rPr lang="en-US" altLang="zh-CN" dirty="0" smtClean="0"/>
              <a:t>)</a:t>
            </a:r>
            <a:endParaRPr lang="zh-CN" altLang="en-US" dirty="0"/>
          </a:p>
        </p:txBody>
      </p:sp>
      <p:sp>
        <p:nvSpPr>
          <p:cNvPr id="50178" name="矩形 2"/>
          <p:cNvSpPr>
            <a:spLocks noChangeArrowheads="1"/>
          </p:cNvSpPr>
          <p:nvPr/>
        </p:nvSpPr>
        <p:spPr bwMode="auto">
          <a:xfrm>
            <a:off x="0" y="1052513"/>
            <a:ext cx="9144000" cy="4524375"/>
          </a:xfrm>
          <a:prstGeom prst="rect">
            <a:avLst/>
          </a:prstGeom>
          <a:noFill/>
          <a:ln w="9525">
            <a:noFill/>
            <a:miter lim="800000"/>
            <a:headEnd/>
            <a:tailEnd/>
          </a:ln>
        </p:spPr>
        <p:txBody>
          <a:bodyPr>
            <a:spAutoFit/>
          </a:bodyPr>
          <a:lstStyle/>
          <a:p>
            <a:r>
              <a:rPr lang="zh-CN" altLang="en-US" sz="3200">
                <a:latin typeface="Calibri" pitchFamily="34" charset="0"/>
              </a:rPr>
              <a:t>目标：至多一个进程可以在</a:t>
            </a:r>
            <a:r>
              <a:rPr lang="en-US" altLang="zh-CN" sz="3200">
                <a:latin typeface="Calibri" pitchFamily="34" charset="0"/>
              </a:rPr>
              <a:t>CR</a:t>
            </a:r>
            <a:r>
              <a:rPr lang="zh-CN" altLang="en-US" sz="3200">
                <a:latin typeface="Calibri" pitchFamily="34" charset="0"/>
              </a:rPr>
              <a:t>状态</a:t>
            </a:r>
            <a:endParaRPr lang="en-US" altLang="zh-CN" sz="3200">
              <a:latin typeface="Calibri" pitchFamily="34" charset="0"/>
            </a:endParaRPr>
          </a:p>
          <a:p>
            <a:endParaRPr lang="en-US" altLang="zh-CN" sz="3200">
              <a:latin typeface="Calibri" pitchFamily="34" charset="0"/>
            </a:endParaRPr>
          </a:p>
          <a:p>
            <a:r>
              <a:rPr lang="zh-CN" altLang="en-US" sz="3200">
                <a:latin typeface="Calibri" pitchFamily="34" charset="0"/>
              </a:rPr>
              <a:t>机制：使用共享变量</a:t>
            </a:r>
            <a:endParaRPr lang="en-US" altLang="zh-CN" sz="3200">
              <a:latin typeface="Calibri" pitchFamily="34" charset="0"/>
            </a:endParaRPr>
          </a:p>
          <a:p>
            <a:pPr lvl="1"/>
            <a:endParaRPr lang="en-US" altLang="zh-CN" sz="3200">
              <a:latin typeface="Calibri" pitchFamily="34" charset="0"/>
            </a:endParaRPr>
          </a:p>
          <a:p>
            <a:pPr lvl="1"/>
            <a:r>
              <a:rPr lang="en-US" altLang="zh-CN" sz="3200">
                <a:latin typeface="Calibri" pitchFamily="34" charset="0"/>
              </a:rPr>
              <a:t>y=1: 	</a:t>
            </a:r>
            <a:r>
              <a:rPr lang="zh-CN" altLang="en-US" sz="3200">
                <a:latin typeface="Calibri" pitchFamily="34" charset="0"/>
              </a:rPr>
              <a:t>进程</a:t>
            </a:r>
            <a:r>
              <a:rPr lang="en-US" altLang="zh-CN" sz="3200">
                <a:latin typeface="Calibri" pitchFamily="34" charset="0"/>
              </a:rPr>
              <a:t>A </a:t>
            </a:r>
            <a:r>
              <a:rPr lang="zh-CN" altLang="en-US" sz="3200">
                <a:latin typeface="Calibri" pitchFamily="34" charset="0"/>
              </a:rPr>
              <a:t>在申请进入</a:t>
            </a:r>
            <a:r>
              <a:rPr lang="en-US" altLang="zh-CN" sz="3200">
                <a:latin typeface="Calibri" pitchFamily="34" charset="0"/>
              </a:rPr>
              <a:t>CR</a:t>
            </a:r>
            <a:r>
              <a:rPr lang="zh-CN" altLang="en-US" sz="3200">
                <a:latin typeface="Calibri" pitchFamily="34" charset="0"/>
              </a:rPr>
              <a:t> 或在</a:t>
            </a:r>
            <a:r>
              <a:rPr lang="en-US" altLang="zh-CN" sz="3200">
                <a:latin typeface="Calibri" pitchFamily="34" charset="0"/>
              </a:rPr>
              <a:t>CR</a:t>
            </a:r>
            <a:r>
              <a:rPr lang="zh-CN" altLang="en-US" sz="3200">
                <a:latin typeface="Calibri" pitchFamily="34" charset="0"/>
              </a:rPr>
              <a:t>状态</a:t>
            </a:r>
            <a:endParaRPr lang="en-US" altLang="zh-CN" sz="3200">
              <a:latin typeface="Calibri" pitchFamily="34" charset="0"/>
            </a:endParaRPr>
          </a:p>
          <a:p>
            <a:pPr lvl="1"/>
            <a:r>
              <a:rPr lang="en-US" altLang="zh-CN" sz="3200">
                <a:latin typeface="Calibri" pitchFamily="34" charset="0"/>
              </a:rPr>
              <a:t>x=1: 	</a:t>
            </a:r>
            <a:r>
              <a:rPr lang="zh-CN" altLang="en-US" sz="3200">
                <a:latin typeface="Calibri" pitchFamily="34" charset="0"/>
              </a:rPr>
              <a:t>进程</a:t>
            </a:r>
            <a:r>
              <a:rPr lang="en-US" altLang="zh-CN" sz="3200">
                <a:latin typeface="Calibri" pitchFamily="34" charset="0"/>
              </a:rPr>
              <a:t>B </a:t>
            </a:r>
            <a:r>
              <a:rPr lang="zh-CN" altLang="en-US" sz="3200">
                <a:latin typeface="Calibri" pitchFamily="34" charset="0"/>
              </a:rPr>
              <a:t>在申请进入</a:t>
            </a:r>
            <a:r>
              <a:rPr lang="en-US" altLang="zh-CN" sz="3200">
                <a:latin typeface="Calibri" pitchFamily="34" charset="0"/>
              </a:rPr>
              <a:t>CR </a:t>
            </a:r>
            <a:r>
              <a:rPr lang="zh-CN" altLang="en-US" sz="3200">
                <a:latin typeface="Calibri" pitchFamily="34" charset="0"/>
              </a:rPr>
              <a:t>或在</a:t>
            </a:r>
            <a:r>
              <a:rPr lang="en-US" altLang="zh-CN" sz="3200">
                <a:latin typeface="Calibri" pitchFamily="34" charset="0"/>
              </a:rPr>
              <a:t>CR</a:t>
            </a:r>
            <a:r>
              <a:rPr lang="zh-CN" altLang="en-US" sz="3200">
                <a:latin typeface="Calibri" pitchFamily="34" charset="0"/>
              </a:rPr>
              <a:t>状态</a:t>
            </a:r>
            <a:endParaRPr lang="en-US" altLang="zh-CN" sz="3200">
              <a:latin typeface="Calibri" pitchFamily="34" charset="0"/>
            </a:endParaRPr>
          </a:p>
          <a:p>
            <a:pPr lvl="1"/>
            <a:endParaRPr lang="en-US" altLang="zh-CN" sz="3200">
              <a:latin typeface="Calibri" pitchFamily="34" charset="0"/>
            </a:endParaRPr>
          </a:p>
          <a:p>
            <a:pPr lvl="1"/>
            <a:r>
              <a:rPr lang="en-US" altLang="zh-CN" sz="3200">
                <a:latin typeface="Calibri" pitchFamily="34" charset="0"/>
              </a:rPr>
              <a:t>t=0: 	</a:t>
            </a:r>
            <a:r>
              <a:rPr lang="en-US" altLang="zh-CN" sz="3200">
                <a:latin typeface="Calibri" pitchFamily="34" charset="0"/>
                <a:sym typeface="Wingdings" pitchFamily="2" charset="2"/>
              </a:rPr>
              <a:t>A </a:t>
            </a:r>
            <a:r>
              <a:rPr lang="zh-CN" altLang="en-US" sz="3200">
                <a:latin typeface="Calibri" pitchFamily="34" charset="0"/>
                <a:sym typeface="Wingdings" pitchFamily="2" charset="2"/>
              </a:rPr>
              <a:t>有</a:t>
            </a:r>
            <a:r>
              <a:rPr lang="zh-CN" altLang="en-US" sz="3200">
                <a:latin typeface="Calibri" pitchFamily="34" charset="0"/>
              </a:rPr>
              <a:t>进入</a:t>
            </a:r>
            <a:r>
              <a:rPr lang="en-US" altLang="zh-CN" sz="3200">
                <a:latin typeface="Calibri" pitchFamily="34" charset="0"/>
              </a:rPr>
              <a:t>CR </a:t>
            </a:r>
            <a:r>
              <a:rPr lang="zh-CN" altLang="en-US" sz="3200">
                <a:latin typeface="Calibri" pitchFamily="34" charset="0"/>
              </a:rPr>
              <a:t>的优先权</a:t>
            </a:r>
            <a:endParaRPr lang="en-US" altLang="zh-CN" sz="3200">
              <a:latin typeface="Calibri" pitchFamily="34" charset="0"/>
            </a:endParaRPr>
          </a:p>
          <a:p>
            <a:pPr lvl="1"/>
            <a:r>
              <a:rPr lang="en-US" altLang="zh-CN" sz="3200">
                <a:latin typeface="Calibri" pitchFamily="34" charset="0"/>
              </a:rPr>
              <a:t>t=1:  </a:t>
            </a:r>
            <a:r>
              <a:rPr lang="en-US" altLang="zh-CN" sz="3200">
                <a:latin typeface="Calibri" pitchFamily="34" charset="0"/>
                <a:sym typeface="Wingdings" pitchFamily="2" charset="2"/>
              </a:rPr>
              <a:t>	B </a:t>
            </a:r>
            <a:r>
              <a:rPr lang="zh-CN" altLang="en-US" sz="3200">
                <a:latin typeface="Calibri" pitchFamily="34" charset="0"/>
                <a:sym typeface="Wingdings" pitchFamily="2" charset="2"/>
              </a:rPr>
              <a:t>有</a:t>
            </a:r>
            <a:r>
              <a:rPr lang="zh-CN" altLang="en-US" sz="3200">
                <a:latin typeface="Calibri" pitchFamily="34" charset="0"/>
              </a:rPr>
              <a:t>进入</a:t>
            </a:r>
            <a:r>
              <a:rPr lang="en-US" altLang="zh-CN" sz="3200">
                <a:latin typeface="Calibri" pitchFamily="34" charset="0"/>
              </a:rPr>
              <a:t>CR </a:t>
            </a:r>
            <a:r>
              <a:rPr lang="zh-CN" altLang="en-US" sz="3200">
                <a:latin typeface="Calibri" pitchFamily="34" charset="0"/>
              </a:rPr>
              <a:t>的优先权</a:t>
            </a:r>
            <a:endParaRPr lang="en-US" altLang="zh-CN" sz="3200">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t>活动图</a:t>
            </a:r>
            <a:r>
              <a:rPr lang="en-US" altLang="zh-CN" dirty="0" smtClean="0"/>
              <a:t>)</a:t>
            </a:r>
            <a:endParaRPr lang="zh-CN" altLang="en-US" dirty="0"/>
          </a:p>
        </p:txBody>
      </p:sp>
      <p:cxnSp>
        <p:nvCxnSpPr>
          <p:cNvPr id="4" name="曲线连接符 43"/>
          <p:cNvCxnSpPr>
            <a:stCxn id="51209" idx="2"/>
            <a:endCxn id="51217" idx="1"/>
          </p:cNvCxnSpPr>
          <p:nvPr/>
        </p:nvCxnSpPr>
        <p:spPr>
          <a:xfrm rot="5400000" flipH="1">
            <a:off x="466725" y="3933826"/>
            <a:ext cx="3455987" cy="862012"/>
          </a:xfrm>
          <a:prstGeom prst="curvedConnector4">
            <a:avLst>
              <a:gd name="adj1" fmla="val -6615"/>
              <a:gd name="adj2" fmla="val 2212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曲线连接符 43"/>
          <p:cNvCxnSpPr>
            <a:stCxn id="51217" idx="2"/>
            <a:endCxn id="51208" idx="0"/>
          </p:cNvCxnSpPr>
          <p:nvPr/>
        </p:nvCxnSpPr>
        <p:spPr>
          <a:xfrm rot="5400000">
            <a:off x="2517775" y="29606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曲线连接符 43"/>
          <p:cNvCxnSpPr>
            <a:stCxn id="51208" idx="2"/>
            <a:endCxn id="51212" idx="0"/>
          </p:cNvCxnSpPr>
          <p:nvPr/>
        </p:nvCxnSpPr>
        <p:spPr>
          <a:xfrm rot="16200000" flipH="1">
            <a:off x="2517775" y="36083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43"/>
          <p:cNvCxnSpPr>
            <a:stCxn id="51210" idx="2"/>
            <a:endCxn id="51211" idx="0"/>
          </p:cNvCxnSpPr>
          <p:nvPr/>
        </p:nvCxnSpPr>
        <p:spPr>
          <a:xfrm rot="5400000">
            <a:off x="2518569" y="49045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43"/>
          <p:cNvCxnSpPr>
            <a:stCxn id="51211" idx="2"/>
            <a:endCxn id="51209" idx="0"/>
          </p:cNvCxnSpPr>
          <p:nvPr/>
        </p:nvCxnSpPr>
        <p:spPr>
          <a:xfrm rot="5400000">
            <a:off x="2517775" y="5553075"/>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43"/>
          <p:cNvCxnSpPr>
            <a:stCxn id="51218" idx="2"/>
            <a:endCxn id="51219"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208" name="AutoShape 11"/>
          <p:cNvSpPr>
            <a:spLocks noChangeArrowheads="1"/>
          </p:cNvSpPr>
          <p:nvPr/>
        </p:nvSpPr>
        <p:spPr bwMode="auto">
          <a:xfrm>
            <a:off x="1547813" y="3068638"/>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solidFill>
                  <a:srgbClr val="000000"/>
                </a:solidFill>
                <a:latin typeface="Calibri" pitchFamily="34" charset="0"/>
              </a:rPr>
              <a:t>request</a:t>
            </a:r>
          </a:p>
        </p:txBody>
      </p:sp>
      <p:sp>
        <p:nvSpPr>
          <p:cNvPr id="51209" name="AutoShape 11"/>
          <p:cNvSpPr>
            <a:spLocks noChangeArrowheads="1"/>
          </p:cNvSpPr>
          <p:nvPr/>
        </p:nvSpPr>
        <p:spPr bwMode="auto">
          <a:xfrm>
            <a:off x="1547813" y="5661025"/>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exit</a:t>
            </a:r>
          </a:p>
        </p:txBody>
      </p:sp>
      <p:sp>
        <p:nvSpPr>
          <p:cNvPr id="51210" name="AutoShape 14"/>
          <p:cNvSpPr>
            <a:spLocks noChangeArrowheads="1"/>
          </p:cNvSpPr>
          <p:nvPr/>
        </p:nvSpPr>
        <p:spPr bwMode="auto">
          <a:xfrm flipH="1">
            <a:off x="1979613" y="4365625"/>
            <a:ext cx="1296987" cy="431800"/>
          </a:xfrm>
          <a:prstGeom prst="diamond">
            <a:avLst/>
          </a:prstGeom>
          <a:solidFill>
            <a:srgbClr val="FFFFFF"/>
          </a:solidFill>
          <a:ln w="9525">
            <a:solidFill>
              <a:schemeClr val="tx1"/>
            </a:solidFill>
            <a:miter lim="800000"/>
            <a:headEnd/>
            <a:tailEnd/>
          </a:ln>
        </p:spPr>
        <p:txBody>
          <a:bodyPr anchor="ctr"/>
          <a:lstStyle/>
          <a:p>
            <a:pPr algn="ctr"/>
            <a:endParaRPr lang="en-US" altLang="zh-CN" sz="2000">
              <a:latin typeface="Calibri" pitchFamily="34" charset="0"/>
            </a:endParaRPr>
          </a:p>
        </p:txBody>
      </p:sp>
      <p:sp>
        <p:nvSpPr>
          <p:cNvPr id="51211"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1212"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15" name="曲线连接符 43"/>
          <p:cNvCxnSpPr>
            <a:stCxn id="51212" idx="2"/>
            <a:endCxn id="51210" idx="0"/>
          </p:cNvCxnSpPr>
          <p:nvPr/>
        </p:nvCxnSpPr>
        <p:spPr>
          <a:xfrm rot="16200000" flipH="1">
            <a:off x="2518569" y="42568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曲线连接符 43"/>
          <p:cNvCxnSpPr>
            <a:stCxn id="51210" idx="1"/>
            <a:endCxn id="51212" idx="3"/>
          </p:cNvCxnSpPr>
          <p:nvPr/>
        </p:nvCxnSpPr>
        <p:spPr>
          <a:xfrm flipV="1">
            <a:off x="3276600" y="3932238"/>
            <a:ext cx="211138" cy="649287"/>
          </a:xfrm>
          <a:prstGeom prst="curvedConnector3">
            <a:avLst>
              <a:gd name="adj1" fmla="val 207897"/>
            </a:avLst>
          </a:prstGeom>
          <a:ln>
            <a:tailEnd type="arrow"/>
          </a:ln>
        </p:spPr>
        <p:style>
          <a:lnRef idx="1">
            <a:schemeClr val="accent1"/>
          </a:lnRef>
          <a:fillRef idx="0">
            <a:schemeClr val="accent1"/>
          </a:fillRef>
          <a:effectRef idx="0">
            <a:schemeClr val="accent1"/>
          </a:effectRef>
          <a:fontRef idx="minor">
            <a:schemeClr val="tx1"/>
          </a:fontRef>
        </p:style>
      </p:cxnSp>
      <p:sp>
        <p:nvSpPr>
          <p:cNvPr id="51215" name="TextBox 84"/>
          <p:cNvSpPr txBox="1">
            <a:spLocks noChangeArrowheads="1"/>
          </p:cNvSpPr>
          <p:nvPr/>
        </p:nvSpPr>
        <p:spPr bwMode="auto">
          <a:xfrm>
            <a:off x="971550" y="4581525"/>
            <a:ext cx="1439863" cy="400050"/>
          </a:xfrm>
          <a:prstGeom prst="rect">
            <a:avLst/>
          </a:prstGeom>
          <a:noFill/>
          <a:ln w="9525">
            <a:noFill/>
            <a:miter lim="800000"/>
            <a:headEnd/>
            <a:tailEnd/>
          </a:ln>
        </p:spPr>
        <p:txBody>
          <a:bodyPr>
            <a:spAutoFit/>
          </a:bodyPr>
          <a:lstStyle/>
          <a:p>
            <a:r>
              <a:rPr lang="en-US" altLang="zh-CN" sz="2000">
                <a:latin typeface="Calibri" pitchFamily="34" charset="0"/>
              </a:rPr>
              <a:t>[condition 1]</a:t>
            </a:r>
            <a:endParaRPr lang="zh-CN" altLang="en-US" sz="2000">
              <a:latin typeface="Calibri" pitchFamily="34" charset="0"/>
            </a:endParaRPr>
          </a:p>
        </p:txBody>
      </p:sp>
      <p:sp>
        <p:nvSpPr>
          <p:cNvPr id="51216" name="TextBox 85"/>
          <p:cNvSpPr txBox="1">
            <a:spLocks noChangeArrowheads="1"/>
          </p:cNvSpPr>
          <p:nvPr/>
        </p:nvSpPr>
        <p:spPr bwMode="auto">
          <a:xfrm>
            <a:off x="3276600" y="4221163"/>
            <a:ext cx="796925" cy="400050"/>
          </a:xfrm>
          <a:prstGeom prst="rect">
            <a:avLst/>
          </a:prstGeom>
          <a:noFill/>
          <a:ln w="9525">
            <a:noFill/>
            <a:miter lim="800000"/>
            <a:headEnd/>
            <a:tailEnd/>
          </a:ln>
        </p:spPr>
        <p:txBody>
          <a:bodyPr>
            <a:spAutoFit/>
          </a:bodyPr>
          <a:lstStyle/>
          <a:p>
            <a:r>
              <a:rPr lang="en-US" altLang="zh-CN" sz="2000">
                <a:latin typeface="Calibri" pitchFamily="34" charset="0"/>
              </a:rPr>
              <a:t>[else]</a:t>
            </a:r>
            <a:endParaRPr lang="zh-CN" altLang="en-US" sz="2000">
              <a:latin typeface="Calibri" pitchFamily="34" charset="0"/>
            </a:endParaRPr>
          </a:p>
        </p:txBody>
      </p:sp>
      <p:sp>
        <p:nvSpPr>
          <p:cNvPr id="51217"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51218"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sp>
        <p:nvSpPr>
          <p:cNvPr id="51219" name="AutoShape 11"/>
          <p:cNvSpPr>
            <a:spLocks noChangeArrowheads="1"/>
          </p:cNvSpPr>
          <p:nvPr/>
        </p:nvSpPr>
        <p:spPr bwMode="auto">
          <a:xfrm flipV="1">
            <a:off x="3276600" y="1844675"/>
            <a:ext cx="1727200" cy="46038"/>
          </a:xfrm>
          <a:prstGeom prst="roundRect">
            <a:avLst>
              <a:gd name="adj" fmla="val 16667"/>
            </a:avLst>
          </a:prstGeom>
          <a:solidFill>
            <a:schemeClr val="tx1"/>
          </a:solidFill>
          <a:ln w="9525">
            <a:solidFill>
              <a:schemeClr val="tx1"/>
            </a:solidFill>
            <a:round/>
            <a:headEnd/>
            <a:tailEnd/>
          </a:ln>
        </p:spPr>
        <p:txBody>
          <a:bodyPr anchor="ctr"/>
          <a:lstStyle/>
          <a:p>
            <a:pPr algn="ctr"/>
            <a:endParaRPr lang="zh-CN" altLang="en-US" sz="2000">
              <a:latin typeface="Calibri" pitchFamily="34" charset="0"/>
            </a:endParaRPr>
          </a:p>
        </p:txBody>
      </p:sp>
      <p:cxnSp>
        <p:nvCxnSpPr>
          <p:cNvPr id="22" name="曲线连接符 43"/>
          <p:cNvCxnSpPr>
            <a:stCxn id="51219" idx="0"/>
            <a:endCxn id="51217" idx="0"/>
          </p:cNvCxnSpPr>
          <p:nvPr/>
        </p:nvCxnSpPr>
        <p:spPr>
          <a:xfrm rot="5400000">
            <a:off x="3117850" y="1398588"/>
            <a:ext cx="530225" cy="15144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43"/>
          <p:cNvCxnSpPr>
            <a:stCxn id="51227" idx="2"/>
            <a:endCxn id="51235" idx="1"/>
          </p:cNvCxnSpPr>
          <p:nvPr/>
        </p:nvCxnSpPr>
        <p:spPr>
          <a:xfrm rot="5400000" flipH="1">
            <a:off x="4498975" y="3933826"/>
            <a:ext cx="3455987" cy="862012"/>
          </a:xfrm>
          <a:prstGeom prst="curvedConnector4">
            <a:avLst>
              <a:gd name="adj1" fmla="val -6615"/>
              <a:gd name="adj2" fmla="val 2190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43"/>
          <p:cNvCxnSpPr>
            <a:stCxn id="51235" idx="2"/>
            <a:endCxn id="51226" idx="0"/>
          </p:cNvCxnSpPr>
          <p:nvPr/>
        </p:nvCxnSpPr>
        <p:spPr>
          <a:xfrm rot="5400000">
            <a:off x="6550025" y="29606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曲线连接符 43"/>
          <p:cNvCxnSpPr>
            <a:stCxn id="51226" idx="2"/>
            <a:endCxn id="51230" idx="0"/>
          </p:cNvCxnSpPr>
          <p:nvPr/>
        </p:nvCxnSpPr>
        <p:spPr>
          <a:xfrm rot="16200000" flipH="1">
            <a:off x="6550025" y="3608388"/>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曲线连接符 43"/>
          <p:cNvCxnSpPr>
            <a:stCxn id="51228" idx="2"/>
            <a:endCxn id="51229" idx="0"/>
          </p:cNvCxnSpPr>
          <p:nvPr/>
        </p:nvCxnSpPr>
        <p:spPr>
          <a:xfrm rot="5400000">
            <a:off x="6550819" y="49045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曲线连接符 43"/>
          <p:cNvCxnSpPr>
            <a:stCxn id="51229" idx="2"/>
            <a:endCxn id="51227" idx="0"/>
          </p:cNvCxnSpPr>
          <p:nvPr/>
        </p:nvCxnSpPr>
        <p:spPr>
          <a:xfrm rot="5400000">
            <a:off x="6550025" y="5553075"/>
            <a:ext cx="215900"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226" name="AutoShape 11"/>
          <p:cNvSpPr>
            <a:spLocks noChangeArrowheads="1"/>
          </p:cNvSpPr>
          <p:nvPr/>
        </p:nvSpPr>
        <p:spPr bwMode="auto">
          <a:xfrm>
            <a:off x="5580063" y="3068638"/>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request</a:t>
            </a:r>
          </a:p>
        </p:txBody>
      </p:sp>
      <p:sp>
        <p:nvSpPr>
          <p:cNvPr id="51227" name="AutoShape 11"/>
          <p:cNvSpPr>
            <a:spLocks noChangeArrowheads="1"/>
          </p:cNvSpPr>
          <p:nvPr/>
        </p:nvSpPr>
        <p:spPr bwMode="auto">
          <a:xfrm>
            <a:off x="5580063" y="5661025"/>
            <a:ext cx="2154237"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exit</a:t>
            </a:r>
          </a:p>
        </p:txBody>
      </p:sp>
      <p:sp>
        <p:nvSpPr>
          <p:cNvPr id="51228" name="AutoShape 14"/>
          <p:cNvSpPr>
            <a:spLocks noChangeArrowheads="1"/>
          </p:cNvSpPr>
          <p:nvPr/>
        </p:nvSpPr>
        <p:spPr bwMode="auto">
          <a:xfrm flipH="1">
            <a:off x="6011863" y="4365625"/>
            <a:ext cx="1296987" cy="431800"/>
          </a:xfrm>
          <a:prstGeom prst="diamond">
            <a:avLst/>
          </a:prstGeom>
          <a:solidFill>
            <a:srgbClr val="FFFFFF"/>
          </a:solidFill>
          <a:ln w="9525">
            <a:solidFill>
              <a:schemeClr val="tx1"/>
            </a:solidFill>
            <a:miter lim="800000"/>
            <a:headEnd/>
            <a:tailEnd/>
          </a:ln>
        </p:spPr>
        <p:txBody>
          <a:bodyPr anchor="ctr"/>
          <a:lstStyle/>
          <a:p>
            <a:pPr algn="ctr"/>
            <a:endParaRPr lang="en-US" altLang="zh-CN" sz="2000">
              <a:latin typeface="Calibri" pitchFamily="34" charset="0"/>
            </a:endParaRPr>
          </a:p>
        </p:txBody>
      </p:sp>
      <p:sp>
        <p:nvSpPr>
          <p:cNvPr id="51229"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1230"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33" name="曲线连接符 43"/>
          <p:cNvCxnSpPr>
            <a:stCxn id="51230" idx="2"/>
            <a:endCxn id="51228" idx="0"/>
          </p:cNvCxnSpPr>
          <p:nvPr/>
        </p:nvCxnSpPr>
        <p:spPr>
          <a:xfrm rot="16200000" flipH="1">
            <a:off x="6550819" y="4256881"/>
            <a:ext cx="2159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曲线连接符 43"/>
          <p:cNvCxnSpPr>
            <a:stCxn id="51228" idx="1"/>
            <a:endCxn id="51230" idx="3"/>
          </p:cNvCxnSpPr>
          <p:nvPr/>
        </p:nvCxnSpPr>
        <p:spPr>
          <a:xfrm flipV="1">
            <a:off x="7308850" y="3932238"/>
            <a:ext cx="211138" cy="649287"/>
          </a:xfrm>
          <a:prstGeom prst="curvedConnector3">
            <a:avLst>
              <a:gd name="adj1" fmla="val 207897"/>
            </a:avLst>
          </a:prstGeom>
          <a:ln>
            <a:tailEnd type="arrow"/>
          </a:ln>
        </p:spPr>
        <p:style>
          <a:lnRef idx="1">
            <a:schemeClr val="accent1"/>
          </a:lnRef>
          <a:fillRef idx="0">
            <a:schemeClr val="accent1"/>
          </a:fillRef>
          <a:effectRef idx="0">
            <a:schemeClr val="accent1"/>
          </a:effectRef>
          <a:fontRef idx="minor">
            <a:schemeClr val="tx1"/>
          </a:fontRef>
        </p:style>
      </p:cxnSp>
      <p:sp>
        <p:nvSpPr>
          <p:cNvPr id="51233" name="TextBox 84"/>
          <p:cNvSpPr txBox="1">
            <a:spLocks noChangeArrowheads="1"/>
          </p:cNvSpPr>
          <p:nvPr/>
        </p:nvSpPr>
        <p:spPr bwMode="auto">
          <a:xfrm>
            <a:off x="5003800" y="4581525"/>
            <a:ext cx="1439863" cy="400050"/>
          </a:xfrm>
          <a:prstGeom prst="rect">
            <a:avLst/>
          </a:prstGeom>
          <a:noFill/>
          <a:ln w="9525">
            <a:noFill/>
            <a:miter lim="800000"/>
            <a:headEnd/>
            <a:tailEnd/>
          </a:ln>
        </p:spPr>
        <p:txBody>
          <a:bodyPr>
            <a:spAutoFit/>
          </a:bodyPr>
          <a:lstStyle/>
          <a:p>
            <a:r>
              <a:rPr lang="en-US" altLang="zh-CN" sz="2000">
                <a:latin typeface="Calibri" pitchFamily="34" charset="0"/>
              </a:rPr>
              <a:t>[condition 2]</a:t>
            </a:r>
            <a:endParaRPr lang="zh-CN" altLang="en-US" sz="2000">
              <a:latin typeface="Calibri" pitchFamily="34" charset="0"/>
            </a:endParaRPr>
          </a:p>
        </p:txBody>
      </p:sp>
      <p:sp>
        <p:nvSpPr>
          <p:cNvPr id="51234" name="TextBox 85"/>
          <p:cNvSpPr txBox="1">
            <a:spLocks noChangeArrowheads="1"/>
          </p:cNvSpPr>
          <p:nvPr/>
        </p:nvSpPr>
        <p:spPr bwMode="auto">
          <a:xfrm>
            <a:off x="7308850" y="4221163"/>
            <a:ext cx="796925" cy="400050"/>
          </a:xfrm>
          <a:prstGeom prst="rect">
            <a:avLst/>
          </a:prstGeom>
          <a:noFill/>
          <a:ln w="9525">
            <a:noFill/>
            <a:miter lim="800000"/>
            <a:headEnd/>
            <a:tailEnd/>
          </a:ln>
        </p:spPr>
        <p:txBody>
          <a:bodyPr>
            <a:spAutoFit/>
          </a:bodyPr>
          <a:lstStyle/>
          <a:p>
            <a:r>
              <a:rPr lang="en-US" altLang="zh-CN" sz="2000">
                <a:latin typeface="Calibri" pitchFamily="34" charset="0"/>
              </a:rPr>
              <a:t>[else]</a:t>
            </a:r>
            <a:endParaRPr lang="zh-CN" altLang="en-US" sz="2000">
              <a:latin typeface="Calibri" pitchFamily="34" charset="0"/>
            </a:endParaRPr>
          </a:p>
        </p:txBody>
      </p:sp>
      <p:sp>
        <p:nvSpPr>
          <p:cNvPr id="51235"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38" name="曲线连接符 43"/>
          <p:cNvCxnSpPr>
            <a:stCxn id="51219" idx="0"/>
            <a:endCxn id="51235" idx="0"/>
          </p:cNvCxnSpPr>
          <p:nvPr/>
        </p:nvCxnSpPr>
        <p:spPr>
          <a:xfrm rot="16200000" flipH="1">
            <a:off x="5133975" y="896938"/>
            <a:ext cx="530225" cy="251777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1237"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40" name="曲线连接符 43"/>
          <p:cNvCxnSpPr>
            <a:stCxn id="51237" idx="6"/>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标注 40"/>
          <p:cNvSpPr/>
          <p:nvPr/>
        </p:nvSpPr>
        <p:spPr>
          <a:xfrm>
            <a:off x="3779838" y="2636838"/>
            <a:ext cx="1223962" cy="504825"/>
          </a:xfrm>
          <a:prstGeom prst="wedgeRectCallout">
            <a:avLst>
              <a:gd name="adj1" fmla="val -72726"/>
              <a:gd name="adj2" fmla="val 677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y:=1;t:=1</a:t>
            </a:r>
          </a:p>
        </p:txBody>
      </p:sp>
      <p:sp>
        <p:nvSpPr>
          <p:cNvPr id="42" name="矩形标注 41"/>
          <p:cNvSpPr/>
          <p:nvPr/>
        </p:nvSpPr>
        <p:spPr>
          <a:xfrm>
            <a:off x="7812088" y="2636838"/>
            <a:ext cx="1223962" cy="504825"/>
          </a:xfrm>
          <a:prstGeom prst="wedgeRectCallout">
            <a:avLst>
              <a:gd name="adj1" fmla="val -72726"/>
              <a:gd name="adj2" fmla="val 677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x:=1;t:=0</a:t>
            </a:r>
          </a:p>
        </p:txBody>
      </p:sp>
      <p:sp>
        <p:nvSpPr>
          <p:cNvPr id="43" name="矩形标注 42"/>
          <p:cNvSpPr/>
          <p:nvPr/>
        </p:nvSpPr>
        <p:spPr>
          <a:xfrm>
            <a:off x="250825" y="3860800"/>
            <a:ext cx="1368425" cy="504825"/>
          </a:xfrm>
          <a:prstGeom prst="wedgeRectCallout">
            <a:avLst>
              <a:gd name="adj1" fmla="val 57995"/>
              <a:gd name="adj2" fmla="val 1207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x=0 or t=0</a:t>
            </a:r>
          </a:p>
        </p:txBody>
      </p:sp>
      <p:sp>
        <p:nvSpPr>
          <p:cNvPr id="44" name="矩形标注 43"/>
          <p:cNvSpPr/>
          <p:nvPr/>
        </p:nvSpPr>
        <p:spPr>
          <a:xfrm>
            <a:off x="4284663" y="3860800"/>
            <a:ext cx="1366837" cy="504825"/>
          </a:xfrm>
          <a:prstGeom prst="wedgeRectCallout">
            <a:avLst>
              <a:gd name="adj1" fmla="val 57995"/>
              <a:gd name="adj2" fmla="val 12070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y=0 or t=1</a:t>
            </a:r>
          </a:p>
        </p:txBody>
      </p:sp>
      <p:sp>
        <p:nvSpPr>
          <p:cNvPr id="45" name="矩形标注 44"/>
          <p:cNvSpPr/>
          <p:nvPr/>
        </p:nvSpPr>
        <p:spPr>
          <a:xfrm>
            <a:off x="3851275" y="5373688"/>
            <a:ext cx="1225550" cy="503237"/>
          </a:xfrm>
          <a:prstGeom prst="wedgeRectCallout">
            <a:avLst>
              <a:gd name="adj1" fmla="val -72726"/>
              <a:gd name="adj2" fmla="val 677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y:=0</a:t>
            </a:r>
          </a:p>
        </p:txBody>
      </p:sp>
      <p:sp>
        <p:nvSpPr>
          <p:cNvPr id="46" name="矩形标注 45"/>
          <p:cNvSpPr/>
          <p:nvPr/>
        </p:nvSpPr>
        <p:spPr>
          <a:xfrm>
            <a:off x="7812088" y="5373688"/>
            <a:ext cx="1223962" cy="503237"/>
          </a:xfrm>
          <a:prstGeom prst="wedgeRectCallout">
            <a:avLst>
              <a:gd name="adj1" fmla="val -72726"/>
              <a:gd name="adj2" fmla="val 6779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000" dirty="0"/>
              <a:t>x:=0</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solidFill>
                  <a:prstClr val="black"/>
                </a:solidFill>
              </a:rPr>
              <a:t>状态图</a:t>
            </a:r>
            <a:r>
              <a:rPr lang="en-US" altLang="zh-CN" dirty="0" smtClean="0"/>
              <a:t>)</a:t>
            </a:r>
            <a:endParaRPr lang="zh-CN" altLang="en-US" dirty="0"/>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9BF3E9E4-D832-4D9C-A676-EC6EC6EBCBDE}" type="slidenum">
              <a:rPr lang="en-US" altLang="zh-CN" sz="1200">
                <a:solidFill>
                  <a:schemeClr val="tx1">
                    <a:tint val="75000"/>
                  </a:schemeClr>
                </a:solidFill>
                <a:latin typeface="+mn-lt"/>
                <a:ea typeface="+mn-ea"/>
              </a:rPr>
              <a:pPr algn="r" fontAlgn="auto">
                <a:spcBef>
                  <a:spcPts val="0"/>
                </a:spcBef>
                <a:spcAft>
                  <a:spcPts val="0"/>
                </a:spcAft>
                <a:defRPr/>
              </a:pPr>
              <a:t>44</a:t>
            </a:fld>
            <a:endParaRPr lang="en-US" altLang="zh-CN" sz="1200">
              <a:solidFill>
                <a:schemeClr val="tx1">
                  <a:tint val="75000"/>
                </a:schemeClr>
              </a:solidFill>
              <a:latin typeface="+mn-lt"/>
              <a:ea typeface="+mn-ea"/>
            </a:endParaRPr>
          </a:p>
        </p:txBody>
      </p:sp>
      <p:cxnSp>
        <p:nvCxnSpPr>
          <p:cNvPr id="48" name="曲线连接符 43"/>
          <p:cNvCxnSpPr>
            <a:stCxn id="52230" idx="2"/>
            <a:endCxn id="52236"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52236" idx="2"/>
            <a:endCxn id="52231"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52237"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230"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2231"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53" name="曲线连接符 43"/>
          <p:cNvCxnSpPr>
            <a:stCxn id="52231" idx="2"/>
            <a:endCxn id="52230"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3"/>
          <p:cNvCxnSpPr>
            <a:stCxn id="52231" idx="2"/>
            <a:endCxn id="52231" idx="3"/>
          </p:cNvCxnSpPr>
          <p:nvPr/>
        </p:nvCxnSpPr>
        <p:spPr>
          <a:xfrm rot="5400000" flipH="1" flipV="1">
            <a:off x="294798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2234"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52235" name="TextBox 85"/>
          <p:cNvSpPr txBox="1">
            <a:spLocks noChangeArrowheads="1"/>
          </p:cNvSpPr>
          <p:nvPr/>
        </p:nvSpPr>
        <p:spPr bwMode="auto">
          <a:xfrm>
            <a:off x="277177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[x=1 and t=1]</a:t>
            </a:r>
            <a:endParaRPr lang="zh-CN" altLang="en-US" sz="2000">
              <a:latin typeface="Calibri" pitchFamily="34" charset="0"/>
            </a:endParaRPr>
          </a:p>
        </p:txBody>
      </p:sp>
      <p:sp>
        <p:nvSpPr>
          <p:cNvPr id="52236"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52237"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52250" idx="4"/>
            <a:endCxn id="52236"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52242" idx="2"/>
            <a:endCxn id="52245"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52245" idx="2"/>
            <a:endCxn id="52243"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2243" idx="2"/>
            <a:endCxn id="52242"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242"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2243"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65" name="曲线连接符 43"/>
          <p:cNvCxnSpPr>
            <a:stCxn id="52243" idx="2"/>
            <a:endCxn id="52243" idx="3"/>
          </p:cNvCxnSpPr>
          <p:nvPr/>
        </p:nvCxnSpPr>
        <p:spPr>
          <a:xfrm rot="5400000" flipH="1" flipV="1">
            <a:off x="698023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2245"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67" name="曲线连接符 43"/>
          <p:cNvCxnSpPr>
            <a:stCxn id="52251" idx="4"/>
            <a:endCxn id="52245"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2247"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52247" idx="6"/>
            <a:endCxn id="52237"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2250"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52251"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2253"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52254" name="TextBox 85"/>
          <p:cNvSpPr txBox="1">
            <a:spLocks noChangeArrowheads="1"/>
          </p:cNvSpPr>
          <p:nvPr/>
        </p:nvSpPr>
        <p:spPr bwMode="auto">
          <a:xfrm>
            <a:off x="680402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[y=1 and t=0]</a:t>
            </a:r>
            <a:endParaRPr lang="zh-CN" altLang="en-US" sz="2000">
              <a:latin typeface="Calibri" pitchFamily="34" charset="0"/>
            </a:endParaRPr>
          </a:p>
        </p:txBody>
      </p:sp>
      <p:sp>
        <p:nvSpPr>
          <p:cNvPr id="52255" name="矩形 42"/>
          <p:cNvSpPr>
            <a:spLocks noChangeArrowheads="1"/>
          </p:cNvSpPr>
          <p:nvPr/>
        </p:nvSpPr>
        <p:spPr bwMode="auto">
          <a:xfrm>
            <a:off x="3097213" y="1341438"/>
            <a:ext cx="120332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52256"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52257"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52258"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52259"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52260"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2261"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solidFill>
                  <a:prstClr val="black"/>
                </a:solidFill>
              </a:rPr>
              <a:t>状态图</a:t>
            </a:r>
            <a:r>
              <a:rPr lang="en-US" altLang="zh-CN" dirty="0" smtClean="0"/>
              <a:t>)</a:t>
            </a:r>
            <a:endParaRPr lang="zh-CN" altLang="en-US" dirty="0"/>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9DECDFEF-ACAA-4ECC-A8E3-868533F34289}" type="slidenum">
              <a:rPr lang="en-US" altLang="zh-CN" sz="1200">
                <a:solidFill>
                  <a:schemeClr val="tx1">
                    <a:tint val="75000"/>
                  </a:schemeClr>
                </a:solidFill>
                <a:latin typeface="+mn-lt"/>
                <a:ea typeface="+mn-ea"/>
              </a:rPr>
              <a:pPr algn="r" fontAlgn="auto">
                <a:spcBef>
                  <a:spcPts val="0"/>
                </a:spcBef>
                <a:spcAft>
                  <a:spcPts val="0"/>
                </a:spcAft>
                <a:defRPr/>
              </a:pPr>
              <a:t>45</a:t>
            </a:fld>
            <a:endParaRPr lang="en-US" altLang="zh-CN" sz="1200">
              <a:solidFill>
                <a:schemeClr val="tx1">
                  <a:tint val="75000"/>
                </a:schemeClr>
              </a:solidFill>
              <a:latin typeface="+mn-lt"/>
              <a:ea typeface="+mn-ea"/>
            </a:endParaRPr>
          </a:p>
        </p:txBody>
      </p:sp>
      <p:cxnSp>
        <p:nvCxnSpPr>
          <p:cNvPr id="48" name="曲线连接符 43"/>
          <p:cNvCxnSpPr>
            <a:stCxn id="53254" idx="2"/>
            <a:endCxn id="53260"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53260" idx="2"/>
            <a:endCxn id="53255"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53261"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3254"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a=cr</a:t>
            </a:r>
            <a:endParaRPr lang="zh-CN" altLang="en-US" sz="2000">
              <a:latin typeface="Calibri" pitchFamily="34" charset="0"/>
            </a:endParaRPr>
          </a:p>
        </p:txBody>
      </p:sp>
      <p:sp>
        <p:nvSpPr>
          <p:cNvPr id="53255"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a=wait</a:t>
            </a:r>
            <a:endParaRPr lang="zh-CN" altLang="en-US" sz="2000">
              <a:latin typeface="Calibri" pitchFamily="34" charset="0"/>
            </a:endParaRPr>
          </a:p>
        </p:txBody>
      </p:sp>
      <p:cxnSp>
        <p:nvCxnSpPr>
          <p:cNvPr id="53" name="曲线连接符 43"/>
          <p:cNvCxnSpPr>
            <a:stCxn id="53255" idx="2"/>
            <a:endCxn id="53254"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3"/>
          <p:cNvCxnSpPr>
            <a:stCxn id="53255" idx="2"/>
            <a:endCxn id="53255" idx="3"/>
          </p:cNvCxnSpPr>
          <p:nvPr/>
        </p:nvCxnSpPr>
        <p:spPr>
          <a:xfrm rot="5400000" flipH="1" flipV="1">
            <a:off x="294798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3258"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53259" name="TextBox 85"/>
          <p:cNvSpPr txBox="1">
            <a:spLocks noChangeArrowheads="1"/>
          </p:cNvSpPr>
          <p:nvPr/>
        </p:nvSpPr>
        <p:spPr bwMode="auto">
          <a:xfrm>
            <a:off x="277177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[x=1 and t=1]</a:t>
            </a:r>
            <a:endParaRPr lang="zh-CN" altLang="en-US" sz="2000">
              <a:latin typeface="Calibri" pitchFamily="34" charset="0"/>
            </a:endParaRPr>
          </a:p>
        </p:txBody>
      </p:sp>
      <p:sp>
        <p:nvSpPr>
          <p:cNvPr id="53260"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a=ncr</a:t>
            </a:r>
            <a:endParaRPr lang="zh-CN" altLang="en-US" sz="2000">
              <a:latin typeface="Calibri" pitchFamily="34" charset="0"/>
            </a:endParaRPr>
          </a:p>
        </p:txBody>
      </p:sp>
      <p:sp>
        <p:nvSpPr>
          <p:cNvPr id="53261"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53274" idx="4"/>
            <a:endCxn id="53260"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53266" idx="2"/>
            <a:endCxn id="53269"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53269" idx="2"/>
            <a:endCxn id="53267"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3267" idx="2"/>
            <a:endCxn id="53266"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3266"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b=cr</a:t>
            </a:r>
            <a:endParaRPr lang="zh-CN" altLang="en-US" sz="2000">
              <a:latin typeface="Calibri" pitchFamily="34" charset="0"/>
            </a:endParaRPr>
          </a:p>
        </p:txBody>
      </p:sp>
      <p:sp>
        <p:nvSpPr>
          <p:cNvPr id="53267"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b=wait</a:t>
            </a:r>
            <a:endParaRPr lang="zh-CN" altLang="en-US" sz="2000">
              <a:latin typeface="Calibri" pitchFamily="34" charset="0"/>
            </a:endParaRPr>
          </a:p>
        </p:txBody>
      </p:sp>
      <p:cxnSp>
        <p:nvCxnSpPr>
          <p:cNvPr id="65" name="曲线连接符 43"/>
          <p:cNvCxnSpPr>
            <a:stCxn id="53267" idx="2"/>
            <a:endCxn id="53267" idx="3"/>
          </p:cNvCxnSpPr>
          <p:nvPr/>
        </p:nvCxnSpPr>
        <p:spPr>
          <a:xfrm rot="5400000" flipH="1" flipV="1">
            <a:off x="698023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3269"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b=ncr</a:t>
            </a:r>
            <a:endParaRPr lang="zh-CN" altLang="en-US" sz="2000">
              <a:latin typeface="Calibri" pitchFamily="34" charset="0"/>
            </a:endParaRPr>
          </a:p>
        </p:txBody>
      </p:sp>
      <p:cxnSp>
        <p:nvCxnSpPr>
          <p:cNvPr id="67" name="曲线连接符 43"/>
          <p:cNvCxnSpPr>
            <a:stCxn id="53275" idx="4"/>
            <a:endCxn id="53269"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3271"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53271" idx="6"/>
            <a:endCxn id="53261"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3274"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53275"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3277"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53278" name="TextBox 85"/>
          <p:cNvSpPr txBox="1">
            <a:spLocks noChangeArrowheads="1"/>
          </p:cNvSpPr>
          <p:nvPr/>
        </p:nvSpPr>
        <p:spPr bwMode="auto">
          <a:xfrm>
            <a:off x="680402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[y=1 and t=0]</a:t>
            </a:r>
            <a:endParaRPr lang="zh-CN" altLang="en-US" sz="2000">
              <a:latin typeface="Calibri" pitchFamily="34" charset="0"/>
            </a:endParaRPr>
          </a:p>
        </p:txBody>
      </p:sp>
      <p:sp>
        <p:nvSpPr>
          <p:cNvPr id="53279" name="矩形 42"/>
          <p:cNvSpPr>
            <a:spLocks noChangeArrowheads="1"/>
          </p:cNvSpPr>
          <p:nvPr/>
        </p:nvSpPr>
        <p:spPr bwMode="auto">
          <a:xfrm>
            <a:off x="3097213" y="1341438"/>
            <a:ext cx="120332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53280"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53281"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53282"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53283"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53284"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3285"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设计</a:t>
            </a:r>
            <a:r>
              <a:rPr lang="en-US" altLang="zh-CN" dirty="0" smtClean="0"/>
              <a:t>(</a:t>
            </a:r>
            <a:r>
              <a:rPr lang="zh-CN" altLang="en-US" dirty="0" smtClean="0">
                <a:solidFill>
                  <a:prstClr val="black"/>
                </a:solidFill>
              </a:rPr>
              <a:t>算法</a:t>
            </a:r>
            <a:r>
              <a:rPr lang="en-US" altLang="zh-CN" dirty="0" smtClean="0"/>
              <a:t>)</a:t>
            </a:r>
            <a:endParaRPr lang="zh-CN" altLang="en-US" dirty="0"/>
          </a:p>
        </p:txBody>
      </p:sp>
      <p:sp>
        <p:nvSpPr>
          <p:cNvPr id="54274" name="AutoShape 11"/>
          <p:cNvSpPr>
            <a:spLocks noChangeArrowheads="1"/>
          </p:cNvSpPr>
          <p:nvPr/>
        </p:nvSpPr>
        <p:spPr bwMode="auto">
          <a:xfrm>
            <a:off x="395288" y="765175"/>
            <a:ext cx="7993062" cy="1008063"/>
          </a:xfrm>
          <a:prstGeom prst="roundRect">
            <a:avLst>
              <a:gd name="adj" fmla="val 16667"/>
            </a:avLst>
          </a:prstGeom>
          <a:solidFill>
            <a:srgbClr val="FFFFFF"/>
          </a:solidFill>
          <a:ln w="9525">
            <a:solidFill>
              <a:schemeClr val="tx1"/>
            </a:solidFill>
            <a:round/>
            <a:headEnd/>
            <a:tailEnd/>
          </a:ln>
        </p:spPr>
        <p:txBody>
          <a:bodyPr anchor="ctr"/>
          <a:lstStyle/>
          <a:p>
            <a:r>
              <a:rPr lang="en-US" altLang="zh-CN" sz="2400">
                <a:solidFill>
                  <a:srgbClr val="0070C0"/>
                </a:solidFill>
                <a:latin typeface="Calibri" pitchFamily="34" charset="0"/>
              </a:rPr>
              <a:t>VAR: </a:t>
            </a:r>
            <a:r>
              <a:rPr lang="en-US" altLang="zh-CN" sz="2400">
                <a:latin typeface="Calibri" pitchFamily="34" charset="0"/>
              </a:rPr>
              <a:t>a: {ncr,wait,cr}; b: {ncr,wait,cr}; x: 0..1; y: 0..1; t: 0..1; </a:t>
            </a:r>
            <a:r>
              <a:rPr lang="zh-CN" altLang="en-US" sz="2400">
                <a:latin typeface="Calibri" pitchFamily="34" charset="0"/>
              </a:rPr>
              <a:t> </a:t>
            </a:r>
            <a:endParaRPr lang="en-US" altLang="zh-CN" sz="2400">
              <a:solidFill>
                <a:srgbClr val="0070C0"/>
              </a:solidFill>
              <a:latin typeface="Calibri" pitchFamily="34" charset="0"/>
            </a:endParaRPr>
          </a:p>
          <a:p>
            <a:r>
              <a:rPr lang="en-US" altLang="zh-CN" sz="2400">
                <a:solidFill>
                  <a:srgbClr val="0070C0"/>
                </a:solidFill>
                <a:latin typeface="Calibri" pitchFamily="34" charset="0"/>
              </a:rPr>
              <a:t>INIT: </a:t>
            </a:r>
            <a:r>
              <a:rPr lang="en-US" altLang="zh-CN" sz="2400">
                <a:latin typeface="Calibri" pitchFamily="34" charset="0"/>
              </a:rPr>
              <a:t>a=ncr; b=ncr; x=0; y=0; </a:t>
            </a:r>
            <a:endParaRPr lang="zh-CN" altLang="en-US" sz="2400">
              <a:latin typeface="Calibri" pitchFamily="34" charset="0"/>
            </a:endParaRPr>
          </a:p>
        </p:txBody>
      </p:sp>
      <p:sp>
        <p:nvSpPr>
          <p:cNvPr id="40" name="矩形 39"/>
          <p:cNvSpPr/>
          <p:nvPr/>
        </p:nvSpPr>
        <p:spPr>
          <a:xfrm>
            <a:off x="395288" y="1916113"/>
            <a:ext cx="8066087" cy="40338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4276" name="页脚占位符 4"/>
          <p:cNvSpPr txBox="1">
            <a:spLocks/>
          </p:cNvSpPr>
          <p:nvPr/>
        </p:nvSpPr>
        <p:spPr bwMode="auto">
          <a:xfrm>
            <a:off x="395288" y="1916113"/>
            <a:ext cx="1439862" cy="288925"/>
          </a:xfrm>
          <a:prstGeom prst="rect">
            <a:avLst/>
          </a:prstGeom>
          <a:solidFill>
            <a:schemeClr val="accent1">
              <a:alpha val="50195"/>
            </a:schemeClr>
          </a:solidFill>
          <a:ln w="9525">
            <a:noFill/>
            <a:miter lim="800000"/>
            <a:headEnd/>
            <a:tailEnd/>
          </a:ln>
        </p:spPr>
        <p:txBody>
          <a:bodyPr anchor="ctr"/>
          <a:lstStyle/>
          <a:p>
            <a:pPr algn="ctr"/>
            <a:r>
              <a:rPr lang="en-US" altLang="zh-CN" sz="2000">
                <a:latin typeface="Calibri" pitchFamily="34" charset="0"/>
              </a:rPr>
              <a:t>Process A:</a:t>
            </a:r>
          </a:p>
        </p:txBody>
      </p:sp>
      <p:sp>
        <p:nvSpPr>
          <p:cNvPr id="54277" name="页脚占位符 4"/>
          <p:cNvSpPr txBox="1">
            <a:spLocks/>
          </p:cNvSpPr>
          <p:nvPr/>
        </p:nvSpPr>
        <p:spPr bwMode="auto">
          <a:xfrm>
            <a:off x="395288" y="3933825"/>
            <a:ext cx="1439862" cy="288925"/>
          </a:xfrm>
          <a:prstGeom prst="rect">
            <a:avLst/>
          </a:prstGeom>
          <a:solidFill>
            <a:schemeClr val="accent1">
              <a:alpha val="50195"/>
            </a:schemeClr>
          </a:solidFill>
          <a:ln w="9525">
            <a:noFill/>
            <a:miter lim="800000"/>
            <a:headEnd/>
            <a:tailEnd/>
          </a:ln>
        </p:spPr>
        <p:txBody>
          <a:bodyPr anchor="ctr"/>
          <a:lstStyle/>
          <a:p>
            <a:pPr algn="ctr"/>
            <a:r>
              <a:rPr lang="en-US" altLang="zh-CN" sz="2000">
                <a:latin typeface="Calibri" pitchFamily="34" charset="0"/>
              </a:rPr>
              <a:t>Process B:</a:t>
            </a:r>
          </a:p>
        </p:txBody>
      </p:sp>
      <p:sp>
        <p:nvSpPr>
          <p:cNvPr id="54278" name="矩形 45"/>
          <p:cNvSpPr>
            <a:spLocks noChangeArrowheads="1"/>
          </p:cNvSpPr>
          <p:nvPr/>
        </p:nvSpPr>
        <p:spPr bwMode="auto">
          <a:xfrm>
            <a:off x="611188" y="2276475"/>
            <a:ext cx="5616575" cy="2678113"/>
          </a:xfrm>
          <a:prstGeom prst="rect">
            <a:avLst/>
          </a:prstGeom>
          <a:noFill/>
          <a:ln w="9525">
            <a:noFill/>
            <a:miter lim="800000"/>
            <a:headEnd/>
            <a:tailEnd/>
          </a:ln>
        </p:spPr>
        <p:txBody>
          <a:bodyPr>
            <a:spAutoFit/>
          </a:bodyPr>
          <a:lstStyle/>
          <a:p>
            <a:r>
              <a:rPr lang="en-US" altLang="zh-CN" sz="2400">
                <a:latin typeface="Calibri" pitchFamily="34" charset="0"/>
              </a:rPr>
              <a:t> a=ncr    		</a:t>
            </a:r>
            <a:r>
              <a:rPr lang="en-US" altLang="zh-CN" sz="2400">
                <a:latin typeface="Calibri" pitchFamily="34" charset="0"/>
                <a:sym typeface="Wingdings" pitchFamily="2" charset="2"/>
              </a:rPr>
              <a:t> (a,y,t):=(wait,1,1);</a:t>
            </a:r>
          </a:p>
          <a:p>
            <a:r>
              <a:rPr lang="en-US" altLang="zh-CN" sz="2400">
                <a:latin typeface="Calibri" pitchFamily="34" charset="0"/>
                <a:sym typeface="Wingdings" pitchFamily="2" charset="2"/>
              </a:rPr>
              <a:t> a=wait</a:t>
            </a:r>
            <a:r>
              <a:rPr lang="en-US" altLang="zh-CN" sz="2400">
                <a:latin typeface="Calibri" pitchFamily="34" charset="0"/>
                <a:sym typeface="Symbol" pitchFamily="18" charset="2"/>
              </a:rPr>
              <a:t>(x=0t=0)</a:t>
            </a:r>
            <a:r>
              <a:rPr lang="en-US" altLang="zh-CN" sz="2400">
                <a:latin typeface="Calibri" pitchFamily="34" charset="0"/>
                <a:sym typeface="Wingdings" pitchFamily="2" charset="2"/>
              </a:rPr>
              <a:t> 	 (a):=(cr);</a:t>
            </a:r>
          </a:p>
          <a:p>
            <a:r>
              <a:rPr lang="en-US" altLang="zh-CN" sz="2400">
                <a:latin typeface="Calibri" pitchFamily="34" charset="0"/>
                <a:sym typeface="Wingdings" pitchFamily="2" charset="2"/>
              </a:rPr>
              <a:t> a=wait</a:t>
            </a:r>
            <a:r>
              <a:rPr lang="en-US" altLang="zh-CN" sz="2400">
                <a:latin typeface="Calibri" pitchFamily="34" charset="0"/>
                <a:sym typeface="Symbol" pitchFamily="18" charset="2"/>
              </a:rPr>
              <a:t>(x=0t=0)</a:t>
            </a:r>
            <a:r>
              <a:rPr lang="en-US" altLang="zh-CN" sz="2400">
                <a:latin typeface="Calibri" pitchFamily="34" charset="0"/>
                <a:sym typeface="Wingdings" pitchFamily="2" charset="2"/>
              </a:rPr>
              <a:t> 	 (a):=(wait);</a:t>
            </a:r>
          </a:p>
          <a:p>
            <a:r>
              <a:rPr lang="en-US" altLang="zh-CN" sz="2400">
                <a:latin typeface="Calibri" pitchFamily="34" charset="0"/>
                <a:sym typeface="Wingdings" pitchFamily="2" charset="2"/>
              </a:rPr>
              <a:t> a=cr 			 (a,y):=(ncr,0);</a:t>
            </a:r>
          </a:p>
          <a:p>
            <a:endParaRPr lang="en-US" altLang="zh-CN">
              <a:latin typeface="Calibri" pitchFamily="34" charset="0"/>
              <a:sym typeface="Wingdings" pitchFamily="2" charset="2"/>
            </a:endParaRPr>
          </a:p>
          <a:p>
            <a:endParaRPr lang="en-US" altLang="zh-CN">
              <a:latin typeface="Calibri" pitchFamily="34" charset="0"/>
              <a:sym typeface="Wingdings" pitchFamily="2" charset="2"/>
            </a:endParaRPr>
          </a:p>
          <a:p>
            <a:endParaRPr lang="en-US" altLang="zh-CN">
              <a:latin typeface="Calibri" pitchFamily="34" charset="0"/>
              <a:sym typeface="Wingdings" pitchFamily="2" charset="2"/>
            </a:endParaRPr>
          </a:p>
          <a:p>
            <a:endParaRPr lang="en-US" altLang="zh-CN">
              <a:latin typeface="Calibri" pitchFamily="34" charset="0"/>
              <a:sym typeface="Wingdings" pitchFamily="2" charset="2"/>
            </a:endParaRPr>
          </a:p>
        </p:txBody>
      </p:sp>
      <p:sp>
        <p:nvSpPr>
          <p:cNvPr id="54279" name="矩形 45"/>
          <p:cNvSpPr>
            <a:spLocks noChangeArrowheads="1"/>
          </p:cNvSpPr>
          <p:nvPr/>
        </p:nvSpPr>
        <p:spPr bwMode="auto">
          <a:xfrm>
            <a:off x="611188" y="4221163"/>
            <a:ext cx="5545137" cy="1846262"/>
          </a:xfrm>
          <a:prstGeom prst="rect">
            <a:avLst/>
          </a:prstGeom>
          <a:noFill/>
          <a:ln w="9525">
            <a:noFill/>
            <a:miter lim="800000"/>
            <a:headEnd/>
            <a:tailEnd/>
          </a:ln>
        </p:spPr>
        <p:txBody>
          <a:bodyPr>
            <a:spAutoFit/>
          </a:bodyPr>
          <a:lstStyle/>
          <a:p>
            <a:r>
              <a:rPr lang="en-US" altLang="zh-CN" sz="2400">
                <a:latin typeface="Calibri" pitchFamily="34" charset="0"/>
              </a:rPr>
              <a:t> b=ncr	 		</a:t>
            </a:r>
            <a:r>
              <a:rPr lang="en-US" altLang="zh-CN" sz="2400">
                <a:latin typeface="Calibri" pitchFamily="34" charset="0"/>
                <a:sym typeface="Wingdings" pitchFamily="2" charset="2"/>
              </a:rPr>
              <a:t> (b,x,t):=(wait,1,0);</a:t>
            </a:r>
          </a:p>
          <a:p>
            <a:r>
              <a:rPr lang="en-US" altLang="zh-CN" sz="2400">
                <a:latin typeface="Calibri" pitchFamily="34" charset="0"/>
                <a:sym typeface="Wingdings" pitchFamily="2" charset="2"/>
              </a:rPr>
              <a:t> b=wait</a:t>
            </a:r>
            <a:r>
              <a:rPr lang="en-US" altLang="zh-CN" sz="2400">
                <a:latin typeface="Calibri" pitchFamily="34" charset="0"/>
                <a:sym typeface="Symbol" pitchFamily="18" charset="2"/>
              </a:rPr>
              <a:t>(y=0t=1)</a:t>
            </a:r>
            <a:r>
              <a:rPr lang="en-US" altLang="zh-CN" sz="2400">
                <a:latin typeface="Calibri" pitchFamily="34" charset="0"/>
                <a:sym typeface="Wingdings" pitchFamily="2" charset="2"/>
              </a:rPr>
              <a:t> 	 (b):=(cr);</a:t>
            </a:r>
          </a:p>
          <a:p>
            <a:r>
              <a:rPr lang="en-US" altLang="zh-CN" sz="2400">
                <a:latin typeface="Calibri" pitchFamily="34" charset="0"/>
                <a:sym typeface="Wingdings" pitchFamily="2" charset="2"/>
              </a:rPr>
              <a:t> b=wait</a:t>
            </a:r>
            <a:r>
              <a:rPr lang="en-US" altLang="zh-CN" sz="2400">
                <a:latin typeface="Calibri" pitchFamily="34" charset="0"/>
                <a:sym typeface="Symbol" pitchFamily="18" charset="2"/>
              </a:rPr>
              <a:t>(y=0t=1)</a:t>
            </a:r>
            <a:r>
              <a:rPr lang="en-US" altLang="zh-CN" sz="2400">
                <a:latin typeface="Calibri" pitchFamily="34" charset="0"/>
                <a:sym typeface="Wingdings" pitchFamily="2" charset="2"/>
              </a:rPr>
              <a:t> 	 (b):=(wait);</a:t>
            </a:r>
          </a:p>
          <a:p>
            <a:r>
              <a:rPr lang="en-US" altLang="zh-CN" sz="2400">
                <a:latin typeface="Calibri" pitchFamily="34" charset="0"/>
                <a:sym typeface="Wingdings" pitchFamily="2" charset="2"/>
              </a:rPr>
              <a:t> b=cr 			 (b,x):=(ncr,0);</a:t>
            </a:r>
            <a:endParaRPr lang="en-US" altLang="zh-CN">
              <a:latin typeface="Calibri" pitchFamily="34" charset="0"/>
              <a:sym typeface="Wingdings" pitchFamily="2" charset="2"/>
            </a:endParaRPr>
          </a:p>
          <a:p>
            <a:endParaRPr lang="en-US" altLang="zh-CN">
              <a:latin typeface="Calibri" pitchFamily="34" charset="0"/>
              <a:sym typeface="Wingdings" pitchFamily="2" charset="2"/>
            </a:endParaRPr>
          </a:p>
        </p:txBody>
      </p:sp>
      <p:sp>
        <p:nvSpPr>
          <p:cNvPr id="45" name="矩形 44"/>
          <p:cNvSpPr/>
          <p:nvPr/>
        </p:nvSpPr>
        <p:spPr>
          <a:xfrm>
            <a:off x="395288" y="3933825"/>
            <a:ext cx="8064500" cy="20161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6" name="矩形 45"/>
          <p:cNvSpPr/>
          <p:nvPr/>
        </p:nvSpPr>
        <p:spPr>
          <a:xfrm>
            <a:off x="395288" y="6021388"/>
            <a:ext cx="8064500" cy="58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en-US" sz="2400" dirty="0">
                <a:solidFill>
                  <a:prstClr val="black"/>
                </a:solidFill>
              </a:rPr>
              <a:t>互斥性质</a:t>
            </a:r>
            <a:r>
              <a:rPr lang="en-US" altLang="zh-CN" sz="2400" dirty="0">
                <a:solidFill>
                  <a:prstClr val="black"/>
                </a:solidFill>
              </a:rPr>
              <a:t>:  AG(</a:t>
            </a:r>
            <a:r>
              <a:rPr lang="en-US" altLang="zh-CN" sz="2400" dirty="0">
                <a:solidFill>
                  <a:prstClr val="black"/>
                </a:solidFill>
                <a:sym typeface="Symbol"/>
              </a:rPr>
              <a:t></a:t>
            </a:r>
            <a:r>
              <a:rPr lang="en-US" altLang="zh-CN" sz="2400" dirty="0">
                <a:solidFill>
                  <a:prstClr val="black"/>
                </a:solidFill>
              </a:rPr>
              <a:t>((a=</a:t>
            </a:r>
            <a:r>
              <a:rPr lang="en-US" altLang="zh-CN" sz="2400" dirty="0" err="1">
                <a:solidFill>
                  <a:prstClr val="black"/>
                </a:solidFill>
              </a:rPr>
              <a:t>cr</a:t>
            </a:r>
            <a:r>
              <a:rPr lang="en-US" altLang="zh-CN" sz="2400" dirty="0">
                <a:solidFill>
                  <a:prstClr val="black"/>
                </a:solidFill>
              </a:rPr>
              <a:t>) </a:t>
            </a:r>
            <a:r>
              <a:rPr lang="en-US" altLang="zh-CN" sz="2400" dirty="0">
                <a:solidFill>
                  <a:prstClr val="black"/>
                </a:solidFill>
                <a:sym typeface="Symbol"/>
              </a:rPr>
              <a:t></a:t>
            </a:r>
            <a:r>
              <a:rPr lang="en-US" altLang="zh-CN" sz="2400" dirty="0">
                <a:solidFill>
                  <a:prstClr val="black"/>
                </a:solidFill>
              </a:rPr>
              <a:t> (b=</a:t>
            </a:r>
            <a:r>
              <a:rPr lang="en-US" altLang="zh-CN" sz="2400" dirty="0" err="1">
                <a:solidFill>
                  <a:prstClr val="black"/>
                </a:solidFill>
              </a:rPr>
              <a:t>cr</a:t>
            </a:r>
            <a:r>
              <a:rPr lang="en-US" altLang="zh-CN" sz="2400" dirty="0">
                <a:solidFill>
                  <a:prstClr val="black"/>
                </a:solidFill>
              </a:rPr>
              <a:t>))</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55298" name="内容占位符 2"/>
          <p:cNvSpPr>
            <a:spLocks noGrp="1"/>
          </p:cNvSpPr>
          <p:nvPr>
            <p:ph idx="1"/>
          </p:nvPr>
        </p:nvSpPr>
        <p:spPr>
          <a:xfrm>
            <a:off x="0" y="836613"/>
            <a:ext cx="9144000" cy="6021387"/>
          </a:xfrm>
        </p:spPr>
        <p:txBody>
          <a:bodyPr/>
          <a:lstStyle/>
          <a:p>
            <a:endParaRPr lang="en-US" altLang="zh-CN" smtClean="0"/>
          </a:p>
          <a:p>
            <a:r>
              <a:rPr lang="zh-CN" altLang="en-US" smtClean="0"/>
              <a:t>正确性证明</a:t>
            </a:r>
            <a:endParaRPr lang="en-US" altLang="zh-CN" smtClean="0"/>
          </a:p>
          <a:p>
            <a:pPr lvl="1"/>
            <a:r>
              <a:rPr lang="zh-CN" altLang="en-US" smtClean="0"/>
              <a:t>形式的设计语言</a:t>
            </a:r>
            <a:endParaRPr lang="en-US" altLang="zh-CN" smtClean="0"/>
          </a:p>
          <a:p>
            <a:pPr lvl="1"/>
            <a:r>
              <a:rPr lang="zh-CN" altLang="en-US" smtClean="0"/>
              <a:t>形式的性质描述语言</a:t>
            </a:r>
            <a:endParaRPr lang="en-US" altLang="zh-CN" smtClean="0"/>
          </a:p>
          <a:p>
            <a:pPr lvl="1"/>
            <a:r>
              <a:rPr lang="zh-CN" altLang="en-US" smtClean="0"/>
              <a:t>建立在形式语义上的推导规则和图算法上的推理</a:t>
            </a:r>
            <a:endParaRPr lang="en-US" altLang="zh-CN" smtClean="0"/>
          </a:p>
          <a:p>
            <a:pPr lvl="1"/>
            <a:endParaRPr lang="en-US" altLang="zh-CN" smtClean="0"/>
          </a:p>
          <a:p>
            <a:r>
              <a:rPr lang="zh-CN" altLang="en-US" smtClean="0"/>
              <a:t>可以证明以上并发系统满足</a:t>
            </a:r>
            <a:r>
              <a:rPr lang="en-US" altLang="zh-CN" smtClean="0"/>
              <a:t> AG(</a:t>
            </a:r>
            <a:r>
              <a:rPr lang="en-US" altLang="zh-CN" smtClean="0">
                <a:sym typeface="Symbol" pitchFamily="18" charset="2"/>
              </a:rPr>
              <a:t></a:t>
            </a:r>
            <a:r>
              <a:rPr lang="en-US" altLang="zh-CN" smtClean="0"/>
              <a:t>((a=cr) </a:t>
            </a:r>
            <a:r>
              <a:rPr lang="en-US" altLang="zh-CN" smtClean="0">
                <a:sym typeface="Symbol" pitchFamily="18" charset="2"/>
              </a:rPr>
              <a:t></a:t>
            </a:r>
            <a:r>
              <a:rPr lang="en-US" altLang="zh-CN" smtClean="0"/>
              <a:t> (b=cr))</a:t>
            </a:r>
          </a:p>
          <a:p>
            <a:pPr lvl="1"/>
            <a:endParaRPr lang="en-US" altLang="zh-CN"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正确性相关问题</a:t>
            </a:r>
            <a:endParaRPr lang="en-US" altLang="zh-CN" dirty="0" smtClean="0"/>
          </a:p>
        </p:txBody>
      </p:sp>
      <p:sp>
        <p:nvSpPr>
          <p:cNvPr id="3" name="内容占位符 2"/>
          <p:cNvSpPr>
            <a:spLocks noGrp="1"/>
          </p:cNvSpPr>
          <p:nvPr>
            <p:ph idx="1"/>
          </p:nvPr>
        </p:nvSpPr>
        <p:spPr>
          <a:xfrm>
            <a:off x="0" y="836613"/>
            <a:ext cx="9144000" cy="6021387"/>
          </a:xfrm>
        </p:spPr>
        <p:txBody>
          <a:bodyPr rtlCol="0">
            <a:normAutofit fontScale="92500" lnSpcReduction="20000"/>
          </a:bodyPr>
          <a:lstStyle/>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None/>
              <a:defRPr/>
            </a:pPr>
            <a:endParaRPr lang="en-US" altLang="zh-CN" dirty="0" smtClean="0"/>
          </a:p>
          <a:p>
            <a:pPr fontAlgn="auto">
              <a:spcAft>
                <a:spcPts val="0"/>
              </a:spcAft>
              <a:buFont typeface="Arial" pitchFamily="34" charset="0"/>
              <a:buChar char="•"/>
              <a:defRPr/>
            </a:pPr>
            <a:endParaRPr lang="en-US" altLang="zh-CN" dirty="0" smtClean="0"/>
          </a:p>
          <a:p>
            <a:pPr fontAlgn="auto">
              <a:spcAft>
                <a:spcPts val="0"/>
              </a:spcAft>
              <a:buFont typeface="Arial" pitchFamily="34" charset="0"/>
              <a:buNone/>
              <a:defRPr/>
            </a:pPr>
            <a:r>
              <a:rPr lang="zh-CN" altLang="en-US" dirty="0" smtClean="0"/>
              <a:t>算法 </a:t>
            </a:r>
            <a:r>
              <a:rPr lang="en-US" altLang="zh-CN" dirty="0" smtClean="0">
                <a:sym typeface="Wingdings" pitchFamily="2" charset="2"/>
              </a:rPr>
              <a:t></a:t>
            </a:r>
            <a:r>
              <a:rPr lang="zh-CN" altLang="en-US" dirty="0" smtClean="0"/>
              <a:t>需求？</a:t>
            </a:r>
            <a:endParaRPr lang="en-US" altLang="zh-CN" dirty="0" smtClean="0">
              <a:sym typeface="Wingdings" pitchFamily="2" charset="2"/>
            </a:endParaRPr>
          </a:p>
          <a:p>
            <a:pPr fontAlgn="auto">
              <a:spcAft>
                <a:spcPts val="0"/>
              </a:spcAft>
              <a:buFont typeface="Arial" pitchFamily="34" charset="0"/>
              <a:buChar char="•"/>
              <a:defRPr/>
            </a:pPr>
            <a:endParaRPr lang="en-US" altLang="zh-CN" dirty="0" smtClean="0"/>
          </a:p>
          <a:p>
            <a:pPr fontAlgn="auto">
              <a:spcAft>
                <a:spcPts val="0"/>
              </a:spcAft>
              <a:buFont typeface="Arial" pitchFamily="34" charset="0"/>
              <a:buNone/>
              <a:defRPr/>
            </a:pPr>
            <a:r>
              <a:rPr lang="zh-CN" altLang="en-US" dirty="0" smtClean="0"/>
              <a:t>需求的完整性？</a:t>
            </a:r>
            <a:endParaRPr lang="en-US" altLang="zh-CN" dirty="0" smtClean="0"/>
          </a:p>
          <a:p>
            <a:pPr fontAlgn="auto">
              <a:spcAft>
                <a:spcPts val="0"/>
              </a:spcAft>
              <a:buFont typeface="Arial" pitchFamily="34" charset="0"/>
              <a:buChar char="•"/>
              <a:defRPr/>
            </a:pPr>
            <a:endParaRPr lang="en-US" altLang="zh-CN" dirty="0" smtClean="0">
              <a:sym typeface="Wingdings" pitchFamily="2" charset="2"/>
            </a:endParaRPr>
          </a:p>
          <a:p>
            <a:pPr fontAlgn="auto">
              <a:spcAft>
                <a:spcPts val="0"/>
              </a:spcAft>
              <a:buFont typeface="Arial" pitchFamily="34" charset="0"/>
              <a:buChar char="•"/>
              <a:defRPr/>
            </a:pPr>
            <a:r>
              <a:rPr lang="zh-CN" altLang="en-US" dirty="0" smtClean="0">
                <a:solidFill>
                  <a:prstClr val="black"/>
                </a:solidFill>
              </a:rPr>
              <a:t> 互斥？</a:t>
            </a:r>
            <a:endParaRPr lang="en-US" altLang="zh-CN" dirty="0" smtClean="0">
              <a:solidFill>
                <a:prstClr val="black"/>
              </a:solidFill>
            </a:endParaRPr>
          </a:p>
          <a:p>
            <a:pPr fontAlgn="auto">
              <a:spcAft>
                <a:spcPts val="0"/>
              </a:spcAft>
              <a:buFont typeface="Arial" pitchFamily="34" charset="0"/>
              <a:buChar char="•"/>
              <a:defRPr/>
            </a:pPr>
            <a:r>
              <a:rPr lang="zh-CN" altLang="en-US" dirty="0" smtClean="0">
                <a:solidFill>
                  <a:prstClr val="black"/>
                </a:solidFill>
              </a:rPr>
              <a:t> 若有进程申请资源，则该进程一定有机会使用资源？</a:t>
            </a:r>
            <a:endParaRPr lang="en-US" altLang="zh-CN" dirty="0" smtClean="0">
              <a:solidFill>
                <a:prstClr val="black"/>
              </a:solidFill>
            </a:endParaRPr>
          </a:p>
          <a:p>
            <a:pPr fontAlgn="auto">
              <a:spcAft>
                <a:spcPts val="0"/>
              </a:spcAft>
              <a:buFont typeface="Arial" pitchFamily="34" charset="0"/>
              <a:buChar char="•"/>
              <a:defRPr/>
            </a:pPr>
            <a:r>
              <a:rPr lang="en-US" altLang="zh-CN" dirty="0" smtClean="0">
                <a:sym typeface="Wingdings" pitchFamily="2" charset="2"/>
              </a:rPr>
              <a:t> </a:t>
            </a:r>
            <a:r>
              <a:rPr lang="zh-CN" altLang="en-US" dirty="0" smtClean="0">
                <a:solidFill>
                  <a:prstClr val="black"/>
                </a:solidFill>
              </a:rPr>
              <a:t>若有进程申请资源，则资源一定有机会被使用？</a:t>
            </a:r>
            <a:endParaRPr lang="en-US" altLang="zh-CN" dirty="0" smtClean="0">
              <a:solidFill>
                <a:prstClr val="black"/>
              </a:solidFill>
            </a:endParaRPr>
          </a:p>
          <a:p>
            <a:pPr fontAlgn="auto">
              <a:spcAft>
                <a:spcPts val="0"/>
              </a:spcAft>
              <a:buFont typeface="Arial" pitchFamily="34" charset="0"/>
              <a:buChar char="•"/>
              <a:defRPr/>
            </a:pPr>
            <a:endParaRPr lang="en-US" altLang="zh-CN" dirty="0" smtClean="0">
              <a:sym typeface="Wingdings" pitchFamily="2" charset="2"/>
            </a:endParaRPr>
          </a:p>
          <a:p>
            <a:pPr fontAlgn="auto">
              <a:spcAft>
                <a:spcPts val="0"/>
              </a:spcAft>
              <a:buFont typeface="Arial" pitchFamily="34" charset="0"/>
              <a:buChar char="•"/>
              <a:defRPr/>
            </a:pPr>
            <a:endParaRPr lang="en-US" altLang="zh-CN" dirty="0" smtClean="0"/>
          </a:p>
        </p:txBody>
      </p:sp>
      <p:cxnSp>
        <p:nvCxnSpPr>
          <p:cNvPr id="4" name="曲线连接符 43"/>
          <p:cNvCxnSpPr>
            <a:stCxn id="56325" idx="3"/>
            <a:endCxn id="56324" idx="1"/>
          </p:cNvCxnSpPr>
          <p:nvPr/>
        </p:nvCxnSpPr>
        <p:spPr>
          <a:xfrm>
            <a:off x="3132138" y="2033588"/>
            <a:ext cx="576262" cy="269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6324" name="AutoShape 11"/>
          <p:cNvSpPr>
            <a:spLocks noChangeArrowheads="1"/>
          </p:cNvSpPr>
          <p:nvPr/>
        </p:nvSpPr>
        <p:spPr bwMode="auto">
          <a:xfrm>
            <a:off x="3708400" y="1628775"/>
            <a:ext cx="1154113" cy="863600"/>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资源</a:t>
            </a:r>
          </a:p>
        </p:txBody>
      </p:sp>
      <p:sp>
        <p:nvSpPr>
          <p:cNvPr id="56325" name="AutoShape 11"/>
          <p:cNvSpPr>
            <a:spLocks noChangeArrowheads="1"/>
          </p:cNvSpPr>
          <p:nvPr/>
        </p:nvSpPr>
        <p:spPr bwMode="auto">
          <a:xfrm>
            <a:off x="1403350" y="1400175"/>
            <a:ext cx="1728788" cy="1265238"/>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进程</a:t>
            </a:r>
            <a:r>
              <a:rPr lang="en-US" altLang="zh-CN" sz="2400">
                <a:latin typeface="Calibri" pitchFamily="34" charset="0"/>
              </a:rPr>
              <a:t>A</a:t>
            </a:r>
            <a:endParaRPr lang="zh-CN" altLang="en-US" sz="2400">
              <a:latin typeface="Calibri" pitchFamily="34" charset="0"/>
            </a:endParaRPr>
          </a:p>
        </p:txBody>
      </p:sp>
      <p:sp>
        <p:nvSpPr>
          <p:cNvPr id="56326" name="AutoShape 11"/>
          <p:cNvSpPr>
            <a:spLocks noChangeArrowheads="1"/>
          </p:cNvSpPr>
          <p:nvPr/>
        </p:nvSpPr>
        <p:spPr bwMode="auto">
          <a:xfrm>
            <a:off x="5435600" y="1400175"/>
            <a:ext cx="1728788" cy="1265238"/>
          </a:xfrm>
          <a:prstGeom prst="roundRect">
            <a:avLst>
              <a:gd name="adj" fmla="val 16667"/>
            </a:avLst>
          </a:prstGeom>
          <a:solidFill>
            <a:srgbClr val="FFFFFF"/>
          </a:solidFill>
          <a:ln w="9525">
            <a:solidFill>
              <a:schemeClr val="tx1"/>
            </a:solidFill>
            <a:round/>
            <a:headEnd/>
            <a:tailEnd/>
          </a:ln>
        </p:spPr>
        <p:txBody>
          <a:bodyPr anchor="ctr"/>
          <a:lstStyle/>
          <a:p>
            <a:pPr algn="ctr"/>
            <a:r>
              <a:rPr lang="zh-CN" altLang="en-US" sz="2400">
                <a:latin typeface="Calibri" pitchFamily="34" charset="0"/>
              </a:rPr>
              <a:t>进程</a:t>
            </a:r>
            <a:r>
              <a:rPr lang="en-US" altLang="zh-CN" sz="2400">
                <a:latin typeface="Calibri" pitchFamily="34" charset="0"/>
              </a:rPr>
              <a:t>B</a:t>
            </a:r>
            <a:endParaRPr lang="zh-CN" altLang="en-US" sz="2400">
              <a:latin typeface="Calibri" pitchFamily="34" charset="0"/>
            </a:endParaRPr>
          </a:p>
        </p:txBody>
      </p:sp>
      <p:cxnSp>
        <p:nvCxnSpPr>
          <p:cNvPr id="8" name="曲线连接符 43"/>
          <p:cNvCxnSpPr>
            <a:stCxn id="56326" idx="1"/>
            <a:endCxn id="56324" idx="3"/>
          </p:cNvCxnSpPr>
          <p:nvPr/>
        </p:nvCxnSpPr>
        <p:spPr>
          <a:xfrm rot="10800000" flipV="1">
            <a:off x="4862513" y="2033588"/>
            <a:ext cx="573087" cy="269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无死锁性质</a:t>
            </a:r>
            <a:r>
              <a:rPr lang="en-US" altLang="zh-CN" dirty="0" smtClean="0"/>
              <a:t>(</a:t>
            </a:r>
            <a:r>
              <a:rPr lang="en-US" altLang="zh-CN" dirty="0" err="1" smtClean="0"/>
              <a:t>wait&amp;check,ok</a:t>
            </a:r>
            <a:r>
              <a:rPr lang="en-US" altLang="zh-CN" dirty="0" smtClean="0"/>
              <a:t>)</a:t>
            </a:r>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F1D175DD-BB64-4279-94E8-C679B7367988}" type="slidenum">
              <a:rPr lang="en-US" altLang="zh-CN" sz="1200">
                <a:solidFill>
                  <a:schemeClr val="tx1">
                    <a:tint val="75000"/>
                  </a:schemeClr>
                </a:solidFill>
                <a:latin typeface="+mn-lt"/>
                <a:ea typeface="+mn-ea"/>
              </a:rPr>
              <a:pPr algn="r" fontAlgn="auto">
                <a:spcBef>
                  <a:spcPts val="0"/>
                </a:spcBef>
                <a:spcAft>
                  <a:spcPts val="0"/>
                </a:spcAft>
                <a:defRPr/>
              </a:pPr>
              <a:t>49</a:t>
            </a:fld>
            <a:endParaRPr lang="en-US" altLang="zh-CN" sz="1200">
              <a:solidFill>
                <a:schemeClr val="tx1">
                  <a:tint val="75000"/>
                </a:schemeClr>
              </a:solidFill>
              <a:latin typeface="+mn-lt"/>
              <a:ea typeface="+mn-ea"/>
            </a:endParaRPr>
          </a:p>
        </p:txBody>
      </p:sp>
      <p:cxnSp>
        <p:nvCxnSpPr>
          <p:cNvPr id="48" name="曲线连接符 43"/>
          <p:cNvCxnSpPr>
            <a:stCxn id="57350" idx="2"/>
            <a:endCxn id="57356"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57356" idx="2"/>
            <a:endCxn id="57351"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57357"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7350"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7351"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53" name="曲线连接符 43"/>
          <p:cNvCxnSpPr>
            <a:stCxn id="57351" idx="2"/>
            <a:endCxn id="57350"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3"/>
          <p:cNvCxnSpPr>
            <a:stCxn id="57351" idx="2"/>
            <a:endCxn id="57351" idx="3"/>
          </p:cNvCxnSpPr>
          <p:nvPr/>
        </p:nvCxnSpPr>
        <p:spPr>
          <a:xfrm rot="5400000" flipH="1" flipV="1">
            <a:off x="294798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7354"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57355" name="TextBox 85"/>
          <p:cNvSpPr txBox="1">
            <a:spLocks noChangeArrowheads="1"/>
          </p:cNvSpPr>
          <p:nvPr/>
        </p:nvSpPr>
        <p:spPr bwMode="auto">
          <a:xfrm>
            <a:off x="277177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[x=1 and t=1]</a:t>
            </a:r>
            <a:endParaRPr lang="zh-CN" altLang="en-US" sz="2000">
              <a:latin typeface="Calibri" pitchFamily="34" charset="0"/>
            </a:endParaRPr>
          </a:p>
        </p:txBody>
      </p:sp>
      <p:sp>
        <p:nvSpPr>
          <p:cNvPr id="57356"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57357"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57370" idx="4"/>
            <a:endCxn id="57356"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57362" idx="2"/>
            <a:endCxn id="57365"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57365" idx="2"/>
            <a:endCxn id="57363"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7363" idx="2"/>
            <a:endCxn id="57362"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7362"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7363"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65" name="曲线连接符 43"/>
          <p:cNvCxnSpPr>
            <a:stCxn id="57363" idx="2"/>
            <a:endCxn id="57363" idx="3"/>
          </p:cNvCxnSpPr>
          <p:nvPr/>
        </p:nvCxnSpPr>
        <p:spPr>
          <a:xfrm rot="5400000" flipH="1" flipV="1">
            <a:off x="698023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7365"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67" name="曲线连接符 43"/>
          <p:cNvCxnSpPr>
            <a:stCxn id="57371" idx="4"/>
            <a:endCxn id="57365"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7367"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57367" idx="6"/>
            <a:endCxn id="57357"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7370"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57371"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7373"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57374" name="TextBox 85"/>
          <p:cNvSpPr txBox="1">
            <a:spLocks noChangeArrowheads="1"/>
          </p:cNvSpPr>
          <p:nvPr/>
        </p:nvSpPr>
        <p:spPr bwMode="auto">
          <a:xfrm>
            <a:off x="680402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[y=1 and t=0]</a:t>
            </a:r>
            <a:endParaRPr lang="zh-CN" altLang="en-US" sz="2000">
              <a:latin typeface="Calibri" pitchFamily="34" charset="0"/>
            </a:endParaRPr>
          </a:p>
        </p:txBody>
      </p:sp>
      <p:sp>
        <p:nvSpPr>
          <p:cNvPr id="57375" name="矩形 42"/>
          <p:cNvSpPr>
            <a:spLocks noChangeArrowheads="1"/>
          </p:cNvSpPr>
          <p:nvPr/>
        </p:nvSpPr>
        <p:spPr bwMode="auto">
          <a:xfrm>
            <a:off x="3132138" y="1341438"/>
            <a:ext cx="11334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57376"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57377"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57378"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57379"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57380"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7381"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19458" name="内容占位符 2"/>
          <p:cNvSpPr>
            <a:spLocks noGrp="1"/>
          </p:cNvSpPr>
          <p:nvPr>
            <p:ph idx="1"/>
          </p:nvPr>
        </p:nvSpPr>
        <p:spPr>
          <a:xfrm>
            <a:off x="0" y="836613"/>
            <a:ext cx="9144000" cy="6021387"/>
          </a:xfrm>
        </p:spPr>
        <p:txBody>
          <a:bodyPr/>
          <a:lstStyle/>
          <a:p>
            <a:endParaRPr lang="en-US" altLang="zh-CN" smtClean="0"/>
          </a:p>
          <a:p>
            <a:r>
              <a:rPr lang="zh-CN" altLang="en-US" smtClean="0"/>
              <a:t>正确性证明</a:t>
            </a:r>
            <a:endParaRPr lang="en-US" altLang="zh-CN" smtClean="0"/>
          </a:p>
          <a:p>
            <a:pPr lvl="1"/>
            <a:r>
              <a:rPr lang="zh-CN" altLang="en-US" smtClean="0"/>
              <a:t>形式的设计语言</a:t>
            </a:r>
            <a:endParaRPr lang="en-US" altLang="zh-CN" smtClean="0"/>
          </a:p>
          <a:p>
            <a:pPr lvl="1"/>
            <a:r>
              <a:rPr lang="zh-CN" altLang="en-US" smtClean="0"/>
              <a:t>形式的性质描述语言</a:t>
            </a:r>
            <a:endParaRPr lang="en-US" altLang="zh-CN" smtClean="0"/>
          </a:p>
          <a:p>
            <a:pPr lvl="1"/>
            <a:r>
              <a:rPr lang="zh-CN" altLang="en-US" smtClean="0"/>
              <a:t>建立在形式语义上的推导规则</a:t>
            </a:r>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无死锁性质</a:t>
            </a:r>
            <a:r>
              <a:rPr lang="en-US" altLang="zh-CN" dirty="0" smtClean="0"/>
              <a:t>(wait)</a:t>
            </a:r>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B6D3BEA5-ABEE-42C5-80C5-AB6901C00296}" type="slidenum">
              <a:rPr lang="en-US" altLang="zh-CN" sz="1200">
                <a:solidFill>
                  <a:schemeClr val="tx1">
                    <a:tint val="75000"/>
                  </a:schemeClr>
                </a:solidFill>
                <a:latin typeface="+mn-lt"/>
                <a:ea typeface="+mn-ea"/>
              </a:rPr>
              <a:pPr algn="r" fontAlgn="auto">
                <a:spcBef>
                  <a:spcPts val="0"/>
                </a:spcBef>
                <a:spcAft>
                  <a:spcPts val="0"/>
                </a:spcAft>
                <a:defRPr/>
              </a:pPr>
              <a:t>50</a:t>
            </a:fld>
            <a:endParaRPr lang="en-US" altLang="zh-CN" sz="1200">
              <a:solidFill>
                <a:schemeClr val="tx1">
                  <a:tint val="75000"/>
                </a:schemeClr>
              </a:solidFill>
              <a:latin typeface="+mn-lt"/>
              <a:ea typeface="+mn-ea"/>
            </a:endParaRPr>
          </a:p>
        </p:txBody>
      </p:sp>
      <p:cxnSp>
        <p:nvCxnSpPr>
          <p:cNvPr id="48" name="曲线连接符 43"/>
          <p:cNvCxnSpPr>
            <a:stCxn id="58374" idx="2"/>
            <a:endCxn id="58378"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58378" idx="2"/>
            <a:endCxn id="58375"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58379"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374"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8375"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t>
            </a:r>
            <a:endParaRPr lang="zh-CN" altLang="en-US" sz="2000">
              <a:latin typeface="Calibri" pitchFamily="34" charset="0"/>
            </a:endParaRPr>
          </a:p>
        </p:txBody>
      </p:sp>
      <p:cxnSp>
        <p:nvCxnSpPr>
          <p:cNvPr id="53" name="曲线连接符 43"/>
          <p:cNvCxnSpPr>
            <a:stCxn id="58375" idx="2"/>
            <a:endCxn id="58374"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377"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58378"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58379"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58391" idx="4"/>
            <a:endCxn id="58378"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58384" idx="2"/>
            <a:endCxn id="58386"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58386" idx="2"/>
            <a:endCxn id="58385"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8385" idx="2"/>
            <a:endCxn id="58384"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384"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8385"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t>
            </a:r>
            <a:endParaRPr lang="zh-CN" altLang="en-US" sz="2000">
              <a:latin typeface="Calibri" pitchFamily="34" charset="0"/>
            </a:endParaRPr>
          </a:p>
        </p:txBody>
      </p:sp>
      <p:sp>
        <p:nvSpPr>
          <p:cNvPr id="58386"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67" name="曲线连接符 43"/>
          <p:cNvCxnSpPr>
            <a:stCxn id="58392" idx="4"/>
            <a:endCxn id="58386"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8388"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58388" idx="6"/>
            <a:endCxn id="58379"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8391"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58392"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8394"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58395" name="矩形 42"/>
          <p:cNvSpPr>
            <a:spLocks noChangeArrowheads="1"/>
          </p:cNvSpPr>
          <p:nvPr/>
        </p:nvSpPr>
        <p:spPr bwMode="auto">
          <a:xfrm>
            <a:off x="3132138" y="1341438"/>
            <a:ext cx="11334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58396"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58397"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58398"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58399"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58400"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8401"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无活锁性质</a:t>
            </a:r>
            <a:endParaRPr lang="en-US" altLang="zh-CN" dirty="0" smtClean="0"/>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4EDB81BC-EBC8-4640-A0AF-7F8FFF92A3A5}" type="slidenum">
              <a:rPr lang="en-US" altLang="zh-CN" sz="1200">
                <a:solidFill>
                  <a:schemeClr val="tx1">
                    <a:tint val="75000"/>
                  </a:schemeClr>
                </a:solidFill>
                <a:latin typeface="+mn-lt"/>
                <a:ea typeface="+mn-ea"/>
              </a:rPr>
              <a:pPr algn="r" fontAlgn="auto">
                <a:spcBef>
                  <a:spcPts val="0"/>
                </a:spcBef>
                <a:spcAft>
                  <a:spcPts val="0"/>
                </a:spcAft>
                <a:defRPr/>
              </a:pPr>
              <a:t>51</a:t>
            </a:fld>
            <a:endParaRPr lang="en-US" altLang="zh-CN" sz="1200">
              <a:solidFill>
                <a:schemeClr val="tx1">
                  <a:tint val="75000"/>
                </a:schemeClr>
              </a:solidFill>
              <a:latin typeface="+mn-lt"/>
              <a:ea typeface="+mn-ea"/>
            </a:endParaRPr>
          </a:p>
        </p:txBody>
      </p:sp>
      <p:cxnSp>
        <p:nvCxnSpPr>
          <p:cNvPr id="48" name="曲线连接符 43"/>
          <p:cNvCxnSpPr>
            <a:stCxn id="59398" idx="2"/>
            <a:endCxn id="59404"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59404" idx="2"/>
            <a:endCxn id="59399"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59405"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9398"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9399"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53" name="曲线连接符 43"/>
          <p:cNvCxnSpPr>
            <a:stCxn id="59399" idx="2"/>
            <a:endCxn id="59398"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3"/>
          <p:cNvCxnSpPr>
            <a:stCxn id="59399" idx="2"/>
            <a:endCxn id="59399" idx="3"/>
          </p:cNvCxnSpPr>
          <p:nvPr/>
        </p:nvCxnSpPr>
        <p:spPr>
          <a:xfrm rot="5400000" flipH="1" flipV="1">
            <a:off x="294798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9402"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59403" name="TextBox 85"/>
          <p:cNvSpPr txBox="1">
            <a:spLocks noChangeArrowheads="1"/>
          </p:cNvSpPr>
          <p:nvPr/>
        </p:nvSpPr>
        <p:spPr bwMode="auto">
          <a:xfrm>
            <a:off x="277177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[x=1 and t=1]</a:t>
            </a:r>
            <a:endParaRPr lang="zh-CN" altLang="en-US" sz="2000">
              <a:latin typeface="Calibri" pitchFamily="34" charset="0"/>
            </a:endParaRPr>
          </a:p>
        </p:txBody>
      </p:sp>
      <p:sp>
        <p:nvSpPr>
          <p:cNvPr id="59404"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59405"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59418" idx="4"/>
            <a:endCxn id="59404"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59410" idx="2"/>
            <a:endCxn id="59413"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59413" idx="2"/>
            <a:endCxn id="59411"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59411" idx="2"/>
            <a:endCxn id="59410"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9410"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59411"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65" name="曲线连接符 43"/>
          <p:cNvCxnSpPr>
            <a:stCxn id="59411" idx="2"/>
            <a:endCxn id="59411" idx="3"/>
          </p:cNvCxnSpPr>
          <p:nvPr/>
        </p:nvCxnSpPr>
        <p:spPr>
          <a:xfrm rot="5400000" flipH="1" flipV="1">
            <a:off x="698023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59413"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67" name="曲线连接符 43"/>
          <p:cNvCxnSpPr>
            <a:stCxn id="59419" idx="4"/>
            <a:endCxn id="59413"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59415"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59415" idx="6"/>
            <a:endCxn id="59405"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418"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59419"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9421"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59422" name="TextBox 85"/>
          <p:cNvSpPr txBox="1">
            <a:spLocks noChangeArrowheads="1"/>
          </p:cNvSpPr>
          <p:nvPr/>
        </p:nvSpPr>
        <p:spPr bwMode="auto">
          <a:xfrm>
            <a:off x="680402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[y=1 and t=0]</a:t>
            </a:r>
            <a:endParaRPr lang="zh-CN" altLang="en-US" sz="2000">
              <a:latin typeface="Calibri" pitchFamily="34" charset="0"/>
            </a:endParaRPr>
          </a:p>
        </p:txBody>
      </p:sp>
      <p:sp>
        <p:nvSpPr>
          <p:cNvPr id="59423" name="矩形 42"/>
          <p:cNvSpPr>
            <a:spLocks noChangeArrowheads="1"/>
          </p:cNvSpPr>
          <p:nvPr/>
        </p:nvSpPr>
        <p:spPr bwMode="auto">
          <a:xfrm>
            <a:off x="3132138" y="1341438"/>
            <a:ext cx="11334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59424"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59425"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59426"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59427"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59428"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59429"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关于活性性质</a:t>
            </a:r>
            <a:r>
              <a:rPr lang="en-US" altLang="zh-CN" dirty="0" smtClean="0"/>
              <a:t>(AF(a=</a:t>
            </a:r>
            <a:r>
              <a:rPr lang="en-US" altLang="zh-CN" dirty="0" err="1" smtClean="0"/>
              <a:t>cr</a:t>
            </a:r>
            <a:r>
              <a:rPr lang="en-US" altLang="zh-CN" dirty="0" smtClean="0"/>
              <a:t>))</a:t>
            </a:r>
          </a:p>
        </p:txBody>
      </p:sp>
      <p:sp>
        <p:nvSpPr>
          <p:cNvPr id="47" name="页脚占位符 4"/>
          <p:cNvSpPr txBox="1">
            <a:spLocks/>
          </p:cNvSpPr>
          <p:nvPr/>
        </p:nvSpPr>
        <p:spPr bwMode="auto">
          <a:xfrm>
            <a:off x="3124200" y="6448425"/>
            <a:ext cx="2887663" cy="273050"/>
          </a:xfrm>
          <a:prstGeom prst="rect">
            <a:avLst/>
          </a:prstGeom>
          <a:noFill/>
          <a:ln>
            <a:miter lim="800000"/>
            <a:headEnd/>
            <a:tailEnd/>
          </a:ln>
        </p:spPr>
        <p:txBody>
          <a:bodyPr anchor="ctr"/>
          <a:lstStyle/>
          <a:p>
            <a:pPr algn="ctr" fontAlgn="auto">
              <a:spcBef>
                <a:spcPts val="0"/>
              </a:spcBef>
              <a:spcAft>
                <a:spcPts val="0"/>
              </a:spcAft>
              <a:defRPr/>
            </a:pPr>
            <a:endParaRPr lang="en-US" altLang="zh-CN" sz="1200">
              <a:solidFill>
                <a:schemeClr val="tx1">
                  <a:tint val="75000"/>
                </a:schemeClr>
              </a:solidFill>
              <a:latin typeface="+mn-lt"/>
              <a:ea typeface="+mn-ea"/>
            </a:endParaRPr>
          </a:p>
          <a:p>
            <a:pPr algn="r" fontAlgn="auto">
              <a:spcBef>
                <a:spcPts val="0"/>
              </a:spcBef>
              <a:spcAft>
                <a:spcPts val="0"/>
              </a:spcAft>
              <a:defRPr/>
            </a:pPr>
            <a:fld id="{F3DEC8E1-C510-43D7-9E49-B694AFAD7BAE}" type="slidenum">
              <a:rPr lang="en-US" altLang="zh-CN" sz="1200">
                <a:solidFill>
                  <a:schemeClr val="tx1">
                    <a:tint val="75000"/>
                  </a:schemeClr>
                </a:solidFill>
                <a:latin typeface="+mn-lt"/>
                <a:ea typeface="+mn-ea"/>
              </a:rPr>
              <a:pPr algn="r" fontAlgn="auto">
                <a:spcBef>
                  <a:spcPts val="0"/>
                </a:spcBef>
                <a:spcAft>
                  <a:spcPts val="0"/>
                </a:spcAft>
                <a:defRPr/>
              </a:pPr>
              <a:t>52</a:t>
            </a:fld>
            <a:endParaRPr lang="en-US" altLang="zh-CN" sz="1200">
              <a:solidFill>
                <a:schemeClr val="tx1">
                  <a:tint val="75000"/>
                </a:schemeClr>
              </a:solidFill>
              <a:latin typeface="+mn-lt"/>
              <a:ea typeface="+mn-ea"/>
            </a:endParaRPr>
          </a:p>
        </p:txBody>
      </p:sp>
      <p:cxnSp>
        <p:nvCxnSpPr>
          <p:cNvPr id="48" name="曲线连接符 43"/>
          <p:cNvCxnSpPr>
            <a:stCxn id="60422" idx="2"/>
            <a:endCxn id="60428" idx="0"/>
          </p:cNvCxnSpPr>
          <p:nvPr/>
        </p:nvCxnSpPr>
        <p:spPr>
          <a:xfrm rot="5400000" flipH="1">
            <a:off x="1114425" y="3933825"/>
            <a:ext cx="3024188" cy="1588"/>
          </a:xfrm>
          <a:prstGeom prst="curvedConnector5">
            <a:avLst>
              <a:gd name="adj1" fmla="val -17537"/>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曲线连接符 43"/>
          <p:cNvCxnSpPr>
            <a:stCxn id="60428" idx="2"/>
            <a:endCxn id="60423" idx="0"/>
          </p:cNvCxnSpPr>
          <p:nvPr/>
        </p:nvCxnSpPr>
        <p:spPr>
          <a:xfrm rot="5400000">
            <a:off x="219471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3"/>
          <p:cNvCxnSpPr>
            <a:stCxn id="60429" idx="2"/>
          </p:cNvCxnSpPr>
          <p:nvPr/>
        </p:nvCxnSpPr>
        <p:spPr>
          <a:xfrm rot="16200000" flipH="1">
            <a:off x="2951163" y="655638"/>
            <a:ext cx="287337" cy="209073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422" name="AutoShape 11"/>
          <p:cNvSpPr>
            <a:spLocks noChangeArrowheads="1"/>
          </p:cNvSpPr>
          <p:nvPr/>
        </p:nvSpPr>
        <p:spPr bwMode="auto">
          <a:xfrm>
            <a:off x="176371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60423" name="AutoShape 11"/>
          <p:cNvSpPr>
            <a:spLocks noChangeArrowheads="1"/>
          </p:cNvSpPr>
          <p:nvPr/>
        </p:nvSpPr>
        <p:spPr bwMode="auto">
          <a:xfrm>
            <a:off x="176371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53" name="曲线连接符 43"/>
          <p:cNvCxnSpPr>
            <a:stCxn id="60423" idx="2"/>
            <a:endCxn id="60422" idx="0"/>
          </p:cNvCxnSpPr>
          <p:nvPr/>
        </p:nvCxnSpPr>
        <p:spPr>
          <a:xfrm rot="5400000">
            <a:off x="2193132" y="4580731"/>
            <a:ext cx="863600"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43"/>
          <p:cNvCxnSpPr>
            <a:stCxn id="60423" idx="2"/>
            <a:endCxn id="60423" idx="3"/>
          </p:cNvCxnSpPr>
          <p:nvPr/>
        </p:nvCxnSpPr>
        <p:spPr>
          <a:xfrm rot="5400000" flipH="1" flipV="1">
            <a:off x="294798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60426" name="TextBox 84"/>
          <p:cNvSpPr txBox="1">
            <a:spLocks noChangeArrowheads="1"/>
          </p:cNvSpPr>
          <p:nvPr/>
        </p:nvSpPr>
        <p:spPr bwMode="auto">
          <a:xfrm>
            <a:off x="118745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[x=0 or t=0]</a:t>
            </a:r>
            <a:endParaRPr lang="zh-CN" altLang="en-US" sz="2000">
              <a:latin typeface="Calibri" pitchFamily="34" charset="0"/>
            </a:endParaRPr>
          </a:p>
        </p:txBody>
      </p:sp>
      <p:sp>
        <p:nvSpPr>
          <p:cNvPr id="60427" name="TextBox 85"/>
          <p:cNvSpPr txBox="1">
            <a:spLocks noChangeArrowheads="1"/>
          </p:cNvSpPr>
          <p:nvPr/>
        </p:nvSpPr>
        <p:spPr bwMode="auto">
          <a:xfrm>
            <a:off x="277177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[x=1 and t=1]</a:t>
            </a:r>
            <a:endParaRPr lang="zh-CN" altLang="en-US" sz="2000">
              <a:latin typeface="Calibri" pitchFamily="34" charset="0"/>
            </a:endParaRPr>
          </a:p>
        </p:txBody>
      </p:sp>
      <p:sp>
        <p:nvSpPr>
          <p:cNvPr id="60428" name="AutoShape 11"/>
          <p:cNvSpPr>
            <a:spLocks noChangeArrowheads="1"/>
          </p:cNvSpPr>
          <p:nvPr/>
        </p:nvSpPr>
        <p:spPr bwMode="auto">
          <a:xfrm>
            <a:off x="176371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sp>
        <p:nvSpPr>
          <p:cNvPr id="60429" name="AutoShape 11"/>
          <p:cNvSpPr>
            <a:spLocks noChangeArrowheads="1"/>
          </p:cNvSpPr>
          <p:nvPr/>
        </p:nvSpPr>
        <p:spPr bwMode="auto">
          <a:xfrm>
            <a:off x="1187450" y="11255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initialization</a:t>
            </a:r>
            <a:endParaRPr lang="zh-CN" altLang="en-US" sz="2000">
              <a:latin typeface="Calibri" pitchFamily="34" charset="0"/>
            </a:endParaRPr>
          </a:p>
        </p:txBody>
      </p:sp>
      <p:cxnSp>
        <p:nvCxnSpPr>
          <p:cNvPr id="59" name="曲线连接符 43"/>
          <p:cNvCxnSpPr>
            <a:stCxn id="60442" idx="4"/>
            <a:endCxn id="60428" idx="0"/>
          </p:cNvCxnSpPr>
          <p:nvPr/>
        </p:nvCxnSpPr>
        <p:spPr>
          <a:xfrm rot="5400000">
            <a:off x="248285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曲线连接符 43"/>
          <p:cNvCxnSpPr>
            <a:stCxn id="60434" idx="2"/>
            <a:endCxn id="60437" idx="0"/>
          </p:cNvCxnSpPr>
          <p:nvPr/>
        </p:nvCxnSpPr>
        <p:spPr>
          <a:xfrm rot="5400000" flipH="1">
            <a:off x="5146675" y="3933825"/>
            <a:ext cx="3024188" cy="1588"/>
          </a:xfrm>
          <a:prstGeom prst="curvedConnector5">
            <a:avLst>
              <a:gd name="adj1" fmla="val -20258"/>
              <a:gd name="adj2" fmla="val 68678338"/>
              <a:gd name="adj3" fmla="val 10755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43"/>
          <p:cNvCxnSpPr>
            <a:stCxn id="60437" idx="2"/>
            <a:endCxn id="60435" idx="0"/>
          </p:cNvCxnSpPr>
          <p:nvPr/>
        </p:nvCxnSpPr>
        <p:spPr>
          <a:xfrm rot="5400000">
            <a:off x="6226969" y="32853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曲线连接符 43"/>
          <p:cNvCxnSpPr>
            <a:stCxn id="60435" idx="2"/>
            <a:endCxn id="60434" idx="0"/>
          </p:cNvCxnSpPr>
          <p:nvPr/>
        </p:nvCxnSpPr>
        <p:spPr>
          <a:xfrm rot="5400000">
            <a:off x="6226969" y="4580731"/>
            <a:ext cx="863600"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434" name="AutoShape 11"/>
          <p:cNvSpPr>
            <a:spLocks noChangeArrowheads="1"/>
          </p:cNvSpPr>
          <p:nvPr/>
        </p:nvSpPr>
        <p:spPr bwMode="auto">
          <a:xfrm>
            <a:off x="5795963" y="5013325"/>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CR</a:t>
            </a:r>
            <a:endParaRPr lang="zh-CN" altLang="en-US" sz="2000">
              <a:latin typeface="Calibri" pitchFamily="34" charset="0"/>
            </a:endParaRPr>
          </a:p>
        </p:txBody>
      </p:sp>
      <p:sp>
        <p:nvSpPr>
          <p:cNvPr id="60435" name="AutoShape 11"/>
          <p:cNvSpPr>
            <a:spLocks noChangeArrowheads="1"/>
          </p:cNvSpPr>
          <p:nvPr/>
        </p:nvSpPr>
        <p:spPr bwMode="auto">
          <a:xfrm>
            <a:off x="5795963" y="3716338"/>
            <a:ext cx="1724025" cy="433387"/>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wait&amp;check</a:t>
            </a:r>
            <a:endParaRPr lang="zh-CN" altLang="en-US" sz="2000">
              <a:latin typeface="Calibri" pitchFamily="34" charset="0"/>
            </a:endParaRPr>
          </a:p>
        </p:txBody>
      </p:sp>
      <p:cxnSp>
        <p:nvCxnSpPr>
          <p:cNvPr id="65" name="曲线连接符 43"/>
          <p:cNvCxnSpPr>
            <a:stCxn id="60435" idx="2"/>
            <a:endCxn id="60435" idx="3"/>
          </p:cNvCxnSpPr>
          <p:nvPr/>
        </p:nvCxnSpPr>
        <p:spPr>
          <a:xfrm rot="5400000" flipH="1" flipV="1">
            <a:off x="6980238" y="3609975"/>
            <a:ext cx="217487" cy="862013"/>
          </a:xfrm>
          <a:prstGeom prst="curvedConnector4">
            <a:avLst>
              <a:gd name="adj1" fmla="val -105846"/>
              <a:gd name="adj2" fmla="val 126519"/>
            </a:avLst>
          </a:prstGeom>
          <a:ln>
            <a:tailEnd type="arrow"/>
          </a:ln>
        </p:spPr>
        <p:style>
          <a:lnRef idx="1">
            <a:schemeClr val="accent1"/>
          </a:lnRef>
          <a:fillRef idx="0">
            <a:schemeClr val="accent1"/>
          </a:fillRef>
          <a:effectRef idx="0">
            <a:schemeClr val="accent1"/>
          </a:effectRef>
          <a:fontRef idx="minor">
            <a:schemeClr val="tx1"/>
          </a:fontRef>
        </p:style>
      </p:cxnSp>
      <p:sp>
        <p:nvSpPr>
          <p:cNvPr id="60437" name="AutoShape 11"/>
          <p:cNvSpPr>
            <a:spLocks noChangeArrowheads="1"/>
          </p:cNvSpPr>
          <p:nvPr/>
        </p:nvSpPr>
        <p:spPr bwMode="auto">
          <a:xfrm>
            <a:off x="5795963" y="2420938"/>
            <a:ext cx="1724025" cy="431800"/>
          </a:xfrm>
          <a:prstGeom prst="roundRect">
            <a:avLst>
              <a:gd name="adj" fmla="val 16667"/>
            </a:avLst>
          </a:prstGeom>
          <a:solidFill>
            <a:srgbClr val="FFFFFF"/>
          </a:solidFill>
          <a:ln w="9525">
            <a:solidFill>
              <a:schemeClr val="tx1"/>
            </a:solidFill>
            <a:round/>
            <a:headEnd/>
            <a:tailEnd/>
          </a:ln>
        </p:spPr>
        <p:txBody>
          <a:bodyPr anchor="ctr"/>
          <a:lstStyle/>
          <a:p>
            <a:pPr algn="ctr"/>
            <a:r>
              <a:rPr lang="en-US" altLang="zh-CN" sz="2000">
                <a:latin typeface="Calibri" pitchFamily="34" charset="0"/>
              </a:rPr>
              <a:t>work in NCR</a:t>
            </a:r>
            <a:endParaRPr lang="zh-CN" altLang="en-US" sz="2000">
              <a:latin typeface="Calibri" pitchFamily="34" charset="0"/>
            </a:endParaRPr>
          </a:p>
        </p:txBody>
      </p:sp>
      <p:cxnSp>
        <p:nvCxnSpPr>
          <p:cNvPr id="67" name="曲线连接符 43"/>
          <p:cNvCxnSpPr>
            <a:stCxn id="60443" idx="4"/>
            <a:endCxn id="60437" idx="0"/>
          </p:cNvCxnSpPr>
          <p:nvPr/>
        </p:nvCxnSpPr>
        <p:spPr>
          <a:xfrm rot="5400000">
            <a:off x="6515100" y="2276475"/>
            <a:ext cx="287338" cy="1588"/>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60439" name="Oval 4"/>
          <p:cNvSpPr>
            <a:spLocks noChangeArrowheads="1"/>
          </p:cNvSpPr>
          <p:nvPr/>
        </p:nvSpPr>
        <p:spPr bwMode="auto">
          <a:xfrm>
            <a:off x="539750" y="1268413"/>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69" name="曲线连接符 43"/>
          <p:cNvCxnSpPr>
            <a:stCxn id="60439" idx="6"/>
            <a:endCxn id="60429" idx="1"/>
          </p:cNvCxnSpPr>
          <p:nvPr/>
        </p:nvCxnSpPr>
        <p:spPr>
          <a:xfrm flipV="1">
            <a:off x="684213" y="1341438"/>
            <a:ext cx="503237" cy="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395288" y="1844675"/>
            <a:ext cx="8064500" cy="4824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0442" name="Oval 4"/>
          <p:cNvSpPr>
            <a:spLocks noChangeArrowheads="1"/>
          </p:cNvSpPr>
          <p:nvPr/>
        </p:nvSpPr>
        <p:spPr bwMode="auto">
          <a:xfrm>
            <a:off x="255587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sp>
        <p:nvSpPr>
          <p:cNvPr id="60443" name="Oval 4"/>
          <p:cNvSpPr>
            <a:spLocks noChangeArrowheads="1"/>
          </p:cNvSpPr>
          <p:nvPr/>
        </p:nvSpPr>
        <p:spPr bwMode="auto">
          <a:xfrm>
            <a:off x="6588125" y="1989138"/>
            <a:ext cx="144463" cy="144462"/>
          </a:xfrm>
          <a:prstGeom prst="ellipse">
            <a:avLst/>
          </a:prstGeom>
          <a:solidFill>
            <a:srgbClr val="000000"/>
          </a:solidFill>
          <a:ln w="9525">
            <a:solidFill>
              <a:schemeClr val="tx1"/>
            </a:solidFill>
            <a:round/>
            <a:headEnd/>
            <a:tailEnd/>
          </a:ln>
        </p:spPr>
        <p:txBody>
          <a:bodyPr wrap="none" anchor="ctr"/>
          <a:lstStyle/>
          <a:p>
            <a:pPr algn="ctr"/>
            <a:endParaRPr lang="zh-CN" altLang="zh-CN" sz="2000">
              <a:latin typeface="Calibri" pitchFamily="34" charset="0"/>
            </a:endParaRPr>
          </a:p>
        </p:txBody>
      </p:sp>
      <p:cxnSp>
        <p:nvCxnSpPr>
          <p:cNvPr id="73" name="直接连接符 72"/>
          <p:cNvCxnSpPr>
            <a:stCxn id="70" idx="0"/>
            <a:endCxn id="70" idx="2"/>
          </p:cNvCxnSpPr>
          <p:nvPr/>
        </p:nvCxnSpPr>
        <p:spPr>
          <a:xfrm rot="16200000" flipH="1">
            <a:off x="2016126" y="4257675"/>
            <a:ext cx="4824412" cy="1587"/>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0445" name="TextBox 84"/>
          <p:cNvSpPr txBox="1">
            <a:spLocks noChangeArrowheads="1"/>
          </p:cNvSpPr>
          <p:nvPr/>
        </p:nvSpPr>
        <p:spPr bwMode="auto">
          <a:xfrm>
            <a:off x="5219700" y="4365625"/>
            <a:ext cx="1439863" cy="400050"/>
          </a:xfrm>
          <a:prstGeom prst="rect">
            <a:avLst/>
          </a:prstGeom>
          <a:noFill/>
          <a:ln w="9525">
            <a:noFill/>
            <a:miter lim="800000"/>
            <a:headEnd/>
            <a:tailEnd/>
          </a:ln>
        </p:spPr>
        <p:txBody>
          <a:bodyPr>
            <a:spAutoFit/>
          </a:bodyPr>
          <a:lstStyle/>
          <a:p>
            <a:r>
              <a:rPr lang="en-US" altLang="zh-CN" sz="2000">
                <a:latin typeface="Calibri" pitchFamily="34" charset="0"/>
              </a:rPr>
              <a:t>[y=0 or t=1]</a:t>
            </a:r>
            <a:endParaRPr lang="zh-CN" altLang="en-US" sz="2000">
              <a:latin typeface="Calibri" pitchFamily="34" charset="0"/>
            </a:endParaRPr>
          </a:p>
        </p:txBody>
      </p:sp>
      <p:sp>
        <p:nvSpPr>
          <p:cNvPr id="60446" name="TextBox 85"/>
          <p:cNvSpPr txBox="1">
            <a:spLocks noChangeArrowheads="1"/>
          </p:cNvSpPr>
          <p:nvPr/>
        </p:nvSpPr>
        <p:spPr bwMode="auto">
          <a:xfrm>
            <a:off x="6804025" y="4221163"/>
            <a:ext cx="1512888" cy="400050"/>
          </a:xfrm>
          <a:prstGeom prst="rect">
            <a:avLst/>
          </a:prstGeom>
          <a:noFill/>
          <a:ln w="9525">
            <a:noFill/>
            <a:miter lim="800000"/>
            <a:headEnd/>
            <a:tailEnd/>
          </a:ln>
        </p:spPr>
        <p:txBody>
          <a:bodyPr>
            <a:spAutoFit/>
          </a:bodyPr>
          <a:lstStyle/>
          <a:p>
            <a:r>
              <a:rPr lang="en-US" altLang="zh-CN" sz="2000">
                <a:latin typeface="Calibri" pitchFamily="34" charset="0"/>
              </a:rPr>
              <a:t>[y=1 and t=0]</a:t>
            </a:r>
            <a:endParaRPr lang="zh-CN" altLang="en-US" sz="2000">
              <a:latin typeface="Calibri" pitchFamily="34" charset="0"/>
            </a:endParaRPr>
          </a:p>
        </p:txBody>
      </p:sp>
      <p:sp>
        <p:nvSpPr>
          <p:cNvPr id="60447" name="矩形 42"/>
          <p:cNvSpPr>
            <a:spLocks noChangeArrowheads="1"/>
          </p:cNvSpPr>
          <p:nvPr/>
        </p:nvSpPr>
        <p:spPr bwMode="auto">
          <a:xfrm>
            <a:off x="3132138" y="1341438"/>
            <a:ext cx="11334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x:=0;y:=0</a:t>
            </a:r>
            <a:endParaRPr lang="zh-CN" altLang="en-US" sz="2000">
              <a:latin typeface="Calibri" pitchFamily="34" charset="0"/>
            </a:endParaRPr>
          </a:p>
        </p:txBody>
      </p:sp>
      <p:sp>
        <p:nvSpPr>
          <p:cNvPr id="60448" name="矩形 45"/>
          <p:cNvSpPr>
            <a:spLocks noChangeArrowheads="1"/>
          </p:cNvSpPr>
          <p:nvPr/>
        </p:nvSpPr>
        <p:spPr bwMode="auto">
          <a:xfrm>
            <a:off x="2614613" y="3068638"/>
            <a:ext cx="1108075"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y:=1;t:=1</a:t>
            </a:r>
          </a:p>
        </p:txBody>
      </p:sp>
      <p:sp>
        <p:nvSpPr>
          <p:cNvPr id="60449" name="矩形 47"/>
          <p:cNvSpPr>
            <a:spLocks noChangeArrowheads="1"/>
          </p:cNvSpPr>
          <p:nvPr/>
        </p:nvSpPr>
        <p:spPr bwMode="auto">
          <a:xfrm>
            <a:off x="6648450" y="3068638"/>
            <a:ext cx="1104900"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x:=1;t:=0</a:t>
            </a:r>
          </a:p>
        </p:txBody>
      </p:sp>
      <p:sp>
        <p:nvSpPr>
          <p:cNvPr id="60450" name="矩形 48"/>
          <p:cNvSpPr>
            <a:spLocks noChangeArrowheads="1"/>
          </p:cNvSpPr>
          <p:nvPr/>
        </p:nvSpPr>
        <p:spPr bwMode="auto">
          <a:xfrm>
            <a:off x="6088063" y="5516563"/>
            <a:ext cx="620712"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x:=0</a:t>
            </a:r>
          </a:p>
        </p:txBody>
      </p:sp>
      <p:sp>
        <p:nvSpPr>
          <p:cNvPr id="60451" name="矩形 49"/>
          <p:cNvSpPr>
            <a:spLocks noChangeArrowheads="1"/>
          </p:cNvSpPr>
          <p:nvPr/>
        </p:nvSpPr>
        <p:spPr bwMode="auto">
          <a:xfrm>
            <a:off x="2051050" y="5516563"/>
            <a:ext cx="627063" cy="400050"/>
          </a:xfrm>
          <a:prstGeom prst="rect">
            <a:avLst/>
          </a:prstGeom>
          <a:noFill/>
          <a:ln w="9525">
            <a:noFill/>
            <a:miter lim="800000"/>
            <a:headEnd/>
            <a:tailEnd/>
          </a:ln>
        </p:spPr>
        <p:txBody>
          <a:bodyPr wrap="none">
            <a:spAutoFit/>
          </a:bodyPr>
          <a:lstStyle/>
          <a:p>
            <a:pPr algn="ctr"/>
            <a:r>
              <a:rPr lang="en-US" altLang="zh-CN" sz="2000">
                <a:latin typeface="Calibri" pitchFamily="34" charset="0"/>
              </a:rPr>
              <a:t>y:=0</a:t>
            </a:r>
          </a:p>
        </p:txBody>
      </p:sp>
      <p:sp>
        <p:nvSpPr>
          <p:cNvPr id="60452" name="页脚占位符 4"/>
          <p:cNvSpPr txBox="1">
            <a:spLocks/>
          </p:cNvSpPr>
          <p:nvPr/>
        </p:nvSpPr>
        <p:spPr bwMode="auto">
          <a:xfrm>
            <a:off x="39528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A</a:t>
            </a:r>
          </a:p>
        </p:txBody>
      </p:sp>
      <p:sp>
        <p:nvSpPr>
          <p:cNvPr id="60453" name="页脚占位符 4"/>
          <p:cNvSpPr txBox="1">
            <a:spLocks/>
          </p:cNvSpPr>
          <p:nvPr/>
        </p:nvSpPr>
        <p:spPr bwMode="auto">
          <a:xfrm>
            <a:off x="4427538" y="1844675"/>
            <a:ext cx="1223962" cy="288925"/>
          </a:xfrm>
          <a:prstGeom prst="rect">
            <a:avLst/>
          </a:prstGeom>
          <a:noFill/>
          <a:ln w="9525">
            <a:noFill/>
            <a:miter lim="800000"/>
            <a:headEnd/>
            <a:tailEnd/>
          </a:ln>
        </p:spPr>
        <p:txBody>
          <a:bodyPr anchor="ctr"/>
          <a:lstStyle/>
          <a:p>
            <a:pPr algn="ctr"/>
            <a:r>
              <a:rPr lang="en-US" altLang="zh-CN" sz="2000">
                <a:latin typeface="Calibri" pitchFamily="34" charset="0"/>
              </a:rPr>
              <a:t>Process B</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系统正确性 </a:t>
            </a:r>
            <a:r>
              <a:rPr lang="en-US" altLang="zh-CN" dirty="0" smtClean="0"/>
              <a:t>– </a:t>
            </a:r>
            <a:r>
              <a:rPr lang="zh-CN" altLang="en-US" dirty="0" smtClean="0"/>
              <a:t>相关概念</a:t>
            </a:r>
            <a:endParaRPr lang="en-US" altLang="zh-CN" dirty="0" smtClean="0"/>
          </a:p>
        </p:txBody>
      </p:sp>
      <p:sp>
        <p:nvSpPr>
          <p:cNvPr id="61442" name="内容占位符 2"/>
          <p:cNvSpPr>
            <a:spLocks noGrp="1"/>
          </p:cNvSpPr>
          <p:nvPr>
            <p:ph idx="1"/>
          </p:nvPr>
        </p:nvSpPr>
        <p:spPr>
          <a:xfrm>
            <a:off x="0" y="836613"/>
            <a:ext cx="9144000" cy="6021387"/>
          </a:xfrm>
        </p:spPr>
        <p:txBody>
          <a:bodyPr/>
          <a:lstStyle/>
          <a:p>
            <a:pPr>
              <a:buFont typeface="Arial" charset="0"/>
              <a:buNone/>
            </a:pPr>
            <a:endParaRPr lang="en-US" altLang="zh-CN" dirty="0" smtClean="0"/>
          </a:p>
          <a:p>
            <a:r>
              <a:rPr lang="zh-CN" altLang="en-US" dirty="0" smtClean="0"/>
              <a:t>安全性质　－　普适性 </a:t>
            </a:r>
            <a:r>
              <a:rPr lang="en-US" altLang="zh-CN" dirty="0" smtClean="0"/>
              <a:t>(universality)</a:t>
            </a:r>
          </a:p>
          <a:p>
            <a:endParaRPr lang="en-US" altLang="zh-CN" dirty="0" smtClean="0"/>
          </a:p>
          <a:p>
            <a:r>
              <a:rPr lang="zh-CN" altLang="en-US" dirty="0" smtClean="0"/>
              <a:t>活性性质　－　必然性 </a:t>
            </a:r>
            <a:r>
              <a:rPr lang="en-US" altLang="zh-CN" dirty="0" smtClean="0"/>
              <a:t>(inevitability)</a:t>
            </a:r>
          </a:p>
          <a:p>
            <a:endParaRPr lang="en-US" altLang="zh-CN" dirty="0" smtClean="0"/>
          </a:p>
          <a:p>
            <a:r>
              <a:rPr lang="zh-CN" altLang="en-US" dirty="0" smtClean="0"/>
              <a:t>可达性质　－　或然性 </a:t>
            </a:r>
            <a:r>
              <a:rPr lang="en-US" altLang="zh-CN" dirty="0" smtClean="0"/>
              <a:t>(possibility)</a:t>
            </a:r>
          </a:p>
          <a:p>
            <a:endParaRPr lang="en-US" altLang="zh-CN" dirty="0" smtClean="0"/>
          </a:p>
          <a:p>
            <a:endParaRPr lang="en-US" altLang="zh-CN" dirty="0" smtClean="0"/>
          </a:p>
          <a:p>
            <a:r>
              <a:rPr lang="zh-CN" altLang="en-US" smtClean="0"/>
              <a:t>时序逻辑</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7" name="椭圆 6"/>
          <p:cNvSpPr/>
          <p:nvPr/>
        </p:nvSpPr>
        <p:spPr>
          <a:xfrm>
            <a:off x="2555875" y="1106488"/>
            <a:ext cx="14398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begin</a:t>
            </a:r>
            <a:endParaRPr lang="zh-CN" altLang="en-US" sz="2400" dirty="0"/>
          </a:p>
        </p:txBody>
      </p:sp>
      <p:cxnSp>
        <p:nvCxnSpPr>
          <p:cNvPr id="8" name="曲线连接符 7"/>
          <p:cNvCxnSpPr>
            <a:stCxn id="7" idx="4"/>
            <a:endCxn id="9" idx="0"/>
          </p:cNvCxnSpPr>
          <p:nvPr/>
        </p:nvCxnSpPr>
        <p:spPr>
          <a:xfrm rot="5400000">
            <a:off x="3166268" y="1662907"/>
            <a:ext cx="220663"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195513" y="1773238"/>
            <a:ext cx="2160587"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a:t>
            </a:r>
            <a:r>
              <a:rPr lang="en-US" altLang="zh-CN" sz="2400" dirty="0" err="1"/>
              <a:t>y,z</a:t>
            </a:r>
            <a:r>
              <a:rPr lang="en-US" altLang="zh-CN" sz="2400" dirty="0"/>
              <a:t>):=(1,x)</a:t>
            </a:r>
            <a:endParaRPr lang="zh-CN" altLang="en-US" sz="2400" dirty="0"/>
          </a:p>
        </p:txBody>
      </p:sp>
      <p:sp>
        <p:nvSpPr>
          <p:cNvPr id="10" name="椭圆 9"/>
          <p:cNvSpPr/>
          <p:nvPr/>
        </p:nvSpPr>
        <p:spPr>
          <a:xfrm>
            <a:off x="2771775" y="2474913"/>
            <a:ext cx="1008063" cy="446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s1</a:t>
            </a:r>
            <a:endParaRPr lang="zh-CN" altLang="en-US" sz="2400" dirty="0"/>
          </a:p>
        </p:txBody>
      </p:sp>
      <p:sp>
        <p:nvSpPr>
          <p:cNvPr id="11" name="椭圆 10"/>
          <p:cNvSpPr/>
          <p:nvPr/>
        </p:nvSpPr>
        <p:spPr>
          <a:xfrm>
            <a:off x="4500563"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s4</a:t>
            </a:r>
            <a:endParaRPr lang="zh-CN" altLang="en-US" sz="2400" dirty="0"/>
          </a:p>
        </p:txBody>
      </p:sp>
      <p:sp>
        <p:nvSpPr>
          <p:cNvPr id="12" name="流程图: 决策 11"/>
          <p:cNvSpPr/>
          <p:nvPr/>
        </p:nvSpPr>
        <p:spPr>
          <a:xfrm>
            <a:off x="2339975" y="3213100"/>
            <a:ext cx="1871663" cy="55721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z&gt;0</a:t>
            </a:r>
            <a:endParaRPr lang="zh-CN" altLang="en-US" sz="2400" dirty="0"/>
          </a:p>
        </p:txBody>
      </p:sp>
      <p:sp>
        <p:nvSpPr>
          <p:cNvPr id="13" name="矩形 12"/>
          <p:cNvSpPr/>
          <p:nvPr/>
        </p:nvSpPr>
        <p:spPr>
          <a:xfrm>
            <a:off x="395288" y="4149725"/>
            <a:ext cx="2305050" cy="358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(y):=(y*z)</a:t>
            </a:r>
            <a:endParaRPr lang="zh-CN" altLang="en-US" sz="2400" dirty="0"/>
          </a:p>
        </p:txBody>
      </p:sp>
      <p:sp>
        <p:nvSpPr>
          <p:cNvPr id="14" name="椭圆 13"/>
          <p:cNvSpPr/>
          <p:nvPr/>
        </p:nvSpPr>
        <p:spPr>
          <a:xfrm>
            <a:off x="1042988" y="479742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s3</a:t>
            </a:r>
            <a:endParaRPr lang="zh-CN" altLang="en-US" sz="2400" dirty="0"/>
          </a:p>
        </p:txBody>
      </p:sp>
      <p:sp>
        <p:nvSpPr>
          <p:cNvPr id="15" name="矩形 14"/>
          <p:cNvSpPr/>
          <p:nvPr/>
        </p:nvSpPr>
        <p:spPr>
          <a:xfrm>
            <a:off x="611188" y="5589588"/>
            <a:ext cx="1873250"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(z):=(z-1)</a:t>
            </a:r>
            <a:endParaRPr lang="zh-CN" altLang="en-US" sz="2400" dirty="0"/>
          </a:p>
        </p:txBody>
      </p:sp>
      <p:sp>
        <p:nvSpPr>
          <p:cNvPr id="16" name="椭圆 15"/>
          <p:cNvSpPr/>
          <p:nvPr/>
        </p:nvSpPr>
        <p:spPr>
          <a:xfrm>
            <a:off x="1042988" y="3267075"/>
            <a:ext cx="1008062" cy="446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s2</a:t>
            </a:r>
            <a:endParaRPr lang="zh-CN" altLang="en-US" sz="2400" dirty="0"/>
          </a:p>
        </p:txBody>
      </p:sp>
      <p:cxnSp>
        <p:nvCxnSpPr>
          <p:cNvPr id="17" name="曲线连接符 16"/>
          <p:cNvCxnSpPr>
            <a:stCxn id="9" idx="2"/>
            <a:endCxn id="10" idx="0"/>
          </p:cNvCxnSpPr>
          <p:nvPr/>
        </p:nvCxnSpPr>
        <p:spPr>
          <a:xfrm rot="5400000">
            <a:off x="3121025" y="2319338"/>
            <a:ext cx="311150"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曲线连接符 17"/>
          <p:cNvCxnSpPr>
            <a:stCxn id="10" idx="4"/>
            <a:endCxn id="12" idx="0"/>
          </p:cNvCxnSpPr>
          <p:nvPr/>
        </p:nvCxnSpPr>
        <p:spPr>
          <a:xfrm rot="5400000">
            <a:off x="3130551" y="3067050"/>
            <a:ext cx="290512"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曲线连接符 18"/>
          <p:cNvCxnSpPr>
            <a:stCxn id="12" idx="1"/>
            <a:endCxn id="16" idx="6"/>
          </p:cNvCxnSpPr>
          <p:nvPr/>
        </p:nvCxnSpPr>
        <p:spPr>
          <a:xfrm rot="10800000">
            <a:off x="2051050" y="3490913"/>
            <a:ext cx="288925" cy="1587"/>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12" idx="3"/>
            <a:endCxn id="11" idx="2"/>
          </p:cNvCxnSpPr>
          <p:nvPr/>
        </p:nvCxnSpPr>
        <p:spPr>
          <a:xfrm>
            <a:off x="4211960" y="3492007"/>
            <a:ext cx="288032" cy="16202"/>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cxnSp>
        <p:nvCxnSpPr>
          <p:cNvPr id="21" name="曲线连接符 20"/>
          <p:cNvCxnSpPr>
            <a:stCxn id="16" idx="4"/>
            <a:endCxn id="13" idx="0"/>
          </p:cNvCxnSpPr>
          <p:nvPr/>
        </p:nvCxnSpPr>
        <p:spPr>
          <a:xfrm rot="5400000">
            <a:off x="1329532" y="3931444"/>
            <a:ext cx="436562"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13" idx="2"/>
            <a:endCxn id="14" idx="0"/>
          </p:cNvCxnSpPr>
          <p:nvPr/>
        </p:nvCxnSpPr>
        <p:spPr>
          <a:xfrm rot="5400000">
            <a:off x="1403350" y="4652963"/>
            <a:ext cx="28892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14" idx="4"/>
            <a:endCxn id="15" idx="0"/>
          </p:cNvCxnSpPr>
          <p:nvPr/>
        </p:nvCxnSpPr>
        <p:spPr>
          <a:xfrm rot="5400000">
            <a:off x="1374775" y="5416551"/>
            <a:ext cx="346075" cy="127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56"/>
          <p:cNvCxnSpPr>
            <a:stCxn id="15" idx="2"/>
            <a:endCxn id="10" idx="2"/>
          </p:cNvCxnSpPr>
          <p:nvPr/>
        </p:nvCxnSpPr>
        <p:spPr>
          <a:xfrm rot="5400000" flipH="1" flipV="1">
            <a:off x="519112" y="3727451"/>
            <a:ext cx="3281363" cy="1223962"/>
          </a:xfrm>
          <a:prstGeom prst="curvedConnector4">
            <a:avLst>
              <a:gd name="adj1" fmla="val -6966"/>
              <a:gd name="adj2" fmla="val -110959"/>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211638"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N</a:t>
            </a:r>
            <a:endParaRPr lang="zh-CN" altLang="en-US" sz="2400" dirty="0">
              <a:solidFill>
                <a:srgbClr val="FF0000"/>
              </a:solidFill>
            </a:endParaRPr>
          </a:p>
        </p:txBody>
      </p:sp>
      <p:sp>
        <p:nvSpPr>
          <p:cNvPr id="26" name="圆角矩形 25"/>
          <p:cNvSpPr/>
          <p:nvPr/>
        </p:nvSpPr>
        <p:spPr>
          <a:xfrm>
            <a:off x="2124075" y="3213100"/>
            <a:ext cx="215900" cy="215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solidFill>
                  <a:srgbClr val="FF0000"/>
                </a:solidFill>
              </a:rPr>
              <a:t>Y</a:t>
            </a:r>
            <a:endParaRPr lang="zh-CN" altLang="en-US" sz="2400" dirty="0">
              <a:solidFill>
                <a:srgbClr val="FF0000"/>
              </a:solidFill>
            </a:endParaRPr>
          </a:p>
        </p:txBody>
      </p:sp>
      <p:sp>
        <p:nvSpPr>
          <p:cNvPr id="20502" name="矩形 26"/>
          <p:cNvSpPr>
            <a:spLocks noChangeArrowheads="1"/>
          </p:cNvSpPr>
          <p:nvPr/>
        </p:nvSpPr>
        <p:spPr bwMode="auto">
          <a:xfrm>
            <a:off x="3851275" y="4437063"/>
            <a:ext cx="5184775" cy="2678112"/>
          </a:xfrm>
          <a:prstGeom prst="rect">
            <a:avLst/>
          </a:prstGeom>
          <a:noFill/>
          <a:ln w="9525">
            <a:noFill/>
            <a:miter lim="800000"/>
            <a:headEnd/>
            <a:tailEnd/>
          </a:ln>
        </p:spPr>
        <p:txBody>
          <a:bodyPr>
            <a:spAutoFit/>
          </a:bodyPr>
          <a:lstStyle/>
          <a:p>
            <a:r>
              <a:rPr lang="en-US" altLang="zh-CN" sz="2400" dirty="0">
                <a:latin typeface="Calibri" pitchFamily="34" charset="0"/>
              </a:rPr>
              <a:t>begin</a:t>
            </a:r>
            <a:r>
              <a:rPr lang="en-US" altLang="zh-CN" sz="2400" dirty="0">
                <a:latin typeface="Calibri" pitchFamily="34" charset="0"/>
                <a:sym typeface="Wingdings" pitchFamily="2" charset="2"/>
              </a:rPr>
              <a:t>:	</a:t>
            </a:r>
            <a:r>
              <a:rPr lang="en-US" altLang="zh-CN" sz="2400" dirty="0">
                <a:latin typeface="Calibri" pitchFamily="34" charset="0"/>
              </a:rPr>
              <a:t>(</a:t>
            </a:r>
            <a:r>
              <a:rPr lang="en-US" altLang="zh-CN" sz="2400" dirty="0" err="1">
                <a:latin typeface="Calibri" pitchFamily="34" charset="0"/>
              </a:rPr>
              <a:t>y,z</a:t>
            </a:r>
            <a:r>
              <a:rPr lang="en-US" altLang="zh-CN" sz="2400" dirty="0">
                <a:latin typeface="Calibri" pitchFamily="34" charset="0"/>
              </a:rPr>
              <a:t>):=(1,x);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s1;</a:t>
            </a:r>
          </a:p>
          <a:p>
            <a:r>
              <a:rPr lang="en-US" altLang="zh-CN" sz="2400" dirty="0">
                <a:latin typeface="Calibri" pitchFamily="34" charset="0"/>
                <a:sym typeface="Wingdings" pitchFamily="2" charset="2"/>
              </a:rPr>
              <a:t>s1:	if (z&gt;0) </a:t>
            </a:r>
            <a:r>
              <a:rPr lang="en-US" altLang="zh-CN" sz="2400" dirty="0" err="1">
                <a:latin typeface="Calibri" pitchFamily="34" charset="0"/>
                <a:sym typeface="Wingdings" pitchFamily="2" charset="2"/>
              </a:rPr>
              <a:t>goto</a:t>
            </a:r>
            <a:r>
              <a:rPr lang="en-US" altLang="zh-CN" sz="2400" dirty="0">
                <a:latin typeface="Calibri" pitchFamily="34" charset="0"/>
                <a:sym typeface="Wingdings" pitchFamily="2" charset="2"/>
              </a:rPr>
              <a:t> s2; else  </a:t>
            </a:r>
            <a:r>
              <a:rPr lang="en-US" altLang="zh-CN" sz="2400" dirty="0" smtClean="0">
                <a:latin typeface="Calibri" pitchFamily="34" charset="0"/>
                <a:sym typeface="Wingdings" pitchFamily="2" charset="2"/>
              </a:rPr>
              <a:t>	</a:t>
            </a:r>
            <a:r>
              <a:rPr lang="en-US" altLang="zh-CN" sz="2400" dirty="0" err="1" smtClean="0">
                <a:latin typeface="Calibri" pitchFamily="34" charset="0"/>
                <a:sym typeface="Wingdings" pitchFamily="2" charset="2"/>
              </a:rPr>
              <a:t>goto</a:t>
            </a:r>
            <a:r>
              <a:rPr lang="en-US" altLang="zh-CN" sz="2400" dirty="0" smtClean="0">
                <a:latin typeface="Calibri" pitchFamily="34" charset="0"/>
                <a:sym typeface="Wingdings" pitchFamily="2" charset="2"/>
              </a:rPr>
              <a:t> </a:t>
            </a:r>
            <a:r>
              <a:rPr lang="en-US" altLang="zh-CN" sz="2400" dirty="0">
                <a:latin typeface="Calibri" pitchFamily="34" charset="0"/>
                <a:sym typeface="Wingdings" pitchFamily="2" charset="2"/>
              </a:rPr>
              <a:t>s4;</a:t>
            </a:r>
          </a:p>
          <a:p>
            <a:r>
              <a:rPr lang="en-US" altLang="zh-CN" sz="2400" dirty="0">
                <a:latin typeface="Calibri" pitchFamily="34" charset="0"/>
                <a:sym typeface="Wingdings" pitchFamily="2" charset="2"/>
              </a:rPr>
              <a:t>s2:	</a:t>
            </a:r>
            <a:r>
              <a:rPr lang="en-US" altLang="zh-CN" sz="2400" dirty="0">
                <a:latin typeface="Calibri" pitchFamily="34" charset="0"/>
              </a:rPr>
              <a:t>(y):=(y*z);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s3;</a:t>
            </a:r>
          </a:p>
          <a:p>
            <a:r>
              <a:rPr lang="en-US" altLang="zh-CN" sz="2400" dirty="0">
                <a:latin typeface="Calibri" pitchFamily="34" charset="0"/>
              </a:rPr>
              <a:t>s3:	(z):=(z-1);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s1;</a:t>
            </a:r>
          </a:p>
          <a:p>
            <a:r>
              <a:rPr lang="en-US" altLang="zh-CN" sz="2400" dirty="0">
                <a:latin typeface="Calibri" pitchFamily="34" charset="0"/>
              </a:rPr>
              <a:t>s4:	(r):=(y);  </a:t>
            </a:r>
            <a:r>
              <a:rPr lang="zh-CN" altLang="en-US" sz="2400" dirty="0">
                <a:latin typeface="Calibri" pitchFamily="34" charset="0"/>
              </a:rPr>
              <a:t>                     </a:t>
            </a:r>
            <a:r>
              <a:rPr lang="en-US" altLang="zh-CN" sz="2400" dirty="0" smtClean="0">
                <a:latin typeface="Calibri" pitchFamily="34" charset="0"/>
              </a:rPr>
              <a:t>	</a:t>
            </a:r>
            <a:r>
              <a:rPr lang="en-US" altLang="zh-CN" sz="2400" dirty="0" err="1" smtClean="0">
                <a:latin typeface="Calibri" pitchFamily="34" charset="0"/>
              </a:rPr>
              <a:t>goto</a:t>
            </a:r>
            <a:r>
              <a:rPr lang="en-US" altLang="zh-CN" sz="2400" dirty="0" smtClean="0">
                <a:latin typeface="Calibri" pitchFamily="34" charset="0"/>
              </a:rPr>
              <a:t> </a:t>
            </a:r>
            <a:r>
              <a:rPr lang="en-US" altLang="zh-CN" sz="2400" dirty="0">
                <a:latin typeface="Calibri" pitchFamily="34" charset="0"/>
              </a:rPr>
              <a:t>end;</a:t>
            </a:r>
          </a:p>
          <a:p>
            <a:endParaRPr lang="en-US" altLang="zh-CN" sz="2400" dirty="0">
              <a:latin typeface="Calibri" pitchFamily="34" charset="0"/>
            </a:endParaRPr>
          </a:p>
          <a:p>
            <a:endParaRPr lang="en-US" altLang="zh-CN" sz="2400" dirty="0">
              <a:latin typeface="Calibri" pitchFamily="34" charset="0"/>
              <a:sym typeface="Wingdings" pitchFamily="2" charset="2"/>
            </a:endParaRPr>
          </a:p>
        </p:txBody>
      </p:sp>
      <p:sp>
        <p:nvSpPr>
          <p:cNvPr id="28" name="椭圆 27"/>
          <p:cNvSpPr/>
          <p:nvPr/>
        </p:nvSpPr>
        <p:spPr>
          <a:xfrm>
            <a:off x="7380288" y="3284538"/>
            <a:ext cx="1008062" cy="4476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end</a:t>
            </a:r>
            <a:endParaRPr lang="zh-CN" altLang="en-US" sz="2400" dirty="0"/>
          </a:p>
        </p:txBody>
      </p:sp>
      <p:cxnSp>
        <p:nvCxnSpPr>
          <p:cNvPr id="29" name="曲线连接符 28"/>
          <p:cNvCxnSpPr>
            <a:stCxn id="30" idx="3"/>
            <a:endCxn id="28" idx="2"/>
          </p:cNvCxnSpPr>
          <p:nvPr/>
        </p:nvCxnSpPr>
        <p:spPr>
          <a:xfrm>
            <a:off x="7020272" y="3480306"/>
            <a:ext cx="360040"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795963" y="3284538"/>
            <a:ext cx="12239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400" dirty="0"/>
              <a:t> (r):=(y)</a:t>
            </a:r>
            <a:endParaRPr lang="zh-CN" altLang="en-US" sz="2400" dirty="0"/>
          </a:p>
        </p:txBody>
      </p:sp>
      <p:cxnSp>
        <p:nvCxnSpPr>
          <p:cNvPr id="31" name="曲线连接符 30"/>
          <p:cNvCxnSpPr>
            <a:stCxn id="11" idx="6"/>
            <a:endCxn id="30" idx="1"/>
          </p:cNvCxnSpPr>
          <p:nvPr/>
        </p:nvCxnSpPr>
        <p:spPr>
          <a:xfrm flipV="1">
            <a:off x="5508104" y="3480306"/>
            <a:ext cx="288032" cy="27903"/>
          </a:xfrm>
          <a:prstGeom prst="curvedConnector3">
            <a:avLst>
              <a:gd name="adj1" fmla="val 50000"/>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ailEnd type="arrow"/>
          </a:ln>
        </p:spPr>
        <p:style>
          <a:lnRef idx="1">
            <a:schemeClr val="accent1"/>
          </a:lnRef>
          <a:fillRef idx="0">
            <a:schemeClr val="accent1"/>
          </a:fillRef>
          <a:effectRef idx="0">
            <a:schemeClr val="accent1"/>
          </a:effectRef>
          <a:fontRef idx="minor">
            <a:schemeClr val="tx1"/>
          </a:fontRef>
        </p:style>
      </p:cxnSp>
      <p:sp>
        <p:nvSpPr>
          <p:cNvPr id="32" name="矩形标注 31"/>
          <p:cNvSpPr/>
          <p:nvPr/>
        </p:nvSpPr>
        <p:spPr>
          <a:xfrm>
            <a:off x="7164388" y="2133600"/>
            <a:ext cx="1439862" cy="576263"/>
          </a:xfrm>
          <a:prstGeom prst="wedgeRectCallout">
            <a:avLst>
              <a:gd name="adj1" fmla="val 5714"/>
              <a:gd name="adj2" fmla="val 14173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r=x!</a:t>
            </a:r>
            <a:endParaRPr lang="zh-CN" altLang="en-US" sz="2800" dirty="0">
              <a:solidFill>
                <a:prstClr val="black"/>
              </a:solidFill>
            </a:endParaRPr>
          </a:p>
        </p:txBody>
      </p:sp>
      <p:sp>
        <p:nvSpPr>
          <p:cNvPr id="33" name="矩形标注 32"/>
          <p:cNvSpPr/>
          <p:nvPr/>
        </p:nvSpPr>
        <p:spPr>
          <a:xfrm>
            <a:off x="4787900" y="2133600"/>
            <a:ext cx="1439863" cy="576263"/>
          </a:xfrm>
          <a:prstGeom prst="wedgeRectCallout">
            <a:avLst>
              <a:gd name="adj1" fmla="val -33042"/>
              <a:gd name="adj2" fmla="val 1386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y=x!</a:t>
            </a:r>
            <a:endParaRPr lang="zh-CN" altLang="en-US" sz="2800" dirty="0">
              <a:solidFill>
                <a:prstClr val="black"/>
              </a:solidFill>
            </a:endParaRPr>
          </a:p>
        </p:txBody>
      </p:sp>
      <p:sp>
        <p:nvSpPr>
          <p:cNvPr id="34" name="矩形标注 33"/>
          <p:cNvSpPr/>
          <p:nvPr/>
        </p:nvSpPr>
        <p:spPr>
          <a:xfrm>
            <a:off x="250825" y="1844675"/>
            <a:ext cx="1441450" cy="865188"/>
          </a:xfrm>
          <a:prstGeom prst="wedgeRectCallout">
            <a:avLst>
              <a:gd name="adj1" fmla="val 123351"/>
              <a:gd name="adj2" fmla="val 35846"/>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z&gt;=0</a:t>
            </a:r>
          </a:p>
          <a:p>
            <a:pPr algn="ctr" fontAlgn="auto">
              <a:spcBef>
                <a:spcPts val="0"/>
              </a:spcBef>
              <a:spcAft>
                <a:spcPts val="0"/>
              </a:spcAft>
              <a:defRPr/>
            </a:pPr>
            <a:r>
              <a:rPr lang="en-US" altLang="zh-CN" sz="2800" dirty="0">
                <a:solidFill>
                  <a:prstClr val="black"/>
                </a:solidFill>
              </a:rPr>
              <a:t>y*z!=x!</a:t>
            </a:r>
            <a:endParaRPr lang="zh-CN" altLang="en-US" sz="2800" dirty="0">
              <a:solidFill>
                <a:prstClr val="black"/>
              </a:solidFill>
            </a:endParaRPr>
          </a:p>
        </p:txBody>
      </p:sp>
      <p:sp>
        <p:nvSpPr>
          <p:cNvPr id="35" name="矩形标注 34"/>
          <p:cNvSpPr/>
          <p:nvPr/>
        </p:nvSpPr>
        <p:spPr>
          <a:xfrm>
            <a:off x="250825" y="908050"/>
            <a:ext cx="1441450" cy="576263"/>
          </a:xfrm>
          <a:prstGeom prst="wedgeRectCallout">
            <a:avLst>
              <a:gd name="adj1" fmla="val 104666"/>
              <a:gd name="adj2" fmla="val 1916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2800" dirty="0">
                <a:solidFill>
                  <a:prstClr val="black"/>
                </a:solidFill>
              </a:rPr>
              <a:t>x&gt;=0</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正确性</a:t>
            </a:r>
            <a:endParaRPr lang="zh-CN" altLang="en-US" dirty="0"/>
          </a:p>
        </p:txBody>
      </p:sp>
      <p:sp>
        <p:nvSpPr>
          <p:cNvPr id="21506" name="内容占位符 2"/>
          <p:cNvSpPr>
            <a:spLocks noGrp="1"/>
          </p:cNvSpPr>
          <p:nvPr>
            <p:ph idx="1"/>
          </p:nvPr>
        </p:nvSpPr>
        <p:spPr>
          <a:xfrm>
            <a:off x="0" y="836613"/>
            <a:ext cx="9144000" cy="6021387"/>
          </a:xfrm>
        </p:spPr>
        <p:txBody>
          <a:bodyPr/>
          <a:lstStyle/>
          <a:p>
            <a:pPr lvl="1">
              <a:buFont typeface="Arial" charset="0"/>
              <a:buNone/>
            </a:pPr>
            <a:endParaRPr lang="en-US" altLang="zh-CN" smtClean="0"/>
          </a:p>
          <a:p>
            <a:r>
              <a:rPr lang="zh-CN" altLang="en-US" smtClean="0"/>
              <a:t>该设计的正确性证明是可行的</a:t>
            </a:r>
            <a:endParaRPr lang="en-US" altLang="zh-CN" smtClean="0"/>
          </a:p>
          <a:p>
            <a:pPr lvl="1"/>
            <a:r>
              <a:rPr lang="zh-CN" altLang="en-US" smtClean="0"/>
              <a:t>证明的是数学上的正确性</a:t>
            </a:r>
            <a:endParaRPr lang="en-US" altLang="zh-CN" smtClean="0"/>
          </a:p>
          <a:p>
            <a:pPr lvl="1"/>
            <a:r>
              <a:rPr lang="zh-CN" altLang="en-US" smtClean="0"/>
              <a:t>软件实现的正确性受限制于整数规模的大小</a:t>
            </a:r>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程序代码</a:t>
            </a:r>
            <a:r>
              <a:rPr lang="en-US" altLang="zh-CN" dirty="0" smtClean="0"/>
              <a:t>(1)</a:t>
            </a:r>
            <a:endParaRPr lang="zh-CN" altLang="en-US" dirty="0"/>
          </a:p>
        </p:txBody>
      </p:sp>
      <p:sp>
        <p:nvSpPr>
          <p:cNvPr id="3" name="内容占位符 2"/>
          <p:cNvSpPr>
            <a:spLocks noGrp="1"/>
          </p:cNvSpPr>
          <p:nvPr>
            <p:ph idx="1"/>
          </p:nvPr>
        </p:nvSpPr>
        <p:spPr>
          <a:xfrm>
            <a:off x="0" y="836613"/>
            <a:ext cx="9144000" cy="6021387"/>
          </a:xfrm>
        </p:spPr>
        <p:txBody>
          <a:bodyPr rtlCol="0">
            <a:normAutofit fontScale="92500" lnSpcReduction="10000"/>
          </a:bodyPr>
          <a:lstStyle/>
          <a:p>
            <a:pPr fontAlgn="auto">
              <a:spcAft>
                <a:spcPts val="0"/>
              </a:spcAft>
              <a:buFont typeface="Arial" pitchFamily="34" charset="0"/>
              <a:buChar char="•"/>
              <a:defRPr/>
            </a:pPr>
            <a:endParaRPr lang="en-US" altLang="zh-CN" dirty="0" smtClean="0"/>
          </a:p>
          <a:p>
            <a:pPr fontAlgn="auto">
              <a:spcAft>
                <a:spcPts val="0"/>
              </a:spcAft>
              <a:buFont typeface="Arial" pitchFamily="34" charset="0"/>
              <a:buNone/>
              <a:defRPr/>
            </a:pPr>
            <a:r>
              <a:rPr lang="en-US" altLang="zh-CN" dirty="0" smtClean="0">
                <a:sym typeface="Wingdings" pitchFamily="2" charset="2"/>
              </a:rPr>
              <a:t> </a:t>
            </a:r>
            <a:r>
              <a:rPr lang="en-US" altLang="zh-CN" dirty="0" err="1" smtClean="0">
                <a:sym typeface="Wingdings" pitchFamily="2" charset="2"/>
              </a:rPr>
              <a:t>int</a:t>
            </a:r>
            <a:r>
              <a:rPr lang="en-US" altLang="zh-CN" dirty="0" smtClean="0">
                <a:sym typeface="Wingdings" pitchFamily="2" charset="2"/>
              </a:rPr>
              <a:t> </a:t>
            </a:r>
            <a:r>
              <a:rPr lang="en-US" altLang="zh-CN" dirty="0" err="1" smtClean="0">
                <a:sym typeface="Wingdings" pitchFamily="2" charset="2"/>
              </a:rPr>
              <a:t>jc</a:t>
            </a:r>
            <a:r>
              <a:rPr lang="en-US" altLang="zh-CN" dirty="0" smtClean="0">
                <a:sym typeface="Wingdings" pitchFamily="2" charset="2"/>
              </a:rPr>
              <a:t>(</a:t>
            </a:r>
            <a:r>
              <a:rPr lang="en-US" altLang="zh-CN" dirty="0" err="1" smtClean="0">
                <a:sym typeface="Wingdings" pitchFamily="2" charset="2"/>
              </a:rPr>
              <a:t>int</a:t>
            </a:r>
            <a:r>
              <a:rPr lang="en-US" altLang="zh-CN" dirty="0" smtClean="0">
                <a:sym typeface="Wingdings" pitchFamily="2" charset="2"/>
              </a:rPr>
              <a:t> x)</a:t>
            </a:r>
          </a:p>
          <a:p>
            <a:pPr fontAlgn="auto">
              <a:spcAft>
                <a:spcPts val="0"/>
              </a:spcAft>
              <a:buFont typeface="Arial" pitchFamily="34" charset="0"/>
              <a:buNone/>
              <a:defRPr/>
            </a:pPr>
            <a:r>
              <a:rPr lang="en-US" altLang="zh-CN" dirty="0" smtClean="0">
                <a:sym typeface="Wingdings" pitchFamily="2" charset="2"/>
              </a:rPr>
              <a:t> { 	</a:t>
            </a:r>
          </a:p>
          <a:p>
            <a:pPr fontAlgn="auto">
              <a:spcAft>
                <a:spcPts val="0"/>
              </a:spcAft>
              <a:buFont typeface="Arial" pitchFamily="34" charset="0"/>
              <a:buNone/>
              <a:defRPr/>
            </a:pPr>
            <a:r>
              <a:rPr lang="en-US" altLang="zh-CN" dirty="0" smtClean="0">
                <a:sym typeface="Wingdings" pitchFamily="2" charset="2"/>
              </a:rPr>
              <a:t>	</a:t>
            </a:r>
            <a:r>
              <a:rPr lang="en-US" altLang="zh-CN" dirty="0" err="1" smtClean="0">
                <a:sym typeface="Wingdings" pitchFamily="2" charset="2"/>
              </a:rPr>
              <a:t>int</a:t>
            </a:r>
            <a:r>
              <a:rPr lang="en-US" altLang="zh-CN" dirty="0" smtClean="0">
                <a:sym typeface="Wingdings" pitchFamily="2" charset="2"/>
              </a:rPr>
              <a:t> </a:t>
            </a:r>
            <a:r>
              <a:rPr lang="en-US" altLang="zh-CN" dirty="0" err="1" smtClean="0">
                <a:sym typeface="Wingdings" pitchFamily="2" charset="2"/>
              </a:rPr>
              <a:t>y,z,r</a:t>
            </a:r>
            <a:r>
              <a:rPr lang="en-US" altLang="zh-CN" dirty="0" smtClean="0">
                <a:sym typeface="Wingdings" pitchFamily="2" charset="2"/>
              </a:rPr>
              <a:t>;</a:t>
            </a:r>
          </a:p>
          <a:p>
            <a:pPr fontAlgn="auto">
              <a:spcAft>
                <a:spcPts val="0"/>
              </a:spcAft>
              <a:buFont typeface="Arial" pitchFamily="34" charset="0"/>
              <a:buNone/>
              <a:defRPr/>
            </a:pPr>
            <a:r>
              <a:rPr lang="en-US" altLang="zh-CN" dirty="0" smtClean="0">
                <a:sym typeface="Wingdings" pitchFamily="2" charset="2"/>
              </a:rPr>
              <a:t>	begin:	y=1; z=x; </a:t>
            </a:r>
            <a:r>
              <a:rPr lang="en-US" altLang="zh-CN" dirty="0" err="1" smtClean="0"/>
              <a:t>goto</a:t>
            </a:r>
            <a:r>
              <a:rPr lang="en-US" altLang="zh-CN" dirty="0" smtClean="0"/>
              <a:t> s1;</a:t>
            </a:r>
          </a:p>
          <a:p>
            <a:pPr fontAlgn="auto">
              <a:spcAft>
                <a:spcPts val="0"/>
              </a:spcAft>
              <a:buFont typeface="Arial" pitchFamily="34" charset="0"/>
              <a:buNone/>
              <a:defRPr/>
            </a:pPr>
            <a:r>
              <a:rPr lang="en-US" altLang="zh-CN" dirty="0" smtClean="0">
                <a:sym typeface="Wingdings" pitchFamily="2" charset="2"/>
              </a:rPr>
              <a:t>	s1: 		if (z&gt;0) </a:t>
            </a:r>
            <a:r>
              <a:rPr lang="en-US" altLang="zh-CN" dirty="0" err="1" smtClean="0">
                <a:sym typeface="Wingdings" pitchFamily="2" charset="2"/>
              </a:rPr>
              <a:t>goto</a:t>
            </a:r>
            <a:r>
              <a:rPr lang="en-US" altLang="zh-CN" dirty="0" smtClean="0">
                <a:sym typeface="Wingdings" pitchFamily="2" charset="2"/>
              </a:rPr>
              <a:t> s2</a:t>
            </a:r>
            <a:r>
              <a:rPr lang="en-US" altLang="zh-CN" dirty="0" smtClean="0"/>
              <a:t>; </a:t>
            </a:r>
            <a:r>
              <a:rPr lang="en-US" altLang="zh-CN" dirty="0" smtClean="0">
                <a:sym typeface="Wingdings" pitchFamily="2" charset="2"/>
              </a:rPr>
              <a:t>else </a:t>
            </a:r>
            <a:r>
              <a:rPr lang="en-US" altLang="zh-CN" dirty="0" err="1" smtClean="0">
                <a:sym typeface="Wingdings" pitchFamily="2" charset="2"/>
              </a:rPr>
              <a:t>goto</a:t>
            </a:r>
            <a:r>
              <a:rPr lang="en-US" altLang="zh-CN" dirty="0" smtClean="0">
                <a:sym typeface="Wingdings" pitchFamily="2" charset="2"/>
              </a:rPr>
              <a:t> s4; </a:t>
            </a:r>
          </a:p>
          <a:p>
            <a:pPr fontAlgn="auto">
              <a:spcAft>
                <a:spcPts val="0"/>
              </a:spcAft>
              <a:buFont typeface="Arial" pitchFamily="34" charset="0"/>
              <a:buNone/>
              <a:defRPr/>
            </a:pPr>
            <a:r>
              <a:rPr lang="en-US" altLang="zh-CN" dirty="0" smtClean="0">
                <a:sym typeface="Wingdings" pitchFamily="2" charset="2"/>
              </a:rPr>
              <a:t>	s2:		y=y*z</a:t>
            </a:r>
            <a:r>
              <a:rPr lang="en-US" altLang="zh-CN" dirty="0" smtClean="0"/>
              <a:t>; </a:t>
            </a:r>
            <a:r>
              <a:rPr lang="en-US" altLang="zh-CN" dirty="0" err="1" smtClean="0"/>
              <a:t>goto</a:t>
            </a:r>
            <a:r>
              <a:rPr lang="en-US" altLang="zh-CN" dirty="0" smtClean="0"/>
              <a:t> s3;</a:t>
            </a:r>
          </a:p>
          <a:p>
            <a:pPr fontAlgn="auto">
              <a:spcAft>
                <a:spcPts val="0"/>
              </a:spcAft>
              <a:buFont typeface="Arial" pitchFamily="34" charset="0"/>
              <a:buNone/>
              <a:defRPr/>
            </a:pPr>
            <a:r>
              <a:rPr lang="en-US" altLang="zh-CN" dirty="0" smtClean="0"/>
              <a:t>	s3:		z=z-1; </a:t>
            </a:r>
            <a:r>
              <a:rPr lang="en-US" altLang="zh-CN" dirty="0" err="1" smtClean="0"/>
              <a:t>goto</a:t>
            </a:r>
            <a:r>
              <a:rPr lang="en-US" altLang="zh-CN" dirty="0" smtClean="0"/>
              <a:t> s1;</a:t>
            </a:r>
          </a:p>
          <a:p>
            <a:pPr fontAlgn="auto">
              <a:spcAft>
                <a:spcPts val="0"/>
              </a:spcAft>
              <a:buFont typeface="Arial" pitchFamily="34" charset="0"/>
              <a:buNone/>
              <a:defRPr/>
            </a:pPr>
            <a:r>
              <a:rPr lang="en-US" altLang="zh-CN" dirty="0" smtClean="0"/>
              <a:t>	s4:		r=y; </a:t>
            </a:r>
            <a:r>
              <a:rPr lang="en-US" altLang="zh-CN" dirty="0" err="1" smtClean="0"/>
              <a:t>goto</a:t>
            </a:r>
            <a:r>
              <a:rPr lang="en-US" altLang="zh-CN" dirty="0" smtClean="0"/>
              <a:t> end;</a:t>
            </a:r>
          </a:p>
          <a:p>
            <a:pPr fontAlgn="auto">
              <a:spcAft>
                <a:spcPts val="0"/>
              </a:spcAft>
              <a:buFont typeface="Arial" pitchFamily="34" charset="0"/>
              <a:buNone/>
              <a:defRPr/>
            </a:pPr>
            <a:r>
              <a:rPr lang="en-US" altLang="zh-CN" dirty="0" smtClean="0"/>
              <a:t>	end:	return r;</a:t>
            </a:r>
          </a:p>
          <a:p>
            <a:pPr fontAlgn="auto">
              <a:spcAft>
                <a:spcPts val="0"/>
              </a:spcAft>
              <a:buFont typeface="Arial" pitchFamily="34" charset="0"/>
              <a:buNone/>
              <a:defRPr/>
            </a:pPr>
            <a:r>
              <a:rPr lang="en-US" altLang="zh-CN" dirty="0" smtClean="0">
                <a:sym typeface="Wingdings" pitchFamily="2" charset="2"/>
              </a:rPr>
              <a:t> }</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20713"/>
          </a:xfrm>
        </p:spPr>
        <p:txBody>
          <a:bodyPr rtlCol="0">
            <a:normAutofit fontScale="90000"/>
          </a:bodyPr>
          <a:lstStyle/>
          <a:p>
            <a:pPr fontAlgn="auto">
              <a:spcAft>
                <a:spcPts val="0"/>
              </a:spcAft>
              <a:defRPr/>
            </a:pPr>
            <a:r>
              <a:rPr lang="zh-CN" altLang="en-US" dirty="0" smtClean="0"/>
              <a:t>程序代码</a:t>
            </a:r>
            <a:r>
              <a:rPr lang="en-US" altLang="zh-CN" dirty="0" smtClean="0"/>
              <a:t>(2)</a:t>
            </a:r>
            <a:endParaRPr lang="zh-CN" altLang="en-US" dirty="0"/>
          </a:p>
        </p:txBody>
      </p:sp>
      <p:sp>
        <p:nvSpPr>
          <p:cNvPr id="23554" name="内容占位符 2"/>
          <p:cNvSpPr>
            <a:spLocks noGrp="1"/>
          </p:cNvSpPr>
          <p:nvPr>
            <p:ph idx="1"/>
          </p:nvPr>
        </p:nvSpPr>
        <p:spPr>
          <a:xfrm>
            <a:off x="0" y="836613"/>
            <a:ext cx="9144000" cy="6021387"/>
          </a:xfrm>
        </p:spPr>
        <p:txBody>
          <a:bodyPr/>
          <a:lstStyle/>
          <a:p>
            <a:endParaRPr lang="en-US" altLang="zh-CN" smtClean="0"/>
          </a:p>
          <a:p>
            <a:pPr>
              <a:buFont typeface="Arial" charset="0"/>
              <a:buNone/>
            </a:pPr>
            <a:r>
              <a:rPr lang="en-US" altLang="zh-CN" smtClean="0"/>
              <a:t> int jc(int x) </a:t>
            </a:r>
          </a:p>
          <a:p>
            <a:pPr>
              <a:buFont typeface="Arial" charset="0"/>
              <a:buNone/>
            </a:pPr>
            <a:r>
              <a:rPr lang="en-US" altLang="zh-CN" smtClean="0"/>
              <a:t> { </a:t>
            </a:r>
          </a:p>
          <a:p>
            <a:pPr>
              <a:buFont typeface="Arial" charset="0"/>
              <a:buNone/>
            </a:pPr>
            <a:r>
              <a:rPr lang="en-US" altLang="zh-CN" smtClean="0"/>
              <a:t>	int y,z,r; </a:t>
            </a:r>
          </a:p>
          <a:p>
            <a:pPr>
              <a:buFont typeface="Arial" charset="0"/>
              <a:buNone/>
            </a:pPr>
            <a:r>
              <a:rPr lang="en-US" altLang="zh-CN" smtClean="0"/>
              <a:t>    y=1; z=x; </a:t>
            </a:r>
          </a:p>
          <a:p>
            <a:pPr>
              <a:buFont typeface="Arial" charset="0"/>
              <a:buNone/>
            </a:pPr>
            <a:r>
              <a:rPr lang="en-US" altLang="zh-CN" smtClean="0"/>
              <a:t>	while (z&gt;0) { y=y*z; z=z-1; }</a:t>
            </a:r>
          </a:p>
          <a:p>
            <a:pPr>
              <a:buFont typeface="Arial" charset="0"/>
              <a:buNone/>
            </a:pPr>
            <a:r>
              <a:rPr lang="en-US" altLang="zh-CN" smtClean="0"/>
              <a:t>	r=y; return r;</a:t>
            </a:r>
          </a:p>
          <a:p>
            <a:pPr>
              <a:buFont typeface="Arial" charset="0"/>
              <a:buNone/>
            </a:pPr>
            <a:r>
              <a:rPr lang="en-US" altLang="zh-CN" smtClean="0"/>
              <a:t> } </a:t>
            </a:r>
          </a:p>
          <a:p>
            <a:pPr>
              <a:buFont typeface="Arial" charset="0"/>
              <a:buNone/>
            </a:pPr>
            <a:endParaRPr lang="en-US" altLang="zh-CN"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2103</Words>
  <Application>Microsoft Office PowerPoint</Application>
  <PresentationFormat>全屏显示(4:3)</PresentationFormat>
  <Paragraphs>703</Paragraphs>
  <Slides>53</Slides>
  <Notes>0</Notes>
  <HiddenSlides>0</HiddenSlides>
  <MMClips>0</MMClips>
  <ScaleCrop>false</ScaleCrop>
  <HeadingPairs>
    <vt:vector size="4" baseType="variant">
      <vt:variant>
        <vt:lpstr>主题</vt:lpstr>
      </vt:variant>
      <vt:variant>
        <vt:i4>1</vt:i4>
      </vt:variant>
      <vt:variant>
        <vt:lpstr>幻灯片标题</vt:lpstr>
      </vt:variant>
      <vt:variant>
        <vt:i4>53</vt:i4>
      </vt:variant>
    </vt:vector>
  </HeadingPairs>
  <TitlesOfParts>
    <vt:vector size="54" baseType="lpstr">
      <vt:lpstr>Office 主题</vt:lpstr>
      <vt:lpstr>例子</vt:lpstr>
      <vt:lpstr>例子：顺序程序</vt:lpstr>
      <vt:lpstr>阶乘</vt:lpstr>
      <vt:lpstr>设计</vt:lpstr>
      <vt:lpstr>正确性</vt:lpstr>
      <vt:lpstr>正确性</vt:lpstr>
      <vt:lpstr>正确性</vt:lpstr>
      <vt:lpstr>程序代码(1)</vt:lpstr>
      <vt:lpstr>程序代码(2)</vt:lpstr>
      <vt:lpstr>正确性</vt:lpstr>
      <vt:lpstr>正确性</vt:lpstr>
      <vt:lpstr>正确性</vt:lpstr>
      <vt:lpstr>正确性</vt:lpstr>
      <vt:lpstr>正确性</vt:lpstr>
      <vt:lpstr>部分正确性</vt:lpstr>
      <vt:lpstr>终止性质</vt:lpstr>
      <vt:lpstr>完全正确性</vt:lpstr>
      <vt:lpstr>正确性</vt:lpstr>
      <vt:lpstr>安全性质</vt:lpstr>
      <vt:lpstr>安全性质</vt:lpstr>
      <vt:lpstr>正确性相关问题</vt:lpstr>
      <vt:lpstr>幻灯片 22</vt:lpstr>
      <vt:lpstr>例子：反应式系统</vt:lpstr>
      <vt:lpstr>幻灯片 24</vt:lpstr>
      <vt:lpstr>幻灯片 25</vt:lpstr>
      <vt:lpstr>自动售茶机</vt:lpstr>
      <vt:lpstr>幻灯片 27</vt:lpstr>
      <vt:lpstr>正确性</vt:lpstr>
      <vt:lpstr>自动售茶机(设计的细化)</vt:lpstr>
      <vt:lpstr>幻灯片 30</vt:lpstr>
      <vt:lpstr>幻灯片 31</vt:lpstr>
      <vt:lpstr>幻灯片 32</vt:lpstr>
      <vt:lpstr>幻灯片 33</vt:lpstr>
      <vt:lpstr>幻灯片 34</vt:lpstr>
      <vt:lpstr>正确性</vt:lpstr>
      <vt:lpstr>幻灯片 36</vt:lpstr>
      <vt:lpstr>例子：并发程序</vt:lpstr>
      <vt:lpstr>需求</vt:lpstr>
      <vt:lpstr>设计</vt:lpstr>
      <vt:lpstr>设计</vt:lpstr>
      <vt:lpstr>设计(活动图)</vt:lpstr>
      <vt:lpstr>设计(共享变量)</vt:lpstr>
      <vt:lpstr>设计(活动图)</vt:lpstr>
      <vt:lpstr>设计(状态图)</vt:lpstr>
      <vt:lpstr>设计(状态图)</vt:lpstr>
      <vt:lpstr>设计(算法)</vt:lpstr>
      <vt:lpstr>正确性</vt:lpstr>
      <vt:lpstr>正确性相关问题</vt:lpstr>
      <vt:lpstr>无死锁性质(wait&amp;check,ok)</vt:lpstr>
      <vt:lpstr>无死锁性质(wait)</vt:lpstr>
      <vt:lpstr>无活锁性质</vt:lpstr>
      <vt:lpstr>关于活性性质(AF(a=cr))</vt:lpstr>
      <vt:lpstr>系统正确性 – 相关概念</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形式化方法 -- 简介</dc:title>
  <cp:lastModifiedBy>Wenhui Zhang</cp:lastModifiedBy>
  <cp:revision>76</cp:revision>
  <dcterms:modified xsi:type="dcterms:W3CDTF">2018-03-09T00:11:42Z</dcterms:modified>
</cp:coreProperties>
</file>