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373" r:id="rId2"/>
    <p:sldId id="376" r:id="rId3"/>
    <p:sldId id="386" r:id="rId4"/>
    <p:sldId id="259" r:id="rId5"/>
    <p:sldId id="385" r:id="rId6"/>
    <p:sldId id="381" r:id="rId7"/>
    <p:sldId id="325" r:id="rId8"/>
    <p:sldId id="326" r:id="rId9"/>
    <p:sldId id="331" r:id="rId10"/>
    <p:sldId id="327" r:id="rId11"/>
    <p:sldId id="314" r:id="rId12"/>
    <p:sldId id="348" r:id="rId13"/>
    <p:sldId id="319" r:id="rId14"/>
    <p:sldId id="400" r:id="rId15"/>
    <p:sldId id="401" r:id="rId16"/>
    <p:sldId id="328" r:id="rId17"/>
    <p:sldId id="330" r:id="rId18"/>
    <p:sldId id="332" r:id="rId19"/>
    <p:sldId id="402" r:id="rId20"/>
    <p:sldId id="321" r:id="rId21"/>
    <p:sldId id="322" r:id="rId22"/>
    <p:sldId id="337" r:id="rId23"/>
    <p:sldId id="346" r:id="rId24"/>
    <p:sldId id="336" r:id="rId25"/>
    <p:sldId id="340" r:id="rId26"/>
    <p:sldId id="338" r:id="rId27"/>
    <p:sldId id="339" r:id="rId28"/>
    <p:sldId id="343" r:id="rId29"/>
    <p:sldId id="341" r:id="rId30"/>
    <p:sldId id="342" r:id="rId31"/>
    <p:sldId id="318" r:id="rId32"/>
    <p:sldId id="347" r:id="rId33"/>
    <p:sldId id="350" r:id="rId34"/>
    <p:sldId id="390" r:id="rId35"/>
    <p:sldId id="391" r:id="rId36"/>
    <p:sldId id="392" r:id="rId37"/>
    <p:sldId id="393" r:id="rId38"/>
    <p:sldId id="394" r:id="rId39"/>
    <p:sldId id="351" r:id="rId40"/>
    <p:sldId id="352" r:id="rId41"/>
    <p:sldId id="353" r:id="rId42"/>
    <p:sldId id="405" r:id="rId43"/>
    <p:sldId id="406" r:id="rId44"/>
    <p:sldId id="398" r:id="rId45"/>
    <p:sldId id="404" r:id="rId46"/>
    <p:sldId id="354" r:id="rId47"/>
    <p:sldId id="357" r:id="rId48"/>
    <p:sldId id="360" r:id="rId49"/>
    <p:sldId id="361" r:id="rId50"/>
    <p:sldId id="362" r:id="rId51"/>
    <p:sldId id="363" r:id="rId52"/>
    <p:sldId id="407" r:id="rId53"/>
    <p:sldId id="399" r:id="rId54"/>
    <p:sldId id="395" r:id="rId55"/>
    <p:sldId id="396" r:id="rId56"/>
    <p:sldId id="365" r:id="rId57"/>
    <p:sldId id="367" r:id="rId58"/>
    <p:sldId id="368" r:id="rId59"/>
    <p:sldId id="369" r:id="rId60"/>
    <p:sldId id="370" r:id="rId61"/>
    <p:sldId id="408" r:id="rId62"/>
    <p:sldId id="409" r:id="rId63"/>
    <p:sldId id="372" r:id="rId64"/>
    <p:sldId id="387" r:id="rId65"/>
  </p:sldIdLst>
  <p:sldSz cx="9144000" cy="6858000" type="screen4x3"/>
  <p:notesSz cx="6807200" cy="99393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86" autoAdjust="0"/>
    <p:restoredTop sz="94660"/>
  </p:normalViewPr>
  <p:slideViewPr>
    <p:cSldViewPr>
      <p:cViewPr varScale="1">
        <p:scale>
          <a:sx n="102" d="100"/>
          <a:sy n="102" d="100"/>
        </p:scale>
        <p:origin x="-90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1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376F0-9265-4B95-A986-867B2A29D6E0}" type="datetimeFigureOut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96F31-5F58-4599-8EB8-D99F4D89EE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50184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04FEC-6D6D-4F83-A4E6-A98E124A68EA}" type="datetimeFigureOut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21185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B2BB6-C788-43E6-8951-CDBD9F6F1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139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B2BB6-C788-43E6-8951-CDBD9F6F1E1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0E3681C-47BA-4235-8BC6-30F89D0117BF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9FF56A-A383-4028-AFC0-CA1791E96321}" type="slidenum">
              <a:rPr lang="en-US" altLang="zh-CN" smtClean="0">
                <a:ea typeface="宋体" charset="-122"/>
              </a:rPr>
              <a:pPr/>
              <a:t>44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9FF56A-A383-4028-AFC0-CA1791E96321}" type="slidenum">
              <a:rPr lang="en-US" altLang="zh-CN" smtClean="0">
                <a:ea typeface="宋体" charset="-122"/>
              </a:rPr>
              <a:pPr/>
              <a:t>45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9FF56A-A383-4028-AFC0-CA1791E96321}" type="slidenum">
              <a:rPr lang="en-US" altLang="zh-CN" smtClean="0">
                <a:ea typeface="宋体" charset="-122"/>
              </a:rPr>
              <a:pPr/>
              <a:t>48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9FF56A-A383-4028-AFC0-CA1791E96321}" type="slidenum">
              <a:rPr lang="en-US" altLang="zh-CN" smtClean="0">
                <a:ea typeface="宋体" charset="-122"/>
              </a:rPr>
              <a:pPr/>
              <a:t>49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9FF56A-A383-4028-AFC0-CA1791E96321}" type="slidenum">
              <a:rPr lang="en-US" altLang="zh-CN" smtClean="0">
                <a:ea typeface="宋体" charset="-122"/>
              </a:rPr>
              <a:pPr/>
              <a:t>50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9FF56A-A383-4028-AFC0-CA1791E96321}" type="slidenum">
              <a:rPr lang="en-US" altLang="zh-CN" smtClean="0">
                <a:ea typeface="宋体" charset="-122"/>
              </a:rPr>
              <a:pPr/>
              <a:t>52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0E3681C-47BA-4235-8BC6-30F89D0117BF}" type="slidenum">
              <a:rPr lang="en-US" altLang="zh-CN" smtClean="0">
                <a:ea typeface="宋体" charset="-122"/>
              </a:rPr>
              <a:pPr/>
              <a:t>55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0E3681C-47BA-4235-8BC6-30F89D0117BF}" type="slidenum">
              <a:rPr lang="en-US" altLang="zh-CN" smtClean="0">
                <a:ea typeface="宋体" charset="-122"/>
              </a:rPr>
              <a:pPr/>
              <a:t>56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0E3681C-47BA-4235-8BC6-30F89D0117BF}" type="slidenum">
              <a:rPr lang="en-US" altLang="zh-CN" smtClean="0">
                <a:ea typeface="宋体" charset="-122"/>
              </a:rPr>
              <a:pPr/>
              <a:t>57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9FF56A-A383-4028-AFC0-CA1791E96321}" type="slidenum">
              <a:rPr lang="en-US" altLang="zh-CN" smtClean="0">
                <a:ea typeface="宋体" charset="-122"/>
              </a:rPr>
              <a:pPr/>
              <a:t>61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9FF56A-A383-4028-AFC0-CA1791E96321}" type="slidenum">
              <a:rPr lang="en-US" altLang="zh-CN" smtClean="0">
                <a:ea typeface="宋体" charset="-122"/>
              </a:rPr>
              <a:pPr/>
              <a:t>62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17E417F-6B7E-461A-B932-4EBDE4CC0C78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D5985EA-D4D7-45DE-8274-C0BE66416310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0E3681C-47BA-4235-8BC6-30F89D0117BF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0E3681C-47BA-4235-8BC6-30F89D0117BF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56792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ym typeface="Wingdings" pitchFamily="2" charset="2"/>
              </a:rPr>
              <a:t>一、软件正确性</a:t>
            </a:r>
            <a:endParaRPr lang="en-US" altLang="zh-CN" sz="3200" dirty="0" smtClean="0">
              <a:sym typeface="Wingdings" pitchFamily="2" charset="2"/>
            </a:endParaRPr>
          </a:p>
          <a:p>
            <a:endParaRPr lang="en-US" altLang="zh-CN" sz="3200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3200" dirty="0" smtClean="0">
                <a:sym typeface="Wingdings" pitchFamily="2" charset="2"/>
              </a:rPr>
              <a:t>  计算</a:t>
            </a:r>
            <a:r>
              <a:rPr lang="zh-CN" altLang="en-US" sz="3200" dirty="0">
                <a:sym typeface="Wingdings" pitchFamily="2" charset="2"/>
              </a:rPr>
              <a:t>结果正确性</a:t>
            </a:r>
            <a:endParaRPr lang="en-US" altLang="zh-CN" sz="3200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3200" dirty="0" smtClean="0">
                <a:sym typeface="Wingdings" pitchFamily="2" charset="2"/>
              </a:rPr>
              <a:t>  系统行为</a:t>
            </a:r>
            <a:r>
              <a:rPr lang="en-US" altLang="zh-CN" sz="3200" dirty="0" smtClean="0">
                <a:sym typeface="Wingdings" pitchFamily="2" charset="2"/>
              </a:rPr>
              <a:t>(</a:t>
            </a:r>
            <a:r>
              <a:rPr lang="zh-CN" altLang="en-US" sz="3200" dirty="0" smtClean="0">
                <a:sym typeface="Wingdings" pitchFamily="2" charset="2"/>
              </a:rPr>
              <a:t>计算过程</a:t>
            </a:r>
            <a:r>
              <a:rPr lang="en-US" altLang="zh-CN" sz="3200" dirty="0" smtClean="0">
                <a:sym typeface="Wingdings" pitchFamily="2" charset="2"/>
              </a:rPr>
              <a:t>)</a:t>
            </a:r>
            <a:r>
              <a:rPr lang="zh-CN" altLang="en-US" sz="3200" dirty="0" smtClean="0">
                <a:sym typeface="Wingdings" pitchFamily="2" charset="2"/>
              </a:rPr>
              <a:t>正确性</a:t>
            </a:r>
            <a:endParaRPr lang="en-US" altLang="zh-CN" sz="3200" dirty="0" smtClean="0">
              <a:sym typeface="Wingdings" pitchFamily="2" charset="2"/>
            </a:endParaRPr>
          </a:p>
          <a:p>
            <a:pPr lvl="0"/>
            <a:endParaRPr lang="en-US" altLang="zh-CN" sz="3200" dirty="0"/>
          </a:p>
          <a:p>
            <a:pPr lvl="0"/>
            <a:r>
              <a:rPr lang="zh-CN" altLang="en-US" sz="3200" dirty="0" smtClean="0"/>
              <a:t>二、</a:t>
            </a:r>
            <a:r>
              <a:rPr lang="zh-CN" altLang="zh-CN" sz="3200" dirty="0" smtClean="0"/>
              <a:t>软件系统行为</a:t>
            </a:r>
            <a:endParaRPr lang="en-US" altLang="zh-CN" sz="3200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en-US" altLang="zh-CN" sz="3200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3200" dirty="0" smtClean="0">
                <a:sym typeface="Wingdings" pitchFamily="2" charset="2"/>
              </a:rPr>
              <a:t>  </a:t>
            </a:r>
            <a:r>
              <a:rPr lang="zh-CN" altLang="en-US" sz="3200" dirty="0" smtClean="0">
                <a:sym typeface="Wingdings" pitchFamily="2" charset="2"/>
              </a:rPr>
              <a:t>系统模型</a:t>
            </a:r>
            <a:r>
              <a:rPr lang="en-US" altLang="zh-CN" sz="3200" dirty="0" smtClean="0">
                <a:sym typeface="Wingdings" pitchFamily="2" charset="2"/>
              </a:rPr>
              <a:t>(</a:t>
            </a:r>
            <a:r>
              <a:rPr lang="zh-CN" altLang="en-US" sz="3200" dirty="0" smtClean="0">
                <a:sym typeface="Wingdings" pitchFamily="2" charset="2"/>
              </a:rPr>
              <a:t>系统行为的表述</a:t>
            </a:r>
            <a:r>
              <a:rPr lang="en-US" altLang="zh-CN" sz="3200" dirty="0" smtClean="0">
                <a:sym typeface="Wingdings" pitchFamily="2" charset="2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3200" dirty="0" smtClean="0">
                <a:sym typeface="Wingdings" pitchFamily="2" charset="2"/>
              </a:rPr>
              <a:t>  </a:t>
            </a:r>
            <a:r>
              <a:rPr lang="zh-CN" altLang="en-US" sz="3200" dirty="0" smtClean="0">
                <a:sym typeface="Wingdings" pitchFamily="2" charset="2"/>
              </a:rPr>
              <a:t>系统性质的描述</a:t>
            </a:r>
            <a:r>
              <a:rPr lang="en-US" altLang="zh-CN" sz="3200" dirty="0" smtClean="0">
                <a:sym typeface="Wingdings" pitchFamily="2" charset="2"/>
              </a:rPr>
              <a:t>(</a:t>
            </a:r>
            <a:r>
              <a:rPr lang="zh-CN" altLang="en-US" sz="3200" dirty="0" smtClean="0">
                <a:sym typeface="Wingdings" pitchFamily="2" charset="2"/>
              </a:rPr>
              <a:t>被允许的系统行为的表述</a:t>
            </a:r>
            <a:r>
              <a:rPr lang="en-US" altLang="zh-CN" sz="3200" dirty="0" smtClean="0">
                <a:sym typeface="Wingdings" pitchFamily="2" charset="2"/>
              </a:rPr>
              <a:t>)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ym typeface="Wingdings" pitchFamily="2" charset="2"/>
              </a:rPr>
              <a:t>软件正确性与</a:t>
            </a:r>
            <a:r>
              <a:rPr lang="zh-CN" altLang="zh-CN" dirty="0" smtClean="0"/>
              <a:t>软件系统行为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9520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/>
              <a:t>例</a:t>
            </a:r>
            <a:r>
              <a:rPr lang="en-US" altLang="zh-CN" sz="4000" dirty="0" smtClean="0"/>
              <a:t>1a - </a:t>
            </a:r>
            <a:r>
              <a:rPr lang="zh-CN" altLang="en-US" sz="4000" dirty="0"/>
              <a:t>整数平方根</a:t>
            </a:r>
            <a:r>
              <a:rPr lang="en-US" altLang="zh-CN" sz="4000" dirty="0" smtClean="0"/>
              <a:t>：</a:t>
            </a:r>
            <a:r>
              <a:rPr lang="zh-CN" altLang="en-US" sz="4000" dirty="0" smtClean="0"/>
              <a:t>抽象计算结果</a:t>
            </a:r>
            <a:endParaRPr lang="en-US" altLang="zh-CN" sz="4000" dirty="0" smtClean="0"/>
          </a:p>
        </p:txBody>
      </p:sp>
      <p:sp>
        <p:nvSpPr>
          <p:cNvPr id="5" name="椭圆 4"/>
          <p:cNvSpPr/>
          <p:nvPr/>
        </p:nvSpPr>
        <p:spPr>
          <a:xfrm>
            <a:off x="611560" y="1484784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0</a:t>
            </a:r>
            <a:endParaRPr lang="zh-CN" altLang="en-US" sz="2400" baseline="-25000" dirty="0"/>
          </a:p>
        </p:txBody>
      </p:sp>
      <p:sp>
        <p:nvSpPr>
          <p:cNvPr id="7" name="椭圆 6"/>
          <p:cNvSpPr/>
          <p:nvPr/>
        </p:nvSpPr>
        <p:spPr>
          <a:xfrm>
            <a:off x="1763688" y="1484784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1</a:t>
            </a:r>
            <a:endParaRPr lang="zh-CN" altLang="en-US" sz="2400" baseline="-25000" dirty="0"/>
          </a:p>
        </p:txBody>
      </p:sp>
      <p:sp>
        <p:nvSpPr>
          <p:cNvPr id="8" name="椭圆 7"/>
          <p:cNvSpPr/>
          <p:nvPr/>
        </p:nvSpPr>
        <p:spPr>
          <a:xfrm>
            <a:off x="2915816" y="1484784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2</a:t>
            </a:r>
            <a:endParaRPr lang="zh-CN" altLang="en-US" sz="2400" baseline="-25000" dirty="0"/>
          </a:p>
        </p:txBody>
      </p:sp>
      <p:sp>
        <p:nvSpPr>
          <p:cNvPr id="9" name="矩形 8"/>
          <p:cNvSpPr/>
          <p:nvPr/>
        </p:nvSpPr>
        <p:spPr>
          <a:xfrm>
            <a:off x="4139952" y="1556792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……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076056" y="148478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s</a:t>
            </a:r>
            <a:r>
              <a:rPr lang="en-US" altLang="zh-CN" sz="2400" baseline="-25000" dirty="0" err="1" smtClean="0"/>
              <a:t>m</a:t>
            </a:r>
            <a:endParaRPr lang="zh-CN" altLang="en-US" sz="2400" baseline="-25000" dirty="0"/>
          </a:p>
        </p:txBody>
      </p:sp>
      <p:sp>
        <p:nvSpPr>
          <p:cNvPr id="15" name="椭圆 14"/>
          <p:cNvSpPr/>
          <p:nvPr/>
        </p:nvSpPr>
        <p:spPr>
          <a:xfrm>
            <a:off x="611560" y="450912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0</a:t>
            </a:r>
            <a:endParaRPr lang="zh-CN" altLang="en-US" sz="2400" baseline="-25000" dirty="0"/>
          </a:p>
        </p:txBody>
      </p:sp>
      <p:sp>
        <p:nvSpPr>
          <p:cNvPr id="16" name="椭圆 15"/>
          <p:cNvSpPr/>
          <p:nvPr/>
        </p:nvSpPr>
        <p:spPr>
          <a:xfrm>
            <a:off x="1763688" y="450912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1</a:t>
            </a:r>
            <a:endParaRPr lang="zh-CN" altLang="en-US" sz="2400" baseline="-25000" dirty="0"/>
          </a:p>
        </p:txBody>
      </p:sp>
      <p:sp>
        <p:nvSpPr>
          <p:cNvPr id="17" name="椭圆 16"/>
          <p:cNvSpPr/>
          <p:nvPr/>
        </p:nvSpPr>
        <p:spPr>
          <a:xfrm>
            <a:off x="2915816" y="450912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2</a:t>
            </a:r>
            <a:endParaRPr lang="zh-CN" altLang="en-US" sz="2400" baseline="-25000" dirty="0"/>
          </a:p>
        </p:txBody>
      </p:sp>
      <p:sp>
        <p:nvSpPr>
          <p:cNvPr id="18" name="矩形 17"/>
          <p:cNvSpPr/>
          <p:nvPr/>
        </p:nvSpPr>
        <p:spPr>
          <a:xfrm>
            <a:off x="4139952" y="4581128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……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5076056" y="4509120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s</a:t>
            </a:r>
            <a:r>
              <a:rPr lang="en-US" altLang="zh-CN" sz="2400" baseline="-25000" dirty="0" err="1" smtClean="0"/>
              <a:t>n</a:t>
            </a:r>
            <a:endParaRPr lang="zh-CN" altLang="en-US" sz="2400" baseline="-25000" dirty="0"/>
          </a:p>
        </p:txBody>
      </p:sp>
      <p:sp>
        <p:nvSpPr>
          <p:cNvPr id="24" name="矩形 23"/>
          <p:cNvSpPr/>
          <p:nvPr/>
        </p:nvSpPr>
        <p:spPr>
          <a:xfrm>
            <a:off x="4572000" y="3284984"/>
            <a:ext cx="3888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zh-CN" sz="2400" dirty="0" smtClean="0">
                <a:sym typeface="Wingdings" pitchFamily="2" charset="2"/>
              </a:rPr>
              <a:t>φ</a:t>
            </a:r>
            <a:r>
              <a:rPr lang="en-US" altLang="zh-CN" sz="2400" dirty="0" smtClean="0">
                <a:sym typeface="Wingdings" pitchFamily="2" charset="2"/>
              </a:rPr>
              <a:t>(</a:t>
            </a:r>
            <a:r>
              <a:rPr lang="en-US" altLang="zh-CN" sz="2400" dirty="0" err="1" smtClean="0">
                <a:sym typeface="Wingdings" pitchFamily="2" charset="2"/>
              </a:rPr>
              <a:t>x,r</a:t>
            </a:r>
            <a:r>
              <a:rPr lang="en-US" altLang="zh-CN" sz="2400" dirty="0" smtClean="0">
                <a:sym typeface="Wingdings" pitchFamily="2" charset="2"/>
              </a:rPr>
              <a:t>):</a:t>
            </a:r>
            <a:r>
              <a:rPr lang="en-US" altLang="zh-CN" sz="2400" dirty="0" smtClean="0"/>
              <a:t>  x&gt;=r*r</a:t>
            </a:r>
            <a:r>
              <a:rPr lang="en-US" altLang="zh-CN" sz="2400" dirty="0" smtClean="0">
                <a:sym typeface="Symbol"/>
              </a:rPr>
              <a:t> </a:t>
            </a:r>
            <a:r>
              <a:rPr lang="en-US" altLang="zh-CN" sz="2400" dirty="0" smtClean="0"/>
              <a:t> x&lt;(r+1)*(r+1);</a:t>
            </a:r>
            <a:r>
              <a:rPr lang="en-US" altLang="zh-CN" sz="2400" dirty="0" smtClean="0">
                <a:sym typeface="Wingdings" pitchFamily="2" charset="2"/>
              </a:rPr>
              <a:t> 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467544" y="2420888"/>
            <a:ext cx="9530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 x=5,r=0</a:t>
            </a:r>
          </a:p>
          <a:p>
            <a:r>
              <a:rPr lang="en-US" altLang="zh-CN" dirty="0" smtClean="0">
                <a:sym typeface="Wingdings" pitchFamily="2" charset="2"/>
              </a:rPr>
              <a:t> pc=BEG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619672" y="2420888"/>
            <a:ext cx="9396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 x=5,r=0</a:t>
            </a:r>
          </a:p>
          <a:p>
            <a:r>
              <a:rPr lang="en-US" altLang="zh-CN" dirty="0" smtClean="0">
                <a:sym typeface="Wingdings" pitchFamily="2" charset="2"/>
              </a:rPr>
              <a:t> pc=s</a:t>
            </a:r>
            <a:r>
              <a:rPr lang="en-US" altLang="zh-CN" baseline="-25000" dirty="0" smtClean="0">
                <a:sym typeface="Wingdings" pitchFamily="2" charset="2"/>
              </a:rPr>
              <a:t>1</a:t>
            </a:r>
            <a:endParaRPr lang="zh-CN" altLang="en-US" baseline="-25000" dirty="0"/>
          </a:p>
        </p:txBody>
      </p:sp>
      <p:sp>
        <p:nvSpPr>
          <p:cNvPr id="27" name="矩形 26"/>
          <p:cNvSpPr/>
          <p:nvPr/>
        </p:nvSpPr>
        <p:spPr>
          <a:xfrm>
            <a:off x="2771800" y="2420888"/>
            <a:ext cx="9396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 x=5,r=0</a:t>
            </a:r>
          </a:p>
          <a:p>
            <a:r>
              <a:rPr lang="en-US" altLang="zh-CN" dirty="0" smtClean="0">
                <a:sym typeface="Wingdings" pitchFamily="2" charset="2"/>
              </a:rPr>
              <a:t> pc=s</a:t>
            </a:r>
            <a:r>
              <a:rPr lang="en-US" altLang="zh-CN" baseline="-25000" dirty="0" smtClean="0">
                <a:sym typeface="Wingdings" pitchFamily="2" charset="2"/>
              </a:rPr>
              <a:t>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2420888"/>
            <a:ext cx="9765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 x=5,r=2</a:t>
            </a:r>
          </a:p>
          <a:p>
            <a:r>
              <a:rPr lang="en-US" altLang="zh-CN" dirty="0" smtClean="0">
                <a:sym typeface="Wingdings" pitchFamily="2" charset="2"/>
              </a:rPr>
              <a:t> pc=END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9552" y="5445224"/>
            <a:ext cx="9530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 x=8,r=0</a:t>
            </a:r>
          </a:p>
          <a:p>
            <a:r>
              <a:rPr lang="en-US" altLang="zh-CN" dirty="0" smtClean="0">
                <a:sym typeface="Wingdings" pitchFamily="2" charset="2"/>
              </a:rPr>
              <a:t> pc=BEG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691680" y="5445224"/>
            <a:ext cx="9396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 x=8,r=0</a:t>
            </a:r>
          </a:p>
          <a:p>
            <a:r>
              <a:rPr lang="en-US" altLang="zh-CN" dirty="0" smtClean="0">
                <a:sym typeface="Wingdings" pitchFamily="2" charset="2"/>
              </a:rPr>
              <a:t> pc=s</a:t>
            </a:r>
            <a:r>
              <a:rPr lang="en-US" altLang="zh-CN" baseline="-25000" dirty="0" smtClean="0">
                <a:sym typeface="Wingdings" pitchFamily="2" charset="2"/>
              </a:rPr>
              <a:t>1</a:t>
            </a:r>
            <a:endParaRPr lang="zh-CN" altLang="en-US" baseline="-25000" dirty="0"/>
          </a:p>
        </p:txBody>
      </p:sp>
      <p:sp>
        <p:nvSpPr>
          <p:cNvPr id="35" name="矩形 34"/>
          <p:cNvSpPr/>
          <p:nvPr/>
        </p:nvSpPr>
        <p:spPr>
          <a:xfrm>
            <a:off x="2843808" y="5445224"/>
            <a:ext cx="9396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 x=8,r=0</a:t>
            </a:r>
          </a:p>
          <a:p>
            <a:r>
              <a:rPr lang="en-US" altLang="zh-CN" dirty="0" smtClean="0">
                <a:sym typeface="Wingdings" pitchFamily="2" charset="2"/>
              </a:rPr>
              <a:t> pc=s</a:t>
            </a:r>
            <a:r>
              <a:rPr lang="en-US" altLang="zh-CN" baseline="-25000" dirty="0" smtClean="0">
                <a:sym typeface="Wingdings" pitchFamily="2" charset="2"/>
              </a:rPr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004048" y="5445224"/>
            <a:ext cx="9765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 x=8,r=2</a:t>
            </a:r>
          </a:p>
          <a:p>
            <a:r>
              <a:rPr lang="en-US" altLang="zh-CN" dirty="0" smtClean="0">
                <a:sym typeface="Wingdings" pitchFamily="2" charset="2"/>
              </a:rPr>
              <a:t> pc=END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/>
              <a:t>软件正确性</a:t>
            </a:r>
            <a:r>
              <a:rPr lang="en-US" altLang="zh-CN" sz="4000" dirty="0" smtClean="0"/>
              <a:t> ：</a:t>
            </a:r>
            <a:r>
              <a:rPr lang="zh-CN" altLang="en-US" sz="4000" dirty="0" smtClean="0"/>
              <a:t>计算结果</a:t>
            </a:r>
            <a:r>
              <a:rPr lang="en-US" altLang="zh-CN" sz="2800" dirty="0" smtClean="0"/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1052736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 smtClean="0">
              <a:sym typeface="Wingdings" pitchFamily="2" charset="2"/>
            </a:endParaRPr>
          </a:p>
          <a:p>
            <a:r>
              <a:rPr lang="zh-CN" altLang="en-US" sz="2800" dirty="0" smtClean="0"/>
              <a:t>计算</a:t>
            </a:r>
            <a:r>
              <a:rPr lang="zh-CN" altLang="en-US" sz="2800" dirty="0" smtClean="0">
                <a:sym typeface="Wingdings" pitchFamily="2" charset="2"/>
              </a:rPr>
              <a:t>终止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>
                <a:sym typeface="Wingdings" pitchFamily="2" charset="2"/>
              </a:rPr>
              <a:t>输出</a:t>
            </a:r>
            <a:r>
              <a:rPr lang="en-US" altLang="zh-CN" sz="2800" dirty="0" smtClean="0">
                <a:sym typeface="Wingdings" pitchFamily="2" charset="2"/>
              </a:rPr>
              <a:t>r  r</a:t>
            </a:r>
            <a:r>
              <a:rPr lang="zh-CN" altLang="en-US" sz="2800" dirty="0" smtClean="0">
                <a:sym typeface="Wingdings" pitchFamily="2" charset="2"/>
              </a:rPr>
              <a:t>满足</a:t>
            </a:r>
            <a:r>
              <a:rPr lang="el-GR" altLang="zh-CN" sz="2800" dirty="0" smtClean="0">
                <a:sym typeface="Wingdings" pitchFamily="2" charset="2"/>
              </a:rPr>
              <a:t>φ</a:t>
            </a:r>
            <a:r>
              <a:rPr lang="en-US" altLang="zh-CN" sz="2800" dirty="0" smtClean="0">
                <a:sym typeface="Wingdings" pitchFamily="2" charset="2"/>
              </a:rPr>
              <a:t>(</a:t>
            </a:r>
            <a:r>
              <a:rPr lang="en-US" altLang="zh-CN" sz="2800" dirty="0" err="1" smtClean="0">
                <a:sym typeface="Wingdings" pitchFamily="2" charset="2"/>
              </a:rPr>
              <a:t>x,r</a:t>
            </a:r>
            <a:r>
              <a:rPr lang="en-US" altLang="zh-CN" sz="2800" dirty="0" smtClean="0">
                <a:sym typeface="Wingdings" pitchFamily="2" charset="2"/>
              </a:rPr>
              <a:t>)</a:t>
            </a:r>
          </a:p>
          <a:p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2800" dirty="0" smtClean="0">
              <a:sym typeface="Wingdings" pitchFamily="2" charset="2"/>
            </a:endParaRPr>
          </a:p>
          <a:p>
            <a:r>
              <a:rPr lang="zh-CN" altLang="en-US" sz="2800" dirty="0" smtClean="0"/>
              <a:t>计算</a:t>
            </a:r>
            <a:r>
              <a:rPr lang="zh-CN" altLang="en-US" sz="2800" dirty="0" smtClean="0">
                <a:sym typeface="Wingdings" pitchFamily="2" charset="2"/>
              </a:rPr>
              <a:t>终止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>
                <a:sym typeface="Wingdings" pitchFamily="2" charset="2"/>
              </a:rPr>
              <a:t>终止</a:t>
            </a:r>
            <a:r>
              <a:rPr lang="zh-CN" altLang="en-US" sz="2800" b="1" dirty="0" smtClean="0">
                <a:sym typeface="Wingdings" pitchFamily="2" charset="2"/>
              </a:rPr>
              <a:t>状态</a:t>
            </a:r>
            <a:r>
              <a:rPr lang="en-US" altLang="zh-CN" sz="2800" dirty="0" smtClean="0">
                <a:sym typeface="Wingdings" pitchFamily="2" charset="2"/>
              </a:rPr>
              <a:t>r  r</a:t>
            </a:r>
            <a:r>
              <a:rPr lang="zh-CN" altLang="en-US" sz="2800" dirty="0" smtClean="0">
                <a:sym typeface="Wingdings" pitchFamily="2" charset="2"/>
              </a:rPr>
              <a:t>满足</a:t>
            </a:r>
            <a:r>
              <a:rPr lang="el-GR" altLang="zh-CN" sz="2800" dirty="0" smtClean="0">
                <a:sym typeface="Wingdings" pitchFamily="2" charset="2"/>
              </a:rPr>
              <a:t>φ</a:t>
            </a:r>
            <a:r>
              <a:rPr lang="en-US" altLang="zh-CN" sz="2800" dirty="0" smtClean="0">
                <a:sym typeface="Wingdings" pitchFamily="2" charset="2"/>
              </a:rPr>
              <a:t>(</a:t>
            </a:r>
            <a:r>
              <a:rPr lang="en-US" altLang="zh-CN" sz="2800" dirty="0" err="1" smtClean="0">
                <a:sym typeface="Wingdings" pitchFamily="2" charset="2"/>
              </a:rPr>
              <a:t>x,r</a:t>
            </a:r>
            <a:r>
              <a:rPr lang="en-US" altLang="zh-CN" sz="2800" dirty="0" smtClean="0">
                <a:sym typeface="Wingdings" pitchFamily="2" charset="2"/>
              </a:rPr>
              <a:t>)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计算是否能够得到一个计算结果：程序终止性问题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/>
              <a:t>正确性保障方法</a:t>
            </a:r>
            <a:endParaRPr lang="en-US" altLang="zh-CN" sz="4000" dirty="0" smtClean="0"/>
          </a:p>
        </p:txBody>
      </p:sp>
      <p:sp>
        <p:nvSpPr>
          <p:cNvPr id="3" name="矩形 2"/>
          <p:cNvSpPr/>
          <p:nvPr/>
        </p:nvSpPr>
        <p:spPr>
          <a:xfrm>
            <a:off x="0" y="1052736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400" dirty="0" smtClean="0"/>
              <a:t>计算结果的观测 </a:t>
            </a:r>
            <a:r>
              <a:rPr lang="en-US" altLang="zh-CN" sz="2400" dirty="0" smtClean="0"/>
              <a:t>		</a:t>
            </a:r>
            <a:r>
              <a:rPr lang="en-US" altLang="zh-CN" sz="2400" dirty="0" smtClean="0">
                <a:sym typeface="Wingdings" pitchFamily="2" charset="2"/>
              </a:rPr>
              <a:t></a:t>
            </a:r>
            <a:r>
              <a:rPr lang="zh-CN" altLang="en-US" sz="2400" dirty="0" smtClean="0"/>
              <a:t>测试 </a:t>
            </a:r>
            <a:r>
              <a:rPr lang="en-US" altLang="zh-CN" sz="2400" dirty="0" smtClean="0"/>
              <a:t>	</a:t>
            </a:r>
            <a:r>
              <a:rPr lang="en-US" altLang="zh-CN" sz="2400" dirty="0" smtClean="0">
                <a:sym typeface="Wingdings" pitchFamily="2" charset="2"/>
              </a:rPr>
              <a:t> </a:t>
            </a:r>
            <a:r>
              <a:rPr lang="zh-CN" altLang="en-US" sz="2400" dirty="0" smtClean="0">
                <a:sym typeface="Wingdings" pitchFamily="2" charset="2"/>
              </a:rPr>
              <a:t>计算的部分实例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计算的抽象模型 </a:t>
            </a:r>
            <a:r>
              <a:rPr lang="en-US" altLang="zh-CN" sz="2400" dirty="0" smtClean="0"/>
              <a:t>		</a:t>
            </a:r>
            <a:r>
              <a:rPr lang="en-US" altLang="zh-CN" sz="2400" dirty="0" smtClean="0">
                <a:sym typeface="Wingdings" pitchFamily="2" charset="2"/>
              </a:rPr>
              <a:t></a:t>
            </a:r>
            <a:r>
              <a:rPr lang="zh-CN" altLang="en-US" sz="2400" dirty="0" smtClean="0">
                <a:sym typeface="Wingdings" pitchFamily="2" charset="2"/>
              </a:rPr>
              <a:t>形式验证     </a:t>
            </a:r>
            <a:r>
              <a:rPr lang="en-US" altLang="zh-CN" sz="2400" dirty="0" smtClean="0">
                <a:sym typeface="Wingdings" pitchFamily="2" charset="2"/>
              </a:rPr>
              <a:t> </a:t>
            </a:r>
            <a:r>
              <a:rPr lang="zh-CN" altLang="en-US" sz="2400" dirty="0" smtClean="0">
                <a:sym typeface="Wingdings" pitchFamily="2" charset="2"/>
              </a:rPr>
              <a:t>所有的可能的计算</a:t>
            </a:r>
            <a:endParaRPr lang="en-US" altLang="zh-CN" sz="2400" dirty="0" smtClean="0">
              <a:sym typeface="Wingdings" pitchFamily="2" charset="2"/>
            </a:endParaRPr>
          </a:p>
          <a:p>
            <a:endParaRPr lang="en-US" altLang="zh-CN" sz="2400" dirty="0" smtClean="0">
              <a:sym typeface="Wingdings" pitchFamily="2" charset="2"/>
            </a:endParaRPr>
          </a:p>
          <a:p>
            <a:endParaRPr lang="en-US" altLang="zh-CN" sz="2400" dirty="0" smtClean="0">
              <a:sym typeface="Wingdings" pitchFamily="2" charset="2"/>
            </a:endParaRPr>
          </a:p>
          <a:p>
            <a:r>
              <a:rPr lang="zh-CN" altLang="en-US" sz="2400" dirty="0" smtClean="0">
                <a:sym typeface="Wingdings" pitchFamily="2" charset="2"/>
              </a:rPr>
              <a:t>其他：符号执行 、静态分析等</a:t>
            </a:r>
            <a:endParaRPr lang="en-US" altLang="zh-CN" sz="2400" dirty="0" smtClean="0">
              <a:sym typeface="Wingdings" pitchFamily="2" charset="2"/>
            </a:endParaRPr>
          </a:p>
          <a:p>
            <a:endParaRPr lang="en-US" altLang="zh-CN" sz="2400" dirty="0" smtClean="0">
              <a:sym typeface="Wingdings" pitchFamily="2" charset="2"/>
            </a:endParaRPr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ym typeface="Wingdings" pitchFamily="2" charset="2"/>
              </a:rPr>
              <a:t>一、软件正确性</a:t>
            </a:r>
            <a:r>
              <a:rPr lang="en-US" altLang="zh-CN" sz="2800" dirty="0" smtClean="0"/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1052736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dirty="0" smtClean="0">
              <a:sym typeface="Wingdings" pitchFamily="2" charset="2"/>
            </a:endParaRPr>
          </a:p>
          <a:p>
            <a:r>
              <a:rPr lang="zh-CN" altLang="en-US" sz="3200" dirty="0" smtClean="0"/>
              <a:t>计算结果</a:t>
            </a:r>
            <a:r>
              <a:rPr lang="zh-CN" altLang="en-US" sz="3200" dirty="0" smtClean="0">
                <a:sym typeface="Wingdings" pitchFamily="2" charset="2"/>
              </a:rPr>
              <a:t>正确性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>
                <a:solidFill>
                  <a:srgbClr val="FF0000"/>
                </a:solidFill>
                <a:sym typeface="Wingdings" pitchFamily="2" charset="2"/>
              </a:rPr>
              <a:t>系统行为正确性</a:t>
            </a:r>
            <a:endParaRPr lang="en-US" altLang="zh-CN" sz="3200" dirty="0" smtClean="0">
              <a:solidFill>
                <a:srgbClr val="FF0000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ym typeface="Wingdings" pitchFamily="2" charset="2"/>
              </a:rPr>
              <a:t>系统行为正确性</a:t>
            </a:r>
            <a:r>
              <a:rPr lang="en-US" altLang="zh-CN" sz="2800" dirty="0" smtClean="0"/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1052736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 smtClean="0">
              <a:sym typeface="Wingdings" pitchFamily="2" charset="2"/>
            </a:endParaRPr>
          </a:p>
          <a:p>
            <a:r>
              <a:rPr lang="zh-CN" altLang="en-US" sz="2800" dirty="0" smtClean="0"/>
              <a:t>计算过程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>
                <a:sym typeface="Wingdings" pitchFamily="2" charset="2"/>
              </a:rPr>
              <a:t>可观测</a:t>
            </a:r>
            <a:r>
              <a:rPr lang="zh-CN" altLang="en-US" sz="2800" b="1" dirty="0" smtClean="0">
                <a:sym typeface="Wingdings" pitchFamily="2" charset="2"/>
              </a:rPr>
              <a:t>状态</a:t>
            </a:r>
            <a:r>
              <a:rPr lang="zh-CN" altLang="en-US" sz="2800" dirty="0" smtClean="0">
                <a:sym typeface="Wingdings" pitchFamily="2" charset="2"/>
              </a:rPr>
              <a:t>序列</a:t>
            </a:r>
            <a:r>
              <a:rPr lang="el-GR" altLang="zh-CN" sz="2800" dirty="0" smtClean="0">
                <a:sym typeface="Wingdings" pitchFamily="2" charset="2"/>
              </a:rPr>
              <a:t>π</a:t>
            </a:r>
            <a:r>
              <a:rPr lang="en-US" altLang="zh-CN" sz="2800" dirty="0" smtClean="0">
                <a:sym typeface="Wingdings" pitchFamily="2" charset="2"/>
              </a:rPr>
              <a:t>  </a:t>
            </a:r>
            <a:r>
              <a:rPr lang="el-GR" altLang="zh-CN" sz="2800" dirty="0" smtClean="0">
                <a:sym typeface="Wingdings" pitchFamily="2" charset="2"/>
              </a:rPr>
              <a:t>π</a:t>
            </a:r>
            <a:r>
              <a:rPr lang="zh-CN" altLang="en-US" sz="2800" dirty="0" smtClean="0">
                <a:sym typeface="Wingdings" pitchFamily="2" charset="2"/>
              </a:rPr>
              <a:t>满足</a:t>
            </a:r>
            <a:r>
              <a:rPr lang="el-GR" altLang="zh-CN" sz="2800" dirty="0" smtClean="0">
                <a:sym typeface="Wingdings" pitchFamily="2" charset="2"/>
              </a:rPr>
              <a:t>φ</a:t>
            </a:r>
            <a:r>
              <a:rPr lang="en-US" altLang="zh-CN" sz="2800" dirty="0" smtClean="0">
                <a:sym typeface="Wingdings" pitchFamily="2" charset="2"/>
              </a:rPr>
              <a:t>(x,</a:t>
            </a:r>
            <a:r>
              <a:rPr lang="el-GR" altLang="zh-CN" sz="2800" dirty="0" smtClean="0">
                <a:sym typeface="Wingdings" pitchFamily="2" charset="2"/>
              </a:rPr>
              <a:t>π</a:t>
            </a:r>
            <a:r>
              <a:rPr lang="en-US" altLang="zh-CN" sz="2800" dirty="0" smtClean="0">
                <a:sym typeface="Wingdings" pitchFamily="2" charset="2"/>
              </a:rPr>
              <a:t>)</a:t>
            </a:r>
          </a:p>
          <a:p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2800" dirty="0" smtClean="0">
              <a:sym typeface="Wingdings" pitchFamily="2" charset="2"/>
            </a:endParaRPr>
          </a:p>
          <a:p>
            <a:r>
              <a:rPr lang="zh-CN" altLang="en-US" sz="2800" dirty="0" smtClean="0"/>
              <a:t>计算过程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>
                <a:sym typeface="Wingdings" pitchFamily="2" charset="2"/>
              </a:rPr>
              <a:t>可观测动作序列</a:t>
            </a:r>
            <a:r>
              <a:rPr lang="el-GR" altLang="zh-CN" sz="2800" dirty="0" smtClean="0">
                <a:sym typeface="Wingdings" pitchFamily="2" charset="2"/>
              </a:rPr>
              <a:t>π</a:t>
            </a:r>
            <a:r>
              <a:rPr lang="en-US" altLang="zh-CN" sz="2800" dirty="0" smtClean="0">
                <a:sym typeface="Wingdings" pitchFamily="2" charset="2"/>
              </a:rPr>
              <a:t>  </a:t>
            </a:r>
            <a:r>
              <a:rPr lang="el-GR" altLang="zh-CN" sz="2800" dirty="0" smtClean="0">
                <a:sym typeface="Wingdings" pitchFamily="2" charset="2"/>
              </a:rPr>
              <a:t>π</a:t>
            </a:r>
            <a:r>
              <a:rPr lang="zh-CN" altLang="en-US" sz="2800" dirty="0" smtClean="0">
                <a:sym typeface="Wingdings" pitchFamily="2" charset="2"/>
              </a:rPr>
              <a:t>满足</a:t>
            </a:r>
            <a:r>
              <a:rPr lang="el-GR" altLang="zh-CN" sz="2800" dirty="0" smtClean="0">
                <a:sym typeface="Wingdings" pitchFamily="2" charset="2"/>
              </a:rPr>
              <a:t>φ</a:t>
            </a:r>
            <a:r>
              <a:rPr lang="en-US" altLang="zh-CN" sz="2800" dirty="0" smtClean="0">
                <a:sym typeface="Wingdings" pitchFamily="2" charset="2"/>
              </a:rPr>
              <a:t>(x,</a:t>
            </a:r>
            <a:r>
              <a:rPr lang="el-GR" altLang="zh-CN" sz="2800" dirty="0" smtClean="0">
                <a:sym typeface="Wingdings" pitchFamily="2" charset="2"/>
              </a:rPr>
              <a:t>π</a:t>
            </a:r>
            <a:r>
              <a:rPr lang="en-US" altLang="zh-CN" sz="2800" dirty="0" smtClean="0">
                <a:sym typeface="Wingdings" pitchFamily="2" charset="2"/>
              </a:rPr>
              <a:t>)</a:t>
            </a:r>
          </a:p>
          <a:p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ym typeface="Wingdings" pitchFamily="2" charset="2"/>
              </a:rPr>
              <a:t>系统行为正确性</a:t>
            </a:r>
            <a:r>
              <a:rPr lang="en-US" altLang="zh-CN" sz="2800" dirty="0" smtClean="0"/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1052736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 smtClean="0">
              <a:sym typeface="Wingdings" pitchFamily="2" charset="2"/>
            </a:endParaRPr>
          </a:p>
          <a:p>
            <a:r>
              <a:rPr lang="zh-CN" altLang="en-US" sz="2800" dirty="0" smtClean="0">
                <a:sym typeface="Wingdings" pitchFamily="2" charset="2"/>
              </a:rPr>
              <a:t>可观测</a:t>
            </a:r>
            <a:r>
              <a:rPr lang="zh-CN" altLang="en-US" sz="2800" b="1" dirty="0" smtClean="0">
                <a:sym typeface="Wingdings" pitchFamily="2" charset="2"/>
              </a:rPr>
              <a:t>状态</a:t>
            </a:r>
            <a:r>
              <a:rPr lang="zh-CN" altLang="en-US" sz="2800" dirty="0" smtClean="0">
                <a:sym typeface="Wingdings" pitchFamily="2" charset="2"/>
              </a:rPr>
              <a:t>序列</a:t>
            </a:r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/>
              <a:t>例</a:t>
            </a:r>
            <a:r>
              <a:rPr lang="en-US" altLang="zh-CN" sz="4000" dirty="0" smtClean="0"/>
              <a:t>1a - </a:t>
            </a:r>
            <a:r>
              <a:rPr lang="zh-CN" altLang="en-US" sz="4000" dirty="0"/>
              <a:t>整数平方根</a:t>
            </a:r>
            <a:r>
              <a:rPr lang="en-US" altLang="zh-CN" sz="4000" dirty="0" smtClean="0"/>
              <a:t>：</a:t>
            </a:r>
            <a:r>
              <a:rPr lang="zh-CN" altLang="en-US" sz="4000" dirty="0" smtClean="0"/>
              <a:t>计算过程</a:t>
            </a:r>
            <a:r>
              <a:rPr lang="en-US" altLang="zh-CN" sz="4000" dirty="0" smtClean="0"/>
              <a:t>(</a:t>
            </a:r>
            <a:r>
              <a:rPr lang="zh-CN" altLang="en-US" sz="4000" dirty="0" smtClean="0"/>
              <a:t>状态</a:t>
            </a:r>
            <a:r>
              <a:rPr lang="en-US" altLang="zh-CN" sz="4000" dirty="0" smtClean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9087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(LAB,y1,y2,y3,x,r)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1772816"/>
            <a:ext cx="33478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(BEG,0,0,0,5,0)</a:t>
            </a:r>
          </a:p>
          <a:p>
            <a:r>
              <a:rPr lang="en-US" altLang="zh-CN" sz="2800" dirty="0" smtClean="0"/>
              <a:t>(s1,   0,1,1,5,0)</a:t>
            </a:r>
          </a:p>
          <a:p>
            <a:r>
              <a:rPr lang="en-US" altLang="zh-CN" sz="2800" dirty="0" smtClean="0"/>
              <a:t>(s2,   0,1,1,5,0)</a:t>
            </a:r>
          </a:p>
          <a:p>
            <a:r>
              <a:rPr lang="en-US" altLang="zh-CN" sz="2800" dirty="0" smtClean="0"/>
              <a:t>(s3,   1,3,1,5,0)</a:t>
            </a:r>
          </a:p>
          <a:p>
            <a:r>
              <a:rPr lang="en-US" altLang="zh-CN" sz="2800" dirty="0" smtClean="0"/>
              <a:t>(s1,   1,3,4,5,0)</a:t>
            </a:r>
          </a:p>
          <a:p>
            <a:r>
              <a:rPr lang="en-US" altLang="zh-CN" sz="2800" dirty="0" smtClean="0"/>
              <a:t>(s2,   1,3,4,5,0)</a:t>
            </a:r>
          </a:p>
          <a:p>
            <a:r>
              <a:rPr lang="en-US" altLang="zh-CN" sz="2800" dirty="0" smtClean="0"/>
              <a:t>(s3,   2,5,4,5,0)</a:t>
            </a:r>
          </a:p>
          <a:p>
            <a:r>
              <a:rPr lang="en-US" altLang="zh-CN" sz="2800" dirty="0" smtClean="0"/>
              <a:t>(s1,   2,5,9,5,0)</a:t>
            </a:r>
          </a:p>
          <a:p>
            <a:r>
              <a:rPr lang="en-US" altLang="zh-CN" sz="2800" dirty="0" smtClean="0"/>
              <a:t>(s4,   2,5,9,5,0) </a:t>
            </a:r>
          </a:p>
          <a:p>
            <a:r>
              <a:rPr lang="en-US" altLang="zh-CN" sz="2800" dirty="0" smtClean="0"/>
              <a:t>(END,2,5,9,5,2)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/>
              <a:t>例</a:t>
            </a:r>
            <a:r>
              <a:rPr lang="en-US" altLang="zh-CN" sz="4000" dirty="0" smtClean="0"/>
              <a:t>1a - </a:t>
            </a:r>
            <a:r>
              <a:rPr lang="zh-CN" altLang="en-US" sz="4000" dirty="0"/>
              <a:t>整数平方根</a:t>
            </a:r>
            <a:r>
              <a:rPr lang="en-US" altLang="zh-CN" sz="4000" dirty="0" smtClean="0"/>
              <a:t>：</a:t>
            </a:r>
            <a:r>
              <a:rPr lang="zh-CN" altLang="en-US" sz="4000" dirty="0" smtClean="0"/>
              <a:t>抽象计算过程</a:t>
            </a:r>
            <a:r>
              <a:rPr lang="en-US" altLang="zh-CN" sz="4000" dirty="0" smtClean="0"/>
              <a:t>(</a:t>
            </a:r>
            <a:r>
              <a:rPr lang="zh-CN" altLang="en-US" sz="4000" dirty="0" smtClean="0"/>
              <a:t>状态</a:t>
            </a:r>
            <a:r>
              <a:rPr lang="en-US" altLang="zh-CN" sz="4000" dirty="0" smtClean="0"/>
              <a:t>)</a:t>
            </a:r>
          </a:p>
        </p:txBody>
      </p:sp>
      <p:sp>
        <p:nvSpPr>
          <p:cNvPr id="5" name="椭圆 4"/>
          <p:cNvSpPr/>
          <p:nvPr/>
        </p:nvSpPr>
        <p:spPr>
          <a:xfrm>
            <a:off x="611560" y="1484784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0</a:t>
            </a:r>
            <a:endParaRPr lang="zh-CN" altLang="en-US" sz="2400" baseline="-25000" dirty="0"/>
          </a:p>
        </p:txBody>
      </p:sp>
      <p:sp>
        <p:nvSpPr>
          <p:cNvPr id="7" name="椭圆 6"/>
          <p:cNvSpPr/>
          <p:nvPr/>
        </p:nvSpPr>
        <p:spPr>
          <a:xfrm>
            <a:off x="1763688" y="1484784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1</a:t>
            </a:r>
            <a:endParaRPr lang="zh-CN" altLang="en-US" sz="2400" baseline="-25000" dirty="0"/>
          </a:p>
        </p:txBody>
      </p:sp>
      <p:sp>
        <p:nvSpPr>
          <p:cNvPr id="8" name="椭圆 7"/>
          <p:cNvSpPr/>
          <p:nvPr/>
        </p:nvSpPr>
        <p:spPr>
          <a:xfrm>
            <a:off x="2915816" y="1484784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2</a:t>
            </a:r>
            <a:endParaRPr lang="zh-CN" altLang="en-US" sz="2400" baseline="-25000" dirty="0"/>
          </a:p>
        </p:txBody>
      </p:sp>
      <p:sp>
        <p:nvSpPr>
          <p:cNvPr id="9" name="矩形 8"/>
          <p:cNvSpPr/>
          <p:nvPr/>
        </p:nvSpPr>
        <p:spPr>
          <a:xfrm>
            <a:off x="4139952" y="1556792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……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076056" y="148478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s</a:t>
            </a:r>
            <a:r>
              <a:rPr lang="en-US" altLang="zh-CN" sz="2400" baseline="-25000" dirty="0" err="1" smtClean="0"/>
              <a:t>m</a:t>
            </a:r>
            <a:endParaRPr lang="zh-CN" altLang="en-US" sz="2400" baseline="-25000" dirty="0"/>
          </a:p>
        </p:txBody>
      </p:sp>
      <p:sp>
        <p:nvSpPr>
          <p:cNvPr id="11" name="矩形 10"/>
          <p:cNvSpPr/>
          <p:nvPr/>
        </p:nvSpPr>
        <p:spPr>
          <a:xfrm>
            <a:off x="467544" y="2420888"/>
            <a:ext cx="9530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 x=5,r=0</a:t>
            </a:r>
          </a:p>
          <a:p>
            <a:r>
              <a:rPr lang="en-US" altLang="zh-CN" dirty="0" smtClean="0">
                <a:sym typeface="Wingdings" pitchFamily="2" charset="2"/>
              </a:rPr>
              <a:t> pc=BEG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619672" y="2420888"/>
            <a:ext cx="9396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 x=5,r=0</a:t>
            </a:r>
          </a:p>
          <a:p>
            <a:r>
              <a:rPr lang="en-US" altLang="zh-CN" dirty="0" smtClean="0">
                <a:sym typeface="Wingdings" pitchFamily="2" charset="2"/>
              </a:rPr>
              <a:t> pc=s</a:t>
            </a:r>
            <a:r>
              <a:rPr lang="en-US" altLang="zh-CN" baseline="-25000" dirty="0" smtClean="0">
                <a:sym typeface="Wingdings" pitchFamily="2" charset="2"/>
              </a:rPr>
              <a:t>1</a:t>
            </a:r>
            <a:endParaRPr lang="zh-CN" altLang="en-US" baseline="-25000" dirty="0"/>
          </a:p>
        </p:txBody>
      </p:sp>
      <p:sp>
        <p:nvSpPr>
          <p:cNvPr id="13" name="矩形 12"/>
          <p:cNvSpPr/>
          <p:nvPr/>
        </p:nvSpPr>
        <p:spPr>
          <a:xfrm>
            <a:off x="2771800" y="2420888"/>
            <a:ext cx="9396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 x=5,r=0</a:t>
            </a:r>
          </a:p>
          <a:p>
            <a:r>
              <a:rPr lang="en-US" altLang="zh-CN" dirty="0" smtClean="0">
                <a:sym typeface="Wingdings" pitchFamily="2" charset="2"/>
              </a:rPr>
              <a:t> pc=s</a:t>
            </a:r>
            <a:r>
              <a:rPr lang="en-US" altLang="zh-CN" baseline="-25000" dirty="0" smtClean="0">
                <a:sym typeface="Wingdings" pitchFamily="2" charset="2"/>
              </a:rPr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932040" y="2420888"/>
            <a:ext cx="9765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 x=5,r=2</a:t>
            </a:r>
          </a:p>
          <a:p>
            <a:r>
              <a:rPr lang="en-US" altLang="zh-CN" dirty="0" smtClean="0">
                <a:sym typeface="Wingdings" pitchFamily="2" charset="2"/>
              </a:rPr>
              <a:t> pc=END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/>
              <a:t>例</a:t>
            </a:r>
            <a:r>
              <a:rPr lang="en-US" altLang="zh-CN" sz="4000" dirty="0" smtClean="0"/>
              <a:t>1a - </a:t>
            </a:r>
            <a:r>
              <a:rPr lang="zh-CN" altLang="en-US" sz="4000" dirty="0"/>
              <a:t>整数平方根</a:t>
            </a:r>
            <a:r>
              <a:rPr lang="en-US" altLang="zh-CN" sz="4000" dirty="0" smtClean="0"/>
              <a:t>：</a:t>
            </a:r>
            <a:r>
              <a:rPr lang="zh-CN" altLang="en-US" sz="4000" dirty="0" smtClean="0"/>
              <a:t>计算过程正确性</a:t>
            </a:r>
            <a:endParaRPr lang="en-US" altLang="zh-CN" sz="4000" dirty="0" smtClean="0"/>
          </a:p>
        </p:txBody>
      </p:sp>
      <p:sp>
        <p:nvSpPr>
          <p:cNvPr id="24" name="矩形 23"/>
          <p:cNvSpPr/>
          <p:nvPr/>
        </p:nvSpPr>
        <p:spPr>
          <a:xfrm>
            <a:off x="2411760" y="3573016"/>
            <a:ext cx="64087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ym typeface="Wingdings" pitchFamily="2" charset="2"/>
              </a:rPr>
              <a:t> s</a:t>
            </a:r>
            <a:r>
              <a:rPr lang="en-US" altLang="zh-CN" sz="2400" baseline="-25000" dirty="0" smtClean="0">
                <a:sym typeface="Wingdings" pitchFamily="2" charset="2"/>
              </a:rPr>
              <a:t>0</a:t>
            </a:r>
            <a:r>
              <a:rPr lang="en-US" altLang="zh-CN" sz="2400" dirty="0" smtClean="0">
                <a:sym typeface="Wingdings" pitchFamily="2" charset="2"/>
              </a:rPr>
              <a:t>…</a:t>
            </a:r>
            <a:r>
              <a:rPr lang="en-US" altLang="zh-CN" sz="2400" dirty="0" err="1" smtClean="0">
                <a:sym typeface="Wingdings" pitchFamily="2" charset="2"/>
              </a:rPr>
              <a:t>s</a:t>
            </a:r>
            <a:r>
              <a:rPr lang="en-US" altLang="zh-CN" sz="2400" baseline="-25000" dirty="0" err="1" smtClean="0">
                <a:sym typeface="Wingdings" pitchFamily="2" charset="2"/>
              </a:rPr>
              <a:t>m</a:t>
            </a:r>
            <a:r>
              <a:rPr lang="en-US" altLang="zh-CN" sz="2400" dirty="0" smtClean="0">
                <a:sym typeface="Wingdings" pitchFamily="2" charset="2"/>
              </a:rPr>
              <a:t>  |=  G (pc=END</a:t>
            </a:r>
            <a:r>
              <a:rPr lang="en-US" altLang="zh-CN" sz="2400" dirty="0" smtClean="0"/>
              <a:t> (x&gt;=r*r </a:t>
            </a:r>
            <a:r>
              <a:rPr lang="en-US" altLang="zh-CN" sz="2400" dirty="0" smtClean="0">
                <a:sym typeface="Symbol"/>
              </a:rPr>
              <a:t></a:t>
            </a:r>
            <a:r>
              <a:rPr lang="en-US" altLang="zh-CN" sz="2400" dirty="0" smtClean="0"/>
              <a:t> x&lt;(r+1)*(r+1)))</a:t>
            </a:r>
            <a:r>
              <a:rPr lang="en-US" altLang="zh-CN" sz="2400" dirty="0" smtClean="0">
                <a:sym typeface="Wingdings" pitchFamily="2" charset="2"/>
              </a:rPr>
              <a:t> 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411760" y="4509120"/>
            <a:ext cx="64087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ym typeface="Wingdings" pitchFamily="2" charset="2"/>
              </a:rPr>
              <a:t> s</a:t>
            </a:r>
            <a:r>
              <a:rPr lang="en-US" altLang="zh-CN" sz="2400" baseline="-25000" dirty="0" smtClean="0">
                <a:sym typeface="Wingdings" pitchFamily="2" charset="2"/>
              </a:rPr>
              <a:t>0</a:t>
            </a:r>
            <a:r>
              <a:rPr lang="en-US" altLang="zh-CN" sz="2400" dirty="0" smtClean="0">
                <a:sym typeface="Wingdings" pitchFamily="2" charset="2"/>
              </a:rPr>
              <a:t>…</a:t>
            </a:r>
            <a:r>
              <a:rPr lang="en-US" altLang="zh-CN" sz="2400" dirty="0" err="1" smtClean="0">
                <a:sym typeface="Wingdings" pitchFamily="2" charset="2"/>
              </a:rPr>
              <a:t>s</a:t>
            </a:r>
            <a:r>
              <a:rPr lang="en-US" altLang="zh-CN" sz="2400" baseline="-25000" dirty="0" err="1" smtClean="0">
                <a:sym typeface="Wingdings" pitchFamily="2" charset="2"/>
              </a:rPr>
              <a:t>m</a:t>
            </a:r>
            <a:r>
              <a:rPr lang="en-US" altLang="zh-CN" sz="2400" dirty="0" smtClean="0">
                <a:sym typeface="Wingdings" pitchFamily="2" charset="2"/>
              </a:rPr>
              <a:t>  |=  G (</a:t>
            </a:r>
            <a:r>
              <a:rPr lang="en-US" altLang="zh-CN" sz="2400" dirty="0" smtClean="0"/>
              <a:t>r&lt;=x)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2483768" y="5517232"/>
            <a:ext cx="64087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ym typeface="Wingdings" pitchFamily="2" charset="2"/>
              </a:rPr>
              <a:t>s</a:t>
            </a:r>
            <a:r>
              <a:rPr lang="en-US" altLang="zh-CN" sz="2400" baseline="-25000" dirty="0" smtClean="0">
                <a:sym typeface="Wingdings" pitchFamily="2" charset="2"/>
              </a:rPr>
              <a:t>0</a:t>
            </a:r>
            <a:r>
              <a:rPr lang="en-US" altLang="zh-CN" sz="2400" dirty="0" smtClean="0">
                <a:sym typeface="Wingdings" pitchFamily="2" charset="2"/>
              </a:rPr>
              <a:t>…</a:t>
            </a:r>
            <a:r>
              <a:rPr lang="en-US" altLang="zh-CN" sz="2400" dirty="0" err="1" smtClean="0">
                <a:sym typeface="Wingdings" pitchFamily="2" charset="2"/>
              </a:rPr>
              <a:t>s</a:t>
            </a:r>
            <a:r>
              <a:rPr lang="en-US" altLang="zh-CN" sz="2400" baseline="-25000" dirty="0" err="1" smtClean="0">
                <a:sym typeface="Wingdings" pitchFamily="2" charset="2"/>
              </a:rPr>
              <a:t>m</a:t>
            </a:r>
            <a:r>
              <a:rPr lang="en-US" altLang="zh-CN" sz="2400" dirty="0" smtClean="0">
                <a:sym typeface="Wingdings" pitchFamily="2" charset="2"/>
              </a:rPr>
              <a:t>  |=  (x&lt;</a:t>
            </a:r>
            <a:r>
              <a:rPr lang="en-US" altLang="zh-CN" sz="2400" dirty="0" smtClean="0"/>
              <a:t>2147483648) </a:t>
            </a:r>
            <a:r>
              <a:rPr lang="en-US" altLang="zh-CN" sz="2400" dirty="0" smtClean="0">
                <a:sym typeface="Wingdings" pitchFamily="2" charset="2"/>
              </a:rPr>
              <a:t> G (</a:t>
            </a:r>
            <a:r>
              <a:rPr lang="en-US" altLang="zh-CN" sz="2400" dirty="0" smtClean="0"/>
              <a:t>x&lt;2147483648)</a:t>
            </a:r>
            <a:endParaRPr lang="zh-CN" altLang="en-US" sz="2400" dirty="0"/>
          </a:p>
        </p:txBody>
      </p:sp>
      <p:sp>
        <p:nvSpPr>
          <p:cNvPr id="15" name="椭圆 14"/>
          <p:cNvSpPr/>
          <p:nvPr/>
        </p:nvSpPr>
        <p:spPr>
          <a:xfrm>
            <a:off x="611560" y="1484784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0</a:t>
            </a:r>
            <a:endParaRPr lang="zh-CN" altLang="en-US" sz="2400" baseline="-25000" dirty="0"/>
          </a:p>
        </p:txBody>
      </p:sp>
      <p:sp>
        <p:nvSpPr>
          <p:cNvPr id="16" name="椭圆 15"/>
          <p:cNvSpPr/>
          <p:nvPr/>
        </p:nvSpPr>
        <p:spPr>
          <a:xfrm>
            <a:off x="1763688" y="1484784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1</a:t>
            </a:r>
            <a:endParaRPr lang="zh-CN" altLang="en-US" sz="2400" baseline="-25000" dirty="0"/>
          </a:p>
        </p:txBody>
      </p:sp>
      <p:sp>
        <p:nvSpPr>
          <p:cNvPr id="17" name="椭圆 16"/>
          <p:cNvSpPr/>
          <p:nvPr/>
        </p:nvSpPr>
        <p:spPr>
          <a:xfrm>
            <a:off x="2915816" y="1484784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2</a:t>
            </a:r>
            <a:endParaRPr lang="zh-CN" altLang="en-US" sz="2400" baseline="-25000" dirty="0"/>
          </a:p>
        </p:txBody>
      </p:sp>
      <p:sp>
        <p:nvSpPr>
          <p:cNvPr id="18" name="矩形 17"/>
          <p:cNvSpPr/>
          <p:nvPr/>
        </p:nvSpPr>
        <p:spPr>
          <a:xfrm>
            <a:off x="4139952" y="1556792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……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5076056" y="148478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s</a:t>
            </a:r>
            <a:r>
              <a:rPr lang="en-US" altLang="zh-CN" sz="2400" baseline="-25000" dirty="0" err="1" smtClean="0"/>
              <a:t>m</a:t>
            </a:r>
            <a:endParaRPr lang="zh-CN" altLang="en-US" sz="2400" baseline="-25000" dirty="0"/>
          </a:p>
        </p:txBody>
      </p:sp>
      <p:sp>
        <p:nvSpPr>
          <p:cNvPr id="20" name="矩形 19"/>
          <p:cNvSpPr/>
          <p:nvPr/>
        </p:nvSpPr>
        <p:spPr>
          <a:xfrm>
            <a:off x="467544" y="2420888"/>
            <a:ext cx="9530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 x=5,r=0</a:t>
            </a:r>
          </a:p>
          <a:p>
            <a:r>
              <a:rPr lang="en-US" altLang="zh-CN" dirty="0" smtClean="0">
                <a:sym typeface="Wingdings" pitchFamily="2" charset="2"/>
              </a:rPr>
              <a:t> pc=BEG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619672" y="2420888"/>
            <a:ext cx="9396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 x=5,r=0</a:t>
            </a:r>
          </a:p>
          <a:p>
            <a:r>
              <a:rPr lang="en-US" altLang="zh-CN" dirty="0" smtClean="0">
                <a:sym typeface="Wingdings" pitchFamily="2" charset="2"/>
              </a:rPr>
              <a:t> pc=s</a:t>
            </a:r>
            <a:r>
              <a:rPr lang="en-US" altLang="zh-CN" baseline="-25000" dirty="0" smtClean="0">
                <a:sym typeface="Wingdings" pitchFamily="2" charset="2"/>
              </a:rPr>
              <a:t>1</a:t>
            </a:r>
            <a:endParaRPr lang="zh-CN" altLang="en-US" baseline="-25000" dirty="0"/>
          </a:p>
        </p:txBody>
      </p:sp>
      <p:sp>
        <p:nvSpPr>
          <p:cNvPr id="22" name="矩形 21"/>
          <p:cNvSpPr/>
          <p:nvPr/>
        </p:nvSpPr>
        <p:spPr>
          <a:xfrm>
            <a:off x="2771800" y="2420888"/>
            <a:ext cx="9396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 x=5,r=0</a:t>
            </a:r>
          </a:p>
          <a:p>
            <a:r>
              <a:rPr lang="en-US" altLang="zh-CN" dirty="0" smtClean="0">
                <a:sym typeface="Wingdings" pitchFamily="2" charset="2"/>
              </a:rPr>
              <a:t> pc=s</a:t>
            </a:r>
            <a:r>
              <a:rPr lang="en-US" altLang="zh-CN" baseline="-25000" dirty="0" smtClean="0">
                <a:sym typeface="Wingdings" pitchFamily="2" charset="2"/>
              </a:rPr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932040" y="2420888"/>
            <a:ext cx="9765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 x=5,r=2</a:t>
            </a:r>
          </a:p>
          <a:p>
            <a:r>
              <a:rPr lang="en-US" altLang="zh-CN" dirty="0" smtClean="0">
                <a:sym typeface="Wingdings" pitchFamily="2" charset="2"/>
              </a:rPr>
              <a:t> pc=END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ym typeface="Wingdings" pitchFamily="2" charset="2"/>
              </a:rPr>
              <a:t>系统行为正确性</a:t>
            </a:r>
            <a:r>
              <a:rPr lang="en-US" altLang="zh-CN" sz="2800" dirty="0" smtClean="0"/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1052736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 smtClean="0">
              <a:sym typeface="Wingdings" pitchFamily="2" charset="2"/>
            </a:endParaRPr>
          </a:p>
          <a:p>
            <a:r>
              <a:rPr lang="zh-CN" altLang="en-US" sz="2800" dirty="0" smtClean="0">
                <a:sym typeface="Wingdings" pitchFamily="2" charset="2"/>
              </a:rPr>
              <a:t>可观测动作序列</a:t>
            </a:r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软件正确性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15816" y="3212976"/>
            <a:ext cx="21957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程序 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/>
              <a:t>程序</a:t>
            </a:r>
            <a:endParaRPr lang="en-US" altLang="zh-CN" sz="2800" dirty="0" smtClean="0"/>
          </a:p>
          <a:p>
            <a:r>
              <a:rPr lang="zh-CN" altLang="en-US" sz="2800" dirty="0" smtClean="0"/>
              <a:t>程序 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/>
              <a:t>设计</a:t>
            </a:r>
            <a:endParaRPr lang="en-US" altLang="zh-CN" sz="2800" dirty="0" smtClean="0"/>
          </a:p>
          <a:p>
            <a:r>
              <a:rPr lang="zh-CN" altLang="en-US" sz="2800" dirty="0" smtClean="0"/>
              <a:t>程序 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/>
              <a:t>需求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系统 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/>
              <a:t>需求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55576" y="1124744"/>
            <a:ext cx="12241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需求</a:t>
            </a:r>
            <a:endParaRPr lang="zh-CN" altLang="en-US" sz="3200" dirty="0"/>
          </a:p>
        </p:txBody>
      </p:sp>
      <p:sp>
        <p:nvSpPr>
          <p:cNvPr id="6" name="圆角矩形 5"/>
          <p:cNvSpPr/>
          <p:nvPr/>
        </p:nvSpPr>
        <p:spPr>
          <a:xfrm>
            <a:off x="755576" y="2204864"/>
            <a:ext cx="12241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设计</a:t>
            </a:r>
            <a:endParaRPr lang="zh-CN" altLang="en-US" sz="3200" dirty="0"/>
          </a:p>
        </p:txBody>
      </p:sp>
      <p:sp>
        <p:nvSpPr>
          <p:cNvPr id="7" name="圆角矩形 6"/>
          <p:cNvSpPr/>
          <p:nvPr/>
        </p:nvSpPr>
        <p:spPr>
          <a:xfrm>
            <a:off x="755576" y="3356992"/>
            <a:ext cx="12241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程序</a:t>
            </a:r>
            <a:endParaRPr lang="zh-CN" altLang="en-US" sz="3200" dirty="0"/>
          </a:p>
        </p:txBody>
      </p:sp>
      <p:sp>
        <p:nvSpPr>
          <p:cNvPr id="8" name="圆角矩形 7"/>
          <p:cNvSpPr/>
          <p:nvPr/>
        </p:nvSpPr>
        <p:spPr>
          <a:xfrm>
            <a:off x="755576" y="4797152"/>
            <a:ext cx="12241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系统</a:t>
            </a:r>
            <a:endParaRPr lang="zh-CN" altLang="en-US" sz="3200" dirty="0"/>
          </a:p>
        </p:txBody>
      </p:sp>
      <p:cxnSp>
        <p:nvCxnSpPr>
          <p:cNvPr id="9" name="曲线连接符 8"/>
          <p:cNvCxnSpPr>
            <a:stCxn id="5" idx="2"/>
            <a:endCxn id="6" idx="0"/>
          </p:cNvCxnSpPr>
          <p:nvPr/>
        </p:nvCxnSpPr>
        <p:spPr>
          <a:xfrm rot="5400000">
            <a:off x="1151620" y="1988840"/>
            <a:ext cx="43204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6" idx="2"/>
            <a:endCxn id="7" idx="0"/>
          </p:cNvCxnSpPr>
          <p:nvPr/>
        </p:nvCxnSpPr>
        <p:spPr>
          <a:xfrm rot="5400000">
            <a:off x="1115616" y="3104964"/>
            <a:ext cx="504056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7" idx="2"/>
            <a:endCxn id="8" idx="0"/>
          </p:cNvCxnSpPr>
          <p:nvPr/>
        </p:nvCxnSpPr>
        <p:spPr>
          <a:xfrm rot="5400000">
            <a:off x="971600" y="4401108"/>
            <a:ext cx="79208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20"/>
          <p:cNvCxnSpPr>
            <a:stCxn id="6" idx="2"/>
            <a:endCxn id="6" idx="1"/>
          </p:cNvCxnSpPr>
          <p:nvPr/>
        </p:nvCxnSpPr>
        <p:spPr>
          <a:xfrm rot="5400000" flipH="1">
            <a:off x="899592" y="2384884"/>
            <a:ext cx="324036" cy="612068"/>
          </a:xfrm>
          <a:prstGeom prst="curvedConnector4">
            <a:avLst>
              <a:gd name="adj1" fmla="val -70548"/>
              <a:gd name="adj2" fmla="val 1373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843808" y="1988840"/>
            <a:ext cx="21602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设计 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/>
              <a:t>设计 </a:t>
            </a:r>
            <a:endParaRPr lang="en-US" altLang="zh-CN" sz="2800" dirty="0" smtClean="0"/>
          </a:p>
          <a:p>
            <a:r>
              <a:rPr lang="zh-CN" altLang="en-US" sz="2800" dirty="0" smtClean="0"/>
              <a:t>设计 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/>
              <a:t>需求</a:t>
            </a:r>
            <a:endParaRPr lang="en-US" altLang="zh-CN" sz="2800" dirty="0" smtClean="0"/>
          </a:p>
        </p:txBody>
      </p:sp>
      <p:sp>
        <p:nvSpPr>
          <p:cNvPr id="14" name="矩形 13"/>
          <p:cNvSpPr/>
          <p:nvPr/>
        </p:nvSpPr>
        <p:spPr>
          <a:xfrm>
            <a:off x="2843808" y="1196752"/>
            <a:ext cx="5220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需求 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>
                <a:sym typeface="Wingdings" pitchFamily="2" charset="2"/>
              </a:rPr>
              <a:t>一致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/>
              <a:t>例</a:t>
            </a:r>
            <a:r>
              <a:rPr lang="en-US" altLang="zh-CN" sz="4000" dirty="0" smtClean="0"/>
              <a:t>1a - </a:t>
            </a:r>
            <a:r>
              <a:rPr lang="zh-CN" altLang="en-US" sz="4000" dirty="0"/>
              <a:t>整数平方根</a:t>
            </a:r>
            <a:r>
              <a:rPr lang="en-US" altLang="zh-CN" sz="4000" dirty="0" smtClean="0"/>
              <a:t>：</a:t>
            </a:r>
            <a:r>
              <a:rPr lang="zh-CN" altLang="en-US" sz="4000" dirty="0" smtClean="0"/>
              <a:t>计算过程</a:t>
            </a:r>
            <a:r>
              <a:rPr lang="en-US" altLang="zh-CN" sz="4000" dirty="0" smtClean="0"/>
              <a:t>(</a:t>
            </a:r>
            <a:r>
              <a:rPr lang="zh-CN" altLang="en-US" sz="4000" dirty="0" smtClean="0">
                <a:sym typeface="Wingdings" pitchFamily="2" charset="2"/>
              </a:rPr>
              <a:t>动作</a:t>
            </a:r>
            <a:r>
              <a:rPr lang="en-US" altLang="zh-CN" sz="4000" dirty="0" smtClean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9087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(LAB,y1,y2,y3,x,r)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1772816"/>
            <a:ext cx="33478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(BEG,0,0,0,5,0)</a:t>
            </a:r>
          </a:p>
          <a:p>
            <a:r>
              <a:rPr lang="en-US" altLang="zh-CN" sz="2800" dirty="0" smtClean="0"/>
              <a:t>(s1,   0,1,1,5,0)</a:t>
            </a:r>
          </a:p>
          <a:p>
            <a:r>
              <a:rPr lang="en-US" altLang="zh-CN" sz="2800" dirty="0" smtClean="0"/>
              <a:t>(s2,   0,1,1,5,0)</a:t>
            </a:r>
          </a:p>
          <a:p>
            <a:r>
              <a:rPr lang="en-US" altLang="zh-CN" sz="2800" dirty="0" smtClean="0"/>
              <a:t>(s3,   1,3,1,5,0)</a:t>
            </a:r>
          </a:p>
          <a:p>
            <a:r>
              <a:rPr lang="en-US" altLang="zh-CN" sz="2800" dirty="0" smtClean="0"/>
              <a:t>(s1,   1,3,4,5,0)</a:t>
            </a:r>
          </a:p>
          <a:p>
            <a:r>
              <a:rPr lang="en-US" altLang="zh-CN" sz="2800" dirty="0" smtClean="0"/>
              <a:t>(s2,   1,3,4,5,0)</a:t>
            </a:r>
          </a:p>
          <a:p>
            <a:r>
              <a:rPr lang="en-US" altLang="zh-CN" sz="2800" dirty="0" smtClean="0"/>
              <a:t>(s3,   2,5,4,5,0)</a:t>
            </a:r>
          </a:p>
          <a:p>
            <a:r>
              <a:rPr lang="en-US" altLang="zh-CN" sz="2800" dirty="0" smtClean="0"/>
              <a:t>(s1,   2,5,9,5,0)</a:t>
            </a:r>
          </a:p>
          <a:p>
            <a:r>
              <a:rPr lang="en-US" altLang="zh-CN" sz="2800" dirty="0" smtClean="0"/>
              <a:t>(s4,   2,5,9,5,0) </a:t>
            </a:r>
          </a:p>
          <a:p>
            <a:r>
              <a:rPr lang="en-US" altLang="zh-CN" sz="2800" dirty="0" smtClean="0"/>
              <a:t>(END,2,5,9,5,2)</a:t>
            </a:r>
          </a:p>
        </p:txBody>
      </p:sp>
      <p:sp>
        <p:nvSpPr>
          <p:cNvPr id="8" name="矩形 7"/>
          <p:cNvSpPr/>
          <p:nvPr/>
        </p:nvSpPr>
        <p:spPr>
          <a:xfrm>
            <a:off x="3491880" y="1772816"/>
            <a:ext cx="540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(y1,y2,y3):=(0,1,1);		</a:t>
            </a:r>
            <a:r>
              <a:rPr lang="en-US" altLang="zh-CN" sz="2800" dirty="0" err="1" smtClean="0"/>
              <a:t>goto</a:t>
            </a:r>
            <a:r>
              <a:rPr lang="en-US" altLang="zh-CN" sz="2800" dirty="0" smtClean="0"/>
              <a:t> s1</a:t>
            </a:r>
          </a:p>
          <a:p>
            <a:r>
              <a:rPr lang="en-US" altLang="zh-CN" sz="2800" dirty="0" smtClean="0"/>
              <a:t>(y3&lt;=x) </a:t>
            </a:r>
            <a:r>
              <a:rPr lang="en-US" altLang="zh-CN" sz="2800" dirty="0" smtClean="0">
                <a:sym typeface="Symbol"/>
              </a:rPr>
              <a:t></a:t>
            </a:r>
            <a:r>
              <a:rPr lang="en-US" altLang="zh-CN" sz="2800" dirty="0" smtClean="0"/>
              <a:t>; 			</a:t>
            </a:r>
            <a:r>
              <a:rPr lang="en-US" altLang="zh-CN" sz="2800" dirty="0" err="1" smtClean="0"/>
              <a:t>goto</a:t>
            </a:r>
            <a:r>
              <a:rPr lang="en-US" altLang="zh-CN" sz="2800" dirty="0" smtClean="0"/>
              <a:t> s2</a:t>
            </a:r>
            <a:endParaRPr lang="zh-CN" altLang="en-US" sz="2800" dirty="0" smtClean="0"/>
          </a:p>
          <a:p>
            <a:r>
              <a:rPr lang="en-US" altLang="zh-CN" sz="2800" dirty="0" smtClean="0"/>
              <a:t>(y1,y2):=(y1+1,y2+2); 	</a:t>
            </a:r>
            <a:r>
              <a:rPr lang="en-US" altLang="zh-CN" sz="2800" dirty="0" err="1" smtClean="0"/>
              <a:t>goto</a:t>
            </a:r>
            <a:r>
              <a:rPr lang="en-US" altLang="zh-CN" sz="2800" dirty="0" smtClean="0"/>
              <a:t> s3 </a:t>
            </a:r>
          </a:p>
          <a:p>
            <a:r>
              <a:rPr lang="en-US" altLang="zh-CN" sz="2800" dirty="0" smtClean="0"/>
              <a:t>(y3):=(y3+y2);		</a:t>
            </a:r>
            <a:r>
              <a:rPr lang="en-US" altLang="zh-CN" sz="2800" dirty="0" err="1" smtClean="0"/>
              <a:t>goto</a:t>
            </a:r>
            <a:r>
              <a:rPr lang="en-US" altLang="zh-CN" sz="2800" dirty="0" smtClean="0"/>
              <a:t> s1</a:t>
            </a:r>
          </a:p>
          <a:p>
            <a:r>
              <a:rPr lang="en-US" altLang="zh-CN" sz="2800" dirty="0" smtClean="0"/>
              <a:t>(y3&lt;=x) </a:t>
            </a:r>
            <a:r>
              <a:rPr lang="en-US" altLang="zh-CN" sz="2800" dirty="0" smtClean="0">
                <a:sym typeface="Symbol"/>
              </a:rPr>
              <a:t></a:t>
            </a:r>
            <a:r>
              <a:rPr lang="en-US" altLang="zh-CN" sz="2800" dirty="0" smtClean="0"/>
              <a:t>; 			</a:t>
            </a:r>
            <a:r>
              <a:rPr lang="en-US" altLang="zh-CN" sz="2800" dirty="0" err="1" smtClean="0"/>
              <a:t>goto</a:t>
            </a:r>
            <a:r>
              <a:rPr lang="en-US" altLang="zh-CN" sz="2800" dirty="0" smtClean="0"/>
              <a:t> s2</a:t>
            </a:r>
            <a:endParaRPr lang="zh-CN" altLang="en-US" sz="2800" dirty="0" smtClean="0"/>
          </a:p>
          <a:p>
            <a:r>
              <a:rPr lang="en-US" altLang="zh-CN" sz="2800" dirty="0" smtClean="0"/>
              <a:t>(y1,y2):=(y1+1,y2+2); 	</a:t>
            </a:r>
            <a:r>
              <a:rPr lang="en-US" altLang="zh-CN" sz="2800" dirty="0" err="1" smtClean="0"/>
              <a:t>goto</a:t>
            </a:r>
            <a:r>
              <a:rPr lang="en-US" altLang="zh-CN" sz="2800" dirty="0" smtClean="0"/>
              <a:t> s3 </a:t>
            </a:r>
          </a:p>
          <a:p>
            <a:r>
              <a:rPr lang="en-US" altLang="zh-CN" sz="2800" dirty="0" smtClean="0"/>
              <a:t>(y3):=(y3+y2);		</a:t>
            </a:r>
            <a:r>
              <a:rPr lang="en-US" altLang="zh-CN" sz="2800" dirty="0" err="1" smtClean="0"/>
              <a:t>goto</a:t>
            </a:r>
            <a:r>
              <a:rPr lang="en-US" altLang="zh-CN" sz="2800" dirty="0" smtClean="0"/>
              <a:t> s1</a:t>
            </a:r>
          </a:p>
          <a:p>
            <a:r>
              <a:rPr lang="en-US" altLang="zh-CN" sz="2800" dirty="0" smtClean="0"/>
              <a:t>(y3&lt;=x) </a:t>
            </a:r>
            <a:r>
              <a:rPr lang="en-US" altLang="zh-CN" sz="2800" dirty="0" smtClean="0">
                <a:sym typeface="Symbol"/>
              </a:rPr>
              <a:t></a:t>
            </a:r>
            <a:r>
              <a:rPr lang="en-US" altLang="zh-CN" sz="2800" dirty="0" smtClean="0"/>
              <a:t>; 			</a:t>
            </a:r>
            <a:r>
              <a:rPr lang="en-US" altLang="zh-CN" sz="2800" dirty="0" err="1" smtClean="0"/>
              <a:t>goto</a:t>
            </a:r>
            <a:r>
              <a:rPr lang="en-US" altLang="zh-CN" sz="2800" dirty="0" smtClean="0"/>
              <a:t> s4</a:t>
            </a:r>
            <a:endParaRPr lang="zh-CN" altLang="en-US" sz="2800" dirty="0" smtClean="0"/>
          </a:p>
          <a:p>
            <a:r>
              <a:rPr lang="en-US" altLang="zh-CN" sz="2800" dirty="0" smtClean="0"/>
              <a:t>(r):=(y1); 			</a:t>
            </a:r>
            <a:r>
              <a:rPr lang="en-US" altLang="zh-CN" sz="2800" dirty="0" err="1" smtClean="0"/>
              <a:t>goto</a:t>
            </a:r>
            <a:r>
              <a:rPr lang="en-US" altLang="zh-CN" sz="2800" dirty="0" smtClean="0"/>
              <a:t>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/>
              <a:t>例</a:t>
            </a:r>
            <a:r>
              <a:rPr lang="en-US" altLang="zh-CN" sz="4000" dirty="0" smtClean="0"/>
              <a:t>1a - </a:t>
            </a:r>
            <a:r>
              <a:rPr lang="zh-CN" altLang="en-US" sz="4000" dirty="0"/>
              <a:t>整数平方根</a:t>
            </a:r>
            <a:r>
              <a:rPr lang="en-US" altLang="zh-CN" sz="4000" dirty="0" smtClean="0"/>
              <a:t>：</a:t>
            </a:r>
            <a:r>
              <a:rPr lang="zh-CN" altLang="en-US" sz="4000" dirty="0" smtClean="0"/>
              <a:t>计算过程</a:t>
            </a:r>
            <a:r>
              <a:rPr lang="en-US" altLang="zh-CN" sz="4000" dirty="0" smtClean="0"/>
              <a:t>(</a:t>
            </a:r>
            <a:r>
              <a:rPr lang="zh-CN" altLang="en-US" sz="4000" dirty="0"/>
              <a:t>赋值</a:t>
            </a:r>
            <a:r>
              <a:rPr lang="zh-CN" altLang="en-US" sz="4000" dirty="0" smtClean="0">
                <a:sym typeface="Wingdings" pitchFamily="2" charset="2"/>
              </a:rPr>
              <a:t>动作</a:t>
            </a:r>
            <a:r>
              <a:rPr lang="en-US" altLang="zh-CN" sz="4000" dirty="0" smtClean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9087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(LAB,y1,y2,y3,x,r)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1772816"/>
            <a:ext cx="33478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(BEG,0,0,0,5,0)</a:t>
            </a:r>
          </a:p>
          <a:p>
            <a:r>
              <a:rPr lang="en-US" altLang="zh-CN" sz="2800" dirty="0" smtClean="0"/>
              <a:t>(s1,   0,1,1,5,0)</a:t>
            </a:r>
          </a:p>
          <a:p>
            <a:r>
              <a:rPr lang="en-US" altLang="zh-CN" sz="2800" dirty="0" smtClean="0"/>
              <a:t>(s2,   0,1,1,5,0)</a:t>
            </a:r>
          </a:p>
          <a:p>
            <a:r>
              <a:rPr lang="en-US" altLang="zh-CN" sz="2800" dirty="0" smtClean="0"/>
              <a:t>(s3,   1,3,1,5,0)</a:t>
            </a:r>
          </a:p>
          <a:p>
            <a:r>
              <a:rPr lang="en-US" altLang="zh-CN" sz="2800" dirty="0" smtClean="0"/>
              <a:t>(s1,   1,3,4,5,0)</a:t>
            </a:r>
          </a:p>
          <a:p>
            <a:r>
              <a:rPr lang="en-US" altLang="zh-CN" sz="2800" dirty="0" smtClean="0"/>
              <a:t>(s2,   1,3,4,5,0)</a:t>
            </a:r>
          </a:p>
          <a:p>
            <a:r>
              <a:rPr lang="en-US" altLang="zh-CN" sz="2800" dirty="0" smtClean="0"/>
              <a:t>(s3,   2,5,4,5,0)</a:t>
            </a:r>
          </a:p>
          <a:p>
            <a:r>
              <a:rPr lang="en-US" altLang="zh-CN" sz="2800" dirty="0" smtClean="0"/>
              <a:t>(s1,   2,5,9,5,0)</a:t>
            </a:r>
          </a:p>
          <a:p>
            <a:r>
              <a:rPr lang="en-US" altLang="zh-CN" sz="2800" dirty="0" smtClean="0"/>
              <a:t>(s4,   2,5,9,5,0) </a:t>
            </a:r>
          </a:p>
          <a:p>
            <a:r>
              <a:rPr lang="en-US" altLang="zh-CN" sz="2800" dirty="0" smtClean="0"/>
              <a:t>(END,2,5,9,5,2)</a:t>
            </a:r>
          </a:p>
        </p:txBody>
      </p:sp>
      <p:sp>
        <p:nvSpPr>
          <p:cNvPr id="8" name="矩形 7"/>
          <p:cNvSpPr/>
          <p:nvPr/>
        </p:nvSpPr>
        <p:spPr>
          <a:xfrm>
            <a:off x="3491880" y="1772816"/>
            <a:ext cx="540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(y1,y2,y3):=(0,1,1);		</a:t>
            </a:r>
            <a:r>
              <a:rPr lang="en-US" altLang="zh-CN" sz="2800" dirty="0" err="1" smtClean="0"/>
              <a:t>goto</a:t>
            </a:r>
            <a:r>
              <a:rPr lang="en-US" altLang="zh-CN" sz="2800" dirty="0" smtClean="0"/>
              <a:t> s1</a:t>
            </a:r>
          </a:p>
          <a:p>
            <a:r>
              <a:rPr lang="en-US" altLang="zh-CN" sz="2800" dirty="0" smtClean="0"/>
              <a:t>():=(); 				</a:t>
            </a:r>
            <a:r>
              <a:rPr lang="en-US" altLang="zh-CN" sz="2800" dirty="0" err="1" smtClean="0"/>
              <a:t>goto</a:t>
            </a:r>
            <a:r>
              <a:rPr lang="en-US" altLang="zh-CN" sz="2800" dirty="0" smtClean="0"/>
              <a:t> s2</a:t>
            </a:r>
            <a:endParaRPr lang="zh-CN" altLang="en-US" sz="2800" dirty="0" smtClean="0"/>
          </a:p>
          <a:p>
            <a:r>
              <a:rPr lang="en-US" altLang="zh-CN" sz="2800" dirty="0" smtClean="0"/>
              <a:t>(y1,y2):=(1,3); 		</a:t>
            </a:r>
            <a:r>
              <a:rPr lang="en-US" altLang="zh-CN" sz="2800" dirty="0" err="1" smtClean="0"/>
              <a:t>goto</a:t>
            </a:r>
            <a:r>
              <a:rPr lang="en-US" altLang="zh-CN" sz="2800" dirty="0" smtClean="0"/>
              <a:t> s3 </a:t>
            </a:r>
          </a:p>
          <a:p>
            <a:r>
              <a:rPr lang="en-US" altLang="zh-CN" sz="2800" dirty="0" smtClean="0"/>
              <a:t>(y3):=(4);			</a:t>
            </a:r>
            <a:r>
              <a:rPr lang="en-US" altLang="zh-CN" sz="2800" dirty="0" err="1" smtClean="0"/>
              <a:t>goto</a:t>
            </a:r>
            <a:r>
              <a:rPr lang="en-US" altLang="zh-CN" sz="2800" dirty="0" smtClean="0"/>
              <a:t> s1</a:t>
            </a:r>
          </a:p>
          <a:p>
            <a:r>
              <a:rPr lang="en-US" altLang="zh-CN" sz="2800" dirty="0" smtClean="0"/>
              <a:t>():=();	 			</a:t>
            </a:r>
            <a:r>
              <a:rPr lang="en-US" altLang="zh-CN" sz="2800" dirty="0" err="1" smtClean="0"/>
              <a:t>goto</a:t>
            </a:r>
            <a:r>
              <a:rPr lang="en-US" altLang="zh-CN" sz="2800" dirty="0" smtClean="0"/>
              <a:t> s2</a:t>
            </a:r>
            <a:endParaRPr lang="zh-CN" altLang="en-US" sz="2800" dirty="0" smtClean="0"/>
          </a:p>
          <a:p>
            <a:r>
              <a:rPr lang="en-US" altLang="zh-CN" sz="2800" dirty="0" smtClean="0"/>
              <a:t>(y1,y2):=(2,5); 		</a:t>
            </a:r>
            <a:r>
              <a:rPr lang="en-US" altLang="zh-CN" sz="2800" dirty="0" err="1" smtClean="0"/>
              <a:t>goto</a:t>
            </a:r>
            <a:r>
              <a:rPr lang="en-US" altLang="zh-CN" sz="2800" dirty="0" smtClean="0"/>
              <a:t> s3 </a:t>
            </a:r>
          </a:p>
          <a:p>
            <a:r>
              <a:rPr lang="en-US" altLang="zh-CN" sz="2800" dirty="0" smtClean="0"/>
              <a:t>(y3):=(9);			</a:t>
            </a:r>
            <a:r>
              <a:rPr lang="en-US" altLang="zh-CN" sz="2800" dirty="0" err="1" smtClean="0"/>
              <a:t>goto</a:t>
            </a:r>
            <a:r>
              <a:rPr lang="en-US" altLang="zh-CN" sz="2800" dirty="0" smtClean="0"/>
              <a:t> s1</a:t>
            </a:r>
          </a:p>
          <a:p>
            <a:r>
              <a:rPr lang="en-US" altLang="zh-CN" sz="2800" dirty="0" smtClean="0"/>
              <a:t>():=(); 				</a:t>
            </a:r>
            <a:r>
              <a:rPr lang="en-US" altLang="zh-CN" sz="2800" dirty="0" err="1" smtClean="0"/>
              <a:t>goto</a:t>
            </a:r>
            <a:r>
              <a:rPr lang="en-US" altLang="zh-CN" sz="2800" dirty="0" smtClean="0"/>
              <a:t> s4</a:t>
            </a:r>
            <a:endParaRPr lang="zh-CN" altLang="en-US" sz="2800" dirty="0" smtClean="0"/>
          </a:p>
          <a:p>
            <a:r>
              <a:rPr lang="en-US" altLang="zh-CN" sz="2800" dirty="0" smtClean="0"/>
              <a:t>(r):=(2); 			</a:t>
            </a:r>
            <a:r>
              <a:rPr lang="en-US" altLang="zh-CN" sz="2800" dirty="0" err="1" smtClean="0"/>
              <a:t>goto</a:t>
            </a:r>
            <a:r>
              <a:rPr lang="en-US" altLang="zh-CN" sz="2800" dirty="0" smtClean="0"/>
              <a:t>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/>
              <a:t>例</a:t>
            </a:r>
            <a:r>
              <a:rPr lang="en-US" altLang="zh-CN" sz="4000" dirty="0" smtClean="0"/>
              <a:t>1a - </a:t>
            </a:r>
            <a:r>
              <a:rPr lang="zh-CN" altLang="en-US" sz="4000" dirty="0"/>
              <a:t>整数平方根</a:t>
            </a:r>
            <a:r>
              <a:rPr lang="en-US" altLang="zh-CN" sz="4000" dirty="0" smtClean="0"/>
              <a:t>：</a:t>
            </a:r>
            <a:r>
              <a:rPr lang="zh-CN" altLang="en-US" sz="4000" dirty="0" smtClean="0">
                <a:sym typeface="Wingdings" pitchFamily="2" charset="2"/>
              </a:rPr>
              <a:t>动作相关的问题</a:t>
            </a:r>
            <a:endParaRPr lang="en-US" altLang="zh-CN" sz="4000" dirty="0" smtClean="0"/>
          </a:p>
        </p:txBody>
      </p:sp>
      <p:sp>
        <p:nvSpPr>
          <p:cNvPr id="5" name="矩形 4"/>
          <p:cNvSpPr/>
          <p:nvPr/>
        </p:nvSpPr>
        <p:spPr>
          <a:xfrm>
            <a:off x="0" y="1772816"/>
            <a:ext cx="74523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 smtClean="0">
                <a:solidFill>
                  <a:prstClr val="black"/>
                </a:solidFill>
              </a:rPr>
              <a:t>计算过程中变量</a:t>
            </a:r>
            <a:r>
              <a:rPr lang="en-US" altLang="zh-CN" sz="2800" dirty="0" smtClean="0">
                <a:solidFill>
                  <a:prstClr val="black"/>
                </a:solidFill>
              </a:rPr>
              <a:t>r</a:t>
            </a:r>
            <a:r>
              <a:rPr lang="zh-CN" altLang="en-US" sz="2800" dirty="0" smtClean="0"/>
              <a:t>是否只赋值一次？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ym typeface="Wingdings" pitchFamily="2" charset="2"/>
              </a:rPr>
              <a:t>动作相关的实际问题</a:t>
            </a:r>
            <a:endParaRPr lang="en-US" altLang="zh-CN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/>
              <a:t>例</a:t>
            </a:r>
            <a:r>
              <a:rPr lang="en-US" altLang="zh-CN" sz="4000" dirty="0" smtClean="0"/>
              <a:t>1b -</a:t>
            </a:r>
            <a:r>
              <a:rPr lang="zh-CN" altLang="en-US" sz="4000" dirty="0" smtClean="0"/>
              <a:t>自动售茶机</a:t>
            </a:r>
            <a:r>
              <a:rPr lang="en-US" altLang="zh-CN" sz="4000" dirty="0" smtClean="0"/>
              <a:t>：</a:t>
            </a:r>
            <a:r>
              <a:rPr lang="zh-CN" altLang="en-US" sz="4000" dirty="0" smtClean="0">
                <a:sym typeface="Wingdings" pitchFamily="2" charset="2"/>
              </a:rPr>
              <a:t>设计</a:t>
            </a:r>
            <a:endParaRPr lang="en-US" altLang="zh-CN" sz="4000" dirty="0" smtClean="0"/>
          </a:p>
        </p:txBody>
      </p:sp>
      <p:sp>
        <p:nvSpPr>
          <p:cNvPr id="43" name="Oval 3"/>
          <p:cNvSpPr>
            <a:spLocks noChangeArrowheads="1"/>
          </p:cNvSpPr>
          <p:nvPr/>
        </p:nvSpPr>
        <p:spPr bwMode="auto">
          <a:xfrm>
            <a:off x="4572000" y="1268760"/>
            <a:ext cx="863600" cy="4159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latin typeface="+mn-lt"/>
                <a:ea typeface="+mn-ea"/>
              </a:rPr>
              <a:t>s0</a:t>
            </a: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4320009" y="1951756"/>
            <a:ext cx="79216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 smtClean="0">
                <a:latin typeface="Calibri" pitchFamily="34" charset="0"/>
              </a:rPr>
              <a:t>1</a:t>
            </a:r>
            <a:r>
              <a:rPr lang="zh-CN" altLang="en-US" dirty="0" smtClean="0"/>
              <a:t>元</a:t>
            </a:r>
            <a:endParaRPr lang="en-US" altLang="zh-CN" dirty="0">
              <a:latin typeface="Calibri" pitchFamily="34" charset="0"/>
            </a:endParaRP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3923928" y="2924944"/>
            <a:ext cx="79216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 smtClean="0">
                <a:latin typeface="Calibri" pitchFamily="34" charset="0"/>
              </a:rPr>
              <a:t>1</a:t>
            </a:r>
            <a:r>
              <a:rPr lang="zh-CN" altLang="en-US" dirty="0" smtClean="0"/>
              <a:t>元</a:t>
            </a:r>
            <a:endParaRPr lang="en-US" altLang="zh-CN" dirty="0">
              <a:latin typeface="Calibri" pitchFamily="34" charset="0"/>
            </a:endParaRPr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4968552" y="1772816"/>
            <a:ext cx="79216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 smtClean="0">
                <a:latin typeface="Calibri" pitchFamily="34" charset="0"/>
              </a:rPr>
              <a:t>5</a:t>
            </a:r>
            <a:r>
              <a:rPr lang="zh-CN" altLang="en-US" dirty="0" smtClean="0"/>
              <a:t>元</a:t>
            </a:r>
            <a:endParaRPr lang="en-US" altLang="zh-CN" dirty="0">
              <a:latin typeface="Calibri" pitchFamily="34" charset="0"/>
            </a:endParaRP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6084168" y="4077072"/>
            <a:ext cx="79216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dirty="0" smtClean="0">
                <a:latin typeface="Calibri" pitchFamily="34" charset="0"/>
              </a:rPr>
              <a:t>绿茶</a:t>
            </a:r>
            <a:endParaRPr lang="en-US" altLang="zh-CN" dirty="0">
              <a:latin typeface="Calibri" pitchFamily="34" charset="0"/>
            </a:endParaRPr>
          </a:p>
        </p:txBody>
      </p:sp>
      <p:cxnSp>
        <p:nvCxnSpPr>
          <p:cNvPr id="49" name="AutoShape 10"/>
          <p:cNvCxnSpPr>
            <a:cxnSpLocks noChangeShapeType="1"/>
            <a:stCxn id="43" idx="4"/>
            <a:endCxn id="51" idx="0"/>
          </p:cNvCxnSpPr>
          <p:nvPr/>
        </p:nvCxnSpPr>
        <p:spPr bwMode="auto">
          <a:xfrm rot="5400000">
            <a:off x="4563691" y="2124794"/>
            <a:ext cx="880219" cy="1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" name="AutoShape 11"/>
          <p:cNvCxnSpPr>
            <a:cxnSpLocks noChangeShapeType="1"/>
            <a:stCxn id="43" idx="4"/>
            <a:endCxn id="57" idx="0"/>
          </p:cNvCxnSpPr>
          <p:nvPr/>
        </p:nvCxnSpPr>
        <p:spPr bwMode="auto">
          <a:xfrm rot="16200000" flipH="1">
            <a:off x="5175759" y="1512726"/>
            <a:ext cx="1816323" cy="216024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" name="Oval 12"/>
          <p:cNvSpPr>
            <a:spLocks noChangeArrowheads="1"/>
          </p:cNvSpPr>
          <p:nvPr/>
        </p:nvSpPr>
        <p:spPr bwMode="auto">
          <a:xfrm>
            <a:off x="4572000" y="2564904"/>
            <a:ext cx="863600" cy="4159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latin typeface="+mn-lt"/>
                <a:ea typeface="+mn-ea"/>
              </a:rPr>
              <a:t>s1</a:t>
            </a:r>
          </a:p>
        </p:txBody>
      </p:sp>
      <p:cxnSp>
        <p:nvCxnSpPr>
          <p:cNvPr id="52" name="AutoShape 13"/>
          <p:cNvCxnSpPr>
            <a:cxnSpLocks noChangeShapeType="1"/>
            <a:stCxn id="51" idx="4"/>
            <a:endCxn id="53" idx="0"/>
          </p:cNvCxnSpPr>
          <p:nvPr/>
        </p:nvCxnSpPr>
        <p:spPr bwMode="auto">
          <a:xfrm rot="5400000">
            <a:off x="4275659" y="2772866"/>
            <a:ext cx="520179" cy="936104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3" name="Oval 14"/>
          <p:cNvSpPr>
            <a:spLocks noChangeArrowheads="1"/>
          </p:cNvSpPr>
          <p:nvPr/>
        </p:nvSpPr>
        <p:spPr bwMode="auto">
          <a:xfrm>
            <a:off x="3635896" y="3501008"/>
            <a:ext cx="863600" cy="4159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+mn-lt"/>
                <a:ea typeface="+mn-ea"/>
              </a:rPr>
              <a:t>s2</a:t>
            </a:r>
            <a:endParaRPr lang="en-US" altLang="zh-CN" sz="2400" dirty="0">
              <a:latin typeface="+mn-lt"/>
              <a:ea typeface="+mn-ea"/>
            </a:endParaRPr>
          </a:p>
        </p:txBody>
      </p:sp>
      <p:sp>
        <p:nvSpPr>
          <p:cNvPr id="54" name="Oval 16"/>
          <p:cNvSpPr>
            <a:spLocks noChangeArrowheads="1"/>
          </p:cNvSpPr>
          <p:nvPr/>
        </p:nvSpPr>
        <p:spPr bwMode="auto">
          <a:xfrm>
            <a:off x="5220072" y="5373216"/>
            <a:ext cx="863600" cy="4159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+mn-lt"/>
                <a:ea typeface="+mn-ea"/>
              </a:rPr>
              <a:t>s5</a:t>
            </a:r>
            <a:endParaRPr lang="en-US" altLang="zh-CN" sz="2400" dirty="0">
              <a:latin typeface="+mn-lt"/>
              <a:ea typeface="+mn-ea"/>
            </a:endParaRP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5400600" y="2852936"/>
            <a:ext cx="79216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 smtClean="0">
                <a:latin typeface="Calibri" pitchFamily="34" charset="0"/>
              </a:rPr>
              <a:t>5</a:t>
            </a:r>
            <a:r>
              <a:rPr lang="zh-CN" altLang="en-US" dirty="0" smtClean="0"/>
              <a:t>元</a:t>
            </a:r>
            <a:endParaRPr lang="en-US" altLang="zh-CN" dirty="0">
              <a:latin typeface="Calibri" pitchFamily="34" charset="0"/>
            </a:endParaRPr>
          </a:p>
        </p:txBody>
      </p:sp>
      <p:cxnSp>
        <p:nvCxnSpPr>
          <p:cNvPr id="56" name="AutoShape 19"/>
          <p:cNvCxnSpPr>
            <a:cxnSpLocks noChangeShapeType="1"/>
            <a:stCxn id="51" idx="5"/>
            <a:endCxn id="57" idx="1"/>
          </p:cNvCxnSpPr>
          <p:nvPr/>
        </p:nvCxnSpPr>
        <p:spPr bwMode="auto">
          <a:xfrm rot="16200000" flipH="1">
            <a:off x="5762920" y="2466127"/>
            <a:ext cx="642001" cy="154958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7" name="Oval 20"/>
          <p:cNvSpPr>
            <a:spLocks noChangeArrowheads="1"/>
          </p:cNvSpPr>
          <p:nvPr/>
        </p:nvSpPr>
        <p:spPr bwMode="auto">
          <a:xfrm>
            <a:off x="6732240" y="3501008"/>
            <a:ext cx="863600" cy="4159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+mn-lt"/>
                <a:ea typeface="+mn-ea"/>
              </a:rPr>
              <a:t>s3</a:t>
            </a:r>
            <a:endParaRPr lang="en-US" altLang="zh-CN" sz="2400" dirty="0">
              <a:latin typeface="+mn-lt"/>
              <a:ea typeface="+mn-ea"/>
            </a:endParaRPr>
          </a:p>
        </p:txBody>
      </p:sp>
      <p:cxnSp>
        <p:nvCxnSpPr>
          <p:cNvPr id="58" name="AutoShape 21"/>
          <p:cNvCxnSpPr>
            <a:cxnSpLocks noChangeShapeType="1"/>
            <a:stCxn id="57" idx="4"/>
            <a:endCxn id="54" idx="0"/>
          </p:cNvCxnSpPr>
          <p:nvPr/>
        </p:nvCxnSpPr>
        <p:spPr bwMode="auto">
          <a:xfrm rot="5400000">
            <a:off x="5679815" y="3888990"/>
            <a:ext cx="1456283" cy="151216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" name="AutoShape 29"/>
          <p:cNvCxnSpPr>
            <a:cxnSpLocks noChangeShapeType="1"/>
            <a:endCxn id="43" idx="1"/>
          </p:cNvCxnSpPr>
          <p:nvPr/>
        </p:nvCxnSpPr>
        <p:spPr bwMode="auto">
          <a:xfrm>
            <a:off x="3779912" y="908720"/>
            <a:ext cx="918559" cy="420951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" name="AutoShape 15"/>
          <p:cNvCxnSpPr>
            <a:cxnSpLocks noChangeShapeType="1"/>
            <a:stCxn id="54" idx="2"/>
            <a:endCxn id="64" idx="4"/>
          </p:cNvCxnSpPr>
          <p:nvPr/>
        </p:nvCxnSpPr>
        <p:spPr bwMode="auto">
          <a:xfrm rot="10800000">
            <a:off x="2411512" y="3916933"/>
            <a:ext cx="2808560" cy="1664246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" name="AutoShape 21"/>
          <p:cNvCxnSpPr>
            <a:cxnSpLocks noChangeShapeType="1"/>
            <a:stCxn id="53" idx="4"/>
            <a:endCxn id="74" idx="6"/>
          </p:cNvCxnSpPr>
          <p:nvPr/>
        </p:nvCxnSpPr>
        <p:spPr bwMode="auto">
          <a:xfrm rot="5400000">
            <a:off x="2551373" y="4136864"/>
            <a:ext cx="1736254" cy="129639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891833" y="4929857"/>
            <a:ext cx="151216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dirty="0" smtClean="0">
                <a:latin typeface="Calibri" pitchFamily="34" charset="0"/>
              </a:rPr>
              <a:t>取绿茶</a:t>
            </a:r>
          </a:p>
        </p:txBody>
      </p:sp>
      <p:sp>
        <p:nvSpPr>
          <p:cNvPr id="63" name="Rectangle 8"/>
          <p:cNvSpPr>
            <a:spLocks noChangeArrowheads="1"/>
          </p:cNvSpPr>
          <p:nvPr/>
        </p:nvSpPr>
        <p:spPr bwMode="auto">
          <a:xfrm>
            <a:off x="3995936" y="4149080"/>
            <a:ext cx="79216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dirty="0" smtClean="0">
                <a:latin typeface="Calibri" pitchFamily="34" charset="0"/>
              </a:rPr>
              <a:t>绿茶</a:t>
            </a:r>
            <a:endParaRPr lang="en-US" altLang="zh-CN" dirty="0">
              <a:latin typeface="Calibri" pitchFamily="34" charset="0"/>
            </a:endParaRPr>
          </a:p>
        </p:txBody>
      </p:sp>
      <p:sp>
        <p:nvSpPr>
          <p:cNvPr id="64" name="Oval 16"/>
          <p:cNvSpPr>
            <a:spLocks noChangeArrowheads="1"/>
          </p:cNvSpPr>
          <p:nvPr/>
        </p:nvSpPr>
        <p:spPr bwMode="auto">
          <a:xfrm>
            <a:off x="1979712" y="3501008"/>
            <a:ext cx="863600" cy="4159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+mn-lt"/>
                <a:ea typeface="+mn-ea"/>
              </a:rPr>
              <a:t>s6</a:t>
            </a:r>
            <a:endParaRPr lang="en-US" altLang="zh-CN" sz="2400" dirty="0">
              <a:latin typeface="+mn-lt"/>
              <a:ea typeface="+mn-ea"/>
            </a:endParaRPr>
          </a:p>
        </p:txBody>
      </p:sp>
      <p:sp>
        <p:nvSpPr>
          <p:cNvPr id="66" name="Rectangle 9"/>
          <p:cNvSpPr>
            <a:spLocks noChangeArrowheads="1"/>
          </p:cNvSpPr>
          <p:nvPr/>
        </p:nvSpPr>
        <p:spPr bwMode="auto">
          <a:xfrm>
            <a:off x="1487596" y="2673548"/>
            <a:ext cx="108012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dirty="0" smtClean="0">
                <a:latin typeface="Calibri" pitchFamily="34" charset="0"/>
              </a:rPr>
              <a:t>取余钱</a:t>
            </a:r>
          </a:p>
        </p:txBody>
      </p:sp>
      <p:cxnSp>
        <p:nvCxnSpPr>
          <p:cNvPr id="67" name="AutoShape 15"/>
          <p:cNvCxnSpPr>
            <a:cxnSpLocks noChangeShapeType="1"/>
            <a:stCxn id="57" idx="6"/>
            <a:endCxn id="64" idx="3"/>
          </p:cNvCxnSpPr>
          <p:nvPr/>
        </p:nvCxnSpPr>
        <p:spPr bwMode="auto">
          <a:xfrm flipH="1">
            <a:off x="2106183" y="3708971"/>
            <a:ext cx="5489657" cy="147051"/>
          </a:xfrm>
          <a:prstGeom prst="curvedConnector4">
            <a:avLst>
              <a:gd name="adj1" fmla="val -4164"/>
              <a:gd name="adj2" fmla="val 159705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9" name="Rectangle 22"/>
          <p:cNvSpPr>
            <a:spLocks noChangeArrowheads="1"/>
          </p:cNvSpPr>
          <p:nvPr/>
        </p:nvSpPr>
        <p:spPr bwMode="auto">
          <a:xfrm>
            <a:off x="7776864" y="4077072"/>
            <a:ext cx="79216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dirty="0" smtClean="0">
                <a:latin typeface="Calibri" pitchFamily="34" charset="0"/>
              </a:rPr>
              <a:t>退钱</a:t>
            </a:r>
            <a:endParaRPr lang="en-US" altLang="zh-CN" sz="2400" dirty="0">
              <a:latin typeface="Calibri" pitchFamily="34" charset="0"/>
            </a:endParaRPr>
          </a:p>
        </p:txBody>
      </p:sp>
      <p:cxnSp>
        <p:nvCxnSpPr>
          <p:cNvPr id="70" name="AutoShape 28"/>
          <p:cNvCxnSpPr>
            <a:cxnSpLocks noChangeShapeType="1"/>
            <a:stCxn id="53" idx="2"/>
            <a:endCxn id="64" idx="6"/>
          </p:cNvCxnSpPr>
          <p:nvPr/>
        </p:nvCxnSpPr>
        <p:spPr bwMode="auto">
          <a:xfrm rot="10800000">
            <a:off x="2843312" y="3708971"/>
            <a:ext cx="792584" cy="1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1" name="Rectangle 22"/>
          <p:cNvSpPr>
            <a:spLocks noChangeArrowheads="1"/>
          </p:cNvSpPr>
          <p:nvPr/>
        </p:nvSpPr>
        <p:spPr bwMode="auto">
          <a:xfrm>
            <a:off x="2915816" y="3284984"/>
            <a:ext cx="79216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dirty="0" smtClean="0">
                <a:latin typeface="Calibri" pitchFamily="34" charset="0"/>
              </a:rPr>
              <a:t>退钱</a:t>
            </a:r>
            <a:endParaRPr lang="en-US" altLang="zh-CN" sz="2400" dirty="0">
              <a:latin typeface="Calibri" pitchFamily="34" charset="0"/>
            </a:endParaRPr>
          </a:p>
        </p:txBody>
      </p:sp>
      <p:cxnSp>
        <p:nvCxnSpPr>
          <p:cNvPr id="72" name="AutoShape 28"/>
          <p:cNvCxnSpPr>
            <a:cxnSpLocks noChangeShapeType="1"/>
            <a:stCxn id="51" idx="2"/>
            <a:endCxn id="64" idx="7"/>
          </p:cNvCxnSpPr>
          <p:nvPr/>
        </p:nvCxnSpPr>
        <p:spPr bwMode="auto">
          <a:xfrm rot="10800000" flipV="1">
            <a:off x="2716842" y="2772867"/>
            <a:ext cx="1855159" cy="78905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3563888" y="2420888"/>
            <a:ext cx="79216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dirty="0" smtClean="0">
                <a:latin typeface="Calibri" pitchFamily="34" charset="0"/>
              </a:rPr>
              <a:t>退钱</a:t>
            </a:r>
            <a:endParaRPr lang="en-US" altLang="zh-CN" sz="2400" dirty="0">
              <a:latin typeface="Calibri" pitchFamily="34" charset="0"/>
            </a:endParaRPr>
          </a:p>
        </p:txBody>
      </p:sp>
      <p:sp>
        <p:nvSpPr>
          <p:cNvPr id="74" name="Oval 16"/>
          <p:cNvSpPr>
            <a:spLocks noChangeArrowheads="1"/>
          </p:cNvSpPr>
          <p:nvPr/>
        </p:nvSpPr>
        <p:spPr bwMode="auto">
          <a:xfrm>
            <a:off x="1907704" y="5445224"/>
            <a:ext cx="863600" cy="4159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+mn-lt"/>
                <a:ea typeface="+mn-ea"/>
              </a:rPr>
              <a:t>s4</a:t>
            </a:r>
            <a:endParaRPr lang="en-US" altLang="zh-CN" sz="2400" dirty="0">
              <a:latin typeface="+mn-lt"/>
              <a:ea typeface="+mn-ea"/>
            </a:endParaRPr>
          </a:p>
        </p:txBody>
      </p:sp>
      <p:cxnSp>
        <p:nvCxnSpPr>
          <p:cNvPr id="75" name="AutoShape 15"/>
          <p:cNvCxnSpPr>
            <a:cxnSpLocks noChangeShapeType="1"/>
            <a:stCxn id="74" idx="2"/>
            <a:endCxn id="43" idx="2"/>
          </p:cNvCxnSpPr>
          <p:nvPr/>
        </p:nvCxnSpPr>
        <p:spPr bwMode="auto">
          <a:xfrm rot="10800000" flipH="1">
            <a:off x="1907704" y="1476723"/>
            <a:ext cx="2664296" cy="4176464"/>
          </a:xfrm>
          <a:prstGeom prst="curvedConnector3">
            <a:avLst>
              <a:gd name="adj1" fmla="val -4718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3707904" y="5157192"/>
            <a:ext cx="151216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dirty="0" smtClean="0">
                <a:latin typeface="Calibri" pitchFamily="34" charset="0"/>
              </a:rPr>
              <a:t>取绿茶</a:t>
            </a:r>
          </a:p>
        </p:txBody>
      </p:sp>
      <p:cxnSp>
        <p:nvCxnSpPr>
          <p:cNvPr id="38" name="AutoShape 15"/>
          <p:cNvCxnSpPr>
            <a:cxnSpLocks noChangeShapeType="1"/>
            <a:stCxn id="64" idx="0"/>
            <a:endCxn id="43" idx="3"/>
          </p:cNvCxnSpPr>
          <p:nvPr/>
        </p:nvCxnSpPr>
        <p:spPr bwMode="auto">
          <a:xfrm rot="5400000" flipH="1" flipV="1">
            <a:off x="2616374" y="1418912"/>
            <a:ext cx="1877234" cy="2286959"/>
          </a:xfrm>
          <a:prstGeom prst="curvedConnector3">
            <a:avLst>
              <a:gd name="adj1" fmla="val 7302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/>
              <a:t>例</a:t>
            </a:r>
            <a:r>
              <a:rPr lang="en-US" altLang="zh-CN" sz="4000" dirty="0" smtClean="0"/>
              <a:t>1b -</a:t>
            </a:r>
            <a:r>
              <a:rPr lang="zh-CN" altLang="en-US" sz="4000" dirty="0" smtClean="0"/>
              <a:t>自动售茶机</a:t>
            </a:r>
            <a:r>
              <a:rPr lang="en-US" altLang="zh-CN" sz="4000" dirty="0" smtClean="0"/>
              <a:t>：</a:t>
            </a:r>
            <a:r>
              <a:rPr lang="zh-CN" altLang="en-US" sz="4000" dirty="0" smtClean="0"/>
              <a:t>抽象计算过程</a:t>
            </a:r>
            <a:r>
              <a:rPr lang="en-US" altLang="zh-CN" sz="4000" dirty="0" smtClean="0"/>
              <a:t>(</a:t>
            </a:r>
            <a:r>
              <a:rPr lang="zh-CN" altLang="en-US" sz="4000" dirty="0" smtClean="0">
                <a:sym typeface="Wingdings" pitchFamily="2" charset="2"/>
              </a:rPr>
              <a:t>动作</a:t>
            </a:r>
            <a:r>
              <a:rPr lang="en-US" altLang="zh-CN" sz="4000" dirty="0" smtClean="0"/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1772816"/>
            <a:ext cx="77403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元</a:t>
            </a:r>
            <a:r>
              <a:rPr lang="en-US" altLang="zh-CN" sz="2800" dirty="0" smtClean="0"/>
              <a:t>,1</a:t>
            </a:r>
            <a:r>
              <a:rPr lang="zh-CN" altLang="en-US" sz="2800" dirty="0" smtClean="0"/>
              <a:t>元</a:t>
            </a:r>
            <a:r>
              <a:rPr lang="en-US" altLang="zh-CN" sz="2800" dirty="0" smtClean="0">
                <a:latin typeface="Calibri" pitchFamily="34" charset="0"/>
              </a:rPr>
              <a:t>,</a:t>
            </a:r>
            <a:r>
              <a:rPr lang="zh-CN" altLang="en-US" sz="2800" dirty="0" smtClean="0">
                <a:latin typeface="Calibri" pitchFamily="34" charset="0"/>
              </a:rPr>
              <a:t>绿茶</a:t>
            </a:r>
            <a:r>
              <a:rPr lang="en-US" altLang="zh-CN" sz="2800" dirty="0" smtClean="0">
                <a:latin typeface="Calibri" pitchFamily="34" charset="0"/>
              </a:rPr>
              <a:t>,</a:t>
            </a:r>
            <a:r>
              <a:rPr lang="zh-CN" altLang="en-US" sz="2800" dirty="0" smtClean="0">
                <a:latin typeface="Calibri" pitchFamily="34" charset="0"/>
              </a:rPr>
              <a:t>取绿茶</a:t>
            </a:r>
            <a:r>
              <a:rPr lang="en-US" altLang="zh-CN" sz="2800" dirty="0" smtClean="0">
                <a:latin typeface="Calibri" pitchFamily="34" charset="0"/>
              </a:rPr>
              <a:t>, ,… …</a:t>
            </a:r>
            <a:endParaRPr lang="zh-CN" altLang="en-US" sz="2800" dirty="0" smtClean="0">
              <a:latin typeface="Calibri" pitchFamily="34" charset="0"/>
            </a:endParaRP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元</a:t>
            </a:r>
            <a:r>
              <a:rPr lang="en-US" altLang="zh-CN" sz="2800" dirty="0" smtClean="0"/>
              <a:t>,5</a:t>
            </a:r>
            <a:r>
              <a:rPr lang="zh-CN" altLang="en-US" sz="2800" dirty="0" smtClean="0"/>
              <a:t>元</a:t>
            </a:r>
            <a:r>
              <a:rPr lang="en-US" altLang="zh-CN" sz="2800" dirty="0" smtClean="0">
                <a:latin typeface="Calibri" pitchFamily="34" charset="0"/>
              </a:rPr>
              <a:t>,</a:t>
            </a:r>
            <a:r>
              <a:rPr lang="zh-CN" altLang="en-US" sz="2800" dirty="0" smtClean="0">
                <a:latin typeface="Calibri" pitchFamily="34" charset="0"/>
              </a:rPr>
              <a:t>绿茶</a:t>
            </a:r>
            <a:r>
              <a:rPr lang="en-US" altLang="zh-CN" sz="2800" dirty="0" smtClean="0">
                <a:latin typeface="Calibri" pitchFamily="34" charset="0"/>
              </a:rPr>
              <a:t>,</a:t>
            </a:r>
            <a:r>
              <a:rPr lang="zh-CN" altLang="en-US" sz="2800" dirty="0" smtClean="0">
                <a:latin typeface="Calibri" pitchFamily="34" charset="0"/>
              </a:rPr>
              <a:t>取绿茶</a:t>
            </a:r>
            <a:r>
              <a:rPr lang="en-US" altLang="zh-CN" sz="2800" dirty="0" smtClean="0">
                <a:latin typeface="Calibri" pitchFamily="34" charset="0"/>
              </a:rPr>
              <a:t>,</a:t>
            </a:r>
            <a:r>
              <a:rPr lang="zh-CN" altLang="en-US" sz="2800" dirty="0" smtClean="0">
                <a:latin typeface="Calibri" pitchFamily="34" charset="0"/>
              </a:rPr>
              <a:t>取余钱</a:t>
            </a:r>
            <a:r>
              <a:rPr lang="en-US" altLang="zh-CN" sz="2800" dirty="0" smtClean="0">
                <a:latin typeface="Calibri" pitchFamily="34" charset="0"/>
              </a:rPr>
              <a:t>,… …</a:t>
            </a:r>
            <a:endParaRPr lang="zh-CN" altLang="en-US" sz="2800" dirty="0" smtClean="0">
              <a:latin typeface="Calibri" pitchFamily="34" charset="0"/>
            </a:endParaRPr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/>
              <a:t>例</a:t>
            </a:r>
            <a:r>
              <a:rPr lang="en-US" altLang="zh-CN" sz="4000" dirty="0" smtClean="0"/>
              <a:t>1b -</a:t>
            </a:r>
            <a:r>
              <a:rPr lang="zh-CN" altLang="en-US" sz="4000" dirty="0" smtClean="0"/>
              <a:t>自动售茶机</a:t>
            </a:r>
            <a:r>
              <a:rPr lang="en-US" altLang="zh-CN" sz="4000" dirty="0" smtClean="0"/>
              <a:t>：</a:t>
            </a:r>
            <a:r>
              <a:rPr lang="zh-CN" altLang="en-US" sz="4000" dirty="0" smtClean="0">
                <a:sym typeface="Wingdings" pitchFamily="2" charset="2"/>
              </a:rPr>
              <a:t>动作相关的问题</a:t>
            </a:r>
            <a:endParaRPr lang="en-US" altLang="zh-CN" sz="4000" dirty="0" smtClean="0"/>
          </a:p>
        </p:txBody>
      </p:sp>
      <p:sp>
        <p:nvSpPr>
          <p:cNvPr id="5" name="矩形 4"/>
          <p:cNvSpPr/>
          <p:nvPr/>
        </p:nvSpPr>
        <p:spPr>
          <a:xfrm>
            <a:off x="0" y="1772816"/>
            <a:ext cx="88924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投入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元钱后是否可以取消购买</a:t>
            </a:r>
            <a:r>
              <a:rPr lang="en-US" altLang="zh-CN" sz="2800" dirty="0" smtClean="0"/>
              <a:t>(</a:t>
            </a:r>
            <a:r>
              <a:rPr lang="zh-CN" altLang="en-US" sz="2800" dirty="0" smtClean="0">
                <a:latin typeface="Calibri" pitchFamily="34" charset="0"/>
              </a:rPr>
              <a:t>退钱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投入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元钱后又投入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元钱，之后是否会</a:t>
            </a:r>
            <a:r>
              <a:rPr lang="zh-CN" altLang="en-US" sz="2800" dirty="0" smtClean="0">
                <a:latin typeface="Calibri" pitchFamily="34" charset="0"/>
              </a:rPr>
              <a:t>找钱</a:t>
            </a:r>
            <a:r>
              <a:rPr lang="en-US" altLang="zh-CN" sz="2800" dirty="0" smtClean="0">
                <a:latin typeface="Calibri" pitchFamily="34" charset="0"/>
              </a:rPr>
              <a:t>(</a:t>
            </a:r>
            <a:r>
              <a:rPr lang="zh-CN" altLang="en-US" sz="2800" dirty="0" smtClean="0">
                <a:latin typeface="Calibri" pitchFamily="34" charset="0"/>
              </a:rPr>
              <a:t>取余钱</a:t>
            </a:r>
            <a:r>
              <a:rPr lang="en-US" altLang="zh-CN" sz="2800" dirty="0" smtClean="0">
                <a:latin typeface="Calibri" pitchFamily="34" charset="0"/>
              </a:rPr>
              <a:t>)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ym typeface="Wingdings" pitchFamily="2" charset="2"/>
              </a:rPr>
              <a:t>系统行为正确性：</a:t>
            </a:r>
            <a:r>
              <a:rPr lang="en-US" altLang="zh-CN" sz="2800" dirty="0" smtClean="0"/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1052736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 smtClean="0">
              <a:sym typeface="Wingdings" pitchFamily="2" charset="2"/>
            </a:endParaRPr>
          </a:p>
          <a:p>
            <a:r>
              <a:rPr lang="zh-CN" altLang="en-US" sz="2800" dirty="0" smtClean="0"/>
              <a:t>计算过程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>
                <a:sym typeface="Wingdings" pitchFamily="2" charset="2"/>
              </a:rPr>
              <a:t>可观测</a:t>
            </a:r>
            <a:r>
              <a:rPr lang="zh-CN" altLang="en-US" sz="2800" b="1" dirty="0" smtClean="0">
                <a:sym typeface="Wingdings" pitchFamily="2" charset="2"/>
              </a:rPr>
              <a:t>状态</a:t>
            </a:r>
            <a:r>
              <a:rPr lang="zh-CN" altLang="en-US" sz="2800" dirty="0" smtClean="0">
                <a:sym typeface="Wingdings" pitchFamily="2" charset="2"/>
              </a:rPr>
              <a:t>序列</a:t>
            </a:r>
            <a:r>
              <a:rPr lang="el-GR" altLang="zh-CN" sz="2800" dirty="0" smtClean="0">
                <a:sym typeface="Wingdings" pitchFamily="2" charset="2"/>
              </a:rPr>
              <a:t>π</a:t>
            </a:r>
            <a:r>
              <a:rPr lang="en-US" altLang="zh-CN" sz="2800" dirty="0" smtClean="0">
                <a:sym typeface="Wingdings" pitchFamily="2" charset="2"/>
              </a:rPr>
              <a:t>  </a:t>
            </a:r>
            <a:r>
              <a:rPr lang="el-GR" altLang="zh-CN" sz="2800" dirty="0" smtClean="0">
                <a:sym typeface="Wingdings" pitchFamily="2" charset="2"/>
              </a:rPr>
              <a:t>π</a:t>
            </a:r>
            <a:r>
              <a:rPr lang="zh-CN" altLang="en-US" sz="2800" dirty="0" smtClean="0">
                <a:sym typeface="Wingdings" pitchFamily="2" charset="2"/>
              </a:rPr>
              <a:t>满足</a:t>
            </a:r>
            <a:r>
              <a:rPr lang="el-GR" altLang="zh-CN" sz="2800" dirty="0" smtClean="0">
                <a:sym typeface="Wingdings" pitchFamily="2" charset="2"/>
              </a:rPr>
              <a:t>φ</a:t>
            </a:r>
            <a:r>
              <a:rPr lang="en-US" altLang="zh-CN" sz="2800" dirty="0" smtClean="0">
                <a:sym typeface="Wingdings" pitchFamily="2" charset="2"/>
              </a:rPr>
              <a:t>(x,</a:t>
            </a:r>
            <a:r>
              <a:rPr lang="el-GR" altLang="zh-CN" sz="2800" dirty="0" smtClean="0">
                <a:sym typeface="Wingdings" pitchFamily="2" charset="2"/>
              </a:rPr>
              <a:t>π</a:t>
            </a:r>
            <a:r>
              <a:rPr lang="en-US" altLang="zh-CN" sz="2800" dirty="0" smtClean="0">
                <a:sym typeface="Wingdings" pitchFamily="2" charset="2"/>
              </a:rPr>
              <a:t>)</a:t>
            </a:r>
          </a:p>
          <a:p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2800" dirty="0" smtClean="0">
              <a:sym typeface="Wingdings" pitchFamily="2" charset="2"/>
            </a:endParaRPr>
          </a:p>
          <a:p>
            <a:r>
              <a:rPr lang="zh-CN" altLang="en-US" sz="2800" dirty="0" smtClean="0"/>
              <a:t>计算过程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>
                <a:sym typeface="Wingdings" pitchFamily="2" charset="2"/>
              </a:rPr>
              <a:t>可观测动作序列</a:t>
            </a:r>
            <a:r>
              <a:rPr lang="el-GR" altLang="zh-CN" sz="2800" dirty="0" smtClean="0">
                <a:sym typeface="Wingdings" pitchFamily="2" charset="2"/>
              </a:rPr>
              <a:t>π</a:t>
            </a:r>
            <a:r>
              <a:rPr lang="en-US" altLang="zh-CN" sz="2800" dirty="0" smtClean="0">
                <a:sym typeface="Wingdings" pitchFamily="2" charset="2"/>
              </a:rPr>
              <a:t>  </a:t>
            </a:r>
            <a:r>
              <a:rPr lang="el-GR" altLang="zh-CN" sz="2800" dirty="0" smtClean="0">
                <a:sym typeface="Wingdings" pitchFamily="2" charset="2"/>
              </a:rPr>
              <a:t>π</a:t>
            </a:r>
            <a:r>
              <a:rPr lang="zh-CN" altLang="en-US" sz="2800" dirty="0" smtClean="0">
                <a:sym typeface="Wingdings" pitchFamily="2" charset="2"/>
              </a:rPr>
              <a:t>满足</a:t>
            </a:r>
            <a:r>
              <a:rPr lang="el-GR" altLang="zh-CN" sz="2800" dirty="0" smtClean="0">
                <a:sym typeface="Wingdings" pitchFamily="2" charset="2"/>
              </a:rPr>
              <a:t>φ</a:t>
            </a:r>
            <a:r>
              <a:rPr lang="en-US" altLang="zh-CN" sz="2800" dirty="0" smtClean="0">
                <a:sym typeface="Wingdings" pitchFamily="2" charset="2"/>
              </a:rPr>
              <a:t>(x,</a:t>
            </a:r>
            <a:r>
              <a:rPr lang="el-GR" altLang="zh-CN" sz="2800" dirty="0" smtClean="0">
                <a:sym typeface="Wingdings" pitchFamily="2" charset="2"/>
              </a:rPr>
              <a:t>π</a:t>
            </a:r>
            <a:r>
              <a:rPr lang="en-US" altLang="zh-CN" sz="2800" dirty="0" smtClean="0">
                <a:sym typeface="Wingdings" pitchFamily="2" charset="2"/>
              </a:rPr>
              <a:t>)</a:t>
            </a:r>
          </a:p>
          <a:p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ym typeface="Wingdings" pitchFamily="2" charset="2"/>
              </a:rPr>
              <a:t>动作与状态</a:t>
            </a:r>
            <a:endParaRPr lang="en-US" altLang="zh-CN" sz="4000" dirty="0" smtClean="0"/>
          </a:p>
        </p:txBody>
      </p:sp>
      <p:sp>
        <p:nvSpPr>
          <p:cNvPr id="3" name="矩形 2"/>
          <p:cNvSpPr/>
          <p:nvPr/>
        </p:nvSpPr>
        <p:spPr>
          <a:xfrm>
            <a:off x="0" y="1052736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 smtClean="0">
              <a:sym typeface="Wingdings" pitchFamily="2" charset="2"/>
            </a:endParaRPr>
          </a:p>
          <a:p>
            <a:r>
              <a:rPr lang="zh-CN" altLang="en-US" sz="2800" dirty="0" smtClean="0"/>
              <a:t>有一定对应关系，侧重点不一样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/>
              <a:t>例</a:t>
            </a:r>
            <a:r>
              <a:rPr lang="en-US" altLang="zh-CN" sz="4000" dirty="0" smtClean="0"/>
              <a:t>1a - </a:t>
            </a:r>
            <a:r>
              <a:rPr lang="zh-CN" altLang="en-US" sz="4000" dirty="0"/>
              <a:t>整数平方根</a:t>
            </a:r>
            <a:r>
              <a:rPr lang="en-US" altLang="zh-CN" sz="4000" dirty="0" smtClean="0"/>
              <a:t>：</a:t>
            </a:r>
            <a:r>
              <a:rPr lang="zh-CN" altLang="en-US" sz="4000" dirty="0" smtClean="0">
                <a:sym typeface="Wingdings" pitchFamily="2" charset="2"/>
              </a:rPr>
              <a:t>动作与状态的对应</a:t>
            </a:r>
            <a:endParaRPr lang="en-US" altLang="zh-CN" sz="4000" dirty="0" smtClean="0"/>
          </a:p>
        </p:txBody>
      </p:sp>
      <p:sp>
        <p:nvSpPr>
          <p:cNvPr id="3" name="矩形 2"/>
          <p:cNvSpPr/>
          <p:nvPr/>
        </p:nvSpPr>
        <p:spPr>
          <a:xfrm>
            <a:off x="0" y="9087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   (LAB,y1,y2,y3,x,r)</a:t>
            </a:r>
          </a:p>
        </p:txBody>
      </p:sp>
      <p:sp>
        <p:nvSpPr>
          <p:cNvPr id="5" name="矩形 4"/>
          <p:cNvSpPr/>
          <p:nvPr/>
        </p:nvSpPr>
        <p:spPr>
          <a:xfrm>
            <a:off x="432048" y="1772816"/>
            <a:ext cx="3491880" cy="440120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(BEG,0,0,0,5,0)</a:t>
            </a:r>
          </a:p>
          <a:p>
            <a:r>
              <a:rPr lang="en-US" altLang="zh-CN" sz="2800" dirty="0" smtClean="0"/>
              <a:t>(s1,   0,1,1,5,0)</a:t>
            </a:r>
          </a:p>
          <a:p>
            <a:r>
              <a:rPr lang="en-US" altLang="zh-CN" sz="2800" dirty="0" smtClean="0"/>
              <a:t>(s2,   0,1,1,5,0)</a:t>
            </a:r>
          </a:p>
          <a:p>
            <a:r>
              <a:rPr lang="en-US" altLang="zh-CN" sz="2800" dirty="0" smtClean="0"/>
              <a:t>(s3,   1,3,1,5,0)</a:t>
            </a:r>
          </a:p>
          <a:p>
            <a:r>
              <a:rPr lang="en-US" altLang="zh-CN" sz="2800" dirty="0" smtClean="0"/>
              <a:t>(s1,   1,3,4,5,0)</a:t>
            </a:r>
          </a:p>
          <a:p>
            <a:r>
              <a:rPr lang="en-US" altLang="zh-CN" sz="2800" dirty="0" smtClean="0"/>
              <a:t>(s2,   1,3,4,5,0)</a:t>
            </a:r>
          </a:p>
          <a:p>
            <a:r>
              <a:rPr lang="en-US" altLang="zh-CN" sz="2800" dirty="0" smtClean="0"/>
              <a:t>(s3,   2,5,4,5,0)</a:t>
            </a:r>
          </a:p>
          <a:p>
            <a:r>
              <a:rPr lang="en-US" altLang="zh-CN" sz="2800" dirty="0" smtClean="0"/>
              <a:t>(s1,   2,5,9,5,0)</a:t>
            </a:r>
          </a:p>
          <a:p>
            <a:r>
              <a:rPr lang="en-US" altLang="zh-CN" sz="2800" dirty="0" smtClean="0"/>
              <a:t>(s4,   2,5,9,5,0) </a:t>
            </a:r>
          </a:p>
          <a:p>
            <a:r>
              <a:rPr lang="en-US" altLang="zh-CN" sz="2800" dirty="0" smtClean="0"/>
              <a:t>(END,2,5,9,5,2)</a:t>
            </a:r>
          </a:p>
        </p:txBody>
      </p:sp>
      <p:sp>
        <p:nvSpPr>
          <p:cNvPr id="8" name="矩形 7"/>
          <p:cNvSpPr/>
          <p:nvPr/>
        </p:nvSpPr>
        <p:spPr>
          <a:xfrm>
            <a:off x="3923928" y="1916832"/>
            <a:ext cx="4536504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(y1,y2,y3):=(0,1,1);	 </a:t>
            </a:r>
            <a:r>
              <a:rPr lang="en-US" altLang="zh-CN" sz="2800" dirty="0" err="1" smtClean="0"/>
              <a:t>goto</a:t>
            </a:r>
            <a:r>
              <a:rPr lang="en-US" altLang="zh-CN" sz="2800" dirty="0" smtClean="0"/>
              <a:t> s1</a:t>
            </a:r>
          </a:p>
          <a:p>
            <a:r>
              <a:rPr lang="en-US" altLang="zh-CN" sz="2800" dirty="0" smtClean="0"/>
              <a:t>():=(); 			 </a:t>
            </a:r>
            <a:r>
              <a:rPr lang="en-US" altLang="zh-CN" sz="2800" dirty="0" err="1" smtClean="0"/>
              <a:t>goto</a:t>
            </a:r>
            <a:r>
              <a:rPr lang="en-US" altLang="zh-CN" sz="2800" dirty="0" smtClean="0"/>
              <a:t> s2</a:t>
            </a:r>
            <a:endParaRPr lang="zh-CN" altLang="en-US" sz="2800" dirty="0" smtClean="0"/>
          </a:p>
          <a:p>
            <a:r>
              <a:rPr lang="en-US" altLang="zh-CN" sz="2800" dirty="0" smtClean="0"/>
              <a:t>(y1,y2):=(1,3); 	 </a:t>
            </a:r>
            <a:r>
              <a:rPr lang="en-US" altLang="zh-CN" sz="2800" dirty="0" err="1" smtClean="0"/>
              <a:t>goto</a:t>
            </a:r>
            <a:r>
              <a:rPr lang="en-US" altLang="zh-CN" sz="2800" dirty="0" smtClean="0"/>
              <a:t> s3 </a:t>
            </a:r>
          </a:p>
          <a:p>
            <a:r>
              <a:rPr lang="en-US" altLang="zh-CN" sz="2800" dirty="0" smtClean="0"/>
              <a:t>(y3):=(4);		 </a:t>
            </a:r>
            <a:r>
              <a:rPr lang="en-US" altLang="zh-CN" sz="2800" dirty="0" err="1" smtClean="0"/>
              <a:t>goto</a:t>
            </a:r>
            <a:r>
              <a:rPr lang="en-US" altLang="zh-CN" sz="2800" dirty="0" smtClean="0"/>
              <a:t> s1</a:t>
            </a:r>
          </a:p>
          <a:p>
            <a:r>
              <a:rPr lang="en-US" altLang="zh-CN" sz="2800" dirty="0" smtClean="0"/>
              <a:t>():=();	 		 </a:t>
            </a:r>
            <a:r>
              <a:rPr lang="en-US" altLang="zh-CN" sz="2800" dirty="0" err="1" smtClean="0"/>
              <a:t>goto</a:t>
            </a:r>
            <a:r>
              <a:rPr lang="en-US" altLang="zh-CN" sz="2800" dirty="0" smtClean="0"/>
              <a:t> s2</a:t>
            </a:r>
            <a:endParaRPr lang="zh-CN" altLang="en-US" sz="2800" dirty="0" smtClean="0"/>
          </a:p>
          <a:p>
            <a:r>
              <a:rPr lang="en-US" altLang="zh-CN" sz="2800" dirty="0" smtClean="0"/>
              <a:t>(y1,y2):=(2,5); 	 </a:t>
            </a:r>
            <a:r>
              <a:rPr lang="en-US" altLang="zh-CN" sz="2800" dirty="0" err="1" smtClean="0"/>
              <a:t>goto</a:t>
            </a:r>
            <a:r>
              <a:rPr lang="en-US" altLang="zh-CN" sz="2800" dirty="0" smtClean="0"/>
              <a:t> s3 </a:t>
            </a:r>
          </a:p>
          <a:p>
            <a:r>
              <a:rPr lang="en-US" altLang="zh-CN" sz="2800" dirty="0" smtClean="0"/>
              <a:t>(y3):=(9);		 </a:t>
            </a:r>
            <a:r>
              <a:rPr lang="en-US" altLang="zh-CN" sz="2800" dirty="0" err="1" smtClean="0"/>
              <a:t>goto</a:t>
            </a:r>
            <a:r>
              <a:rPr lang="en-US" altLang="zh-CN" sz="2800" dirty="0" smtClean="0"/>
              <a:t> s1</a:t>
            </a:r>
          </a:p>
          <a:p>
            <a:r>
              <a:rPr lang="en-US" altLang="zh-CN" sz="2800" dirty="0" smtClean="0"/>
              <a:t>():=(); 			 </a:t>
            </a:r>
            <a:r>
              <a:rPr lang="en-US" altLang="zh-CN" sz="2800" dirty="0" err="1" smtClean="0"/>
              <a:t>goto</a:t>
            </a:r>
            <a:r>
              <a:rPr lang="en-US" altLang="zh-CN" sz="2800" dirty="0" smtClean="0"/>
              <a:t> s4</a:t>
            </a:r>
            <a:endParaRPr lang="zh-CN" altLang="en-US" sz="2800" dirty="0" smtClean="0"/>
          </a:p>
          <a:p>
            <a:r>
              <a:rPr lang="en-US" altLang="zh-CN" sz="2800" dirty="0" smtClean="0"/>
              <a:t>(r):=(2); 		 </a:t>
            </a:r>
            <a:r>
              <a:rPr lang="en-US" altLang="zh-CN" sz="2800" dirty="0" err="1" smtClean="0"/>
              <a:t>goto</a:t>
            </a:r>
            <a:r>
              <a:rPr lang="en-US" altLang="zh-CN" sz="2800" dirty="0" smtClean="0"/>
              <a:t> END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99792" y="19168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cxnSp>
        <p:nvCxnSpPr>
          <p:cNvPr id="21" name="曲线连接符 20"/>
          <p:cNvCxnSpPr/>
          <p:nvPr/>
        </p:nvCxnSpPr>
        <p:spPr>
          <a:xfrm>
            <a:off x="3131840" y="2060848"/>
            <a:ext cx="12700" cy="288032"/>
          </a:xfrm>
          <a:prstGeom prst="curvedConnector3">
            <a:avLst>
              <a:gd name="adj1" fmla="val 52105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99792" y="22048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1800" y="22768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cxnSp>
        <p:nvCxnSpPr>
          <p:cNvPr id="25" name="曲线连接符 24"/>
          <p:cNvCxnSpPr/>
          <p:nvPr/>
        </p:nvCxnSpPr>
        <p:spPr>
          <a:xfrm>
            <a:off x="3131840" y="2492896"/>
            <a:ext cx="12700" cy="288032"/>
          </a:xfrm>
          <a:prstGeom prst="curvedConnector3">
            <a:avLst>
              <a:gd name="adj1" fmla="val 52105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71800" y="25649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71800" y="27089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cxnSp>
        <p:nvCxnSpPr>
          <p:cNvPr id="28" name="曲线连接符 27"/>
          <p:cNvCxnSpPr/>
          <p:nvPr/>
        </p:nvCxnSpPr>
        <p:spPr>
          <a:xfrm>
            <a:off x="3131840" y="2924944"/>
            <a:ext cx="12700" cy="288032"/>
          </a:xfrm>
          <a:prstGeom prst="curvedConnector3">
            <a:avLst>
              <a:gd name="adj1" fmla="val 52105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71800" y="29969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771800" y="314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cxnSp>
        <p:nvCxnSpPr>
          <p:cNvPr id="31" name="曲线连接符 30"/>
          <p:cNvCxnSpPr/>
          <p:nvPr/>
        </p:nvCxnSpPr>
        <p:spPr>
          <a:xfrm>
            <a:off x="3131840" y="3356992"/>
            <a:ext cx="12700" cy="288032"/>
          </a:xfrm>
          <a:prstGeom prst="curvedConnector3">
            <a:avLst>
              <a:gd name="adj1" fmla="val 52105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71800" y="34290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71800" y="35730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cxnSp>
        <p:nvCxnSpPr>
          <p:cNvPr id="34" name="曲线连接符 33"/>
          <p:cNvCxnSpPr/>
          <p:nvPr/>
        </p:nvCxnSpPr>
        <p:spPr>
          <a:xfrm>
            <a:off x="3131840" y="3789040"/>
            <a:ext cx="12700" cy="288032"/>
          </a:xfrm>
          <a:prstGeom prst="curvedConnector3">
            <a:avLst>
              <a:gd name="adj1" fmla="val 52105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1800" y="38610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699792" y="40770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cxnSp>
        <p:nvCxnSpPr>
          <p:cNvPr id="37" name="曲线连接符 36"/>
          <p:cNvCxnSpPr/>
          <p:nvPr/>
        </p:nvCxnSpPr>
        <p:spPr>
          <a:xfrm>
            <a:off x="3131840" y="4221088"/>
            <a:ext cx="12700" cy="288032"/>
          </a:xfrm>
          <a:prstGeom prst="curvedConnector3">
            <a:avLst>
              <a:gd name="adj1" fmla="val 52105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99792" y="43651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843808" y="45091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cxnSp>
        <p:nvCxnSpPr>
          <p:cNvPr id="40" name="曲线连接符 39"/>
          <p:cNvCxnSpPr/>
          <p:nvPr/>
        </p:nvCxnSpPr>
        <p:spPr>
          <a:xfrm>
            <a:off x="3131840" y="4653136"/>
            <a:ext cx="12700" cy="288032"/>
          </a:xfrm>
          <a:prstGeom prst="curvedConnector3">
            <a:avLst>
              <a:gd name="adj1" fmla="val 52105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43808" y="47971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699792" y="490051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cxnSp>
        <p:nvCxnSpPr>
          <p:cNvPr id="43" name="曲线连接符 42"/>
          <p:cNvCxnSpPr>
            <a:stCxn id="42" idx="3"/>
            <a:endCxn id="44" idx="3"/>
          </p:cNvCxnSpPr>
          <p:nvPr/>
        </p:nvCxnSpPr>
        <p:spPr>
          <a:xfrm>
            <a:off x="3131840" y="5085184"/>
            <a:ext cx="12700" cy="288032"/>
          </a:xfrm>
          <a:prstGeom prst="curvedConnector3">
            <a:avLst>
              <a:gd name="adj1" fmla="val 52105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99792" y="518855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771800" y="54452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cxnSp>
        <p:nvCxnSpPr>
          <p:cNvPr id="46" name="曲线连接符 45"/>
          <p:cNvCxnSpPr/>
          <p:nvPr/>
        </p:nvCxnSpPr>
        <p:spPr>
          <a:xfrm>
            <a:off x="3131840" y="5517232"/>
            <a:ext cx="12700" cy="288032"/>
          </a:xfrm>
          <a:prstGeom prst="curvedConnector3">
            <a:avLst>
              <a:gd name="adj1" fmla="val 52105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71800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ym typeface="Wingdings" pitchFamily="2" charset="2"/>
              </a:rPr>
              <a:t>软件正确性</a:t>
            </a:r>
            <a:r>
              <a:rPr lang="en-US" altLang="zh-CN" sz="2800" dirty="0" smtClean="0"/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1052736"/>
            <a:ext cx="9144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dirty="0" smtClean="0">
              <a:sym typeface="Wingdings" pitchFamily="2" charset="2"/>
            </a:endParaRPr>
          </a:p>
          <a:p>
            <a:r>
              <a:rPr lang="zh-CN" altLang="en-US" sz="3200" dirty="0" smtClean="0">
                <a:sym typeface="Wingdings" pitchFamily="2" charset="2"/>
              </a:rPr>
              <a:t>  计算：</a:t>
            </a:r>
            <a:endParaRPr lang="en-US" altLang="zh-CN" sz="3200" dirty="0" smtClean="0">
              <a:sym typeface="Wingdings" pitchFamily="2" charset="2"/>
            </a:endParaRPr>
          </a:p>
          <a:p>
            <a:r>
              <a:rPr lang="en-US" altLang="zh-CN" sz="3200" dirty="0" smtClean="0">
                <a:sym typeface="Wingdings" pitchFamily="2" charset="2"/>
              </a:rPr>
              <a:t>        </a:t>
            </a:r>
          </a:p>
          <a:p>
            <a:r>
              <a:rPr lang="zh-CN" altLang="en-US" sz="2800" dirty="0" smtClean="0">
                <a:sym typeface="Wingdings" pitchFamily="2" charset="2"/>
              </a:rPr>
              <a:t>  状态</a:t>
            </a:r>
            <a:r>
              <a:rPr lang="en-US" altLang="zh-CN" sz="2800" dirty="0" smtClean="0">
                <a:sym typeface="Wingdings" pitchFamily="2" charset="2"/>
              </a:rPr>
              <a:t>---(</a:t>
            </a:r>
            <a:r>
              <a:rPr lang="zh-CN" altLang="en-US" sz="2800" dirty="0" smtClean="0">
                <a:sym typeface="Wingdings" pitchFamily="2" charset="2"/>
              </a:rPr>
              <a:t>动作</a:t>
            </a:r>
            <a:r>
              <a:rPr lang="en-US" altLang="zh-CN" sz="2800" dirty="0" smtClean="0">
                <a:sym typeface="Wingdings" pitchFamily="2" charset="2"/>
              </a:rPr>
              <a:t>)---</a:t>
            </a:r>
            <a:r>
              <a:rPr lang="zh-CN" altLang="en-US" sz="2800" dirty="0" smtClean="0">
                <a:sym typeface="Wingdings" pitchFamily="2" charset="2"/>
              </a:rPr>
              <a:t>状态</a:t>
            </a:r>
            <a:r>
              <a:rPr lang="en-US" altLang="zh-CN" sz="2800" dirty="0" smtClean="0">
                <a:sym typeface="Wingdings" pitchFamily="2" charset="2"/>
              </a:rPr>
              <a:t>---(</a:t>
            </a:r>
            <a:r>
              <a:rPr lang="zh-CN" altLang="en-US" sz="2800" dirty="0" smtClean="0">
                <a:sym typeface="Wingdings" pitchFamily="2" charset="2"/>
              </a:rPr>
              <a:t>动作</a:t>
            </a:r>
            <a:r>
              <a:rPr lang="en-US" altLang="zh-CN" sz="2800" dirty="0" smtClean="0">
                <a:sym typeface="Wingdings" pitchFamily="2" charset="2"/>
              </a:rPr>
              <a:t>)---</a:t>
            </a:r>
            <a:r>
              <a:rPr lang="zh-CN" altLang="en-US" sz="2800" dirty="0" smtClean="0">
                <a:sym typeface="Wingdings" pitchFamily="2" charset="2"/>
              </a:rPr>
              <a:t>状态</a:t>
            </a:r>
            <a:r>
              <a:rPr lang="en-US" altLang="zh-CN" sz="2800" dirty="0" smtClean="0">
                <a:sym typeface="Wingdings" pitchFamily="2" charset="2"/>
              </a:rPr>
              <a:t>---(</a:t>
            </a:r>
            <a:r>
              <a:rPr lang="zh-CN" altLang="en-US" sz="2800" dirty="0" smtClean="0">
                <a:sym typeface="Wingdings" pitchFamily="2" charset="2"/>
              </a:rPr>
              <a:t>动作</a:t>
            </a:r>
            <a:r>
              <a:rPr lang="en-US" altLang="zh-CN" sz="2800" dirty="0" smtClean="0">
                <a:sym typeface="Wingdings" pitchFamily="2" charset="2"/>
              </a:rPr>
              <a:t>)---</a:t>
            </a:r>
            <a:r>
              <a:rPr lang="zh-CN" altLang="en-US" sz="2800" dirty="0" smtClean="0">
                <a:sym typeface="Wingdings" pitchFamily="2" charset="2"/>
              </a:rPr>
              <a:t>状态</a:t>
            </a:r>
            <a:r>
              <a:rPr lang="en-US" altLang="zh-CN" sz="2800" dirty="0" smtClean="0">
                <a:sym typeface="Wingdings" pitchFamily="2" charset="2"/>
              </a:rPr>
              <a:t>……….</a:t>
            </a:r>
          </a:p>
          <a:p>
            <a:endParaRPr lang="en-US" altLang="zh-CN" sz="3200" dirty="0" smtClean="0">
              <a:sym typeface="Wingdings" pitchFamily="2" charset="2"/>
            </a:endParaRPr>
          </a:p>
          <a:p>
            <a:endParaRPr lang="en-US" altLang="zh-CN" sz="3200" dirty="0" smtClean="0">
              <a:sym typeface="Wingdings" pitchFamily="2" charset="2"/>
            </a:endParaRPr>
          </a:p>
          <a:p>
            <a:endParaRPr lang="en-US" altLang="zh-CN" sz="3200" dirty="0" smtClean="0">
              <a:sym typeface="Wingdings" pitchFamily="2" charset="2"/>
            </a:endParaRPr>
          </a:p>
          <a:p>
            <a:endParaRPr lang="en-US" altLang="zh-CN" sz="3200" dirty="0" smtClean="0"/>
          </a:p>
          <a:p>
            <a:endParaRPr lang="en-US" altLang="zh-CN" sz="3200" dirty="0" smtClean="0"/>
          </a:p>
        </p:txBody>
      </p:sp>
      <p:sp>
        <p:nvSpPr>
          <p:cNvPr id="5" name="矩形标注 4"/>
          <p:cNvSpPr/>
          <p:nvPr/>
        </p:nvSpPr>
        <p:spPr>
          <a:xfrm>
            <a:off x="251520" y="3933056"/>
            <a:ext cx="3456384" cy="576064"/>
          </a:xfrm>
          <a:prstGeom prst="wedgeRectCallout">
            <a:avLst>
              <a:gd name="adj1" fmla="val 31278"/>
              <a:gd name="adj2" fmla="val -5092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800" dirty="0" smtClean="0">
                <a:solidFill>
                  <a:prstClr val="black"/>
                </a:solidFill>
              </a:rPr>
              <a:t>结果？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251520" y="4509120"/>
            <a:ext cx="3456384" cy="576064"/>
          </a:xfrm>
          <a:prstGeom prst="wedgeRectCallout">
            <a:avLst>
              <a:gd name="adj1" fmla="val 31278"/>
              <a:gd name="adj2" fmla="val -5092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800" dirty="0" smtClean="0">
                <a:solidFill>
                  <a:prstClr val="black"/>
                </a:solidFill>
              </a:rPr>
              <a:t>状态序列？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251520" y="5085184"/>
            <a:ext cx="3456384" cy="576064"/>
          </a:xfrm>
          <a:prstGeom prst="wedgeRectCallout">
            <a:avLst>
              <a:gd name="adj1" fmla="val 31278"/>
              <a:gd name="adj2" fmla="val -5092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800" dirty="0" smtClean="0">
                <a:solidFill>
                  <a:prstClr val="black"/>
                </a:solidFill>
                <a:sym typeface="Wingdings" pitchFamily="2" charset="2"/>
              </a:rPr>
              <a:t>动作</a:t>
            </a:r>
            <a:r>
              <a:rPr lang="zh-CN" altLang="en-US" sz="2800" dirty="0" smtClean="0">
                <a:solidFill>
                  <a:prstClr val="black"/>
                </a:solidFill>
              </a:rPr>
              <a:t>序列？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/>
              <a:t>例</a:t>
            </a:r>
            <a:r>
              <a:rPr lang="en-US" altLang="zh-CN" sz="4000" dirty="0" smtClean="0"/>
              <a:t>1b -</a:t>
            </a:r>
            <a:r>
              <a:rPr lang="zh-CN" altLang="en-US" sz="4000" dirty="0" smtClean="0"/>
              <a:t>自动售茶机</a:t>
            </a:r>
            <a:r>
              <a:rPr lang="en-US" altLang="zh-CN" sz="4000" dirty="0" smtClean="0"/>
              <a:t>：</a:t>
            </a:r>
            <a:r>
              <a:rPr lang="zh-CN" altLang="en-US" sz="4000" dirty="0" smtClean="0">
                <a:sym typeface="Wingdings" pitchFamily="2" charset="2"/>
              </a:rPr>
              <a:t>动作与状态的对应</a:t>
            </a:r>
            <a:endParaRPr lang="en-US" altLang="zh-CN" sz="4000" dirty="0" smtClean="0"/>
          </a:p>
        </p:txBody>
      </p:sp>
      <p:sp>
        <p:nvSpPr>
          <p:cNvPr id="5" name="矩形 4"/>
          <p:cNvSpPr/>
          <p:nvPr/>
        </p:nvSpPr>
        <p:spPr>
          <a:xfrm>
            <a:off x="0" y="908720"/>
            <a:ext cx="9144000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元</a:t>
            </a:r>
            <a:r>
              <a:rPr lang="en-US" altLang="zh-CN" sz="2800" dirty="0" smtClean="0"/>
              <a:t>,1</a:t>
            </a:r>
            <a:r>
              <a:rPr lang="zh-CN" altLang="en-US" sz="2800" dirty="0" smtClean="0"/>
              <a:t>元</a:t>
            </a:r>
            <a:r>
              <a:rPr lang="en-US" altLang="zh-CN" sz="2800" dirty="0" smtClean="0">
                <a:latin typeface="Calibri" pitchFamily="34" charset="0"/>
              </a:rPr>
              <a:t>,</a:t>
            </a:r>
            <a:r>
              <a:rPr lang="zh-CN" altLang="en-US" sz="2800" dirty="0" smtClean="0">
                <a:latin typeface="Calibri" pitchFamily="34" charset="0"/>
              </a:rPr>
              <a:t>绿茶</a:t>
            </a:r>
            <a:r>
              <a:rPr lang="en-US" altLang="zh-CN" sz="2800" dirty="0" smtClean="0">
                <a:latin typeface="Calibri" pitchFamily="34" charset="0"/>
              </a:rPr>
              <a:t>,</a:t>
            </a:r>
            <a:r>
              <a:rPr lang="zh-CN" altLang="en-US" sz="2800" dirty="0" smtClean="0">
                <a:latin typeface="Calibri" pitchFamily="34" charset="0"/>
              </a:rPr>
              <a:t>取绿茶</a:t>
            </a:r>
            <a:r>
              <a:rPr lang="en-US" altLang="zh-CN" sz="2800" dirty="0" smtClean="0">
                <a:latin typeface="Calibri" pitchFamily="34" charset="0"/>
              </a:rPr>
              <a:t>,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元</a:t>
            </a:r>
            <a:r>
              <a:rPr lang="en-US" altLang="zh-CN" sz="2800" dirty="0" smtClean="0"/>
              <a:t>,5</a:t>
            </a:r>
            <a:r>
              <a:rPr lang="zh-CN" altLang="en-US" sz="2800" dirty="0" smtClean="0"/>
              <a:t>元</a:t>
            </a:r>
            <a:r>
              <a:rPr lang="en-US" altLang="zh-CN" sz="2800" dirty="0" smtClean="0">
                <a:latin typeface="Calibri" pitchFamily="34" charset="0"/>
              </a:rPr>
              <a:t>,</a:t>
            </a:r>
            <a:r>
              <a:rPr lang="zh-CN" altLang="en-US" sz="2800" dirty="0" smtClean="0">
                <a:latin typeface="Calibri" pitchFamily="34" charset="0"/>
              </a:rPr>
              <a:t>绿茶</a:t>
            </a:r>
            <a:r>
              <a:rPr lang="en-US" altLang="zh-CN" sz="2800" dirty="0" smtClean="0">
                <a:latin typeface="Calibri" pitchFamily="34" charset="0"/>
              </a:rPr>
              <a:t>,</a:t>
            </a:r>
            <a:r>
              <a:rPr lang="zh-CN" altLang="en-US" sz="2800" dirty="0" smtClean="0">
                <a:latin typeface="Calibri" pitchFamily="34" charset="0"/>
              </a:rPr>
              <a:t>取绿茶</a:t>
            </a:r>
            <a:r>
              <a:rPr lang="en-US" altLang="zh-CN" sz="2800" dirty="0" smtClean="0">
                <a:latin typeface="Calibri" pitchFamily="34" charset="0"/>
              </a:rPr>
              <a:t>,</a:t>
            </a:r>
            <a:r>
              <a:rPr lang="zh-CN" altLang="en-US" sz="2800" dirty="0" smtClean="0">
                <a:latin typeface="Calibri" pitchFamily="34" charset="0"/>
              </a:rPr>
              <a:t>取余钱</a:t>
            </a:r>
            <a:r>
              <a:rPr lang="en-US" altLang="zh-CN" sz="2800" dirty="0" smtClean="0">
                <a:latin typeface="Calibri" pitchFamily="34" charset="0"/>
              </a:rPr>
              <a:t>,… …</a:t>
            </a:r>
            <a:endParaRPr lang="zh-CN" altLang="en-US" sz="2800" dirty="0" smtClean="0">
              <a:latin typeface="Calibri" pitchFamily="34" charset="0"/>
            </a:endParaRP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s0,s1,s2,s4,s0,s1,s3,s5,s6,s0,… …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用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表示用户在系统中钱数：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s0: x=0</a:t>
            </a:r>
          </a:p>
          <a:p>
            <a:r>
              <a:rPr lang="en-US" altLang="zh-CN" sz="2800" dirty="0" smtClean="0"/>
              <a:t>s1: x=1</a:t>
            </a:r>
          </a:p>
          <a:p>
            <a:r>
              <a:rPr lang="en-US" altLang="zh-CN" sz="2800" dirty="0" smtClean="0"/>
              <a:t>s2: x=2</a:t>
            </a:r>
          </a:p>
          <a:p>
            <a:r>
              <a:rPr lang="en-US" altLang="zh-CN" sz="2800" dirty="0" smtClean="0"/>
              <a:t>s3: x=6 </a:t>
            </a:r>
            <a:r>
              <a:rPr lang="zh-CN" altLang="en-US" sz="2800" dirty="0" smtClean="0"/>
              <a:t>或 </a:t>
            </a:r>
            <a:r>
              <a:rPr lang="en-US" altLang="zh-CN" sz="2800" dirty="0" smtClean="0"/>
              <a:t>x=5</a:t>
            </a:r>
          </a:p>
          <a:p>
            <a:r>
              <a:rPr lang="en-US" altLang="zh-CN" sz="2800" dirty="0" smtClean="0"/>
              <a:t>s4: x=0</a:t>
            </a:r>
          </a:p>
          <a:p>
            <a:r>
              <a:rPr lang="en-US" altLang="zh-CN" sz="2800" dirty="0" smtClean="0"/>
              <a:t>s5: x=4 </a:t>
            </a:r>
            <a:r>
              <a:rPr lang="zh-CN" altLang="en-US" sz="2800" dirty="0" smtClean="0"/>
              <a:t>或 </a:t>
            </a:r>
            <a:r>
              <a:rPr lang="en-US" altLang="zh-CN" sz="2800" dirty="0" smtClean="0"/>
              <a:t>x=3</a:t>
            </a:r>
          </a:p>
          <a:p>
            <a:r>
              <a:rPr lang="en-US" altLang="zh-CN" sz="2800" dirty="0" smtClean="0"/>
              <a:t>s6: x=4 </a:t>
            </a:r>
            <a:r>
              <a:rPr lang="zh-CN" altLang="en-US" sz="2800" dirty="0" smtClean="0"/>
              <a:t>或 </a:t>
            </a:r>
            <a:r>
              <a:rPr lang="en-US" altLang="zh-CN" sz="2800" dirty="0" smtClean="0"/>
              <a:t>x=3 </a:t>
            </a:r>
            <a:r>
              <a:rPr lang="zh-CN" altLang="en-US" sz="2800" dirty="0" smtClean="0"/>
              <a:t>或 </a:t>
            </a:r>
            <a:r>
              <a:rPr lang="en-US" altLang="zh-CN" sz="2800" dirty="0" smtClean="0"/>
              <a:t>x=2 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/>
              <a:t>过程与结果</a:t>
            </a:r>
            <a:endParaRPr lang="en-US" altLang="zh-CN" sz="4000" dirty="0" smtClean="0"/>
          </a:p>
        </p:txBody>
      </p:sp>
      <p:sp>
        <p:nvSpPr>
          <p:cNvPr id="3" name="矩形 2"/>
          <p:cNvSpPr/>
          <p:nvPr/>
        </p:nvSpPr>
        <p:spPr>
          <a:xfrm>
            <a:off x="0" y="1052736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 smtClean="0">
              <a:sym typeface="Wingdings" pitchFamily="2" charset="2"/>
            </a:endParaRPr>
          </a:p>
          <a:p>
            <a:r>
              <a:rPr lang="zh-CN" altLang="en-US" sz="2800" dirty="0" smtClean="0"/>
              <a:t>计算过程：更为通用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计算结果：可以看成是计算过程的一部分</a:t>
            </a:r>
            <a:endParaRPr lang="en-US" altLang="zh-CN" sz="28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/>
              <a:t>正确性保障方法</a:t>
            </a:r>
            <a:endParaRPr lang="en-US" altLang="zh-CN" sz="4000" dirty="0" smtClean="0"/>
          </a:p>
        </p:txBody>
      </p:sp>
      <p:sp>
        <p:nvSpPr>
          <p:cNvPr id="3" name="矩形 2"/>
          <p:cNvSpPr/>
          <p:nvPr/>
        </p:nvSpPr>
        <p:spPr>
          <a:xfrm>
            <a:off x="0" y="1052736"/>
            <a:ext cx="91440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400" dirty="0" smtClean="0"/>
              <a:t>计算过程的观测 </a:t>
            </a:r>
            <a:r>
              <a:rPr lang="en-US" altLang="zh-CN" sz="2400" dirty="0" smtClean="0"/>
              <a:t>		</a:t>
            </a:r>
            <a:r>
              <a:rPr lang="en-US" altLang="zh-CN" sz="2400" dirty="0" smtClean="0">
                <a:sym typeface="Wingdings" pitchFamily="2" charset="2"/>
              </a:rPr>
              <a:t></a:t>
            </a:r>
            <a:r>
              <a:rPr lang="zh-CN" altLang="en-US" sz="2400" dirty="0" smtClean="0"/>
              <a:t>测试 </a:t>
            </a:r>
            <a:r>
              <a:rPr lang="en-US" altLang="zh-CN" sz="2400" dirty="0" smtClean="0"/>
              <a:t>	</a:t>
            </a:r>
            <a:r>
              <a:rPr lang="en-US" altLang="zh-CN" sz="2400" dirty="0" smtClean="0">
                <a:sym typeface="Wingdings" pitchFamily="2" charset="2"/>
              </a:rPr>
              <a:t> </a:t>
            </a:r>
            <a:r>
              <a:rPr lang="zh-CN" altLang="en-US" sz="2400" dirty="0" smtClean="0">
                <a:sym typeface="Wingdings" pitchFamily="2" charset="2"/>
              </a:rPr>
              <a:t>计算过程的部分实例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虚拟环境中计算过程的观测 </a:t>
            </a:r>
            <a:r>
              <a:rPr lang="en-US" altLang="zh-CN" sz="2400" dirty="0" smtClean="0">
                <a:sym typeface="Wingdings" pitchFamily="2" charset="2"/>
              </a:rPr>
              <a:t></a:t>
            </a:r>
            <a:r>
              <a:rPr lang="zh-CN" altLang="en-US" sz="2400" dirty="0" smtClean="0">
                <a:sym typeface="Wingdings" pitchFamily="2" charset="2"/>
              </a:rPr>
              <a:t>仿真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	</a:t>
            </a:r>
            <a:r>
              <a:rPr lang="en-US" altLang="zh-CN" sz="2400" dirty="0" smtClean="0">
                <a:sym typeface="Wingdings" pitchFamily="2" charset="2"/>
              </a:rPr>
              <a:t> </a:t>
            </a:r>
            <a:r>
              <a:rPr lang="zh-CN" altLang="en-US" sz="2400" dirty="0" smtClean="0">
                <a:sym typeface="Wingdings" pitchFamily="2" charset="2"/>
              </a:rPr>
              <a:t>计算过程的部分实例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计算过程的抽象模型 </a:t>
            </a:r>
            <a:r>
              <a:rPr lang="en-US" altLang="zh-CN" sz="2400" dirty="0" smtClean="0"/>
              <a:t>	</a:t>
            </a:r>
            <a:r>
              <a:rPr lang="en-US" altLang="zh-CN" sz="2400" dirty="0" smtClean="0">
                <a:sym typeface="Wingdings" pitchFamily="2" charset="2"/>
              </a:rPr>
              <a:t></a:t>
            </a:r>
            <a:r>
              <a:rPr lang="zh-CN" altLang="en-US" sz="2400" dirty="0" smtClean="0">
                <a:sym typeface="Wingdings" pitchFamily="2" charset="2"/>
              </a:rPr>
              <a:t>形式验证     </a:t>
            </a:r>
            <a:r>
              <a:rPr lang="en-US" altLang="zh-CN" sz="2400" dirty="0" smtClean="0">
                <a:sym typeface="Wingdings" pitchFamily="2" charset="2"/>
              </a:rPr>
              <a:t> </a:t>
            </a:r>
            <a:r>
              <a:rPr lang="zh-CN" altLang="en-US" sz="2400" dirty="0" smtClean="0">
                <a:sym typeface="Wingdings" pitchFamily="2" charset="2"/>
              </a:rPr>
              <a:t>所有的</a:t>
            </a:r>
            <a:r>
              <a:rPr lang="zh-CN" altLang="en-US" sz="2400" dirty="0" smtClean="0"/>
              <a:t>抽象</a:t>
            </a:r>
            <a:r>
              <a:rPr lang="zh-CN" altLang="en-US" sz="2400" dirty="0" smtClean="0">
                <a:sym typeface="Wingdings" pitchFamily="2" charset="2"/>
              </a:rPr>
              <a:t>计算过程</a:t>
            </a:r>
            <a:endParaRPr lang="en-US" altLang="zh-CN" sz="2400" dirty="0" smtClean="0">
              <a:sym typeface="Wingdings" pitchFamily="2" charset="2"/>
            </a:endParaRPr>
          </a:p>
          <a:p>
            <a:endParaRPr lang="en-US" altLang="zh-CN" sz="2400" dirty="0" smtClean="0">
              <a:sym typeface="Wingdings" pitchFamily="2" charset="2"/>
            </a:endParaRPr>
          </a:p>
          <a:p>
            <a:endParaRPr lang="en-US" altLang="zh-CN" sz="2400" dirty="0" smtClean="0">
              <a:sym typeface="Wingdings" pitchFamily="2" charset="2"/>
            </a:endParaRPr>
          </a:p>
          <a:p>
            <a:r>
              <a:rPr lang="zh-CN" altLang="en-US" sz="2400" dirty="0" smtClean="0">
                <a:sym typeface="Wingdings" pitchFamily="2" charset="2"/>
              </a:rPr>
              <a:t>其他：符号执行 、静态分析等</a:t>
            </a:r>
            <a:endParaRPr lang="en-US" altLang="zh-CN" sz="2400" dirty="0" smtClean="0">
              <a:sym typeface="Wingdings" pitchFamily="2" charset="2"/>
            </a:endParaRPr>
          </a:p>
          <a:p>
            <a:endParaRPr lang="en-US" altLang="zh-CN" sz="2400" dirty="0" smtClean="0">
              <a:sym typeface="Wingdings" pitchFamily="2" charset="2"/>
            </a:endParaRPr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zh-CN" altLang="en-US" sz="4000" dirty="0" smtClean="0"/>
              <a:t>二、</a:t>
            </a:r>
            <a:r>
              <a:rPr lang="zh-CN" altLang="zh-CN" sz="4000" dirty="0" smtClean="0"/>
              <a:t>软件系统行为</a:t>
            </a:r>
            <a:endParaRPr lang="en-US" altLang="zh-CN" sz="4000" dirty="0" smtClean="0">
              <a:sym typeface="Wingdings" pitchFamily="2" charset="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1196752"/>
            <a:ext cx="86764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5" name="矩形 4"/>
          <p:cNvSpPr/>
          <p:nvPr/>
        </p:nvSpPr>
        <p:spPr>
          <a:xfrm>
            <a:off x="0" y="1052736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dirty="0" smtClean="0">
              <a:sym typeface="Wingdings" pitchFamily="2" charset="2"/>
            </a:endParaRPr>
          </a:p>
          <a:p>
            <a:r>
              <a:rPr lang="zh-CN" altLang="en-US" sz="3200" dirty="0" smtClean="0">
                <a:solidFill>
                  <a:srgbClr val="FF0000"/>
                </a:solidFill>
              </a:rPr>
              <a:t>系统模型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endParaRPr lang="en-US" altLang="zh-CN" sz="3200" dirty="0" smtClean="0"/>
          </a:p>
          <a:p>
            <a:r>
              <a:rPr lang="zh-CN" altLang="en-US" sz="3200" dirty="0" smtClean="0">
                <a:sym typeface="Wingdings" pitchFamily="2" charset="2"/>
              </a:rPr>
              <a:t>系统性质的表示问题</a:t>
            </a:r>
            <a:endParaRPr lang="en-US" altLang="zh-CN" sz="32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912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zh-CN" altLang="zh-CN" sz="4000" dirty="0"/>
              <a:t>软件系统行为</a:t>
            </a:r>
            <a:endParaRPr lang="en-US" altLang="zh-CN" sz="4000" dirty="0">
              <a:sym typeface="Wingdings" pitchFamily="2" charset="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052736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dirty="0" smtClean="0">
              <a:sym typeface="Wingdings" pitchFamily="2" charset="2"/>
            </a:endParaRPr>
          </a:p>
          <a:p>
            <a:r>
              <a:rPr lang="zh-CN" altLang="en-US" sz="3200" dirty="0" smtClean="0">
                <a:sym typeface="Wingdings" pitchFamily="2" charset="2"/>
              </a:rPr>
              <a:t>  计算：</a:t>
            </a:r>
            <a:endParaRPr lang="en-US" altLang="zh-CN" sz="3200" dirty="0" smtClean="0">
              <a:sym typeface="Wingdings" pitchFamily="2" charset="2"/>
            </a:endParaRPr>
          </a:p>
          <a:p>
            <a:r>
              <a:rPr lang="en-US" altLang="zh-CN" sz="3200" dirty="0" smtClean="0">
                <a:sym typeface="Wingdings" pitchFamily="2" charset="2"/>
              </a:rPr>
              <a:t>        </a:t>
            </a:r>
          </a:p>
          <a:p>
            <a:r>
              <a:rPr lang="zh-CN" altLang="en-US" sz="2800" dirty="0" smtClean="0">
                <a:sym typeface="Wingdings" pitchFamily="2" charset="2"/>
              </a:rPr>
              <a:t>  状态</a:t>
            </a:r>
            <a:r>
              <a:rPr lang="en-US" altLang="zh-CN" sz="2800" dirty="0" smtClean="0">
                <a:sym typeface="Wingdings" pitchFamily="2" charset="2"/>
              </a:rPr>
              <a:t>---(</a:t>
            </a:r>
            <a:r>
              <a:rPr lang="zh-CN" altLang="en-US" sz="2800" dirty="0" smtClean="0">
                <a:sym typeface="Wingdings" pitchFamily="2" charset="2"/>
              </a:rPr>
              <a:t>动作</a:t>
            </a:r>
            <a:r>
              <a:rPr lang="en-US" altLang="zh-CN" sz="2800" dirty="0" smtClean="0">
                <a:sym typeface="Wingdings" pitchFamily="2" charset="2"/>
              </a:rPr>
              <a:t>)---</a:t>
            </a:r>
            <a:r>
              <a:rPr lang="zh-CN" altLang="en-US" sz="2800" dirty="0" smtClean="0">
                <a:sym typeface="Wingdings" pitchFamily="2" charset="2"/>
              </a:rPr>
              <a:t>状态</a:t>
            </a:r>
            <a:r>
              <a:rPr lang="en-US" altLang="zh-CN" sz="2800" dirty="0" smtClean="0">
                <a:sym typeface="Wingdings" pitchFamily="2" charset="2"/>
              </a:rPr>
              <a:t>---(</a:t>
            </a:r>
            <a:r>
              <a:rPr lang="zh-CN" altLang="en-US" sz="2800" dirty="0" smtClean="0">
                <a:sym typeface="Wingdings" pitchFamily="2" charset="2"/>
              </a:rPr>
              <a:t>动作</a:t>
            </a:r>
            <a:r>
              <a:rPr lang="en-US" altLang="zh-CN" sz="2800" dirty="0" smtClean="0">
                <a:sym typeface="Wingdings" pitchFamily="2" charset="2"/>
              </a:rPr>
              <a:t>)---</a:t>
            </a:r>
            <a:r>
              <a:rPr lang="zh-CN" altLang="en-US" sz="2800" dirty="0" smtClean="0">
                <a:sym typeface="Wingdings" pitchFamily="2" charset="2"/>
              </a:rPr>
              <a:t>状态</a:t>
            </a:r>
            <a:r>
              <a:rPr lang="en-US" altLang="zh-CN" sz="2800" dirty="0" smtClean="0">
                <a:sym typeface="Wingdings" pitchFamily="2" charset="2"/>
              </a:rPr>
              <a:t>---(</a:t>
            </a:r>
            <a:r>
              <a:rPr lang="zh-CN" altLang="en-US" sz="2800" dirty="0" smtClean="0">
                <a:sym typeface="Wingdings" pitchFamily="2" charset="2"/>
              </a:rPr>
              <a:t>动作</a:t>
            </a:r>
            <a:r>
              <a:rPr lang="en-US" altLang="zh-CN" sz="2800" dirty="0" smtClean="0">
                <a:sym typeface="Wingdings" pitchFamily="2" charset="2"/>
              </a:rPr>
              <a:t>)---</a:t>
            </a:r>
            <a:r>
              <a:rPr lang="zh-CN" altLang="en-US" sz="2800" dirty="0" smtClean="0">
                <a:sym typeface="Wingdings" pitchFamily="2" charset="2"/>
              </a:rPr>
              <a:t>状态</a:t>
            </a:r>
            <a:r>
              <a:rPr lang="en-US" altLang="zh-CN" sz="2800" dirty="0" smtClean="0">
                <a:sym typeface="Wingdings" pitchFamily="2" charset="2"/>
              </a:rPr>
              <a:t>……….</a:t>
            </a:r>
          </a:p>
          <a:p>
            <a:endParaRPr lang="en-US" altLang="zh-CN" sz="3200" dirty="0" smtClean="0">
              <a:sym typeface="Wingdings" pitchFamily="2" charset="2"/>
            </a:endParaRPr>
          </a:p>
          <a:p>
            <a:r>
              <a:rPr lang="zh-CN" altLang="en-US" sz="2800" dirty="0">
                <a:solidFill>
                  <a:prstClr val="black"/>
                </a:solidFill>
                <a:sym typeface="Wingdings" pitchFamily="2" charset="2"/>
              </a:rPr>
              <a:t> </a:t>
            </a:r>
            <a:r>
              <a:rPr lang="zh-CN" altLang="en-US" sz="2800" dirty="0" smtClean="0">
                <a:solidFill>
                  <a:prstClr val="black"/>
                </a:solidFill>
                <a:sym typeface="Wingdings" pitchFamily="2" charset="2"/>
              </a:rPr>
              <a:t> 状态</a:t>
            </a:r>
            <a:r>
              <a:rPr lang="en-US" altLang="zh-CN" sz="2800" dirty="0">
                <a:solidFill>
                  <a:prstClr val="black"/>
                </a:solidFill>
                <a:sym typeface="Wingdings" pitchFamily="2" charset="2"/>
              </a:rPr>
              <a:t>---(</a:t>
            </a:r>
            <a:r>
              <a:rPr lang="zh-CN" altLang="en-US" sz="2800" dirty="0">
                <a:solidFill>
                  <a:prstClr val="black"/>
                </a:solidFill>
                <a:sym typeface="Wingdings" pitchFamily="2" charset="2"/>
              </a:rPr>
              <a:t>动作</a:t>
            </a:r>
            <a:r>
              <a:rPr lang="en-US" altLang="zh-CN" sz="2800" dirty="0">
                <a:solidFill>
                  <a:prstClr val="black"/>
                </a:solidFill>
                <a:sym typeface="Wingdings" pitchFamily="2" charset="2"/>
              </a:rPr>
              <a:t>)---</a:t>
            </a:r>
            <a:r>
              <a:rPr lang="zh-CN" altLang="en-US" sz="2800" dirty="0">
                <a:solidFill>
                  <a:prstClr val="black"/>
                </a:solidFill>
                <a:sym typeface="Wingdings" pitchFamily="2" charset="2"/>
              </a:rPr>
              <a:t>状态</a:t>
            </a:r>
            <a:r>
              <a:rPr lang="en-US" altLang="zh-CN" sz="2800" dirty="0">
                <a:solidFill>
                  <a:prstClr val="black"/>
                </a:solidFill>
                <a:sym typeface="Wingdings" pitchFamily="2" charset="2"/>
              </a:rPr>
              <a:t>---(</a:t>
            </a:r>
            <a:r>
              <a:rPr lang="zh-CN" altLang="en-US" sz="2800" dirty="0">
                <a:solidFill>
                  <a:prstClr val="black"/>
                </a:solidFill>
                <a:sym typeface="Wingdings" pitchFamily="2" charset="2"/>
              </a:rPr>
              <a:t>动作</a:t>
            </a:r>
            <a:r>
              <a:rPr lang="en-US" altLang="zh-CN" sz="2800" dirty="0">
                <a:solidFill>
                  <a:prstClr val="black"/>
                </a:solidFill>
                <a:sym typeface="Wingdings" pitchFamily="2" charset="2"/>
              </a:rPr>
              <a:t>)---</a:t>
            </a:r>
            <a:r>
              <a:rPr lang="zh-CN" altLang="en-US" sz="2800" dirty="0">
                <a:solidFill>
                  <a:prstClr val="black"/>
                </a:solidFill>
                <a:sym typeface="Wingdings" pitchFamily="2" charset="2"/>
              </a:rPr>
              <a:t>状态</a:t>
            </a:r>
            <a:r>
              <a:rPr lang="en-US" altLang="zh-CN" sz="2800" dirty="0">
                <a:solidFill>
                  <a:prstClr val="black"/>
                </a:solidFill>
                <a:sym typeface="Wingdings" pitchFamily="2" charset="2"/>
              </a:rPr>
              <a:t>---(</a:t>
            </a:r>
            <a:r>
              <a:rPr lang="zh-CN" altLang="en-US" sz="2800" dirty="0">
                <a:solidFill>
                  <a:prstClr val="black"/>
                </a:solidFill>
                <a:sym typeface="Wingdings" pitchFamily="2" charset="2"/>
              </a:rPr>
              <a:t>动作</a:t>
            </a:r>
            <a:r>
              <a:rPr lang="en-US" altLang="zh-CN" sz="2800" dirty="0">
                <a:solidFill>
                  <a:prstClr val="black"/>
                </a:solidFill>
                <a:sym typeface="Wingdings" pitchFamily="2" charset="2"/>
              </a:rPr>
              <a:t>)---</a:t>
            </a:r>
            <a:r>
              <a:rPr lang="zh-CN" altLang="en-US" sz="2800" dirty="0">
                <a:solidFill>
                  <a:prstClr val="black"/>
                </a:solidFill>
                <a:sym typeface="Wingdings" pitchFamily="2" charset="2"/>
              </a:rPr>
              <a:t>状态</a:t>
            </a:r>
            <a:r>
              <a:rPr lang="en-US" altLang="zh-CN" sz="2800" dirty="0" smtClean="0">
                <a:solidFill>
                  <a:prstClr val="black"/>
                </a:solidFill>
                <a:sym typeface="Wingdings" pitchFamily="2" charset="2"/>
              </a:rPr>
              <a:t>……….</a:t>
            </a:r>
          </a:p>
          <a:p>
            <a:endParaRPr lang="en-US" altLang="zh-CN" sz="2800" dirty="0">
              <a:solidFill>
                <a:prstClr val="black"/>
              </a:solidFill>
              <a:sym typeface="Wingdings" pitchFamily="2" charset="2"/>
            </a:endParaRPr>
          </a:p>
          <a:p>
            <a:r>
              <a:rPr lang="zh-CN" altLang="en-US" sz="2800" dirty="0">
                <a:solidFill>
                  <a:prstClr val="black"/>
                </a:solidFill>
                <a:sym typeface="Wingdings" pitchFamily="2" charset="2"/>
              </a:rPr>
              <a:t> </a:t>
            </a:r>
            <a:r>
              <a:rPr lang="zh-CN" altLang="en-US" sz="2800" dirty="0" smtClean="0">
                <a:solidFill>
                  <a:prstClr val="black"/>
                </a:solidFill>
                <a:sym typeface="Wingdings" pitchFamily="2" charset="2"/>
              </a:rPr>
              <a:t> 状态</a:t>
            </a:r>
            <a:r>
              <a:rPr lang="en-US" altLang="zh-CN" sz="2800" dirty="0">
                <a:solidFill>
                  <a:prstClr val="black"/>
                </a:solidFill>
                <a:sym typeface="Wingdings" pitchFamily="2" charset="2"/>
              </a:rPr>
              <a:t>---(</a:t>
            </a:r>
            <a:r>
              <a:rPr lang="zh-CN" altLang="en-US" sz="2800" dirty="0">
                <a:solidFill>
                  <a:prstClr val="black"/>
                </a:solidFill>
                <a:sym typeface="Wingdings" pitchFamily="2" charset="2"/>
              </a:rPr>
              <a:t>动作</a:t>
            </a:r>
            <a:r>
              <a:rPr lang="en-US" altLang="zh-CN" sz="2800" dirty="0">
                <a:solidFill>
                  <a:prstClr val="black"/>
                </a:solidFill>
                <a:sym typeface="Wingdings" pitchFamily="2" charset="2"/>
              </a:rPr>
              <a:t>)---</a:t>
            </a:r>
            <a:r>
              <a:rPr lang="zh-CN" altLang="en-US" sz="2800" dirty="0">
                <a:solidFill>
                  <a:prstClr val="black"/>
                </a:solidFill>
                <a:sym typeface="Wingdings" pitchFamily="2" charset="2"/>
              </a:rPr>
              <a:t>状态</a:t>
            </a:r>
            <a:r>
              <a:rPr lang="en-US" altLang="zh-CN" sz="2800" dirty="0">
                <a:solidFill>
                  <a:prstClr val="black"/>
                </a:solidFill>
                <a:sym typeface="Wingdings" pitchFamily="2" charset="2"/>
              </a:rPr>
              <a:t>---(</a:t>
            </a:r>
            <a:r>
              <a:rPr lang="zh-CN" altLang="en-US" sz="2800" dirty="0">
                <a:solidFill>
                  <a:prstClr val="black"/>
                </a:solidFill>
                <a:sym typeface="Wingdings" pitchFamily="2" charset="2"/>
              </a:rPr>
              <a:t>动作</a:t>
            </a:r>
            <a:r>
              <a:rPr lang="en-US" altLang="zh-CN" sz="2800" dirty="0">
                <a:solidFill>
                  <a:prstClr val="black"/>
                </a:solidFill>
                <a:sym typeface="Wingdings" pitchFamily="2" charset="2"/>
              </a:rPr>
              <a:t>)---</a:t>
            </a:r>
            <a:r>
              <a:rPr lang="zh-CN" altLang="en-US" sz="2800" dirty="0">
                <a:solidFill>
                  <a:prstClr val="black"/>
                </a:solidFill>
                <a:sym typeface="Wingdings" pitchFamily="2" charset="2"/>
              </a:rPr>
              <a:t>状态</a:t>
            </a:r>
            <a:r>
              <a:rPr lang="en-US" altLang="zh-CN" sz="2800" dirty="0">
                <a:solidFill>
                  <a:prstClr val="black"/>
                </a:solidFill>
                <a:sym typeface="Wingdings" pitchFamily="2" charset="2"/>
              </a:rPr>
              <a:t>---(</a:t>
            </a:r>
            <a:r>
              <a:rPr lang="zh-CN" altLang="en-US" sz="2800" dirty="0">
                <a:solidFill>
                  <a:prstClr val="black"/>
                </a:solidFill>
                <a:sym typeface="Wingdings" pitchFamily="2" charset="2"/>
              </a:rPr>
              <a:t>动作</a:t>
            </a:r>
            <a:r>
              <a:rPr lang="en-US" altLang="zh-CN" sz="2800" dirty="0">
                <a:solidFill>
                  <a:prstClr val="black"/>
                </a:solidFill>
                <a:sym typeface="Wingdings" pitchFamily="2" charset="2"/>
              </a:rPr>
              <a:t>)---</a:t>
            </a:r>
            <a:r>
              <a:rPr lang="zh-CN" altLang="en-US" sz="2800" dirty="0">
                <a:solidFill>
                  <a:prstClr val="black"/>
                </a:solidFill>
                <a:sym typeface="Wingdings" pitchFamily="2" charset="2"/>
              </a:rPr>
              <a:t>状态</a:t>
            </a:r>
            <a:r>
              <a:rPr lang="en-US" altLang="zh-CN" sz="2800" dirty="0">
                <a:solidFill>
                  <a:prstClr val="black"/>
                </a:solidFill>
                <a:sym typeface="Wingdings" pitchFamily="2" charset="2"/>
              </a:rPr>
              <a:t>……….</a:t>
            </a:r>
            <a:endParaRPr lang="en-US" altLang="zh-CN" sz="3200" dirty="0" smtClean="0">
              <a:sym typeface="Wingdings" pitchFamily="2" charset="2"/>
            </a:endParaRPr>
          </a:p>
          <a:p>
            <a:endParaRPr lang="en-US" altLang="zh-CN" sz="3200" dirty="0" smtClean="0">
              <a:sym typeface="Wingdings" pitchFamily="2" charset="2"/>
            </a:endParaRPr>
          </a:p>
          <a:p>
            <a:endParaRPr lang="en-US" altLang="zh-CN" sz="3200" dirty="0" smtClean="0"/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8595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Oval 68"/>
          <p:cNvSpPr>
            <a:spLocks noChangeArrowheads="1"/>
          </p:cNvSpPr>
          <p:nvPr/>
        </p:nvSpPr>
        <p:spPr bwMode="auto">
          <a:xfrm>
            <a:off x="1172285" y="2016962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36" name="Oval 69"/>
          <p:cNvSpPr>
            <a:spLocks noChangeArrowheads="1"/>
          </p:cNvSpPr>
          <p:nvPr/>
        </p:nvSpPr>
        <p:spPr bwMode="auto">
          <a:xfrm>
            <a:off x="2315285" y="2016962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37" name="AutoShape 72"/>
          <p:cNvCxnSpPr>
            <a:cxnSpLocks noChangeShapeType="1"/>
            <a:stCxn id="18435" idx="7"/>
            <a:endCxn id="18436" idx="0"/>
          </p:cNvCxnSpPr>
          <p:nvPr/>
        </p:nvCxnSpPr>
        <p:spPr bwMode="auto">
          <a:xfrm rot="5400000" flipH="1" flipV="1">
            <a:off x="1873960" y="1499437"/>
            <a:ext cx="31750" cy="1066800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38" name="AutoShape 73"/>
          <p:cNvCxnSpPr>
            <a:cxnSpLocks noChangeShapeType="1"/>
            <a:stCxn id="18435" idx="6"/>
            <a:endCxn id="18436" idx="2"/>
          </p:cNvCxnSpPr>
          <p:nvPr/>
        </p:nvCxnSpPr>
        <p:spPr bwMode="auto">
          <a:xfrm>
            <a:off x="1388185" y="2124912"/>
            <a:ext cx="927100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39" name="AutoShape 75"/>
          <p:cNvCxnSpPr>
            <a:cxnSpLocks noChangeShapeType="1"/>
            <a:stCxn id="18436" idx="6"/>
            <a:endCxn id="18440" idx="2"/>
          </p:cNvCxnSpPr>
          <p:nvPr/>
        </p:nvCxnSpPr>
        <p:spPr bwMode="auto">
          <a:xfrm>
            <a:off x="2531185" y="2124912"/>
            <a:ext cx="927100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40" name="Oval 68"/>
          <p:cNvSpPr>
            <a:spLocks noChangeArrowheads="1"/>
          </p:cNvSpPr>
          <p:nvPr/>
        </p:nvSpPr>
        <p:spPr bwMode="auto">
          <a:xfrm>
            <a:off x="3458285" y="2016962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41" name="Oval 69"/>
          <p:cNvSpPr>
            <a:spLocks noChangeArrowheads="1"/>
          </p:cNvSpPr>
          <p:nvPr/>
        </p:nvSpPr>
        <p:spPr bwMode="auto">
          <a:xfrm>
            <a:off x="4672723" y="2016962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42" name="AutoShape 72"/>
          <p:cNvCxnSpPr>
            <a:cxnSpLocks noChangeShapeType="1"/>
            <a:stCxn id="18440" idx="7"/>
            <a:endCxn id="18441" idx="0"/>
          </p:cNvCxnSpPr>
          <p:nvPr/>
        </p:nvCxnSpPr>
        <p:spPr bwMode="auto">
          <a:xfrm rot="5400000" flipH="1" flipV="1">
            <a:off x="4195679" y="1463718"/>
            <a:ext cx="31750" cy="1138238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43" name="AutoShape 73"/>
          <p:cNvCxnSpPr>
            <a:cxnSpLocks noChangeShapeType="1"/>
            <a:stCxn id="18440" idx="6"/>
            <a:endCxn id="18441" idx="2"/>
          </p:cNvCxnSpPr>
          <p:nvPr/>
        </p:nvCxnSpPr>
        <p:spPr bwMode="auto">
          <a:xfrm>
            <a:off x="3674185" y="2124912"/>
            <a:ext cx="998538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44" name="AutoShape 75"/>
          <p:cNvCxnSpPr>
            <a:cxnSpLocks noChangeShapeType="1"/>
            <a:stCxn id="18441" idx="6"/>
            <a:endCxn id="18445" idx="2"/>
          </p:cNvCxnSpPr>
          <p:nvPr/>
        </p:nvCxnSpPr>
        <p:spPr bwMode="auto">
          <a:xfrm>
            <a:off x="4888623" y="2124912"/>
            <a:ext cx="855662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45" name="Oval 68"/>
          <p:cNvSpPr>
            <a:spLocks noChangeArrowheads="1"/>
          </p:cNvSpPr>
          <p:nvPr/>
        </p:nvSpPr>
        <p:spPr bwMode="auto">
          <a:xfrm>
            <a:off x="5744285" y="2016962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46" name="AutoShape 72"/>
          <p:cNvCxnSpPr>
            <a:cxnSpLocks noChangeShapeType="1"/>
            <a:stCxn id="18445" idx="7"/>
          </p:cNvCxnSpPr>
          <p:nvPr/>
        </p:nvCxnSpPr>
        <p:spPr bwMode="auto">
          <a:xfrm rot="5400000" flipH="1" flipV="1">
            <a:off x="6517398" y="1427999"/>
            <a:ext cx="31750" cy="1209675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47" name="AutoShape 73"/>
          <p:cNvCxnSpPr>
            <a:cxnSpLocks noChangeShapeType="1"/>
            <a:stCxn id="18445" idx="6"/>
          </p:cNvCxnSpPr>
          <p:nvPr/>
        </p:nvCxnSpPr>
        <p:spPr bwMode="auto">
          <a:xfrm>
            <a:off x="5960185" y="2124912"/>
            <a:ext cx="712788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48" name="AutoShape 73"/>
          <p:cNvCxnSpPr>
            <a:cxnSpLocks noChangeShapeType="1"/>
            <a:endCxn id="18435" idx="2"/>
          </p:cNvCxnSpPr>
          <p:nvPr/>
        </p:nvCxnSpPr>
        <p:spPr bwMode="auto">
          <a:xfrm flipV="1">
            <a:off x="315035" y="2124912"/>
            <a:ext cx="857250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49" name="Oval 68"/>
          <p:cNvSpPr>
            <a:spLocks noChangeArrowheads="1"/>
          </p:cNvSpPr>
          <p:nvPr/>
        </p:nvSpPr>
        <p:spPr bwMode="auto">
          <a:xfrm>
            <a:off x="1172285" y="2659899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50" name="Oval 69"/>
          <p:cNvSpPr>
            <a:spLocks noChangeArrowheads="1"/>
          </p:cNvSpPr>
          <p:nvPr/>
        </p:nvSpPr>
        <p:spPr bwMode="auto">
          <a:xfrm>
            <a:off x="2315285" y="2659899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51" name="AutoShape 72"/>
          <p:cNvCxnSpPr>
            <a:cxnSpLocks noChangeShapeType="1"/>
            <a:stCxn id="18449" idx="7"/>
            <a:endCxn id="18450" idx="0"/>
          </p:cNvCxnSpPr>
          <p:nvPr/>
        </p:nvCxnSpPr>
        <p:spPr bwMode="auto">
          <a:xfrm rot="5400000" flipH="1" flipV="1">
            <a:off x="1873960" y="2142374"/>
            <a:ext cx="31750" cy="1066800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52" name="AutoShape 73"/>
          <p:cNvCxnSpPr>
            <a:cxnSpLocks noChangeShapeType="1"/>
            <a:stCxn id="18449" idx="6"/>
            <a:endCxn id="18450" idx="2"/>
          </p:cNvCxnSpPr>
          <p:nvPr/>
        </p:nvCxnSpPr>
        <p:spPr bwMode="auto">
          <a:xfrm>
            <a:off x="1388185" y="2767849"/>
            <a:ext cx="927100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53" name="AutoShape 75"/>
          <p:cNvCxnSpPr>
            <a:cxnSpLocks noChangeShapeType="1"/>
            <a:stCxn id="18450" idx="6"/>
            <a:endCxn id="18454" idx="2"/>
          </p:cNvCxnSpPr>
          <p:nvPr/>
        </p:nvCxnSpPr>
        <p:spPr bwMode="auto">
          <a:xfrm>
            <a:off x="2531185" y="2767849"/>
            <a:ext cx="927100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4" name="Oval 68"/>
          <p:cNvSpPr>
            <a:spLocks noChangeArrowheads="1"/>
          </p:cNvSpPr>
          <p:nvPr/>
        </p:nvSpPr>
        <p:spPr bwMode="auto">
          <a:xfrm>
            <a:off x="3458285" y="2659899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55" name="Oval 69"/>
          <p:cNvSpPr>
            <a:spLocks noChangeArrowheads="1"/>
          </p:cNvSpPr>
          <p:nvPr/>
        </p:nvSpPr>
        <p:spPr bwMode="auto">
          <a:xfrm>
            <a:off x="4672723" y="2659899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56" name="AutoShape 72"/>
          <p:cNvCxnSpPr>
            <a:cxnSpLocks noChangeShapeType="1"/>
            <a:stCxn id="18454" idx="7"/>
            <a:endCxn id="18455" idx="0"/>
          </p:cNvCxnSpPr>
          <p:nvPr/>
        </p:nvCxnSpPr>
        <p:spPr bwMode="auto">
          <a:xfrm rot="5400000" flipH="1" flipV="1">
            <a:off x="4195679" y="2106655"/>
            <a:ext cx="31750" cy="1138238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57" name="AutoShape 73"/>
          <p:cNvCxnSpPr>
            <a:cxnSpLocks noChangeShapeType="1"/>
            <a:stCxn id="18454" idx="6"/>
            <a:endCxn id="18455" idx="2"/>
          </p:cNvCxnSpPr>
          <p:nvPr/>
        </p:nvCxnSpPr>
        <p:spPr bwMode="auto">
          <a:xfrm>
            <a:off x="3674185" y="2767849"/>
            <a:ext cx="998538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58" name="AutoShape 75"/>
          <p:cNvCxnSpPr>
            <a:cxnSpLocks noChangeShapeType="1"/>
            <a:stCxn id="18455" idx="6"/>
            <a:endCxn id="18459" idx="2"/>
          </p:cNvCxnSpPr>
          <p:nvPr/>
        </p:nvCxnSpPr>
        <p:spPr bwMode="auto">
          <a:xfrm>
            <a:off x="4888623" y="2767849"/>
            <a:ext cx="855662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9" name="Oval 68"/>
          <p:cNvSpPr>
            <a:spLocks noChangeArrowheads="1"/>
          </p:cNvSpPr>
          <p:nvPr/>
        </p:nvSpPr>
        <p:spPr bwMode="auto">
          <a:xfrm>
            <a:off x="5744285" y="2659899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60" name="AutoShape 72"/>
          <p:cNvCxnSpPr>
            <a:cxnSpLocks noChangeShapeType="1"/>
            <a:stCxn id="18459" idx="7"/>
          </p:cNvCxnSpPr>
          <p:nvPr/>
        </p:nvCxnSpPr>
        <p:spPr bwMode="auto">
          <a:xfrm rot="5400000" flipH="1" flipV="1">
            <a:off x="6517398" y="2070936"/>
            <a:ext cx="31750" cy="1209675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61" name="AutoShape 73"/>
          <p:cNvCxnSpPr>
            <a:cxnSpLocks noChangeShapeType="1"/>
            <a:stCxn id="18459" idx="6"/>
          </p:cNvCxnSpPr>
          <p:nvPr/>
        </p:nvCxnSpPr>
        <p:spPr bwMode="auto">
          <a:xfrm>
            <a:off x="5960185" y="2767849"/>
            <a:ext cx="712788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62" name="AutoShape 73"/>
          <p:cNvCxnSpPr>
            <a:cxnSpLocks noChangeShapeType="1"/>
            <a:endCxn id="18449" idx="2"/>
          </p:cNvCxnSpPr>
          <p:nvPr/>
        </p:nvCxnSpPr>
        <p:spPr bwMode="auto">
          <a:xfrm flipV="1">
            <a:off x="315035" y="2767849"/>
            <a:ext cx="857250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63" name="Oval 68"/>
          <p:cNvSpPr>
            <a:spLocks noChangeArrowheads="1"/>
          </p:cNvSpPr>
          <p:nvPr/>
        </p:nvSpPr>
        <p:spPr bwMode="auto">
          <a:xfrm>
            <a:off x="1172285" y="3302837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64" name="Oval 69"/>
          <p:cNvSpPr>
            <a:spLocks noChangeArrowheads="1"/>
          </p:cNvSpPr>
          <p:nvPr/>
        </p:nvSpPr>
        <p:spPr bwMode="auto">
          <a:xfrm>
            <a:off x="2315285" y="3302837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65" name="AutoShape 72"/>
          <p:cNvCxnSpPr>
            <a:cxnSpLocks noChangeShapeType="1"/>
            <a:stCxn id="18463" idx="7"/>
            <a:endCxn id="18464" idx="0"/>
          </p:cNvCxnSpPr>
          <p:nvPr/>
        </p:nvCxnSpPr>
        <p:spPr bwMode="auto">
          <a:xfrm rot="5400000" flipH="1" flipV="1">
            <a:off x="1873960" y="2785312"/>
            <a:ext cx="31750" cy="1066800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66" name="AutoShape 73"/>
          <p:cNvCxnSpPr>
            <a:cxnSpLocks noChangeShapeType="1"/>
            <a:stCxn id="18463" idx="6"/>
            <a:endCxn id="18464" idx="2"/>
          </p:cNvCxnSpPr>
          <p:nvPr/>
        </p:nvCxnSpPr>
        <p:spPr bwMode="auto">
          <a:xfrm>
            <a:off x="1388185" y="3410787"/>
            <a:ext cx="927100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67" name="AutoShape 75"/>
          <p:cNvCxnSpPr>
            <a:cxnSpLocks noChangeShapeType="1"/>
            <a:stCxn id="18464" idx="6"/>
            <a:endCxn id="18468" idx="2"/>
          </p:cNvCxnSpPr>
          <p:nvPr/>
        </p:nvCxnSpPr>
        <p:spPr bwMode="auto">
          <a:xfrm>
            <a:off x="2531185" y="3410787"/>
            <a:ext cx="927100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68" name="Oval 68"/>
          <p:cNvSpPr>
            <a:spLocks noChangeArrowheads="1"/>
          </p:cNvSpPr>
          <p:nvPr/>
        </p:nvSpPr>
        <p:spPr bwMode="auto">
          <a:xfrm>
            <a:off x="3458285" y="3302837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69" name="Oval 69"/>
          <p:cNvSpPr>
            <a:spLocks noChangeArrowheads="1"/>
          </p:cNvSpPr>
          <p:nvPr/>
        </p:nvSpPr>
        <p:spPr bwMode="auto">
          <a:xfrm>
            <a:off x="4672723" y="3302837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70" name="AutoShape 72"/>
          <p:cNvCxnSpPr>
            <a:cxnSpLocks noChangeShapeType="1"/>
            <a:stCxn id="18468" idx="7"/>
            <a:endCxn id="18469" idx="0"/>
          </p:cNvCxnSpPr>
          <p:nvPr/>
        </p:nvCxnSpPr>
        <p:spPr bwMode="auto">
          <a:xfrm rot="5400000" flipH="1" flipV="1">
            <a:off x="4195679" y="2749593"/>
            <a:ext cx="31750" cy="1138238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71" name="AutoShape 73"/>
          <p:cNvCxnSpPr>
            <a:cxnSpLocks noChangeShapeType="1"/>
            <a:stCxn id="18468" idx="6"/>
            <a:endCxn id="18469" idx="2"/>
          </p:cNvCxnSpPr>
          <p:nvPr/>
        </p:nvCxnSpPr>
        <p:spPr bwMode="auto">
          <a:xfrm>
            <a:off x="3674185" y="3410787"/>
            <a:ext cx="998538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72" name="AutoShape 75"/>
          <p:cNvCxnSpPr>
            <a:cxnSpLocks noChangeShapeType="1"/>
            <a:stCxn id="18469" idx="6"/>
            <a:endCxn id="18473" idx="2"/>
          </p:cNvCxnSpPr>
          <p:nvPr/>
        </p:nvCxnSpPr>
        <p:spPr bwMode="auto">
          <a:xfrm>
            <a:off x="4888623" y="3410787"/>
            <a:ext cx="855662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73" name="Oval 68"/>
          <p:cNvSpPr>
            <a:spLocks noChangeArrowheads="1"/>
          </p:cNvSpPr>
          <p:nvPr/>
        </p:nvSpPr>
        <p:spPr bwMode="auto">
          <a:xfrm>
            <a:off x="5744285" y="3302837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74" name="AutoShape 72"/>
          <p:cNvCxnSpPr>
            <a:cxnSpLocks noChangeShapeType="1"/>
            <a:stCxn id="18473" idx="7"/>
          </p:cNvCxnSpPr>
          <p:nvPr/>
        </p:nvCxnSpPr>
        <p:spPr bwMode="auto">
          <a:xfrm rot="5400000" flipH="1" flipV="1">
            <a:off x="6517398" y="2713874"/>
            <a:ext cx="31750" cy="1209675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75" name="AutoShape 73"/>
          <p:cNvCxnSpPr>
            <a:cxnSpLocks noChangeShapeType="1"/>
            <a:stCxn id="18473" idx="6"/>
          </p:cNvCxnSpPr>
          <p:nvPr/>
        </p:nvCxnSpPr>
        <p:spPr bwMode="auto">
          <a:xfrm>
            <a:off x="5960185" y="3410787"/>
            <a:ext cx="712788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76" name="AutoShape 73"/>
          <p:cNvCxnSpPr>
            <a:cxnSpLocks noChangeShapeType="1"/>
            <a:endCxn id="18463" idx="2"/>
          </p:cNvCxnSpPr>
          <p:nvPr/>
        </p:nvCxnSpPr>
        <p:spPr bwMode="auto">
          <a:xfrm flipV="1">
            <a:off x="315035" y="3410787"/>
            <a:ext cx="857250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77" name="Oval 68"/>
          <p:cNvSpPr>
            <a:spLocks noChangeArrowheads="1"/>
          </p:cNvSpPr>
          <p:nvPr/>
        </p:nvSpPr>
        <p:spPr bwMode="auto">
          <a:xfrm>
            <a:off x="1172285" y="3945774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78" name="Oval 69"/>
          <p:cNvSpPr>
            <a:spLocks noChangeArrowheads="1"/>
          </p:cNvSpPr>
          <p:nvPr/>
        </p:nvSpPr>
        <p:spPr bwMode="auto">
          <a:xfrm>
            <a:off x="2315285" y="3945774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79" name="AutoShape 72"/>
          <p:cNvCxnSpPr>
            <a:cxnSpLocks noChangeShapeType="1"/>
            <a:stCxn id="18477" idx="7"/>
            <a:endCxn id="18478" idx="0"/>
          </p:cNvCxnSpPr>
          <p:nvPr/>
        </p:nvCxnSpPr>
        <p:spPr bwMode="auto">
          <a:xfrm rot="5400000" flipH="1" flipV="1">
            <a:off x="1873960" y="3428249"/>
            <a:ext cx="31750" cy="1066800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80" name="AutoShape 73"/>
          <p:cNvCxnSpPr>
            <a:cxnSpLocks noChangeShapeType="1"/>
            <a:stCxn id="18477" idx="6"/>
            <a:endCxn id="18478" idx="2"/>
          </p:cNvCxnSpPr>
          <p:nvPr/>
        </p:nvCxnSpPr>
        <p:spPr bwMode="auto">
          <a:xfrm>
            <a:off x="1388185" y="4053724"/>
            <a:ext cx="927100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81" name="AutoShape 75"/>
          <p:cNvCxnSpPr>
            <a:cxnSpLocks noChangeShapeType="1"/>
            <a:stCxn id="18478" idx="6"/>
            <a:endCxn id="18482" idx="2"/>
          </p:cNvCxnSpPr>
          <p:nvPr/>
        </p:nvCxnSpPr>
        <p:spPr bwMode="auto">
          <a:xfrm>
            <a:off x="2531185" y="4053724"/>
            <a:ext cx="927100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82" name="Oval 68"/>
          <p:cNvSpPr>
            <a:spLocks noChangeArrowheads="1"/>
          </p:cNvSpPr>
          <p:nvPr/>
        </p:nvSpPr>
        <p:spPr bwMode="auto">
          <a:xfrm>
            <a:off x="3458285" y="3945774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83" name="Oval 69"/>
          <p:cNvSpPr>
            <a:spLocks noChangeArrowheads="1"/>
          </p:cNvSpPr>
          <p:nvPr/>
        </p:nvSpPr>
        <p:spPr bwMode="auto">
          <a:xfrm>
            <a:off x="4672723" y="3945774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84" name="AutoShape 72"/>
          <p:cNvCxnSpPr>
            <a:cxnSpLocks noChangeShapeType="1"/>
            <a:stCxn id="18482" idx="7"/>
            <a:endCxn id="18483" idx="0"/>
          </p:cNvCxnSpPr>
          <p:nvPr/>
        </p:nvCxnSpPr>
        <p:spPr bwMode="auto">
          <a:xfrm rot="5400000" flipH="1" flipV="1">
            <a:off x="4195679" y="3392530"/>
            <a:ext cx="31750" cy="1138238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85" name="AutoShape 73"/>
          <p:cNvCxnSpPr>
            <a:cxnSpLocks noChangeShapeType="1"/>
            <a:stCxn id="18482" idx="6"/>
            <a:endCxn id="18483" idx="2"/>
          </p:cNvCxnSpPr>
          <p:nvPr/>
        </p:nvCxnSpPr>
        <p:spPr bwMode="auto">
          <a:xfrm>
            <a:off x="3674185" y="4053724"/>
            <a:ext cx="998538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86" name="AutoShape 75"/>
          <p:cNvCxnSpPr>
            <a:cxnSpLocks noChangeShapeType="1"/>
            <a:stCxn id="18483" idx="6"/>
            <a:endCxn id="18487" idx="2"/>
          </p:cNvCxnSpPr>
          <p:nvPr/>
        </p:nvCxnSpPr>
        <p:spPr bwMode="auto">
          <a:xfrm>
            <a:off x="4888623" y="4053724"/>
            <a:ext cx="855662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87" name="Oval 68"/>
          <p:cNvSpPr>
            <a:spLocks noChangeArrowheads="1"/>
          </p:cNvSpPr>
          <p:nvPr/>
        </p:nvSpPr>
        <p:spPr bwMode="auto">
          <a:xfrm>
            <a:off x="5744285" y="3945774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88" name="AutoShape 72"/>
          <p:cNvCxnSpPr>
            <a:cxnSpLocks noChangeShapeType="1"/>
            <a:stCxn id="18487" idx="7"/>
          </p:cNvCxnSpPr>
          <p:nvPr/>
        </p:nvCxnSpPr>
        <p:spPr bwMode="auto">
          <a:xfrm rot="5400000" flipH="1" flipV="1">
            <a:off x="6517398" y="3356811"/>
            <a:ext cx="31750" cy="1209675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89" name="AutoShape 73"/>
          <p:cNvCxnSpPr>
            <a:cxnSpLocks noChangeShapeType="1"/>
            <a:stCxn id="18487" idx="6"/>
          </p:cNvCxnSpPr>
          <p:nvPr/>
        </p:nvCxnSpPr>
        <p:spPr bwMode="auto">
          <a:xfrm>
            <a:off x="5960185" y="4053724"/>
            <a:ext cx="712788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90" name="AutoShape 73"/>
          <p:cNvCxnSpPr>
            <a:cxnSpLocks noChangeShapeType="1"/>
            <a:endCxn id="18477" idx="2"/>
          </p:cNvCxnSpPr>
          <p:nvPr/>
        </p:nvCxnSpPr>
        <p:spPr bwMode="auto">
          <a:xfrm flipV="1">
            <a:off x="315035" y="4053724"/>
            <a:ext cx="857250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91" name="Oval 68"/>
          <p:cNvSpPr>
            <a:spLocks noChangeArrowheads="1"/>
          </p:cNvSpPr>
          <p:nvPr/>
        </p:nvSpPr>
        <p:spPr bwMode="auto">
          <a:xfrm>
            <a:off x="1172285" y="4660149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92" name="Oval 69"/>
          <p:cNvSpPr>
            <a:spLocks noChangeArrowheads="1"/>
          </p:cNvSpPr>
          <p:nvPr/>
        </p:nvSpPr>
        <p:spPr bwMode="auto">
          <a:xfrm>
            <a:off x="2315285" y="4660149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93" name="AutoShape 72"/>
          <p:cNvCxnSpPr>
            <a:cxnSpLocks noChangeShapeType="1"/>
            <a:stCxn id="18491" idx="7"/>
            <a:endCxn id="18492" idx="0"/>
          </p:cNvCxnSpPr>
          <p:nvPr/>
        </p:nvCxnSpPr>
        <p:spPr bwMode="auto">
          <a:xfrm rot="5400000" flipH="1" flipV="1">
            <a:off x="1873960" y="4142624"/>
            <a:ext cx="31750" cy="1066800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94" name="AutoShape 73"/>
          <p:cNvCxnSpPr>
            <a:cxnSpLocks noChangeShapeType="1"/>
            <a:stCxn id="18491" idx="6"/>
            <a:endCxn id="18492" idx="2"/>
          </p:cNvCxnSpPr>
          <p:nvPr/>
        </p:nvCxnSpPr>
        <p:spPr bwMode="auto">
          <a:xfrm>
            <a:off x="1388185" y="4768099"/>
            <a:ext cx="927100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95" name="AutoShape 75"/>
          <p:cNvCxnSpPr>
            <a:cxnSpLocks noChangeShapeType="1"/>
            <a:stCxn id="18492" idx="6"/>
            <a:endCxn id="18496" idx="2"/>
          </p:cNvCxnSpPr>
          <p:nvPr/>
        </p:nvCxnSpPr>
        <p:spPr bwMode="auto">
          <a:xfrm>
            <a:off x="2531185" y="4768099"/>
            <a:ext cx="927100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96" name="Oval 68"/>
          <p:cNvSpPr>
            <a:spLocks noChangeArrowheads="1"/>
          </p:cNvSpPr>
          <p:nvPr/>
        </p:nvSpPr>
        <p:spPr bwMode="auto">
          <a:xfrm>
            <a:off x="3458285" y="4660149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97" name="Oval 69"/>
          <p:cNvSpPr>
            <a:spLocks noChangeArrowheads="1"/>
          </p:cNvSpPr>
          <p:nvPr/>
        </p:nvSpPr>
        <p:spPr bwMode="auto">
          <a:xfrm>
            <a:off x="4672723" y="4660149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98" name="AutoShape 72"/>
          <p:cNvCxnSpPr>
            <a:cxnSpLocks noChangeShapeType="1"/>
            <a:stCxn id="18496" idx="7"/>
            <a:endCxn id="18497" idx="0"/>
          </p:cNvCxnSpPr>
          <p:nvPr/>
        </p:nvCxnSpPr>
        <p:spPr bwMode="auto">
          <a:xfrm rot="5400000" flipH="1" flipV="1">
            <a:off x="4195679" y="4106905"/>
            <a:ext cx="31750" cy="1138238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99" name="AutoShape 73"/>
          <p:cNvCxnSpPr>
            <a:cxnSpLocks noChangeShapeType="1"/>
            <a:stCxn id="18496" idx="6"/>
            <a:endCxn id="18497" idx="2"/>
          </p:cNvCxnSpPr>
          <p:nvPr/>
        </p:nvCxnSpPr>
        <p:spPr bwMode="auto">
          <a:xfrm>
            <a:off x="3674185" y="4768099"/>
            <a:ext cx="998538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00" name="AutoShape 75"/>
          <p:cNvCxnSpPr>
            <a:cxnSpLocks noChangeShapeType="1"/>
            <a:stCxn id="18497" idx="6"/>
            <a:endCxn id="18501" idx="2"/>
          </p:cNvCxnSpPr>
          <p:nvPr/>
        </p:nvCxnSpPr>
        <p:spPr bwMode="auto">
          <a:xfrm>
            <a:off x="4888623" y="4768099"/>
            <a:ext cx="855662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501" name="Oval 68"/>
          <p:cNvSpPr>
            <a:spLocks noChangeArrowheads="1"/>
          </p:cNvSpPr>
          <p:nvPr/>
        </p:nvSpPr>
        <p:spPr bwMode="auto">
          <a:xfrm>
            <a:off x="5744285" y="4660149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502" name="AutoShape 72"/>
          <p:cNvCxnSpPr>
            <a:cxnSpLocks noChangeShapeType="1"/>
            <a:stCxn id="18501" idx="7"/>
          </p:cNvCxnSpPr>
          <p:nvPr/>
        </p:nvCxnSpPr>
        <p:spPr bwMode="auto">
          <a:xfrm rot="5400000" flipH="1" flipV="1">
            <a:off x="6517398" y="4071186"/>
            <a:ext cx="31750" cy="1209675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503" name="AutoShape 73"/>
          <p:cNvCxnSpPr>
            <a:cxnSpLocks noChangeShapeType="1"/>
            <a:stCxn id="18501" idx="6"/>
          </p:cNvCxnSpPr>
          <p:nvPr/>
        </p:nvCxnSpPr>
        <p:spPr bwMode="auto">
          <a:xfrm>
            <a:off x="5960185" y="4768099"/>
            <a:ext cx="712788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04" name="AutoShape 73"/>
          <p:cNvCxnSpPr>
            <a:cxnSpLocks noChangeShapeType="1"/>
            <a:endCxn id="18491" idx="2"/>
          </p:cNvCxnSpPr>
          <p:nvPr/>
        </p:nvCxnSpPr>
        <p:spPr bwMode="auto">
          <a:xfrm flipV="1">
            <a:off x="315035" y="4768099"/>
            <a:ext cx="857250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505" name="Oval 68"/>
          <p:cNvSpPr>
            <a:spLocks noChangeArrowheads="1"/>
          </p:cNvSpPr>
          <p:nvPr/>
        </p:nvSpPr>
        <p:spPr bwMode="auto">
          <a:xfrm>
            <a:off x="1243723" y="5374524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506" name="Oval 69"/>
          <p:cNvSpPr>
            <a:spLocks noChangeArrowheads="1"/>
          </p:cNvSpPr>
          <p:nvPr/>
        </p:nvSpPr>
        <p:spPr bwMode="auto">
          <a:xfrm>
            <a:off x="2386723" y="5374524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507" name="AutoShape 72"/>
          <p:cNvCxnSpPr>
            <a:cxnSpLocks noChangeShapeType="1"/>
            <a:stCxn id="18505" idx="7"/>
            <a:endCxn id="18506" idx="0"/>
          </p:cNvCxnSpPr>
          <p:nvPr/>
        </p:nvCxnSpPr>
        <p:spPr bwMode="auto">
          <a:xfrm rot="5400000" flipH="1" flipV="1">
            <a:off x="1945398" y="4856999"/>
            <a:ext cx="31750" cy="1066800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508" name="AutoShape 73"/>
          <p:cNvCxnSpPr>
            <a:cxnSpLocks noChangeShapeType="1"/>
            <a:stCxn id="18505" idx="6"/>
            <a:endCxn id="18506" idx="2"/>
          </p:cNvCxnSpPr>
          <p:nvPr/>
        </p:nvCxnSpPr>
        <p:spPr bwMode="auto">
          <a:xfrm>
            <a:off x="1459623" y="5482474"/>
            <a:ext cx="927100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09" name="AutoShape 75"/>
          <p:cNvCxnSpPr>
            <a:cxnSpLocks noChangeShapeType="1"/>
            <a:stCxn id="18506" idx="6"/>
            <a:endCxn id="18510" idx="2"/>
          </p:cNvCxnSpPr>
          <p:nvPr/>
        </p:nvCxnSpPr>
        <p:spPr bwMode="auto">
          <a:xfrm>
            <a:off x="2602623" y="5482474"/>
            <a:ext cx="927100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510" name="Oval 68"/>
          <p:cNvSpPr>
            <a:spLocks noChangeArrowheads="1"/>
          </p:cNvSpPr>
          <p:nvPr/>
        </p:nvSpPr>
        <p:spPr bwMode="auto">
          <a:xfrm>
            <a:off x="3529723" y="5374524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511" name="Oval 69"/>
          <p:cNvSpPr>
            <a:spLocks noChangeArrowheads="1"/>
          </p:cNvSpPr>
          <p:nvPr/>
        </p:nvSpPr>
        <p:spPr bwMode="auto">
          <a:xfrm>
            <a:off x="4744160" y="5374524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512" name="AutoShape 72"/>
          <p:cNvCxnSpPr>
            <a:cxnSpLocks noChangeShapeType="1"/>
            <a:stCxn id="18510" idx="7"/>
            <a:endCxn id="18511" idx="0"/>
          </p:cNvCxnSpPr>
          <p:nvPr/>
        </p:nvCxnSpPr>
        <p:spPr bwMode="auto">
          <a:xfrm rot="5400000" flipH="1" flipV="1">
            <a:off x="4267117" y="4821280"/>
            <a:ext cx="31750" cy="1138237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513" name="AutoShape 73"/>
          <p:cNvCxnSpPr>
            <a:cxnSpLocks noChangeShapeType="1"/>
            <a:stCxn id="18510" idx="6"/>
            <a:endCxn id="18511" idx="2"/>
          </p:cNvCxnSpPr>
          <p:nvPr/>
        </p:nvCxnSpPr>
        <p:spPr bwMode="auto">
          <a:xfrm>
            <a:off x="3745623" y="5482474"/>
            <a:ext cx="998537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14" name="AutoShape 75"/>
          <p:cNvCxnSpPr>
            <a:cxnSpLocks noChangeShapeType="1"/>
            <a:stCxn id="18511" idx="6"/>
            <a:endCxn id="18515" idx="2"/>
          </p:cNvCxnSpPr>
          <p:nvPr/>
        </p:nvCxnSpPr>
        <p:spPr bwMode="auto">
          <a:xfrm>
            <a:off x="4960060" y="5482474"/>
            <a:ext cx="855663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515" name="Oval 68"/>
          <p:cNvSpPr>
            <a:spLocks noChangeArrowheads="1"/>
          </p:cNvSpPr>
          <p:nvPr/>
        </p:nvSpPr>
        <p:spPr bwMode="auto">
          <a:xfrm>
            <a:off x="5815723" y="5374524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516" name="AutoShape 72"/>
          <p:cNvCxnSpPr>
            <a:cxnSpLocks noChangeShapeType="1"/>
            <a:stCxn id="18515" idx="7"/>
          </p:cNvCxnSpPr>
          <p:nvPr/>
        </p:nvCxnSpPr>
        <p:spPr bwMode="auto">
          <a:xfrm rot="5400000" flipH="1" flipV="1">
            <a:off x="6588836" y="4785561"/>
            <a:ext cx="31750" cy="1209675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517" name="AutoShape 73"/>
          <p:cNvCxnSpPr>
            <a:cxnSpLocks noChangeShapeType="1"/>
            <a:stCxn id="18515" idx="6"/>
          </p:cNvCxnSpPr>
          <p:nvPr/>
        </p:nvCxnSpPr>
        <p:spPr bwMode="auto">
          <a:xfrm>
            <a:off x="6031623" y="5482474"/>
            <a:ext cx="712787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18" name="AutoShape 73"/>
          <p:cNvCxnSpPr>
            <a:cxnSpLocks noChangeShapeType="1"/>
            <a:endCxn id="18505" idx="2"/>
          </p:cNvCxnSpPr>
          <p:nvPr/>
        </p:nvCxnSpPr>
        <p:spPr bwMode="auto">
          <a:xfrm flipV="1">
            <a:off x="386473" y="5482474"/>
            <a:ext cx="857250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519" name="内容占位符 2"/>
          <p:cNvSpPr>
            <a:spLocks noGrp="1"/>
          </p:cNvSpPr>
          <p:nvPr>
            <p:ph idx="1"/>
          </p:nvPr>
        </p:nvSpPr>
        <p:spPr>
          <a:xfrm>
            <a:off x="815098" y="1374024"/>
            <a:ext cx="614362" cy="642938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mtClean="0">
                <a:sym typeface="Symbol" pitchFamily="18" charset="2"/>
              </a:rPr>
              <a:t>{p}</a:t>
            </a:r>
          </a:p>
          <a:p>
            <a:pPr eaLnBrk="1" hangingPunct="1">
              <a:buFont typeface="Arial" charset="0"/>
              <a:buNone/>
            </a:pPr>
            <a:endParaRPr lang="en-US" altLang="zh-CN" smtClean="0"/>
          </a:p>
        </p:txBody>
      </p:sp>
      <p:sp>
        <p:nvSpPr>
          <p:cNvPr id="88" name="内容占位符 2"/>
          <p:cNvSpPr txBox="1">
            <a:spLocks/>
          </p:cNvSpPr>
          <p:nvPr/>
        </p:nvSpPr>
        <p:spPr bwMode="auto">
          <a:xfrm>
            <a:off x="1958098" y="1374024"/>
            <a:ext cx="92868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3200" dirty="0">
                <a:latin typeface="+mn-lt"/>
                <a:ea typeface="+mn-ea"/>
                <a:sym typeface="Symbol" pitchFamily="18" charset="2"/>
              </a:rPr>
              <a:t>{</a:t>
            </a:r>
            <a:r>
              <a:rPr lang="en-US" altLang="zh-CN" sz="3200" dirty="0" err="1">
                <a:latin typeface="+mn-lt"/>
                <a:ea typeface="+mn-ea"/>
                <a:sym typeface="Symbol" pitchFamily="18" charset="2"/>
              </a:rPr>
              <a:t>p,q</a:t>
            </a:r>
            <a:r>
              <a:rPr lang="en-US" altLang="zh-CN" sz="3200" dirty="0">
                <a:latin typeface="+mn-lt"/>
                <a:ea typeface="+mn-ea"/>
                <a:sym typeface="Symbol" pitchFamily="18" charset="2"/>
              </a:rPr>
              <a:t>}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endParaRPr lang="en-US" altLang="zh-CN" sz="3200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zh-CN" altLang="zh-CN" dirty="0"/>
              <a:t>软件系统</a:t>
            </a:r>
            <a:r>
              <a:rPr lang="zh-CN" altLang="zh-CN" dirty="0" smtClean="0"/>
              <a:t>行为</a:t>
            </a:r>
            <a:r>
              <a:rPr lang="en-US" altLang="zh-CN" dirty="0" smtClean="0"/>
              <a:t>(</a:t>
            </a:r>
            <a:r>
              <a:rPr lang="zh-CN" altLang="en-US" dirty="0" smtClean="0"/>
              <a:t>线性运行集合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8965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Oval 68"/>
          <p:cNvSpPr>
            <a:spLocks noChangeArrowheads="1"/>
          </p:cNvSpPr>
          <p:nvPr/>
        </p:nvSpPr>
        <p:spPr bwMode="auto">
          <a:xfrm>
            <a:off x="1154199" y="2058410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36" name="Oval 69"/>
          <p:cNvSpPr>
            <a:spLocks noChangeArrowheads="1"/>
          </p:cNvSpPr>
          <p:nvPr/>
        </p:nvSpPr>
        <p:spPr bwMode="auto">
          <a:xfrm>
            <a:off x="2297199" y="2058410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37" name="AutoShape 72"/>
          <p:cNvCxnSpPr>
            <a:cxnSpLocks noChangeShapeType="1"/>
            <a:stCxn id="18435" idx="7"/>
            <a:endCxn id="18436" idx="0"/>
          </p:cNvCxnSpPr>
          <p:nvPr/>
        </p:nvCxnSpPr>
        <p:spPr bwMode="auto">
          <a:xfrm rot="5400000" flipH="1" flipV="1">
            <a:off x="1855874" y="1540885"/>
            <a:ext cx="31750" cy="1066800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38" name="AutoShape 73"/>
          <p:cNvCxnSpPr>
            <a:cxnSpLocks noChangeShapeType="1"/>
            <a:stCxn id="18435" idx="6"/>
            <a:endCxn id="18436" idx="2"/>
          </p:cNvCxnSpPr>
          <p:nvPr/>
        </p:nvCxnSpPr>
        <p:spPr bwMode="auto">
          <a:xfrm>
            <a:off x="1370099" y="2166360"/>
            <a:ext cx="927100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39" name="AutoShape 75"/>
          <p:cNvCxnSpPr>
            <a:cxnSpLocks noChangeShapeType="1"/>
            <a:stCxn id="18436" idx="6"/>
            <a:endCxn id="18440" idx="2"/>
          </p:cNvCxnSpPr>
          <p:nvPr/>
        </p:nvCxnSpPr>
        <p:spPr bwMode="auto">
          <a:xfrm>
            <a:off x="2513099" y="2166360"/>
            <a:ext cx="927100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40" name="Oval 68"/>
          <p:cNvSpPr>
            <a:spLocks noChangeArrowheads="1"/>
          </p:cNvSpPr>
          <p:nvPr/>
        </p:nvSpPr>
        <p:spPr bwMode="auto">
          <a:xfrm>
            <a:off x="3440199" y="2058410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41" name="Oval 69"/>
          <p:cNvSpPr>
            <a:spLocks noChangeArrowheads="1"/>
          </p:cNvSpPr>
          <p:nvPr/>
        </p:nvSpPr>
        <p:spPr bwMode="auto">
          <a:xfrm>
            <a:off x="4654637" y="2058410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42" name="AutoShape 72"/>
          <p:cNvCxnSpPr>
            <a:cxnSpLocks noChangeShapeType="1"/>
            <a:stCxn id="18440" idx="7"/>
            <a:endCxn id="18441" idx="0"/>
          </p:cNvCxnSpPr>
          <p:nvPr/>
        </p:nvCxnSpPr>
        <p:spPr bwMode="auto">
          <a:xfrm rot="5400000" flipH="1" flipV="1">
            <a:off x="4177593" y="1505166"/>
            <a:ext cx="31750" cy="1138238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43" name="AutoShape 73"/>
          <p:cNvCxnSpPr>
            <a:cxnSpLocks noChangeShapeType="1"/>
            <a:stCxn id="18440" idx="6"/>
            <a:endCxn id="18441" idx="2"/>
          </p:cNvCxnSpPr>
          <p:nvPr/>
        </p:nvCxnSpPr>
        <p:spPr bwMode="auto">
          <a:xfrm>
            <a:off x="3656099" y="2166360"/>
            <a:ext cx="998538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44" name="AutoShape 75"/>
          <p:cNvCxnSpPr>
            <a:cxnSpLocks noChangeShapeType="1"/>
            <a:stCxn id="18441" idx="6"/>
            <a:endCxn id="18445" idx="2"/>
          </p:cNvCxnSpPr>
          <p:nvPr/>
        </p:nvCxnSpPr>
        <p:spPr bwMode="auto">
          <a:xfrm>
            <a:off x="4870537" y="2166360"/>
            <a:ext cx="855662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45" name="Oval 68"/>
          <p:cNvSpPr>
            <a:spLocks noChangeArrowheads="1"/>
          </p:cNvSpPr>
          <p:nvPr/>
        </p:nvSpPr>
        <p:spPr bwMode="auto">
          <a:xfrm>
            <a:off x="5726199" y="2058410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46" name="AutoShape 72"/>
          <p:cNvCxnSpPr>
            <a:cxnSpLocks noChangeShapeType="1"/>
            <a:stCxn id="18445" idx="7"/>
          </p:cNvCxnSpPr>
          <p:nvPr/>
        </p:nvCxnSpPr>
        <p:spPr bwMode="auto">
          <a:xfrm rot="5400000" flipH="1" flipV="1">
            <a:off x="6499312" y="1469447"/>
            <a:ext cx="31750" cy="1209675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47" name="AutoShape 73"/>
          <p:cNvCxnSpPr>
            <a:cxnSpLocks noChangeShapeType="1"/>
            <a:stCxn id="18445" idx="6"/>
          </p:cNvCxnSpPr>
          <p:nvPr/>
        </p:nvCxnSpPr>
        <p:spPr bwMode="auto">
          <a:xfrm>
            <a:off x="5942099" y="2166360"/>
            <a:ext cx="712788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48" name="AutoShape 73"/>
          <p:cNvCxnSpPr>
            <a:cxnSpLocks noChangeShapeType="1"/>
            <a:endCxn id="18435" idx="2"/>
          </p:cNvCxnSpPr>
          <p:nvPr/>
        </p:nvCxnSpPr>
        <p:spPr bwMode="auto">
          <a:xfrm flipV="1">
            <a:off x="296949" y="2166360"/>
            <a:ext cx="857250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49" name="Oval 68"/>
          <p:cNvSpPr>
            <a:spLocks noChangeArrowheads="1"/>
          </p:cNvSpPr>
          <p:nvPr/>
        </p:nvSpPr>
        <p:spPr bwMode="auto">
          <a:xfrm>
            <a:off x="1154199" y="2701347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50" name="Oval 69"/>
          <p:cNvSpPr>
            <a:spLocks noChangeArrowheads="1"/>
          </p:cNvSpPr>
          <p:nvPr/>
        </p:nvSpPr>
        <p:spPr bwMode="auto">
          <a:xfrm>
            <a:off x="2297199" y="2701347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51" name="AutoShape 72"/>
          <p:cNvCxnSpPr>
            <a:cxnSpLocks noChangeShapeType="1"/>
            <a:stCxn id="18449" idx="7"/>
            <a:endCxn id="18450" idx="0"/>
          </p:cNvCxnSpPr>
          <p:nvPr/>
        </p:nvCxnSpPr>
        <p:spPr bwMode="auto">
          <a:xfrm rot="5400000" flipH="1" flipV="1">
            <a:off x="1855874" y="2183822"/>
            <a:ext cx="31750" cy="1066800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52" name="AutoShape 73"/>
          <p:cNvCxnSpPr>
            <a:cxnSpLocks noChangeShapeType="1"/>
            <a:endCxn id="18450" idx="2"/>
          </p:cNvCxnSpPr>
          <p:nvPr/>
        </p:nvCxnSpPr>
        <p:spPr bwMode="auto">
          <a:xfrm>
            <a:off x="1338349" y="2274310"/>
            <a:ext cx="958850" cy="5349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53" name="AutoShape 75"/>
          <p:cNvCxnSpPr>
            <a:cxnSpLocks noChangeShapeType="1"/>
            <a:stCxn id="18450" idx="6"/>
            <a:endCxn id="18454" idx="2"/>
          </p:cNvCxnSpPr>
          <p:nvPr/>
        </p:nvCxnSpPr>
        <p:spPr bwMode="auto">
          <a:xfrm>
            <a:off x="2513099" y="2809297"/>
            <a:ext cx="927100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4" name="Oval 68"/>
          <p:cNvSpPr>
            <a:spLocks noChangeArrowheads="1"/>
          </p:cNvSpPr>
          <p:nvPr/>
        </p:nvSpPr>
        <p:spPr bwMode="auto">
          <a:xfrm>
            <a:off x="3440199" y="2701347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55" name="Oval 69"/>
          <p:cNvSpPr>
            <a:spLocks noChangeArrowheads="1"/>
          </p:cNvSpPr>
          <p:nvPr/>
        </p:nvSpPr>
        <p:spPr bwMode="auto">
          <a:xfrm>
            <a:off x="4654637" y="2701347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56" name="AutoShape 72"/>
          <p:cNvCxnSpPr>
            <a:cxnSpLocks noChangeShapeType="1"/>
            <a:stCxn id="18454" idx="7"/>
            <a:endCxn id="18455" idx="0"/>
          </p:cNvCxnSpPr>
          <p:nvPr/>
        </p:nvCxnSpPr>
        <p:spPr bwMode="auto">
          <a:xfrm rot="5400000" flipH="1" flipV="1">
            <a:off x="4177593" y="2148103"/>
            <a:ext cx="31750" cy="1138238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57" name="AutoShape 73"/>
          <p:cNvCxnSpPr>
            <a:cxnSpLocks noChangeShapeType="1"/>
            <a:stCxn id="18454" idx="6"/>
            <a:endCxn id="18455" idx="2"/>
          </p:cNvCxnSpPr>
          <p:nvPr/>
        </p:nvCxnSpPr>
        <p:spPr bwMode="auto">
          <a:xfrm>
            <a:off x="3656099" y="2809297"/>
            <a:ext cx="998538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58" name="AutoShape 75"/>
          <p:cNvCxnSpPr>
            <a:cxnSpLocks noChangeShapeType="1"/>
            <a:stCxn id="18455" idx="6"/>
            <a:endCxn id="18459" idx="2"/>
          </p:cNvCxnSpPr>
          <p:nvPr/>
        </p:nvCxnSpPr>
        <p:spPr bwMode="auto">
          <a:xfrm>
            <a:off x="4870537" y="2809297"/>
            <a:ext cx="855662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9" name="Oval 68"/>
          <p:cNvSpPr>
            <a:spLocks noChangeArrowheads="1"/>
          </p:cNvSpPr>
          <p:nvPr/>
        </p:nvSpPr>
        <p:spPr bwMode="auto">
          <a:xfrm>
            <a:off x="5726199" y="2701347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60" name="AutoShape 72"/>
          <p:cNvCxnSpPr>
            <a:cxnSpLocks noChangeShapeType="1"/>
            <a:stCxn id="18459" idx="7"/>
          </p:cNvCxnSpPr>
          <p:nvPr/>
        </p:nvCxnSpPr>
        <p:spPr bwMode="auto">
          <a:xfrm rot="5400000" flipH="1" flipV="1">
            <a:off x="6499312" y="2112384"/>
            <a:ext cx="31750" cy="1209675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61" name="AutoShape 73"/>
          <p:cNvCxnSpPr>
            <a:cxnSpLocks noChangeShapeType="1"/>
            <a:stCxn id="18459" idx="6"/>
          </p:cNvCxnSpPr>
          <p:nvPr/>
        </p:nvCxnSpPr>
        <p:spPr bwMode="auto">
          <a:xfrm>
            <a:off x="5942099" y="2809297"/>
            <a:ext cx="712788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62" name="AutoShape 73"/>
          <p:cNvCxnSpPr>
            <a:cxnSpLocks noChangeShapeType="1"/>
            <a:endCxn id="18449" idx="2"/>
          </p:cNvCxnSpPr>
          <p:nvPr/>
        </p:nvCxnSpPr>
        <p:spPr bwMode="auto">
          <a:xfrm flipV="1">
            <a:off x="296949" y="2809297"/>
            <a:ext cx="857250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63" name="Oval 68"/>
          <p:cNvSpPr>
            <a:spLocks noChangeArrowheads="1"/>
          </p:cNvSpPr>
          <p:nvPr/>
        </p:nvSpPr>
        <p:spPr bwMode="auto">
          <a:xfrm>
            <a:off x="1154199" y="3344285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64" name="Oval 69"/>
          <p:cNvSpPr>
            <a:spLocks noChangeArrowheads="1"/>
          </p:cNvSpPr>
          <p:nvPr/>
        </p:nvSpPr>
        <p:spPr bwMode="auto">
          <a:xfrm>
            <a:off x="2297199" y="3344285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65" name="AutoShape 72"/>
          <p:cNvCxnSpPr>
            <a:cxnSpLocks noChangeShapeType="1"/>
            <a:stCxn id="18463" idx="7"/>
            <a:endCxn id="18464" idx="0"/>
          </p:cNvCxnSpPr>
          <p:nvPr/>
        </p:nvCxnSpPr>
        <p:spPr bwMode="auto">
          <a:xfrm rot="5400000" flipH="1" flipV="1">
            <a:off x="1855874" y="2826760"/>
            <a:ext cx="31750" cy="1066800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66" name="AutoShape 73"/>
          <p:cNvCxnSpPr>
            <a:cxnSpLocks noChangeShapeType="1"/>
            <a:stCxn id="18463" idx="6"/>
            <a:endCxn id="18464" idx="2"/>
          </p:cNvCxnSpPr>
          <p:nvPr/>
        </p:nvCxnSpPr>
        <p:spPr bwMode="auto">
          <a:xfrm>
            <a:off x="1370099" y="3452235"/>
            <a:ext cx="927100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67" name="AutoShape 75"/>
          <p:cNvCxnSpPr>
            <a:cxnSpLocks noChangeShapeType="1"/>
            <a:stCxn id="18464" idx="6"/>
            <a:endCxn id="18468" idx="2"/>
          </p:cNvCxnSpPr>
          <p:nvPr/>
        </p:nvCxnSpPr>
        <p:spPr bwMode="auto">
          <a:xfrm>
            <a:off x="2513099" y="3452235"/>
            <a:ext cx="927100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68" name="Oval 68"/>
          <p:cNvSpPr>
            <a:spLocks noChangeArrowheads="1"/>
          </p:cNvSpPr>
          <p:nvPr/>
        </p:nvSpPr>
        <p:spPr bwMode="auto">
          <a:xfrm>
            <a:off x="3440199" y="3344285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69" name="Oval 69"/>
          <p:cNvSpPr>
            <a:spLocks noChangeArrowheads="1"/>
          </p:cNvSpPr>
          <p:nvPr/>
        </p:nvSpPr>
        <p:spPr bwMode="auto">
          <a:xfrm>
            <a:off x="4654637" y="3344285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70" name="AutoShape 72"/>
          <p:cNvCxnSpPr>
            <a:cxnSpLocks noChangeShapeType="1"/>
            <a:stCxn id="18468" idx="7"/>
            <a:endCxn id="18469" idx="0"/>
          </p:cNvCxnSpPr>
          <p:nvPr/>
        </p:nvCxnSpPr>
        <p:spPr bwMode="auto">
          <a:xfrm rot="5400000" flipH="1" flipV="1">
            <a:off x="4177593" y="2791041"/>
            <a:ext cx="31750" cy="1138238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71" name="AutoShape 73"/>
          <p:cNvCxnSpPr>
            <a:cxnSpLocks noChangeShapeType="1"/>
            <a:stCxn id="18454" idx="5"/>
            <a:endCxn id="18469" idx="2"/>
          </p:cNvCxnSpPr>
          <p:nvPr/>
        </p:nvCxnSpPr>
        <p:spPr bwMode="auto">
          <a:xfrm rot="16200000" flipH="1">
            <a:off x="3856256" y="2653854"/>
            <a:ext cx="566606" cy="1030156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72" name="AutoShape 75"/>
          <p:cNvCxnSpPr>
            <a:cxnSpLocks noChangeShapeType="1"/>
            <a:stCxn id="18469" idx="6"/>
            <a:endCxn id="18473" idx="2"/>
          </p:cNvCxnSpPr>
          <p:nvPr/>
        </p:nvCxnSpPr>
        <p:spPr bwMode="auto">
          <a:xfrm>
            <a:off x="4870537" y="3452235"/>
            <a:ext cx="855662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73" name="Oval 68"/>
          <p:cNvSpPr>
            <a:spLocks noChangeArrowheads="1"/>
          </p:cNvSpPr>
          <p:nvPr/>
        </p:nvSpPr>
        <p:spPr bwMode="auto">
          <a:xfrm>
            <a:off x="5726199" y="3344285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74" name="AutoShape 72"/>
          <p:cNvCxnSpPr>
            <a:cxnSpLocks noChangeShapeType="1"/>
            <a:stCxn id="18473" idx="7"/>
          </p:cNvCxnSpPr>
          <p:nvPr/>
        </p:nvCxnSpPr>
        <p:spPr bwMode="auto">
          <a:xfrm rot="5400000" flipH="1" flipV="1">
            <a:off x="6499312" y="2755322"/>
            <a:ext cx="31750" cy="1209675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75" name="AutoShape 73"/>
          <p:cNvCxnSpPr>
            <a:cxnSpLocks noChangeShapeType="1"/>
            <a:stCxn id="18473" idx="6"/>
          </p:cNvCxnSpPr>
          <p:nvPr/>
        </p:nvCxnSpPr>
        <p:spPr bwMode="auto">
          <a:xfrm>
            <a:off x="5942099" y="3452235"/>
            <a:ext cx="712788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76" name="AutoShape 73"/>
          <p:cNvCxnSpPr>
            <a:cxnSpLocks noChangeShapeType="1"/>
            <a:endCxn id="18463" idx="2"/>
          </p:cNvCxnSpPr>
          <p:nvPr/>
        </p:nvCxnSpPr>
        <p:spPr bwMode="auto">
          <a:xfrm flipV="1">
            <a:off x="296949" y="3452235"/>
            <a:ext cx="857250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77" name="Oval 68"/>
          <p:cNvSpPr>
            <a:spLocks noChangeArrowheads="1"/>
          </p:cNvSpPr>
          <p:nvPr/>
        </p:nvSpPr>
        <p:spPr bwMode="auto">
          <a:xfrm>
            <a:off x="1154199" y="3987222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78" name="Oval 69"/>
          <p:cNvSpPr>
            <a:spLocks noChangeArrowheads="1"/>
          </p:cNvSpPr>
          <p:nvPr/>
        </p:nvSpPr>
        <p:spPr bwMode="auto">
          <a:xfrm>
            <a:off x="2297199" y="3987222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79" name="AutoShape 72"/>
          <p:cNvCxnSpPr>
            <a:cxnSpLocks noChangeShapeType="1"/>
            <a:stCxn id="18477" idx="7"/>
            <a:endCxn id="18478" idx="0"/>
          </p:cNvCxnSpPr>
          <p:nvPr/>
        </p:nvCxnSpPr>
        <p:spPr bwMode="auto">
          <a:xfrm rot="5400000" flipH="1" flipV="1">
            <a:off x="1855874" y="3469697"/>
            <a:ext cx="31750" cy="1066800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80" name="AutoShape 73"/>
          <p:cNvCxnSpPr>
            <a:cxnSpLocks noChangeShapeType="1"/>
            <a:stCxn id="18477" idx="6"/>
            <a:endCxn id="18478" idx="2"/>
          </p:cNvCxnSpPr>
          <p:nvPr/>
        </p:nvCxnSpPr>
        <p:spPr bwMode="auto">
          <a:xfrm>
            <a:off x="1370099" y="4095172"/>
            <a:ext cx="927100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81" name="AutoShape 75"/>
          <p:cNvCxnSpPr>
            <a:cxnSpLocks noChangeShapeType="1"/>
            <a:stCxn id="18492" idx="0"/>
            <a:endCxn id="18482" idx="2"/>
          </p:cNvCxnSpPr>
          <p:nvPr/>
        </p:nvCxnSpPr>
        <p:spPr bwMode="auto">
          <a:xfrm rot="5400000" flipH="1" flipV="1">
            <a:off x="2619462" y="3880860"/>
            <a:ext cx="606425" cy="10350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82" name="Oval 68"/>
          <p:cNvSpPr>
            <a:spLocks noChangeArrowheads="1"/>
          </p:cNvSpPr>
          <p:nvPr/>
        </p:nvSpPr>
        <p:spPr bwMode="auto">
          <a:xfrm>
            <a:off x="3440199" y="3987222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83" name="Oval 69"/>
          <p:cNvSpPr>
            <a:spLocks noChangeArrowheads="1"/>
          </p:cNvSpPr>
          <p:nvPr/>
        </p:nvSpPr>
        <p:spPr bwMode="auto">
          <a:xfrm>
            <a:off x="4654637" y="3987222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84" name="AutoShape 72"/>
          <p:cNvCxnSpPr>
            <a:cxnSpLocks noChangeShapeType="1"/>
            <a:stCxn id="18482" idx="7"/>
            <a:endCxn id="18483" idx="0"/>
          </p:cNvCxnSpPr>
          <p:nvPr/>
        </p:nvCxnSpPr>
        <p:spPr bwMode="auto">
          <a:xfrm rot="5400000" flipH="1" flipV="1">
            <a:off x="4177593" y="3433978"/>
            <a:ext cx="31750" cy="1138238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85" name="AutoShape 73"/>
          <p:cNvCxnSpPr>
            <a:cxnSpLocks noChangeShapeType="1"/>
            <a:stCxn id="18482" idx="6"/>
            <a:endCxn id="18483" idx="2"/>
          </p:cNvCxnSpPr>
          <p:nvPr/>
        </p:nvCxnSpPr>
        <p:spPr bwMode="auto">
          <a:xfrm>
            <a:off x="3656099" y="4095172"/>
            <a:ext cx="998538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86" name="AutoShape 75"/>
          <p:cNvCxnSpPr>
            <a:cxnSpLocks noChangeShapeType="1"/>
            <a:stCxn id="18483" idx="6"/>
            <a:endCxn id="18487" idx="2"/>
          </p:cNvCxnSpPr>
          <p:nvPr/>
        </p:nvCxnSpPr>
        <p:spPr bwMode="auto">
          <a:xfrm>
            <a:off x="4870537" y="4095172"/>
            <a:ext cx="855662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87" name="Oval 68"/>
          <p:cNvSpPr>
            <a:spLocks noChangeArrowheads="1"/>
          </p:cNvSpPr>
          <p:nvPr/>
        </p:nvSpPr>
        <p:spPr bwMode="auto">
          <a:xfrm>
            <a:off x="5726199" y="3987222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88" name="AutoShape 72"/>
          <p:cNvCxnSpPr>
            <a:cxnSpLocks noChangeShapeType="1"/>
            <a:stCxn id="18487" idx="7"/>
          </p:cNvCxnSpPr>
          <p:nvPr/>
        </p:nvCxnSpPr>
        <p:spPr bwMode="auto">
          <a:xfrm rot="5400000" flipH="1" flipV="1">
            <a:off x="6499312" y="3398259"/>
            <a:ext cx="31750" cy="1209675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89" name="AutoShape 73"/>
          <p:cNvCxnSpPr>
            <a:cxnSpLocks noChangeShapeType="1"/>
            <a:stCxn id="18487" idx="6"/>
          </p:cNvCxnSpPr>
          <p:nvPr/>
        </p:nvCxnSpPr>
        <p:spPr bwMode="auto">
          <a:xfrm>
            <a:off x="5942099" y="4095172"/>
            <a:ext cx="712788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90" name="AutoShape 73"/>
          <p:cNvCxnSpPr>
            <a:cxnSpLocks noChangeShapeType="1"/>
            <a:endCxn id="18477" idx="2"/>
          </p:cNvCxnSpPr>
          <p:nvPr/>
        </p:nvCxnSpPr>
        <p:spPr bwMode="auto">
          <a:xfrm flipV="1">
            <a:off x="296949" y="4095172"/>
            <a:ext cx="857250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91" name="Oval 68"/>
          <p:cNvSpPr>
            <a:spLocks noChangeArrowheads="1"/>
          </p:cNvSpPr>
          <p:nvPr/>
        </p:nvSpPr>
        <p:spPr bwMode="auto">
          <a:xfrm>
            <a:off x="1154199" y="4701597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92" name="Oval 69"/>
          <p:cNvSpPr>
            <a:spLocks noChangeArrowheads="1"/>
          </p:cNvSpPr>
          <p:nvPr/>
        </p:nvSpPr>
        <p:spPr bwMode="auto">
          <a:xfrm>
            <a:off x="2297199" y="4701597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93" name="AutoShape 72"/>
          <p:cNvCxnSpPr>
            <a:cxnSpLocks noChangeShapeType="1"/>
            <a:stCxn id="18491" idx="7"/>
            <a:endCxn id="18492" idx="0"/>
          </p:cNvCxnSpPr>
          <p:nvPr/>
        </p:nvCxnSpPr>
        <p:spPr bwMode="auto">
          <a:xfrm rot="5400000" flipH="1" flipV="1">
            <a:off x="1855874" y="4184072"/>
            <a:ext cx="31750" cy="1066800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94" name="AutoShape 73"/>
          <p:cNvCxnSpPr>
            <a:cxnSpLocks noChangeShapeType="1"/>
            <a:stCxn id="18477" idx="5"/>
            <a:endCxn id="18492" idx="2"/>
          </p:cNvCxnSpPr>
          <p:nvPr/>
        </p:nvCxnSpPr>
        <p:spPr bwMode="auto">
          <a:xfrm rot="16200000" flipH="1">
            <a:off x="1498819" y="4011166"/>
            <a:ext cx="638043" cy="95871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95" name="AutoShape 75"/>
          <p:cNvCxnSpPr>
            <a:cxnSpLocks noChangeShapeType="1"/>
            <a:stCxn id="18492" idx="6"/>
            <a:endCxn id="18496" idx="2"/>
          </p:cNvCxnSpPr>
          <p:nvPr/>
        </p:nvCxnSpPr>
        <p:spPr bwMode="auto">
          <a:xfrm>
            <a:off x="2513099" y="4809547"/>
            <a:ext cx="927100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96" name="Oval 68"/>
          <p:cNvSpPr>
            <a:spLocks noChangeArrowheads="1"/>
          </p:cNvSpPr>
          <p:nvPr/>
        </p:nvSpPr>
        <p:spPr bwMode="auto">
          <a:xfrm>
            <a:off x="3440199" y="4701597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97" name="Oval 69"/>
          <p:cNvSpPr>
            <a:spLocks noChangeArrowheads="1"/>
          </p:cNvSpPr>
          <p:nvPr/>
        </p:nvSpPr>
        <p:spPr bwMode="auto">
          <a:xfrm>
            <a:off x="4654637" y="4701597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98" name="AutoShape 72"/>
          <p:cNvCxnSpPr>
            <a:cxnSpLocks noChangeShapeType="1"/>
            <a:stCxn id="18496" idx="7"/>
            <a:endCxn id="18497" idx="0"/>
          </p:cNvCxnSpPr>
          <p:nvPr/>
        </p:nvCxnSpPr>
        <p:spPr bwMode="auto">
          <a:xfrm rot="5400000" flipH="1" flipV="1">
            <a:off x="4177593" y="4148353"/>
            <a:ext cx="31750" cy="1138238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99" name="AutoShape 73"/>
          <p:cNvCxnSpPr>
            <a:cxnSpLocks noChangeShapeType="1"/>
            <a:stCxn id="18496" idx="6"/>
            <a:endCxn id="18497" idx="2"/>
          </p:cNvCxnSpPr>
          <p:nvPr/>
        </p:nvCxnSpPr>
        <p:spPr bwMode="auto">
          <a:xfrm>
            <a:off x="3656099" y="4809547"/>
            <a:ext cx="998538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00" name="AutoShape 75"/>
          <p:cNvCxnSpPr>
            <a:cxnSpLocks noChangeShapeType="1"/>
            <a:stCxn id="18497" idx="6"/>
            <a:endCxn id="18501" idx="2"/>
          </p:cNvCxnSpPr>
          <p:nvPr/>
        </p:nvCxnSpPr>
        <p:spPr bwMode="auto">
          <a:xfrm>
            <a:off x="4870537" y="4809547"/>
            <a:ext cx="855662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501" name="Oval 68"/>
          <p:cNvSpPr>
            <a:spLocks noChangeArrowheads="1"/>
          </p:cNvSpPr>
          <p:nvPr/>
        </p:nvSpPr>
        <p:spPr bwMode="auto">
          <a:xfrm>
            <a:off x="5726199" y="4701597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502" name="AutoShape 72"/>
          <p:cNvCxnSpPr>
            <a:cxnSpLocks noChangeShapeType="1"/>
            <a:stCxn id="18501" idx="7"/>
          </p:cNvCxnSpPr>
          <p:nvPr/>
        </p:nvCxnSpPr>
        <p:spPr bwMode="auto">
          <a:xfrm rot="5400000" flipH="1" flipV="1">
            <a:off x="6499312" y="4112634"/>
            <a:ext cx="31750" cy="1209675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503" name="AutoShape 73"/>
          <p:cNvCxnSpPr>
            <a:cxnSpLocks noChangeShapeType="1"/>
            <a:stCxn id="18501" idx="6"/>
          </p:cNvCxnSpPr>
          <p:nvPr/>
        </p:nvCxnSpPr>
        <p:spPr bwMode="auto">
          <a:xfrm>
            <a:off x="5942099" y="4809547"/>
            <a:ext cx="712788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04" name="AutoShape 73"/>
          <p:cNvCxnSpPr>
            <a:cxnSpLocks noChangeShapeType="1"/>
            <a:endCxn id="18491" idx="2"/>
          </p:cNvCxnSpPr>
          <p:nvPr/>
        </p:nvCxnSpPr>
        <p:spPr bwMode="auto">
          <a:xfrm flipV="1">
            <a:off x="296949" y="4809547"/>
            <a:ext cx="857250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505" name="Oval 68"/>
          <p:cNvSpPr>
            <a:spLocks noChangeArrowheads="1"/>
          </p:cNvSpPr>
          <p:nvPr/>
        </p:nvSpPr>
        <p:spPr bwMode="auto">
          <a:xfrm>
            <a:off x="1225637" y="5415972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506" name="Oval 69"/>
          <p:cNvSpPr>
            <a:spLocks noChangeArrowheads="1"/>
          </p:cNvSpPr>
          <p:nvPr/>
        </p:nvSpPr>
        <p:spPr bwMode="auto">
          <a:xfrm>
            <a:off x="2368637" y="5415972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507" name="AutoShape 72"/>
          <p:cNvCxnSpPr>
            <a:cxnSpLocks noChangeShapeType="1"/>
            <a:stCxn id="18505" idx="7"/>
            <a:endCxn id="18506" idx="0"/>
          </p:cNvCxnSpPr>
          <p:nvPr/>
        </p:nvCxnSpPr>
        <p:spPr bwMode="auto">
          <a:xfrm rot="5400000" flipH="1" flipV="1">
            <a:off x="1927312" y="4898447"/>
            <a:ext cx="31750" cy="1066800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508" name="AutoShape 73"/>
          <p:cNvCxnSpPr>
            <a:cxnSpLocks noChangeShapeType="1"/>
            <a:stCxn id="18505" idx="6"/>
            <a:endCxn id="18506" idx="2"/>
          </p:cNvCxnSpPr>
          <p:nvPr/>
        </p:nvCxnSpPr>
        <p:spPr bwMode="auto">
          <a:xfrm>
            <a:off x="1441537" y="5523922"/>
            <a:ext cx="927100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09" name="AutoShape 75"/>
          <p:cNvCxnSpPr>
            <a:cxnSpLocks noChangeShapeType="1"/>
            <a:stCxn id="18506" idx="6"/>
            <a:endCxn id="18510" idx="2"/>
          </p:cNvCxnSpPr>
          <p:nvPr/>
        </p:nvCxnSpPr>
        <p:spPr bwMode="auto">
          <a:xfrm>
            <a:off x="2584537" y="5523922"/>
            <a:ext cx="927100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510" name="Oval 68"/>
          <p:cNvSpPr>
            <a:spLocks noChangeArrowheads="1"/>
          </p:cNvSpPr>
          <p:nvPr/>
        </p:nvSpPr>
        <p:spPr bwMode="auto">
          <a:xfrm>
            <a:off x="3511637" y="5415972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511" name="Oval 69"/>
          <p:cNvSpPr>
            <a:spLocks noChangeArrowheads="1"/>
          </p:cNvSpPr>
          <p:nvPr/>
        </p:nvSpPr>
        <p:spPr bwMode="auto">
          <a:xfrm>
            <a:off x="4726074" y="5415972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512" name="AutoShape 72"/>
          <p:cNvCxnSpPr>
            <a:cxnSpLocks noChangeShapeType="1"/>
            <a:stCxn id="18510" idx="7"/>
            <a:endCxn id="18511" idx="0"/>
          </p:cNvCxnSpPr>
          <p:nvPr/>
        </p:nvCxnSpPr>
        <p:spPr bwMode="auto">
          <a:xfrm rot="5400000" flipH="1" flipV="1">
            <a:off x="4249031" y="4862728"/>
            <a:ext cx="31750" cy="1138237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513" name="AutoShape 73"/>
          <p:cNvCxnSpPr>
            <a:cxnSpLocks noChangeShapeType="1"/>
            <a:stCxn id="18496" idx="6"/>
            <a:endCxn id="18511" idx="2"/>
          </p:cNvCxnSpPr>
          <p:nvPr/>
        </p:nvCxnSpPr>
        <p:spPr bwMode="auto">
          <a:xfrm>
            <a:off x="3656099" y="4809547"/>
            <a:ext cx="1069975" cy="7143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14" name="AutoShape 75"/>
          <p:cNvCxnSpPr>
            <a:cxnSpLocks noChangeShapeType="1"/>
            <a:stCxn id="18511" idx="6"/>
            <a:endCxn id="18515" idx="2"/>
          </p:cNvCxnSpPr>
          <p:nvPr/>
        </p:nvCxnSpPr>
        <p:spPr bwMode="auto">
          <a:xfrm>
            <a:off x="4941974" y="5523922"/>
            <a:ext cx="855663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515" name="Oval 68"/>
          <p:cNvSpPr>
            <a:spLocks noChangeArrowheads="1"/>
          </p:cNvSpPr>
          <p:nvPr/>
        </p:nvSpPr>
        <p:spPr bwMode="auto">
          <a:xfrm>
            <a:off x="5797637" y="5415972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516" name="AutoShape 72"/>
          <p:cNvCxnSpPr>
            <a:cxnSpLocks noChangeShapeType="1"/>
            <a:stCxn id="18515" idx="7"/>
          </p:cNvCxnSpPr>
          <p:nvPr/>
        </p:nvCxnSpPr>
        <p:spPr bwMode="auto">
          <a:xfrm rot="5400000" flipH="1" flipV="1">
            <a:off x="6570750" y="4827009"/>
            <a:ext cx="31750" cy="1209675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517" name="AutoShape 73"/>
          <p:cNvCxnSpPr>
            <a:cxnSpLocks noChangeShapeType="1"/>
            <a:stCxn id="18515" idx="6"/>
          </p:cNvCxnSpPr>
          <p:nvPr/>
        </p:nvCxnSpPr>
        <p:spPr bwMode="auto">
          <a:xfrm>
            <a:off x="6013537" y="5523922"/>
            <a:ext cx="712787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18" name="AutoShape 73"/>
          <p:cNvCxnSpPr>
            <a:cxnSpLocks noChangeShapeType="1"/>
            <a:endCxn id="18505" idx="2"/>
          </p:cNvCxnSpPr>
          <p:nvPr/>
        </p:nvCxnSpPr>
        <p:spPr bwMode="auto">
          <a:xfrm flipV="1">
            <a:off x="368387" y="5523922"/>
            <a:ext cx="857250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519" name="内容占位符 2"/>
          <p:cNvSpPr>
            <a:spLocks noGrp="1"/>
          </p:cNvSpPr>
          <p:nvPr>
            <p:ph idx="1"/>
          </p:nvPr>
        </p:nvSpPr>
        <p:spPr>
          <a:xfrm>
            <a:off x="797012" y="1415472"/>
            <a:ext cx="614362" cy="642938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mtClean="0">
                <a:sym typeface="Symbol" pitchFamily="18" charset="2"/>
              </a:rPr>
              <a:t>{p}</a:t>
            </a:r>
          </a:p>
          <a:p>
            <a:pPr eaLnBrk="1" hangingPunct="1">
              <a:buFont typeface="Arial" charset="0"/>
              <a:buNone/>
            </a:pPr>
            <a:endParaRPr lang="en-US" altLang="zh-CN" smtClean="0"/>
          </a:p>
        </p:txBody>
      </p:sp>
      <p:sp>
        <p:nvSpPr>
          <p:cNvPr id="88" name="内容占位符 2"/>
          <p:cNvSpPr txBox="1">
            <a:spLocks/>
          </p:cNvSpPr>
          <p:nvPr/>
        </p:nvSpPr>
        <p:spPr bwMode="auto">
          <a:xfrm>
            <a:off x="1940012" y="1415472"/>
            <a:ext cx="92868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3200" dirty="0">
                <a:latin typeface="+mn-lt"/>
                <a:ea typeface="+mn-ea"/>
                <a:sym typeface="Symbol" pitchFamily="18" charset="2"/>
              </a:rPr>
              <a:t>{</a:t>
            </a:r>
            <a:r>
              <a:rPr lang="en-US" altLang="zh-CN" sz="3200" dirty="0" err="1">
                <a:latin typeface="+mn-lt"/>
                <a:ea typeface="+mn-ea"/>
                <a:sym typeface="Symbol" pitchFamily="18" charset="2"/>
              </a:rPr>
              <a:t>p,q</a:t>
            </a:r>
            <a:r>
              <a:rPr lang="en-US" altLang="zh-CN" sz="3200" dirty="0">
                <a:latin typeface="+mn-lt"/>
                <a:ea typeface="+mn-ea"/>
                <a:sym typeface="Symbol" pitchFamily="18" charset="2"/>
              </a:rPr>
              <a:t>}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endParaRPr lang="en-US" altLang="zh-CN" sz="3200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zh-CN" altLang="zh-CN" dirty="0"/>
              <a:t>软件系统</a:t>
            </a:r>
            <a:r>
              <a:rPr lang="zh-CN" altLang="zh-CN" dirty="0" smtClean="0"/>
              <a:t>行为</a:t>
            </a:r>
            <a:r>
              <a:rPr lang="en-US" altLang="zh-CN" dirty="0" smtClean="0"/>
              <a:t>(</a:t>
            </a:r>
            <a:r>
              <a:rPr lang="zh-CN" altLang="en-US" dirty="0" smtClean="0"/>
              <a:t>树状运行集合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4186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Oval 68"/>
          <p:cNvSpPr>
            <a:spLocks noChangeArrowheads="1"/>
          </p:cNvSpPr>
          <p:nvPr/>
        </p:nvSpPr>
        <p:spPr bwMode="auto">
          <a:xfrm>
            <a:off x="1113023" y="2024120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36" name="Oval 69"/>
          <p:cNvSpPr>
            <a:spLocks noChangeArrowheads="1"/>
          </p:cNvSpPr>
          <p:nvPr/>
        </p:nvSpPr>
        <p:spPr bwMode="auto">
          <a:xfrm>
            <a:off x="2256023" y="2024120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37" name="AutoShape 72"/>
          <p:cNvCxnSpPr>
            <a:cxnSpLocks noChangeShapeType="1"/>
            <a:stCxn id="18435" idx="7"/>
            <a:endCxn id="18436" idx="0"/>
          </p:cNvCxnSpPr>
          <p:nvPr/>
        </p:nvCxnSpPr>
        <p:spPr bwMode="auto">
          <a:xfrm rot="5400000" flipH="1" flipV="1">
            <a:off x="1814698" y="1506595"/>
            <a:ext cx="31750" cy="1066800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38" name="AutoShape 73"/>
          <p:cNvCxnSpPr>
            <a:cxnSpLocks noChangeShapeType="1"/>
            <a:stCxn id="18435" idx="6"/>
            <a:endCxn id="18436" idx="2"/>
          </p:cNvCxnSpPr>
          <p:nvPr/>
        </p:nvCxnSpPr>
        <p:spPr bwMode="auto">
          <a:xfrm>
            <a:off x="1328923" y="2132070"/>
            <a:ext cx="927100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39" name="AutoShape 75"/>
          <p:cNvCxnSpPr>
            <a:cxnSpLocks noChangeShapeType="1"/>
            <a:stCxn id="18436" idx="6"/>
            <a:endCxn id="18440" idx="2"/>
          </p:cNvCxnSpPr>
          <p:nvPr/>
        </p:nvCxnSpPr>
        <p:spPr bwMode="auto">
          <a:xfrm>
            <a:off x="2471923" y="2132070"/>
            <a:ext cx="927100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40" name="Oval 68"/>
          <p:cNvSpPr>
            <a:spLocks noChangeArrowheads="1"/>
          </p:cNvSpPr>
          <p:nvPr/>
        </p:nvSpPr>
        <p:spPr bwMode="auto">
          <a:xfrm>
            <a:off x="3399023" y="2024120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41" name="Oval 69"/>
          <p:cNvSpPr>
            <a:spLocks noChangeArrowheads="1"/>
          </p:cNvSpPr>
          <p:nvPr/>
        </p:nvSpPr>
        <p:spPr bwMode="auto">
          <a:xfrm>
            <a:off x="4613461" y="2024120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42" name="AutoShape 72"/>
          <p:cNvCxnSpPr>
            <a:cxnSpLocks noChangeShapeType="1"/>
            <a:stCxn id="18440" idx="7"/>
            <a:endCxn id="18441" idx="0"/>
          </p:cNvCxnSpPr>
          <p:nvPr/>
        </p:nvCxnSpPr>
        <p:spPr bwMode="auto">
          <a:xfrm rot="5400000" flipH="1" flipV="1">
            <a:off x="4136417" y="1470876"/>
            <a:ext cx="31750" cy="1138238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43" name="AutoShape 73"/>
          <p:cNvCxnSpPr>
            <a:cxnSpLocks noChangeShapeType="1"/>
            <a:stCxn id="18440" idx="6"/>
            <a:endCxn id="18441" idx="2"/>
          </p:cNvCxnSpPr>
          <p:nvPr/>
        </p:nvCxnSpPr>
        <p:spPr bwMode="auto">
          <a:xfrm>
            <a:off x="3614923" y="2132070"/>
            <a:ext cx="998538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44" name="AutoShape 75"/>
          <p:cNvCxnSpPr>
            <a:cxnSpLocks noChangeShapeType="1"/>
            <a:stCxn id="18441" idx="6"/>
            <a:endCxn id="18445" idx="2"/>
          </p:cNvCxnSpPr>
          <p:nvPr/>
        </p:nvCxnSpPr>
        <p:spPr bwMode="auto">
          <a:xfrm>
            <a:off x="4829361" y="2132070"/>
            <a:ext cx="855662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45" name="Oval 68"/>
          <p:cNvSpPr>
            <a:spLocks noChangeArrowheads="1"/>
          </p:cNvSpPr>
          <p:nvPr/>
        </p:nvSpPr>
        <p:spPr bwMode="auto">
          <a:xfrm>
            <a:off x="5685023" y="2024120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46" name="AutoShape 72"/>
          <p:cNvCxnSpPr>
            <a:cxnSpLocks noChangeShapeType="1"/>
            <a:stCxn id="18445" idx="7"/>
          </p:cNvCxnSpPr>
          <p:nvPr/>
        </p:nvCxnSpPr>
        <p:spPr bwMode="auto">
          <a:xfrm rot="5400000" flipH="1" flipV="1">
            <a:off x="6458136" y="1435157"/>
            <a:ext cx="31750" cy="1209675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47" name="AutoShape 73"/>
          <p:cNvCxnSpPr>
            <a:cxnSpLocks noChangeShapeType="1"/>
            <a:stCxn id="18445" idx="6"/>
          </p:cNvCxnSpPr>
          <p:nvPr/>
        </p:nvCxnSpPr>
        <p:spPr bwMode="auto">
          <a:xfrm>
            <a:off x="5900923" y="2132070"/>
            <a:ext cx="712788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48" name="AutoShape 73"/>
          <p:cNvCxnSpPr>
            <a:cxnSpLocks noChangeShapeType="1"/>
            <a:endCxn id="18435" idx="2"/>
          </p:cNvCxnSpPr>
          <p:nvPr/>
        </p:nvCxnSpPr>
        <p:spPr bwMode="auto">
          <a:xfrm flipV="1">
            <a:off x="255773" y="2132070"/>
            <a:ext cx="857250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0" name="Oval 69"/>
          <p:cNvSpPr>
            <a:spLocks noChangeArrowheads="1"/>
          </p:cNvSpPr>
          <p:nvPr/>
        </p:nvSpPr>
        <p:spPr bwMode="auto">
          <a:xfrm>
            <a:off x="2256023" y="2667057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51" name="AutoShape 72"/>
          <p:cNvCxnSpPr>
            <a:cxnSpLocks noChangeShapeType="1"/>
            <a:endCxn id="18450" idx="0"/>
          </p:cNvCxnSpPr>
          <p:nvPr/>
        </p:nvCxnSpPr>
        <p:spPr bwMode="auto">
          <a:xfrm rot="5400000" flipH="1" flipV="1">
            <a:off x="1814698" y="2149532"/>
            <a:ext cx="31750" cy="1066800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52" name="AutoShape 73"/>
          <p:cNvCxnSpPr>
            <a:cxnSpLocks noChangeShapeType="1"/>
            <a:endCxn id="18450" idx="2"/>
          </p:cNvCxnSpPr>
          <p:nvPr/>
        </p:nvCxnSpPr>
        <p:spPr bwMode="auto">
          <a:xfrm>
            <a:off x="1297173" y="2240020"/>
            <a:ext cx="958850" cy="5349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53" name="AutoShape 75"/>
          <p:cNvCxnSpPr>
            <a:cxnSpLocks noChangeShapeType="1"/>
            <a:stCxn id="18450" idx="6"/>
            <a:endCxn id="18454" idx="2"/>
          </p:cNvCxnSpPr>
          <p:nvPr/>
        </p:nvCxnSpPr>
        <p:spPr bwMode="auto">
          <a:xfrm>
            <a:off x="2471923" y="2775007"/>
            <a:ext cx="927100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4" name="Oval 68"/>
          <p:cNvSpPr>
            <a:spLocks noChangeArrowheads="1"/>
          </p:cNvSpPr>
          <p:nvPr/>
        </p:nvSpPr>
        <p:spPr bwMode="auto">
          <a:xfrm>
            <a:off x="3399023" y="2667057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55" name="Oval 69"/>
          <p:cNvSpPr>
            <a:spLocks noChangeArrowheads="1"/>
          </p:cNvSpPr>
          <p:nvPr/>
        </p:nvSpPr>
        <p:spPr bwMode="auto">
          <a:xfrm>
            <a:off x="4613461" y="2667057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56" name="AutoShape 72"/>
          <p:cNvCxnSpPr>
            <a:cxnSpLocks noChangeShapeType="1"/>
            <a:stCxn id="18454" idx="7"/>
            <a:endCxn id="18455" idx="0"/>
          </p:cNvCxnSpPr>
          <p:nvPr/>
        </p:nvCxnSpPr>
        <p:spPr bwMode="auto">
          <a:xfrm rot="5400000" flipH="1" flipV="1">
            <a:off x="4136417" y="2113813"/>
            <a:ext cx="31750" cy="1138238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57" name="AutoShape 73"/>
          <p:cNvCxnSpPr>
            <a:cxnSpLocks noChangeShapeType="1"/>
            <a:stCxn id="18454" idx="6"/>
            <a:endCxn id="18455" idx="2"/>
          </p:cNvCxnSpPr>
          <p:nvPr/>
        </p:nvCxnSpPr>
        <p:spPr bwMode="auto">
          <a:xfrm>
            <a:off x="3614923" y="2775007"/>
            <a:ext cx="998538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58" name="AutoShape 75"/>
          <p:cNvCxnSpPr>
            <a:cxnSpLocks noChangeShapeType="1"/>
            <a:stCxn id="18455" idx="6"/>
            <a:endCxn id="18459" idx="2"/>
          </p:cNvCxnSpPr>
          <p:nvPr/>
        </p:nvCxnSpPr>
        <p:spPr bwMode="auto">
          <a:xfrm>
            <a:off x="4829361" y="2775007"/>
            <a:ext cx="855662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9" name="Oval 68"/>
          <p:cNvSpPr>
            <a:spLocks noChangeArrowheads="1"/>
          </p:cNvSpPr>
          <p:nvPr/>
        </p:nvSpPr>
        <p:spPr bwMode="auto">
          <a:xfrm>
            <a:off x="5685023" y="2667057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60" name="AutoShape 72"/>
          <p:cNvCxnSpPr>
            <a:cxnSpLocks noChangeShapeType="1"/>
            <a:stCxn id="18459" idx="7"/>
          </p:cNvCxnSpPr>
          <p:nvPr/>
        </p:nvCxnSpPr>
        <p:spPr bwMode="auto">
          <a:xfrm rot="5400000" flipH="1" flipV="1">
            <a:off x="6458136" y="2078094"/>
            <a:ext cx="31750" cy="1209675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61" name="AutoShape 73"/>
          <p:cNvCxnSpPr>
            <a:cxnSpLocks noChangeShapeType="1"/>
            <a:stCxn id="18459" idx="6"/>
          </p:cNvCxnSpPr>
          <p:nvPr/>
        </p:nvCxnSpPr>
        <p:spPr bwMode="auto">
          <a:xfrm>
            <a:off x="5900923" y="2775007"/>
            <a:ext cx="712788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69" name="Oval 69"/>
          <p:cNvSpPr>
            <a:spLocks noChangeArrowheads="1"/>
          </p:cNvSpPr>
          <p:nvPr/>
        </p:nvSpPr>
        <p:spPr bwMode="auto">
          <a:xfrm>
            <a:off x="4613461" y="3309995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70" name="AutoShape 72"/>
          <p:cNvCxnSpPr>
            <a:cxnSpLocks noChangeShapeType="1"/>
            <a:endCxn id="18469" idx="0"/>
          </p:cNvCxnSpPr>
          <p:nvPr/>
        </p:nvCxnSpPr>
        <p:spPr bwMode="auto">
          <a:xfrm rot="5400000" flipH="1" flipV="1">
            <a:off x="4136417" y="2756751"/>
            <a:ext cx="31750" cy="1138238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71" name="AutoShape 73"/>
          <p:cNvCxnSpPr>
            <a:cxnSpLocks noChangeShapeType="1"/>
            <a:stCxn id="18454" idx="5"/>
            <a:endCxn id="18469" idx="2"/>
          </p:cNvCxnSpPr>
          <p:nvPr/>
        </p:nvCxnSpPr>
        <p:spPr bwMode="auto">
          <a:xfrm rot="16200000" flipH="1">
            <a:off x="3815080" y="2619564"/>
            <a:ext cx="566606" cy="1030156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72" name="AutoShape 75"/>
          <p:cNvCxnSpPr>
            <a:cxnSpLocks noChangeShapeType="1"/>
            <a:stCxn id="18469" idx="6"/>
            <a:endCxn id="18473" idx="2"/>
          </p:cNvCxnSpPr>
          <p:nvPr/>
        </p:nvCxnSpPr>
        <p:spPr bwMode="auto">
          <a:xfrm>
            <a:off x="4829361" y="3417945"/>
            <a:ext cx="855662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73" name="Oval 68"/>
          <p:cNvSpPr>
            <a:spLocks noChangeArrowheads="1"/>
          </p:cNvSpPr>
          <p:nvPr/>
        </p:nvSpPr>
        <p:spPr bwMode="auto">
          <a:xfrm>
            <a:off x="5685023" y="3309995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74" name="AutoShape 72"/>
          <p:cNvCxnSpPr>
            <a:cxnSpLocks noChangeShapeType="1"/>
            <a:stCxn id="18473" idx="7"/>
          </p:cNvCxnSpPr>
          <p:nvPr/>
        </p:nvCxnSpPr>
        <p:spPr bwMode="auto">
          <a:xfrm rot="5400000" flipH="1" flipV="1">
            <a:off x="6458136" y="2721032"/>
            <a:ext cx="31750" cy="1209675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75" name="AutoShape 73"/>
          <p:cNvCxnSpPr>
            <a:cxnSpLocks noChangeShapeType="1"/>
            <a:stCxn id="18473" idx="6"/>
          </p:cNvCxnSpPr>
          <p:nvPr/>
        </p:nvCxnSpPr>
        <p:spPr bwMode="auto">
          <a:xfrm>
            <a:off x="5900923" y="3417945"/>
            <a:ext cx="712788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77" name="Oval 68"/>
          <p:cNvSpPr>
            <a:spLocks noChangeArrowheads="1"/>
          </p:cNvSpPr>
          <p:nvPr/>
        </p:nvSpPr>
        <p:spPr bwMode="auto">
          <a:xfrm>
            <a:off x="1113023" y="3952932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79" name="AutoShape 72"/>
          <p:cNvCxnSpPr>
            <a:cxnSpLocks noChangeShapeType="1"/>
            <a:stCxn id="18477" idx="7"/>
          </p:cNvCxnSpPr>
          <p:nvPr/>
        </p:nvCxnSpPr>
        <p:spPr bwMode="auto">
          <a:xfrm rot="5400000" flipH="1" flipV="1">
            <a:off x="1814698" y="3435407"/>
            <a:ext cx="31750" cy="1066800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81" name="AutoShape 75"/>
          <p:cNvCxnSpPr>
            <a:cxnSpLocks noChangeShapeType="1"/>
            <a:stCxn id="18492" idx="0"/>
            <a:endCxn id="18482" idx="2"/>
          </p:cNvCxnSpPr>
          <p:nvPr/>
        </p:nvCxnSpPr>
        <p:spPr bwMode="auto">
          <a:xfrm rot="5400000" flipH="1" flipV="1">
            <a:off x="2578286" y="3846570"/>
            <a:ext cx="606425" cy="10350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82" name="Oval 68"/>
          <p:cNvSpPr>
            <a:spLocks noChangeArrowheads="1"/>
          </p:cNvSpPr>
          <p:nvPr/>
        </p:nvSpPr>
        <p:spPr bwMode="auto">
          <a:xfrm>
            <a:off x="3399023" y="3952932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83" name="Oval 69"/>
          <p:cNvSpPr>
            <a:spLocks noChangeArrowheads="1"/>
          </p:cNvSpPr>
          <p:nvPr/>
        </p:nvSpPr>
        <p:spPr bwMode="auto">
          <a:xfrm>
            <a:off x="4613461" y="3952932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84" name="AutoShape 72"/>
          <p:cNvCxnSpPr>
            <a:cxnSpLocks noChangeShapeType="1"/>
            <a:stCxn id="18482" idx="7"/>
            <a:endCxn id="18483" idx="0"/>
          </p:cNvCxnSpPr>
          <p:nvPr/>
        </p:nvCxnSpPr>
        <p:spPr bwMode="auto">
          <a:xfrm rot="5400000" flipH="1" flipV="1">
            <a:off x="4136417" y="3399688"/>
            <a:ext cx="31750" cy="1138238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85" name="AutoShape 73"/>
          <p:cNvCxnSpPr>
            <a:cxnSpLocks noChangeShapeType="1"/>
            <a:stCxn id="18482" idx="6"/>
            <a:endCxn id="18483" idx="2"/>
          </p:cNvCxnSpPr>
          <p:nvPr/>
        </p:nvCxnSpPr>
        <p:spPr bwMode="auto">
          <a:xfrm>
            <a:off x="3614923" y="4060882"/>
            <a:ext cx="998538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86" name="AutoShape 75"/>
          <p:cNvCxnSpPr>
            <a:cxnSpLocks noChangeShapeType="1"/>
            <a:stCxn id="18483" idx="6"/>
            <a:endCxn id="18487" idx="2"/>
          </p:cNvCxnSpPr>
          <p:nvPr/>
        </p:nvCxnSpPr>
        <p:spPr bwMode="auto">
          <a:xfrm>
            <a:off x="4829361" y="4060882"/>
            <a:ext cx="855662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87" name="Oval 68"/>
          <p:cNvSpPr>
            <a:spLocks noChangeArrowheads="1"/>
          </p:cNvSpPr>
          <p:nvPr/>
        </p:nvSpPr>
        <p:spPr bwMode="auto">
          <a:xfrm>
            <a:off x="5685023" y="3952932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88" name="AutoShape 72"/>
          <p:cNvCxnSpPr>
            <a:cxnSpLocks noChangeShapeType="1"/>
            <a:stCxn id="18487" idx="7"/>
          </p:cNvCxnSpPr>
          <p:nvPr/>
        </p:nvCxnSpPr>
        <p:spPr bwMode="auto">
          <a:xfrm rot="5400000" flipH="1" flipV="1">
            <a:off x="6458136" y="3363969"/>
            <a:ext cx="31750" cy="1209675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89" name="AutoShape 73"/>
          <p:cNvCxnSpPr>
            <a:cxnSpLocks noChangeShapeType="1"/>
            <a:stCxn id="18487" idx="6"/>
          </p:cNvCxnSpPr>
          <p:nvPr/>
        </p:nvCxnSpPr>
        <p:spPr bwMode="auto">
          <a:xfrm>
            <a:off x="5900923" y="4060882"/>
            <a:ext cx="712788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90" name="AutoShape 73"/>
          <p:cNvCxnSpPr>
            <a:cxnSpLocks noChangeShapeType="1"/>
            <a:endCxn id="18477" idx="2"/>
          </p:cNvCxnSpPr>
          <p:nvPr/>
        </p:nvCxnSpPr>
        <p:spPr bwMode="auto">
          <a:xfrm flipV="1">
            <a:off x="255773" y="4060882"/>
            <a:ext cx="857250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92" name="Oval 69"/>
          <p:cNvSpPr>
            <a:spLocks noChangeArrowheads="1"/>
          </p:cNvSpPr>
          <p:nvPr/>
        </p:nvSpPr>
        <p:spPr bwMode="auto">
          <a:xfrm>
            <a:off x="2256023" y="4667307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93" name="AutoShape 72"/>
          <p:cNvCxnSpPr>
            <a:cxnSpLocks noChangeShapeType="1"/>
            <a:endCxn id="18492" idx="0"/>
          </p:cNvCxnSpPr>
          <p:nvPr/>
        </p:nvCxnSpPr>
        <p:spPr bwMode="auto">
          <a:xfrm rot="5400000" flipH="1" flipV="1">
            <a:off x="1814698" y="4149782"/>
            <a:ext cx="31750" cy="1066800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94" name="AutoShape 73"/>
          <p:cNvCxnSpPr>
            <a:cxnSpLocks noChangeShapeType="1"/>
            <a:stCxn id="18477" idx="5"/>
            <a:endCxn id="18492" idx="2"/>
          </p:cNvCxnSpPr>
          <p:nvPr/>
        </p:nvCxnSpPr>
        <p:spPr bwMode="auto">
          <a:xfrm rot="16200000" flipH="1">
            <a:off x="1457643" y="3976876"/>
            <a:ext cx="638043" cy="95871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95" name="AutoShape 75"/>
          <p:cNvCxnSpPr>
            <a:cxnSpLocks noChangeShapeType="1"/>
            <a:stCxn id="18492" idx="6"/>
            <a:endCxn id="18496" idx="2"/>
          </p:cNvCxnSpPr>
          <p:nvPr/>
        </p:nvCxnSpPr>
        <p:spPr bwMode="auto">
          <a:xfrm>
            <a:off x="2471923" y="4775257"/>
            <a:ext cx="927100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96" name="Oval 68"/>
          <p:cNvSpPr>
            <a:spLocks noChangeArrowheads="1"/>
          </p:cNvSpPr>
          <p:nvPr/>
        </p:nvSpPr>
        <p:spPr bwMode="auto">
          <a:xfrm>
            <a:off x="3399023" y="4667307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97" name="Oval 69"/>
          <p:cNvSpPr>
            <a:spLocks noChangeArrowheads="1"/>
          </p:cNvSpPr>
          <p:nvPr/>
        </p:nvSpPr>
        <p:spPr bwMode="auto">
          <a:xfrm>
            <a:off x="4613461" y="4667307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98" name="AutoShape 72"/>
          <p:cNvCxnSpPr>
            <a:cxnSpLocks noChangeShapeType="1"/>
            <a:stCxn id="18496" idx="7"/>
            <a:endCxn id="18497" idx="0"/>
          </p:cNvCxnSpPr>
          <p:nvPr/>
        </p:nvCxnSpPr>
        <p:spPr bwMode="auto">
          <a:xfrm rot="5400000" flipH="1" flipV="1">
            <a:off x="4136417" y="4114063"/>
            <a:ext cx="31750" cy="1138238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99" name="AutoShape 73"/>
          <p:cNvCxnSpPr>
            <a:cxnSpLocks noChangeShapeType="1"/>
            <a:stCxn id="18496" idx="6"/>
            <a:endCxn id="18497" idx="2"/>
          </p:cNvCxnSpPr>
          <p:nvPr/>
        </p:nvCxnSpPr>
        <p:spPr bwMode="auto">
          <a:xfrm>
            <a:off x="3614923" y="4775257"/>
            <a:ext cx="998538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00" name="AutoShape 75"/>
          <p:cNvCxnSpPr>
            <a:cxnSpLocks noChangeShapeType="1"/>
            <a:stCxn id="18497" idx="6"/>
            <a:endCxn id="18501" idx="2"/>
          </p:cNvCxnSpPr>
          <p:nvPr/>
        </p:nvCxnSpPr>
        <p:spPr bwMode="auto">
          <a:xfrm>
            <a:off x="4829361" y="4775257"/>
            <a:ext cx="855662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501" name="Oval 68"/>
          <p:cNvSpPr>
            <a:spLocks noChangeArrowheads="1"/>
          </p:cNvSpPr>
          <p:nvPr/>
        </p:nvSpPr>
        <p:spPr bwMode="auto">
          <a:xfrm>
            <a:off x="5685023" y="4667307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502" name="AutoShape 72"/>
          <p:cNvCxnSpPr>
            <a:cxnSpLocks noChangeShapeType="1"/>
            <a:stCxn id="18501" idx="7"/>
          </p:cNvCxnSpPr>
          <p:nvPr/>
        </p:nvCxnSpPr>
        <p:spPr bwMode="auto">
          <a:xfrm rot="5400000" flipH="1" flipV="1">
            <a:off x="6458136" y="4078344"/>
            <a:ext cx="31750" cy="1209675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503" name="AutoShape 73"/>
          <p:cNvCxnSpPr>
            <a:cxnSpLocks noChangeShapeType="1"/>
            <a:stCxn id="18501" idx="6"/>
          </p:cNvCxnSpPr>
          <p:nvPr/>
        </p:nvCxnSpPr>
        <p:spPr bwMode="auto">
          <a:xfrm>
            <a:off x="5900923" y="4775257"/>
            <a:ext cx="712788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511" name="Oval 69"/>
          <p:cNvSpPr>
            <a:spLocks noChangeArrowheads="1"/>
          </p:cNvSpPr>
          <p:nvPr/>
        </p:nvSpPr>
        <p:spPr bwMode="auto">
          <a:xfrm>
            <a:off x="4684898" y="5381682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512" name="AutoShape 72"/>
          <p:cNvCxnSpPr>
            <a:cxnSpLocks noChangeShapeType="1"/>
            <a:endCxn id="18511" idx="0"/>
          </p:cNvCxnSpPr>
          <p:nvPr/>
        </p:nvCxnSpPr>
        <p:spPr bwMode="auto">
          <a:xfrm rot="5400000" flipH="1" flipV="1">
            <a:off x="4207855" y="4828438"/>
            <a:ext cx="31750" cy="1138237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513" name="AutoShape 73"/>
          <p:cNvCxnSpPr>
            <a:cxnSpLocks noChangeShapeType="1"/>
            <a:stCxn id="18496" idx="6"/>
            <a:endCxn id="18511" idx="2"/>
          </p:cNvCxnSpPr>
          <p:nvPr/>
        </p:nvCxnSpPr>
        <p:spPr bwMode="auto">
          <a:xfrm>
            <a:off x="3614923" y="4775257"/>
            <a:ext cx="1069975" cy="7143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14" name="AutoShape 75"/>
          <p:cNvCxnSpPr>
            <a:cxnSpLocks noChangeShapeType="1"/>
            <a:stCxn id="18511" idx="6"/>
            <a:endCxn id="18515" idx="2"/>
          </p:cNvCxnSpPr>
          <p:nvPr/>
        </p:nvCxnSpPr>
        <p:spPr bwMode="auto">
          <a:xfrm>
            <a:off x="4900798" y="5489632"/>
            <a:ext cx="855663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515" name="Oval 68"/>
          <p:cNvSpPr>
            <a:spLocks noChangeArrowheads="1"/>
          </p:cNvSpPr>
          <p:nvPr/>
        </p:nvSpPr>
        <p:spPr bwMode="auto">
          <a:xfrm>
            <a:off x="5756461" y="5381682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516" name="AutoShape 72"/>
          <p:cNvCxnSpPr>
            <a:cxnSpLocks noChangeShapeType="1"/>
            <a:stCxn id="18515" idx="7"/>
          </p:cNvCxnSpPr>
          <p:nvPr/>
        </p:nvCxnSpPr>
        <p:spPr bwMode="auto">
          <a:xfrm rot="5400000" flipH="1" flipV="1">
            <a:off x="6529574" y="4792719"/>
            <a:ext cx="31750" cy="1209675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517" name="AutoShape 73"/>
          <p:cNvCxnSpPr>
            <a:cxnSpLocks noChangeShapeType="1"/>
            <a:stCxn id="18515" idx="6"/>
          </p:cNvCxnSpPr>
          <p:nvPr/>
        </p:nvCxnSpPr>
        <p:spPr bwMode="auto">
          <a:xfrm>
            <a:off x="5972361" y="5489632"/>
            <a:ext cx="712787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519" name="内容占位符 2"/>
          <p:cNvSpPr>
            <a:spLocks noGrp="1"/>
          </p:cNvSpPr>
          <p:nvPr>
            <p:ph idx="1"/>
          </p:nvPr>
        </p:nvSpPr>
        <p:spPr>
          <a:xfrm>
            <a:off x="755836" y="1381182"/>
            <a:ext cx="614362" cy="642938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mtClean="0">
                <a:sym typeface="Symbol" pitchFamily="18" charset="2"/>
              </a:rPr>
              <a:t>{p}</a:t>
            </a:r>
          </a:p>
          <a:p>
            <a:pPr eaLnBrk="1" hangingPunct="1">
              <a:buFont typeface="Arial" charset="0"/>
              <a:buNone/>
            </a:pPr>
            <a:endParaRPr lang="en-US" altLang="zh-CN" smtClean="0"/>
          </a:p>
        </p:txBody>
      </p:sp>
      <p:sp>
        <p:nvSpPr>
          <p:cNvPr id="88" name="内容占位符 2"/>
          <p:cNvSpPr txBox="1">
            <a:spLocks/>
          </p:cNvSpPr>
          <p:nvPr/>
        </p:nvSpPr>
        <p:spPr bwMode="auto">
          <a:xfrm>
            <a:off x="1898836" y="1381182"/>
            <a:ext cx="92868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3200" dirty="0">
                <a:latin typeface="+mn-lt"/>
                <a:ea typeface="+mn-ea"/>
                <a:sym typeface="Symbol" pitchFamily="18" charset="2"/>
              </a:rPr>
              <a:t>{</a:t>
            </a:r>
            <a:r>
              <a:rPr lang="en-US" altLang="zh-CN" sz="3200" dirty="0" err="1">
                <a:latin typeface="+mn-lt"/>
                <a:ea typeface="+mn-ea"/>
                <a:sym typeface="Symbol" pitchFamily="18" charset="2"/>
              </a:rPr>
              <a:t>p,q</a:t>
            </a:r>
            <a:r>
              <a:rPr lang="en-US" altLang="zh-CN" sz="3200" dirty="0">
                <a:latin typeface="+mn-lt"/>
                <a:ea typeface="+mn-ea"/>
                <a:sym typeface="Symbol" pitchFamily="18" charset="2"/>
              </a:rPr>
              <a:t>}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endParaRPr lang="en-US" altLang="zh-CN" sz="3200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zh-CN" altLang="zh-CN" dirty="0" smtClean="0"/>
              <a:t>软件</a:t>
            </a:r>
            <a:r>
              <a:rPr lang="zh-CN" altLang="zh-CN" dirty="0"/>
              <a:t>系统</a:t>
            </a:r>
            <a:r>
              <a:rPr lang="zh-CN" altLang="zh-CN" dirty="0" smtClean="0"/>
              <a:t>行为</a:t>
            </a:r>
            <a:r>
              <a:rPr lang="en-US" altLang="zh-CN" dirty="0" smtClean="0"/>
              <a:t>(</a:t>
            </a:r>
            <a:r>
              <a:rPr lang="zh-CN" altLang="en-US" dirty="0" smtClean="0"/>
              <a:t>树状</a:t>
            </a:r>
            <a:r>
              <a:rPr lang="zh-CN" altLang="en-US" dirty="0"/>
              <a:t>运行集合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04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Oval 68"/>
          <p:cNvSpPr>
            <a:spLocks noChangeArrowheads="1"/>
          </p:cNvSpPr>
          <p:nvPr/>
        </p:nvSpPr>
        <p:spPr bwMode="auto">
          <a:xfrm>
            <a:off x="1193006" y="1916023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36" name="Oval 69"/>
          <p:cNvSpPr>
            <a:spLocks noChangeArrowheads="1"/>
          </p:cNvSpPr>
          <p:nvPr/>
        </p:nvSpPr>
        <p:spPr bwMode="auto">
          <a:xfrm>
            <a:off x="2336006" y="1916023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37" name="AutoShape 72"/>
          <p:cNvCxnSpPr>
            <a:cxnSpLocks noChangeShapeType="1"/>
            <a:stCxn id="18435" idx="7"/>
            <a:endCxn id="18436" idx="0"/>
          </p:cNvCxnSpPr>
          <p:nvPr/>
        </p:nvCxnSpPr>
        <p:spPr bwMode="auto">
          <a:xfrm rot="5400000" flipH="1" flipV="1">
            <a:off x="1894681" y="1398498"/>
            <a:ext cx="31750" cy="1066800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38" name="AutoShape 73"/>
          <p:cNvCxnSpPr>
            <a:cxnSpLocks noChangeShapeType="1"/>
            <a:stCxn id="18435" idx="6"/>
            <a:endCxn id="18436" idx="2"/>
          </p:cNvCxnSpPr>
          <p:nvPr/>
        </p:nvCxnSpPr>
        <p:spPr bwMode="auto">
          <a:xfrm>
            <a:off x="1408906" y="2023973"/>
            <a:ext cx="927100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39" name="AutoShape 75"/>
          <p:cNvCxnSpPr>
            <a:cxnSpLocks noChangeShapeType="1"/>
            <a:stCxn id="18436" idx="6"/>
            <a:endCxn id="18440" idx="2"/>
          </p:cNvCxnSpPr>
          <p:nvPr/>
        </p:nvCxnSpPr>
        <p:spPr bwMode="auto">
          <a:xfrm>
            <a:off x="2551906" y="2023973"/>
            <a:ext cx="927100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40" name="Oval 68"/>
          <p:cNvSpPr>
            <a:spLocks noChangeArrowheads="1"/>
          </p:cNvSpPr>
          <p:nvPr/>
        </p:nvSpPr>
        <p:spPr bwMode="auto">
          <a:xfrm>
            <a:off x="3479006" y="1916023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41" name="Oval 69"/>
          <p:cNvSpPr>
            <a:spLocks noChangeArrowheads="1"/>
          </p:cNvSpPr>
          <p:nvPr/>
        </p:nvSpPr>
        <p:spPr bwMode="auto">
          <a:xfrm>
            <a:off x="4693444" y="1916023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42" name="AutoShape 72"/>
          <p:cNvCxnSpPr>
            <a:cxnSpLocks noChangeShapeType="1"/>
            <a:stCxn id="18440" idx="7"/>
            <a:endCxn id="18441" idx="0"/>
          </p:cNvCxnSpPr>
          <p:nvPr/>
        </p:nvCxnSpPr>
        <p:spPr bwMode="auto">
          <a:xfrm rot="5400000" flipH="1" flipV="1">
            <a:off x="4216400" y="1362779"/>
            <a:ext cx="31750" cy="1138238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43" name="AutoShape 73"/>
          <p:cNvCxnSpPr>
            <a:cxnSpLocks noChangeShapeType="1"/>
            <a:stCxn id="18440" idx="6"/>
            <a:endCxn id="18441" idx="2"/>
          </p:cNvCxnSpPr>
          <p:nvPr/>
        </p:nvCxnSpPr>
        <p:spPr bwMode="auto">
          <a:xfrm>
            <a:off x="3694906" y="2023973"/>
            <a:ext cx="998538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46" name="AutoShape 72"/>
          <p:cNvCxnSpPr>
            <a:cxnSpLocks noChangeShapeType="1"/>
          </p:cNvCxnSpPr>
          <p:nvPr/>
        </p:nvCxnSpPr>
        <p:spPr bwMode="auto">
          <a:xfrm rot="5400000" flipH="1" flipV="1">
            <a:off x="6538119" y="1327060"/>
            <a:ext cx="31750" cy="1209675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47" name="AutoShape 73"/>
          <p:cNvCxnSpPr>
            <a:cxnSpLocks noChangeShapeType="1"/>
            <a:stCxn id="18441" idx="3"/>
            <a:endCxn id="18454" idx="7"/>
          </p:cNvCxnSpPr>
          <p:nvPr/>
        </p:nvCxnSpPr>
        <p:spPr bwMode="auto">
          <a:xfrm rot="5400000">
            <a:off x="3949039" y="1814554"/>
            <a:ext cx="490273" cy="1061774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48" name="AutoShape 73"/>
          <p:cNvCxnSpPr>
            <a:cxnSpLocks noChangeShapeType="1"/>
            <a:endCxn id="18435" idx="2"/>
          </p:cNvCxnSpPr>
          <p:nvPr/>
        </p:nvCxnSpPr>
        <p:spPr bwMode="auto">
          <a:xfrm flipV="1">
            <a:off x="335756" y="2023973"/>
            <a:ext cx="857250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0" name="Oval 69"/>
          <p:cNvSpPr>
            <a:spLocks noChangeArrowheads="1"/>
          </p:cNvSpPr>
          <p:nvPr/>
        </p:nvSpPr>
        <p:spPr bwMode="auto">
          <a:xfrm>
            <a:off x="2336006" y="2558960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51" name="AutoShape 72"/>
          <p:cNvCxnSpPr>
            <a:cxnSpLocks noChangeShapeType="1"/>
            <a:endCxn id="18450" idx="0"/>
          </p:cNvCxnSpPr>
          <p:nvPr/>
        </p:nvCxnSpPr>
        <p:spPr bwMode="auto">
          <a:xfrm rot="5400000" flipH="1" flipV="1">
            <a:off x="1894681" y="2041435"/>
            <a:ext cx="31750" cy="1066800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52" name="AutoShape 73"/>
          <p:cNvCxnSpPr>
            <a:cxnSpLocks noChangeShapeType="1"/>
            <a:endCxn id="18450" idx="2"/>
          </p:cNvCxnSpPr>
          <p:nvPr/>
        </p:nvCxnSpPr>
        <p:spPr bwMode="auto">
          <a:xfrm>
            <a:off x="1377156" y="2131923"/>
            <a:ext cx="958850" cy="5349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53" name="AutoShape 75"/>
          <p:cNvCxnSpPr>
            <a:cxnSpLocks noChangeShapeType="1"/>
            <a:stCxn id="18450" idx="6"/>
            <a:endCxn id="18454" idx="2"/>
          </p:cNvCxnSpPr>
          <p:nvPr/>
        </p:nvCxnSpPr>
        <p:spPr bwMode="auto">
          <a:xfrm>
            <a:off x="2551906" y="2666910"/>
            <a:ext cx="927100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4" name="Oval 68"/>
          <p:cNvSpPr>
            <a:spLocks noChangeArrowheads="1"/>
          </p:cNvSpPr>
          <p:nvPr/>
        </p:nvSpPr>
        <p:spPr bwMode="auto">
          <a:xfrm>
            <a:off x="3479006" y="2558960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55" name="Oval 69"/>
          <p:cNvSpPr>
            <a:spLocks noChangeArrowheads="1"/>
          </p:cNvSpPr>
          <p:nvPr/>
        </p:nvSpPr>
        <p:spPr bwMode="auto">
          <a:xfrm>
            <a:off x="4693444" y="2558960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56" name="AutoShape 72"/>
          <p:cNvCxnSpPr>
            <a:cxnSpLocks noChangeShapeType="1"/>
            <a:stCxn id="18454" idx="7"/>
            <a:endCxn id="18455" idx="0"/>
          </p:cNvCxnSpPr>
          <p:nvPr/>
        </p:nvCxnSpPr>
        <p:spPr bwMode="auto">
          <a:xfrm rot="5400000" flipH="1" flipV="1">
            <a:off x="4216400" y="2005716"/>
            <a:ext cx="31750" cy="1138238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57" name="AutoShape 73"/>
          <p:cNvCxnSpPr>
            <a:cxnSpLocks noChangeShapeType="1"/>
            <a:stCxn id="18454" idx="6"/>
            <a:endCxn id="18455" idx="2"/>
          </p:cNvCxnSpPr>
          <p:nvPr/>
        </p:nvCxnSpPr>
        <p:spPr bwMode="auto">
          <a:xfrm>
            <a:off x="3694906" y="2666910"/>
            <a:ext cx="998538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58" name="AutoShape 75"/>
          <p:cNvCxnSpPr>
            <a:cxnSpLocks noChangeShapeType="1"/>
            <a:stCxn id="18455" idx="6"/>
            <a:endCxn id="18459" idx="2"/>
          </p:cNvCxnSpPr>
          <p:nvPr/>
        </p:nvCxnSpPr>
        <p:spPr bwMode="auto">
          <a:xfrm>
            <a:off x="4909344" y="2666910"/>
            <a:ext cx="855662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9" name="Oval 68"/>
          <p:cNvSpPr>
            <a:spLocks noChangeArrowheads="1"/>
          </p:cNvSpPr>
          <p:nvPr/>
        </p:nvSpPr>
        <p:spPr bwMode="auto">
          <a:xfrm>
            <a:off x="5765006" y="2558960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60" name="AutoShape 72"/>
          <p:cNvCxnSpPr>
            <a:cxnSpLocks noChangeShapeType="1"/>
            <a:stCxn id="18459" idx="7"/>
          </p:cNvCxnSpPr>
          <p:nvPr/>
        </p:nvCxnSpPr>
        <p:spPr bwMode="auto">
          <a:xfrm rot="5400000" flipH="1" flipV="1">
            <a:off x="6538119" y="1969997"/>
            <a:ext cx="31750" cy="1209675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61" name="AutoShape 73"/>
          <p:cNvCxnSpPr>
            <a:cxnSpLocks noChangeShapeType="1"/>
            <a:stCxn id="18459" idx="4"/>
            <a:endCxn id="18455" idx="3"/>
          </p:cNvCxnSpPr>
          <p:nvPr/>
        </p:nvCxnSpPr>
        <p:spPr bwMode="auto">
          <a:xfrm rot="5400000" flipH="1">
            <a:off x="5283200" y="2185104"/>
            <a:ext cx="31618" cy="1147894"/>
          </a:xfrm>
          <a:prstGeom prst="curvedConnector3">
            <a:avLst>
              <a:gd name="adj1" fmla="val -72300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69" name="Oval 69"/>
          <p:cNvSpPr>
            <a:spLocks noChangeArrowheads="1"/>
          </p:cNvSpPr>
          <p:nvPr/>
        </p:nvSpPr>
        <p:spPr bwMode="auto">
          <a:xfrm>
            <a:off x="4693444" y="3201898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70" name="AutoShape 72"/>
          <p:cNvCxnSpPr>
            <a:cxnSpLocks noChangeShapeType="1"/>
            <a:endCxn id="18469" idx="0"/>
          </p:cNvCxnSpPr>
          <p:nvPr/>
        </p:nvCxnSpPr>
        <p:spPr bwMode="auto">
          <a:xfrm rot="5400000" flipH="1" flipV="1">
            <a:off x="4216400" y="2648654"/>
            <a:ext cx="31750" cy="1138238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71" name="AutoShape 73"/>
          <p:cNvCxnSpPr>
            <a:cxnSpLocks noChangeShapeType="1"/>
            <a:stCxn id="18454" idx="5"/>
            <a:endCxn id="18469" idx="2"/>
          </p:cNvCxnSpPr>
          <p:nvPr/>
        </p:nvCxnSpPr>
        <p:spPr bwMode="auto">
          <a:xfrm rot="16200000" flipH="1">
            <a:off x="3895063" y="2511467"/>
            <a:ext cx="566606" cy="1030156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72" name="AutoShape 75"/>
          <p:cNvCxnSpPr>
            <a:cxnSpLocks noChangeShapeType="1"/>
            <a:stCxn id="18469" idx="6"/>
            <a:endCxn id="18473" idx="2"/>
          </p:cNvCxnSpPr>
          <p:nvPr/>
        </p:nvCxnSpPr>
        <p:spPr bwMode="auto">
          <a:xfrm>
            <a:off x="4909344" y="3309848"/>
            <a:ext cx="855662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73" name="Oval 68"/>
          <p:cNvSpPr>
            <a:spLocks noChangeArrowheads="1"/>
          </p:cNvSpPr>
          <p:nvPr/>
        </p:nvSpPr>
        <p:spPr bwMode="auto">
          <a:xfrm>
            <a:off x="5765006" y="3201898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77" name="Oval 68"/>
          <p:cNvSpPr>
            <a:spLocks noChangeArrowheads="1"/>
          </p:cNvSpPr>
          <p:nvPr/>
        </p:nvSpPr>
        <p:spPr bwMode="auto">
          <a:xfrm>
            <a:off x="1193006" y="3844835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79" name="AutoShape 72"/>
          <p:cNvCxnSpPr>
            <a:cxnSpLocks noChangeShapeType="1"/>
            <a:stCxn id="18477" idx="7"/>
          </p:cNvCxnSpPr>
          <p:nvPr/>
        </p:nvCxnSpPr>
        <p:spPr bwMode="auto">
          <a:xfrm rot="5400000" flipH="1" flipV="1">
            <a:off x="1894681" y="3327310"/>
            <a:ext cx="31750" cy="1066800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81" name="AutoShape 75"/>
          <p:cNvCxnSpPr>
            <a:cxnSpLocks noChangeShapeType="1"/>
            <a:stCxn id="18492" idx="0"/>
            <a:endCxn id="18482" idx="2"/>
          </p:cNvCxnSpPr>
          <p:nvPr/>
        </p:nvCxnSpPr>
        <p:spPr bwMode="auto">
          <a:xfrm rot="5400000" flipH="1" flipV="1">
            <a:off x="2658269" y="3738473"/>
            <a:ext cx="606425" cy="10350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82" name="Oval 68"/>
          <p:cNvSpPr>
            <a:spLocks noChangeArrowheads="1"/>
          </p:cNvSpPr>
          <p:nvPr/>
        </p:nvSpPr>
        <p:spPr bwMode="auto">
          <a:xfrm>
            <a:off x="3479006" y="3844835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83" name="Oval 69"/>
          <p:cNvSpPr>
            <a:spLocks noChangeArrowheads="1"/>
          </p:cNvSpPr>
          <p:nvPr/>
        </p:nvSpPr>
        <p:spPr bwMode="auto">
          <a:xfrm>
            <a:off x="4693444" y="3844835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84" name="AutoShape 72"/>
          <p:cNvCxnSpPr>
            <a:cxnSpLocks noChangeShapeType="1"/>
            <a:stCxn id="18482" idx="7"/>
            <a:endCxn id="18483" idx="0"/>
          </p:cNvCxnSpPr>
          <p:nvPr/>
        </p:nvCxnSpPr>
        <p:spPr bwMode="auto">
          <a:xfrm rot="5400000" flipH="1" flipV="1">
            <a:off x="4216400" y="3291591"/>
            <a:ext cx="31750" cy="1138238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85" name="AutoShape 73"/>
          <p:cNvCxnSpPr>
            <a:cxnSpLocks noChangeShapeType="1"/>
            <a:stCxn id="18482" idx="6"/>
            <a:endCxn id="18483" idx="2"/>
          </p:cNvCxnSpPr>
          <p:nvPr/>
        </p:nvCxnSpPr>
        <p:spPr bwMode="auto">
          <a:xfrm>
            <a:off x="3694906" y="3952785"/>
            <a:ext cx="998538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86" name="AutoShape 75"/>
          <p:cNvCxnSpPr>
            <a:cxnSpLocks noChangeShapeType="1"/>
            <a:stCxn id="18483" idx="6"/>
            <a:endCxn id="18487" idx="2"/>
          </p:cNvCxnSpPr>
          <p:nvPr/>
        </p:nvCxnSpPr>
        <p:spPr bwMode="auto">
          <a:xfrm>
            <a:off x="4909344" y="3952785"/>
            <a:ext cx="855662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87" name="Oval 68"/>
          <p:cNvSpPr>
            <a:spLocks noChangeArrowheads="1"/>
          </p:cNvSpPr>
          <p:nvPr/>
        </p:nvSpPr>
        <p:spPr bwMode="auto">
          <a:xfrm>
            <a:off x="5765006" y="3844835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88" name="AutoShape 72"/>
          <p:cNvCxnSpPr>
            <a:cxnSpLocks noChangeShapeType="1"/>
            <a:stCxn id="18487" idx="7"/>
          </p:cNvCxnSpPr>
          <p:nvPr/>
        </p:nvCxnSpPr>
        <p:spPr bwMode="auto">
          <a:xfrm rot="5400000" flipH="1" flipV="1">
            <a:off x="6538119" y="3255872"/>
            <a:ext cx="31750" cy="1209675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89" name="AutoShape 73"/>
          <p:cNvCxnSpPr>
            <a:cxnSpLocks noChangeShapeType="1"/>
            <a:stCxn id="18487" idx="6"/>
            <a:endCxn id="18497" idx="1"/>
          </p:cNvCxnSpPr>
          <p:nvPr/>
        </p:nvCxnSpPr>
        <p:spPr bwMode="auto">
          <a:xfrm flipH="1">
            <a:off x="4725062" y="3952785"/>
            <a:ext cx="1255844" cy="638043"/>
          </a:xfrm>
          <a:prstGeom prst="curvedConnector4">
            <a:avLst>
              <a:gd name="adj1" fmla="val -18203"/>
              <a:gd name="adj2" fmla="val 5598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90" name="AutoShape 73"/>
          <p:cNvCxnSpPr>
            <a:cxnSpLocks noChangeShapeType="1"/>
            <a:endCxn id="18477" idx="2"/>
          </p:cNvCxnSpPr>
          <p:nvPr/>
        </p:nvCxnSpPr>
        <p:spPr bwMode="auto">
          <a:xfrm flipV="1">
            <a:off x="335756" y="3952785"/>
            <a:ext cx="857250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92" name="Oval 69"/>
          <p:cNvSpPr>
            <a:spLocks noChangeArrowheads="1"/>
          </p:cNvSpPr>
          <p:nvPr/>
        </p:nvSpPr>
        <p:spPr bwMode="auto">
          <a:xfrm>
            <a:off x="2336006" y="4559210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93" name="AutoShape 72"/>
          <p:cNvCxnSpPr>
            <a:cxnSpLocks noChangeShapeType="1"/>
            <a:endCxn id="18492" idx="0"/>
          </p:cNvCxnSpPr>
          <p:nvPr/>
        </p:nvCxnSpPr>
        <p:spPr bwMode="auto">
          <a:xfrm rot="5400000" flipH="1" flipV="1">
            <a:off x="1894681" y="4041685"/>
            <a:ext cx="31750" cy="1066800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94" name="AutoShape 73"/>
          <p:cNvCxnSpPr>
            <a:cxnSpLocks noChangeShapeType="1"/>
            <a:stCxn id="18477" idx="5"/>
            <a:endCxn id="18492" idx="2"/>
          </p:cNvCxnSpPr>
          <p:nvPr/>
        </p:nvCxnSpPr>
        <p:spPr bwMode="auto">
          <a:xfrm rot="16200000" flipH="1">
            <a:off x="1537626" y="3868779"/>
            <a:ext cx="638043" cy="95871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95" name="AutoShape 75"/>
          <p:cNvCxnSpPr>
            <a:cxnSpLocks noChangeShapeType="1"/>
            <a:stCxn id="18492" idx="6"/>
            <a:endCxn id="18496" idx="2"/>
          </p:cNvCxnSpPr>
          <p:nvPr/>
        </p:nvCxnSpPr>
        <p:spPr bwMode="auto">
          <a:xfrm>
            <a:off x="2551906" y="4667160"/>
            <a:ext cx="927100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96" name="Oval 68"/>
          <p:cNvSpPr>
            <a:spLocks noChangeArrowheads="1"/>
          </p:cNvSpPr>
          <p:nvPr/>
        </p:nvSpPr>
        <p:spPr bwMode="auto">
          <a:xfrm>
            <a:off x="3479006" y="4559210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97" name="Oval 69"/>
          <p:cNvSpPr>
            <a:spLocks noChangeArrowheads="1"/>
          </p:cNvSpPr>
          <p:nvPr/>
        </p:nvSpPr>
        <p:spPr bwMode="auto">
          <a:xfrm>
            <a:off x="4693444" y="4559210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98" name="AutoShape 72"/>
          <p:cNvCxnSpPr>
            <a:cxnSpLocks noChangeShapeType="1"/>
            <a:stCxn id="18496" idx="7"/>
            <a:endCxn id="18497" idx="0"/>
          </p:cNvCxnSpPr>
          <p:nvPr/>
        </p:nvCxnSpPr>
        <p:spPr bwMode="auto">
          <a:xfrm rot="5400000" flipH="1" flipV="1">
            <a:off x="4216400" y="4005966"/>
            <a:ext cx="31750" cy="1138238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99" name="AutoShape 73"/>
          <p:cNvCxnSpPr>
            <a:cxnSpLocks noChangeShapeType="1"/>
            <a:stCxn id="18496" idx="6"/>
            <a:endCxn id="18497" idx="2"/>
          </p:cNvCxnSpPr>
          <p:nvPr/>
        </p:nvCxnSpPr>
        <p:spPr bwMode="auto">
          <a:xfrm>
            <a:off x="3694906" y="4667160"/>
            <a:ext cx="998538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00" name="AutoShape 75"/>
          <p:cNvCxnSpPr>
            <a:cxnSpLocks noChangeShapeType="1"/>
            <a:stCxn id="18497" idx="6"/>
            <a:endCxn id="18501" idx="2"/>
          </p:cNvCxnSpPr>
          <p:nvPr/>
        </p:nvCxnSpPr>
        <p:spPr bwMode="auto">
          <a:xfrm>
            <a:off x="4909344" y="4667160"/>
            <a:ext cx="855662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501" name="Oval 68"/>
          <p:cNvSpPr>
            <a:spLocks noChangeArrowheads="1"/>
          </p:cNvSpPr>
          <p:nvPr/>
        </p:nvSpPr>
        <p:spPr bwMode="auto">
          <a:xfrm>
            <a:off x="5765006" y="4559210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502" name="AutoShape 72"/>
          <p:cNvCxnSpPr>
            <a:cxnSpLocks noChangeShapeType="1"/>
            <a:stCxn id="18501" idx="7"/>
          </p:cNvCxnSpPr>
          <p:nvPr/>
        </p:nvCxnSpPr>
        <p:spPr bwMode="auto">
          <a:xfrm rot="5400000" flipH="1" flipV="1">
            <a:off x="6538119" y="3970247"/>
            <a:ext cx="31750" cy="1209675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503" name="AutoShape 73"/>
          <p:cNvCxnSpPr>
            <a:cxnSpLocks noChangeShapeType="1"/>
            <a:stCxn id="18501" idx="6"/>
            <a:endCxn id="18501" idx="5"/>
          </p:cNvCxnSpPr>
          <p:nvPr/>
        </p:nvCxnSpPr>
        <p:spPr bwMode="auto">
          <a:xfrm flipH="1">
            <a:off x="5949288" y="4667160"/>
            <a:ext cx="31618" cy="76332"/>
          </a:xfrm>
          <a:prstGeom prst="curvedConnector4">
            <a:avLst>
              <a:gd name="adj1" fmla="val -723006"/>
              <a:gd name="adj2" fmla="val 44090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511" name="Oval 69"/>
          <p:cNvSpPr>
            <a:spLocks noChangeArrowheads="1"/>
          </p:cNvSpPr>
          <p:nvPr/>
        </p:nvSpPr>
        <p:spPr bwMode="auto">
          <a:xfrm>
            <a:off x="4764881" y="5273585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512" name="AutoShape 72"/>
          <p:cNvCxnSpPr>
            <a:cxnSpLocks noChangeShapeType="1"/>
            <a:endCxn id="18511" idx="0"/>
          </p:cNvCxnSpPr>
          <p:nvPr/>
        </p:nvCxnSpPr>
        <p:spPr bwMode="auto">
          <a:xfrm rot="5400000" flipH="1" flipV="1">
            <a:off x="4287838" y="4720341"/>
            <a:ext cx="31750" cy="1138237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513" name="AutoShape 73"/>
          <p:cNvCxnSpPr>
            <a:cxnSpLocks noChangeShapeType="1"/>
            <a:stCxn id="18496" idx="6"/>
            <a:endCxn id="18511" idx="2"/>
          </p:cNvCxnSpPr>
          <p:nvPr/>
        </p:nvCxnSpPr>
        <p:spPr bwMode="auto">
          <a:xfrm>
            <a:off x="3694906" y="4667160"/>
            <a:ext cx="1069975" cy="7143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14" name="AutoShape 75"/>
          <p:cNvCxnSpPr>
            <a:cxnSpLocks noChangeShapeType="1"/>
            <a:stCxn id="18511" idx="6"/>
            <a:endCxn id="18515" idx="2"/>
          </p:cNvCxnSpPr>
          <p:nvPr/>
        </p:nvCxnSpPr>
        <p:spPr bwMode="auto">
          <a:xfrm>
            <a:off x="4980781" y="5381535"/>
            <a:ext cx="855663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515" name="Oval 68"/>
          <p:cNvSpPr>
            <a:spLocks noChangeArrowheads="1"/>
          </p:cNvSpPr>
          <p:nvPr/>
        </p:nvSpPr>
        <p:spPr bwMode="auto">
          <a:xfrm>
            <a:off x="5836444" y="5273585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516" name="AutoShape 72"/>
          <p:cNvCxnSpPr>
            <a:cxnSpLocks noChangeShapeType="1"/>
            <a:stCxn id="18515" idx="7"/>
          </p:cNvCxnSpPr>
          <p:nvPr/>
        </p:nvCxnSpPr>
        <p:spPr bwMode="auto">
          <a:xfrm rot="5400000" flipH="1" flipV="1">
            <a:off x="6609557" y="4684622"/>
            <a:ext cx="31750" cy="1209675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517" name="AutoShape 73"/>
          <p:cNvCxnSpPr>
            <a:cxnSpLocks noChangeShapeType="1"/>
            <a:stCxn id="18515" idx="4"/>
            <a:endCxn id="18492" idx="2"/>
          </p:cNvCxnSpPr>
          <p:nvPr/>
        </p:nvCxnSpPr>
        <p:spPr bwMode="auto">
          <a:xfrm rot="5400000" flipH="1">
            <a:off x="3729037" y="3274129"/>
            <a:ext cx="822325" cy="3608388"/>
          </a:xfrm>
          <a:prstGeom prst="curvedConnector4">
            <a:avLst>
              <a:gd name="adj1" fmla="val -27799"/>
              <a:gd name="adj2" fmla="val 10633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519" name="内容占位符 2"/>
          <p:cNvSpPr>
            <a:spLocks noGrp="1"/>
          </p:cNvSpPr>
          <p:nvPr>
            <p:ph idx="1"/>
          </p:nvPr>
        </p:nvSpPr>
        <p:spPr>
          <a:xfrm>
            <a:off x="835819" y="1273085"/>
            <a:ext cx="614362" cy="642938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mtClean="0">
                <a:sym typeface="Symbol" pitchFamily="18" charset="2"/>
              </a:rPr>
              <a:t>{p}</a:t>
            </a:r>
          </a:p>
          <a:p>
            <a:pPr eaLnBrk="1" hangingPunct="1">
              <a:buFont typeface="Arial" charset="0"/>
              <a:buNone/>
            </a:pPr>
            <a:endParaRPr lang="en-US" altLang="zh-CN" smtClean="0"/>
          </a:p>
        </p:txBody>
      </p:sp>
      <p:sp>
        <p:nvSpPr>
          <p:cNvPr id="88" name="内容占位符 2"/>
          <p:cNvSpPr txBox="1">
            <a:spLocks/>
          </p:cNvSpPr>
          <p:nvPr/>
        </p:nvSpPr>
        <p:spPr bwMode="auto">
          <a:xfrm>
            <a:off x="1978819" y="1273085"/>
            <a:ext cx="92868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3200" dirty="0">
                <a:latin typeface="+mn-lt"/>
                <a:ea typeface="+mn-ea"/>
                <a:sym typeface="Symbol" pitchFamily="18" charset="2"/>
              </a:rPr>
              <a:t>{</a:t>
            </a:r>
            <a:r>
              <a:rPr lang="en-US" altLang="zh-CN" sz="3200" dirty="0" err="1">
                <a:latin typeface="+mn-lt"/>
                <a:ea typeface="+mn-ea"/>
                <a:sym typeface="Symbol" pitchFamily="18" charset="2"/>
              </a:rPr>
              <a:t>p,q</a:t>
            </a:r>
            <a:r>
              <a:rPr lang="en-US" altLang="zh-CN" sz="3200" dirty="0">
                <a:latin typeface="+mn-lt"/>
                <a:ea typeface="+mn-ea"/>
                <a:sym typeface="Symbol" pitchFamily="18" charset="2"/>
              </a:rPr>
              <a:t>}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endParaRPr lang="en-US" altLang="zh-CN" sz="3200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zh-CN" altLang="zh-CN" dirty="0"/>
              <a:t>软件系统</a:t>
            </a:r>
            <a:r>
              <a:rPr lang="zh-CN" altLang="zh-CN" dirty="0" smtClean="0"/>
              <a:t>行为</a:t>
            </a:r>
            <a:r>
              <a:rPr lang="en-US" altLang="zh-CN" dirty="0" smtClean="0"/>
              <a:t>(</a:t>
            </a:r>
            <a:r>
              <a:rPr lang="zh-CN" altLang="en-US" dirty="0" smtClean="0"/>
              <a:t>图状模型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78" name="AutoShape 73"/>
          <p:cNvCxnSpPr>
            <a:cxnSpLocks noChangeShapeType="1"/>
            <a:stCxn id="18473" idx="5"/>
            <a:endCxn id="18482" idx="7"/>
          </p:cNvCxnSpPr>
          <p:nvPr/>
        </p:nvCxnSpPr>
        <p:spPr bwMode="auto">
          <a:xfrm rot="5400000">
            <a:off x="4561152" y="2488316"/>
            <a:ext cx="490273" cy="2286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7596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48425"/>
            <a:ext cx="2887663" cy="2730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zh-CN" smtClean="0"/>
          </a:p>
          <a:p>
            <a:pPr algn="r"/>
            <a:fld id="{D835822B-28EE-4395-9E41-B5954C8295D5}" type="slidenum">
              <a:rPr lang="en-US" altLang="zh-CN" smtClean="0"/>
              <a:pPr algn="r"/>
              <a:t>39</a:t>
            </a:fld>
            <a:endParaRPr lang="en-US" altLang="zh-CN" smtClean="0"/>
          </a:p>
        </p:txBody>
      </p:sp>
      <p:cxnSp>
        <p:nvCxnSpPr>
          <p:cNvPr id="44" name="曲线连接符 43"/>
          <p:cNvCxnSpPr>
            <a:stCxn id="9223" idx="2"/>
            <a:endCxn id="9229" idx="0"/>
          </p:cNvCxnSpPr>
          <p:nvPr/>
        </p:nvCxnSpPr>
        <p:spPr>
          <a:xfrm rot="5400000" flipH="1">
            <a:off x="1114425" y="3933825"/>
            <a:ext cx="3024188" cy="1588"/>
          </a:xfrm>
          <a:prstGeom prst="curvedConnector5">
            <a:avLst>
              <a:gd name="adj1" fmla="val -17537"/>
              <a:gd name="adj2" fmla="val 68678338"/>
              <a:gd name="adj3" fmla="val 107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43"/>
          <p:cNvCxnSpPr>
            <a:stCxn id="9229" idx="2"/>
            <a:endCxn id="9224" idx="0"/>
          </p:cNvCxnSpPr>
          <p:nvPr/>
        </p:nvCxnSpPr>
        <p:spPr>
          <a:xfrm rot="5400000">
            <a:off x="2194719" y="32853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43"/>
          <p:cNvCxnSpPr>
            <a:stCxn id="9230" idx="2"/>
          </p:cNvCxnSpPr>
          <p:nvPr/>
        </p:nvCxnSpPr>
        <p:spPr>
          <a:xfrm rot="16200000" flipH="1">
            <a:off x="2951163" y="655638"/>
            <a:ext cx="287337" cy="20907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AutoShape 11"/>
          <p:cNvSpPr>
            <a:spLocks noChangeArrowheads="1"/>
          </p:cNvSpPr>
          <p:nvPr/>
        </p:nvSpPr>
        <p:spPr bwMode="auto">
          <a:xfrm>
            <a:off x="1763713" y="5013325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work in CR</a:t>
            </a:r>
            <a:endParaRPr lang="zh-CN" altLang="en-US" sz="2000"/>
          </a:p>
        </p:txBody>
      </p:sp>
      <p:sp>
        <p:nvSpPr>
          <p:cNvPr id="9224" name="AutoShape 11"/>
          <p:cNvSpPr>
            <a:spLocks noChangeArrowheads="1"/>
          </p:cNvSpPr>
          <p:nvPr/>
        </p:nvSpPr>
        <p:spPr bwMode="auto">
          <a:xfrm>
            <a:off x="1763713" y="3716338"/>
            <a:ext cx="1724025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wait</a:t>
            </a:r>
            <a:endParaRPr lang="zh-CN" altLang="en-US" sz="2000"/>
          </a:p>
        </p:txBody>
      </p:sp>
      <p:cxnSp>
        <p:nvCxnSpPr>
          <p:cNvPr id="72" name="曲线连接符 43"/>
          <p:cNvCxnSpPr>
            <a:stCxn id="9224" idx="2"/>
            <a:endCxn id="9223" idx="0"/>
          </p:cNvCxnSpPr>
          <p:nvPr/>
        </p:nvCxnSpPr>
        <p:spPr>
          <a:xfrm rot="5400000">
            <a:off x="2193132" y="4580731"/>
            <a:ext cx="863600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43"/>
          <p:cNvCxnSpPr>
            <a:stCxn id="9224" idx="2"/>
            <a:endCxn id="9224" idx="3"/>
          </p:cNvCxnSpPr>
          <p:nvPr/>
        </p:nvCxnSpPr>
        <p:spPr>
          <a:xfrm rot="5400000" flipH="1" flipV="1">
            <a:off x="2947988" y="3609975"/>
            <a:ext cx="217487" cy="862013"/>
          </a:xfrm>
          <a:prstGeom prst="curvedConnector4">
            <a:avLst>
              <a:gd name="adj1" fmla="val -105846"/>
              <a:gd name="adj2" fmla="val 126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7" name="TextBox 84"/>
          <p:cNvSpPr txBox="1">
            <a:spLocks noChangeArrowheads="1"/>
          </p:cNvSpPr>
          <p:nvPr/>
        </p:nvSpPr>
        <p:spPr bwMode="auto">
          <a:xfrm>
            <a:off x="1187624" y="4365625"/>
            <a:ext cx="14396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[x=0 or t=0]</a:t>
            </a:r>
            <a:endParaRPr lang="zh-CN" altLang="en-US" sz="2000" dirty="0"/>
          </a:p>
        </p:txBody>
      </p:sp>
      <p:sp>
        <p:nvSpPr>
          <p:cNvPr id="9228" name="TextBox 85"/>
          <p:cNvSpPr txBox="1">
            <a:spLocks noChangeArrowheads="1"/>
          </p:cNvSpPr>
          <p:nvPr/>
        </p:nvSpPr>
        <p:spPr bwMode="auto">
          <a:xfrm>
            <a:off x="2771775" y="4221163"/>
            <a:ext cx="15128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[x=1 and t=1]</a:t>
            </a:r>
            <a:endParaRPr lang="zh-CN" altLang="en-US" sz="2000" dirty="0"/>
          </a:p>
        </p:txBody>
      </p:sp>
      <p:sp>
        <p:nvSpPr>
          <p:cNvPr id="9229" name="AutoShape 11"/>
          <p:cNvSpPr>
            <a:spLocks noChangeArrowheads="1"/>
          </p:cNvSpPr>
          <p:nvPr/>
        </p:nvSpPr>
        <p:spPr bwMode="auto">
          <a:xfrm>
            <a:off x="1763713" y="24209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work in NCR</a:t>
            </a:r>
            <a:endParaRPr lang="zh-CN" altLang="en-US" sz="2000"/>
          </a:p>
        </p:txBody>
      </p:sp>
      <p:sp>
        <p:nvSpPr>
          <p:cNvPr id="9230" name="AutoShape 11"/>
          <p:cNvSpPr>
            <a:spLocks noChangeArrowheads="1"/>
          </p:cNvSpPr>
          <p:nvPr/>
        </p:nvSpPr>
        <p:spPr bwMode="auto">
          <a:xfrm>
            <a:off x="1187450" y="11255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initialization</a:t>
            </a:r>
            <a:endParaRPr lang="zh-CN" altLang="en-US" sz="2000"/>
          </a:p>
        </p:txBody>
      </p:sp>
      <p:cxnSp>
        <p:nvCxnSpPr>
          <p:cNvPr id="105" name="曲线连接符 43"/>
          <p:cNvCxnSpPr>
            <a:stCxn id="9243" idx="4"/>
            <a:endCxn id="9229" idx="0"/>
          </p:cNvCxnSpPr>
          <p:nvPr/>
        </p:nvCxnSpPr>
        <p:spPr>
          <a:xfrm rot="5400000">
            <a:off x="2482850" y="2276475"/>
            <a:ext cx="287338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曲线连接符 43"/>
          <p:cNvCxnSpPr>
            <a:stCxn id="9235" idx="2"/>
            <a:endCxn id="9238" idx="0"/>
          </p:cNvCxnSpPr>
          <p:nvPr/>
        </p:nvCxnSpPr>
        <p:spPr>
          <a:xfrm rot="5400000" flipH="1">
            <a:off x="5146675" y="3933825"/>
            <a:ext cx="3024188" cy="1588"/>
          </a:xfrm>
          <a:prstGeom prst="curvedConnector5">
            <a:avLst>
              <a:gd name="adj1" fmla="val -20258"/>
              <a:gd name="adj2" fmla="val 68678338"/>
              <a:gd name="adj3" fmla="val 107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曲线连接符 43"/>
          <p:cNvCxnSpPr>
            <a:stCxn id="9238" idx="2"/>
            <a:endCxn id="9236" idx="0"/>
          </p:cNvCxnSpPr>
          <p:nvPr/>
        </p:nvCxnSpPr>
        <p:spPr>
          <a:xfrm rot="5400000">
            <a:off x="6226969" y="32853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曲线连接符 43"/>
          <p:cNvCxnSpPr>
            <a:stCxn id="9236" idx="2"/>
            <a:endCxn id="9235" idx="0"/>
          </p:cNvCxnSpPr>
          <p:nvPr/>
        </p:nvCxnSpPr>
        <p:spPr>
          <a:xfrm rot="5400000">
            <a:off x="6226969" y="45807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5" name="AutoShape 11"/>
          <p:cNvSpPr>
            <a:spLocks noChangeArrowheads="1"/>
          </p:cNvSpPr>
          <p:nvPr/>
        </p:nvSpPr>
        <p:spPr bwMode="auto">
          <a:xfrm>
            <a:off x="5795963" y="5013325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work in CR</a:t>
            </a:r>
            <a:endParaRPr lang="zh-CN" altLang="en-US" sz="2000"/>
          </a:p>
        </p:txBody>
      </p:sp>
      <p:sp>
        <p:nvSpPr>
          <p:cNvPr id="9236" name="AutoShape 11"/>
          <p:cNvSpPr>
            <a:spLocks noChangeArrowheads="1"/>
          </p:cNvSpPr>
          <p:nvPr/>
        </p:nvSpPr>
        <p:spPr bwMode="auto">
          <a:xfrm>
            <a:off x="5795963" y="3716338"/>
            <a:ext cx="1724025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wait</a:t>
            </a:r>
            <a:endParaRPr lang="zh-CN" altLang="en-US" sz="2000"/>
          </a:p>
        </p:txBody>
      </p:sp>
      <p:cxnSp>
        <p:nvCxnSpPr>
          <p:cNvPr id="124" name="曲线连接符 43"/>
          <p:cNvCxnSpPr>
            <a:stCxn id="9236" idx="2"/>
            <a:endCxn id="9236" idx="3"/>
          </p:cNvCxnSpPr>
          <p:nvPr/>
        </p:nvCxnSpPr>
        <p:spPr>
          <a:xfrm rot="5400000" flipH="1" flipV="1">
            <a:off x="6980238" y="3609975"/>
            <a:ext cx="217487" cy="862013"/>
          </a:xfrm>
          <a:prstGeom prst="curvedConnector4">
            <a:avLst>
              <a:gd name="adj1" fmla="val -105846"/>
              <a:gd name="adj2" fmla="val 126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8" name="AutoShape 11"/>
          <p:cNvSpPr>
            <a:spLocks noChangeArrowheads="1"/>
          </p:cNvSpPr>
          <p:nvPr/>
        </p:nvSpPr>
        <p:spPr bwMode="auto">
          <a:xfrm>
            <a:off x="5795963" y="24209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work in NCR</a:t>
            </a:r>
            <a:endParaRPr lang="zh-CN" altLang="en-US" sz="2000"/>
          </a:p>
        </p:txBody>
      </p:sp>
      <p:cxnSp>
        <p:nvCxnSpPr>
          <p:cNvPr id="128" name="曲线连接符 43"/>
          <p:cNvCxnSpPr>
            <a:stCxn id="9244" idx="4"/>
            <a:endCxn id="9238" idx="0"/>
          </p:cNvCxnSpPr>
          <p:nvPr/>
        </p:nvCxnSpPr>
        <p:spPr>
          <a:xfrm rot="5400000">
            <a:off x="6515100" y="2276475"/>
            <a:ext cx="287338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0" name="Oval 4"/>
          <p:cNvSpPr>
            <a:spLocks noChangeArrowheads="1"/>
          </p:cNvSpPr>
          <p:nvPr/>
        </p:nvSpPr>
        <p:spPr bwMode="auto">
          <a:xfrm>
            <a:off x="539750" y="1268413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cxnSp>
        <p:nvCxnSpPr>
          <p:cNvPr id="40" name="曲线连接符 43"/>
          <p:cNvCxnSpPr>
            <a:stCxn id="9240" idx="6"/>
            <a:endCxn id="9230" idx="1"/>
          </p:cNvCxnSpPr>
          <p:nvPr/>
        </p:nvCxnSpPr>
        <p:spPr>
          <a:xfrm flipV="1">
            <a:off x="684213" y="1341438"/>
            <a:ext cx="503237" cy="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95288" y="1844675"/>
            <a:ext cx="8064500" cy="4824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243" name="Oval 4"/>
          <p:cNvSpPr>
            <a:spLocks noChangeArrowheads="1"/>
          </p:cNvSpPr>
          <p:nvPr/>
        </p:nvSpPr>
        <p:spPr bwMode="auto">
          <a:xfrm>
            <a:off x="2555875" y="1989138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9244" name="Oval 4"/>
          <p:cNvSpPr>
            <a:spLocks noChangeArrowheads="1"/>
          </p:cNvSpPr>
          <p:nvPr/>
        </p:nvSpPr>
        <p:spPr bwMode="auto">
          <a:xfrm>
            <a:off x="6588125" y="1989138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cxnSp>
        <p:nvCxnSpPr>
          <p:cNvPr id="54" name="直接连接符 53"/>
          <p:cNvCxnSpPr>
            <a:stCxn id="45" idx="0"/>
            <a:endCxn id="45" idx="2"/>
          </p:cNvCxnSpPr>
          <p:nvPr/>
        </p:nvCxnSpPr>
        <p:spPr>
          <a:xfrm rot="16200000" flipH="1">
            <a:off x="2016126" y="4257675"/>
            <a:ext cx="4824412" cy="158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6" name="TextBox 84"/>
          <p:cNvSpPr txBox="1">
            <a:spLocks noChangeArrowheads="1"/>
          </p:cNvSpPr>
          <p:nvPr/>
        </p:nvSpPr>
        <p:spPr bwMode="auto">
          <a:xfrm>
            <a:off x="5220072" y="4365625"/>
            <a:ext cx="14394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[y=0 or t=1]</a:t>
            </a:r>
            <a:endParaRPr lang="zh-CN" altLang="en-US" sz="2000" dirty="0"/>
          </a:p>
        </p:txBody>
      </p:sp>
      <p:sp>
        <p:nvSpPr>
          <p:cNvPr id="9247" name="TextBox 85"/>
          <p:cNvSpPr txBox="1">
            <a:spLocks noChangeArrowheads="1"/>
          </p:cNvSpPr>
          <p:nvPr/>
        </p:nvSpPr>
        <p:spPr bwMode="auto">
          <a:xfrm>
            <a:off x="6804025" y="4221163"/>
            <a:ext cx="15128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[y=1 and t=0]</a:t>
            </a:r>
            <a:endParaRPr lang="zh-CN" altLang="en-US" sz="2000"/>
          </a:p>
        </p:txBody>
      </p:sp>
      <p:sp>
        <p:nvSpPr>
          <p:cNvPr id="9248" name="矩形 42"/>
          <p:cNvSpPr>
            <a:spLocks noChangeArrowheads="1"/>
          </p:cNvSpPr>
          <p:nvPr/>
        </p:nvSpPr>
        <p:spPr bwMode="auto">
          <a:xfrm>
            <a:off x="3132054" y="1341438"/>
            <a:ext cx="11336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x:=0;y:=0</a:t>
            </a:r>
            <a:endParaRPr lang="zh-CN" altLang="en-US" sz="2000"/>
          </a:p>
        </p:txBody>
      </p:sp>
      <p:sp>
        <p:nvSpPr>
          <p:cNvPr id="9249" name="矩形 45"/>
          <p:cNvSpPr>
            <a:spLocks noChangeArrowheads="1"/>
          </p:cNvSpPr>
          <p:nvPr/>
        </p:nvSpPr>
        <p:spPr bwMode="auto">
          <a:xfrm>
            <a:off x="2613851" y="3068638"/>
            <a:ext cx="11095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y:=1;t:=1</a:t>
            </a:r>
          </a:p>
        </p:txBody>
      </p:sp>
      <p:sp>
        <p:nvSpPr>
          <p:cNvPr id="9250" name="矩形 47"/>
          <p:cNvSpPr>
            <a:spLocks noChangeArrowheads="1"/>
          </p:cNvSpPr>
          <p:nvPr/>
        </p:nvSpPr>
        <p:spPr bwMode="auto">
          <a:xfrm>
            <a:off x="6648506" y="3068638"/>
            <a:ext cx="11047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x:=1;t:=0</a:t>
            </a:r>
          </a:p>
        </p:txBody>
      </p:sp>
      <p:sp>
        <p:nvSpPr>
          <p:cNvPr id="9251" name="矩形 48"/>
          <p:cNvSpPr>
            <a:spLocks noChangeArrowheads="1"/>
          </p:cNvSpPr>
          <p:nvPr/>
        </p:nvSpPr>
        <p:spPr bwMode="auto">
          <a:xfrm>
            <a:off x="6087276" y="5516563"/>
            <a:ext cx="6222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x:=0</a:t>
            </a:r>
          </a:p>
        </p:txBody>
      </p:sp>
      <p:sp>
        <p:nvSpPr>
          <p:cNvPr id="9252" name="矩形 49"/>
          <p:cNvSpPr>
            <a:spLocks noChangeArrowheads="1"/>
          </p:cNvSpPr>
          <p:nvPr/>
        </p:nvSpPr>
        <p:spPr bwMode="auto">
          <a:xfrm>
            <a:off x="2051034" y="5516563"/>
            <a:ext cx="6270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y:=0</a:t>
            </a:r>
          </a:p>
        </p:txBody>
      </p:sp>
      <p:sp>
        <p:nvSpPr>
          <p:cNvPr id="37" name="矩形 36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prstClr val="black"/>
                </a:solidFill>
              </a:rPr>
              <a:t>例</a:t>
            </a:r>
            <a:r>
              <a:rPr lang="en-US" altLang="zh-CN" sz="4000" dirty="0" smtClean="0">
                <a:solidFill>
                  <a:prstClr val="black"/>
                </a:solidFill>
              </a:rPr>
              <a:t>2-</a:t>
            </a:r>
            <a:r>
              <a:rPr lang="zh-CN" altLang="en-US" sz="4000" dirty="0" smtClean="0">
                <a:solidFill>
                  <a:prstClr val="black"/>
                </a:solidFill>
              </a:rPr>
              <a:t>互斥</a:t>
            </a:r>
            <a:r>
              <a:rPr lang="en-US" altLang="zh-CN" sz="4000" dirty="0" smtClean="0">
                <a:solidFill>
                  <a:prstClr val="black"/>
                </a:solidFill>
              </a:rPr>
              <a:t>：</a:t>
            </a:r>
            <a:r>
              <a:rPr lang="zh-CN" altLang="en-US" sz="4000" dirty="0" smtClean="0">
                <a:solidFill>
                  <a:prstClr val="black"/>
                </a:solidFill>
              </a:rPr>
              <a:t>状态图</a:t>
            </a:r>
            <a:r>
              <a:rPr lang="en-US" altLang="zh-CN" sz="4000" dirty="0" smtClean="0"/>
              <a:t>(State </a:t>
            </a:r>
            <a:r>
              <a:rPr lang="en-US" altLang="zh-CN" sz="4000" dirty="0" smtClean="0">
                <a:solidFill>
                  <a:prstClr val="black"/>
                </a:solidFill>
              </a:rPr>
              <a:t>Diagram)</a:t>
            </a:r>
            <a:endParaRPr lang="zh-CN" altLang="en-US" sz="4000" dirty="0"/>
          </a:p>
        </p:txBody>
      </p:sp>
      <p:sp>
        <p:nvSpPr>
          <p:cNvPr id="38" name="页脚占位符 4"/>
          <p:cNvSpPr txBox="1">
            <a:spLocks/>
          </p:cNvSpPr>
          <p:nvPr/>
        </p:nvSpPr>
        <p:spPr>
          <a:xfrm>
            <a:off x="395288" y="1844675"/>
            <a:ext cx="1223962" cy="2889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Process A</a:t>
            </a:r>
          </a:p>
        </p:txBody>
      </p:sp>
      <p:sp>
        <p:nvSpPr>
          <p:cNvPr id="39" name="页脚占位符 4"/>
          <p:cNvSpPr txBox="1">
            <a:spLocks/>
          </p:cNvSpPr>
          <p:nvPr/>
        </p:nvSpPr>
        <p:spPr>
          <a:xfrm>
            <a:off x="4427538" y="1844675"/>
            <a:ext cx="1223962" cy="2889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Process B</a:t>
            </a:r>
          </a:p>
        </p:txBody>
      </p:sp>
    </p:spTree>
    <p:extLst>
      <p:ext uri="{BB962C8B-B14F-4D97-AF65-F5344CB8AC3E}">
        <p14:creationId xmlns:p14="http://schemas.microsoft.com/office/powerpoint/2010/main" xmlns="" val="354018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ym typeface="Wingdings" pitchFamily="2" charset="2"/>
              </a:rPr>
              <a:t>一、软件正确性</a:t>
            </a:r>
            <a:r>
              <a:rPr lang="en-US" altLang="zh-CN" sz="2800" dirty="0" smtClean="0"/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1052736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dirty="0" smtClean="0">
              <a:sym typeface="Wingdings" pitchFamily="2" charset="2"/>
            </a:endParaRPr>
          </a:p>
          <a:p>
            <a:r>
              <a:rPr lang="zh-CN" altLang="en-US" sz="3200" dirty="0" smtClean="0">
                <a:solidFill>
                  <a:srgbClr val="FF0000"/>
                </a:solidFill>
              </a:rPr>
              <a:t>计算结果</a:t>
            </a:r>
            <a:r>
              <a:rPr lang="zh-CN" altLang="en-US" sz="3200" dirty="0" smtClean="0">
                <a:solidFill>
                  <a:srgbClr val="FF0000"/>
                </a:solidFill>
                <a:sym typeface="Wingdings" pitchFamily="2" charset="2"/>
              </a:rPr>
              <a:t>正确性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endParaRPr lang="en-US" altLang="zh-CN" sz="3200" dirty="0" smtClean="0"/>
          </a:p>
          <a:p>
            <a:r>
              <a:rPr lang="zh-CN" altLang="en-US" sz="3200" dirty="0" smtClean="0">
                <a:sym typeface="Wingdings" pitchFamily="2" charset="2"/>
              </a:rPr>
              <a:t>系统行为</a:t>
            </a:r>
            <a:r>
              <a:rPr lang="en-US" altLang="zh-CN" sz="3200" dirty="0" smtClean="0">
                <a:sym typeface="Wingdings" pitchFamily="2" charset="2"/>
              </a:rPr>
              <a:t>(</a:t>
            </a:r>
            <a:r>
              <a:rPr lang="zh-CN" altLang="en-US" sz="3200" dirty="0" smtClean="0">
                <a:sym typeface="Wingdings" pitchFamily="2" charset="2"/>
              </a:rPr>
              <a:t>计算过程</a:t>
            </a:r>
            <a:r>
              <a:rPr lang="en-US" altLang="zh-CN" sz="3200" dirty="0" smtClean="0">
                <a:sym typeface="Wingdings" pitchFamily="2" charset="2"/>
              </a:rPr>
              <a:t>)</a:t>
            </a:r>
            <a:r>
              <a:rPr lang="zh-CN" altLang="en-US" sz="3200" dirty="0" smtClean="0">
                <a:sym typeface="Wingdings" pitchFamily="2" charset="2"/>
              </a:rPr>
              <a:t>正确性</a:t>
            </a:r>
            <a:endParaRPr lang="en-US" altLang="zh-CN" sz="32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48425"/>
            <a:ext cx="2887663" cy="2730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zh-CN" smtClean="0"/>
          </a:p>
          <a:p>
            <a:pPr algn="r"/>
            <a:fld id="{D2D1E66E-51E8-4AA8-BA19-5D2647CB3038}" type="slidenum">
              <a:rPr lang="en-US" altLang="zh-CN" smtClean="0"/>
              <a:pPr algn="r"/>
              <a:t>40</a:t>
            </a:fld>
            <a:endParaRPr lang="en-US" altLang="zh-CN" smtClean="0"/>
          </a:p>
        </p:txBody>
      </p:sp>
      <p:sp>
        <p:nvSpPr>
          <p:cNvPr id="10254" name="AutoShape 11"/>
          <p:cNvSpPr>
            <a:spLocks noChangeArrowheads="1"/>
          </p:cNvSpPr>
          <p:nvPr/>
        </p:nvSpPr>
        <p:spPr bwMode="auto">
          <a:xfrm>
            <a:off x="395536" y="980728"/>
            <a:ext cx="7992888" cy="1440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VAR:  </a:t>
            </a:r>
            <a:r>
              <a:rPr lang="en-US" altLang="zh-CN" sz="2400" dirty="0" smtClean="0"/>
              <a:t>x: 0..1; y: 0..1; t: 0..1; </a:t>
            </a:r>
          </a:p>
          <a:p>
            <a:r>
              <a:rPr lang="en-US" altLang="zh-CN" sz="2400" dirty="0" smtClean="0"/>
              <a:t>          a: {</a:t>
            </a:r>
            <a:r>
              <a:rPr lang="en-US" altLang="zh-CN" sz="2400" dirty="0" err="1" smtClean="0"/>
              <a:t>NCR,wait,CR</a:t>
            </a:r>
            <a:r>
              <a:rPr lang="en-US" altLang="zh-CN" sz="2400" dirty="0" smtClean="0"/>
              <a:t>}; b: {</a:t>
            </a:r>
            <a:r>
              <a:rPr lang="en-US" altLang="zh-CN" sz="2400" dirty="0" err="1" smtClean="0"/>
              <a:t>NCR,wait,CR</a:t>
            </a:r>
            <a:r>
              <a:rPr lang="en-US" altLang="zh-CN" sz="2400" dirty="0" smtClean="0"/>
              <a:t>}; 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INIT:  </a:t>
            </a:r>
            <a:r>
              <a:rPr lang="en-US" altLang="zh-CN" sz="2400" dirty="0" smtClean="0"/>
              <a:t>x=0; y=0; </a:t>
            </a:r>
          </a:p>
          <a:p>
            <a:r>
              <a:rPr lang="en-US" altLang="zh-CN" sz="2400" dirty="0" smtClean="0"/>
              <a:t>          a=NCR; b=NCR; </a:t>
            </a:r>
            <a:endParaRPr lang="zh-CN" altLang="en-US" sz="2400" dirty="0"/>
          </a:p>
        </p:txBody>
      </p:sp>
      <p:sp>
        <p:nvSpPr>
          <p:cNvPr id="45" name="矩形 44"/>
          <p:cNvSpPr/>
          <p:nvPr/>
        </p:nvSpPr>
        <p:spPr>
          <a:xfrm>
            <a:off x="395288" y="2564755"/>
            <a:ext cx="8064500" cy="4176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页脚占位符 4"/>
          <p:cNvSpPr txBox="1">
            <a:spLocks/>
          </p:cNvSpPr>
          <p:nvPr/>
        </p:nvSpPr>
        <p:spPr>
          <a:xfrm>
            <a:off x="395288" y="2564755"/>
            <a:ext cx="1440408" cy="28892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Process </a:t>
            </a:r>
            <a:r>
              <a:rPr lang="en-US" altLang="zh-CN" sz="2000" dirty="0" smtClean="0">
                <a:latin typeface="+mn-lt"/>
                <a:ea typeface="+mn-ea"/>
              </a:rPr>
              <a:t>A:</a:t>
            </a:r>
            <a:endParaRPr lang="en-US" altLang="zh-CN" sz="2000" dirty="0">
              <a:latin typeface="+mn-lt"/>
              <a:ea typeface="+mn-ea"/>
            </a:endParaRPr>
          </a:p>
        </p:txBody>
      </p:sp>
      <p:sp>
        <p:nvSpPr>
          <p:cNvPr id="42" name="页脚占位符 4"/>
          <p:cNvSpPr txBox="1">
            <a:spLocks/>
          </p:cNvSpPr>
          <p:nvPr/>
        </p:nvSpPr>
        <p:spPr>
          <a:xfrm>
            <a:off x="395536" y="4581128"/>
            <a:ext cx="1440160" cy="28892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Process </a:t>
            </a:r>
            <a:r>
              <a:rPr lang="en-US" altLang="zh-CN" sz="2000" dirty="0" smtClean="0">
                <a:latin typeface="+mn-lt"/>
                <a:ea typeface="+mn-ea"/>
              </a:rPr>
              <a:t>B:</a:t>
            </a:r>
            <a:endParaRPr lang="en-US" altLang="zh-CN" sz="2000" dirty="0">
              <a:latin typeface="+mn-lt"/>
              <a:ea typeface="+mn-ea"/>
            </a:endParaRPr>
          </a:p>
        </p:txBody>
      </p:sp>
      <p:sp>
        <p:nvSpPr>
          <p:cNvPr id="10275" name="矩形 45"/>
          <p:cNvSpPr>
            <a:spLocks noChangeArrowheads="1"/>
          </p:cNvSpPr>
          <p:nvPr/>
        </p:nvSpPr>
        <p:spPr bwMode="auto">
          <a:xfrm>
            <a:off x="611560" y="2924944"/>
            <a:ext cx="561662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 a=NCR 		</a:t>
            </a:r>
            <a:r>
              <a:rPr lang="en-US" altLang="zh-CN" sz="2400" dirty="0" smtClean="0">
                <a:sym typeface="Wingdings" pitchFamily="2" charset="2"/>
              </a:rPr>
              <a:t> (</a:t>
            </a:r>
            <a:r>
              <a:rPr lang="en-US" altLang="zh-CN" sz="2400" dirty="0" err="1" smtClean="0">
                <a:sym typeface="Wingdings" pitchFamily="2" charset="2"/>
              </a:rPr>
              <a:t>a,y,t</a:t>
            </a:r>
            <a:r>
              <a:rPr lang="en-US" altLang="zh-CN" sz="2400" dirty="0" smtClean="0">
                <a:sym typeface="Wingdings" pitchFamily="2" charset="2"/>
              </a:rPr>
              <a:t>):=(wait,1,1);</a:t>
            </a:r>
          </a:p>
          <a:p>
            <a:r>
              <a:rPr lang="en-US" altLang="zh-CN" sz="2400" dirty="0" smtClean="0">
                <a:sym typeface="Wingdings" pitchFamily="2" charset="2"/>
              </a:rPr>
              <a:t> a=wait</a:t>
            </a:r>
            <a:r>
              <a:rPr lang="en-US" altLang="zh-CN" sz="2400" dirty="0" smtClean="0">
                <a:sym typeface="Symbol"/>
              </a:rPr>
              <a:t>(x=0t=0)</a:t>
            </a:r>
            <a:r>
              <a:rPr lang="en-US" altLang="zh-CN" sz="2400" dirty="0" smtClean="0">
                <a:sym typeface="Wingdings" pitchFamily="2" charset="2"/>
              </a:rPr>
              <a:t> 	 (a):=(CR);</a:t>
            </a:r>
          </a:p>
          <a:p>
            <a:r>
              <a:rPr lang="en-US" altLang="zh-CN" sz="2400" dirty="0" smtClean="0">
                <a:sym typeface="Wingdings" pitchFamily="2" charset="2"/>
              </a:rPr>
              <a:t> a=wait</a:t>
            </a:r>
            <a:r>
              <a:rPr lang="en-US" altLang="zh-CN" sz="2400" dirty="0" smtClean="0">
                <a:sym typeface="Symbol"/>
              </a:rPr>
              <a:t>(x=0t=0)</a:t>
            </a:r>
            <a:r>
              <a:rPr lang="en-US" altLang="zh-CN" sz="2400" dirty="0" smtClean="0">
                <a:sym typeface="Wingdings" pitchFamily="2" charset="2"/>
              </a:rPr>
              <a:t> 	 (a):=(wait);</a:t>
            </a:r>
          </a:p>
          <a:p>
            <a:r>
              <a:rPr lang="en-US" altLang="zh-CN" sz="2400" dirty="0" smtClean="0">
                <a:sym typeface="Wingdings" pitchFamily="2" charset="2"/>
              </a:rPr>
              <a:t> a=CR 			 (</a:t>
            </a:r>
            <a:r>
              <a:rPr lang="en-US" altLang="zh-CN" sz="2400" dirty="0" err="1" smtClean="0">
                <a:sym typeface="Wingdings" pitchFamily="2" charset="2"/>
              </a:rPr>
              <a:t>a,y</a:t>
            </a:r>
            <a:r>
              <a:rPr lang="en-US" altLang="zh-CN" sz="2400" dirty="0" smtClean="0">
                <a:sym typeface="Wingdings" pitchFamily="2" charset="2"/>
              </a:rPr>
              <a:t>):=(NCR,0);</a:t>
            </a: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prstClr val="black"/>
                </a:solidFill>
                <a:cs typeface="+mj-cs"/>
              </a:rPr>
              <a:t>例</a:t>
            </a:r>
            <a:r>
              <a:rPr lang="en-US" altLang="zh-CN" sz="4000" dirty="0" smtClean="0">
                <a:solidFill>
                  <a:prstClr val="black"/>
                </a:solidFill>
                <a:cs typeface="+mj-cs"/>
              </a:rPr>
              <a:t>2-</a:t>
            </a:r>
            <a:r>
              <a:rPr lang="zh-CN" altLang="en-US" sz="4000" dirty="0" smtClean="0">
                <a:solidFill>
                  <a:prstClr val="black"/>
                </a:solidFill>
                <a:cs typeface="+mj-cs"/>
              </a:rPr>
              <a:t>互斥</a:t>
            </a:r>
            <a:r>
              <a:rPr lang="en-US" altLang="zh-CN" sz="4000" dirty="0" smtClean="0">
                <a:solidFill>
                  <a:prstClr val="black"/>
                </a:solidFill>
              </a:rPr>
              <a:t>：</a:t>
            </a:r>
            <a:r>
              <a:rPr lang="zh-CN" altLang="en-US" sz="4000" dirty="0" smtClean="0">
                <a:solidFill>
                  <a:prstClr val="black"/>
                </a:solidFill>
                <a:cs typeface="+mj-cs"/>
              </a:rPr>
              <a:t>算法</a:t>
            </a:r>
            <a:endParaRPr lang="zh-CN" altLang="en-US" sz="4000" dirty="0"/>
          </a:p>
        </p:txBody>
      </p:sp>
      <p:sp>
        <p:nvSpPr>
          <p:cNvPr id="56" name="矩形 45"/>
          <p:cNvSpPr>
            <a:spLocks noChangeArrowheads="1"/>
          </p:cNvSpPr>
          <p:nvPr/>
        </p:nvSpPr>
        <p:spPr bwMode="auto">
          <a:xfrm>
            <a:off x="611560" y="4869160"/>
            <a:ext cx="5544616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 b=NCR 		</a:t>
            </a:r>
            <a:r>
              <a:rPr lang="en-US" altLang="zh-CN" sz="2400" dirty="0" smtClean="0">
                <a:sym typeface="Wingdings" pitchFamily="2" charset="2"/>
              </a:rPr>
              <a:t> (</a:t>
            </a:r>
            <a:r>
              <a:rPr lang="en-US" altLang="zh-CN" sz="2400" dirty="0" err="1" smtClean="0">
                <a:sym typeface="Wingdings" pitchFamily="2" charset="2"/>
              </a:rPr>
              <a:t>b,x,t</a:t>
            </a:r>
            <a:r>
              <a:rPr lang="en-US" altLang="zh-CN" sz="2400" dirty="0" smtClean="0">
                <a:sym typeface="Wingdings" pitchFamily="2" charset="2"/>
              </a:rPr>
              <a:t>):=(wait,1,0);</a:t>
            </a:r>
          </a:p>
          <a:p>
            <a:r>
              <a:rPr lang="en-US" altLang="zh-CN" sz="2400" dirty="0" smtClean="0">
                <a:sym typeface="Wingdings" pitchFamily="2" charset="2"/>
              </a:rPr>
              <a:t> b=wait</a:t>
            </a:r>
            <a:r>
              <a:rPr lang="en-US" altLang="zh-CN" sz="2400" dirty="0" smtClean="0">
                <a:sym typeface="Symbol"/>
              </a:rPr>
              <a:t>(y=0t=1)</a:t>
            </a:r>
            <a:r>
              <a:rPr lang="en-US" altLang="zh-CN" sz="2400" dirty="0" smtClean="0">
                <a:sym typeface="Wingdings" pitchFamily="2" charset="2"/>
              </a:rPr>
              <a:t> 	 (b):=(CR);</a:t>
            </a:r>
          </a:p>
          <a:p>
            <a:r>
              <a:rPr lang="en-US" altLang="zh-CN" sz="2400" dirty="0" smtClean="0">
                <a:sym typeface="Wingdings" pitchFamily="2" charset="2"/>
              </a:rPr>
              <a:t> b=wait</a:t>
            </a:r>
            <a:r>
              <a:rPr lang="en-US" altLang="zh-CN" sz="2400" dirty="0" smtClean="0">
                <a:sym typeface="Symbol"/>
              </a:rPr>
              <a:t>(y=0t=1)</a:t>
            </a:r>
            <a:r>
              <a:rPr lang="en-US" altLang="zh-CN" sz="2400" dirty="0" smtClean="0">
                <a:sym typeface="Wingdings" pitchFamily="2" charset="2"/>
              </a:rPr>
              <a:t> 	 (b):=(wait);</a:t>
            </a:r>
          </a:p>
          <a:p>
            <a:r>
              <a:rPr lang="en-US" altLang="zh-CN" sz="2400" dirty="0" smtClean="0">
                <a:sym typeface="Wingdings" pitchFamily="2" charset="2"/>
              </a:rPr>
              <a:t> b=CR 			 (</a:t>
            </a:r>
            <a:r>
              <a:rPr lang="en-US" altLang="zh-CN" sz="2400" dirty="0" err="1" smtClean="0">
                <a:sym typeface="Wingdings" pitchFamily="2" charset="2"/>
              </a:rPr>
              <a:t>b,x</a:t>
            </a:r>
            <a:r>
              <a:rPr lang="en-US" altLang="zh-CN" sz="2400" dirty="0" smtClean="0">
                <a:sym typeface="Wingdings" pitchFamily="2" charset="2"/>
              </a:rPr>
              <a:t>):=(NCR,0);</a:t>
            </a: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95536" y="4581128"/>
            <a:ext cx="8064500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000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0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0483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4000" dirty="0" smtClean="0">
                <a:solidFill>
                  <a:prstClr val="black"/>
                </a:solidFill>
              </a:rPr>
              <a:t>例</a:t>
            </a:r>
            <a:r>
              <a:rPr lang="en-US" altLang="zh-CN" sz="4000" dirty="0" smtClean="0">
                <a:solidFill>
                  <a:prstClr val="black"/>
                </a:solidFill>
              </a:rPr>
              <a:t>2-</a:t>
            </a:r>
            <a:r>
              <a:rPr lang="zh-CN" altLang="en-US" sz="4000" dirty="0" smtClean="0">
                <a:solidFill>
                  <a:prstClr val="black"/>
                </a:solidFill>
              </a:rPr>
              <a:t>互斥</a:t>
            </a:r>
            <a:r>
              <a:rPr lang="en-US" altLang="zh-CN" sz="4000" dirty="0" smtClean="0">
                <a:solidFill>
                  <a:prstClr val="black"/>
                </a:solidFill>
              </a:rPr>
              <a:t>：</a:t>
            </a:r>
            <a:r>
              <a:rPr lang="zh-CN" altLang="en-US" sz="4000" dirty="0" smtClean="0"/>
              <a:t>计算过程</a:t>
            </a:r>
            <a:r>
              <a:rPr lang="en-US" altLang="zh-CN" sz="4000" dirty="0" smtClean="0"/>
              <a:t>(</a:t>
            </a:r>
            <a:r>
              <a:rPr lang="zh-CN" altLang="en-US" sz="4000" dirty="0" smtClean="0"/>
              <a:t>状态</a:t>
            </a:r>
            <a:r>
              <a:rPr lang="en-US" altLang="zh-CN" sz="4000" dirty="0" smtClean="0"/>
              <a:t>)</a:t>
            </a:r>
          </a:p>
        </p:txBody>
      </p:sp>
      <p:sp>
        <p:nvSpPr>
          <p:cNvPr id="36" name="Oval 2"/>
          <p:cNvSpPr>
            <a:spLocks noChangeArrowheads="1"/>
          </p:cNvSpPr>
          <p:nvPr/>
        </p:nvSpPr>
        <p:spPr bwMode="auto">
          <a:xfrm>
            <a:off x="611560" y="155679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Calibri" pitchFamily="34" charset="0"/>
              </a:rPr>
              <a:t>NCR,NCR,0,0,0</a:t>
            </a: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611560" y="2204864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Calibri" pitchFamily="34" charset="0"/>
              </a:rPr>
              <a:t>wait,NCR,0,1,1</a:t>
            </a: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611560" y="2780928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Calibri" pitchFamily="34" charset="0"/>
              </a:rPr>
              <a:t>CR,NCR,0,1,1</a:t>
            </a:r>
          </a:p>
        </p:txBody>
      </p:sp>
      <p:sp>
        <p:nvSpPr>
          <p:cNvPr id="39" name="Oval 2"/>
          <p:cNvSpPr>
            <a:spLocks noChangeArrowheads="1"/>
          </p:cNvSpPr>
          <p:nvPr/>
        </p:nvSpPr>
        <p:spPr bwMode="auto">
          <a:xfrm>
            <a:off x="611560" y="335699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Calibri" pitchFamily="34" charset="0"/>
              </a:rPr>
              <a:t>NCR,NCR,0,0,1</a:t>
            </a: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611560" y="393305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Calibri" pitchFamily="34" charset="0"/>
              </a:rPr>
              <a:t>wait,NCR,0,1,1</a:t>
            </a:r>
          </a:p>
        </p:txBody>
      </p:sp>
      <p:sp>
        <p:nvSpPr>
          <p:cNvPr id="42" name="Oval 2"/>
          <p:cNvSpPr>
            <a:spLocks noChangeArrowheads="1"/>
          </p:cNvSpPr>
          <p:nvPr/>
        </p:nvSpPr>
        <p:spPr bwMode="auto">
          <a:xfrm>
            <a:off x="3491880" y="155679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NCR,NCR,0,0,0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3491880" y="2204864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NCR,wait,1,0,0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3491880" y="2780928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NCR,CR,1,0,0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45" name="Oval 2"/>
          <p:cNvSpPr>
            <a:spLocks noChangeArrowheads="1"/>
          </p:cNvSpPr>
          <p:nvPr/>
        </p:nvSpPr>
        <p:spPr bwMode="auto">
          <a:xfrm>
            <a:off x="3491880" y="335699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NCR,NCR,0,0,0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3491880" y="393305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Calibri" pitchFamily="34" charset="0"/>
              </a:rPr>
              <a:t>NCR,wait,1,0,0</a:t>
            </a:r>
          </a:p>
        </p:txBody>
      </p:sp>
      <p:sp>
        <p:nvSpPr>
          <p:cNvPr id="47" name="Oval 4"/>
          <p:cNvSpPr>
            <a:spLocks noChangeArrowheads="1"/>
          </p:cNvSpPr>
          <p:nvPr/>
        </p:nvSpPr>
        <p:spPr bwMode="auto">
          <a:xfrm>
            <a:off x="611560" y="4509120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…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48" name="Oval 4"/>
          <p:cNvSpPr>
            <a:spLocks noChangeArrowheads="1"/>
          </p:cNvSpPr>
          <p:nvPr/>
        </p:nvSpPr>
        <p:spPr bwMode="auto">
          <a:xfrm>
            <a:off x="3491880" y="4509120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…</a:t>
            </a:r>
            <a:endParaRPr lang="en-US" altLang="zh-CN" sz="2000" dirty="0">
              <a:latin typeface="Calibri" pitchFamily="34" charset="0"/>
            </a:endParaRPr>
          </a:p>
        </p:txBody>
      </p:sp>
      <p:cxnSp>
        <p:nvCxnSpPr>
          <p:cNvPr id="78" name="曲线连接符 43"/>
          <p:cNvCxnSpPr>
            <a:endCxn id="36" idx="0"/>
          </p:cNvCxnSpPr>
          <p:nvPr/>
        </p:nvCxnSpPr>
        <p:spPr>
          <a:xfrm>
            <a:off x="1187624" y="1268760"/>
            <a:ext cx="417711" cy="28803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43"/>
          <p:cNvCxnSpPr>
            <a:stCxn id="36" idx="4"/>
            <a:endCxn id="37" idx="0"/>
          </p:cNvCxnSpPr>
          <p:nvPr/>
        </p:nvCxnSpPr>
        <p:spPr>
          <a:xfrm rot="5400000">
            <a:off x="1497993" y="2097521"/>
            <a:ext cx="214685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43"/>
          <p:cNvCxnSpPr>
            <a:stCxn id="37" idx="4"/>
            <a:endCxn id="38" idx="0"/>
          </p:cNvCxnSpPr>
          <p:nvPr/>
        </p:nvCxnSpPr>
        <p:spPr>
          <a:xfrm rot="5400000">
            <a:off x="1533997" y="2709589"/>
            <a:ext cx="142677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43"/>
          <p:cNvCxnSpPr>
            <a:stCxn id="38" idx="4"/>
            <a:endCxn id="39" idx="0"/>
          </p:cNvCxnSpPr>
          <p:nvPr/>
        </p:nvCxnSpPr>
        <p:spPr>
          <a:xfrm rot="5400000">
            <a:off x="1533997" y="3285654"/>
            <a:ext cx="142676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曲线连接符 43"/>
          <p:cNvCxnSpPr>
            <a:stCxn id="39" idx="4"/>
            <a:endCxn id="40" idx="0"/>
          </p:cNvCxnSpPr>
          <p:nvPr/>
        </p:nvCxnSpPr>
        <p:spPr>
          <a:xfrm rot="5400000">
            <a:off x="1533997" y="3861717"/>
            <a:ext cx="142677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曲线连接符 43"/>
          <p:cNvCxnSpPr>
            <a:stCxn id="40" idx="4"/>
            <a:endCxn id="47" idx="0"/>
          </p:cNvCxnSpPr>
          <p:nvPr/>
        </p:nvCxnSpPr>
        <p:spPr>
          <a:xfrm rot="5400000">
            <a:off x="1533997" y="4437781"/>
            <a:ext cx="142677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线连接符 43"/>
          <p:cNvCxnSpPr>
            <a:stCxn id="47" idx="4"/>
          </p:cNvCxnSpPr>
          <p:nvPr/>
        </p:nvCxnSpPr>
        <p:spPr>
          <a:xfrm rot="5400000">
            <a:off x="1433155" y="5057019"/>
            <a:ext cx="286693" cy="5766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曲线连接符 43"/>
          <p:cNvCxnSpPr/>
          <p:nvPr/>
        </p:nvCxnSpPr>
        <p:spPr>
          <a:xfrm>
            <a:off x="4067941" y="1267421"/>
            <a:ext cx="417711" cy="28803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曲线连接符 43"/>
          <p:cNvCxnSpPr/>
          <p:nvPr/>
        </p:nvCxnSpPr>
        <p:spPr>
          <a:xfrm rot="5400000">
            <a:off x="4378310" y="2096182"/>
            <a:ext cx="214685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曲线连接符 43"/>
          <p:cNvCxnSpPr>
            <a:stCxn id="43" idx="4"/>
            <a:endCxn id="44" idx="0"/>
          </p:cNvCxnSpPr>
          <p:nvPr/>
        </p:nvCxnSpPr>
        <p:spPr>
          <a:xfrm rot="5400000">
            <a:off x="4414317" y="2709589"/>
            <a:ext cx="142677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曲线连接符 43"/>
          <p:cNvCxnSpPr>
            <a:stCxn id="44" idx="4"/>
            <a:endCxn id="45" idx="0"/>
          </p:cNvCxnSpPr>
          <p:nvPr/>
        </p:nvCxnSpPr>
        <p:spPr>
          <a:xfrm rot="5400000">
            <a:off x="4414317" y="3285654"/>
            <a:ext cx="142676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曲线连接符 43"/>
          <p:cNvCxnSpPr/>
          <p:nvPr/>
        </p:nvCxnSpPr>
        <p:spPr>
          <a:xfrm rot="5400000">
            <a:off x="4414314" y="3860378"/>
            <a:ext cx="142677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曲线连接符 43"/>
          <p:cNvCxnSpPr/>
          <p:nvPr/>
        </p:nvCxnSpPr>
        <p:spPr>
          <a:xfrm rot="5400000">
            <a:off x="4414314" y="4436442"/>
            <a:ext cx="142677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曲线连接符 43"/>
          <p:cNvCxnSpPr/>
          <p:nvPr/>
        </p:nvCxnSpPr>
        <p:spPr>
          <a:xfrm rot="5400000">
            <a:off x="4313472" y="5055680"/>
            <a:ext cx="286693" cy="5766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zh-CN" dirty="0" smtClean="0"/>
          </a:p>
          <a:p>
            <a:pPr algn="r"/>
            <a:fld id="{C2DA2C49-106D-4CE0-8986-C9F0559832AA}" type="slidenum">
              <a:rPr lang="en-US" altLang="zh-CN" smtClean="0"/>
              <a:pPr algn="r"/>
              <a:t>41</a:t>
            </a:fld>
            <a:endParaRPr lang="en-US" altLang="zh-CN" dirty="0" smtClean="0"/>
          </a:p>
        </p:txBody>
      </p:sp>
      <p:sp>
        <p:nvSpPr>
          <p:cNvPr id="116" name="Oval 2"/>
          <p:cNvSpPr>
            <a:spLocks noChangeArrowheads="1"/>
          </p:cNvSpPr>
          <p:nvPr/>
        </p:nvSpPr>
        <p:spPr bwMode="auto">
          <a:xfrm>
            <a:off x="6516216" y="155679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NCR,NCR,0,0,0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17" name="Oval 4"/>
          <p:cNvSpPr>
            <a:spLocks noChangeArrowheads="1"/>
          </p:cNvSpPr>
          <p:nvPr/>
        </p:nvSpPr>
        <p:spPr bwMode="auto">
          <a:xfrm>
            <a:off x="6516216" y="2204864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wait,NCR,0,1,1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18" name="Oval 5"/>
          <p:cNvSpPr>
            <a:spLocks noChangeArrowheads="1"/>
          </p:cNvSpPr>
          <p:nvPr/>
        </p:nvSpPr>
        <p:spPr bwMode="auto">
          <a:xfrm>
            <a:off x="6516216" y="2780928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wait,wait,1,1,1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19" name="Oval 2"/>
          <p:cNvSpPr>
            <a:spLocks noChangeArrowheads="1"/>
          </p:cNvSpPr>
          <p:nvPr/>
        </p:nvSpPr>
        <p:spPr bwMode="auto">
          <a:xfrm>
            <a:off x="6516216" y="335699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CR,wait,1,1,1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20" name="Oval 3"/>
          <p:cNvSpPr>
            <a:spLocks noChangeArrowheads="1"/>
          </p:cNvSpPr>
          <p:nvPr/>
        </p:nvSpPr>
        <p:spPr bwMode="auto">
          <a:xfrm>
            <a:off x="6516216" y="393305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CR,wait,1,1,1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21" name="Oval 4"/>
          <p:cNvSpPr>
            <a:spLocks noChangeArrowheads="1"/>
          </p:cNvSpPr>
          <p:nvPr/>
        </p:nvSpPr>
        <p:spPr bwMode="auto">
          <a:xfrm>
            <a:off x="6516216" y="4509120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…</a:t>
            </a:r>
            <a:endParaRPr lang="en-US" altLang="zh-CN" sz="2000" dirty="0">
              <a:latin typeface="Calibri" pitchFamily="34" charset="0"/>
            </a:endParaRPr>
          </a:p>
        </p:txBody>
      </p:sp>
      <p:cxnSp>
        <p:nvCxnSpPr>
          <p:cNvPr id="122" name="曲线连接符 43"/>
          <p:cNvCxnSpPr/>
          <p:nvPr/>
        </p:nvCxnSpPr>
        <p:spPr>
          <a:xfrm>
            <a:off x="7092277" y="1267421"/>
            <a:ext cx="417711" cy="28803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线连接符 43"/>
          <p:cNvCxnSpPr/>
          <p:nvPr/>
        </p:nvCxnSpPr>
        <p:spPr>
          <a:xfrm rot="5400000">
            <a:off x="7402646" y="2096182"/>
            <a:ext cx="214685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43"/>
          <p:cNvCxnSpPr>
            <a:stCxn id="117" idx="4"/>
            <a:endCxn id="118" idx="0"/>
          </p:cNvCxnSpPr>
          <p:nvPr/>
        </p:nvCxnSpPr>
        <p:spPr>
          <a:xfrm rot="5400000">
            <a:off x="7438653" y="2709589"/>
            <a:ext cx="142677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曲线连接符 43"/>
          <p:cNvCxnSpPr>
            <a:stCxn id="118" idx="4"/>
            <a:endCxn id="119" idx="0"/>
          </p:cNvCxnSpPr>
          <p:nvPr/>
        </p:nvCxnSpPr>
        <p:spPr>
          <a:xfrm rot="5400000">
            <a:off x="7438653" y="3285654"/>
            <a:ext cx="142676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43"/>
          <p:cNvCxnSpPr/>
          <p:nvPr/>
        </p:nvCxnSpPr>
        <p:spPr>
          <a:xfrm rot="5400000">
            <a:off x="7438650" y="3860378"/>
            <a:ext cx="142677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曲线连接符 43"/>
          <p:cNvCxnSpPr/>
          <p:nvPr/>
        </p:nvCxnSpPr>
        <p:spPr>
          <a:xfrm rot="5400000">
            <a:off x="7438650" y="4436442"/>
            <a:ext cx="142677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线连接符 43"/>
          <p:cNvCxnSpPr/>
          <p:nvPr/>
        </p:nvCxnSpPr>
        <p:spPr>
          <a:xfrm rot="5400000">
            <a:off x="7337808" y="5055680"/>
            <a:ext cx="286693" cy="5766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0" y="76470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a,b,x,y,t</a:t>
            </a:r>
            <a:r>
              <a:rPr lang="en-US" altLang="zh-CN" sz="2800" dirty="0" smtClean="0"/>
              <a:t>)</a:t>
            </a:r>
          </a:p>
        </p:txBody>
      </p:sp>
      <p:sp>
        <p:nvSpPr>
          <p:cNvPr id="50" name="Oval 2"/>
          <p:cNvSpPr>
            <a:spLocks noChangeArrowheads="1"/>
          </p:cNvSpPr>
          <p:nvPr/>
        </p:nvSpPr>
        <p:spPr bwMode="auto">
          <a:xfrm>
            <a:off x="4211960" y="587727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CR,CR,-,-,-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39552" y="5877272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给定类型状态不可达：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47183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0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0483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4000" dirty="0" smtClean="0">
                <a:solidFill>
                  <a:prstClr val="black"/>
                </a:solidFill>
              </a:rPr>
              <a:t>例</a:t>
            </a:r>
            <a:r>
              <a:rPr lang="en-US" altLang="zh-CN" sz="4000" dirty="0" smtClean="0">
                <a:solidFill>
                  <a:prstClr val="black"/>
                </a:solidFill>
              </a:rPr>
              <a:t>2-</a:t>
            </a:r>
            <a:r>
              <a:rPr lang="zh-CN" altLang="en-US" sz="4000" dirty="0" smtClean="0">
                <a:solidFill>
                  <a:prstClr val="black"/>
                </a:solidFill>
              </a:rPr>
              <a:t>互斥</a:t>
            </a:r>
            <a:r>
              <a:rPr lang="en-US" altLang="zh-CN" sz="4000" dirty="0" smtClean="0">
                <a:solidFill>
                  <a:prstClr val="black"/>
                </a:solidFill>
              </a:rPr>
              <a:t>：</a:t>
            </a:r>
            <a:r>
              <a:rPr lang="zh-CN" altLang="en-US" sz="4000" dirty="0" smtClean="0"/>
              <a:t>计算过程</a:t>
            </a:r>
            <a:r>
              <a:rPr lang="en-US" altLang="zh-CN" sz="4000" dirty="0" smtClean="0"/>
              <a:t>(</a:t>
            </a:r>
            <a:r>
              <a:rPr lang="zh-CN" altLang="en-US" sz="4000" dirty="0" smtClean="0"/>
              <a:t>状态</a:t>
            </a:r>
            <a:r>
              <a:rPr lang="en-US" altLang="zh-CN" sz="4000" dirty="0" smtClean="0"/>
              <a:t>)</a:t>
            </a:r>
          </a:p>
        </p:txBody>
      </p:sp>
      <p:sp>
        <p:nvSpPr>
          <p:cNvPr id="36" name="Oval 2"/>
          <p:cNvSpPr>
            <a:spLocks noChangeArrowheads="1"/>
          </p:cNvSpPr>
          <p:nvPr/>
        </p:nvSpPr>
        <p:spPr bwMode="auto">
          <a:xfrm>
            <a:off x="611560" y="155679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Calibri" pitchFamily="34" charset="0"/>
              </a:rPr>
              <a:t>NCR,NCR,0,0,0</a:t>
            </a: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611560" y="2204864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Calibri" pitchFamily="34" charset="0"/>
              </a:rPr>
              <a:t>wait,NCR,0,1,1</a:t>
            </a: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611560" y="2780928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Calibri" pitchFamily="34" charset="0"/>
              </a:rPr>
              <a:t>CR,NCR,0,1,1</a:t>
            </a:r>
          </a:p>
        </p:txBody>
      </p:sp>
      <p:sp>
        <p:nvSpPr>
          <p:cNvPr id="39" name="Oval 2"/>
          <p:cNvSpPr>
            <a:spLocks noChangeArrowheads="1"/>
          </p:cNvSpPr>
          <p:nvPr/>
        </p:nvSpPr>
        <p:spPr bwMode="auto">
          <a:xfrm>
            <a:off x="611560" y="335699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Calibri" pitchFamily="34" charset="0"/>
              </a:rPr>
              <a:t>NCR,NCR,0,0,1</a:t>
            </a: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611560" y="393305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Calibri" pitchFamily="34" charset="0"/>
              </a:rPr>
              <a:t>wait,NCR,0,1,1</a:t>
            </a:r>
          </a:p>
        </p:txBody>
      </p:sp>
      <p:sp>
        <p:nvSpPr>
          <p:cNvPr id="42" name="Oval 2"/>
          <p:cNvSpPr>
            <a:spLocks noChangeArrowheads="1"/>
          </p:cNvSpPr>
          <p:nvPr/>
        </p:nvSpPr>
        <p:spPr bwMode="auto">
          <a:xfrm>
            <a:off x="3491880" y="155679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NCR,NCR,0,0,0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3491880" y="2204864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NCR,wait,1,0,0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3491880" y="2780928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NCR,CR,1,0,0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45" name="Oval 2"/>
          <p:cNvSpPr>
            <a:spLocks noChangeArrowheads="1"/>
          </p:cNvSpPr>
          <p:nvPr/>
        </p:nvSpPr>
        <p:spPr bwMode="auto">
          <a:xfrm>
            <a:off x="3491880" y="335699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NCR,NCR,0,0,0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3491880" y="393305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Calibri" pitchFamily="34" charset="0"/>
              </a:rPr>
              <a:t>NCR,wait,1,0,0</a:t>
            </a:r>
          </a:p>
        </p:txBody>
      </p:sp>
      <p:sp>
        <p:nvSpPr>
          <p:cNvPr id="47" name="Oval 4"/>
          <p:cNvSpPr>
            <a:spLocks noChangeArrowheads="1"/>
          </p:cNvSpPr>
          <p:nvPr/>
        </p:nvSpPr>
        <p:spPr bwMode="auto">
          <a:xfrm>
            <a:off x="611560" y="4509120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…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48" name="Oval 4"/>
          <p:cNvSpPr>
            <a:spLocks noChangeArrowheads="1"/>
          </p:cNvSpPr>
          <p:nvPr/>
        </p:nvSpPr>
        <p:spPr bwMode="auto">
          <a:xfrm>
            <a:off x="3491880" y="4509120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…</a:t>
            </a:r>
            <a:endParaRPr lang="en-US" altLang="zh-CN" sz="2000" dirty="0">
              <a:latin typeface="Calibri" pitchFamily="34" charset="0"/>
            </a:endParaRPr>
          </a:p>
        </p:txBody>
      </p:sp>
      <p:cxnSp>
        <p:nvCxnSpPr>
          <p:cNvPr id="78" name="曲线连接符 43"/>
          <p:cNvCxnSpPr>
            <a:endCxn id="36" idx="0"/>
          </p:cNvCxnSpPr>
          <p:nvPr/>
        </p:nvCxnSpPr>
        <p:spPr>
          <a:xfrm>
            <a:off x="1187624" y="1268760"/>
            <a:ext cx="417711" cy="28803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43"/>
          <p:cNvCxnSpPr>
            <a:stCxn id="36" idx="4"/>
            <a:endCxn id="37" idx="0"/>
          </p:cNvCxnSpPr>
          <p:nvPr/>
        </p:nvCxnSpPr>
        <p:spPr>
          <a:xfrm rot="5400000">
            <a:off x="1497993" y="2097521"/>
            <a:ext cx="214685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43"/>
          <p:cNvCxnSpPr>
            <a:stCxn id="37" idx="4"/>
            <a:endCxn id="38" idx="0"/>
          </p:cNvCxnSpPr>
          <p:nvPr/>
        </p:nvCxnSpPr>
        <p:spPr>
          <a:xfrm rot="5400000">
            <a:off x="1533997" y="2709589"/>
            <a:ext cx="142677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43"/>
          <p:cNvCxnSpPr>
            <a:stCxn id="38" idx="4"/>
            <a:endCxn id="39" idx="0"/>
          </p:cNvCxnSpPr>
          <p:nvPr/>
        </p:nvCxnSpPr>
        <p:spPr>
          <a:xfrm rot="5400000">
            <a:off x="1533997" y="3285654"/>
            <a:ext cx="142676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曲线连接符 43"/>
          <p:cNvCxnSpPr>
            <a:stCxn id="39" idx="4"/>
            <a:endCxn id="37" idx="2"/>
          </p:cNvCxnSpPr>
          <p:nvPr/>
        </p:nvCxnSpPr>
        <p:spPr>
          <a:xfrm rot="5400000" flipH="1">
            <a:off x="424037" y="2609082"/>
            <a:ext cx="1368821" cy="993775"/>
          </a:xfrm>
          <a:prstGeom prst="curvedConnector4">
            <a:avLst>
              <a:gd name="adj1" fmla="val -6476"/>
              <a:gd name="adj2" fmla="val 1230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曲线连接符 43"/>
          <p:cNvCxnSpPr>
            <a:stCxn id="40" idx="4"/>
            <a:endCxn id="47" idx="0"/>
          </p:cNvCxnSpPr>
          <p:nvPr/>
        </p:nvCxnSpPr>
        <p:spPr>
          <a:xfrm rot="5400000">
            <a:off x="1533997" y="4437781"/>
            <a:ext cx="142677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线连接符 43"/>
          <p:cNvCxnSpPr>
            <a:stCxn id="47" idx="4"/>
          </p:cNvCxnSpPr>
          <p:nvPr/>
        </p:nvCxnSpPr>
        <p:spPr>
          <a:xfrm rot="5400000">
            <a:off x="1433155" y="5057019"/>
            <a:ext cx="286693" cy="5766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曲线连接符 43"/>
          <p:cNvCxnSpPr/>
          <p:nvPr/>
        </p:nvCxnSpPr>
        <p:spPr>
          <a:xfrm>
            <a:off x="4067941" y="1267421"/>
            <a:ext cx="417711" cy="28803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曲线连接符 43"/>
          <p:cNvCxnSpPr/>
          <p:nvPr/>
        </p:nvCxnSpPr>
        <p:spPr>
          <a:xfrm rot="5400000">
            <a:off x="4378310" y="2096182"/>
            <a:ext cx="214685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曲线连接符 43"/>
          <p:cNvCxnSpPr>
            <a:stCxn id="43" idx="4"/>
            <a:endCxn id="44" idx="0"/>
          </p:cNvCxnSpPr>
          <p:nvPr/>
        </p:nvCxnSpPr>
        <p:spPr>
          <a:xfrm rot="5400000">
            <a:off x="4414317" y="2709589"/>
            <a:ext cx="142677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曲线连接符 43"/>
          <p:cNvCxnSpPr>
            <a:stCxn id="44" idx="4"/>
            <a:endCxn id="45" idx="0"/>
          </p:cNvCxnSpPr>
          <p:nvPr/>
        </p:nvCxnSpPr>
        <p:spPr>
          <a:xfrm rot="5400000">
            <a:off x="4414317" y="3285654"/>
            <a:ext cx="142676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曲线连接符 43"/>
          <p:cNvCxnSpPr/>
          <p:nvPr/>
        </p:nvCxnSpPr>
        <p:spPr>
          <a:xfrm rot="5400000">
            <a:off x="4414314" y="3860378"/>
            <a:ext cx="142677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曲线连接符 43"/>
          <p:cNvCxnSpPr/>
          <p:nvPr/>
        </p:nvCxnSpPr>
        <p:spPr>
          <a:xfrm rot="5400000">
            <a:off x="4414314" y="4436442"/>
            <a:ext cx="142677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曲线连接符 43"/>
          <p:cNvCxnSpPr/>
          <p:nvPr/>
        </p:nvCxnSpPr>
        <p:spPr>
          <a:xfrm rot="5400000">
            <a:off x="4313472" y="5055680"/>
            <a:ext cx="286693" cy="5766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zh-CN" dirty="0" smtClean="0"/>
          </a:p>
          <a:p>
            <a:pPr algn="r"/>
            <a:fld id="{C2DA2C49-106D-4CE0-8986-C9F0559832AA}" type="slidenum">
              <a:rPr lang="en-US" altLang="zh-CN" smtClean="0"/>
              <a:pPr algn="r"/>
              <a:t>42</a:t>
            </a:fld>
            <a:endParaRPr lang="en-US" altLang="zh-CN" dirty="0" smtClean="0"/>
          </a:p>
        </p:txBody>
      </p:sp>
      <p:sp>
        <p:nvSpPr>
          <p:cNvPr id="116" name="Oval 2"/>
          <p:cNvSpPr>
            <a:spLocks noChangeArrowheads="1"/>
          </p:cNvSpPr>
          <p:nvPr/>
        </p:nvSpPr>
        <p:spPr bwMode="auto">
          <a:xfrm>
            <a:off x="6516216" y="155679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NCR,NCR,0,0,0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17" name="Oval 4"/>
          <p:cNvSpPr>
            <a:spLocks noChangeArrowheads="1"/>
          </p:cNvSpPr>
          <p:nvPr/>
        </p:nvSpPr>
        <p:spPr bwMode="auto">
          <a:xfrm>
            <a:off x="6516216" y="2204864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wait,NCR,0,1,1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18" name="Oval 5"/>
          <p:cNvSpPr>
            <a:spLocks noChangeArrowheads="1"/>
          </p:cNvSpPr>
          <p:nvPr/>
        </p:nvSpPr>
        <p:spPr bwMode="auto">
          <a:xfrm>
            <a:off x="6516216" y="2780928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wait,wait,1,1,1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19" name="Oval 2"/>
          <p:cNvSpPr>
            <a:spLocks noChangeArrowheads="1"/>
          </p:cNvSpPr>
          <p:nvPr/>
        </p:nvSpPr>
        <p:spPr bwMode="auto">
          <a:xfrm>
            <a:off x="6516216" y="335699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CR,wait,1,1,1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20" name="Oval 3"/>
          <p:cNvSpPr>
            <a:spLocks noChangeArrowheads="1"/>
          </p:cNvSpPr>
          <p:nvPr/>
        </p:nvSpPr>
        <p:spPr bwMode="auto">
          <a:xfrm>
            <a:off x="6516216" y="393305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CR,wait,1,1,1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21" name="Oval 4"/>
          <p:cNvSpPr>
            <a:spLocks noChangeArrowheads="1"/>
          </p:cNvSpPr>
          <p:nvPr/>
        </p:nvSpPr>
        <p:spPr bwMode="auto">
          <a:xfrm>
            <a:off x="6516216" y="4509120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…</a:t>
            </a:r>
            <a:endParaRPr lang="en-US" altLang="zh-CN" sz="2000" dirty="0">
              <a:latin typeface="Calibri" pitchFamily="34" charset="0"/>
            </a:endParaRPr>
          </a:p>
        </p:txBody>
      </p:sp>
      <p:cxnSp>
        <p:nvCxnSpPr>
          <p:cNvPr id="122" name="曲线连接符 43"/>
          <p:cNvCxnSpPr/>
          <p:nvPr/>
        </p:nvCxnSpPr>
        <p:spPr>
          <a:xfrm>
            <a:off x="7092277" y="1267421"/>
            <a:ext cx="417711" cy="28803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线连接符 43"/>
          <p:cNvCxnSpPr/>
          <p:nvPr/>
        </p:nvCxnSpPr>
        <p:spPr>
          <a:xfrm rot="5400000">
            <a:off x="7402646" y="2096182"/>
            <a:ext cx="214685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43"/>
          <p:cNvCxnSpPr>
            <a:stCxn id="117" idx="4"/>
            <a:endCxn id="118" idx="0"/>
          </p:cNvCxnSpPr>
          <p:nvPr/>
        </p:nvCxnSpPr>
        <p:spPr>
          <a:xfrm rot="5400000">
            <a:off x="7438653" y="2709589"/>
            <a:ext cx="142677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曲线连接符 43"/>
          <p:cNvCxnSpPr>
            <a:stCxn id="118" idx="4"/>
            <a:endCxn id="119" idx="0"/>
          </p:cNvCxnSpPr>
          <p:nvPr/>
        </p:nvCxnSpPr>
        <p:spPr>
          <a:xfrm rot="5400000">
            <a:off x="7438653" y="3285654"/>
            <a:ext cx="142676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43"/>
          <p:cNvCxnSpPr/>
          <p:nvPr/>
        </p:nvCxnSpPr>
        <p:spPr>
          <a:xfrm rot="5400000">
            <a:off x="7438650" y="3860378"/>
            <a:ext cx="142677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曲线连接符 43"/>
          <p:cNvCxnSpPr/>
          <p:nvPr/>
        </p:nvCxnSpPr>
        <p:spPr>
          <a:xfrm rot="5400000">
            <a:off x="7438650" y="4436442"/>
            <a:ext cx="142677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线连接符 43"/>
          <p:cNvCxnSpPr/>
          <p:nvPr/>
        </p:nvCxnSpPr>
        <p:spPr>
          <a:xfrm rot="5400000">
            <a:off x="7337808" y="5055680"/>
            <a:ext cx="286693" cy="5766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0" y="76470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a,b,x,y,t</a:t>
            </a:r>
            <a:r>
              <a:rPr lang="en-US" altLang="zh-CN" sz="2800" dirty="0" smtClean="0"/>
              <a:t>)</a:t>
            </a:r>
          </a:p>
        </p:txBody>
      </p:sp>
      <p:sp>
        <p:nvSpPr>
          <p:cNvPr id="50" name="Oval 2"/>
          <p:cNvSpPr>
            <a:spLocks noChangeArrowheads="1"/>
          </p:cNvSpPr>
          <p:nvPr/>
        </p:nvSpPr>
        <p:spPr bwMode="auto">
          <a:xfrm>
            <a:off x="4211960" y="587727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CR,CR,-,-,-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39552" y="5877272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给定类型状态不可达：</a:t>
            </a:r>
            <a:endParaRPr lang="en-US" altLang="zh-CN" sz="2800" dirty="0" smtClean="0"/>
          </a:p>
        </p:txBody>
      </p:sp>
      <p:sp>
        <p:nvSpPr>
          <p:cNvPr id="52" name="圆角矩形 51"/>
          <p:cNvSpPr/>
          <p:nvPr/>
        </p:nvSpPr>
        <p:spPr>
          <a:xfrm>
            <a:off x="539552" y="3933056"/>
            <a:ext cx="2160240" cy="1584176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7183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0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0483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4000" dirty="0" smtClean="0">
                <a:solidFill>
                  <a:prstClr val="black"/>
                </a:solidFill>
              </a:rPr>
              <a:t>例</a:t>
            </a:r>
            <a:r>
              <a:rPr lang="en-US" altLang="zh-CN" sz="4000" dirty="0" smtClean="0">
                <a:solidFill>
                  <a:prstClr val="black"/>
                </a:solidFill>
              </a:rPr>
              <a:t>2-</a:t>
            </a:r>
            <a:r>
              <a:rPr lang="zh-CN" altLang="en-US" sz="4000" dirty="0" smtClean="0">
                <a:solidFill>
                  <a:prstClr val="black"/>
                </a:solidFill>
              </a:rPr>
              <a:t>互斥</a:t>
            </a:r>
            <a:r>
              <a:rPr lang="en-US" altLang="zh-CN" sz="4000" dirty="0" smtClean="0">
                <a:solidFill>
                  <a:prstClr val="black"/>
                </a:solidFill>
              </a:rPr>
              <a:t>：</a:t>
            </a:r>
            <a:r>
              <a:rPr lang="zh-CN" altLang="en-US" sz="4000" dirty="0" smtClean="0"/>
              <a:t>计算过程</a:t>
            </a:r>
            <a:r>
              <a:rPr lang="en-US" altLang="zh-CN" sz="4000" dirty="0" smtClean="0"/>
              <a:t>(</a:t>
            </a:r>
            <a:r>
              <a:rPr lang="zh-CN" altLang="en-US" sz="4000" dirty="0" smtClean="0"/>
              <a:t>状态</a:t>
            </a:r>
            <a:r>
              <a:rPr lang="en-US" altLang="zh-CN" sz="4000" dirty="0" smtClean="0"/>
              <a:t>)</a:t>
            </a:r>
          </a:p>
        </p:txBody>
      </p:sp>
      <p:sp>
        <p:nvSpPr>
          <p:cNvPr id="36" name="Oval 2"/>
          <p:cNvSpPr>
            <a:spLocks noChangeArrowheads="1"/>
          </p:cNvSpPr>
          <p:nvPr/>
        </p:nvSpPr>
        <p:spPr bwMode="auto">
          <a:xfrm>
            <a:off x="611560" y="155679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Calibri" pitchFamily="34" charset="0"/>
              </a:rPr>
              <a:t>NCR,NCR,0,0,0</a:t>
            </a: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611560" y="2204864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Calibri" pitchFamily="34" charset="0"/>
              </a:rPr>
              <a:t>wait,NCR,0,1,1</a:t>
            </a: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611560" y="2780928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Calibri" pitchFamily="34" charset="0"/>
              </a:rPr>
              <a:t>CR,NCR,0,1,1</a:t>
            </a:r>
          </a:p>
        </p:txBody>
      </p:sp>
      <p:sp>
        <p:nvSpPr>
          <p:cNvPr id="39" name="Oval 2"/>
          <p:cNvSpPr>
            <a:spLocks noChangeArrowheads="1"/>
          </p:cNvSpPr>
          <p:nvPr/>
        </p:nvSpPr>
        <p:spPr bwMode="auto">
          <a:xfrm>
            <a:off x="611560" y="335699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Calibri" pitchFamily="34" charset="0"/>
              </a:rPr>
              <a:t>NCR,NCR,0,0,1</a:t>
            </a: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611560" y="393305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Calibri" pitchFamily="34" charset="0"/>
              </a:rPr>
              <a:t>wait,NCR,0,1,1</a:t>
            </a:r>
          </a:p>
        </p:txBody>
      </p:sp>
      <p:sp>
        <p:nvSpPr>
          <p:cNvPr id="42" name="Oval 2"/>
          <p:cNvSpPr>
            <a:spLocks noChangeArrowheads="1"/>
          </p:cNvSpPr>
          <p:nvPr/>
        </p:nvSpPr>
        <p:spPr bwMode="auto">
          <a:xfrm>
            <a:off x="3491880" y="155679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NCR,NCR,0,0,0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3491880" y="2204864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NCR,wait,1,0,0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3491880" y="2780928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NCR,CR,1,0,0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45" name="Oval 2"/>
          <p:cNvSpPr>
            <a:spLocks noChangeArrowheads="1"/>
          </p:cNvSpPr>
          <p:nvPr/>
        </p:nvSpPr>
        <p:spPr bwMode="auto">
          <a:xfrm>
            <a:off x="3491880" y="335699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NCR,NCR,0,0,0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3491880" y="393305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Calibri" pitchFamily="34" charset="0"/>
              </a:rPr>
              <a:t>NCR,wait,1,0,0</a:t>
            </a:r>
          </a:p>
        </p:txBody>
      </p:sp>
      <p:sp>
        <p:nvSpPr>
          <p:cNvPr id="47" name="Oval 4"/>
          <p:cNvSpPr>
            <a:spLocks noChangeArrowheads="1"/>
          </p:cNvSpPr>
          <p:nvPr/>
        </p:nvSpPr>
        <p:spPr bwMode="auto">
          <a:xfrm>
            <a:off x="611560" y="4509120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…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48" name="Oval 4"/>
          <p:cNvSpPr>
            <a:spLocks noChangeArrowheads="1"/>
          </p:cNvSpPr>
          <p:nvPr/>
        </p:nvSpPr>
        <p:spPr bwMode="auto">
          <a:xfrm>
            <a:off x="3491880" y="4509120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…</a:t>
            </a:r>
            <a:endParaRPr lang="en-US" altLang="zh-CN" sz="2000" dirty="0">
              <a:latin typeface="Calibri" pitchFamily="34" charset="0"/>
            </a:endParaRPr>
          </a:p>
        </p:txBody>
      </p:sp>
      <p:cxnSp>
        <p:nvCxnSpPr>
          <p:cNvPr id="78" name="曲线连接符 43"/>
          <p:cNvCxnSpPr>
            <a:endCxn id="36" idx="0"/>
          </p:cNvCxnSpPr>
          <p:nvPr/>
        </p:nvCxnSpPr>
        <p:spPr>
          <a:xfrm>
            <a:off x="1187624" y="1268760"/>
            <a:ext cx="417711" cy="28803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43"/>
          <p:cNvCxnSpPr>
            <a:stCxn id="36" idx="4"/>
            <a:endCxn id="37" idx="0"/>
          </p:cNvCxnSpPr>
          <p:nvPr/>
        </p:nvCxnSpPr>
        <p:spPr>
          <a:xfrm rot="5400000">
            <a:off x="1497993" y="2097521"/>
            <a:ext cx="214685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43"/>
          <p:cNvCxnSpPr>
            <a:stCxn id="37" idx="4"/>
            <a:endCxn id="38" idx="0"/>
          </p:cNvCxnSpPr>
          <p:nvPr/>
        </p:nvCxnSpPr>
        <p:spPr>
          <a:xfrm rot="5400000">
            <a:off x="1533997" y="2709589"/>
            <a:ext cx="142677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43"/>
          <p:cNvCxnSpPr>
            <a:stCxn id="38" idx="4"/>
            <a:endCxn id="39" idx="0"/>
          </p:cNvCxnSpPr>
          <p:nvPr/>
        </p:nvCxnSpPr>
        <p:spPr>
          <a:xfrm rot="5400000">
            <a:off x="1533997" y="3285654"/>
            <a:ext cx="142676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曲线连接符 43"/>
          <p:cNvCxnSpPr>
            <a:stCxn id="39" idx="4"/>
            <a:endCxn id="37" idx="2"/>
          </p:cNvCxnSpPr>
          <p:nvPr/>
        </p:nvCxnSpPr>
        <p:spPr>
          <a:xfrm rot="5400000" flipH="1">
            <a:off x="424037" y="2609082"/>
            <a:ext cx="1368821" cy="993775"/>
          </a:xfrm>
          <a:prstGeom prst="curvedConnector4">
            <a:avLst>
              <a:gd name="adj1" fmla="val -6476"/>
              <a:gd name="adj2" fmla="val 1230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曲线连接符 43"/>
          <p:cNvCxnSpPr>
            <a:stCxn id="40" idx="4"/>
            <a:endCxn id="47" idx="0"/>
          </p:cNvCxnSpPr>
          <p:nvPr/>
        </p:nvCxnSpPr>
        <p:spPr>
          <a:xfrm rot="5400000">
            <a:off x="1533997" y="4437781"/>
            <a:ext cx="142677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线连接符 43"/>
          <p:cNvCxnSpPr>
            <a:stCxn id="47" idx="4"/>
          </p:cNvCxnSpPr>
          <p:nvPr/>
        </p:nvCxnSpPr>
        <p:spPr>
          <a:xfrm rot="5400000">
            <a:off x="1433155" y="5057019"/>
            <a:ext cx="286693" cy="5766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曲线连接符 43"/>
          <p:cNvCxnSpPr/>
          <p:nvPr/>
        </p:nvCxnSpPr>
        <p:spPr>
          <a:xfrm>
            <a:off x="4067941" y="1267421"/>
            <a:ext cx="417711" cy="28803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曲线连接符 43"/>
          <p:cNvCxnSpPr>
            <a:stCxn id="36" idx="6"/>
            <a:endCxn id="43" idx="0"/>
          </p:cNvCxnSpPr>
          <p:nvPr/>
        </p:nvCxnSpPr>
        <p:spPr>
          <a:xfrm>
            <a:off x="2599110" y="1773486"/>
            <a:ext cx="1886545" cy="43137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曲线连接符 43"/>
          <p:cNvCxnSpPr>
            <a:stCxn id="43" idx="4"/>
            <a:endCxn id="44" idx="0"/>
          </p:cNvCxnSpPr>
          <p:nvPr/>
        </p:nvCxnSpPr>
        <p:spPr>
          <a:xfrm rot="5400000">
            <a:off x="4414317" y="2709589"/>
            <a:ext cx="142677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曲线连接符 43"/>
          <p:cNvCxnSpPr>
            <a:stCxn id="44" idx="4"/>
            <a:endCxn id="45" idx="0"/>
          </p:cNvCxnSpPr>
          <p:nvPr/>
        </p:nvCxnSpPr>
        <p:spPr>
          <a:xfrm rot="5400000">
            <a:off x="4414317" y="3285654"/>
            <a:ext cx="142676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曲线连接符 43"/>
          <p:cNvCxnSpPr>
            <a:stCxn id="45" idx="4"/>
            <a:endCxn id="43" idx="6"/>
          </p:cNvCxnSpPr>
          <p:nvPr/>
        </p:nvCxnSpPr>
        <p:spPr>
          <a:xfrm rot="5400000" flipH="1" flipV="1">
            <a:off x="4298131" y="2609081"/>
            <a:ext cx="1368821" cy="993775"/>
          </a:xfrm>
          <a:prstGeom prst="curvedConnector4">
            <a:avLst>
              <a:gd name="adj1" fmla="val -6476"/>
              <a:gd name="adj2" fmla="val 1230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曲线连接符 43"/>
          <p:cNvCxnSpPr/>
          <p:nvPr/>
        </p:nvCxnSpPr>
        <p:spPr>
          <a:xfrm rot="5400000">
            <a:off x="4414314" y="4436442"/>
            <a:ext cx="142677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曲线连接符 43"/>
          <p:cNvCxnSpPr/>
          <p:nvPr/>
        </p:nvCxnSpPr>
        <p:spPr>
          <a:xfrm rot="5400000">
            <a:off x="4313472" y="5055680"/>
            <a:ext cx="286693" cy="5766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zh-CN" dirty="0" smtClean="0"/>
          </a:p>
          <a:p>
            <a:pPr algn="r"/>
            <a:fld id="{C2DA2C49-106D-4CE0-8986-C9F0559832AA}" type="slidenum">
              <a:rPr lang="en-US" altLang="zh-CN" smtClean="0"/>
              <a:pPr algn="r"/>
              <a:t>43</a:t>
            </a:fld>
            <a:endParaRPr lang="en-US" altLang="zh-CN" dirty="0" smtClean="0"/>
          </a:p>
        </p:txBody>
      </p:sp>
      <p:sp>
        <p:nvSpPr>
          <p:cNvPr id="116" name="Oval 2"/>
          <p:cNvSpPr>
            <a:spLocks noChangeArrowheads="1"/>
          </p:cNvSpPr>
          <p:nvPr/>
        </p:nvSpPr>
        <p:spPr bwMode="auto">
          <a:xfrm>
            <a:off x="6516216" y="155679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NCR,NCR,0,0,0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17" name="Oval 4"/>
          <p:cNvSpPr>
            <a:spLocks noChangeArrowheads="1"/>
          </p:cNvSpPr>
          <p:nvPr/>
        </p:nvSpPr>
        <p:spPr bwMode="auto">
          <a:xfrm>
            <a:off x="6516216" y="2204864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wait,NCR,0,1,1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18" name="Oval 5"/>
          <p:cNvSpPr>
            <a:spLocks noChangeArrowheads="1"/>
          </p:cNvSpPr>
          <p:nvPr/>
        </p:nvSpPr>
        <p:spPr bwMode="auto">
          <a:xfrm>
            <a:off x="6516216" y="2780928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wait,wait,1,1,1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19" name="Oval 2"/>
          <p:cNvSpPr>
            <a:spLocks noChangeArrowheads="1"/>
          </p:cNvSpPr>
          <p:nvPr/>
        </p:nvSpPr>
        <p:spPr bwMode="auto">
          <a:xfrm>
            <a:off x="6516216" y="335699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CR,wait,1,1,1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20" name="Oval 3"/>
          <p:cNvSpPr>
            <a:spLocks noChangeArrowheads="1"/>
          </p:cNvSpPr>
          <p:nvPr/>
        </p:nvSpPr>
        <p:spPr bwMode="auto">
          <a:xfrm>
            <a:off x="6516216" y="393305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CR,wait,1,1,1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21" name="Oval 4"/>
          <p:cNvSpPr>
            <a:spLocks noChangeArrowheads="1"/>
          </p:cNvSpPr>
          <p:nvPr/>
        </p:nvSpPr>
        <p:spPr bwMode="auto">
          <a:xfrm>
            <a:off x="6516216" y="4509120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…</a:t>
            </a:r>
            <a:endParaRPr lang="en-US" altLang="zh-CN" sz="2000" dirty="0">
              <a:latin typeface="Calibri" pitchFamily="34" charset="0"/>
            </a:endParaRPr>
          </a:p>
        </p:txBody>
      </p:sp>
      <p:cxnSp>
        <p:nvCxnSpPr>
          <p:cNvPr id="122" name="曲线连接符 43"/>
          <p:cNvCxnSpPr/>
          <p:nvPr/>
        </p:nvCxnSpPr>
        <p:spPr>
          <a:xfrm>
            <a:off x="7092277" y="1267421"/>
            <a:ext cx="417711" cy="28803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线连接符 43"/>
          <p:cNvCxnSpPr/>
          <p:nvPr/>
        </p:nvCxnSpPr>
        <p:spPr>
          <a:xfrm rot="5400000">
            <a:off x="7402646" y="2096182"/>
            <a:ext cx="214685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43"/>
          <p:cNvCxnSpPr>
            <a:stCxn id="117" idx="4"/>
            <a:endCxn id="118" idx="0"/>
          </p:cNvCxnSpPr>
          <p:nvPr/>
        </p:nvCxnSpPr>
        <p:spPr>
          <a:xfrm rot="5400000">
            <a:off x="7438653" y="2709589"/>
            <a:ext cx="142677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曲线连接符 43"/>
          <p:cNvCxnSpPr>
            <a:stCxn id="118" idx="4"/>
            <a:endCxn id="119" idx="0"/>
          </p:cNvCxnSpPr>
          <p:nvPr/>
        </p:nvCxnSpPr>
        <p:spPr>
          <a:xfrm rot="5400000">
            <a:off x="7438653" y="3285654"/>
            <a:ext cx="142676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43"/>
          <p:cNvCxnSpPr/>
          <p:nvPr/>
        </p:nvCxnSpPr>
        <p:spPr>
          <a:xfrm rot="5400000">
            <a:off x="7438650" y="3860378"/>
            <a:ext cx="142677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曲线连接符 43"/>
          <p:cNvCxnSpPr/>
          <p:nvPr/>
        </p:nvCxnSpPr>
        <p:spPr>
          <a:xfrm rot="5400000">
            <a:off x="7438650" y="4436442"/>
            <a:ext cx="142677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线连接符 43"/>
          <p:cNvCxnSpPr/>
          <p:nvPr/>
        </p:nvCxnSpPr>
        <p:spPr>
          <a:xfrm rot="5400000">
            <a:off x="7337808" y="5055680"/>
            <a:ext cx="286693" cy="5766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0" y="76470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a,b,x,y,t</a:t>
            </a:r>
            <a:r>
              <a:rPr lang="en-US" altLang="zh-CN" sz="2800" dirty="0" smtClean="0"/>
              <a:t>)</a:t>
            </a:r>
          </a:p>
        </p:txBody>
      </p:sp>
      <p:sp>
        <p:nvSpPr>
          <p:cNvPr id="50" name="Oval 2"/>
          <p:cNvSpPr>
            <a:spLocks noChangeArrowheads="1"/>
          </p:cNvSpPr>
          <p:nvPr/>
        </p:nvSpPr>
        <p:spPr bwMode="auto">
          <a:xfrm>
            <a:off x="4211960" y="587727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CR,CR,-,-,-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39552" y="5877272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给定类型状态不可达：</a:t>
            </a:r>
            <a:endParaRPr lang="en-US" altLang="zh-CN" sz="2800" dirty="0" smtClean="0"/>
          </a:p>
        </p:txBody>
      </p:sp>
      <p:sp>
        <p:nvSpPr>
          <p:cNvPr id="52" name="圆角矩形 51"/>
          <p:cNvSpPr/>
          <p:nvPr/>
        </p:nvSpPr>
        <p:spPr>
          <a:xfrm>
            <a:off x="539552" y="3933056"/>
            <a:ext cx="2160240" cy="1584176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7183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zh-CN" smtClean="0"/>
          </a:p>
          <a:p>
            <a:pPr algn="r"/>
            <a:fld id="{E1536237-E0EC-47B2-8DFA-3500DA445F19}" type="slidenum">
              <a:rPr lang="en-US" altLang="zh-CN" smtClean="0"/>
              <a:pPr algn="r"/>
              <a:t>44</a:t>
            </a:fld>
            <a:endParaRPr lang="en-US" altLang="zh-CN" smtClean="0"/>
          </a:p>
        </p:txBody>
      </p:sp>
      <p:sp>
        <p:nvSpPr>
          <p:cNvPr id="25610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0483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4000" dirty="0" smtClean="0">
                <a:solidFill>
                  <a:prstClr val="black"/>
                </a:solidFill>
              </a:rPr>
              <a:t>例</a:t>
            </a:r>
            <a:r>
              <a:rPr lang="en-US" altLang="zh-CN" sz="4000" dirty="0" smtClean="0">
                <a:solidFill>
                  <a:prstClr val="black"/>
                </a:solidFill>
              </a:rPr>
              <a:t>2-</a:t>
            </a:r>
            <a:r>
              <a:rPr lang="zh-CN" altLang="en-US" sz="4000" dirty="0" smtClean="0">
                <a:solidFill>
                  <a:prstClr val="black"/>
                </a:solidFill>
              </a:rPr>
              <a:t>互斥</a:t>
            </a:r>
            <a:r>
              <a:rPr lang="en-US" altLang="zh-CN" sz="4000" dirty="0" smtClean="0">
                <a:solidFill>
                  <a:prstClr val="black"/>
                </a:solidFill>
              </a:rPr>
              <a:t>：</a:t>
            </a:r>
            <a:r>
              <a:rPr lang="zh-CN" altLang="en-US" sz="4000" dirty="0" smtClean="0">
                <a:solidFill>
                  <a:prstClr val="black"/>
                </a:solidFill>
              </a:rPr>
              <a:t>可达状态</a:t>
            </a:r>
            <a:endParaRPr lang="en-US" altLang="zh-CN" sz="4000" dirty="0" smtClean="0"/>
          </a:p>
        </p:txBody>
      </p:sp>
      <p:sp>
        <p:nvSpPr>
          <p:cNvPr id="38" name="Oval 2"/>
          <p:cNvSpPr>
            <a:spLocks noChangeArrowheads="1"/>
          </p:cNvSpPr>
          <p:nvPr/>
        </p:nvSpPr>
        <p:spPr bwMode="auto">
          <a:xfrm>
            <a:off x="1763961" y="148448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NCR,NCR,0,0,0</a:t>
            </a:r>
          </a:p>
        </p:txBody>
      </p:sp>
      <p:sp>
        <p:nvSpPr>
          <p:cNvPr id="39" name="Oval 3"/>
          <p:cNvSpPr>
            <a:spLocks noChangeArrowheads="1"/>
          </p:cNvSpPr>
          <p:nvPr/>
        </p:nvSpPr>
        <p:spPr bwMode="auto">
          <a:xfrm>
            <a:off x="5088186" y="253858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NCR,wait,1,0,0</a:t>
            </a: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2360861" y="252588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wait,NCR,0,1,1</a:t>
            </a: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179636" y="3502198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CR,NCR,0,1,1</a:t>
            </a:r>
          </a:p>
        </p:txBody>
      </p:sp>
      <p:sp>
        <p:nvSpPr>
          <p:cNvPr id="42" name="Oval 8"/>
          <p:cNvSpPr>
            <a:spLocks noChangeArrowheads="1"/>
          </p:cNvSpPr>
          <p:nvPr/>
        </p:nvSpPr>
        <p:spPr bwMode="auto">
          <a:xfrm>
            <a:off x="2340223" y="357363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wait,wait,1,1,0</a:t>
            </a:r>
          </a:p>
        </p:txBody>
      </p:sp>
      <p:sp>
        <p:nvSpPr>
          <p:cNvPr id="43" name="Oval 10"/>
          <p:cNvSpPr>
            <a:spLocks noChangeArrowheads="1"/>
          </p:cNvSpPr>
          <p:nvPr/>
        </p:nvSpPr>
        <p:spPr bwMode="auto">
          <a:xfrm>
            <a:off x="6875711" y="335773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>
                <a:latin typeface="Calibri" pitchFamily="34" charset="0"/>
              </a:rPr>
              <a:t>NCR,CR,1,0,0</a:t>
            </a:r>
          </a:p>
        </p:txBody>
      </p:sp>
      <p:sp>
        <p:nvSpPr>
          <p:cNvPr id="44" name="Oval 12"/>
          <p:cNvSpPr>
            <a:spLocks noChangeArrowheads="1"/>
          </p:cNvSpPr>
          <p:nvPr/>
        </p:nvSpPr>
        <p:spPr bwMode="auto">
          <a:xfrm>
            <a:off x="4788148" y="357363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wait,wait,1,1,1</a:t>
            </a:r>
          </a:p>
        </p:txBody>
      </p:sp>
      <p:cxnSp>
        <p:nvCxnSpPr>
          <p:cNvPr id="45" name="AutoShape 26"/>
          <p:cNvCxnSpPr>
            <a:cxnSpLocks noChangeShapeType="1"/>
            <a:stCxn id="38" idx="3"/>
            <a:endCxn id="40" idx="0"/>
          </p:cNvCxnSpPr>
          <p:nvPr/>
        </p:nvCxnSpPr>
        <p:spPr bwMode="auto">
          <a:xfrm rot="16200000" flipH="1">
            <a:off x="2368798" y="1540048"/>
            <a:ext cx="671513" cy="1300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" name="AutoShape 27"/>
          <p:cNvCxnSpPr>
            <a:cxnSpLocks noChangeShapeType="1"/>
            <a:stCxn id="40" idx="3"/>
            <a:endCxn id="41" idx="0"/>
          </p:cNvCxnSpPr>
          <p:nvPr/>
        </p:nvCxnSpPr>
        <p:spPr bwMode="auto">
          <a:xfrm rot="5400000">
            <a:off x="1609179" y="2460005"/>
            <a:ext cx="606425" cy="14779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" name="AutoShape 28"/>
          <p:cNvCxnSpPr>
            <a:cxnSpLocks noChangeShapeType="1"/>
            <a:stCxn id="41" idx="3"/>
            <a:endCxn id="60" idx="1"/>
          </p:cNvCxnSpPr>
          <p:nvPr/>
        </p:nvCxnSpPr>
        <p:spPr bwMode="auto">
          <a:xfrm rot="5400000" flipH="1" flipV="1">
            <a:off x="2080667" y="-62533"/>
            <a:ext cx="2324100" cy="5545138"/>
          </a:xfrm>
          <a:prstGeom prst="curvedConnector5">
            <a:avLst>
              <a:gd name="adj1" fmla="val -9843"/>
              <a:gd name="adj2" fmla="val -3458"/>
              <a:gd name="adj3" fmla="val 135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" name="AutoShape 29"/>
          <p:cNvCxnSpPr>
            <a:cxnSpLocks noChangeShapeType="1"/>
            <a:stCxn id="38" idx="5"/>
            <a:endCxn id="39" idx="1"/>
          </p:cNvCxnSpPr>
          <p:nvPr/>
        </p:nvCxnSpPr>
        <p:spPr bwMode="auto">
          <a:xfrm rot="16200000" flipH="1">
            <a:off x="4045991" y="1269380"/>
            <a:ext cx="747713" cy="1917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" name="AutoShape 30"/>
          <p:cNvCxnSpPr>
            <a:cxnSpLocks noChangeShapeType="1"/>
            <a:stCxn id="39" idx="5"/>
            <a:endCxn id="43" idx="0"/>
          </p:cNvCxnSpPr>
          <p:nvPr/>
        </p:nvCxnSpPr>
        <p:spPr bwMode="auto">
          <a:xfrm rot="16200000" flipH="1">
            <a:off x="7102723" y="2590973"/>
            <a:ext cx="449263" cy="10842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" name="AutoShape 33"/>
          <p:cNvCxnSpPr>
            <a:cxnSpLocks noChangeShapeType="1"/>
            <a:stCxn id="40" idx="5"/>
            <a:endCxn id="42" idx="0"/>
          </p:cNvCxnSpPr>
          <p:nvPr/>
        </p:nvCxnSpPr>
        <p:spPr bwMode="auto">
          <a:xfrm rot="5400000">
            <a:off x="3357016" y="2872755"/>
            <a:ext cx="677863" cy="723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AutoShape 35"/>
          <p:cNvCxnSpPr>
            <a:cxnSpLocks noChangeShapeType="1"/>
            <a:stCxn id="42" idx="3"/>
            <a:endCxn id="55" idx="0"/>
          </p:cNvCxnSpPr>
          <p:nvPr/>
        </p:nvCxnSpPr>
        <p:spPr bwMode="auto">
          <a:xfrm rot="5400000">
            <a:off x="2159248" y="4326111"/>
            <a:ext cx="854075" cy="88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" name="AutoShape 37"/>
          <p:cNvCxnSpPr>
            <a:cxnSpLocks noChangeShapeType="1"/>
            <a:stCxn id="39" idx="3"/>
            <a:endCxn id="44" idx="0"/>
          </p:cNvCxnSpPr>
          <p:nvPr/>
        </p:nvCxnSpPr>
        <p:spPr bwMode="auto">
          <a:xfrm rot="16200000" flipH="1">
            <a:off x="5247729" y="3039442"/>
            <a:ext cx="665163" cy="4032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" name="AutoShape 39"/>
          <p:cNvCxnSpPr>
            <a:cxnSpLocks noChangeShapeType="1"/>
            <a:stCxn id="43" idx="5"/>
            <a:endCxn id="38" idx="7"/>
          </p:cNvCxnSpPr>
          <p:nvPr/>
        </p:nvCxnSpPr>
        <p:spPr bwMode="auto">
          <a:xfrm rot="5400000" flipH="1">
            <a:off x="4927054" y="81930"/>
            <a:ext cx="2179637" cy="5111750"/>
          </a:xfrm>
          <a:prstGeom prst="curvedConnector5">
            <a:avLst>
              <a:gd name="adj1" fmla="val -10491"/>
              <a:gd name="adj2" fmla="val -9227"/>
              <a:gd name="adj3" fmla="val 12895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" name="AutoShape 41"/>
          <p:cNvCxnSpPr>
            <a:cxnSpLocks noChangeShapeType="1"/>
            <a:stCxn id="44" idx="5"/>
            <a:endCxn id="57" idx="0"/>
          </p:cNvCxnSpPr>
          <p:nvPr/>
        </p:nvCxnSpPr>
        <p:spPr bwMode="auto">
          <a:xfrm rot="5400000">
            <a:off x="5886698" y="4054648"/>
            <a:ext cx="709613" cy="4873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1548061" y="4797598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CR,wait,1,1,0</a:t>
            </a:r>
          </a:p>
        </p:txBody>
      </p:sp>
      <p:cxnSp>
        <p:nvCxnSpPr>
          <p:cNvPr id="56" name="AutoShape 41"/>
          <p:cNvCxnSpPr>
            <a:cxnSpLocks noChangeShapeType="1"/>
            <a:stCxn id="55" idx="3"/>
            <a:endCxn id="39" idx="2"/>
          </p:cNvCxnSpPr>
          <p:nvPr/>
        </p:nvCxnSpPr>
        <p:spPr bwMode="auto">
          <a:xfrm rot="5400000" flipH="1" flipV="1">
            <a:off x="2256880" y="2336179"/>
            <a:ext cx="2413000" cy="3249613"/>
          </a:xfrm>
          <a:prstGeom prst="curvedConnector4">
            <a:avLst>
              <a:gd name="adj1" fmla="val -25319"/>
              <a:gd name="adj2" fmla="val 7779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5004048" y="465313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wait,CR,1,1,1</a:t>
            </a:r>
          </a:p>
        </p:txBody>
      </p:sp>
      <p:cxnSp>
        <p:nvCxnSpPr>
          <p:cNvPr id="58" name="AutoShape 41"/>
          <p:cNvCxnSpPr>
            <a:cxnSpLocks noChangeShapeType="1"/>
            <a:stCxn id="57" idx="5"/>
            <a:endCxn id="40" idx="6"/>
          </p:cNvCxnSpPr>
          <p:nvPr/>
        </p:nvCxnSpPr>
        <p:spPr bwMode="auto">
          <a:xfrm rot="5400000" flipH="1">
            <a:off x="4384130" y="2706067"/>
            <a:ext cx="2281237" cy="2352675"/>
          </a:xfrm>
          <a:prstGeom prst="curvedConnector4">
            <a:avLst>
              <a:gd name="adj1" fmla="val -34440"/>
              <a:gd name="adj2" fmla="val 9161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" name="AutoShape 26"/>
          <p:cNvCxnSpPr>
            <a:cxnSpLocks noChangeShapeType="1"/>
            <a:endCxn id="38" idx="0"/>
          </p:cNvCxnSpPr>
          <p:nvPr/>
        </p:nvCxnSpPr>
        <p:spPr bwMode="auto">
          <a:xfrm>
            <a:off x="2268786" y="1125711"/>
            <a:ext cx="488950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0" name="Oval 2"/>
          <p:cNvSpPr>
            <a:spLocks noChangeArrowheads="1"/>
          </p:cNvSpPr>
          <p:nvPr/>
        </p:nvSpPr>
        <p:spPr bwMode="auto">
          <a:xfrm>
            <a:off x="5724773" y="148448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NCR,NCR,0,0,1</a:t>
            </a:r>
          </a:p>
        </p:txBody>
      </p:sp>
      <p:cxnSp>
        <p:nvCxnSpPr>
          <p:cNvPr id="61" name="AutoShape 26"/>
          <p:cNvCxnSpPr>
            <a:cxnSpLocks noChangeShapeType="1"/>
            <a:endCxn id="60" idx="0"/>
          </p:cNvCxnSpPr>
          <p:nvPr/>
        </p:nvCxnSpPr>
        <p:spPr bwMode="auto">
          <a:xfrm>
            <a:off x="6301036" y="1125711"/>
            <a:ext cx="417512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" name="AutoShape 26"/>
          <p:cNvCxnSpPr>
            <a:cxnSpLocks noChangeShapeType="1"/>
            <a:stCxn id="60" idx="4"/>
            <a:endCxn id="40" idx="7"/>
          </p:cNvCxnSpPr>
          <p:nvPr/>
        </p:nvCxnSpPr>
        <p:spPr bwMode="auto">
          <a:xfrm rot="5400000">
            <a:off x="5052466" y="923305"/>
            <a:ext cx="671513" cy="26606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" name="AutoShape 26"/>
          <p:cNvCxnSpPr>
            <a:cxnSpLocks noChangeShapeType="1"/>
            <a:stCxn id="60" idx="5"/>
            <a:endCxn id="39" idx="0"/>
          </p:cNvCxnSpPr>
          <p:nvPr/>
        </p:nvCxnSpPr>
        <p:spPr bwMode="auto">
          <a:xfrm rot="5400000">
            <a:off x="6408985" y="1527349"/>
            <a:ext cx="684213" cy="13382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" name="AutoShape 39"/>
          <p:cNvCxnSpPr>
            <a:cxnSpLocks noChangeShapeType="1"/>
            <a:stCxn id="43" idx="3"/>
            <a:endCxn id="57" idx="0"/>
          </p:cNvCxnSpPr>
          <p:nvPr/>
        </p:nvCxnSpPr>
        <p:spPr bwMode="auto">
          <a:xfrm rot="5400000">
            <a:off x="6120060" y="3605386"/>
            <a:ext cx="925513" cy="11699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5" name="AutoShape 39"/>
          <p:cNvCxnSpPr>
            <a:cxnSpLocks noChangeShapeType="1"/>
            <a:stCxn id="41" idx="5"/>
            <a:endCxn id="55" idx="0"/>
          </p:cNvCxnSpPr>
          <p:nvPr/>
        </p:nvCxnSpPr>
        <p:spPr bwMode="auto">
          <a:xfrm rot="16200000" flipH="1">
            <a:off x="1746499" y="4002260"/>
            <a:ext cx="925512" cy="665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6" name="AutoShape 41"/>
          <p:cNvCxnSpPr>
            <a:cxnSpLocks noChangeShapeType="1"/>
            <a:stCxn id="42" idx="4"/>
            <a:endCxn id="42" idx="5"/>
          </p:cNvCxnSpPr>
          <p:nvPr/>
        </p:nvCxnSpPr>
        <p:spPr bwMode="auto">
          <a:xfrm rot="5400000" flipH="1" flipV="1">
            <a:off x="3653880" y="3623641"/>
            <a:ext cx="63500" cy="703263"/>
          </a:xfrm>
          <a:prstGeom prst="curvedConnector3">
            <a:avLst>
              <a:gd name="adj1" fmla="val -9547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" name="AutoShape 41"/>
          <p:cNvCxnSpPr>
            <a:cxnSpLocks noChangeShapeType="1"/>
            <a:stCxn id="44" idx="4"/>
            <a:endCxn id="44" idx="3"/>
          </p:cNvCxnSpPr>
          <p:nvPr/>
        </p:nvCxnSpPr>
        <p:spPr bwMode="auto">
          <a:xfrm rot="5400000" flipH="1">
            <a:off x="5398542" y="3623642"/>
            <a:ext cx="63500" cy="703262"/>
          </a:xfrm>
          <a:prstGeom prst="curvedConnector3">
            <a:avLst>
              <a:gd name="adj1" fmla="val -7718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8" name="AutoShape 41"/>
          <p:cNvCxnSpPr>
            <a:cxnSpLocks noChangeShapeType="1"/>
            <a:stCxn id="55" idx="5"/>
            <a:endCxn id="55" idx="6"/>
          </p:cNvCxnSpPr>
          <p:nvPr/>
        </p:nvCxnSpPr>
        <p:spPr bwMode="auto">
          <a:xfrm rot="5400000" flipH="1" flipV="1">
            <a:off x="3314155" y="4946029"/>
            <a:ext cx="152400" cy="290513"/>
          </a:xfrm>
          <a:prstGeom prst="curvedConnector4">
            <a:avLst>
              <a:gd name="adj1" fmla="val -95889"/>
              <a:gd name="adj2" fmla="val 1785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" name="AutoShape 41"/>
          <p:cNvCxnSpPr>
            <a:cxnSpLocks noChangeShapeType="1"/>
            <a:stCxn id="57" idx="3"/>
            <a:endCxn id="57" idx="2"/>
          </p:cNvCxnSpPr>
          <p:nvPr/>
        </p:nvCxnSpPr>
        <p:spPr bwMode="auto">
          <a:xfrm rot="5400000" flipH="1">
            <a:off x="5073105" y="4801566"/>
            <a:ext cx="152400" cy="290513"/>
          </a:xfrm>
          <a:prstGeom prst="curvedConnector4">
            <a:avLst>
              <a:gd name="adj1" fmla="val -190616"/>
              <a:gd name="adj2" fmla="val 12867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xmlns="" val="362153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zh-CN" smtClean="0"/>
          </a:p>
          <a:p>
            <a:pPr algn="r"/>
            <a:fld id="{E1536237-E0EC-47B2-8DFA-3500DA445F19}" type="slidenum">
              <a:rPr lang="en-US" altLang="zh-CN" smtClean="0"/>
              <a:pPr algn="r"/>
              <a:t>45</a:t>
            </a:fld>
            <a:endParaRPr lang="en-US" altLang="zh-CN" smtClean="0"/>
          </a:p>
        </p:txBody>
      </p:sp>
      <p:sp>
        <p:nvSpPr>
          <p:cNvPr id="25610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0483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4000" dirty="0" smtClean="0">
                <a:solidFill>
                  <a:prstClr val="black"/>
                </a:solidFill>
              </a:rPr>
              <a:t>例</a:t>
            </a:r>
            <a:r>
              <a:rPr lang="en-US" altLang="zh-CN" sz="4000" dirty="0" smtClean="0">
                <a:solidFill>
                  <a:prstClr val="black"/>
                </a:solidFill>
              </a:rPr>
              <a:t>2-</a:t>
            </a:r>
            <a:r>
              <a:rPr lang="zh-CN" altLang="en-US" sz="4000" dirty="0" smtClean="0">
                <a:solidFill>
                  <a:prstClr val="black"/>
                </a:solidFill>
              </a:rPr>
              <a:t>互斥</a:t>
            </a:r>
            <a:r>
              <a:rPr lang="en-US" altLang="zh-CN" sz="4000" dirty="0" smtClean="0">
                <a:solidFill>
                  <a:prstClr val="black"/>
                </a:solidFill>
              </a:rPr>
              <a:t>：</a:t>
            </a:r>
            <a:r>
              <a:rPr lang="zh-CN" altLang="en-US" sz="4000" dirty="0" smtClean="0">
                <a:solidFill>
                  <a:prstClr val="black"/>
                </a:solidFill>
              </a:rPr>
              <a:t>可达状态 </a:t>
            </a:r>
            <a:r>
              <a:rPr lang="en-US" altLang="zh-CN" sz="4000" dirty="0" smtClean="0">
                <a:solidFill>
                  <a:prstClr val="black"/>
                </a:solidFill>
              </a:rPr>
              <a:t>+ </a:t>
            </a:r>
            <a:r>
              <a:rPr lang="zh-CN" altLang="en-US" sz="4000" dirty="0" smtClean="0">
                <a:solidFill>
                  <a:prstClr val="black"/>
                </a:solidFill>
              </a:rPr>
              <a:t>部分</a:t>
            </a:r>
            <a:r>
              <a:rPr lang="zh-CN" altLang="en-US" sz="4000" dirty="0" smtClean="0">
                <a:solidFill>
                  <a:prstClr val="black"/>
                </a:solidFill>
              </a:rPr>
              <a:t>不</a:t>
            </a:r>
            <a:r>
              <a:rPr lang="zh-CN" altLang="en-US" sz="4000" dirty="0" smtClean="0">
                <a:solidFill>
                  <a:prstClr val="black"/>
                </a:solidFill>
              </a:rPr>
              <a:t>可达状态</a:t>
            </a:r>
            <a:endParaRPr lang="en-US" altLang="zh-CN" sz="4000" dirty="0" smtClean="0"/>
          </a:p>
        </p:txBody>
      </p:sp>
      <p:sp>
        <p:nvSpPr>
          <p:cNvPr id="36" name="Oval 2"/>
          <p:cNvSpPr>
            <a:spLocks noChangeArrowheads="1"/>
          </p:cNvSpPr>
          <p:nvPr/>
        </p:nvSpPr>
        <p:spPr bwMode="auto">
          <a:xfrm>
            <a:off x="3132485" y="594898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CR,CR,0,0,0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37" name="Oval 2"/>
          <p:cNvSpPr>
            <a:spLocks noChangeArrowheads="1"/>
          </p:cNvSpPr>
          <p:nvPr/>
        </p:nvSpPr>
        <p:spPr bwMode="auto">
          <a:xfrm>
            <a:off x="6228829" y="594898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CR,CR,1,0,0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38" name="Oval 2"/>
          <p:cNvSpPr>
            <a:spLocks noChangeArrowheads="1"/>
          </p:cNvSpPr>
          <p:nvPr/>
        </p:nvSpPr>
        <p:spPr bwMode="auto">
          <a:xfrm>
            <a:off x="1763961" y="148448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NCR,NCR,0,0,0</a:t>
            </a:r>
          </a:p>
        </p:txBody>
      </p:sp>
      <p:sp>
        <p:nvSpPr>
          <p:cNvPr id="39" name="Oval 3"/>
          <p:cNvSpPr>
            <a:spLocks noChangeArrowheads="1"/>
          </p:cNvSpPr>
          <p:nvPr/>
        </p:nvSpPr>
        <p:spPr bwMode="auto">
          <a:xfrm>
            <a:off x="5088186" y="253858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NCR,wait,1,0,0</a:t>
            </a: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2360861" y="252588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wait,NCR,0,1,1</a:t>
            </a: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179636" y="3502198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CR,NCR,0,1,1</a:t>
            </a:r>
          </a:p>
        </p:txBody>
      </p:sp>
      <p:sp>
        <p:nvSpPr>
          <p:cNvPr id="42" name="Oval 8"/>
          <p:cNvSpPr>
            <a:spLocks noChangeArrowheads="1"/>
          </p:cNvSpPr>
          <p:nvPr/>
        </p:nvSpPr>
        <p:spPr bwMode="auto">
          <a:xfrm>
            <a:off x="2340223" y="357363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wait,wait,1,1,0</a:t>
            </a:r>
          </a:p>
        </p:txBody>
      </p:sp>
      <p:sp>
        <p:nvSpPr>
          <p:cNvPr id="43" name="Oval 10"/>
          <p:cNvSpPr>
            <a:spLocks noChangeArrowheads="1"/>
          </p:cNvSpPr>
          <p:nvPr/>
        </p:nvSpPr>
        <p:spPr bwMode="auto">
          <a:xfrm>
            <a:off x="6875711" y="335773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>
                <a:latin typeface="Calibri" pitchFamily="34" charset="0"/>
              </a:rPr>
              <a:t>NCR,CR,1,0,0</a:t>
            </a:r>
          </a:p>
        </p:txBody>
      </p:sp>
      <p:sp>
        <p:nvSpPr>
          <p:cNvPr id="44" name="Oval 12"/>
          <p:cNvSpPr>
            <a:spLocks noChangeArrowheads="1"/>
          </p:cNvSpPr>
          <p:nvPr/>
        </p:nvSpPr>
        <p:spPr bwMode="auto">
          <a:xfrm>
            <a:off x="4788148" y="357363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wait,wait,1,1,1</a:t>
            </a:r>
          </a:p>
        </p:txBody>
      </p:sp>
      <p:cxnSp>
        <p:nvCxnSpPr>
          <p:cNvPr id="45" name="AutoShape 26"/>
          <p:cNvCxnSpPr>
            <a:cxnSpLocks noChangeShapeType="1"/>
            <a:stCxn id="38" idx="3"/>
            <a:endCxn id="40" idx="0"/>
          </p:cNvCxnSpPr>
          <p:nvPr/>
        </p:nvCxnSpPr>
        <p:spPr bwMode="auto">
          <a:xfrm rot="16200000" flipH="1">
            <a:off x="2368798" y="1540048"/>
            <a:ext cx="671513" cy="1300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" name="AutoShape 27"/>
          <p:cNvCxnSpPr>
            <a:cxnSpLocks noChangeShapeType="1"/>
            <a:stCxn id="40" idx="3"/>
            <a:endCxn id="41" idx="0"/>
          </p:cNvCxnSpPr>
          <p:nvPr/>
        </p:nvCxnSpPr>
        <p:spPr bwMode="auto">
          <a:xfrm rot="5400000">
            <a:off x="1609179" y="2460005"/>
            <a:ext cx="606425" cy="14779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" name="AutoShape 28"/>
          <p:cNvCxnSpPr>
            <a:cxnSpLocks noChangeShapeType="1"/>
            <a:stCxn id="41" idx="3"/>
            <a:endCxn id="60" idx="1"/>
          </p:cNvCxnSpPr>
          <p:nvPr/>
        </p:nvCxnSpPr>
        <p:spPr bwMode="auto">
          <a:xfrm rot="5400000" flipH="1" flipV="1">
            <a:off x="2080667" y="-62533"/>
            <a:ext cx="2324100" cy="5545138"/>
          </a:xfrm>
          <a:prstGeom prst="curvedConnector5">
            <a:avLst>
              <a:gd name="adj1" fmla="val -9843"/>
              <a:gd name="adj2" fmla="val -3458"/>
              <a:gd name="adj3" fmla="val 135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" name="AutoShape 29"/>
          <p:cNvCxnSpPr>
            <a:cxnSpLocks noChangeShapeType="1"/>
            <a:stCxn id="38" idx="5"/>
            <a:endCxn id="39" idx="1"/>
          </p:cNvCxnSpPr>
          <p:nvPr/>
        </p:nvCxnSpPr>
        <p:spPr bwMode="auto">
          <a:xfrm rot="16200000" flipH="1">
            <a:off x="4045991" y="1269380"/>
            <a:ext cx="747713" cy="1917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" name="AutoShape 30"/>
          <p:cNvCxnSpPr>
            <a:cxnSpLocks noChangeShapeType="1"/>
            <a:stCxn id="39" idx="5"/>
            <a:endCxn id="43" idx="0"/>
          </p:cNvCxnSpPr>
          <p:nvPr/>
        </p:nvCxnSpPr>
        <p:spPr bwMode="auto">
          <a:xfrm rot="16200000" flipH="1">
            <a:off x="7102723" y="2590973"/>
            <a:ext cx="449263" cy="10842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" name="AutoShape 33"/>
          <p:cNvCxnSpPr>
            <a:cxnSpLocks noChangeShapeType="1"/>
            <a:stCxn id="40" idx="5"/>
            <a:endCxn id="42" idx="0"/>
          </p:cNvCxnSpPr>
          <p:nvPr/>
        </p:nvCxnSpPr>
        <p:spPr bwMode="auto">
          <a:xfrm rot="5400000">
            <a:off x="3357016" y="2872755"/>
            <a:ext cx="677863" cy="723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AutoShape 35"/>
          <p:cNvCxnSpPr>
            <a:cxnSpLocks noChangeShapeType="1"/>
            <a:stCxn id="42" idx="3"/>
            <a:endCxn id="55" idx="0"/>
          </p:cNvCxnSpPr>
          <p:nvPr/>
        </p:nvCxnSpPr>
        <p:spPr bwMode="auto">
          <a:xfrm rot="5400000">
            <a:off x="2159248" y="4326111"/>
            <a:ext cx="854075" cy="88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" name="AutoShape 37"/>
          <p:cNvCxnSpPr>
            <a:cxnSpLocks noChangeShapeType="1"/>
            <a:stCxn id="39" idx="3"/>
            <a:endCxn id="44" idx="0"/>
          </p:cNvCxnSpPr>
          <p:nvPr/>
        </p:nvCxnSpPr>
        <p:spPr bwMode="auto">
          <a:xfrm rot="16200000" flipH="1">
            <a:off x="5247729" y="3039442"/>
            <a:ext cx="665163" cy="4032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" name="AutoShape 39"/>
          <p:cNvCxnSpPr>
            <a:cxnSpLocks noChangeShapeType="1"/>
            <a:stCxn id="43" idx="5"/>
            <a:endCxn id="38" idx="7"/>
          </p:cNvCxnSpPr>
          <p:nvPr/>
        </p:nvCxnSpPr>
        <p:spPr bwMode="auto">
          <a:xfrm rot="5400000" flipH="1">
            <a:off x="4927054" y="81930"/>
            <a:ext cx="2179637" cy="5111750"/>
          </a:xfrm>
          <a:prstGeom prst="curvedConnector5">
            <a:avLst>
              <a:gd name="adj1" fmla="val -10491"/>
              <a:gd name="adj2" fmla="val -9227"/>
              <a:gd name="adj3" fmla="val 12895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" name="AutoShape 41"/>
          <p:cNvCxnSpPr>
            <a:cxnSpLocks noChangeShapeType="1"/>
            <a:stCxn id="44" idx="5"/>
            <a:endCxn id="57" idx="0"/>
          </p:cNvCxnSpPr>
          <p:nvPr/>
        </p:nvCxnSpPr>
        <p:spPr bwMode="auto">
          <a:xfrm rot="5400000">
            <a:off x="5886698" y="4054648"/>
            <a:ext cx="709613" cy="4873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1548061" y="4797598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CR,wait,1,1,0</a:t>
            </a:r>
          </a:p>
        </p:txBody>
      </p:sp>
      <p:cxnSp>
        <p:nvCxnSpPr>
          <p:cNvPr id="56" name="AutoShape 41"/>
          <p:cNvCxnSpPr>
            <a:cxnSpLocks noChangeShapeType="1"/>
            <a:stCxn id="55" idx="3"/>
            <a:endCxn id="39" idx="2"/>
          </p:cNvCxnSpPr>
          <p:nvPr/>
        </p:nvCxnSpPr>
        <p:spPr bwMode="auto">
          <a:xfrm rot="5400000" flipH="1" flipV="1">
            <a:off x="2256880" y="2336179"/>
            <a:ext cx="2413000" cy="3249613"/>
          </a:xfrm>
          <a:prstGeom prst="curvedConnector4">
            <a:avLst>
              <a:gd name="adj1" fmla="val -25319"/>
              <a:gd name="adj2" fmla="val 7779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5004048" y="465313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wait,CR,1,1,1</a:t>
            </a:r>
          </a:p>
        </p:txBody>
      </p:sp>
      <p:cxnSp>
        <p:nvCxnSpPr>
          <p:cNvPr id="58" name="AutoShape 41"/>
          <p:cNvCxnSpPr>
            <a:cxnSpLocks noChangeShapeType="1"/>
            <a:stCxn id="57" idx="5"/>
            <a:endCxn id="40" idx="6"/>
          </p:cNvCxnSpPr>
          <p:nvPr/>
        </p:nvCxnSpPr>
        <p:spPr bwMode="auto">
          <a:xfrm rot="5400000" flipH="1">
            <a:off x="4384130" y="2706067"/>
            <a:ext cx="2281237" cy="2352675"/>
          </a:xfrm>
          <a:prstGeom prst="curvedConnector4">
            <a:avLst>
              <a:gd name="adj1" fmla="val -34440"/>
              <a:gd name="adj2" fmla="val 9161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" name="AutoShape 26"/>
          <p:cNvCxnSpPr>
            <a:cxnSpLocks noChangeShapeType="1"/>
            <a:endCxn id="38" idx="0"/>
          </p:cNvCxnSpPr>
          <p:nvPr/>
        </p:nvCxnSpPr>
        <p:spPr bwMode="auto">
          <a:xfrm>
            <a:off x="2268786" y="1125711"/>
            <a:ext cx="488950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0" name="Oval 2"/>
          <p:cNvSpPr>
            <a:spLocks noChangeArrowheads="1"/>
          </p:cNvSpPr>
          <p:nvPr/>
        </p:nvSpPr>
        <p:spPr bwMode="auto">
          <a:xfrm>
            <a:off x="5724773" y="148448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NCR,NCR,0,0,1</a:t>
            </a:r>
          </a:p>
        </p:txBody>
      </p:sp>
      <p:cxnSp>
        <p:nvCxnSpPr>
          <p:cNvPr id="61" name="AutoShape 26"/>
          <p:cNvCxnSpPr>
            <a:cxnSpLocks noChangeShapeType="1"/>
            <a:endCxn id="60" idx="0"/>
          </p:cNvCxnSpPr>
          <p:nvPr/>
        </p:nvCxnSpPr>
        <p:spPr bwMode="auto">
          <a:xfrm>
            <a:off x="6301036" y="1125711"/>
            <a:ext cx="417512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" name="AutoShape 26"/>
          <p:cNvCxnSpPr>
            <a:cxnSpLocks noChangeShapeType="1"/>
            <a:stCxn id="60" idx="4"/>
            <a:endCxn id="40" idx="7"/>
          </p:cNvCxnSpPr>
          <p:nvPr/>
        </p:nvCxnSpPr>
        <p:spPr bwMode="auto">
          <a:xfrm rot="5400000">
            <a:off x="5052466" y="923305"/>
            <a:ext cx="671513" cy="26606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" name="AutoShape 26"/>
          <p:cNvCxnSpPr>
            <a:cxnSpLocks noChangeShapeType="1"/>
            <a:stCxn id="60" idx="5"/>
            <a:endCxn id="39" idx="0"/>
          </p:cNvCxnSpPr>
          <p:nvPr/>
        </p:nvCxnSpPr>
        <p:spPr bwMode="auto">
          <a:xfrm rot="5400000">
            <a:off x="6408985" y="1527349"/>
            <a:ext cx="684213" cy="13382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" name="AutoShape 39"/>
          <p:cNvCxnSpPr>
            <a:cxnSpLocks noChangeShapeType="1"/>
            <a:stCxn id="43" idx="3"/>
            <a:endCxn id="57" idx="0"/>
          </p:cNvCxnSpPr>
          <p:nvPr/>
        </p:nvCxnSpPr>
        <p:spPr bwMode="auto">
          <a:xfrm rot="5400000">
            <a:off x="6120060" y="3605386"/>
            <a:ext cx="925513" cy="11699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5" name="AutoShape 39"/>
          <p:cNvCxnSpPr>
            <a:cxnSpLocks noChangeShapeType="1"/>
            <a:stCxn id="41" idx="5"/>
            <a:endCxn id="55" idx="0"/>
          </p:cNvCxnSpPr>
          <p:nvPr/>
        </p:nvCxnSpPr>
        <p:spPr bwMode="auto">
          <a:xfrm rot="16200000" flipH="1">
            <a:off x="1746499" y="4002260"/>
            <a:ext cx="925512" cy="665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6" name="AutoShape 41"/>
          <p:cNvCxnSpPr>
            <a:cxnSpLocks noChangeShapeType="1"/>
            <a:stCxn id="42" idx="4"/>
            <a:endCxn id="42" idx="5"/>
          </p:cNvCxnSpPr>
          <p:nvPr/>
        </p:nvCxnSpPr>
        <p:spPr bwMode="auto">
          <a:xfrm rot="5400000" flipH="1" flipV="1">
            <a:off x="3653880" y="3623641"/>
            <a:ext cx="63500" cy="703263"/>
          </a:xfrm>
          <a:prstGeom prst="curvedConnector3">
            <a:avLst>
              <a:gd name="adj1" fmla="val -9547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" name="AutoShape 41"/>
          <p:cNvCxnSpPr>
            <a:cxnSpLocks noChangeShapeType="1"/>
            <a:stCxn id="44" idx="4"/>
            <a:endCxn id="44" idx="3"/>
          </p:cNvCxnSpPr>
          <p:nvPr/>
        </p:nvCxnSpPr>
        <p:spPr bwMode="auto">
          <a:xfrm rot="5400000" flipH="1">
            <a:off x="5398542" y="3623642"/>
            <a:ext cx="63500" cy="703262"/>
          </a:xfrm>
          <a:prstGeom prst="curvedConnector3">
            <a:avLst>
              <a:gd name="adj1" fmla="val -7718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8" name="AutoShape 41"/>
          <p:cNvCxnSpPr>
            <a:cxnSpLocks noChangeShapeType="1"/>
            <a:stCxn id="55" idx="5"/>
            <a:endCxn id="55" idx="6"/>
          </p:cNvCxnSpPr>
          <p:nvPr/>
        </p:nvCxnSpPr>
        <p:spPr bwMode="auto">
          <a:xfrm rot="5400000" flipH="1" flipV="1">
            <a:off x="3314155" y="4946029"/>
            <a:ext cx="152400" cy="290513"/>
          </a:xfrm>
          <a:prstGeom prst="curvedConnector4">
            <a:avLst>
              <a:gd name="adj1" fmla="val -95889"/>
              <a:gd name="adj2" fmla="val 1785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" name="AutoShape 41"/>
          <p:cNvCxnSpPr>
            <a:cxnSpLocks noChangeShapeType="1"/>
            <a:stCxn id="57" idx="3"/>
            <a:endCxn id="57" idx="2"/>
          </p:cNvCxnSpPr>
          <p:nvPr/>
        </p:nvCxnSpPr>
        <p:spPr bwMode="auto">
          <a:xfrm rot="5400000" flipH="1">
            <a:off x="5073105" y="4801566"/>
            <a:ext cx="152400" cy="290513"/>
          </a:xfrm>
          <a:prstGeom prst="curvedConnector4">
            <a:avLst>
              <a:gd name="adj1" fmla="val -190616"/>
              <a:gd name="adj2" fmla="val 12867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0" name="AutoShape 41"/>
          <p:cNvCxnSpPr>
            <a:cxnSpLocks noChangeShapeType="1"/>
            <a:stCxn id="37" idx="6"/>
            <a:endCxn id="43" idx="4"/>
          </p:cNvCxnSpPr>
          <p:nvPr/>
        </p:nvCxnSpPr>
        <p:spPr bwMode="auto">
          <a:xfrm flipH="1" flipV="1">
            <a:off x="7869486" y="3791123"/>
            <a:ext cx="346893" cy="2374553"/>
          </a:xfrm>
          <a:prstGeom prst="curvedConnector4">
            <a:avLst>
              <a:gd name="adj1" fmla="val -65899"/>
              <a:gd name="adj2" fmla="val 5456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xmlns="" val="25466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zh-CN" altLang="zh-CN" sz="4000" dirty="0" smtClean="0"/>
              <a:t>软件系统行为</a:t>
            </a:r>
            <a:r>
              <a:rPr lang="zh-CN" altLang="en-US" sz="4000" dirty="0"/>
              <a:t>模型</a:t>
            </a:r>
            <a:endParaRPr lang="en-US" altLang="zh-CN" sz="4000" dirty="0" smtClean="0">
              <a:sym typeface="Wingdings" pitchFamily="2" charset="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1196752"/>
            <a:ext cx="86764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467544" y="2204864"/>
            <a:ext cx="2736304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高层的形式语言</a:t>
            </a:r>
            <a:endParaRPr lang="en-US" altLang="zh-CN" sz="2800" dirty="0" smtClean="0"/>
          </a:p>
        </p:txBody>
      </p:sp>
      <p:sp>
        <p:nvSpPr>
          <p:cNvPr id="8" name="椭圆 7"/>
          <p:cNvSpPr/>
          <p:nvPr/>
        </p:nvSpPr>
        <p:spPr>
          <a:xfrm>
            <a:off x="3707904" y="1988840"/>
            <a:ext cx="15841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解释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5868144" y="2204864"/>
            <a:ext cx="2736304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/>
              <a:t>状态序列集合</a:t>
            </a:r>
            <a:endParaRPr lang="en-US" altLang="zh-CN" sz="2800" dirty="0" smtClean="0"/>
          </a:p>
        </p:txBody>
      </p:sp>
      <p:sp>
        <p:nvSpPr>
          <p:cNvPr id="11" name="矩形 10"/>
          <p:cNvSpPr/>
          <p:nvPr/>
        </p:nvSpPr>
        <p:spPr>
          <a:xfrm>
            <a:off x="5868144" y="3717032"/>
            <a:ext cx="2736304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zh-CN" sz="2800" dirty="0" smtClean="0"/>
              <a:t>系统行为</a:t>
            </a:r>
            <a:r>
              <a:rPr lang="zh-CN" altLang="en-US" sz="2800" dirty="0" smtClean="0"/>
              <a:t>模型</a:t>
            </a:r>
            <a:endParaRPr lang="en-US" altLang="zh-CN" sz="2800" dirty="0" smtClean="0"/>
          </a:p>
        </p:txBody>
      </p:sp>
      <p:cxnSp>
        <p:nvCxnSpPr>
          <p:cNvPr id="13" name="曲线连接符 12"/>
          <p:cNvCxnSpPr>
            <a:stCxn id="7" idx="3"/>
            <a:endCxn id="8" idx="2"/>
          </p:cNvCxnSpPr>
          <p:nvPr/>
        </p:nvCxnSpPr>
        <p:spPr>
          <a:xfrm>
            <a:off x="3203848" y="2466474"/>
            <a:ext cx="504056" cy="2642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8" idx="6"/>
            <a:endCxn id="9" idx="1"/>
          </p:cNvCxnSpPr>
          <p:nvPr/>
        </p:nvCxnSpPr>
        <p:spPr>
          <a:xfrm flipV="1">
            <a:off x="5292080" y="2466474"/>
            <a:ext cx="576064" cy="2642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9" idx="2"/>
            <a:endCxn id="11" idx="0"/>
          </p:cNvCxnSpPr>
          <p:nvPr/>
        </p:nvCxnSpPr>
        <p:spPr>
          <a:xfrm rot="5400000">
            <a:off x="6741822" y="3222558"/>
            <a:ext cx="98894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11" idx="3"/>
            <a:endCxn id="9" idx="3"/>
          </p:cNvCxnSpPr>
          <p:nvPr/>
        </p:nvCxnSpPr>
        <p:spPr>
          <a:xfrm flipV="1">
            <a:off x="8604448" y="2466474"/>
            <a:ext cx="12700" cy="1512168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4970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zh-CN" altLang="zh-CN" sz="4000" dirty="0" smtClean="0"/>
              <a:t>系统行为</a:t>
            </a:r>
            <a:r>
              <a:rPr lang="en-US" altLang="zh-CN" sz="4000" dirty="0" smtClean="0"/>
              <a:t>(</a:t>
            </a:r>
            <a:r>
              <a:rPr lang="zh-CN" altLang="en-US" sz="4000" dirty="0" smtClean="0"/>
              <a:t>离散行为</a:t>
            </a:r>
            <a:r>
              <a:rPr lang="en-US" altLang="zh-CN" sz="4000" dirty="0" smtClean="0"/>
              <a:t>)</a:t>
            </a:r>
            <a:endParaRPr lang="en-US" altLang="zh-CN" sz="4000" dirty="0" smtClean="0">
              <a:sym typeface="Wingdings" pitchFamily="2" charset="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1196752"/>
            <a:ext cx="86764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 smtClean="0"/>
          </a:p>
          <a:p>
            <a:r>
              <a:rPr lang="zh-CN" altLang="en-US" sz="2800" dirty="0" smtClean="0"/>
              <a:t>状态集合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		S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初始状态集合</a:t>
            </a:r>
            <a:r>
              <a:rPr lang="en-US" altLang="zh-CN" sz="2800" dirty="0" smtClean="0"/>
              <a:t>: 	S</a:t>
            </a:r>
            <a:r>
              <a:rPr lang="en-US" altLang="zh-CN" sz="2800" baseline="-25000" dirty="0" smtClean="0"/>
              <a:t>0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状态迁移关系</a:t>
            </a:r>
            <a:r>
              <a:rPr lang="en-US" altLang="zh-CN" sz="2800" dirty="0" smtClean="0"/>
              <a:t>: 	T</a:t>
            </a:r>
            <a:r>
              <a:rPr lang="zh-CN" altLang="en-US" sz="2800" dirty="0" smtClean="0"/>
              <a:t>  </a:t>
            </a:r>
            <a:r>
              <a:rPr lang="zh-CN" altLang="en-US" sz="2800" dirty="0" smtClean="0">
                <a:sym typeface="Symbol"/>
              </a:rPr>
              <a:t>  </a:t>
            </a:r>
            <a:r>
              <a:rPr lang="en-US" altLang="zh-CN" sz="2800" dirty="0" smtClean="0">
                <a:sym typeface="Symbol"/>
              </a:rPr>
              <a:t>S </a:t>
            </a:r>
            <a:r>
              <a:rPr lang="zh-CN" altLang="en-US" sz="2800" dirty="0" smtClean="0">
                <a:sym typeface="Symbol"/>
              </a:rPr>
              <a:t> </a:t>
            </a:r>
            <a:r>
              <a:rPr lang="en-US" altLang="zh-CN" sz="2800" dirty="0" smtClean="0">
                <a:sym typeface="Symbol"/>
              </a:rPr>
              <a:t>x S</a:t>
            </a:r>
          </a:p>
          <a:p>
            <a:endParaRPr lang="en-US" altLang="zh-CN" sz="2800" dirty="0" smtClean="0">
              <a:sym typeface="Symbol"/>
            </a:endParaRPr>
          </a:p>
          <a:p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2800" dirty="0" smtClean="0">
              <a:sym typeface="Wingdings" pitchFamily="2" charset="2"/>
            </a:endParaRPr>
          </a:p>
          <a:p>
            <a:r>
              <a:rPr lang="zh-CN" altLang="en-US" sz="2800" dirty="0" smtClean="0">
                <a:sym typeface="Wingdings" pitchFamily="2" charset="2"/>
              </a:rPr>
              <a:t>系统行为</a:t>
            </a:r>
            <a:r>
              <a:rPr lang="en-US" altLang="zh-CN" sz="2800" dirty="0" smtClean="0">
                <a:sym typeface="Wingdings" pitchFamily="2" charset="2"/>
              </a:rPr>
              <a:t>: 		[[M]]  </a:t>
            </a:r>
            <a:r>
              <a:rPr lang="zh-CN" altLang="en-US" sz="2800" dirty="0" smtClean="0">
                <a:sym typeface="Symbol"/>
              </a:rPr>
              <a:t>  </a:t>
            </a:r>
            <a:r>
              <a:rPr lang="en-US" altLang="zh-CN" sz="2800" dirty="0" smtClean="0">
                <a:sym typeface="Symbol"/>
              </a:rPr>
              <a:t>S</a:t>
            </a:r>
            <a:r>
              <a:rPr lang="en-US" altLang="zh-CN" sz="2800" baseline="30000" dirty="0" smtClean="0">
                <a:sym typeface="Symbol"/>
              </a:rPr>
              <a:t></a:t>
            </a:r>
            <a:endParaRPr lang="en-US" altLang="zh-CN" sz="2800" dirty="0" smtClean="0"/>
          </a:p>
          <a:p>
            <a:r>
              <a:rPr lang="zh-CN" altLang="en-US" sz="2800" dirty="0" smtClean="0"/>
              <a:t>　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6220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zh-CN" smtClean="0"/>
          </a:p>
          <a:p>
            <a:pPr algn="r"/>
            <a:fld id="{E1536237-E0EC-47B2-8DFA-3500DA445F19}" type="slidenum">
              <a:rPr lang="en-US" altLang="zh-CN" smtClean="0"/>
              <a:pPr algn="r"/>
              <a:t>48</a:t>
            </a:fld>
            <a:endParaRPr lang="en-US" altLang="zh-CN" smtClean="0"/>
          </a:p>
        </p:txBody>
      </p:sp>
      <p:sp>
        <p:nvSpPr>
          <p:cNvPr id="25610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0483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4000" dirty="0" smtClean="0">
                <a:solidFill>
                  <a:prstClr val="black"/>
                </a:solidFill>
              </a:rPr>
              <a:t>例</a:t>
            </a:r>
            <a:r>
              <a:rPr lang="en-US" altLang="zh-CN" sz="4000" dirty="0" smtClean="0">
                <a:solidFill>
                  <a:prstClr val="black"/>
                </a:solidFill>
              </a:rPr>
              <a:t>2-</a:t>
            </a:r>
            <a:r>
              <a:rPr lang="zh-CN" altLang="en-US" sz="4000" dirty="0" smtClean="0">
                <a:solidFill>
                  <a:prstClr val="black"/>
                </a:solidFill>
              </a:rPr>
              <a:t>互斥</a:t>
            </a:r>
            <a:r>
              <a:rPr lang="en-US" altLang="zh-CN" sz="4000" dirty="0" smtClean="0">
                <a:solidFill>
                  <a:prstClr val="black"/>
                </a:solidFill>
              </a:rPr>
              <a:t>：</a:t>
            </a:r>
            <a:r>
              <a:rPr lang="zh-CN" altLang="en-US" sz="4000" dirty="0" smtClean="0"/>
              <a:t>状态集合</a:t>
            </a:r>
            <a:endParaRPr lang="en-US" altLang="zh-CN" sz="4000" dirty="0" smtClean="0"/>
          </a:p>
        </p:txBody>
      </p:sp>
      <p:sp>
        <p:nvSpPr>
          <p:cNvPr id="36" name="Rectangle 24"/>
          <p:cNvSpPr txBox="1">
            <a:spLocks noChangeArrowheads="1"/>
          </p:cNvSpPr>
          <p:nvPr/>
        </p:nvSpPr>
        <p:spPr>
          <a:xfrm>
            <a:off x="0" y="1124744"/>
            <a:ext cx="8820472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= { s</a:t>
            </a:r>
            <a:r>
              <a:rPr kumimoji="0" lang="en-US" altLang="zh-CN" sz="32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,s</a:t>
            </a:r>
            <a:r>
              <a:rPr kumimoji="0" lang="en-US" altLang="zh-CN" sz="32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,…,s</a:t>
            </a:r>
            <a:r>
              <a:rPr kumimoji="0" lang="en-US" altLang="zh-CN" sz="32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71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3200" dirty="0" smtClean="0">
                <a:solidFill>
                  <a:prstClr val="black"/>
                </a:solidFill>
              </a:rPr>
              <a:t> </a:t>
            </a:r>
            <a:r>
              <a:rPr lang="en-US" altLang="zh-CN" sz="3200" dirty="0" err="1" smtClean="0">
                <a:solidFill>
                  <a:prstClr val="black"/>
                </a:solidFill>
              </a:rPr>
              <a:t>s</a:t>
            </a:r>
            <a:r>
              <a:rPr lang="en-US" altLang="zh-CN" sz="3200" baseline="-25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3200" baseline="-25000" dirty="0" smtClean="0">
                <a:solidFill>
                  <a:prstClr val="black"/>
                </a:solidFill>
              </a:rPr>
              <a:t> </a:t>
            </a:r>
            <a:r>
              <a:rPr lang="zh-CN" altLang="en-US" sz="3200" dirty="0" smtClean="0">
                <a:solidFill>
                  <a:prstClr val="black"/>
                </a:solidFill>
              </a:rPr>
              <a:t>对应于五元组</a:t>
            </a:r>
            <a:r>
              <a:rPr lang="en-US" altLang="zh-CN" sz="3200" dirty="0" smtClean="0">
                <a:solidFill>
                  <a:prstClr val="black"/>
                </a:solidFill>
              </a:rPr>
              <a:t>(</a:t>
            </a:r>
            <a:r>
              <a:rPr lang="en-US" altLang="zh-CN" sz="3200" dirty="0" err="1" smtClean="0">
                <a:solidFill>
                  <a:prstClr val="black"/>
                </a:solidFill>
              </a:rPr>
              <a:t>a,b,x,y,t</a:t>
            </a:r>
            <a:r>
              <a:rPr lang="en-US" altLang="zh-CN" sz="3200" dirty="0" smtClean="0">
                <a:solidFill>
                  <a:prstClr val="black"/>
                </a:solidFill>
              </a:rPr>
              <a:t>)</a:t>
            </a:r>
            <a:r>
              <a:rPr lang="zh-CN" altLang="en-US" sz="3200" dirty="0" smtClean="0">
                <a:solidFill>
                  <a:prstClr val="black"/>
                </a:solidFill>
              </a:rPr>
              <a:t>的一个元素</a:t>
            </a:r>
            <a:endParaRPr lang="en-US" altLang="zh-CN" sz="3200" dirty="0" smtClean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zh-CN" altLang="en-US" sz="3200" dirty="0" smtClean="0">
                <a:solidFill>
                  <a:prstClr val="black"/>
                </a:solidFill>
              </a:rPr>
              <a:t>其中</a:t>
            </a:r>
            <a:r>
              <a:rPr lang="en-US" altLang="zh-CN" sz="3200" dirty="0" err="1" smtClean="0">
                <a:solidFill>
                  <a:prstClr val="black"/>
                </a:solidFill>
              </a:rPr>
              <a:t>s</a:t>
            </a:r>
            <a:r>
              <a:rPr lang="en-US" altLang="zh-CN" sz="3200" baseline="-25000" dirty="0" err="1" smtClean="0">
                <a:solidFill>
                  <a:prstClr val="black"/>
                </a:solidFill>
              </a:rPr>
              <a:t>i</a:t>
            </a:r>
            <a:r>
              <a:rPr lang="zh-CN" altLang="en-US" sz="3200" dirty="0" smtClean="0">
                <a:solidFill>
                  <a:prstClr val="black"/>
                </a:solidFill>
              </a:rPr>
              <a:t>代表</a:t>
            </a:r>
            <a:r>
              <a:rPr lang="en-US" altLang="zh-CN" sz="3200" dirty="0" smtClean="0">
                <a:solidFill>
                  <a:prstClr val="black"/>
                </a:solidFill>
              </a:rPr>
              <a:t>	(</a:t>
            </a:r>
            <a:r>
              <a:rPr lang="en-US" altLang="zh-CN" sz="3200" dirty="0" err="1" smtClean="0">
                <a:solidFill>
                  <a:prstClr val="black"/>
                </a:solidFill>
              </a:rPr>
              <a:t>a,b,x,y,t</a:t>
            </a:r>
            <a:r>
              <a:rPr lang="en-US" altLang="zh-CN" sz="3200" dirty="0" smtClean="0">
                <a:solidFill>
                  <a:prstClr val="black"/>
                </a:solidFill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zh-CN" altLang="en-US" sz="3200" dirty="0" smtClean="0">
                <a:solidFill>
                  <a:prstClr val="black"/>
                </a:solidFill>
              </a:rPr>
              <a:t>当且仅当</a:t>
            </a:r>
            <a:r>
              <a:rPr lang="en-US" altLang="zh-CN" sz="3200" dirty="0" smtClean="0">
                <a:solidFill>
                  <a:prstClr val="black"/>
                </a:solidFill>
              </a:rPr>
              <a:t>		</a:t>
            </a:r>
            <a:r>
              <a:rPr lang="en-US" altLang="zh-CN" sz="32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3200" dirty="0" smtClean="0">
                <a:solidFill>
                  <a:prstClr val="black"/>
                </a:solidFill>
              </a:rPr>
              <a:t>=a*24+b*8+x*4+y*2+t</a:t>
            </a:r>
          </a:p>
          <a:p>
            <a:pPr marL="342900" lvl="0" indent="-342900">
              <a:spcBef>
                <a:spcPct val="20000"/>
              </a:spcBef>
            </a:pPr>
            <a:endParaRPr lang="en-US" altLang="zh-CN" sz="3200" baseline="-25000" dirty="0" smtClean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zh-CN" altLang="en-US" sz="3200" dirty="0" smtClean="0">
                <a:solidFill>
                  <a:prstClr val="black"/>
                </a:solidFill>
              </a:rPr>
              <a:t>其中</a:t>
            </a:r>
            <a:r>
              <a:rPr lang="en-US" altLang="zh-CN" sz="3200" dirty="0" smtClean="0">
                <a:solidFill>
                  <a:prstClr val="black"/>
                </a:solidFill>
              </a:rPr>
              <a:t>NCR</a:t>
            </a:r>
            <a:r>
              <a:rPr lang="zh-CN" altLang="en-US" sz="3200" dirty="0" smtClean="0">
                <a:solidFill>
                  <a:prstClr val="black"/>
                </a:solidFill>
              </a:rPr>
              <a:t>代表</a:t>
            </a:r>
            <a:r>
              <a:rPr lang="en-US" altLang="zh-CN" sz="3200" dirty="0" smtClean="0">
                <a:solidFill>
                  <a:prstClr val="black"/>
                </a:solidFill>
              </a:rPr>
              <a:t>0, wait</a:t>
            </a:r>
            <a:r>
              <a:rPr lang="zh-CN" altLang="en-US" sz="3200" dirty="0" smtClean="0">
                <a:solidFill>
                  <a:prstClr val="black"/>
                </a:solidFill>
              </a:rPr>
              <a:t>代表</a:t>
            </a:r>
            <a:r>
              <a:rPr lang="en-US" altLang="zh-CN" sz="3200" dirty="0" smtClean="0">
                <a:solidFill>
                  <a:prstClr val="black"/>
                </a:solidFill>
              </a:rPr>
              <a:t>1, CR</a:t>
            </a:r>
            <a:r>
              <a:rPr lang="zh-CN" altLang="en-US" sz="3200" dirty="0" smtClean="0">
                <a:solidFill>
                  <a:prstClr val="black"/>
                </a:solidFill>
              </a:rPr>
              <a:t>代表</a:t>
            </a:r>
            <a:r>
              <a:rPr lang="en-US" altLang="zh-CN" sz="3200" dirty="0" smtClean="0">
                <a:solidFill>
                  <a:prstClr val="black"/>
                </a:solidFill>
              </a:rPr>
              <a:t>2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130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zh-CN" smtClean="0"/>
          </a:p>
          <a:p>
            <a:pPr algn="r"/>
            <a:fld id="{E1536237-E0EC-47B2-8DFA-3500DA445F19}" type="slidenum">
              <a:rPr lang="en-US" altLang="zh-CN" smtClean="0"/>
              <a:pPr algn="r"/>
              <a:t>49</a:t>
            </a:fld>
            <a:endParaRPr lang="en-US" altLang="zh-CN" smtClean="0"/>
          </a:p>
        </p:txBody>
      </p:sp>
      <p:sp>
        <p:nvSpPr>
          <p:cNvPr id="25610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0483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4000" dirty="0" smtClean="0">
                <a:solidFill>
                  <a:prstClr val="black"/>
                </a:solidFill>
              </a:rPr>
              <a:t>例</a:t>
            </a:r>
            <a:r>
              <a:rPr lang="en-US" altLang="zh-CN" sz="4000" dirty="0" smtClean="0">
                <a:solidFill>
                  <a:prstClr val="black"/>
                </a:solidFill>
              </a:rPr>
              <a:t>2-</a:t>
            </a:r>
            <a:r>
              <a:rPr lang="zh-CN" altLang="en-US" sz="4000" dirty="0" smtClean="0">
                <a:solidFill>
                  <a:prstClr val="black"/>
                </a:solidFill>
              </a:rPr>
              <a:t>互斥</a:t>
            </a:r>
            <a:r>
              <a:rPr lang="en-US" altLang="zh-CN" sz="4000" dirty="0" smtClean="0">
                <a:solidFill>
                  <a:prstClr val="black"/>
                </a:solidFill>
              </a:rPr>
              <a:t>：</a:t>
            </a:r>
            <a:r>
              <a:rPr lang="zh-CN" altLang="en-US" sz="4000" dirty="0" smtClean="0"/>
              <a:t>初始状态集合</a:t>
            </a:r>
            <a:endParaRPr lang="en-US" altLang="zh-CN" sz="4000" dirty="0" smtClean="0"/>
          </a:p>
        </p:txBody>
      </p:sp>
      <p:sp>
        <p:nvSpPr>
          <p:cNvPr id="36" name="Rectangle 24"/>
          <p:cNvSpPr txBox="1">
            <a:spLocks noChangeArrowheads="1"/>
          </p:cNvSpPr>
          <p:nvPr/>
        </p:nvSpPr>
        <p:spPr>
          <a:xfrm>
            <a:off x="0" y="1124744"/>
            <a:ext cx="8820472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= { s</a:t>
            </a:r>
            <a:r>
              <a:rPr kumimoji="0" lang="en-US" altLang="zh-CN" sz="32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,s</a:t>
            </a:r>
            <a:r>
              <a:rPr kumimoji="0" lang="en-US" altLang="zh-CN" sz="32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,…,s</a:t>
            </a:r>
            <a:r>
              <a:rPr kumimoji="0" lang="en-US" altLang="zh-CN" sz="32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71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 smtClean="0">
                <a:solidFill>
                  <a:prstClr val="black"/>
                </a:solidFill>
              </a:rPr>
              <a:t>S</a:t>
            </a:r>
            <a:r>
              <a:rPr lang="en-US" altLang="zh-CN" sz="3200" baseline="-25000" dirty="0" smtClean="0">
                <a:solidFill>
                  <a:prstClr val="black"/>
                </a:solidFill>
              </a:rPr>
              <a:t>0</a:t>
            </a:r>
            <a:r>
              <a:rPr lang="en-US" altLang="zh-CN" sz="3200" dirty="0" smtClean="0">
                <a:solidFill>
                  <a:prstClr val="black"/>
                </a:solidFill>
              </a:rPr>
              <a:t> = {</a:t>
            </a:r>
            <a:r>
              <a:rPr lang="en-US" altLang="zh-CN" sz="3200" dirty="0" err="1" smtClean="0">
                <a:solidFill>
                  <a:prstClr val="black"/>
                </a:solidFill>
              </a:rPr>
              <a:t>s</a:t>
            </a:r>
            <a:r>
              <a:rPr lang="en-US" altLang="zh-CN" sz="3200" baseline="-25000" dirty="0" err="1" smtClean="0">
                <a:solidFill>
                  <a:prstClr val="black"/>
                </a:solidFill>
              </a:rPr>
              <a:t>k</a:t>
            </a:r>
            <a:r>
              <a:rPr lang="en-US" altLang="zh-CN" sz="3200" dirty="0" smtClean="0">
                <a:solidFill>
                  <a:prstClr val="black"/>
                </a:solidFill>
              </a:rPr>
              <a:t> | k/2=0 </a:t>
            </a:r>
            <a:r>
              <a:rPr lang="en-US" altLang="zh-CN" sz="3200" dirty="0">
                <a:solidFill>
                  <a:prstClr val="black"/>
                </a:solidFill>
              </a:rPr>
              <a:t>} = </a:t>
            </a:r>
            <a:r>
              <a:rPr lang="en-US" altLang="zh-CN" sz="3200" dirty="0" smtClean="0">
                <a:solidFill>
                  <a:prstClr val="black"/>
                </a:solidFill>
              </a:rPr>
              <a:t>{s</a:t>
            </a:r>
            <a:r>
              <a:rPr lang="en-US" altLang="zh-CN" sz="3200" baseline="-25000" dirty="0" smtClean="0">
                <a:solidFill>
                  <a:prstClr val="black"/>
                </a:solidFill>
              </a:rPr>
              <a:t>0</a:t>
            </a:r>
            <a:r>
              <a:rPr lang="en-US" altLang="zh-CN" sz="3200" dirty="0" smtClean="0">
                <a:solidFill>
                  <a:prstClr val="black"/>
                </a:solidFill>
              </a:rPr>
              <a:t>, s</a:t>
            </a:r>
            <a:r>
              <a:rPr lang="en-US" altLang="zh-CN" sz="3200" baseline="-25000" dirty="0" smtClean="0">
                <a:solidFill>
                  <a:prstClr val="black"/>
                </a:solidFill>
              </a:rPr>
              <a:t>1</a:t>
            </a:r>
            <a:r>
              <a:rPr lang="en-US" altLang="zh-CN" sz="3200" dirty="0" smtClean="0">
                <a:solidFill>
                  <a:prstClr val="black"/>
                </a:solidFill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endParaRPr lang="en-US" altLang="zh-CN" sz="3200" baseline="-25000" dirty="0" smtClean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51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例</a:t>
            </a:r>
            <a:r>
              <a:rPr lang="en-US" altLang="zh-CN" dirty="0" smtClean="0"/>
              <a:t>1a - </a:t>
            </a:r>
            <a:r>
              <a:rPr lang="zh-CN" altLang="en-US" dirty="0"/>
              <a:t>整数平方根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021288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整数平方根的涵义如下：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我们的需求如下：</a:t>
            </a:r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467544" y="4293096"/>
            <a:ext cx="360040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输入</a:t>
            </a:r>
            <a:r>
              <a:rPr lang="en-US" altLang="zh-CN" sz="2800" dirty="0" smtClean="0">
                <a:solidFill>
                  <a:schemeClr val="tx1"/>
                </a:solidFill>
              </a:rPr>
              <a:t>x</a:t>
            </a:r>
            <a:r>
              <a:rPr lang="zh-CN" altLang="en-US" sz="2800" dirty="0" smtClean="0">
                <a:solidFill>
                  <a:schemeClr val="tx1"/>
                </a:solidFill>
              </a:rPr>
              <a:t>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输出</a:t>
            </a:r>
            <a:r>
              <a:rPr lang="en-US" altLang="zh-CN" sz="2800" dirty="0" smtClean="0">
                <a:solidFill>
                  <a:schemeClr val="tx1"/>
                </a:solidFill>
              </a:rPr>
              <a:t>x </a:t>
            </a:r>
            <a:r>
              <a:rPr lang="zh-CN" altLang="en-US" sz="2800" dirty="0" smtClean="0">
                <a:solidFill>
                  <a:schemeClr val="tx1"/>
                </a:solidFill>
              </a:rPr>
              <a:t>的</a:t>
            </a:r>
            <a:r>
              <a:rPr lang="zh-CN" altLang="en-US" sz="2800" dirty="0" smtClean="0">
                <a:solidFill>
                  <a:prstClr val="black"/>
                </a:solidFill>
              </a:rPr>
              <a:t>整树平方根</a:t>
            </a:r>
            <a:r>
              <a:rPr lang="zh-CN" altLang="en-US" sz="2800" dirty="0" smtClean="0">
                <a:solidFill>
                  <a:schemeClr val="tx1"/>
                </a:solidFill>
              </a:rPr>
              <a:t>。</a:t>
            </a:r>
            <a:endParaRPr lang="en-US" altLang="zh-CN" sz="2800" dirty="0" smtClean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916832"/>
            <a:ext cx="8496944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r</a:t>
            </a:r>
            <a:r>
              <a:rPr lang="zh-CN" altLang="en-US" sz="2800" dirty="0" smtClean="0">
                <a:solidFill>
                  <a:schemeClr val="tx1"/>
                </a:solidFill>
              </a:rPr>
              <a:t>是 </a:t>
            </a:r>
            <a:r>
              <a:rPr lang="en-US" altLang="zh-CN" sz="2800" dirty="0" smtClean="0">
                <a:solidFill>
                  <a:schemeClr val="tx1"/>
                </a:solidFill>
              </a:rPr>
              <a:t>x </a:t>
            </a:r>
            <a:r>
              <a:rPr lang="zh-CN" altLang="en-US" sz="2800" dirty="0" smtClean="0">
                <a:solidFill>
                  <a:schemeClr val="tx1"/>
                </a:solidFill>
              </a:rPr>
              <a:t>的</a:t>
            </a:r>
            <a:r>
              <a:rPr lang="zh-CN" altLang="en-US" sz="2800" dirty="0" smtClean="0">
                <a:solidFill>
                  <a:prstClr val="black"/>
                </a:solidFill>
              </a:rPr>
              <a:t>整数平方根</a:t>
            </a:r>
            <a:r>
              <a:rPr lang="zh-CN" altLang="en-US" sz="2800" dirty="0" smtClean="0">
                <a:solidFill>
                  <a:schemeClr val="tx1"/>
                </a:solidFill>
              </a:rPr>
              <a:t>当且仅当 </a:t>
            </a:r>
            <a:r>
              <a:rPr lang="en-US" altLang="zh-CN" sz="2800" dirty="0" smtClean="0">
                <a:solidFill>
                  <a:prstClr val="black"/>
                </a:solidFill>
              </a:rPr>
              <a:t>r*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r</a:t>
            </a:r>
            <a:r>
              <a:rPr lang="en-US" altLang="zh-CN" sz="2800" dirty="0" err="1" smtClean="0">
                <a:solidFill>
                  <a:prstClr val="black"/>
                </a:solidFill>
                <a:sym typeface="Symbol"/>
              </a:rPr>
              <a:t>x</a:t>
            </a:r>
            <a:r>
              <a:rPr lang="zh-CN" altLang="en-US" sz="2800" dirty="0" smtClean="0">
                <a:solidFill>
                  <a:prstClr val="black"/>
                </a:solidFill>
              </a:rPr>
              <a:t>且</a:t>
            </a:r>
            <a:r>
              <a:rPr lang="en-US" altLang="zh-CN" sz="2800" dirty="0" smtClean="0">
                <a:solidFill>
                  <a:prstClr val="black"/>
                </a:solidFill>
              </a:rPr>
              <a:t>x&lt;(r+1)*(r+1)。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zh-CN" smtClean="0"/>
          </a:p>
          <a:p>
            <a:pPr algn="r"/>
            <a:fld id="{E1536237-E0EC-47B2-8DFA-3500DA445F19}" type="slidenum">
              <a:rPr lang="en-US" altLang="zh-CN" smtClean="0"/>
              <a:pPr algn="r"/>
              <a:t>50</a:t>
            </a:fld>
            <a:endParaRPr lang="en-US" altLang="zh-CN" smtClean="0"/>
          </a:p>
        </p:txBody>
      </p:sp>
      <p:sp>
        <p:nvSpPr>
          <p:cNvPr id="25610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0483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4000" dirty="0" smtClean="0">
                <a:solidFill>
                  <a:prstClr val="black"/>
                </a:solidFill>
              </a:rPr>
              <a:t>例</a:t>
            </a:r>
            <a:r>
              <a:rPr lang="en-US" altLang="zh-CN" sz="4000" dirty="0" smtClean="0">
                <a:solidFill>
                  <a:prstClr val="black"/>
                </a:solidFill>
              </a:rPr>
              <a:t>2-</a:t>
            </a:r>
            <a:r>
              <a:rPr lang="zh-CN" altLang="en-US" sz="4000" dirty="0" smtClean="0">
                <a:solidFill>
                  <a:prstClr val="black"/>
                </a:solidFill>
              </a:rPr>
              <a:t>互斥</a:t>
            </a:r>
            <a:r>
              <a:rPr lang="en-US" altLang="zh-CN" sz="4000" dirty="0" smtClean="0">
                <a:solidFill>
                  <a:prstClr val="black"/>
                </a:solidFill>
              </a:rPr>
              <a:t>：</a:t>
            </a:r>
            <a:r>
              <a:rPr lang="zh-CN" altLang="en-US" sz="4000" dirty="0" smtClean="0"/>
              <a:t>状态迁移关系</a:t>
            </a:r>
            <a:endParaRPr lang="en-US" altLang="zh-CN" sz="4000" dirty="0" smtClean="0"/>
          </a:p>
        </p:txBody>
      </p:sp>
      <p:sp>
        <p:nvSpPr>
          <p:cNvPr id="36" name="Rectangle 24"/>
          <p:cNvSpPr txBox="1">
            <a:spLocks noChangeArrowheads="1"/>
          </p:cNvSpPr>
          <p:nvPr/>
        </p:nvSpPr>
        <p:spPr>
          <a:xfrm>
            <a:off x="0" y="1124744"/>
            <a:ext cx="8820472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= { s</a:t>
            </a:r>
            <a:r>
              <a:rPr kumimoji="0" lang="en-US" altLang="zh-CN" sz="32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,s</a:t>
            </a:r>
            <a:r>
              <a:rPr kumimoji="0" lang="en-US" altLang="zh-CN" sz="32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,…,s</a:t>
            </a:r>
            <a:r>
              <a:rPr kumimoji="0" lang="en-US" altLang="zh-CN" sz="32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71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 smtClean="0">
                <a:solidFill>
                  <a:prstClr val="black"/>
                </a:solidFill>
              </a:rPr>
              <a:t>T = {(</a:t>
            </a:r>
            <a:r>
              <a:rPr lang="en-US" altLang="zh-CN" sz="3200" dirty="0" err="1" smtClean="0">
                <a:solidFill>
                  <a:prstClr val="black"/>
                </a:solidFill>
              </a:rPr>
              <a:t>s</a:t>
            </a:r>
            <a:r>
              <a:rPr lang="en-US" altLang="zh-CN" sz="3200" baseline="-25000" dirty="0" err="1" smtClean="0">
                <a:solidFill>
                  <a:prstClr val="black"/>
                </a:solidFill>
              </a:rPr>
              <a:t>k</a:t>
            </a:r>
            <a:r>
              <a:rPr lang="en-US" altLang="zh-CN" sz="3200" dirty="0" smtClean="0">
                <a:solidFill>
                  <a:prstClr val="black"/>
                </a:solidFill>
              </a:rPr>
              <a:t>, </a:t>
            </a:r>
            <a:r>
              <a:rPr lang="en-US" altLang="zh-CN" sz="3200" dirty="0" err="1" smtClean="0">
                <a:solidFill>
                  <a:prstClr val="black"/>
                </a:solidFill>
              </a:rPr>
              <a:t>s</a:t>
            </a:r>
            <a:r>
              <a:rPr lang="en-US" altLang="zh-CN" sz="3200" baseline="-25000" dirty="0" err="1" smtClean="0">
                <a:solidFill>
                  <a:prstClr val="black"/>
                </a:solidFill>
              </a:rPr>
              <a:t>j</a:t>
            </a:r>
            <a:r>
              <a:rPr lang="en-US" altLang="zh-CN" sz="3200" dirty="0" smtClean="0">
                <a:solidFill>
                  <a:prstClr val="black"/>
                </a:solidFill>
              </a:rPr>
              <a:t>) | …… } </a:t>
            </a:r>
          </a:p>
          <a:p>
            <a:pPr marL="342900" lvl="0" indent="-342900">
              <a:spcBef>
                <a:spcPct val="20000"/>
              </a:spcBef>
            </a:pPr>
            <a:endParaRPr lang="en-US" altLang="zh-CN" sz="3200" baseline="-25000" dirty="0" smtClean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284984"/>
            <a:ext cx="53640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((0,-,-,-,-), (1,-,-,1,1)),</a:t>
            </a:r>
          </a:p>
          <a:p>
            <a:r>
              <a:rPr lang="en-US" altLang="zh-CN" sz="2400" dirty="0" smtClean="0">
                <a:sym typeface="Wingdings" pitchFamily="2" charset="2"/>
              </a:rPr>
              <a:t>((1,-,0,-,-),(2,-,-,-,-)), ((1,-,-,-,0),(2,-,-,-,-)), </a:t>
            </a:r>
          </a:p>
          <a:p>
            <a:r>
              <a:rPr lang="en-US" altLang="zh-CN" sz="2400" dirty="0" smtClean="0">
                <a:sym typeface="Wingdings" pitchFamily="2" charset="2"/>
              </a:rPr>
              <a:t>((1,-,1,-,1),(1,-,-,-,-))</a:t>
            </a:r>
          </a:p>
          <a:p>
            <a:r>
              <a:rPr lang="en-US" altLang="zh-CN" sz="2400" dirty="0" smtClean="0">
                <a:sym typeface="Wingdings" pitchFamily="2" charset="2"/>
              </a:rPr>
              <a:t>((2,-,-,-,-),(1,-,-,-,0,-))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5013176"/>
            <a:ext cx="53640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((-,0,-,-,-), (-,1,1,-,0)),</a:t>
            </a:r>
          </a:p>
          <a:p>
            <a:r>
              <a:rPr lang="en-US" altLang="zh-CN" sz="2400" dirty="0" smtClean="0">
                <a:sym typeface="Wingdings" pitchFamily="2" charset="2"/>
              </a:rPr>
              <a:t>((-,1,-,0,-),(-,2,-,-,-)), ((-,1,-,-,1),(-,2,-,-,-)), </a:t>
            </a:r>
          </a:p>
          <a:p>
            <a:r>
              <a:rPr lang="en-US" altLang="zh-CN" sz="2400" dirty="0" smtClean="0">
                <a:sym typeface="Wingdings" pitchFamily="2" charset="2"/>
              </a:rPr>
              <a:t>((-,1,1,-,1),(-,1,-,-,-))</a:t>
            </a:r>
          </a:p>
          <a:p>
            <a:r>
              <a:rPr lang="en-US" altLang="zh-CN" sz="2400" dirty="0" smtClean="0">
                <a:sym typeface="Wingdings" pitchFamily="2" charset="2"/>
              </a:rPr>
              <a:t>((-,2,-,-,-),(-,1,-,0,-,-))</a:t>
            </a:r>
          </a:p>
        </p:txBody>
      </p:sp>
    </p:spTree>
    <p:extLst>
      <p:ext uri="{BB962C8B-B14F-4D97-AF65-F5344CB8AC3E}">
        <p14:creationId xmlns:p14="http://schemas.microsoft.com/office/powerpoint/2010/main" xmlns="" val="352848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4000" dirty="0" smtClean="0">
                <a:solidFill>
                  <a:prstClr val="black"/>
                </a:solidFill>
              </a:rPr>
              <a:t>例</a:t>
            </a:r>
            <a:r>
              <a:rPr lang="en-US" altLang="zh-CN" sz="4000" dirty="0" smtClean="0">
                <a:solidFill>
                  <a:prstClr val="black"/>
                </a:solidFill>
              </a:rPr>
              <a:t>2-</a:t>
            </a:r>
            <a:r>
              <a:rPr lang="zh-CN" altLang="en-US" sz="4000" dirty="0" smtClean="0">
                <a:solidFill>
                  <a:prstClr val="black"/>
                </a:solidFill>
              </a:rPr>
              <a:t>互斥</a:t>
            </a:r>
            <a:r>
              <a:rPr lang="en-US" altLang="zh-CN" sz="4000" dirty="0" smtClean="0">
                <a:solidFill>
                  <a:prstClr val="black"/>
                </a:solidFill>
              </a:rPr>
              <a:t>：</a:t>
            </a:r>
            <a:r>
              <a:rPr lang="zh-CN" altLang="en-US" sz="4000" dirty="0" smtClean="0"/>
              <a:t>系统行为模型</a:t>
            </a:r>
            <a:endParaRPr lang="en-US" altLang="zh-CN" sz="4000" dirty="0" smtClean="0"/>
          </a:p>
        </p:txBody>
      </p:sp>
      <p:sp>
        <p:nvSpPr>
          <p:cNvPr id="37" name="矩形 36"/>
          <p:cNvSpPr/>
          <p:nvPr/>
        </p:nvSpPr>
        <p:spPr>
          <a:xfrm>
            <a:off x="0" y="1196752"/>
            <a:ext cx="86764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 smtClean="0"/>
              <a:t>状态集合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		S = </a:t>
            </a:r>
            <a:r>
              <a:rPr lang="en-US" altLang="zh-CN" sz="2800" dirty="0" smtClean="0">
                <a:solidFill>
                  <a:prstClr val="black"/>
                </a:solidFill>
              </a:rPr>
              <a:t>{ s</a:t>
            </a:r>
            <a:r>
              <a:rPr lang="en-US" altLang="zh-CN" sz="2800" baseline="-25000" dirty="0" smtClean="0">
                <a:solidFill>
                  <a:prstClr val="black"/>
                </a:solidFill>
              </a:rPr>
              <a:t>0</a:t>
            </a:r>
            <a:r>
              <a:rPr lang="en-US" altLang="zh-CN" sz="2800" dirty="0" smtClean="0">
                <a:solidFill>
                  <a:prstClr val="black"/>
                </a:solidFill>
              </a:rPr>
              <a:t>,s</a:t>
            </a:r>
            <a:r>
              <a:rPr lang="en-US" altLang="zh-CN" sz="2800" baseline="-25000" dirty="0" smtClean="0">
                <a:solidFill>
                  <a:prstClr val="black"/>
                </a:solidFill>
              </a:rPr>
              <a:t>1</a:t>
            </a:r>
            <a:r>
              <a:rPr lang="en-US" altLang="zh-CN" sz="2800" dirty="0" smtClean="0">
                <a:solidFill>
                  <a:prstClr val="black"/>
                </a:solidFill>
              </a:rPr>
              <a:t>,…,s</a:t>
            </a:r>
            <a:r>
              <a:rPr lang="en-US" altLang="zh-CN" sz="2800" baseline="-25000" dirty="0" smtClean="0">
                <a:solidFill>
                  <a:prstClr val="black"/>
                </a:solidFill>
              </a:rPr>
              <a:t>71</a:t>
            </a:r>
            <a:r>
              <a:rPr lang="en-US" altLang="zh-CN" sz="2800" dirty="0" smtClean="0">
                <a:solidFill>
                  <a:prstClr val="black"/>
                </a:solidFill>
              </a:rPr>
              <a:t>}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初始状态集合</a:t>
            </a:r>
            <a:r>
              <a:rPr lang="en-US" altLang="zh-CN" sz="2800" dirty="0" smtClean="0"/>
              <a:t>: 	S</a:t>
            </a:r>
            <a:r>
              <a:rPr lang="en-US" altLang="zh-CN" sz="2800" baseline="-25000" dirty="0" smtClean="0"/>
              <a:t>0</a:t>
            </a:r>
            <a:r>
              <a:rPr lang="en-US" altLang="zh-CN" sz="2800" dirty="0" smtClean="0"/>
              <a:t> = </a:t>
            </a:r>
            <a:r>
              <a:rPr lang="en-US" altLang="zh-CN" sz="2800" dirty="0" smtClean="0">
                <a:solidFill>
                  <a:prstClr val="black"/>
                </a:solidFill>
              </a:rPr>
              <a:t>{ … }</a:t>
            </a:r>
            <a:endParaRPr lang="en-US" altLang="zh-CN" sz="2800" baseline="-250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状态迁移关系</a:t>
            </a:r>
            <a:r>
              <a:rPr lang="en-US" altLang="zh-CN" sz="2800" dirty="0" smtClean="0"/>
              <a:t>: 	T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=  { … }</a:t>
            </a:r>
            <a:endParaRPr lang="en-US" altLang="zh-CN" sz="2800" dirty="0" smtClean="0">
              <a:sym typeface="Symbol"/>
            </a:endParaRPr>
          </a:p>
          <a:p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2800" dirty="0" smtClean="0">
              <a:sym typeface="Wingdings" pitchFamily="2" charset="2"/>
            </a:endParaRPr>
          </a:p>
          <a:p>
            <a:r>
              <a:rPr lang="zh-CN" altLang="en-US" sz="2800" dirty="0" smtClean="0"/>
              <a:t>　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98454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zh-CN" smtClean="0"/>
          </a:p>
          <a:p>
            <a:pPr algn="r"/>
            <a:fld id="{E1536237-E0EC-47B2-8DFA-3500DA445F19}" type="slidenum">
              <a:rPr lang="en-US" altLang="zh-CN" smtClean="0"/>
              <a:pPr algn="r"/>
              <a:t>52</a:t>
            </a:fld>
            <a:endParaRPr lang="en-US" altLang="zh-CN" smtClean="0"/>
          </a:p>
        </p:txBody>
      </p:sp>
      <p:sp>
        <p:nvSpPr>
          <p:cNvPr id="25610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0483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4000" dirty="0" smtClean="0">
                <a:solidFill>
                  <a:prstClr val="black"/>
                </a:solidFill>
              </a:rPr>
              <a:t>例</a:t>
            </a:r>
            <a:r>
              <a:rPr lang="en-US" altLang="zh-CN" sz="4000" dirty="0" smtClean="0">
                <a:solidFill>
                  <a:prstClr val="black"/>
                </a:solidFill>
              </a:rPr>
              <a:t>2-</a:t>
            </a:r>
            <a:r>
              <a:rPr lang="zh-CN" altLang="en-US" sz="4000" dirty="0" smtClean="0">
                <a:solidFill>
                  <a:prstClr val="black"/>
                </a:solidFill>
              </a:rPr>
              <a:t>互斥</a:t>
            </a:r>
            <a:r>
              <a:rPr lang="en-US" altLang="zh-CN" sz="4000" dirty="0" smtClean="0">
                <a:solidFill>
                  <a:prstClr val="black"/>
                </a:solidFill>
              </a:rPr>
              <a:t>：</a:t>
            </a:r>
            <a:r>
              <a:rPr lang="zh-CN" altLang="en-US" sz="4000" dirty="0" smtClean="0">
                <a:solidFill>
                  <a:prstClr val="black"/>
                </a:solidFill>
              </a:rPr>
              <a:t>状态</a:t>
            </a:r>
            <a:r>
              <a:rPr lang="zh-CN" altLang="en-US" sz="4000" dirty="0" smtClean="0">
                <a:solidFill>
                  <a:prstClr val="black"/>
                </a:solidFill>
              </a:rPr>
              <a:t>迁移图</a:t>
            </a:r>
            <a:endParaRPr lang="en-US" altLang="zh-CN" sz="4000" dirty="0" smtClean="0"/>
          </a:p>
        </p:txBody>
      </p:sp>
      <p:sp>
        <p:nvSpPr>
          <p:cNvPr id="38" name="Oval 2"/>
          <p:cNvSpPr>
            <a:spLocks noChangeArrowheads="1"/>
          </p:cNvSpPr>
          <p:nvPr/>
        </p:nvSpPr>
        <p:spPr bwMode="auto">
          <a:xfrm>
            <a:off x="1763961" y="148448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</a:rPr>
              <a:t>s</a:t>
            </a:r>
            <a:r>
              <a:rPr lang="en-US" altLang="zh-CN" sz="2400" baseline="-25000" dirty="0" smtClean="0">
                <a:solidFill>
                  <a:prstClr val="black"/>
                </a:solidFill>
              </a:rPr>
              <a:t>0</a:t>
            </a:r>
            <a:endParaRPr lang="en-US" altLang="zh-CN" sz="2400" dirty="0">
              <a:latin typeface="Calibri" pitchFamily="34" charset="0"/>
            </a:endParaRPr>
          </a:p>
        </p:txBody>
      </p:sp>
      <p:sp>
        <p:nvSpPr>
          <p:cNvPr id="39" name="Oval 3"/>
          <p:cNvSpPr>
            <a:spLocks noChangeArrowheads="1"/>
          </p:cNvSpPr>
          <p:nvPr/>
        </p:nvSpPr>
        <p:spPr bwMode="auto">
          <a:xfrm>
            <a:off x="5088186" y="253858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</a:rPr>
              <a:t>s</a:t>
            </a:r>
            <a:r>
              <a:rPr lang="en-US" altLang="zh-CN" sz="2400" baseline="-25000" dirty="0" smtClean="0">
                <a:solidFill>
                  <a:prstClr val="black"/>
                </a:solidFill>
              </a:rPr>
              <a:t>12</a:t>
            </a:r>
            <a:endParaRPr lang="en-US" altLang="zh-CN" sz="2400" dirty="0">
              <a:latin typeface="Calibri" pitchFamily="34" charset="0"/>
            </a:endParaRP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2360861" y="252588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</a:rPr>
              <a:t>s</a:t>
            </a:r>
            <a:r>
              <a:rPr lang="en-US" altLang="zh-CN" sz="2400" baseline="-25000" dirty="0" smtClean="0">
                <a:solidFill>
                  <a:prstClr val="black"/>
                </a:solidFill>
              </a:rPr>
              <a:t>25</a:t>
            </a:r>
            <a:endParaRPr lang="en-US" altLang="zh-CN" sz="2400" dirty="0">
              <a:latin typeface="Calibri" pitchFamily="34" charset="0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179636" y="3502198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</a:rPr>
              <a:t>s</a:t>
            </a:r>
            <a:r>
              <a:rPr lang="en-US" altLang="zh-CN" sz="2400" baseline="-25000" dirty="0" smtClean="0">
                <a:solidFill>
                  <a:prstClr val="black"/>
                </a:solidFill>
              </a:rPr>
              <a:t>51</a:t>
            </a:r>
            <a:endParaRPr lang="en-US" altLang="zh-CN" sz="2400" dirty="0">
              <a:latin typeface="Calibri" pitchFamily="34" charset="0"/>
            </a:endParaRPr>
          </a:p>
        </p:txBody>
      </p:sp>
      <p:sp>
        <p:nvSpPr>
          <p:cNvPr id="42" name="Oval 8"/>
          <p:cNvSpPr>
            <a:spLocks noChangeArrowheads="1"/>
          </p:cNvSpPr>
          <p:nvPr/>
        </p:nvSpPr>
        <p:spPr bwMode="auto">
          <a:xfrm>
            <a:off x="2340223" y="357363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</a:rPr>
              <a:t>s</a:t>
            </a:r>
            <a:r>
              <a:rPr lang="en-US" altLang="zh-CN" sz="2400" baseline="-25000" dirty="0" smtClean="0">
                <a:solidFill>
                  <a:prstClr val="black"/>
                </a:solidFill>
              </a:rPr>
              <a:t>38</a:t>
            </a:r>
            <a:endParaRPr lang="en-US" altLang="zh-CN" sz="2400" dirty="0">
              <a:latin typeface="Calibri" pitchFamily="34" charset="0"/>
            </a:endParaRPr>
          </a:p>
        </p:txBody>
      </p:sp>
      <p:sp>
        <p:nvSpPr>
          <p:cNvPr id="43" name="Oval 10"/>
          <p:cNvSpPr>
            <a:spLocks noChangeArrowheads="1"/>
          </p:cNvSpPr>
          <p:nvPr/>
        </p:nvSpPr>
        <p:spPr bwMode="auto">
          <a:xfrm>
            <a:off x="6875711" y="335773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</a:rPr>
              <a:t>s</a:t>
            </a:r>
            <a:r>
              <a:rPr lang="en-US" altLang="zh-CN" sz="2400" baseline="-25000" dirty="0" smtClean="0">
                <a:solidFill>
                  <a:prstClr val="black"/>
                </a:solidFill>
              </a:rPr>
              <a:t>24</a:t>
            </a:r>
            <a:endParaRPr lang="en-US" altLang="zh-CN" sz="2400" dirty="0">
              <a:latin typeface="Calibri" pitchFamily="34" charset="0"/>
            </a:endParaRPr>
          </a:p>
        </p:txBody>
      </p:sp>
      <p:sp>
        <p:nvSpPr>
          <p:cNvPr id="44" name="Oval 12"/>
          <p:cNvSpPr>
            <a:spLocks noChangeArrowheads="1"/>
          </p:cNvSpPr>
          <p:nvPr/>
        </p:nvSpPr>
        <p:spPr bwMode="auto">
          <a:xfrm>
            <a:off x="4788148" y="357363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</a:rPr>
              <a:t>s</a:t>
            </a:r>
            <a:r>
              <a:rPr lang="en-US" altLang="zh-CN" sz="2400" baseline="-25000" dirty="0" smtClean="0">
                <a:solidFill>
                  <a:prstClr val="black"/>
                </a:solidFill>
              </a:rPr>
              <a:t>39</a:t>
            </a:r>
            <a:endParaRPr lang="en-US" altLang="zh-CN" sz="2400" dirty="0">
              <a:latin typeface="Calibri" pitchFamily="34" charset="0"/>
            </a:endParaRPr>
          </a:p>
        </p:txBody>
      </p:sp>
      <p:cxnSp>
        <p:nvCxnSpPr>
          <p:cNvPr id="45" name="AutoShape 26"/>
          <p:cNvCxnSpPr>
            <a:cxnSpLocks noChangeShapeType="1"/>
            <a:stCxn id="38" idx="3"/>
            <a:endCxn id="40" idx="0"/>
          </p:cNvCxnSpPr>
          <p:nvPr/>
        </p:nvCxnSpPr>
        <p:spPr bwMode="auto">
          <a:xfrm rot="16200000" flipH="1">
            <a:off x="2368798" y="1540048"/>
            <a:ext cx="671513" cy="1300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" name="AutoShape 27"/>
          <p:cNvCxnSpPr>
            <a:cxnSpLocks noChangeShapeType="1"/>
            <a:stCxn id="40" idx="3"/>
            <a:endCxn id="41" idx="0"/>
          </p:cNvCxnSpPr>
          <p:nvPr/>
        </p:nvCxnSpPr>
        <p:spPr bwMode="auto">
          <a:xfrm rot="5400000">
            <a:off x="1609179" y="2460005"/>
            <a:ext cx="606425" cy="14779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" name="AutoShape 28"/>
          <p:cNvCxnSpPr>
            <a:cxnSpLocks noChangeShapeType="1"/>
            <a:stCxn id="41" idx="3"/>
            <a:endCxn id="60" idx="1"/>
          </p:cNvCxnSpPr>
          <p:nvPr/>
        </p:nvCxnSpPr>
        <p:spPr bwMode="auto">
          <a:xfrm rot="5400000" flipH="1" flipV="1">
            <a:off x="2080667" y="-62533"/>
            <a:ext cx="2324100" cy="5545138"/>
          </a:xfrm>
          <a:prstGeom prst="curvedConnector5">
            <a:avLst>
              <a:gd name="adj1" fmla="val -9843"/>
              <a:gd name="adj2" fmla="val -3458"/>
              <a:gd name="adj3" fmla="val 135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" name="AutoShape 29"/>
          <p:cNvCxnSpPr>
            <a:cxnSpLocks noChangeShapeType="1"/>
            <a:stCxn id="38" idx="5"/>
            <a:endCxn id="39" idx="1"/>
          </p:cNvCxnSpPr>
          <p:nvPr/>
        </p:nvCxnSpPr>
        <p:spPr bwMode="auto">
          <a:xfrm rot="16200000" flipH="1">
            <a:off x="4045991" y="1269380"/>
            <a:ext cx="747713" cy="1917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" name="AutoShape 30"/>
          <p:cNvCxnSpPr>
            <a:cxnSpLocks noChangeShapeType="1"/>
            <a:stCxn id="39" idx="5"/>
            <a:endCxn id="43" idx="0"/>
          </p:cNvCxnSpPr>
          <p:nvPr/>
        </p:nvCxnSpPr>
        <p:spPr bwMode="auto">
          <a:xfrm rot="16200000" flipH="1">
            <a:off x="7102723" y="2590973"/>
            <a:ext cx="449263" cy="10842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" name="AutoShape 33"/>
          <p:cNvCxnSpPr>
            <a:cxnSpLocks noChangeShapeType="1"/>
            <a:stCxn id="40" idx="5"/>
            <a:endCxn id="42" idx="0"/>
          </p:cNvCxnSpPr>
          <p:nvPr/>
        </p:nvCxnSpPr>
        <p:spPr bwMode="auto">
          <a:xfrm rot="5400000">
            <a:off x="3357016" y="2872755"/>
            <a:ext cx="677863" cy="723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AutoShape 35"/>
          <p:cNvCxnSpPr>
            <a:cxnSpLocks noChangeShapeType="1"/>
            <a:stCxn id="42" idx="3"/>
            <a:endCxn id="55" idx="0"/>
          </p:cNvCxnSpPr>
          <p:nvPr/>
        </p:nvCxnSpPr>
        <p:spPr bwMode="auto">
          <a:xfrm rot="5400000">
            <a:off x="2159248" y="4326111"/>
            <a:ext cx="854075" cy="88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" name="AutoShape 37"/>
          <p:cNvCxnSpPr>
            <a:cxnSpLocks noChangeShapeType="1"/>
            <a:stCxn id="39" idx="3"/>
            <a:endCxn id="44" idx="0"/>
          </p:cNvCxnSpPr>
          <p:nvPr/>
        </p:nvCxnSpPr>
        <p:spPr bwMode="auto">
          <a:xfrm rot="16200000" flipH="1">
            <a:off x="5247729" y="3039442"/>
            <a:ext cx="665163" cy="4032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" name="AutoShape 39"/>
          <p:cNvCxnSpPr>
            <a:cxnSpLocks noChangeShapeType="1"/>
            <a:stCxn id="43" idx="5"/>
            <a:endCxn id="38" idx="7"/>
          </p:cNvCxnSpPr>
          <p:nvPr/>
        </p:nvCxnSpPr>
        <p:spPr bwMode="auto">
          <a:xfrm rot="5400000" flipH="1">
            <a:off x="4927054" y="81930"/>
            <a:ext cx="2179637" cy="5111750"/>
          </a:xfrm>
          <a:prstGeom prst="curvedConnector5">
            <a:avLst>
              <a:gd name="adj1" fmla="val -10491"/>
              <a:gd name="adj2" fmla="val -9227"/>
              <a:gd name="adj3" fmla="val 12895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" name="AutoShape 41"/>
          <p:cNvCxnSpPr>
            <a:cxnSpLocks noChangeShapeType="1"/>
            <a:stCxn id="44" idx="5"/>
            <a:endCxn id="57" idx="0"/>
          </p:cNvCxnSpPr>
          <p:nvPr/>
        </p:nvCxnSpPr>
        <p:spPr bwMode="auto">
          <a:xfrm rot="5400000">
            <a:off x="5886698" y="4054648"/>
            <a:ext cx="709613" cy="4873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1548061" y="4797598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</a:rPr>
              <a:t>s</a:t>
            </a:r>
            <a:r>
              <a:rPr lang="en-US" altLang="zh-CN" sz="2400" baseline="-25000" dirty="0" smtClean="0">
                <a:solidFill>
                  <a:prstClr val="black"/>
                </a:solidFill>
              </a:rPr>
              <a:t>62</a:t>
            </a:r>
            <a:endParaRPr lang="en-US" altLang="zh-CN" sz="2400" dirty="0">
              <a:latin typeface="Calibri" pitchFamily="34" charset="0"/>
            </a:endParaRPr>
          </a:p>
        </p:txBody>
      </p:sp>
      <p:cxnSp>
        <p:nvCxnSpPr>
          <p:cNvPr id="56" name="AutoShape 41"/>
          <p:cNvCxnSpPr>
            <a:cxnSpLocks noChangeShapeType="1"/>
            <a:stCxn id="55" idx="3"/>
            <a:endCxn id="39" idx="2"/>
          </p:cNvCxnSpPr>
          <p:nvPr/>
        </p:nvCxnSpPr>
        <p:spPr bwMode="auto">
          <a:xfrm rot="5400000" flipH="1" flipV="1">
            <a:off x="2256880" y="2336179"/>
            <a:ext cx="2413000" cy="3249613"/>
          </a:xfrm>
          <a:prstGeom prst="curvedConnector4">
            <a:avLst>
              <a:gd name="adj1" fmla="val -25319"/>
              <a:gd name="adj2" fmla="val 7779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5004048" y="465313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</a:rPr>
              <a:t>s</a:t>
            </a:r>
            <a:r>
              <a:rPr lang="en-US" altLang="zh-CN" sz="2400" baseline="-25000" dirty="0" smtClean="0">
                <a:solidFill>
                  <a:prstClr val="black"/>
                </a:solidFill>
              </a:rPr>
              <a:t>47</a:t>
            </a:r>
            <a:endParaRPr lang="en-US" altLang="zh-CN" sz="2400" dirty="0">
              <a:latin typeface="Calibri" pitchFamily="34" charset="0"/>
            </a:endParaRPr>
          </a:p>
        </p:txBody>
      </p:sp>
      <p:cxnSp>
        <p:nvCxnSpPr>
          <p:cNvPr id="58" name="AutoShape 41"/>
          <p:cNvCxnSpPr>
            <a:cxnSpLocks noChangeShapeType="1"/>
            <a:stCxn id="57" idx="5"/>
            <a:endCxn id="40" idx="6"/>
          </p:cNvCxnSpPr>
          <p:nvPr/>
        </p:nvCxnSpPr>
        <p:spPr bwMode="auto">
          <a:xfrm rot="5400000" flipH="1">
            <a:off x="4384130" y="2706067"/>
            <a:ext cx="2281237" cy="2352675"/>
          </a:xfrm>
          <a:prstGeom prst="curvedConnector4">
            <a:avLst>
              <a:gd name="adj1" fmla="val -34440"/>
              <a:gd name="adj2" fmla="val 9161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" name="AutoShape 26"/>
          <p:cNvCxnSpPr>
            <a:cxnSpLocks noChangeShapeType="1"/>
            <a:endCxn id="38" idx="0"/>
          </p:cNvCxnSpPr>
          <p:nvPr/>
        </p:nvCxnSpPr>
        <p:spPr bwMode="auto">
          <a:xfrm>
            <a:off x="2268786" y="1125711"/>
            <a:ext cx="488950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0" name="Oval 2"/>
          <p:cNvSpPr>
            <a:spLocks noChangeArrowheads="1"/>
          </p:cNvSpPr>
          <p:nvPr/>
        </p:nvSpPr>
        <p:spPr bwMode="auto">
          <a:xfrm>
            <a:off x="5724773" y="148448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</a:rPr>
              <a:t>s</a:t>
            </a:r>
            <a:r>
              <a:rPr lang="en-US" altLang="zh-CN" sz="2400" baseline="-25000" dirty="0" smtClean="0">
                <a:solidFill>
                  <a:prstClr val="black"/>
                </a:solidFill>
              </a:rPr>
              <a:t>1</a:t>
            </a:r>
            <a:endParaRPr lang="en-US" altLang="zh-CN" sz="2400" dirty="0">
              <a:latin typeface="Calibri" pitchFamily="34" charset="0"/>
            </a:endParaRPr>
          </a:p>
        </p:txBody>
      </p:sp>
      <p:cxnSp>
        <p:nvCxnSpPr>
          <p:cNvPr id="61" name="AutoShape 26"/>
          <p:cNvCxnSpPr>
            <a:cxnSpLocks noChangeShapeType="1"/>
            <a:endCxn id="60" idx="0"/>
          </p:cNvCxnSpPr>
          <p:nvPr/>
        </p:nvCxnSpPr>
        <p:spPr bwMode="auto">
          <a:xfrm>
            <a:off x="6301036" y="1125711"/>
            <a:ext cx="417512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" name="AutoShape 26"/>
          <p:cNvCxnSpPr>
            <a:cxnSpLocks noChangeShapeType="1"/>
            <a:stCxn id="60" idx="4"/>
            <a:endCxn id="40" idx="7"/>
          </p:cNvCxnSpPr>
          <p:nvPr/>
        </p:nvCxnSpPr>
        <p:spPr bwMode="auto">
          <a:xfrm rot="5400000">
            <a:off x="5052466" y="923305"/>
            <a:ext cx="671513" cy="26606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" name="AutoShape 26"/>
          <p:cNvCxnSpPr>
            <a:cxnSpLocks noChangeShapeType="1"/>
            <a:stCxn id="60" idx="5"/>
            <a:endCxn id="39" idx="0"/>
          </p:cNvCxnSpPr>
          <p:nvPr/>
        </p:nvCxnSpPr>
        <p:spPr bwMode="auto">
          <a:xfrm rot="5400000">
            <a:off x="6408985" y="1527349"/>
            <a:ext cx="684213" cy="13382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" name="AutoShape 39"/>
          <p:cNvCxnSpPr>
            <a:cxnSpLocks noChangeShapeType="1"/>
            <a:stCxn id="43" idx="3"/>
            <a:endCxn id="57" idx="0"/>
          </p:cNvCxnSpPr>
          <p:nvPr/>
        </p:nvCxnSpPr>
        <p:spPr bwMode="auto">
          <a:xfrm rot="5400000">
            <a:off x="6120060" y="3605386"/>
            <a:ext cx="925513" cy="11699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5" name="AutoShape 39"/>
          <p:cNvCxnSpPr>
            <a:cxnSpLocks noChangeShapeType="1"/>
            <a:stCxn id="41" idx="5"/>
            <a:endCxn id="55" idx="0"/>
          </p:cNvCxnSpPr>
          <p:nvPr/>
        </p:nvCxnSpPr>
        <p:spPr bwMode="auto">
          <a:xfrm rot="16200000" flipH="1">
            <a:off x="1746499" y="4002260"/>
            <a:ext cx="925512" cy="665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6" name="AutoShape 41"/>
          <p:cNvCxnSpPr>
            <a:cxnSpLocks noChangeShapeType="1"/>
            <a:stCxn id="42" idx="4"/>
            <a:endCxn id="42" idx="5"/>
          </p:cNvCxnSpPr>
          <p:nvPr/>
        </p:nvCxnSpPr>
        <p:spPr bwMode="auto">
          <a:xfrm rot="5400000" flipH="1" flipV="1">
            <a:off x="3653880" y="3623641"/>
            <a:ext cx="63500" cy="703263"/>
          </a:xfrm>
          <a:prstGeom prst="curvedConnector3">
            <a:avLst>
              <a:gd name="adj1" fmla="val -9547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" name="AutoShape 41"/>
          <p:cNvCxnSpPr>
            <a:cxnSpLocks noChangeShapeType="1"/>
            <a:stCxn id="44" idx="4"/>
            <a:endCxn id="44" idx="3"/>
          </p:cNvCxnSpPr>
          <p:nvPr/>
        </p:nvCxnSpPr>
        <p:spPr bwMode="auto">
          <a:xfrm rot="5400000" flipH="1">
            <a:off x="5398542" y="3623642"/>
            <a:ext cx="63500" cy="703262"/>
          </a:xfrm>
          <a:prstGeom prst="curvedConnector3">
            <a:avLst>
              <a:gd name="adj1" fmla="val -7718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8" name="AutoShape 41"/>
          <p:cNvCxnSpPr>
            <a:cxnSpLocks noChangeShapeType="1"/>
            <a:stCxn id="55" idx="5"/>
            <a:endCxn id="55" idx="6"/>
          </p:cNvCxnSpPr>
          <p:nvPr/>
        </p:nvCxnSpPr>
        <p:spPr bwMode="auto">
          <a:xfrm rot="5400000" flipH="1" flipV="1">
            <a:off x="3314155" y="4946029"/>
            <a:ext cx="152400" cy="290513"/>
          </a:xfrm>
          <a:prstGeom prst="curvedConnector4">
            <a:avLst>
              <a:gd name="adj1" fmla="val -95889"/>
              <a:gd name="adj2" fmla="val 1785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" name="AutoShape 41"/>
          <p:cNvCxnSpPr>
            <a:cxnSpLocks noChangeShapeType="1"/>
            <a:stCxn id="57" idx="3"/>
            <a:endCxn id="57" idx="2"/>
          </p:cNvCxnSpPr>
          <p:nvPr/>
        </p:nvCxnSpPr>
        <p:spPr bwMode="auto">
          <a:xfrm rot="5400000" flipH="1">
            <a:off x="5073105" y="4801566"/>
            <a:ext cx="152400" cy="290513"/>
          </a:xfrm>
          <a:prstGeom prst="curvedConnector4">
            <a:avLst>
              <a:gd name="adj1" fmla="val -190616"/>
              <a:gd name="adj2" fmla="val 12867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1" name="Oval 2"/>
          <p:cNvSpPr>
            <a:spLocks noChangeArrowheads="1"/>
          </p:cNvSpPr>
          <p:nvPr/>
        </p:nvSpPr>
        <p:spPr bwMode="auto">
          <a:xfrm>
            <a:off x="3132485" y="594898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solidFill>
                  <a:prstClr val="black"/>
                </a:solidFill>
              </a:rPr>
              <a:t>s</a:t>
            </a:r>
            <a:r>
              <a:rPr lang="en-US" altLang="zh-CN" sz="2000" baseline="-25000" dirty="0" smtClean="0">
                <a:solidFill>
                  <a:prstClr val="black"/>
                </a:solidFill>
              </a:rPr>
              <a:t>64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72" name="Oval 2"/>
          <p:cNvSpPr>
            <a:spLocks noChangeArrowheads="1"/>
          </p:cNvSpPr>
          <p:nvPr/>
        </p:nvSpPr>
        <p:spPr bwMode="auto">
          <a:xfrm>
            <a:off x="6228829" y="594898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solidFill>
                  <a:prstClr val="black"/>
                </a:solidFill>
              </a:rPr>
              <a:t>s</a:t>
            </a:r>
            <a:r>
              <a:rPr lang="en-US" altLang="zh-CN" sz="2000" baseline="-25000" dirty="0" smtClean="0">
                <a:solidFill>
                  <a:prstClr val="black"/>
                </a:solidFill>
              </a:rPr>
              <a:t>68</a:t>
            </a:r>
            <a:endParaRPr lang="en-US" altLang="zh-CN" sz="2000" dirty="0">
              <a:latin typeface="Calibri" pitchFamily="34" charset="0"/>
            </a:endParaRPr>
          </a:p>
        </p:txBody>
      </p:sp>
      <p:cxnSp>
        <p:nvCxnSpPr>
          <p:cNvPr id="73" name="AutoShape 41"/>
          <p:cNvCxnSpPr>
            <a:cxnSpLocks noChangeShapeType="1"/>
            <a:stCxn id="72" idx="6"/>
          </p:cNvCxnSpPr>
          <p:nvPr/>
        </p:nvCxnSpPr>
        <p:spPr bwMode="auto">
          <a:xfrm flipH="1" flipV="1">
            <a:off x="7869486" y="3791123"/>
            <a:ext cx="346893" cy="2374553"/>
          </a:xfrm>
          <a:prstGeom prst="curvedConnector4">
            <a:avLst>
              <a:gd name="adj1" fmla="val -65899"/>
              <a:gd name="adj2" fmla="val 5456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xmlns="" val="25466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zh-CN" altLang="en-US" sz="4000" dirty="0" smtClean="0"/>
              <a:t>二、</a:t>
            </a:r>
            <a:r>
              <a:rPr lang="zh-CN" altLang="zh-CN" sz="4000" dirty="0" smtClean="0"/>
              <a:t>软件系统行为</a:t>
            </a:r>
            <a:endParaRPr lang="en-US" altLang="zh-CN" sz="4000" dirty="0" smtClean="0">
              <a:sym typeface="Wingdings" pitchFamily="2" charset="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1196752"/>
            <a:ext cx="86764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5" name="矩形 4"/>
          <p:cNvSpPr/>
          <p:nvPr/>
        </p:nvSpPr>
        <p:spPr>
          <a:xfrm>
            <a:off x="0" y="1052736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dirty="0" smtClean="0">
              <a:sym typeface="Wingdings" pitchFamily="2" charset="2"/>
            </a:endParaRPr>
          </a:p>
          <a:p>
            <a:r>
              <a:rPr lang="zh-CN" altLang="en-US" sz="3200" dirty="0" smtClean="0"/>
              <a:t>系统模型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>
                <a:solidFill>
                  <a:srgbClr val="FF0000"/>
                </a:solidFill>
                <a:sym typeface="Wingdings" pitchFamily="2" charset="2"/>
              </a:rPr>
              <a:t>系统性质的表示问题</a:t>
            </a:r>
            <a:endParaRPr lang="en-US" altLang="zh-CN" sz="3200" dirty="0" smtClean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912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Oval 68"/>
          <p:cNvSpPr>
            <a:spLocks noChangeArrowheads="1"/>
          </p:cNvSpPr>
          <p:nvPr/>
        </p:nvSpPr>
        <p:spPr bwMode="auto">
          <a:xfrm>
            <a:off x="1172285" y="2016962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36" name="Oval 69"/>
          <p:cNvSpPr>
            <a:spLocks noChangeArrowheads="1"/>
          </p:cNvSpPr>
          <p:nvPr/>
        </p:nvSpPr>
        <p:spPr bwMode="auto">
          <a:xfrm>
            <a:off x="2315285" y="2016962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37" name="AutoShape 72"/>
          <p:cNvCxnSpPr>
            <a:cxnSpLocks noChangeShapeType="1"/>
            <a:stCxn id="18435" idx="7"/>
            <a:endCxn id="18436" idx="0"/>
          </p:cNvCxnSpPr>
          <p:nvPr/>
        </p:nvCxnSpPr>
        <p:spPr bwMode="auto">
          <a:xfrm rot="5400000" flipH="1" flipV="1">
            <a:off x="1873960" y="1499437"/>
            <a:ext cx="31750" cy="1066800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38" name="AutoShape 73"/>
          <p:cNvCxnSpPr>
            <a:cxnSpLocks noChangeShapeType="1"/>
            <a:stCxn id="18435" idx="6"/>
            <a:endCxn id="18436" idx="2"/>
          </p:cNvCxnSpPr>
          <p:nvPr/>
        </p:nvCxnSpPr>
        <p:spPr bwMode="auto">
          <a:xfrm>
            <a:off x="1388185" y="2124912"/>
            <a:ext cx="927100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39" name="AutoShape 75"/>
          <p:cNvCxnSpPr>
            <a:cxnSpLocks noChangeShapeType="1"/>
            <a:stCxn id="18436" idx="6"/>
            <a:endCxn id="18440" idx="2"/>
          </p:cNvCxnSpPr>
          <p:nvPr/>
        </p:nvCxnSpPr>
        <p:spPr bwMode="auto">
          <a:xfrm>
            <a:off x="2531185" y="2124912"/>
            <a:ext cx="927100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40" name="Oval 68"/>
          <p:cNvSpPr>
            <a:spLocks noChangeArrowheads="1"/>
          </p:cNvSpPr>
          <p:nvPr/>
        </p:nvSpPr>
        <p:spPr bwMode="auto">
          <a:xfrm>
            <a:off x="3458285" y="2016962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41" name="Oval 69"/>
          <p:cNvSpPr>
            <a:spLocks noChangeArrowheads="1"/>
          </p:cNvSpPr>
          <p:nvPr/>
        </p:nvSpPr>
        <p:spPr bwMode="auto">
          <a:xfrm>
            <a:off x="4672723" y="2016962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42" name="AutoShape 72"/>
          <p:cNvCxnSpPr>
            <a:cxnSpLocks noChangeShapeType="1"/>
            <a:stCxn id="18440" idx="7"/>
            <a:endCxn id="18441" idx="0"/>
          </p:cNvCxnSpPr>
          <p:nvPr/>
        </p:nvCxnSpPr>
        <p:spPr bwMode="auto">
          <a:xfrm rot="5400000" flipH="1" flipV="1">
            <a:off x="4195679" y="1463718"/>
            <a:ext cx="31750" cy="1138238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43" name="AutoShape 73"/>
          <p:cNvCxnSpPr>
            <a:cxnSpLocks noChangeShapeType="1"/>
            <a:stCxn id="18440" idx="6"/>
            <a:endCxn id="18441" idx="2"/>
          </p:cNvCxnSpPr>
          <p:nvPr/>
        </p:nvCxnSpPr>
        <p:spPr bwMode="auto">
          <a:xfrm>
            <a:off x="3674185" y="2124912"/>
            <a:ext cx="998538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44" name="AutoShape 75"/>
          <p:cNvCxnSpPr>
            <a:cxnSpLocks noChangeShapeType="1"/>
            <a:stCxn id="18441" idx="6"/>
            <a:endCxn id="18445" idx="2"/>
          </p:cNvCxnSpPr>
          <p:nvPr/>
        </p:nvCxnSpPr>
        <p:spPr bwMode="auto">
          <a:xfrm>
            <a:off x="4888623" y="2124912"/>
            <a:ext cx="855662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45" name="Oval 68"/>
          <p:cNvSpPr>
            <a:spLocks noChangeArrowheads="1"/>
          </p:cNvSpPr>
          <p:nvPr/>
        </p:nvSpPr>
        <p:spPr bwMode="auto">
          <a:xfrm>
            <a:off x="5744285" y="2016962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46" name="AutoShape 72"/>
          <p:cNvCxnSpPr>
            <a:cxnSpLocks noChangeShapeType="1"/>
            <a:stCxn id="18445" idx="7"/>
          </p:cNvCxnSpPr>
          <p:nvPr/>
        </p:nvCxnSpPr>
        <p:spPr bwMode="auto">
          <a:xfrm rot="5400000" flipH="1" flipV="1">
            <a:off x="6517398" y="1427999"/>
            <a:ext cx="31750" cy="1209675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47" name="AutoShape 73"/>
          <p:cNvCxnSpPr>
            <a:cxnSpLocks noChangeShapeType="1"/>
            <a:stCxn id="18445" idx="6"/>
          </p:cNvCxnSpPr>
          <p:nvPr/>
        </p:nvCxnSpPr>
        <p:spPr bwMode="auto">
          <a:xfrm>
            <a:off x="5960185" y="2124912"/>
            <a:ext cx="712788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48" name="AutoShape 73"/>
          <p:cNvCxnSpPr>
            <a:cxnSpLocks noChangeShapeType="1"/>
            <a:endCxn id="18435" idx="2"/>
          </p:cNvCxnSpPr>
          <p:nvPr/>
        </p:nvCxnSpPr>
        <p:spPr bwMode="auto">
          <a:xfrm flipV="1">
            <a:off x="315035" y="2124912"/>
            <a:ext cx="857250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49" name="Oval 68"/>
          <p:cNvSpPr>
            <a:spLocks noChangeArrowheads="1"/>
          </p:cNvSpPr>
          <p:nvPr/>
        </p:nvSpPr>
        <p:spPr bwMode="auto">
          <a:xfrm>
            <a:off x="1172285" y="2659899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50" name="Oval 69"/>
          <p:cNvSpPr>
            <a:spLocks noChangeArrowheads="1"/>
          </p:cNvSpPr>
          <p:nvPr/>
        </p:nvSpPr>
        <p:spPr bwMode="auto">
          <a:xfrm>
            <a:off x="2315285" y="2659899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51" name="AutoShape 72"/>
          <p:cNvCxnSpPr>
            <a:cxnSpLocks noChangeShapeType="1"/>
            <a:stCxn id="18449" idx="7"/>
            <a:endCxn id="18450" idx="0"/>
          </p:cNvCxnSpPr>
          <p:nvPr/>
        </p:nvCxnSpPr>
        <p:spPr bwMode="auto">
          <a:xfrm rot="5400000" flipH="1" flipV="1">
            <a:off x="1873960" y="2142374"/>
            <a:ext cx="31750" cy="1066800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52" name="AutoShape 73"/>
          <p:cNvCxnSpPr>
            <a:cxnSpLocks noChangeShapeType="1"/>
            <a:stCxn id="18449" idx="6"/>
            <a:endCxn id="18450" idx="2"/>
          </p:cNvCxnSpPr>
          <p:nvPr/>
        </p:nvCxnSpPr>
        <p:spPr bwMode="auto">
          <a:xfrm>
            <a:off x="1388185" y="2767849"/>
            <a:ext cx="927100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53" name="AutoShape 75"/>
          <p:cNvCxnSpPr>
            <a:cxnSpLocks noChangeShapeType="1"/>
            <a:stCxn id="18450" idx="6"/>
            <a:endCxn id="18454" idx="2"/>
          </p:cNvCxnSpPr>
          <p:nvPr/>
        </p:nvCxnSpPr>
        <p:spPr bwMode="auto">
          <a:xfrm>
            <a:off x="2531185" y="2767849"/>
            <a:ext cx="927100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4" name="Oval 68"/>
          <p:cNvSpPr>
            <a:spLocks noChangeArrowheads="1"/>
          </p:cNvSpPr>
          <p:nvPr/>
        </p:nvSpPr>
        <p:spPr bwMode="auto">
          <a:xfrm>
            <a:off x="3458285" y="2659899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55" name="Oval 69"/>
          <p:cNvSpPr>
            <a:spLocks noChangeArrowheads="1"/>
          </p:cNvSpPr>
          <p:nvPr/>
        </p:nvSpPr>
        <p:spPr bwMode="auto">
          <a:xfrm>
            <a:off x="4672723" y="2659899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56" name="AutoShape 72"/>
          <p:cNvCxnSpPr>
            <a:cxnSpLocks noChangeShapeType="1"/>
            <a:stCxn id="18454" idx="7"/>
            <a:endCxn id="18455" idx="0"/>
          </p:cNvCxnSpPr>
          <p:nvPr/>
        </p:nvCxnSpPr>
        <p:spPr bwMode="auto">
          <a:xfrm rot="5400000" flipH="1" flipV="1">
            <a:off x="4195679" y="2106655"/>
            <a:ext cx="31750" cy="1138238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57" name="AutoShape 73"/>
          <p:cNvCxnSpPr>
            <a:cxnSpLocks noChangeShapeType="1"/>
            <a:stCxn id="18454" idx="6"/>
            <a:endCxn id="18455" idx="2"/>
          </p:cNvCxnSpPr>
          <p:nvPr/>
        </p:nvCxnSpPr>
        <p:spPr bwMode="auto">
          <a:xfrm>
            <a:off x="3674185" y="2767849"/>
            <a:ext cx="998538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58" name="AutoShape 75"/>
          <p:cNvCxnSpPr>
            <a:cxnSpLocks noChangeShapeType="1"/>
            <a:stCxn id="18455" idx="6"/>
            <a:endCxn id="18459" idx="2"/>
          </p:cNvCxnSpPr>
          <p:nvPr/>
        </p:nvCxnSpPr>
        <p:spPr bwMode="auto">
          <a:xfrm>
            <a:off x="4888623" y="2767849"/>
            <a:ext cx="855662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9" name="Oval 68"/>
          <p:cNvSpPr>
            <a:spLocks noChangeArrowheads="1"/>
          </p:cNvSpPr>
          <p:nvPr/>
        </p:nvSpPr>
        <p:spPr bwMode="auto">
          <a:xfrm>
            <a:off x="5744285" y="2659899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60" name="AutoShape 72"/>
          <p:cNvCxnSpPr>
            <a:cxnSpLocks noChangeShapeType="1"/>
            <a:stCxn id="18459" idx="7"/>
          </p:cNvCxnSpPr>
          <p:nvPr/>
        </p:nvCxnSpPr>
        <p:spPr bwMode="auto">
          <a:xfrm rot="5400000" flipH="1" flipV="1">
            <a:off x="6517398" y="2070936"/>
            <a:ext cx="31750" cy="1209675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61" name="AutoShape 73"/>
          <p:cNvCxnSpPr>
            <a:cxnSpLocks noChangeShapeType="1"/>
            <a:stCxn id="18459" idx="6"/>
          </p:cNvCxnSpPr>
          <p:nvPr/>
        </p:nvCxnSpPr>
        <p:spPr bwMode="auto">
          <a:xfrm>
            <a:off x="5960185" y="2767849"/>
            <a:ext cx="712788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62" name="AutoShape 73"/>
          <p:cNvCxnSpPr>
            <a:cxnSpLocks noChangeShapeType="1"/>
            <a:endCxn id="18449" idx="2"/>
          </p:cNvCxnSpPr>
          <p:nvPr/>
        </p:nvCxnSpPr>
        <p:spPr bwMode="auto">
          <a:xfrm flipV="1">
            <a:off x="315035" y="2767849"/>
            <a:ext cx="857250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63" name="Oval 68"/>
          <p:cNvSpPr>
            <a:spLocks noChangeArrowheads="1"/>
          </p:cNvSpPr>
          <p:nvPr/>
        </p:nvSpPr>
        <p:spPr bwMode="auto">
          <a:xfrm>
            <a:off x="1172285" y="3302837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64" name="Oval 69"/>
          <p:cNvSpPr>
            <a:spLocks noChangeArrowheads="1"/>
          </p:cNvSpPr>
          <p:nvPr/>
        </p:nvSpPr>
        <p:spPr bwMode="auto">
          <a:xfrm>
            <a:off x="2315285" y="3302837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65" name="AutoShape 72"/>
          <p:cNvCxnSpPr>
            <a:cxnSpLocks noChangeShapeType="1"/>
            <a:stCxn id="18463" idx="7"/>
            <a:endCxn id="18464" idx="0"/>
          </p:cNvCxnSpPr>
          <p:nvPr/>
        </p:nvCxnSpPr>
        <p:spPr bwMode="auto">
          <a:xfrm rot="5400000" flipH="1" flipV="1">
            <a:off x="1873960" y="2785312"/>
            <a:ext cx="31750" cy="1066800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66" name="AutoShape 73"/>
          <p:cNvCxnSpPr>
            <a:cxnSpLocks noChangeShapeType="1"/>
            <a:stCxn id="18463" idx="6"/>
            <a:endCxn id="18464" idx="2"/>
          </p:cNvCxnSpPr>
          <p:nvPr/>
        </p:nvCxnSpPr>
        <p:spPr bwMode="auto">
          <a:xfrm>
            <a:off x="1388185" y="3410787"/>
            <a:ext cx="927100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67" name="AutoShape 75"/>
          <p:cNvCxnSpPr>
            <a:cxnSpLocks noChangeShapeType="1"/>
            <a:stCxn id="18464" idx="6"/>
            <a:endCxn id="18468" idx="2"/>
          </p:cNvCxnSpPr>
          <p:nvPr/>
        </p:nvCxnSpPr>
        <p:spPr bwMode="auto">
          <a:xfrm>
            <a:off x="2531185" y="3410787"/>
            <a:ext cx="927100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68" name="Oval 68"/>
          <p:cNvSpPr>
            <a:spLocks noChangeArrowheads="1"/>
          </p:cNvSpPr>
          <p:nvPr/>
        </p:nvSpPr>
        <p:spPr bwMode="auto">
          <a:xfrm>
            <a:off x="3458285" y="3302837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69" name="Oval 69"/>
          <p:cNvSpPr>
            <a:spLocks noChangeArrowheads="1"/>
          </p:cNvSpPr>
          <p:nvPr/>
        </p:nvSpPr>
        <p:spPr bwMode="auto">
          <a:xfrm>
            <a:off x="4672723" y="3302837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70" name="AutoShape 72"/>
          <p:cNvCxnSpPr>
            <a:cxnSpLocks noChangeShapeType="1"/>
            <a:stCxn id="18468" idx="7"/>
            <a:endCxn id="18469" idx="0"/>
          </p:cNvCxnSpPr>
          <p:nvPr/>
        </p:nvCxnSpPr>
        <p:spPr bwMode="auto">
          <a:xfrm rot="5400000" flipH="1" flipV="1">
            <a:off x="4195679" y="2749593"/>
            <a:ext cx="31750" cy="1138238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71" name="AutoShape 73"/>
          <p:cNvCxnSpPr>
            <a:cxnSpLocks noChangeShapeType="1"/>
            <a:stCxn id="18468" idx="6"/>
            <a:endCxn id="18469" idx="2"/>
          </p:cNvCxnSpPr>
          <p:nvPr/>
        </p:nvCxnSpPr>
        <p:spPr bwMode="auto">
          <a:xfrm>
            <a:off x="3674185" y="3410787"/>
            <a:ext cx="998538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72" name="AutoShape 75"/>
          <p:cNvCxnSpPr>
            <a:cxnSpLocks noChangeShapeType="1"/>
            <a:stCxn id="18469" idx="6"/>
            <a:endCxn id="18473" idx="2"/>
          </p:cNvCxnSpPr>
          <p:nvPr/>
        </p:nvCxnSpPr>
        <p:spPr bwMode="auto">
          <a:xfrm>
            <a:off x="4888623" y="3410787"/>
            <a:ext cx="855662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73" name="Oval 68"/>
          <p:cNvSpPr>
            <a:spLocks noChangeArrowheads="1"/>
          </p:cNvSpPr>
          <p:nvPr/>
        </p:nvSpPr>
        <p:spPr bwMode="auto">
          <a:xfrm>
            <a:off x="5744285" y="3302837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74" name="AutoShape 72"/>
          <p:cNvCxnSpPr>
            <a:cxnSpLocks noChangeShapeType="1"/>
            <a:stCxn id="18473" idx="7"/>
          </p:cNvCxnSpPr>
          <p:nvPr/>
        </p:nvCxnSpPr>
        <p:spPr bwMode="auto">
          <a:xfrm rot="5400000" flipH="1" flipV="1">
            <a:off x="6517398" y="2713874"/>
            <a:ext cx="31750" cy="1209675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75" name="AutoShape 73"/>
          <p:cNvCxnSpPr>
            <a:cxnSpLocks noChangeShapeType="1"/>
            <a:stCxn id="18473" idx="6"/>
          </p:cNvCxnSpPr>
          <p:nvPr/>
        </p:nvCxnSpPr>
        <p:spPr bwMode="auto">
          <a:xfrm>
            <a:off x="5960185" y="3410787"/>
            <a:ext cx="712788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76" name="AutoShape 73"/>
          <p:cNvCxnSpPr>
            <a:cxnSpLocks noChangeShapeType="1"/>
            <a:endCxn id="18463" idx="2"/>
          </p:cNvCxnSpPr>
          <p:nvPr/>
        </p:nvCxnSpPr>
        <p:spPr bwMode="auto">
          <a:xfrm flipV="1">
            <a:off x="315035" y="3410787"/>
            <a:ext cx="857250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77" name="Oval 68"/>
          <p:cNvSpPr>
            <a:spLocks noChangeArrowheads="1"/>
          </p:cNvSpPr>
          <p:nvPr/>
        </p:nvSpPr>
        <p:spPr bwMode="auto">
          <a:xfrm>
            <a:off x="1172285" y="3945774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78" name="Oval 69"/>
          <p:cNvSpPr>
            <a:spLocks noChangeArrowheads="1"/>
          </p:cNvSpPr>
          <p:nvPr/>
        </p:nvSpPr>
        <p:spPr bwMode="auto">
          <a:xfrm>
            <a:off x="2315285" y="3945774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79" name="AutoShape 72"/>
          <p:cNvCxnSpPr>
            <a:cxnSpLocks noChangeShapeType="1"/>
            <a:stCxn id="18477" idx="7"/>
            <a:endCxn id="18478" idx="0"/>
          </p:cNvCxnSpPr>
          <p:nvPr/>
        </p:nvCxnSpPr>
        <p:spPr bwMode="auto">
          <a:xfrm rot="5400000" flipH="1" flipV="1">
            <a:off x="1873960" y="3428249"/>
            <a:ext cx="31750" cy="1066800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80" name="AutoShape 73"/>
          <p:cNvCxnSpPr>
            <a:cxnSpLocks noChangeShapeType="1"/>
            <a:stCxn id="18477" idx="6"/>
            <a:endCxn id="18478" idx="2"/>
          </p:cNvCxnSpPr>
          <p:nvPr/>
        </p:nvCxnSpPr>
        <p:spPr bwMode="auto">
          <a:xfrm>
            <a:off x="1388185" y="4053724"/>
            <a:ext cx="927100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81" name="AutoShape 75"/>
          <p:cNvCxnSpPr>
            <a:cxnSpLocks noChangeShapeType="1"/>
            <a:stCxn id="18478" idx="6"/>
            <a:endCxn id="18482" idx="2"/>
          </p:cNvCxnSpPr>
          <p:nvPr/>
        </p:nvCxnSpPr>
        <p:spPr bwMode="auto">
          <a:xfrm>
            <a:off x="2531185" y="4053724"/>
            <a:ext cx="927100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82" name="Oval 68"/>
          <p:cNvSpPr>
            <a:spLocks noChangeArrowheads="1"/>
          </p:cNvSpPr>
          <p:nvPr/>
        </p:nvSpPr>
        <p:spPr bwMode="auto">
          <a:xfrm>
            <a:off x="3458285" y="3945774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83" name="Oval 69"/>
          <p:cNvSpPr>
            <a:spLocks noChangeArrowheads="1"/>
          </p:cNvSpPr>
          <p:nvPr/>
        </p:nvSpPr>
        <p:spPr bwMode="auto">
          <a:xfrm>
            <a:off x="4672723" y="3945774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84" name="AutoShape 72"/>
          <p:cNvCxnSpPr>
            <a:cxnSpLocks noChangeShapeType="1"/>
            <a:stCxn id="18482" idx="7"/>
            <a:endCxn id="18483" idx="0"/>
          </p:cNvCxnSpPr>
          <p:nvPr/>
        </p:nvCxnSpPr>
        <p:spPr bwMode="auto">
          <a:xfrm rot="5400000" flipH="1" flipV="1">
            <a:off x="4195679" y="3392530"/>
            <a:ext cx="31750" cy="1138238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85" name="AutoShape 73"/>
          <p:cNvCxnSpPr>
            <a:cxnSpLocks noChangeShapeType="1"/>
            <a:stCxn id="18482" idx="6"/>
            <a:endCxn id="18483" idx="2"/>
          </p:cNvCxnSpPr>
          <p:nvPr/>
        </p:nvCxnSpPr>
        <p:spPr bwMode="auto">
          <a:xfrm>
            <a:off x="3674185" y="4053724"/>
            <a:ext cx="998538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86" name="AutoShape 75"/>
          <p:cNvCxnSpPr>
            <a:cxnSpLocks noChangeShapeType="1"/>
            <a:stCxn id="18483" idx="6"/>
            <a:endCxn id="18487" idx="2"/>
          </p:cNvCxnSpPr>
          <p:nvPr/>
        </p:nvCxnSpPr>
        <p:spPr bwMode="auto">
          <a:xfrm>
            <a:off x="4888623" y="4053724"/>
            <a:ext cx="855662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87" name="Oval 68"/>
          <p:cNvSpPr>
            <a:spLocks noChangeArrowheads="1"/>
          </p:cNvSpPr>
          <p:nvPr/>
        </p:nvSpPr>
        <p:spPr bwMode="auto">
          <a:xfrm>
            <a:off x="5744285" y="3945774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88" name="AutoShape 72"/>
          <p:cNvCxnSpPr>
            <a:cxnSpLocks noChangeShapeType="1"/>
            <a:stCxn id="18487" idx="7"/>
          </p:cNvCxnSpPr>
          <p:nvPr/>
        </p:nvCxnSpPr>
        <p:spPr bwMode="auto">
          <a:xfrm rot="5400000" flipH="1" flipV="1">
            <a:off x="6517398" y="3356811"/>
            <a:ext cx="31750" cy="1209675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89" name="AutoShape 73"/>
          <p:cNvCxnSpPr>
            <a:cxnSpLocks noChangeShapeType="1"/>
            <a:stCxn id="18487" idx="6"/>
          </p:cNvCxnSpPr>
          <p:nvPr/>
        </p:nvCxnSpPr>
        <p:spPr bwMode="auto">
          <a:xfrm>
            <a:off x="5960185" y="4053724"/>
            <a:ext cx="712788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90" name="AutoShape 73"/>
          <p:cNvCxnSpPr>
            <a:cxnSpLocks noChangeShapeType="1"/>
            <a:endCxn id="18477" idx="2"/>
          </p:cNvCxnSpPr>
          <p:nvPr/>
        </p:nvCxnSpPr>
        <p:spPr bwMode="auto">
          <a:xfrm flipV="1">
            <a:off x="315035" y="4053724"/>
            <a:ext cx="857250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91" name="Oval 68"/>
          <p:cNvSpPr>
            <a:spLocks noChangeArrowheads="1"/>
          </p:cNvSpPr>
          <p:nvPr/>
        </p:nvSpPr>
        <p:spPr bwMode="auto">
          <a:xfrm>
            <a:off x="1172285" y="4660149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92" name="Oval 69"/>
          <p:cNvSpPr>
            <a:spLocks noChangeArrowheads="1"/>
          </p:cNvSpPr>
          <p:nvPr/>
        </p:nvSpPr>
        <p:spPr bwMode="auto">
          <a:xfrm>
            <a:off x="2315285" y="4660149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93" name="AutoShape 72"/>
          <p:cNvCxnSpPr>
            <a:cxnSpLocks noChangeShapeType="1"/>
            <a:stCxn id="18491" idx="7"/>
            <a:endCxn id="18492" idx="0"/>
          </p:cNvCxnSpPr>
          <p:nvPr/>
        </p:nvCxnSpPr>
        <p:spPr bwMode="auto">
          <a:xfrm rot="5400000" flipH="1" flipV="1">
            <a:off x="1873960" y="4142624"/>
            <a:ext cx="31750" cy="1066800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94" name="AutoShape 73"/>
          <p:cNvCxnSpPr>
            <a:cxnSpLocks noChangeShapeType="1"/>
            <a:stCxn id="18491" idx="6"/>
            <a:endCxn id="18492" idx="2"/>
          </p:cNvCxnSpPr>
          <p:nvPr/>
        </p:nvCxnSpPr>
        <p:spPr bwMode="auto">
          <a:xfrm>
            <a:off x="1388185" y="4768099"/>
            <a:ext cx="927100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95" name="AutoShape 75"/>
          <p:cNvCxnSpPr>
            <a:cxnSpLocks noChangeShapeType="1"/>
            <a:stCxn id="18492" idx="6"/>
            <a:endCxn id="18496" idx="2"/>
          </p:cNvCxnSpPr>
          <p:nvPr/>
        </p:nvCxnSpPr>
        <p:spPr bwMode="auto">
          <a:xfrm>
            <a:off x="2531185" y="4768099"/>
            <a:ext cx="927100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96" name="Oval 68"/>
          <p:cNvSpPr>
            <a:spLocks noChangeArrowheads="1"/>
          </p:cNvSpPr>
          <p:nvPr/>
        </p:nvSpPr>
        <p:spPr bwMode="auto">
          <a:xfrm>
            <a:off x="3458285" y="4660149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497" name="Oval 69"/>
          <p:cNvSpPr>
            <a:spLocks noChangeArrowheads="1"/>
          </p:cNvSpPr>
          <p:nvPr/>
        </p:nvSpPr>
        <p:spPr bwMode="auto">
          <a:xfrm>
            <a:off x="4672723" y="4660149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498" name="AutoShape 72"/>
          <p:cNvCxnSpPr>
            <a:cxnSpLocks noChangeShapeType="1"/>
            <a:stCxn id="18496" idx="7"/>
            <a:endCxn id="18497" idx="0"/>
          </p:cNvCxnSpPr>
          <p:nvPr/>
        </p:nvCxnSpPr>
        <p:spPr bwMode="auto">
          <a:xfrm rot="5400000" flipH="1" flipV="1">
            <a:off x="4195679" y="4106905"/>
            <a:ext cx="31750" cy="1138238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499" name="AutoShape 73"/>
          <p:cNvCxnSpPr>
            <a:cxnSpLocks noChangeShapeType="1"/>
            <a:stCxn id="18496" idx="6"/>
            <a:endCxn id="18497" idx="2"/>
          </p:cNvCxnSpPr>
          <p:nvPr/>
        </p:nvCxnSpPr>
        <p:spPr bwMode="auto">
          <a:xfrm>
            <a:off x="3674185" y="4768099"/>
            <a:ext cx="998538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00" name="AutoShape 75"/>
          <p:cNvCxnSpPr>
            <a:cxnSpLocks noChangeShapeType="1"/>
            <a:stCxn id="18497" idx="6"/>
            <a:endCxn id="18501" idx="2"/>
          </p:cNvCxnSpPr>
          <p:nvPr/>
        </p:nvCxnSpPr>
        <p:spPr bwMode="auto">
          <a:xfrm>
            <a:off x="4888623" y="4768099"/>
            <a:ext cx="855662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501" name="Oval 68"/>
          <p:cNvSpPr>
            <a:spLocks noChangeArrowheads="1"/>
          </p:cNvSpPr>
          <p:nvPr/>
        </p:nvSpPr>
        <p:spPr bwMode="auto">
          <a:xfrm>
            <a:off x="5744285" y="4660149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502" name="AutoShape 72"/>
          <p:cNvCxnSpPr>
            <a:cxnSpLocks noChangeShapeType="1"/>
            <a:stCxn id="18501" idx="7"/>
          </p:cNvCxnSpPr>
          <p:nvPr/>
        </p:nvCxnSpPr>
        <p:spPr bwMode="auto">
          <a:xfrm rot="5400000" flipH="1" flipV="1">
            <a:off x="6517398" y="4071186"/>
            <a:ext cx="31750" cy="1209675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503" name="AutoShape 73"/>
          <p:cNvCxnSpPr>
            <a:cxnSpLocks noChangeShapeType="1"/>
            <a:stCxn id="18501" idx="6"/>
          </p:cNvCxnSpPr>
          <p:nvPr/>
        </p:nvCxnSpPr>
        <p:spPr bwMode="auto">
          <a:xfrm>
            <a:off x="5960185" y="4768099"/>
            <a:ext cx="712788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04" name="AutoShape 73"/>
          <p:cNvCxnSpPr>
            <a:cxnSpLocks noChangeShapeType="1"/>
            <a:endCxn id="18491" idx="2"/>
          </p:cNvCxnSpPr>
          <p:nvPr/>
        </p:nvCxnSpPr>
        <p:spPr bwMode="auto">
          <a:xfrm flipV="1">
            <a:off x="315035" y="4768099"/>
            <a:ext cx="857250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505" name="Oval 68"/>
          <p:cNvSpPr>
            <a:spLocks noChangeArrowheads="1"/>
          </p:cNvSpPr>
          <p:nvPr/>
        </p:nvSpPr>
        <p:spPr bwMode="auto">
          <a:xfrm>
            <a:off x="1243723" y="5374524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506" name="Oval 69"/>
          <p:cNvSpPr>
            <a:spLocks noChangeArrowheads="1"/>
          </p:cNvSpPr>
          <p:nvPr/>
        </p:nvSpPr>
        <p:spPr bwMode="auto">
          <a:xfrm>
            <a:off x="2386723" y="5374524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507" name="AutoShape 72"/>
          <p:cNvCxnSpPr>
            <a:cxnSpLocks noChangeShapeType="1"/>
            <a:stCxn id="18505" idx="7"/>
            <a:endCxn id="18506" idx="0"/>
          </p:cNvCxnSpPr>
          <p:nvPr/>
        </p:nvCxnSpPr>
        <p:spPr bwMode="auto">
          <a:xfrm rot="5400000" flipH="1" flipV="1">
            <a:off x="1945398" y="4856999"/>
            <a:ext cx="31750" cy="1066800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508" name="AutoShape 73"/>
          <p:cNvCxnSpPr>
            <a:cxnSpLocks noChangeShapeType="1"/>
            <a:stCxn id="18505" idx="6"/>
            <a:endCxn id="18506" idx="2"/>
          </p:cNvCxnSpPr>
          <p:nvPr/>
        </p:nvCxnSpPr>
        <p:spPr bwMode="auto">
          <a:xfrm>
            <a:off x="1459623" y="5482474"/>
            <a:ext cx="927100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09" name="AutoShape 75"/>
          <p:cNvCxnSpPr>
            <a:cxnSpLocks noChangeShapeType="1"/>
            <a:stCxn id="18506" idx="6"/>
            <a:endCxn id="18510" idx="2"/>
          </p:cNvCxnSpPr>
          <p:nvPr/>
        </p:nvCxnSpPr>
        <p:spPr bwMode="auto">
          <a:xfrm>
            <a:off x="2602623" y="5482474"/>
            <a:ext cx="927100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510" name="Oval 68"/>
          <p:cNvSpPr>
            <a:spLocks noChangeArrowheads="1"/>
          </p:cNvSpPr>
          <p:nvPr/>
        </p:nvSpPr>
        <p:spPr bwMode="auto">
          <a:xfrm>
            <a:off x="3529723" y="5374524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8511" name="Oval 69"/>
          <p:cNvSpPr>
            <a:spLocks noChangeArrowheads="1"/>
          </p:cNvSpPr>
          <p:nvPr/>
        </p:nvSpPr>
        <p:spPr bwMode="auto">
          <a:xfrm>
            <a:off x="4744160" y="5374524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512" name="AutoShape 72"/>
          <p:cNvCxnSpPr>
            <a:cxnSpLocks noChangeShapeType="1"/>
            <a:stCxn id="18510" idx="7"/>
            <a:endCxn id="18511" idx="0"/>
          </p:cNvCxnSpPr>
          <p:nvPr/>
        </p:nvCxnSpPr>
        <p:spPr bwMode="auto">
          <a:xfrm rot="5400000" flipH="1" flipV="1">
            <a:off x="4267117" y="4821280"/>
            <a:ext cx="31750" cy="1138237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513" name="AutoShape 73"/>
          <p:cNvCxnSpPr>
            <a:cxnSpLocks noChangeShapeType="1"/>
            <a:stCxn id="18510" idx="6"/>
            <a:endCxn id="18511" idx="2"/>
          </p:cNvCxnSpPr>
          <p:nvPr/>
        </p:nvCxnSpPr>
        <p:spPr bwMode="auto">
          <a:xfrm>
            <a:off x="3745623" y="5482474"/>
            <a:ext cx="998537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14" name="AutoShape 75"/>
          <p:cNvCxnSpPr>
            <a:cxnSpLocks noChangeShapeType="1"/>
            <a:stCxn id="18511" idx="6"/>
            <a:endCxn id="18515" idx="2"/>
          </p:cNvCxnSpPr>
          <p:nvPr/>
        </p:nvCxnSpPr>
        <p:spPr bwMode="auto">
          <a:xfrm>
            <a:off x="4960060" y="5482474"/>
            <a:ext cx="855663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515" name="Oval 68"/>
          <p:cNvSpPr>
            <a:spLocks noChangeArrowheads="1"/>
          </p:cNvSpPr>
          <p:nvPr/>
        </p:nvSpPr>
        <p:spPr bwMode="auto">
          <a:xfrm>
            <a:off x="5815723" y="5374524"/>
            <a:ext cx="215900" cy="2159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18516" name="AutoShape 72"/>
          <p:cNvCxnSpPr>
            <a:cxnSpLocks noChangeShapeType="1"/>
            <a:stCxn id="18515" idx="7"/>
          </p:cNvCxnSpPr>
          <p:nvPr/>
        </p:nvCxnSpPr>
        <p:spPr bwMode="auto">
          <a:xfrm rot="5400000" flipH="1" flipV="1">
            <a:off x="6588836" y="4785561"/>
            <a:ext cx="31750" cy="1209675"/>
          </a:xfrm>
          <a:prstGeom prst="curvedConnector3">
            <a:avLst>
              <a:gd name="adj1" fmla="val 823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8517" name="AutoShape 73"/>
          <p:cNvCxnSpPr>
            <a:cxnSpLocks noChangeShapeType="1"/>
            <a:stCxn id="18515" idx="6"/>
          </p:cNvCxnSpPr>
          <p:nvPr/>
        </p:nvCxnSpPr>
        <p:spPr bwMode="auto">
          <a:xfrm>
            <a:off x="6031623" y="5482474"/>
            <a:ext cx="712787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18" name="AutoShape 73"/>
          <p:cNvCxnSpPr>
            <a:cxnSpLocks noChangeShapeType="1"/>
            <a:endCxn id="18505" idx="2"/>
          </p:cNvCxnSpPr>
          <p:nvPr/>
        </p:nvCxnSpPr>
        <p:spPr bwMode="auto">
          <a:xfrm flipV="1">
            <a:off x="386473" y="5482474"/>
            <a:ext cx="857250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519" name="内容占位符 2"/>
          <p:cNvSpPr>
            <a:spLocks noGrp="1"/>
          </p:cNvSpPr>
          <p:nvPr>
            <p:ph idx="1"/>
          </p:nvPr>
        </p:nvSpPr>
        <p:spPr>
          <a:xfrm>
            <a:off x="815098" y="1374024"/>
            <a:ext cx="614362" cy="642938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mtClean="0">
                <a:sym typeface="Symbol" pitchFamily="18" charset="2"/>
              </a:rPr>
              <a:t>{p}</a:t>
            </a:r>
          </a:p>
          <a:p>
            <a:pPr eaLnBrk="1" hangingPunct="1">
              <a:buFont typeface="Arial" charset="0"/>
              <a:buNone/>
            </a:pPr>
            <a:endParaRPr lang="en-US" altLang="zh-CN" smtClean="0"/>
          </a:p>
        </p:txBody>
      </p:sp>
      <p:sp>
        <p:nvSpPr>
          <p:cNvPr id="88" name="内容占位符 2"/>
          <p:cNvSpPr txBox="1">
            <a:spLocks/>
          </p:cNvSpPr>
          <p:nvPr/>
        </p:nvSpPr>
        <p:spPr bwMode="auto">
          <a:xfrm>
            <a:off x="1958098" y="1374024"/>
            <a:ext cx="92868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3200" dirty="0">
                <a:latin typeface="+mn-lt"/>
                <a:ea typeface="+mn-ea"/>
                <a:sym typeface="Symbol" pitchFamily="18" charset="2"/>
              </a:rPr>
              <a:t>{</a:t>
            </a:r>
            <a:r>
              <a:rPr lang="en-US" altLang="zh-CN" sz="3200" dirty="0" err="1">
                <a:latin typeface="+mn-lt"/>
                <a:ea typeface="+mn-ea"/>
                <a:sym typeface="Symbol" pitchFamily="18" charset="2"/>
              </a:rPr>
              <a:t>p,q</a:t>
            </a:r>
            <a:r>
              <a:rPr lang="en-US" altLang="zh-CN" sz="3200" dirty="0">
                <a:latin typeface="+mn-lt"/>
                <a:ea typeface="+mn-ea"/>
                <a:sym typeface="Symbol" pitchFamily="18" charset="2"/>
              </a:rPr>
              <a:t>}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endParaRPr lang="en-US" altLang="zh-CN" sz="3200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zh-CN" altLang="zh-CN" dirty="0"/>
              <a:t>系统性质</a:t>
            </a:r>
            <a:r>
              <a:rPr lang="zh-CN" altLang="en-US" dirty="0"/>
              <a:t>的</a:t>
            </a:r>
            <a:r>
              <a:rPr lang="zh-CN" altLang="en-US" dirty="0" smtClean="0"/>
              <a:t>描述：可被允许的</a:t>
            </a:r>
            <a:r>
              <a:rPr lang="zh-CN" altLang="zh-CN" dirty="0" smtClean="0"/>
              <a:t>行为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7303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0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0483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sz="4300" dirty="0" smtClean="0">
                <a:solidFill>
                  <a:prstClr val="black"/>
                </a:solidFill>
                <a:latin typeface="+mj-ea"/>
                <a:ea typeface="+mj-ea"/>
              </a:rPr>
              <a:t>例</a:t>
            </a:r>
            <a:r>
              <a:rPr lang="en-US" altLang="zh-CN" sz="4300" dirty="0" smtClean="0">
                <a:solidFill>
                  <a:prstClr val="black"/>
                </a:solidFill>
                <a:latin typeface="+mj-ea"/>
                <a:ea typeface="+mj-ea"/>
              </a:rPr>
              <a:t>2-</a:t>
            </a:r>
            <a:r>
              <a:rPr lang="zh-CN" altLang="en-US" sz="4300" dirty="0" smtClean="0">
                <a:solidFill>
                  <a:prstClr val="black"/>
                </a:solidFill>
                <a:latin typeface="+mj-ea"/>
                <a:ea typeface="+mj-ea"/>
              </a:rPr>
              <a:t>互斥</a:t>
            </a:r>
            <a:r>
              <a:rPr lang="en-US" altLang="zh-CN" sz="4300" dirty="0" smtClean="0">
                <a:solidFill>
                  <a:prstClr val="black"/>
                </a:solidFill>
                <a:latin typeface="+mj-ea"/>
                <a:ea typeface="+mj-ea"/>
              </a:rPr>
              <a:t>：</a:t>
            </a:r>
            <a:r>
              <a:rPr lang="zh-CN" altLang="en-US" sz="4300" dirty="0" smtClean="0">
                <a:latin typeface="+mj-ea"/>
                <a:ea typeface="+mj-ea"/>
              </a:rPr>
              <a:t>满足</a:t>
            </a:r>
            <a:r>
              <a:rPr lang="zh-CN" altLang="en-US" sz="4300" dirty="0" smtClean="0">
                <a:solidFill>
                  <a:prstClr val="black"/>
                </a:solidFill>
                <a:latin typeface="+mj-ea"/>
                <a:ea typeface="+mj-ea"/>
              </a:rPr>
              <a:t>互斥</a:t>
            </a:r>
            <a:r>
              <a:rPr lang="zh-CN" altLang="en-US" sz="4300" dirty="0" smtClean="0">
                <a:latin typeface="+mj-ea"/>
                <a:ea typeface="+mj-ea"/>
              </a:rPr>
              <a:t>性质的序列</a:t>
            </a:r>
            <a:endParaRPr lang="en-US" altLang="zh-CN" sz="4300" dirty="0" smtClean="0">
              <a:latin typeface="+mj-ea"/>
              <a:ea typeface="+mj-ea"/>
            </a:endParaRP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36" name="Oval 2"/>
          <p:cNvSpPr>
            <a:spLocks noChangeArrowheads="1"/>
          </p:cNvSpPr>
          <p:nvPr/>
        </p:nvSpPr>
        <p:spPr bwMode="auto">
          <a:xfrm>
            <a:off x="611560" y="155679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NCR,CR,0,0,0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611560" y="2204864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Calibri" pitchFamily="34" charset="0"/>
              </a:rPr>
              <a:t>wait,NCR,0,1,1</a:t>
            </a: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611560" y="2780928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NCR,NCR,0,1,1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39" name="Oval 2"/>
          <p:cNvSpPr>
            <a:spLocks noChangeArrowheads="1"/>
          </p:cNvSpPr>
          <p:nvPr/>
        </p:nvSpPr>
        <p:spPr bwMode="auto">
          <a:xfrm>
            <a:off x="611560" y="335699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Calibri" pitchFamily="34" charset="0"/>
              </a:rPr>
              <a:t>NCR,NCR,0,0,1</a:t>
            </a: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611560" y="393305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Calibri" pitchFamily="34" charset="0"/>
              </a:rPr>
              <a:t>wait,NCR,0,1,1</a:t>
            </a:r>
          </a:p>
        </p:txBody>
      </p:sp>
      <p:sp>
        <p:nvSpPr>
          <p:cNvPr id="42" name="Oval 2"/>
          <p:cNvSpPr>
            <a:spLocks noChangeArrowheads="1"/>
          </p:cNvSpPr>
          <p:nvPr/>
        </p:nvSpPr>
        <p:spPr bwMode="auto">
          <a:xfrm>
            <a:off x="3491880" y="155679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NCR,NCR,0,0,1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3491880" y="2204864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wait,NCR,1,0,0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3491880" y="2780928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NCR,CR,1,0,0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45" name="Oval 2"/>
          <p:cNvSpPr>
            <a:spLocks noChangeArrowheads="1"/>
          </p:cNvSpPr>
          <p:nvPr/>
        </p:nvSpPr>
        <p:spPr bwMode="auto">
          <a:xfrm>
            <a:off x="3491880" y="335699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NCR,NCR,0,0,0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3491880" y="393305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CR,wait,1,0,0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47" name="Oval 4"/>
          <p:cNvSpPr>
            <a:spLocks noChangeArrowheads="1"/>
          </p:cNvSpPr>
          <p:nvPr/>
        </p:nvSpPr>
        <p:spPr bwMode="auto">
          <a:xfrm>
            <a:off x="611560" y="4509120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…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48" name="Oval 4"/>
          <p:cNvSpPr>
            <a:spLocks noChangeArrowheads="1"/>
          </p:cNvSpPr>
          <p:nvPr/>
        </p:nvSpPr>
        <p:spPr bwMode="auto">
          <a:xfrm>
            <a:off x="3491880" y="4509120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…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13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zh-CN" dirty="0" smtClean="0"/>
          </a:p>
          <a:p>
            <a:pPr algn="r"/>
            <a:fld id="{C2DA2C49-106D-4CE0-8986-C9F0559832AA}" type="slidenum">
              <a:rPr lang="en-US" altLang="zh-CN" smtClean="0"/>
              <a:pPr algn="r"/>
              <a:t>55</a:t>
            </a:fld>
            <a:endParaRPr lang="en-US" altLang="zh-CN" dirty="0" smtClean="0"/>
          </a:p>
        </p:txBody>
      </p:sp>
      <p:sp>
        <p:nvSpPr>
          <p:cNvPr id="114" name="Oval 2"/>
          <p:cNvSpPr>
            <a:spLocks noChangeArrowheads="1"/>
          </p:cNvSpPr>
          <p:nvPr/>
        </p:nvSpPr>
        <p:spPr bwMode="auto">
          <a:xfrm>
            <a:off x="4211960" y="587727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CR,CR,-,-,-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39552" y="5877272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给定类型状态不可达：</a:t>
            </a:r>
            <a:endParaRPr lang="en-US" altLang="zh-CN" sz="2800" dirty="0" smtClean="0"/>
          </a:p>
        </p:txBody>
      </p:sp>
      <p:sp>
        <p:nvSpPr>
          <p:cNvPr id="116" name="Oval 2"/>
          <p:cNvSpPr>
            <a:spLocks noChangeArrowheads="1"/>
          </p:cNvSpPr>
          <p:nvPr/>
        </p:nvSpPr>
        <p:spPr bwMode="auto">
          <a:xfrm>
            <a:off x="6516216" y="155679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NCR,NCR,0,0,1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17" name="Oval 4"/>
          <p:cNvSpPr>
            <a:spLocks noChangeArrowheads="1"/>
          </p:cNvSpPr>
          <p:nvPr/>
        </p:nvSpPr>
        <p:spPr bwMode="auto">
          <a:xfrm>
            <a:off x="6516216" y="2204864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wait,NCR,1,0,0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18" name="Oval 5"/>
          <p:cNvSpPr>
            <a:spLocks noChangeArrowheads="1"/>
          </p:cNvSpPr>
          <p:nvPr/>
        </p:nvSpPr>
        <p:spPr bwMode="auto">
          <a:xfrm>
            <a:off x="6516216" y="2780928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NCR,CR,1,0,0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19" name="Oval 2"/>
          <p:cNvSpPr>
            <a:spLocks noChangeArrowheads="1"/>
          </p:cNvSpPr>
          <p:nvPr/>
        </p:nvSpPr>
        <p:spPr bwMode="auto">
          <a:xfrm>
            <a:off x="6516216" y="335699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CR,NCR,0,0,0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20" name="Oval 3"/>
          <p:cNvSpPr>
            <a:spLocks noChangeArrowheads="1"/>
          </p:cNvSpPr>
          <p:nvPr/>
        </p:nvSpPr>
        <p:spPr bwMode="auto">
          <a:xfrm>
            <a:off x="6516216" y="393305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wait,NCR,0,1,1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21" name="Oval 4"/>
          <p:cNvSpPr>
            <a:spLocks noChangeArrowheads="1"/>
          </p:cNvSpPr>
          <p:nvPr/>
        </p:nvSpPr>
        <p:spPr bwMode="auto">
          <a:xfrm>
            <a:off x="6516216" y="4509120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…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0" y="76470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a,b,x,y,t</a:t>
            </a:r>
            <a:r>
              <a:rPr lang="en-US" altLang="zh-CN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80747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0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0483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4000" dirty="0" smtClean="0">
                <a:solidFill>
                  <a:prstClr val="black"/>
                </a:solidFill>
                <a:latin typeface="+mj-ea"/>
                <a:ea typeface="+mj-ea"/>
              </a:rPr>
              <a:t>例</a:t>
            </a:r>
            <a:r>
              <a:rPr lang="en-US" altLang="zh-CN" sz="4000" dirty="0" smtClean="0">
                <a:solidFill>
                  <a:prstClr val="black"/>
                </a:solidFill>
                <a:latin typeface="+mj-ea"/>
                <a:ea typeface="+mj-ea"/>
              </a:rPr>
              <a:t>2-</a:t>
            </a:r>
            <a:r>
              <a:rPr lang="zh-CN" altLang="en-US" sz="4000" dirty="0" smtClean="0">
                <a:solidFill>
                  <a:prstClr val="black"/>
                </a:solidFill>
                <a:latin typeface="+mj-ea"/>
                <a:ea typeface="+mj-ea"/>
              </a:rPr>
              <a:t>互斥</a:t>
            </a:r>
            <a:r>
              <a:rPr lang="en-US" altLang="zh-CN" sz="4000" dirty="0" smtClean="0">
                <a:solidFill>
                  <a:prstClr val="black"/>
                </a:solidFill>
                <a:latin typeface="+mj-ea"/>
                <a:ea typeface="+mj-ea"/>
              </a:rPr>
              <a:t>：</a:t>
            </a:r>
            <a:r>
              <a:rPr lang="zh-CN" altLang="en-US" sz="4000" dirty="0" smtClean="0">
                <a:solidFill>
                  <a:prstClr val="black"/>
                </a:solidFill>
                <a:latin typeface="+mj-ea"/>
                <a:ea typeface="+mj-ea"/>
              </a:rPr>
              <a:t>不满足互斥性质的序列</a:t>
            </a:r>
            <a:endParaRPr lang="en-US" altLang="zh-CN" sz="4000" dirty="0" smtClean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36" name="Oval 2"/>
          <p:cNvSpPr>
            <a:spLocks noChangeArrowheads="1"/>
          </p:cNvSpPr>
          <p:nvPr/>
        </p:nvSpPr>
        <p:spPr bwMode="auto">
          <a:xfrm>
            <a:off x="611560" y="155679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NCR,NCR,0,0,0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611560" y="2204864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Calibri" pitchFamily="34" charset="0"/>
              </a:rPr>
              <a:t>wait,NCR,0,1,1</a:t>
            </a: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611560" y="2780928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CR,CR,0,1,1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39" name="Oval 2"/>
          <p:cNvSpPr>
            <a:spLocks noChangeArrowheads="1"/>
          </p:cNvSpPr>
          <p:nvPr/>
        </p:nvSpPr>
        <p:spPr bwMode="auto">
          <a:xfrm>
            <a:off x="611560" y="335699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Calibri" pitchFamily="34" charset="0"/>
              </a:rPr>
              <a:t>NCR,NCR,0,0,1</a:t>
            </a: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611560" y="393305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Calibri" pitchFamily="34" charset="0"/>
              </a:rPr>
              <a:t>wait,NCR,0,1,1</a:t>
            </a:r>
          </a:p>
        </p:txBody>
      </p:sp>
      <p:sp>
        <p:nvSpPr>
          <p:cNvPr id="42" name="Oval 2"/>
          <p:cNvSpPr>
            <a:spLocks noChangeArrowheads="1"/>
          </p:cNvSpPr>
          <p:nvPr/>
        </p:nvSpPr>
        <p:spPr bwMode="auto">
          <a:xfrm>
            <a:off x="3491880" y="155679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NCR,NCR,0,0,1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3491880" y="2204864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wait,NCR,1,0,0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3491880" y="2780928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CR,CR,1,0,0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45" name="Oval 2"/>
          <p:cNvSpPr>
            <a:spLocks noChangeArrowheads="1"/>
          </p:cNvSpPr>
          <p:nvPr/>
        </p:nvSpPr>
        <p:spPr bwMode="auto">
          <a:xfrm>
            <a:off x="3491880" y="335699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NCR,NCR,0,0,0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3491880" y="393305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CR,CR,0,0,0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47" name="Oval 4"/>
          <p:cNvSpPr>
            <a:spLocks noChangeArrowheads="1"/>
          </p:cNvSpPr>
          <p:nvPr/>
        </p:nvSpPr>
        <p:spPr bwMode="auto">
          <a:xfrm>
            <a:off x="611560" y="4509120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…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48" name="Oval 4"/>
          <p:cNvSpPr>
            <a:spLocks noChangeArrowheads="1"/>
          </p:cNvSpPr>
          <p:nvPr/>
        </p:nvSpPr>
        <p:spPr bwMode="auto">
          <a:xfrm>
            <a:off x="3491880" y="4509120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…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13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zh-CN" dirty="0" smtClean="0"/>
          </a:p>
          <a:p>
            <a:pPr algn="r"/>
            <a:fld id="{C2DA2C49-106D-4CE0-8986-C9F0559832AA}" type="slidenum">
              <a:rPr lang="en-US" altLang="zh-CN" smtClean="0"/>
              <a:pPr algn="r"/>
              <a:t>56</a:t>
            </a:fld>
            <a:endParaRPr lang="en-US" altLang="zh-CN" dirty="0" smtClean="0"/>
          </a:p>
        </p:txBody>
      </p:sp>
      <p:sp>
        <p:nvSpPr>
          <p:cNvPr id="116" name="Oval 2"/>
          <p:cNvSpPr>
            <a:spLocks noChangeArrowheads="1"/>
          </p:cNvSpPr>
          <p:nvPr/>
        </p:nvSpPr>
        <p:spPr bwMode="auto">
          <a:xfrm>
            <a:off x="6516216" y="155679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CR,CR,0,0,1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17" name="Oval 4"/>
          <p:cNvSpPr>
            <a:spLocks noChangeArrowheads="1"/>
          </p:cNvSpPr>
          <p:nvPr/>
        </p:nvSpPr>
        <p:spPr bwMode="auto">
          <a:xfrm>
            <a:off x="6516216" y="2204864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wait,NCR,1,0,0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18" name="Oval 5"/>
          <p:cNvSpPr>
            <a:spLocks noChangeArrowheads="1"/>
          </p:cNvSpPr>
          <p:nvPr/>
        </p:nvSpPr>
        <p:spPr bwMode="auto">
          <a:xfrm>
            <a:off x="6516216" y="2780928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NCR,NCR,1,0,0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19" name="Oval 2"/>
          <p:cNvSpPr>
            <a:spLocks noChangeArrowheads="1"/>
          </p:cNvSpPr>
          <p:nvPr/>
        </p:nvSpPr>
        <p:spPr bwMode="auto">
          <a:xfrm>
            <a:off x="6516216" y="335699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wait,NCR,1,0,0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20" name="Oval 3"/>
          <p:cNvSpPr>
            <a:spLocks noChangeArrowheads="1"/>
          </p:cNvSpPr>
          <p:nvPr/>
        </p:nvSpPr>
        <p:spPr bwMode="auto">
          <a:xfrm>
            <a:off x="6516216" y="393305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wait,NCR,0,1,1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21" name="Oval 4"/>
          <p:cNvSpPr>
            <a:spLocks noChangeArrowheads="1"/>
          </p:cNvSpPr>
          <p:nvPr/>
        </p:nvSpPr>
        <p:spPr bwMode="auto">
          <a:xfrm>
            <a:off x="6516216" y="4509120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…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0" y="692696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a,b,x,y,t</a:t>
            </a:r>
            <a:r>
              <a:rPr lang="en-US" altLang="zh-CN" sz="2800" dirty="0" smtClean="0"/>
              <a:t>)</a:t>
            </a:r>
          </a:p>
        </p:txBody>
      </p:sp>
      <p:sp>
        <p:nvSpPr>
          <p:cNvPr id="25" name="Oval 2"/>
          <p:cNvSpPr>
            <a:spLocks noChangeArrowheads="1"/>
          </p:cNvSpPr>
          <p:nvPr/>
        </p:nvSpPr>
        <p:spPr bwMode="auto">
          <a:xfrm>
            <a:off x="4211960" y="587727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CR,CR,-,-,-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9552" y="5877272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给定类型状态不可达：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8114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0" name="Rectangle 24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0483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4000" dirty="0" smtClean="0"/>
              <a:t>性质</a:t>
            </a:r>
            <a:endParaRPr lang="en-US" altLang="zh-CN" sz="4000" dirty="0" smtClean="0"/>
          </a:p>
        </p:txBody>
      </p:sp>
      <p:sp>
        <p:nvSpPr>
          <p:cNvPr id="28" name="矩形 27"/>
          <p:cNvSpPr/>
          <p:nvPr/>
        </p:nvSpPr>
        <p:spPr>
          <a:xfrm>
            <a:off x="0" y="908720"/>
            <a:ext cx="8676456" cy="9428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 smtClean="0"/>
          </a:p>
          <a:p>
            <a:r>
              <a:rPr lang="en-US" altLang="zh-CN" sz="2800" dirty="0" smtClean="0"/>
              <a:t>{..…}{..…}{..…}……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{…..}</a:t>
            </a:r>
            <a:r>
              <a:rPr lang="en-US" altLang="zh-CN" sz="2800" baseline="30000" dirty="0" smtClean="0">
                <a:sym typeface="Symbol"/>
              </a:rPr>
              <a:t>  </a:t>
            </a:r>
          </a:p>
          <a:p>
            <a:endParaRPr lang="en-US" altLang="zh-CN" sz="2800" baseline="30000" dirty="0" smtClean="0">
              <a:sym typeface="Symbol"/>
            </a:endParaRPr>
          </a:p>
          <a:p>
            <a:endParaRPr lang="en-US" altLang="zh-CN" sz="2800" baseline="30000" dirty="0" smtClean="0">
              <a:sym typeface="Symbol"/>
            </a:endParaRPr>
          </a:p>
          <a:p>
            <a:r>
              <a:rPr lang="en-US" altLang="zh-CN" sz="2800" dirty="0" smtClean="0"/>
              <a:t>{…..}: </a:t>
            </a:r>
            <a:r>
              <a:rPr lang="zh-CN" altLang="en-US" sz="2800" dirty="0" smtClean="0"/>
              <a:t>不包括形式为                           的状态的状态集合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{CR.…}{…..}{..…}……</a:t>
            </a:r>
          </a:p>
          <a:p>
            <a:r>
              <a:rPr lang="en-US" altLang="zh-CN" sz="2800" dirty="0" smtClean="0"/>
              <a:t>{…..}{CR.…}{…..}{..…}……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{…..}*{CR.…}{…..}</a:t>
            </a:r>
            <a:r>
              <a:rPr lang="en-US" altLang="zh-CN" sz="2800" baseline="30000" dirty="0" smtClean="0">
                <a:sym typeface="Symbol"/>
              </a:rPr>
              <a:t> 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baseline="30000" dirty="0" smtClean="0">
              <a:sym typeface="Symbol"/>
            </a:endParaRPr>
          </a:p>
          <a:p>
            <a:endParaRPr lang="en-US" altLang="zh-CN" sz="2800" baseline="30000" dirty="0" smtClean="0">
              <a:sym typeface="Symbol"/>
            </a:endParaRPr>
          </a:p>
          <a:p>
            <a:endParaRPr lang="en-US" altLang="zh-CN" sz="2800" baseline="30000" dirty="0" smtClean="0">
              <a:sym typeface="Symbol"/>
            </a:endParaRPr>
          </a:p>
          <a:p>
            <a:endParaRPr lang="en-US" altLang="zh-CN" sz="2800" baseline="30000" dirty="0" smtClean="0">
              <a:sym typeface="Symbol"/>
            </a:endParaRPr>
          </a:p>
          <a:p>
            <a:endParaRPr lang="en-US" altLang="zh-CN" sz="2800" baseline="30000" dirty="0" smtClean="0">
              <a:sym typeface="Symbol"/>
            </a:endParaRPr>
          </a:p>
        </p:txBody>
      </p:sp>
      <p:sp>
        <p:nvSpPr>
          <p:cNvPr id="29" name="Oval 2"/>
          <p:cNvSpPr>
            <a:spLocks noChangeArrowheads="1"/>
          </p:cNvSpPr>
          <p:nvPr/>
        </p:nvSpPr>
        <p:spPr bwMode="auto">
          <a:xfrm>
            <a:off x="3131840" y="321297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CR,CR,-,-,-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3059832" y="2111152"/>
            <a:ext cx="1605757" cy="504825"/>
          </a:xfrm>
          <a:prstGeom prst="wedgeRectCallout">
            <a:avLst>
              <a:gd name="adj1" fmla="val -126682"/>
              <a:gd name="adj2" fmla="val 25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安全性质</a:t>
            </a:r>
            <a:endParaRPr lang="en-US" altLang="zh-CN" sz="2000" dirty="0"/>
          </a:p>
        </p:txBody>
      </p:sp>
      <p:sp>
        <p:nvSpPr>
          <p:cNvPr id="6" name="矩形标注 5"/>
          <p:cNvSpPr/>
          <p:nvPr/>
        </p:nvSpPr>
        <p:spPr>
          <a:xfrm>
            <a:off x="4427984" y="5622831"/>
            <a:ext cx="1605757" cy="504825"/>
          </a:xfrm>
          <a:prstGeom prst="wedgeRectCallout">
            <a:avLst>
              <a:gd name="adj1" fmla="val -126682"/>
              <a:gd name="adj2" fmla="val 25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活性性质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622501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4000" dirty="0" smtClean="0"/>
              <a:t>正则性质</a:t>
            </a:r>
            <a:endParaRPr lang="en-US" altLang="zh-CN" sz="4000" dirty="0" smtClean="0"/>
          </a:p>
        </p:txBody>
      </p:sp>
      <p:sp>
        <p:nvSpPr>
          <p:cNvPr id="37" name="矩形 36"/>
          <p:cNvSpPr/>
          <p:nvPr/>
        </p:nvSpPr>
        <p:spPr>
          <a:xfrm>
            <a:off x="0" y="1196752"/>
            <a:ext cx="88924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正则语言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字母表</a:t>
            </a:r>
            <a:r>
              <a:rPr lang="en-US" altLang="zh-CN" sz="2800" dirty="0" smtClean="0">
                <a:sym typeface="Symbol"/>
              </a:rPr>
              <a:t>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		</a:t>
            </a:r>
          </a:p>
          <a:p>
            <a:endParaRPr lang="en-US" altLang="zh-CN" sz="2800" dirty="0" smtClean="0">
              <a:sym typeface="Symbol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　</a:t>
            </a:r>
            <a:r>
              <a:rPr lang="zh-CN" altLang="en-US" sz="2800" dirty="0" smtClean="0"/>
              <a:t>空集</a:t>
            </a:r>
            <a:r>
              <a:rPr lang="en-US" altLang="zh-CN" sz="2800" dirty="0" smtClean="0"/>
              <a:t>Ø</a:t>
            </a:r>
            <a:r>
              <a:rPr lang="zh-CN" altLang="en-US" sz="2800" dirty="0" smtClean="0"/>
              <a:t>是正则语言；</a:t>
            </a: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　如果</a:t>
            </a:r>
            <a:r>
              <a:rPr lang="en-US" altLang="zh-CN" sz="2800" dirty="0" smtClean="0"/>
              <a:t>a </a:t>
            </a:r>
            <a:r>
              <a:rPr lang="en-US" altLang="zh-CN" sz="2800" dirty="0" smtClean="0">
                <a:sym typeface="Symbol"/>
              </a:rPr>
              <a:t>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ym typeface="Symbol"/>
              </a:rPr>
              <a:t>，</a:t>
            </a:r>
            <a:r>
              <a:rPr lang="zh-CN" altLang="en-US" sz="2800" dirty="0" smtClean="0">
                <a:sym typeface="Symbol"/>
              </a:rPr>
              <a:t>则</a:t>
            </a:r>
            <a:r>
              <a:rPr lang="en-US" altLang="zh-CN" sz="2800" dirty="0" smtClean="0"/>
              <a:t>{ a }</a:t>
            </a:r>
            <a:r>
              <a:rPr lang="zh-CN" altLang="en-US" sz="2800" dirty="0" smtClean="0"/>
              <a:t>是正则语言</a:t>
            </a:r>
            <a:r>
              <a:rPr lang="en-US" altLang="zh-CN" sz="2800" dirty="0" smtClean="0">
                <a:sym typeface="Symbol"/>
              </a:rPr>
              <a:t>；</a:t>
            </a:r>
          </a:p>
          <a:p>
            <a:pPr>
              <a:buFont typeface="Arial" pitchFamily="34" charset="0"/>
              <a:buChar char="•"/>
            </a:pPr>
            <a:endParaRPr lang="en-US" altLang="zh-CN" sz="2800" dirty="0" smtClean="0">
              <a:sym typeface="Symbol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>
                <a:sym typeface="Symbol"/>
              </a:rPr>
              <a:t>　如果</a:t>
            </a:r>
            <a:r>
              <a:rPr lang="en-US" altLang="zh-CN" sz="2800" dirty="0" smtClean="0">
                <a:sym typeface="Symbol"/>
              </a:rPr>
              <a:t>Ａ</a:t>
            </a:r>
            <a:r>
              <a:rPr lang="zh-CN" altLang="en-US" sz="2800" dirty="0" smtClean="0"/>
              <a:t>和</a:t>
            </a:r>
            <a:r>
              <a:rPr lang="en-US" altLang="zh-CN" sz="2800" dirty="0" smtClean="0">
                <a:sym typeface="Symbol"/>
              </a:rPr>
              <a:t>Ｂ</a:t>
            </a:r>
            <a:r>
              <a:rPr lang="zh-CN" altLang="en-US" sz="2800" dirty="0" smtClean="0">
                <a:sym typeface="Symbol"/>
              </a:rPr>
              <a:t>是</a:t>
            </a:r>
            <a:r>
              <a:rPr lang="zh-CN" altLang="en-US" sz="2800" dirty="0" smtClean="0"/>
              <a:t>正则语言，</a:t>
            </a:r>
            <a:endParaRPr lang="en-US" altLang="zh-CN" sz="2800" dirty="0" smtClean="0"/>
          </a:p>
          <a:p>
            <a:r>
              <a:rPr lang="zh-CN" altLang="en-US" sz="2800" dirty="0" smtClean="0"/>
              <a:t>　  则</a:t>
            </a:r>
            <a:r>
              <a:rPr lang="en-US" altLang="zh-CN" sz="2800" dirty="0" smtClean="0">
                <a:sym typeface="Symbol"/>
              </a:rPr>
              <a:t>Ａ</a:t>
            </a:r>
            <a:r>
              <a:rPr lang="en-US" altLang="zh-CN" sz="2800" dirty="0" smtClean="0"/>
              <a:t> ∪</a:t>
            </a:r>
            <a:r>
              <a:rPr lang="en-US" altLang="zh-CN" sz="2800" dirty="0" smtClean="0">
                <a:sym typeface="Symbol"/>
              </a:rPr>
              <a:t> Ｂ，Ａ </a:t>
            </a:r>
            <a:r>
              <a:rPr lang="en-US" altLang="zh-CN" sz="2800" dirty="0" smtClean="0"/>
              <a:t>•</a:t>
            </a:r>
            <a:r>
              <a:rPr lang="en-US" altLang="zh-CN" sz="2800" dirty="0" smtClean="0">
                <a:sym typeface="Symbol"/>
              </a:rPr>
              <a:t> Ｂ，Ａ* </a:t>
            </a:r>
            <a:r>
              <a:rPr lang="zh-CN" altLang="en-US" sz="2800" dirty="0" smtClean="0">
                <a:sym typeface="Symbol"/>
              </a:rPr>
              <a:t>是</a:t>
            </a:r>
            <a:r>
              <a:rPr lang="zh-CN" altLang="en-US" sz="2800" dirty="0" smtClean="0"/>
              <a:t>正则语言；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915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1196752"/>
            <a:ext cx="88924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ym typeface="Symbol"/>
              </a:rPr>
              <a:t></a:t>
            </a:r>
            <a:r>
              <a:rPr lang="zh-CN" altLang="en-US" sz="2800" dirty="0" smtClean="0"/>
              <a:t>正则语言：</a:t>
            </a:r>
            <a:r>
              <a:rPr lang="en-US" altLang="zh-CN" sz="2800" dirty="0" smtClean="0"/>
              <a:t>		</a:t>
            </a:r>
          </a:p>
          <a:p>
            <a:endParaRPr lang="en-US" altLang="zh-CN" sz="2800" dirty="0" smtClean="0">
              <a:sym typeface="Symbol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　如果Ａ是</a:t>
            </a:r>
            <a:r>
              <a:rPr lang="zh-CN" altLang="en-US" sz="2800" dirty="0" smtClean="0">
                <a:sym typeface="Symbol"/>
              </a:rPr>
              <a:t>非空</a:t>
            </a:r>
            <a:r>
              <a:rPr lang="zh-CN" altLang="en-US" sz="2800" dirty="0" smtClean="0"/>
              <a:t>正则语言，</a:t>
            </a:r>
            <a:r>
              <a:rPr lang="zh-CN" altLang="en-US" sz="2800" dirty="0" smtClean="0">
                <a:sym typeface="Symbol"/>
              </a:rPr>
              <a:t>则</a:t>
            </a:r>
            <a:r>
              <a:rPr lang="en-US" altLang="zh-CN" sz="2800" dirty="0" smtClean="0">
                <a:sym typeface="Symbol"/>
              </a:rPr>
              <a:t>Ａ</a:t>
            </a:r>
            <a:r>
              <a:rPr lang="en-US" altLang="zh-CN" sz="2800" baseline="30000" dirty="0" smtClean="0">
                <a:sym typeface="Symbol"/>
              </a:rPr>
              <a:t></a:t>
            </a:r>
            <a:r>
              <a:rPr lang="zh-CN" altLang="en-US" sz="2800" dirty="0" smtClean="0"/>
              <a:t>是</a:t>
            </a:r>
            <a:r>
              <a:rPr lang="en-US" altLang="zh-CN" sz="2800" dirty="0" smtClean="0">
                <a:sym typeface="Symbol"/>
              </a:rPr>
              <a:t></a:t>
            </a:r>
            <a:r>
              <a:rPr lang="zh-CN" altLang="en-US" sz="2800" dirty="0" smtClean="0"/>
              <a:t>正则语言</a:t>
            </a:r>
            <a:r>
              <a:rPr lang="en-US" altLang="zh-CN" sz="2800" dirty="0" smtClean="0">
                <a:sym typeface="Symbol"/>
              </a:rPr>
              <a:t>；</a:t>
            </a:r>
          </a:p>
          <a:p>
            <a:pPr>
              <a:buFont typeface="Arial" pitchFamily="34" charset="0"/>
              <a:buChar char="•"/>
            </a:pPr>
            <a:endParaRPr lang="en-US" altLang="zh-CN" sz="2800" dirty="0" smtClean="0">
              <a:sym typeface="Symbol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>
                <a:sym typeface="Symbol"/>
              </a:rPr>
              <a:t>　如果</a:t>
            </a:r>
            <a:r>
              <a:rPr lang="en-US" altLang="zh-CN" sz="2800" dirty="0" smtClean="0">
                <a:sym typeface="Symbol"/>
              </a:rPr>
              <a:t>Ａ</a:t>
            </a:r>
            <a:r>
              <a:rPr lang="zh-CN" altLang="en-US" sz="2800" dirty="0" smtClean="0"/>
              <a:t>是正则且</a:t>
            </a:r>
            <a:r>
              <a:rPr lang="en-US" altLang="zh-CN" sz="2800" dirty="0" smtClean="0">
                <a:sym typeface="Symbol"/>
              </a:rPr>
              <a:t>Ｂ</a:t>
            </a:r>
            <a:r>
              <a:rPr lang="zh-CN" altLang="en-US" sz="2800" dirty="0" smtClean="0">
                <a:sym typeface="Symbol"/>
              </a:rPr>
              <a:t>是</a:t>
            </a:r>
            <a:r>
              <a:rPr lang="en-US" altLang="zh-CN" sz="2800" dirty="0" smtClean="0">
                <a:sym typeface="Symbol"/>
              </a:rPr>
              <a:t></a:t>
            </a:r>
            <a:r>
              <a:rPr lang="zh-CN" altLang="en-US" sz="2800" dirty="0" smtClean="0"/>
              <a:t>正则，则</a:t>
            </a:r>
            <a:r>
              <a:rPr lang="en-US" altLang="zh-CN" sz="2800" dirty="0" smtClean="0">
                <a:sym typeface="Symbol"/>
              </a:rPr>
              <a:t>Ａ </a:t>
            </a:r>
            <a:r>
              <a:rPr lang="en-US" altLang="zh-CN" sz="2800" dirty="0" smtClean="0"/>
              <a:t>•</a:t>
            </a:r>
            <a:r>
              <a:rPr lang="en-US" altLang="zh-CN" sz="2800" dirty="0" smtClean="0">
                <a:sym typeface="Symbol"/>
              </a:rPr>
              <a:t> Ｂ</a:t>
            </a:r>
            <a:r>
              <a:rPr lang="zh-CN" altLang="en-US" sz="2800" dirty="0" smtClean="0">
                <a:sym typeface="Symbol"/>
              </a:rPr>
              <a:t>是</a:t>
            </a:r>
            <a:r>
              <a:rPr lang="en-US" altLang="zh-CN" sz="2800" dirty="0" smtClean="0">
                <a:sym typeface="Symbol"/>
              </a:rPr>
              <a:t></a:t>
            </a:r>
            <a:r>
              <a:rPr lang="zh-CN" altLang="en-US" sz="2800" dirty="0" smtClean="0"/>
              <a:t>正则语言；</a:t>
            </a: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endParaRPr lang="en-US" altLang="zh-CN" sz="2800" dirty="0" smtClean="0"/>
          </a:p>
          <a:p>
            <a:pPr lvl="0"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prstClr val="black"/>
                </a:solidFill>
                <a:sym typeface="Symbol"/>
              </a:rPr>
              <a:t>　如果</a:t>
            </a:r>
            <a:r>
              <a:rPr lang="en-US" altLang="zh-CN" sz="2800" dirty="0" smtClean="0">
                <a:solidFill>
                  <a:prstClr val="black"/>
                </a:solidFill>
                <a:sym typeface="Symbol"/>
              </a:rPr>
              <a:t>Ａ</a:t>
            </a:r>
            <a:r>
              <a:rPr lang="zh-CN" altLang="en-US" sz="2800" dirty="0" smtClean="0">
                <a:solidFill>
                  <a:prstClr val="black"/>
                </a:solidFill>
                <a:sym typeface="Symbol"/>
              </a:rPr>
              <a:t>和</a:t>
            </a:r>
            <a:r>
              <a:rPr lang="en-US" altLang="zh-CN" sz="2800" dirty="0" smtClean="0">
                <a:solidFill>
                  <a:prstClr val="black"/>
                </a:solidFill>
                <a:sym typeface="Symbol"/>
              </a:rPr>
              <a:t>Ｂ</a:t>
            </a:r>
            <a:r>
              <a:rPr lang="zh-CN" altLang="en-US" sz="2800" dirty="0" smtClean="0">
                <a:solidFill>
                  <a:prstClr val="black"/>
                </a:solidFill>
                <a:sym typeface="Symbol"/>
              </a:rPr>
              <a:t>是</a:t>
            </a:r>
            <a:r>
              <a:rPr lang="en-US" altLang="zh-CN" sz="2800" dirty="0" smtClean="0">
                <a:solidFill>
                  <a:prstClr val="black"/>
                </a:solidFill>
                <a:sym typeface="Symbol"/>
              </a:rPr>
              <a:t></a:t>
            </a:r>
            <a:r>
              <a:rPr lang="zh-CN" altLang="en-US" sz="2800" dirty="0" smtClean="0">
                <a:solidFill>
                  <a:prstClr val="black"/>
                </a:solidFill>
              </a:rPr>
              <a:t>正则语言，则</a:t>
            </a:r>
            <a:r>
              <a:rPr lang="en-US" altLang="zh-CN" sz="2800" dirty="0" smtClean="0">
                <a:solidFill>
                  <a:prstClr val="black"/>
                </a:solidFill>
                <a:sym typeface="Symbol"/>
              </a:rPr>
              <a:t>Ａ</a:t>
            </a:r>
            <a:r>
              <a:rPr lang="en-US" altLang="zh-CN" sz="2800" dirty="0" smtClean="0">
                <a:solidFill>
                  <a:prstClr val="black"/>
                </a:solidFill>
              </a:rPr>
              <a:t> ∪</a:t>
            </a:r>
            <a:r>
              <a:rPr lang="en-US" altLang="zh-CN" sz="2800" dirty="0" smtClean="0">
                <a:solidFill>
                  <a:prstClr val="black"/>
                </a:solidFill>
                <a:sym typeface="Symbol"/>
              </a:rPr>
              <a:t> Ｂ</a:t>
            </a:r>
            <a:r>
              <a:rPr lang="zh-CN" altLang="en-US" sz="2800" dirty="0" smtClean="0">
                <a:solidFill>
                  <a:prstClr val="black"/>
                </a:solidFill>
                <a:sym typeface="Symbol"/>
              </a:rPr>
              <a:t>是</a:t>
            </a:r>
            <a:r>
              <a:rPr lang="zh-CN" altLang="en-US" sz="2800" dirty="0" smtClean="0">
                <a:solidFill>
                  <a:prstClr val="black"/>
                </a:solidFill>
              </a:rPr>
              <a:t>正则语言；</a:t>
            </a:r>
            <a:endParaRPr lang="en-US" altLang="zh-CN" sz="2800" dirty="0" smtClean="0">
              <a:solidFill>
                <a:prstClr val="black"/>
              </a:solidFill>
              <a:sym typeface="Symbol"/>
            </a:endParaRP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>
              <a:sym typeface="Symbol"/>
            </a:endParaRPr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4000" dirty="0" smtClean="0"/>
              <a:t>正则性质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7915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/>
              <a:t>例</a:t>
            </a:r>
            <a:r>
              <a:rPr lang="en-US" altLang="zh-CN" sz="4000" dirty="0" smtClean="0"/>
              <a:t>1a - </a:t>
            </a:r>
            <a:r>
              <a:rPr lang="zh-CN" altLang="en-US" sz="4000" dirty="0" smtClean="0"/>
              <a:t>整</a:t>
            </a:r>
            <a:r>
              <a:rPr lang="zh-CN" altLang="en-US" sz="4000" dirty="0"/>
              <a:t>数</a:t>
            </a:r>
            <a:r>
              <a:rPr lang="zh-CN" altLang="en-US" sz="4000" dirty="0" smtClean="0"/>
              <a:t>平方根</a:t>
            </a:r>
          </a:p>
        </p:txBody>
      </p:sp>
      <p:sp>
        <p:nvSpPr>
          <p:cNvPr id="5" name="椭圆 4"/>
          <p:cNvSpPr/>
          <p:nvPr/>
        </p:nvSpPr>
        <p:spPr>
          <a:xfrm>
            <a:off x="2555776" y="1106742"/>
            <a:ext cx="1440160" cy="446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BEG</a:t>
            </a:r>
            <a:endParaRPr lang="zh-CN" altLang="en-US" sz="2400" dirty="0"/>
          </a:p>
        </p:txBody>
      </p:sp>
      <p:cxnSp>
        <p:nvCxnSpPr>
          <p:cNvPr id="7" name="曲线连接符 6"/>
          <p:cNvCxnSpPr>
            <a:stCxn id="5" idx="4"/>
            <a:endCxn id="8" idx="0"/>
          </p:cNvCxnSpPr>
          <p:nvPr/>
        </p:nvCxnSpPr>
        <p:spPr>
          <a:xfrm rot="5400000">
            <a:off x="3139041" y="1690007"/>
            <a:ext cx="27363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07704" y="1826822"/>
            <a:ext cx="2736304" cy="390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 (y1,y2,y3):=(0,1,1)</a:t>
            </a:r>
            <a:endParaRPr lang="zh-CN" altLang="en-US" sz="2400" dirty="0"/>
          </a:p>
        </p:txBody>
      </p:sp>
      <p:sp>
        <p:nvSpPr>
          <p:cNvPr id="9" name="椭圆 8"/>
          <p:cNvSpPr/>
          <p:nvPr/>
        </p:nvSpPr>
        <p:spPr>
          <a:xfrm>
            <a:off x="2771800" y="2474894"/>
            <a:ext cx="1008112" cy="446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s1</a:t>
            </a:r>
            <a:endParaRPr lang="zh-CN" altLang="en-US" sz="2400" dirty="0"/>
          </a:p>
        </p:txBody>
      </p:sp>
      <p:sp>
        <p:nvSpPr>
          <p:cNvPr id="10" name="椭圆 9"/>
          <p:cNvSpPr/>
          <p:nvPr/>
        </p:nvSpPr>
        <p:spPr>
          <a:xfrm>
            <a:off x="4499992" y="3284984"/>
            <a:ext cx="1008112" cy="446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s4</a:t>
            </a:r>
            <a:endParaRPr lang="zh-CN" altLang="en-US" sz="2400" dirty="0"/>
          </a:p>
        </p:txBody>
      </p:sp>
      <p:sp>
        <p:nvSpPr>
          <p:cNvPr id="12" name="流程图: 决策 11"/>
          <p:cNvSpPr/>
          <p:nvPr/>
        </p:nvSpPr>
        <p:spPr>
          <a:xfrm>
            <a:off x="2339752" y="3212976"/>
            <a:ext cx="1872208" cy="5580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y3&lt;=x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79512" y="4149080"/>
            <a:ext cx="2736304" cy="390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 (y1,y2):=(y1+1,y2+2)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971600" y="4797152"/>
            <a:ext cx="1008112" cy="446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s3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39552" y="5589240"/>
            <a:ext cx="1872208" cy="390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 (y3):=(y3+y2)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796136" y="3356992"/>
            <a:ext cx="1584176" cy="390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 (r):=(y1)</a:t>
            </a:r>
            <a:endParaRPr lang="zh-CN" altLang="en-US" sz="2400" dirty="0"/>
          </a:p>
        </p:txBody>
      </p:sp>
      <p:sp>
        <p:nvSpPr>
          <p:cNvPr id="18" name="椭圆 17"/>
          <p:cNvSpPr/>
          <p:nvPr/>
        </p:nvSpPr>
        <p:spPr>
          <a:xfrm>
            <a:off x="1043608" y="3266982"/>
            <a:ext cx="1008112" cy="446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s2</a:t>
            </a:r>
            <a:endParaRPr lang="zh-CN" altLang="en-US" sz="2400" dirty="0"/>
          </a:p>
        </p:txBody>
      </p:sp>
      <p:cxnSp>
        <p:nvCxnSpPr>
          <p:cNvPr id="26" name="曲线连接符 25"/>
          <p:cNvCxnSpPr>
            <a:stCxn id="8" idx="2"/>
            <a:endCxn id="9" idx="0"/>
          </p:cNvCxnSpPr>
          <p:nvPr/>
        </p:nvCxnSpPr>
        <p:spPr>
          <a:xfrm rot="5400000">
            <a:off x="3147142" y="2346179"/>
            <a:ext cx="257429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9" idx="4"/>
            <a:endCxn id="12" idx="0"/>
          </p:cNvCxnSpPr>
          <p:nvPr/>
        </p:nvCxnSpPr>
        <p:spPr>
          <a:xfrm rot="5400000">
            <a:off x="3130040" y="3067160"/>
            <a:ext cx="291632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2" idx="1"/>
            <a:endCxn id="18" idx="6"/>
          </p:cNvCxnSpPr>
          <p:nvPr/>
        </p:nvCxnSpPr>
        <p:spPr>
          <a:xfrm rot="10800000">
            <a:off x="2051720" y="3490207"/>
            <a:ext cx="288032" cy="1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12" idx="3"/>
            <a:endCxn id="10" idx="2"/>
          </p:cNvCxnSpPr>
          <p:nvPr/>
        </p:nvCxnSpPr>
        <p:spPr>
          <a:xfrm>
            <a:off x="4211960" y="3492007"/>
            <a:ext cx="288032" cy="16202"/>
          </a:xfrm>
          <a:prstGeom prst="curvedConnector3">
            <a:avLst>
              <a:gd name="adj1" fmla="val 50000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18" idx="4"/>
            <a:endCxn id="13" idx="0"/>
          </p:cNvCxnSpPr>
          <p:nvPr/>
        </p:nvCxnSpPr>
        <p:spPr>
          <a:xfrm rot="5400000">
            <a:off x="1329840" y="3931256"/>
            <a:ext cx="435648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13" idx="2"/>
            <a:endCxn id="14" idx="0"/>
          </p:cNvCxnSpPr>
          <p:nvPr/>
        </p:nvCxnSpPr>
        <p:spPr>
          <a:xfrm rot="5400000">
            <a:off x="1382946" y="4632433"/>
            <a:ext cx="257429" cy="720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14" idx="4"/>
            <a:endCxn id="15" idx="0"/>
          </p:cNvCxnSpPr>
          <p:nvPr/>
        </p:nvCxnSpPr>
        <p:spPr>
          <a:xfrm rot="5400000">
            <a:off x="1302837" y="5416421"/>
            <a:ext cx="345638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15" idx="2"/>
            <a:endCxn id="9" idx="2"/>
          </p:cNvCxnSpPr>
          <p:nvPr/>
        </p:nvCxnSpPr>
        <p:spPr>
          <a:xfrm rot="5400000" flipH="1" flipV="1">
            <a:off x="482846" y="3690929"/>
            <a:ext cx="3281764" cy="1296144"/>
          </a:xfrm>
          <a:prstGeom prst="curvedConnector4">
            <a:avLst>
              <a:gd name="adj1" fmla="val -6966"/>
              <a:gd name="adj2" fmla="val -1088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10" idx="6"/>
            <a:endCxn id="17" idx="1"/>
          </p:cNvCxnSpPr>
          <p:nvPr/>
        </p:nvCxnSpPr>
        <p:spPr>
          <a:xfrm>
            <a:off x="5508104" y="3508209"/>
            <a:ext cx="288032" cy="4410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7740352" y="3284984"/>
            <a:ext cx="1080120" cy="446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END</a:t>
            </a:r>
            <a:endParaRPr lang="zh-CN" altLang="en-US" sz="2400" dirty="0"/>
          </a:p>
        </p:txBody>
      </p:sp>
      <p:cxnSp>
        <p:nvCxnSpPr>
          <p:cNvPr id="67" name="曲线连接符 66"/>
          <p:cNvCxnSpPr>
            <a:stCxn id="17" idx="3"/>
            <a:endCxn id="66" idx="2"/>
          </p:cNvCxnSpPr>
          <p:nvPr/>
        </p:nvCxnSpPr>
        <p:spPr>
          <a:xfrm flipV="1">
            <a:off x="7380312" y="3508209"/>
            <a:ext cx="360040" cy="4410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211960" y="3212976"/>
            <a:ext cx="216024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123728" y="3212976"/>
            <a:ext cx="216024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923928" y="4365104"/>
            <a:ext cx="50405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ym typeface="Wingdings" pitchFamily="2" charset="2"/>
              </a:rPr>
              <a:t>BEG:	</a:t>
            </a:r>
            <a:r>
              <a:rPr lang="en-US" altLang="zh-CN" sz="2400" dirty="0" smtClean="0"/>
              <a:t>(y1,y2,y3):=(0,1,1);  </a:t>
            </a:r>
            <a:r>
              <a:rPr lang="en-US" altLang="zh-CN" sz="2400" dirty="0" err="1" smtClean="0"/>
              <a:t>goto</a:t>
            </a:r>
            <a:r>
              <a:rPr lang="en-US" altLang="zh-CN" sz="2400" dirty="0" smtClean="0"/>
              <a:t> s1;</a:t>
            </a:r>
          </a:p>
          <a:p>
            <a:r>
              <a:rPr lang="en-US" altLang="zh-CN" sz="2400" dirty="0" smtClean="0">
                <a:sym typeface="Wingdings" pitchFamily="2" charset="2"/>
              </a:rPr>
              <a:t>s1:	if (y3&lt;=x) </a:t>
            </a:r>
            <a:r>
              <a:rPr lang="en-US" altLang="zh-CN" sz="2400" dirty="0" err="1" smtClean="0">
                <a:sym typeface="Wingdings" pitchFamily="2" charset="2"/>
              </a:rPr>
              <a:t>goto</a:t>
            </a:r>
            <a:r>
              <a:rPr lang="en-US" altLang="zh-CN" sz="2400" dirty="0" smtClean="0">
                <a:sym typeface="Wingdings" pitchFamily="2" charset="2"/>
              </a:rPr>
              <a:t> S2; else </a:t>
            </a:r>
            <a:r>
              <a:rPr lang="en-US" altLang="zh-CN" sz="2400" dirty="0" err="1" smtClean="0">
                <a:sym typeface="Wingdings" pitchFamily="2" charset="2"/>
              </a:rPr>
              <a:t>goto</a:t>
            </a:r>
            <a:r>
              <a:rPr lang="en-US" altLang="zh-CN" sz="2400" dirty="0" smtClean="0">
                <a:sym typeface="Wingdings" pitchFamily="2" charset="2"/>
              </a:rPr>
              <a:t> s4;</a:t>
            </a:r>
          </a:p>
          <a:p>
            <a:r>
              <a:rPr lang="en-US" altLang="zh-CN" sz="2400" dirty="0" smtClean="0">
                <a:sym typeface="Wingdings" pitchFamily="2" charset="2"/>
              </a:rPr>
              <a:t>s2:	</a:t>
            </a:r>
            <a:r>
              <a:rPr lang="en-US" altLang="zh-CN" sz="2400" dirty="0" smtClean="0"/>
              <a:t>(y1,y2):=(y1+1,y2+2);  </a:t>
            </a:r>
            <a:r>
              <a:rPr lang="en-US" altLang="zh-CN" sz="2400" dirty="0" err="1" smtClean="0"/>
              <a:t>goto</a:t>
            </a:r>
            <a:r>
              <a:rPr lang="en-US" altLang="zh-CN" sz="2400" dirty="0" smtClean="0"/>
              <a:t> s3;</a:t>
            </a:r>
          </a:p>
          <a:p>
            <a:r>
              <a:rPr lang="en-US" altLang="zh-CN" sz="2400" dirty="0" smtClean="0"/>
              <a:t>s3:	(y3):=(y3+y2);  </a:t>
            </a:r>
            <a:r>
              <a:rPr lang="en-US" altLang="zh-CN" sz="2400" dirty="0" err="1" smtClean="0"/>
              <a:t>goto</a:t>
            </a:r>
            <a:r>
              <a:rPr lang="en-US" altLang="zh-CN" sz="2400" dirty="0" smtClean="0"/>
              <a:t> s1;</a:t>
            </a:r>
          </a:p>
          <a:p>
            <a:r>
              <a:rPr lang="en-US" altLang="zh-CN" sz="2400" dirty="0" smtClean="0"/>
              <a:t>s4:	(r):=(y1); </a:t>
            </a:r>
            <a:r>
              <a:rPr lang="en-US" altLang="zh-CN" sz="2400" dirty="0" err="1" smtClean="0"/>
              <a:t>goto</a:t>
            </a:r>
            <a:r>
              <a:rPr lang="en-US" altLang="zh-CN" sz="2400" dirty="0" smtClean="0"/>
              <a:t> END;</a:t>
            </a:r>
            <a:endParaRPr lang="zh-CN" altLang="en-US" sz="2400" dirty="0" smtClean="0"/>
          </a:p>
          <a:p>
            <a:endParaRPr lang="en-US" altLang="zh-CN" sz="24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1916832"/>
            <a:ext cx="86764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 smtClean="0"/>
          </a:p>
          <a:p>
            <a:r>
              <a:rPr lang="zh-CN" altLang="en-US" sz="2800" dirty="0" smtClean="0"/>
              <a:t>规范</a:t>
            </a:r>
            <a:r>
              <a:rPr lang="en-US" altLang="zh-CN" sz="2800" dirty="0" smtClean="0"/>
              <a:t>: 			B </a:t>
            </a:r>
          </a:p>
          <a:p>
            <a:endParaRPr lang="en-US" altLang="zh-CN" sz="2800" dirty="0" smtClean="0"/>
          </a:p>
          <a:p>
            <a:r>
              <a:rPr lang="zh-CN" altLang="zh-CN" sz="2800" dirty="0" smtClean="0"/>
              <a:t>行为</a:t>
            </a:r>
            <a:r>
              <a:rPr lang="en-US" altLang="zh-CN" sz="2800" dirty="0" smtClean="0"/>
              <a:t>: 			[[M]]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行为满足规范：</a:t>
            </a:r>
            <a:r>
              <a:rPr lang="en-US" altLang="zh-CN" sz="2800" dirty="0" smtClean="0"/>
              <a:t>	[[M]]  </a:t>
            </a:r>
            <a:r>
              <a:rPr lang="zh-CN" altLang="en-US" sz="2800" dirty="0" smtClean="0">
                <a:sym typeface="Symbol"/>
              </a:rPr>
              <a:t>  </a:t>
            </a:r>
            <a:r>
              <a:rPr lang="en-US" altLang="zh-CN" sz="2800" dirty="0" smtClean="0">
                <a:sym typeface="Symbol"/>
              </a:rPr>
              <a:t>B ?</a:t>
            </a:r>
            <a:endParaRPr lang="en-US" altLang="zh-CN" sz="2800" dirty="0" smtClean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zh-CN" altLang="zh-CN" sz="4000" dirty="0" smtClean="0"/>
              <a:t>行为</a:t>
            </a:r>
            <a:r>
              <a:rPr lang="zh-CN" altLang="en-US" sz="4000" dirty="0" smtClean="0"/>
              <a:t>的规范</a:t>
            </a:r>
            <a:endParaRPr lang="en-US" altLang="zh-CN" sz="40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306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zh-CN" smtClean="0"/>
          </a:p>
          <a:p>
            <a:pPr algn="r"/>
            <a:fld id="{E1536237-E0EC-47B2-8DFA-3500DA445F19}" type="slidenum">
              <a:rPr lang="en-US" altLang="zh-CN" smtClean="0"/>
              <a:pPr algn="r"/>
              <a:t>61</a:t>
            </a:fld>
            <a:endParaRPr lang="en-US" altLang="zh-CN" smtClean="0"/>
          </a:p>
        </p:txBody>
      </p:sp>
      <p:sp>
        <p:nvSpPr>
          <p:cNvPr id="36" name="Rectangle 24"/>
          <p:cNvSpPr txBox="1">
            <a:spLocks noChangeArrowheads="1"/>
          </p:cNvSpPr>
          <p:nvPr/>
        </p:nvSpPr>
        <p:spPr>
          <a:xfrm>
            <a:off x="0" y="1124744"/>
            <a:ext cx="8820472" cy="5733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= { (</a:t>
            </a:r>
            <a:r>
              <a:rPr lang="en-US" altLang="zh-CN" sz="3200" dirty="0" smtClean="0">
                <a:solidFill>
                  <a:prstClr val="black"/>
                </a:solidFill>
              </a:rPr>
              <a:t>NCR,NCR,0,0,0), (NCR,NCR,0,0,1), ……}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 smtClean="0">
                <a:solidFill>
                  <a:prstClr val="black"/>
                </a:solidFill>
              </a:rPr>
              <a:t>A = { (</a:t>
            </a:r>
            <a:r>
              <a:rPr lang="en-US" altLang="zh-CN" sz="3200" dirty="0" err="1" smtClean="0">
                <a:solidFill>
                  <a:prstClr val="black"/>
                </a:solidFill>
              </a:rPr>
              <a:t>a,b,x,y,t</a:t>
            </a:r>
            <a:r>
              <a:rPr lang="en-US" altLang="zh-CN" sz="3200" dirty="0" smtClean="0">
                <a:solidFill>
                  <a:prstClr val="black"/>
                </a:solidFill>
              </a:rPr>
              <a:t>) | a ≠ NCR or b ≠ NCR,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 smtClean="0">
                <a:solidFill>
                  <a:prstClr val="black"/>
                </a:solidFill>
              </a:rPr>
              <a:t>				a</a:t>
            </a:r>
            <a:r>
              <a:rPr lang="en-US" altLang="zh-CN" sz="3200" dirty="0" smtClean="0">
                <a:solidFill>
                  <a:prstClr val="black"/>
                </a:solidFill>
                <a:sym typeface="Symbol"/>
              </a:rPr>
              <a:t>{</a:t>
            </a:r>
            <a:r>
              <a:rPr lang="en-US" altLang="zh-CN" sz="3200" dirty="0" err="1" smtClean="0">
                <a:solidFill>
                  <a:prstClr val="black"/>
                </a:solidFill>
                <a:sym typeface="Symbol"/>
              </a:rPr>
              <a:t>NCR,wait,CR</a:t>
            </a:r>
            <a:r>
              <a:rPr lang="en-US" altLang="zh-CN" sz="3200" dirty="0" smtClean="0">
                <a:solidFill>
                  <a:prstClr val="black"/>
                </a:solidFill>
                <a:sym typeface="Symbol"/>
              </a:rPr>
              <a:t>}, b{</a:t>
            </a:r>
            <a:r>
              <a:rPr lang="en-US" altLang="zh-CN" sz="3200" dirty="0" err="1" smtClean="0">
                <a:solidFill>
                  <a:prstClr val="black"/>
                </a:solidFill>
                <a:sym typeface="Symbol"/>
              </a:rPr>
              <a:t>NCR,wait,CR</a:t>
            </a:r>
            <a:r>
              <a:rPr lang="en-US" altLang="zh-CN" sz="3200" dirty="0" smtClean="0">
                <a:solidFill>
                  <a:prstClr val="black"/>
                </a:solidFill>
                <a:sym typeface="Symbol"/>
              </a:rPr>
              <a:t>},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 smtClean="0">
                <a:solidFill>
                  <a:prstClr val="black"/>
                </a:solidFill>
                <a:sym typeface="Symbol"/>
              </a:rPr>
              <a:t>				</a:t>
            </a:r>
            <a:r>
              <a:rPr lang="en-US" altLang="zh-CN" sz="3200" dirty="0" err="1" smtClean="0">
                <a:solidFill>
                  <a:prstClr val="black"/>
                </a:solidFill>
                <a:sym typeface="Symbol"/>
              </a:rPr>
              <a:t>x,y,t</a:t>
            </a:r>
            <a:r>
              <a:rPr lang="en-US" altLang="zh-CN" sz="3200" dirty="0" smtClean="0">
                <a:solidFill>
                  <a:prstClr val="black"/>
                </a:solidFill>
                <a:sym typeface="Symbol"/>
              </a:rPr>
              <a:t> {0,1}</a:t>
            </a:r>
            <a:endParaRPr lang="en-US" altLang="zh-CN" sz="3200" dirty="0" smtClean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 smtClean="0">
                <a:solidFill>
                  <a:prstClr val="black"/>
                </a:solidFill>
              </a:rPr>
              <a:t>       } </a:t>
            </a:r>
          </a:p>
          <a:p>
            <a:pPr marL="342900" lvl="0" indent="-342900">
              <a:spcBef>
                <a:spcPct val="20000"/>
              </a:spcBef>
            </a:pPr>
            <a:endParaRPr lang="en-US" altLang="zh-CN" sz="3200" dirty="0" smtClean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zh-CN" altLang="en-US" sz="3200" dirty="0" smtClean="0">
                <a:solidFill>
                  <a:prstClr val="black"/>
                </a:solidFill>
              </a:rPr>
              <a:t>互斥</a:t>
            </a:r>
            <a:r>
              <a:rPr lang="zh-CN" altLang="en-US" sz="3200" dirty="0" smtClean="0"/>
              <a:t>性质：</a:t>
            </a:r>
            <a:r>
              <a:rPr lang="en-US" altLang="zh-CN" sz="3200" dirty="0" smtClean="0"/>
              <a:t>A</a:t>
            </a:r>
            <a:r>
              <a:rPr lang="en-US" altLang="zh-CN" sz="3200" baseline="30000" dirty="0" smtClean="0">
                <a:sym typeface="Symbol"/>
              </a:rPr>
              <a:t></a:t>
            </a:r>
            <a:endParaRPr lang="en-US" altLang="zh-CN" sz="3200" dirty="0" smtClean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zh-CN" altLang="en-US" sz="3200" dirty="0" smtClean="0">
                <a:solidFill>
                  <a:prstClr val="black"/>
                </a:solidFill>
              </a:rPr>
              <a:t>系统满足互斥</a:t>
            </a:r>
            <a:r>
              <a:rPr lang="zh-CN" altLang="en-US" sz="3200" dirty="0" smtClean="0"/>
              <a:t>性质：</a:t>
            </a:r>
            <a:r>
              <a:rPr lang="en-US" altLang="zh-CN" sz="3200" dirty="0" smtClean="0"/>
              <a:t>[[M]]  </a:t>
            </a:r>
            <a:r>
              <a:rPr lang="zh-CN" altLang="en-US" sz="3200" dirty="0" smtClean="0">
                <a:sym typeface="Symbol"/>
              </a:rPr>
              <a:t> </a:t>
            </a:r>
            <a:r>
              <a:rPr lang="en-US" altLang="zh-CN" sz="3200" dirty="0" smtClean="0"/>
              <a:t>A</a:t>
            </a:r>
            <a:r>
              <a:rPr lang="en-US" altLang="zh-CN" sz="3200" baseline="30000" dirty="0" smtClean="0">
                <a:sym typeface="Symbol"/>
              </a:rPr>
              <a:t></a:t>
            </a:r>
            <a:endParaRPr lang="en-US" altLang="zh-CN" sz="3200" dirty="0" smtClean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endParaRPr lang="en-US" altLang="zh-CN" sz="3200" dirty="0" smtClean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4000" dirty="0" smtClean="0">
                <a:solidFill>
                  <a:prstClr val="black"/>
                </a:solidFill>
              </a:rPr>
              <a:t>例</a:t>
            </a:r>
            <a:r>
              <a:rPr lang="en-US" altLang="zh-CN" sz="4000" dirty="0" smtClean="0">
                <a:solidFill>
                  <a:prstClr val="black"/>
                </a:solidFill>
              </a:rPr>
              <a:t>2-</a:t>
            </a:r>
            <a:r>
              <a:rPr lang="zh-CN" altLang="en-US" sz="4000" dirty="0" smtClean="0">
                <a:solidFill>
                  <a:prstClr val="black"/>
                </a:solidFill>
              </a:rPr>
              <a:t>互斥</a:t>
            </a:r>
            <a:r>
              <a:rPr lang="en-US" altLang="zh-CN" sz="4000" dirty="0" smtClean="0">
                <a:solidFill>
                  <a:prstClr val="black"/>
                </a:solidFill>
              </a:rPr>
              <a:t>：</a:t>
            </a:r>
            <a:r>
              <a:rPr lang="zh-CN" altLang="en-US" sz="4000" dirty="0" smtClean="0">
                <a:solidFill>
                  <a:prstClr val="black"/>
                </a:solidFill>
              </a:rPr>
              <a:t>互斥</a:t>
            </a:r>
            <a:r>
              <a:rPr lang="zh-CN" altLang="en-US" sz="4000" dirty="0" smtClean="0"/>
              <a:t>性质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8374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zh-CN" smtClean="0"/>
          </a:p>
          <a:p>
            <a:pPr algn="r"/>
            <a:fld id="{E1536237-E0EC-47B2-8DFA-3500DA445F19}" type="slidenum">
              <a:rPr lang="en-US" altLang="zh-CN" smtClean="0"/>
              <a:pPr algn="r"/>
              <a:t>62</a:t>
            </a:fld>
            <a:endParaRPr lang="en-US" altLang="zh-CN" smtClean="0"/>
          </a:p>
        </p:txBody>
      </p:sp>
      <p:sp>
        <p:nvSpPr>
          <p:cNvPr id="36" name="Rectangle 24"/>
          <p:cNvSpPr txBox="1">
            <a:spLocks noChangeArrowheads="1"/>
          </p:cNvSpPr>
          <p:nvPr/>
        </p:nvSpPr>
        <p:spPr>
          <a:xfrm>
            <a:off x="0" y="1124744"/>
            <a:ext cx="8820472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= { s</a:t>
            </a:r>
            <a:r>
              <a:rPr kumimoji="0" lang="en-US" altLang="zh-CN" sz="32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,s</a:t>
            </a:r>
            <a:r>
              <a:rPr kumimoji="0" lang="en-US" altLang="zh-CN" sz="32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,…,s</a:t>
            </a:r>
            <a:r>
              <a:rPr kumimoji="0" lang="en-US" altLang="zh-CN" sz="32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71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 smtClean="0">
                <a:solidFill>
                  <a:prstClr val="black"/>
                </a:solidFill>
              </a:rPr>
              <a:t>A = {</a:t>
            </a:r>
            <a:r>
              <a:rPr lang="en-US" altLang="zh-CN" sz="3200" dirty="0" err="1" smtClean="0">
                <a:solidFill>
                  <a:prstClr val="black"/>
                </a:solidFill>
              </a:rPr>
              <a:t>s</a:t>
            </a:r>
            <a:r>
              <a:rPr lang="en-US" altLang="zh-CN" sz="3200" baseline="-25000" dirty="0" err="1" smtClean="0">
                <a:solidFill>
                  <a:prstClr val="black"/>
                </a:solidFill>
              </a:rPr>
              <a:t>k</a:t>
            </a:r>
            <a:r>
              <a:rPr lang="en-US" altLang="zh-CN" sz="3200" dirty="0" smtClean="0">
                <a:solidFill>
                  <a:prstClr val="black"/>
                </a:solidFill>
              </a:rPr>
              <a:t> | </a:t>
            </a:r>
            <a:r>
              <a:rPr lang="en-US" altLang="zh-CN" sz="3200" dirty="0" smtClean="0">
                <a:solidFill>
                  <a:prstClr val="black"/>
                </a:solidFill>
              </a:rPr>
              <a:t>k&lt;48 </a:t>
            </a:r>
            <a:r>
              <a:rPr lang="en-US" altLang="zh-CN" sz="3200" dirty="0" smtClean="0">
                <a:solidFill>
                  <a:prstClr val="black"/>
                </a:solidFill>
              </a:rPr>
              <a:t>or </a:t>
            </a:r>
            <a:r>
              <a:rPr lang="en-US" altLang="zh-CN" sz="3200" dirty="0" smtClean="0">
                <a:solidFill>
                  <a:prstClr val="black"/>
                </a:solidFill>
              </a:rPr>
              <a:t>(k%24)&lt;16 </a:t>
            </a:r>
            <a:r>
              <a:rPr lang="en-US" altLang="zh-CN" sz="3200" dirty="0" smtClean="0">
                <a:solidFill>
                  <a:prstClr val="black"/>
                </a:solidFill>
              </a:rPr>
              <a:t>} </a:t>
            </a:r>
          </a:p>
          <a:p>
            <a:pPr marL="342900" lvl="0" indent="-342900">
              <a:spcBef>
                <a:spcPct val="20000"/>
              </a:spcBef>
            </a:pPr>
            <a:endParaRPr lang="en-US" altLang="zh-CN" sz="3200" dirty="0" smtClean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zh-CN" altLang="en-US" sz="3200" dirty="0" smtClean="0">
                <a:solidFill>
                  <a:prstClr val="black"/>
                </a:solidFill>
              </a:rPr>
              <a:t>互斥</a:t>
            </a:r>
            <a:r>
              <a:rPr lang="zh-CN" altLang="en-US" sz="3200" dirty="0" smtClean="0"/>
              <a:t>性质：</a:t>
            </a:r>
            <a:r>
              <a:rPr lang="en-US" altLang="zh-CN" sz="3200" dirty="0" smtClean="0"/>
              <a:t>A</a:t>
            </a:r>
            <a:r>
              <a:rPr lang="en-US" altLang="zh-CN" sz="3200" baseline="30000" dirty="0" smtClean="0">
                <a:sym typeface="Symbol"/>
              </a:rPr>
              <a:t></a:t>
            </a:r>
            <a:endParaRPr lang="en-US" altLang="zh-CN" sz="3200" dirty="0" smtClean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zh-CN" altLang="en-US" sz="3200" dirty="0" smtClean="0">
                <a:solidFill>
                  <a:prstClr val="black"/>
                </a:solidFill>
              </a:rPr>
              <a:t>系统满足互斥</a:t>
            </a:r>
            <a:r>
              <a:rPr lang="zh-CN" altLang="en-US" sz="3200" dirty="0" smtClean="0"/>
              <a:t>性质：</a:t>
            </a:r>
            <a:r>
              <a:rPr lang="en-US" altLang="zh-CN" sz="3200" dirty="0" smtClean="0"/>
              <a:t>[[M]]  </a:t>
            </a:r>
            <a:r>
              <a:rPr lang="zh-CN" altLang="en-US" sz="3200" dirty="0" smtClean="0">
                <a:sym typeface="Symbol"/>
              </a:rPr>
              <a:t> </a:t>
            </a:r>
            <a:r>
              <a:rPr lang="en-US" altLang="zh-CN" sz="3200" dirty="0" smtClean="0"/>
              <a:t>A</a:t>
            </a:r>
            <a:r>
              <a:rPr lang="en-US" altLang="zh-CN" sz="3200" baseline="30000" dirty="0" smtClean="0">
                <a:sym typeface="Symbol"/>
              </a:rPr>
              <a:t></a:t>
            </a:r>
            <a:endParaRPr lang="en-US" altLang="zh-CN" sz="3200" dirty="0" smtClean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endParaRPr lang="en-US" altLang="zh-CN" sz="3200" dirty="0" smtClean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4000" dirty="0" smtClean="0">
                <a:solidFill>
                  <a:prstClr val="black"/>
                </a:solidFill>
              </a:rPr>
              <a:t>例</a:t>
            </a:r>
            <a:r>
              <a:rPr lang="en-US" altLang="zh-CN" sz="4000" dirty="0" smtClean="0">
                <a:solidFill>
                  <a:prstClr val="black"/>
                </a:solidFill>
              </a:rPr>
              <a:t>2-</a:t>
            </a:r>
            <a:r>
              <a:rPr lang="zh-CN" altLang="en-US" sz="4000" dirty="0" smtClean="0">
                <a:solidFill>
                  <a:prstClr val="black"/>
                </a:solidFill>
              </a:rPr>
              <a:t>互斥</a:t>
            </a:r>
            <a:r>
              <a:rPr lang="en-US" altLang="zh-CN" sz="4000" dirty="0" smtClean="0">
                <a:solidFill>
                  <a:prstClr val="black"/>
                </a:solidFill>
              </a:rPr>
              <a:t>：</a:t>
            </a:r>
            <a:r>
              <a:rPr lang="zh-CN" altLang="en-US" sz="4000" dirty="0" smtClean="0">
                <a:solidFill>
                  <a:prstClr val="black"/>
                </a:solidFill>
              </a:rPr>
              <a:t>互斥</a:t>
            </a:r>
            <a:r>
              <a:rPr lang="zh-CN" altLang="en-US" sz="4000" dirty="0" smtClean="0"/>
              <a:t>性质</a:t>
            </a:r>
            <a:r>
              <a:rPr lang="en-US" altLang="zh-CN" sz="4000" dirty="0" smtClean="0"/>
              <a:t>(</a:t>
            </a:r>
            <a:r>
              <a:rPr lang="zh-CN" altLang="en-US" sz="4000" dirty="0" smtClean="0"/>
              <a:t>抽象表示</a:t>
            </a:r>
            <a:r>
              <a:rPr lang="en-US" altLang="zh-CN" sz="4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8374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zh-CN" altLang="zh-CN" sz="4000" dirty="0" smtClean="0"/>
              <a:t>软件系统行为与性质</a:t>
            </a:r>
            <a:endParaRPr lang="en-US" altLang="zh-CN" sz="4000" dirty="0" smtClean="0">
              <a:sym typeface="Wingdings" pitchFamily="2" charset="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1196752"/>
            <a:ext cx="86764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467544" y="2204864"/>
            <a:ext cx="2736304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高层的形式语言</a:t>
            </a:r>
            <a:endParaRPr lang="en-US" altLang="zh-CN" sz="2800" dirty="0" smtClean="0"/>
          </a:p>
        </p:txBody>
      </p:sp>
      <p:sp>
        <p:nvSpPr>
          <p:cNvPr id="8" name="椭圆 7"/>
          <p:cNvSpPr/>
          <p:nvPr/>
        </p:nvSpPr>
        <p:spPr>
          <a:xfrm>
            <a:off x="3707904" y="1988840"/>
            <a:ext cx="15841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解释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5868144" y="2204864"/>
            <a:ext cx="2736304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/>
              <a:t>状态序列集合</a:t>
            </a:r>
            <a:endParaRPr lang="en-US" altLang="zh-CN" sz="2800" dirty="0" smtClean="0"/>
          </a:p>
        </p:txBody>
      </p:sp>
      <p:sp>
        <p:nvSpPr>
          <p:cNvPr id="11" name="矩形 10"/>
          <p:cNvSpPr/>
          <p:nvPr/>
        </p:nvSpPr>
        <p:spPr>
          <a:xfrm>
            <a:off x="5868144" y="3717032"/>
            <a:ext cx="2736304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zh-CN" sz="2800" dirty="0" smtClean="0"/>
              <a:t>系统行为</a:t>
            </a:r>
            <a:r>
              <a:rPr lang="zh-CN" altLang="en-US" sz="2800" dirty="0" smtClean="0"/>
              <a:t>模型</a:t>
            </a:r>
            <a:endParaRPr lang="en-US" altLang="zh-CN" sz="2800" dirty="0" smtClean="0"/>
          </a:p>
        </p:txBody>
      </p:sp>
      <p:cxnSp>
        <p:nvCxnSpPr>
          <p:cNvPr id="13" name="曲线连接符 12"/>
          <p:cNvCxnSpPr>
            <a:stCxn id="7" idx="3"/>
            <a:endCxn id="8" idx="2"/>
          </p:cNvCxnSpPr>
          <p:nvPr/>
        </p:nvCxnSpPr>
        <p:spPr>
          <a:xfrm>
            <a:off x="3203848" y="2466474"/>
            <a:ext cx="504056" cy="2642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8" idx="6"/>
            <a:endCxn id="9" idx="1"/>
          </p:cNvCxnSpPr>
          <p:nvPr/>
        </p:nvCxnSpPr>
        <p:spPr>
          <a:xfrm flipV="1">
            <a:off x="5292080" y="2466474"/>
            <a:ext cx="576064" cy="2642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9" idx="2"/>
            <a:endCxn id="11" idx="0"/>
          </p:cNvCxnSpPr>
          <p:nvPr/>
        </p:nvCxnSpPr>
        <p:spPr>
          <a:xfrm rot="5400000">
            <a:off x="6741822" y="3222558"/>
            <a:ext cx="98894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11" idx="3"/>
            <a:endCxn id="9" idx="3"/>
          </p:cNvCxnSpPr>
          <p:nvPr/>
        </p:nvCxnSpPr>
        <p:spPr>
          <a:xfrm flipV="1">
            <a:off x="8604448" y="2466474"/>
            <a:ext cx="12700" cy="1512168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95536" y="3284984"/>
            <a:ext cx="2736304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/>
              <a:t>性质</a:t>
            </a:r>
            <a:endParaRPr lang="en-US" altLang="zh-CN" sz="2800" dirty="0" smtClean="0"/>
          </a:p>
        </p:txBody>
      </p:sp>
      <p:sp>
        <p:nvSpPr>
          <p:cNvPr id="14" name="矩形 13"/>
          <p:cNvSpPr/>
          <p:nvPr/>
        </p:nvSpPr>
        <p:spPr>
          <a:xfrm>
            <a:off x="2843808" y="5373216"/>
            <a:ext cx="2808312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/>
              <a:t>正则语言、逻辑</a:t>
            </a:r>
            <a:endParaRPr lang="en-US" altLang="zh-CN" sz="2800" dirty="0" smtClean="0"/>
          </a:p>
        </p:txBody>
      </p:sp>
      <p:sp>
        <p:nvSpPr>
          <p:cNvPr id="15" name="椭圆 14"/>
          <p:cNvSpPr/>
          <p:nvPr/>
        </p:nvSpPr>
        <p:spPr>
          <a:xfrm>
            <a:off x="3779912" y="3645024"/>
            <a:ext cx="15841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表达</a:t>
            </a:r>
            <a:endParaRPr lang="zh-CN" altLang="en-US" sz="2800" dirty="0"/>
          </a:p>
        </p:txBody>
      </p:sp>
      <p:cxnSp>
        <p:nvCxnSpPr>
          <p:cNvPr id="16" name="曲线连接符 15"/>
          <p:cNvCxnSpPr>
            <a:stCxn id="12" idx="3"/>
            <a:endCxn id="15" idx="1"/>
          </p:cNvCxnSpPr>
          <p:nvPr/>
        </p:nvCxnSpPr>
        <p:spPr>
          <a:xfrm>
            <a:off x="3131840" y="3546594"/>
            <a:ext cx="880069" cy="24606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5"/>
          <p:cNvCxnSpPr>
            <a:stCxn id="15" idx="6"/>
            <a:endCxn id="14" idx="0"/>
          </p:cNvCxnSpPr>
          <p:nvPr/>
        </p:nvCxnSpPr>
        <p:spPr>
          <a:xfrm flipH="1">
            <a:off x="4247964" y="4149080"/>
            <a:ext cx="1116124" cy="1224136"/>
          </a:xfrm>
          <a:prstGeom prst="curvedConnector4">
            <a:avLst>
              <a:gd name="adj1" fmla="val -20482"/>
              <a:gd name="adj2" fmla="val 705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标注 31"/>
          <p:cNvSpPr/>
          <p:nvPr/>
        </p:nvSpPr>
        <p:spPr>
          <a:xfrm>
            <a:off x="6372200" y="5229200"/>
            <a:ext cx="2016224" cy="648072"/>
          </a:xfrm>
          <a:prstGeom prst="wedgeRoundRectCallout">
            <a:avLst>
              <a:gd name="adj1" fmla="val -81680"/>
              <a:gd name="adj2" fmla="val -32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多种类型</a:t>
            </a:r>
            <a:endParaRPr lang="zh-CN" altLang="en-US" sz="3200" dirty="0"/>
          </a:p>
        </p:txBody>
      </p:sp>
      <p:sp>
        <p:nvSpPr>
          <p:cNvPr id="33" name="圆角矩形标注 32"/>
          <p:cNvSpPr/>
          <p:nvPr/>
        </p:nvSpPr>
        <p:spPr>
          <a:xfrm>
            <a:off x="6372200" y="5229200"/>
            <a:ext cx="2016224" cy="648072"/>
          </a:xfrm>
          <a:prstGeom prst="wedgeRoundRectCallout">
            <a:avLst>
              <a:gd name="adj1" fmla="val 13560"/>
              <a:gd name="adj2" fmla="val -1746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多种类型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59944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56792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ym typeface="Wingdings" pitchFamily="2" charset="2"/>
              </a:rPr>
              <a:t>软件正确性及正确性保障问题</a:t>
            </a:r>
            <a:endParaRPr lang="en-US" altLang="zh-CN" sz="3200" dirty="0" smtClean="0">
              <a:sym typeface="Wingdings" pitchFamily="2" charset="2"/>
            </a:endParaRPr>
          </a:p>
          <a:p>
            <a:endParaRPr lang="en-US" altLang="zh-CN" sz="3200" dirty="0" smtClean="0">
              <a:sym typeface="Wingdings" pitchFamily="2" charset="2"/>
            </a:endParaRPr>
          </a:p>
          <a:p>
            <a:pPr lvl="0"/>
            <a:endParaRPr lang="en-US" altLang="zh-CN" sz="3200" dirty="0"/>
          </a:p>
          <a:p>
            <a:pPr lvl="0"/>
            <a:r>
              <a:rPr lang="zh-CN" altLang="zh-CN" sz="3200" dirty="0" smtClean="0"/>
              <a:t>软件系统行为</a:t>
            </a:r>
            <a:r>
              <a:rPr lang="zh-CN" altLang="en-US" sz="3200" dirty="0" smtClean="0"/>
              <a:t>模型</a:t>
            </a:r>
            <a:r>
              <a:rPr lang="zh-CN" altLang="zh-CN" sz="3200" dirty="0" smtClean="0"/>
              <a:t>与系</a:t>
            </a:r>
            <a:r>
              <a:rPr lang="zh-CN" altLang="en-US" sz="3200" dirty="0" smtClean="0"/>
              <a:t>统</a:t>
            </a:r>
            <a:r>
              <a:rPr lang="zh-CN" altLang="zh-CN" sz="3200" dirty="0" smtClean="0"/>
              <a:t>性质</a:t>
            </a:r>
            <a:r>
              <a:rPr lang="zh-CN" altLang="en-US" sz="3200" dirty="0" smtClean="0"/>
              <a:t>的表示问题</a:t>
            </a:r>
            <a:endParaRPr lang="en-US" altLang="zh-CN" sz="3200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ym typeface="Wingdings" pitchFamily="2" charset="2"/>
              </a:rPr>
              <a:t>软件正确性与</a:t>
            </a:r>
            <a:r>
              <a:rPr lang="zh-CN" altLang="zh-CN" dirty="0" smtClean="0"/>
              <a:t>软件系统行为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9520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/>
              <a:t>例</a:t>
            </a:r>
            <a:r>
              <a:rPr lang="en-US" altLang="zh-CN" sz="4000" dirty="0" smtClean="0"/>
              <a:t>1a - </a:t>
            </a:r>
            <a:r>
              <a:rPr lang="zh-CN" altLang="en-US" sz="4000" dirty="0"/>
              <a:t>整数平方根</a:t>
            </a:r>
            <a:r>
              <a:rPr lang="en-US" altLang="zh-CN" sz="4000" dirty="0" smtClean="0"/>
              <a:t>(</a:t>
            </a:r>
            <a:r>
              <a:rPr lang="zh-CN" altLang="en-US" sz="4000" dirty="0" smtClean="0"/>
              <a:t>计算过程实例</a:t>
            </a:r>
            <a:r>
              <a:rPr lang="en-US" altLang="zh-CN" sz="4000" dirty="0" smtClean="0"/>
              <a:t>)</a:t>
            </a:r>
            <a:endParaRPr lang="zh-CN" altLang="en-US" sz="4000" dirty="0" smtClean="0"/>
          </a:p>
        </p:txBody>
      </p:sp>
      <p:sp>
        <p:nvSpPr>
          <p:cNvPr id="5" name="椭圆 4"/>
          <p:cNvSpPr/>
          <p:nvPr/>
        </p:nvSpPr>
        <p:spPr>
          <a:xfrm>
            <a:off x="2555776" y="1610798"/>
            <a:ext cx="1440160" cy="446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BEG</a:t>
            </a:r>
            <a:endParaRPr lang="zh-CN" altLang="en-US" sz="2400" dirty="0"/>
          </a:p>
        </p:txBody>
      </p:sp>
      <p:cxnSp>
        <p:nvCxnSpPr>
          <p:cNvPr id="7" name="曲线连接符 6"/>
          <p:cNvCxnSpPr>
            <a:stCxn id="5" idx="4"/>
            <a:endCxn id="8" idx="0"/>
          </p:cNvCxnSpPr>
          <p:nvPr/>
        </p:nvCxnSpPr>
        <p:spPr>
          <a:xfrm rot="5400000">
            <a:off x="3139041" y="2194063"/>
            <a:ext cx="27363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07704" y="2330878"/>
            <a:ext cx="2736304" cy="390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 (y1,y2,y3):=(0,1,1)</a:t>
            </a:r>
            <a:endParaRPr lang="zh-CN" altLang="en-US" sz="2400" dirty="0"/>
          </a:p>
        </p:txBody>
      </p:sp>
      <p:sp>
        <p:nvSpPr>
          <p:cNvPr id="9" name="椭圆 8"/>
          <p:cNvSpPr/>
          <p:nvPr/>
        </p:nvSpPr>
        <p:spPr>
          <a:xfrm>
            <a:off x="2771800" y="2978950"/>
            <a:ext cx="1008112" cy="446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s1</a:t>
            </a:r>
            <a:endParaRPr lang="zh-CN" altLang="en-US" sz="2400" dirty="0"/>
          </a:p>
        </p:txBody>
      </p:sp>
      <p:sp>
        <p:nvSpPr>
          <p:cNvPr id="10" name="椭圆 9"/>
          <p:cNvSpPr/>
          <p:nvPr/>
        </p:nvSpPr>
        <p:spPr>
          <a:xfrm>
            <a:off x="4499992" y="3789040"/>
            <a:ext cx="1008112" cy="446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s4</a:t>
            </a:r>
            <a:endParaRPr lang="zh-CN" altLang="en-US" sz="2400" dirty="0"/>
          </a:p>
        </p:txBody>
      </p:sp>
      <p:sp>
        <p:nvSpPr>
          <p:cNvPr id="12" name="流程图: 决策 11"/>
          <p:cNvSpPr/>
          <p:nvPr/>
        </p:nvSpPr>
        <p:spPr>
          <a:xfrm>
            <a:off x="2339752" y="3717032"/>
            <a:ext cx="1872208" cy="5580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y3&lt;=x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79512" y="4653136"/>
            <a:ext cx="2736304" cy="390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 (y1,y2):=(y1+1,y2+2)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971600" y="5301208"/>
            <a:ext cx="1008112" cy="446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s3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39552" y="6093296"/>
            <a:ext cx="1872208" cy="390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 (y3):=(y3+y2)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796136" y="3861048"/>
            <a:ext cx="1584176" cy="390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 (r):=(y1)</a:t>
            </a:r>
            <a:endParaRPr lang="zh-CN" altLang="en-US" sz="2400" dirty="0"/>
          </a:p>
        </p:txBody>
      </p:sp>
      <p:sp>
        <p:nvSpPr>
          <p:cNvPr id="18" name="椭圆 17"/>
          <p:cNvSpPr/>
          <p:nvPr/>
        </p:nvSpPr>
        <p:spPr>
          <a:xfrm>
            <a:off x="1043608" y="3771038"/>
            <a:ext cx="1008112" cy="446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s2</a:t>
            </a:r>
            <a:endParaRPr lang="zh-CN" altLang="en-US" sz="2400" dirty="0"/>
          </a:p>
        </p:txBody>
      </p:sp>
      <p:cxnSp>
        <p:nvCxnSpPr>
          <p:cNvPr id="26" name="曲线连接符 25"/>
          <p:cNvCxnSpPr>
            <a:stCxn id="8" idx="2"/>
            <a:endCxn id="9" idx="0"/>
          </p:cNvCxnSpPr>
          <p:nvPr/>
        </p:nvCxnSpPr>
        <p:spPr>
          <a:xfrm rot="5400000">
            <a:off x="3147142" y="2850235"/>
            <a:ext cx="257429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9" idx="4"/>
            <a:endCxn id="12" idx="0"/>
          </p:cNvCxnSpPr>
          <p:nvPr/>
        </p:nvCxnSpPr>
        <p:spPr>
          <a:xfrm rot="5400000">
            <a:off x="3130040" y="3571216"/>
            <a:ext cx="291632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2" idx="1"/>
            <a:endCxn id="18" idx="6"/>
          </p:cNvCxnSpPr>
          <p:nvPr/>
        </p:nvCxnSpPr>
        <p:spPr>
          <a:xfrm rot="10800000">
            <a:off x="2051720" y="3994263"/>
            <a:ext cx="288032" cy="1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12" idx="3"/>
            <a:endCxn id="10" idx="2"/>
          </p:cNvCxnSpPr>
          <p:nvPr/>
        </p:nvCxnSpPr>
        <p:spPr>
          <a:xfrm>
            <a:off x="4211960" y="3996063"/>
            <a:ext cx="288032" cy="16202"/>
          </a:xfrm>
          <a:prstGeom prst="curvedConnector3">
            <a:avLst>
              <a:gd name="adj1" fmla="val 50000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18" idx="4"/>
            <a:endCxn id="13" idx="0"/>
          </p:cNvCxnSpPr>
          <p:nvPr/>
        </p:nvCxnSpPr>
        <p:spPr>
          <a:xfrm rot="5400000">
            <a:off x="1329840" y="4435312"/>
            <a:ext cx="435648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13" idx="2"/>
            <a:endCxn id="14" idx="0"/>
          </p:cNvCxnSpPr>
          <p:nvPr/>
        </p:nvCxnSpPr>
        <p:spPr>
          <a:xfrm rot="5400000">
            <a:off x="1382946" y="5136489"/>
            <a:ext cx="257429" cy="720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14" idx="4"/>
            <a:endCxn id="15" idx="0"/>
          </p:cNvCxnSpPr>
          <p:nvPr/>
        </p:nvCxnSpPr>
        <p:spPr>
          <a:xfrm rot="5400000">
            <a:off x="1302837" y="5920477"/>
            <a:ext cx="345638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15" idx="2"/>
            <a:endCxn id="9" idx="2"/>
          </p:cNvCxnSpPr>
          <p:nvPr/>
        </p:nvCxnSpPr>
        <p:spPr>
          <a:xfrm rot="5400000" flipH="1" flipV="1">
            <a:off x="482846" y="4194985"/>
            <a:ext cx="3281764" cy="1296144"/>
          </a:xfrm>
          <a:prstGeom prst="curvedConnector4">
            <a:avLst>
              <a:gd name="adj1" fmla="val -6966"/>
              <a:gd name="adj2" fmla="val -1088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10" idx="6"/>
            <a:endCxn id="17" idx="1"/>
          </p:cNvCxnSpPr>
          <p:nvPr/>
        </p:nvCxnSpPr>
        <p:spPr>
          <a:xfrm>
            <a:off x="5508104" y="4012265"/>
            <a:ext cx="288032" cy="4410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7740352" y="3789040"/>
            <a:ext cx="1080120" cy="446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END</a:t>
            </a:r>
            <a:endParaRPr lang="zh-CN" altLang="en-US" sz="2400" dirty="0"/>
          </a:p>
        </p:txBody>
      </p:sp>
      <p:cxnSp>
        <p:nvCxnSpPr>
          <p:cNvPr id="67" name="曲线连接符 66"/>
          <p:cNvCxnSpPr>
            <a:stCxn id="17" idx="3"/>
            <a:endCxn id="66" idx="2"/>
          </p:cNvCxnSpPr>
          <p:nvPr/>
        </p:nvCxnSpPr>
        <p:spPr>
          <a:xfrm flipV="1">
            <a:off x="7380312" y="4012265"/>
            <a:ext cx="360040" cy="4410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211960" y="3717032"/>
            <a:ext cx="216024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123728" y="3717032"/>
            <a:ext cx="216024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764704"/>
            <a:ext cx="4211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状态：</a:t>
            </a:r>
            <a:r>
              <a:rPr lang="en-US" altLang="zh-CN" sz="2800" dirty="0" smtClean="0"/>
              <a:t>LAB+(y1,y2,y3,x,r)</a:t>
            </a:r>
          </a:p>
        </p:txBody>
      </p:sp>
      <p:sp>
        <p:nvSpPr>
          <p:cNvPr id="33" name="矩形 32"/>
          <p:cNvSpPr/>
          <p:nvPr/>
        </p:nvSpPr>
        <p:spPr>
          <a:xfrm>
            <a:off x="3923928" y="1556792"/>
            <a:ext cx="252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(0,0,0,5,0)</a:t>
            </a:r>
          </a:p>
        </p:txBody>
      </p:sp>
      <p:sp>
        <p:nvSpPr>
          <p:cNvPr id="34" name="矩形 33"/>
          <p:cNvSpPr/>
          <p:nvPr/>
        </p:nvSpPr>
        <p:spPr>
          <a:xfrm>
            <a:off x="3779912" y="2924944"/>
            <a:ext cx="51125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(0,1,1,5,0) (1,3,4,5,0) (2,5,9,5,0)</a:t>
            </a:r>
          </a:p>
          <a:p>
            <a:r>
              <a:rPr lang="en-US" altLang="zh-CN" sz="2800" dirty="0" smtClean="0"/>
              <a:t> </a:t>
            </a:r>
          </a:p>
        </p:txBody>
      </p:sp>
      <p:sp>
        <p:nvSpPr>
          <p:cNvPr id="35" name="矩形 34"/>
          <p:cNvSpPr/>
          <p:nvPr/>
        </p:nvSpPr>
        <p:spPr>
          <a:xfrm>
            <a:off x="251520" y="2852936"/>
            <a:ext cx="25202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(0,1,1,5,0)</a:t>
            </a:r>
          </a:p>
          <a:p>
            <a:r>
              <a:rPr lang="en-US" altLang="zh-CN" sz="2800" dirty="0" smtClean="0"/>
              <a:t>(1,3,4,5,0)</a:t>
            </a:r>
          </a:p>
        </p:txBody>
      </p:sp>
      <p:sp>
        <p:nvSpPr>
          <p:cNvPr id="36" name="矩形 35"/>
          <p:cNvSpPr/>
          <p:nvPr/>
        </p:nvSpPr>
        <p:spPr>
          <a:xfrm>
            <a:off x="1979712" y="5157192"/>
            <a:ext cx="25202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(1,3,1,5,0)</a:t>
            </a:r>
          </a:p>
          <a:p>
            <a:r>
              <a:rPr lang="en-US" altLang="zh-CN" sz="2800" dirty="0" smtClean="0"/>
              <a:t>(2,5,4,5,0)</a:t>
            </a:r>
          </a:p>
          <a:p>
            <a:endParaRPr lang="en-US" altLang="zh-CN" sz="2800" dirty="0" smtClean="0"/>
          </a:p>
        </p:txBody>
      </p:sp>
      <p:sp>
        <p:nvSpPr>
          <p:cNvPr id="39" name="矩形 38"/>
          <p:cNvSpPr/>
          <p:nvPr/>
        </p:nvSpPr>
        <p:spPr>
          <a:xfrm>
            <a:off x="4283968" y="4293096"/>
            <a:ext cx="2916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(2,5,9,5,0) </a:t>
            </a:r>
          </a:p>
        </p:txBody>
      </p:sp>
      <p:sp>
        <p:nvSpPr>
          <p:cNvPr id="41" name="矩形 40"/>
          <p:cNvSpPr/>
          <p:nvPr/>
        </p:nvSpPr>
        <p:spPr>
          <a:xfrm>
            <a:off x="7380312" y="4293096"/>
            <a:ext cx="1612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(2,5,9,5,2) </a:t>
            </a:r>
          </a:p>
        </p:txBody>
      </p:sp>
      <p:sp>
        <p:nvSpPr>
          <p:cNvPr id="42" name="矩形 41"/>
          <p:cNvSpPr/>
          <p:nvPr/>
        </p:nvSpPr>
        <p:spPr>
          <a:xfrm>
            <a:off x="0" y="1268760"/>
            <a:ext cx="252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给定：</a:t>
            </a:r>
            <a:r>
              <a:rPr lang="en-US" altLang="zh-CN" sz="2800" dirty="0" smtClean="0"/>
              <a:t>x=5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/>
              <a:t>例</a:t>
            </a:r>
            <a:r>
              <a:rPr lang="en-US" altLang="zh-CN" sz="4000" dirty="0" smtClean="0"/>
              <a:t>1a - </a:t>
            </a:r>
            <a:r>
              <a:rPr lang="zh-CN" altLang="en-US" sz="4000" dirty="0"/>
              <a:t>整数平方根</a:t>
            </a:r>
            <a:r>
              <a:rPr lang="en-US" altLang="zh-CN" sz="4000" dirty="0" smtClean="0"/>
              <a:t>：</a:t>
            </a:r>
            <a:r>
              <a:rPr lang="zh-CN" altLang="en-US" sz="4000" dirty="0" smtClean="0"/>
              <a:t>计算结果</a:t>
            </a:r>
            <a:endParaRPr lang="en-US" altLang="zh-CN" sz="4000" dirty="0" smtClean="0"/>
          </a:p>
        </p:txBody>
      </p:sp>
      <p:sp>
        <p:nvSpPr>
          <p:cNvPr id="3" name="矩形 2"/>
          <p:cNvSpPr/>
          <p:nvPr/>
        </p:nvSpPr>
        <p:spPr>
          <a:xfrm>
            <a:off x="0" y="9087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(LAB,y1,y2,y3,x,r)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1772816"/>
            <a:ext cx="6588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(BEG,0,0,0,5,0) … … … (END,2,5,9,5,2)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3284984"/>
            <a:ext cx="65882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(BEG,0,0,0,6,0) … … … (END,2,5,9,6,2)</a:t>
            </a:r>
          </a:p>
          <a:p>
            <a:r>
              <a:rPr lang="en-US" altLang="zh-CN" sz="2800" dirty="0" smtClean="0"/>
              <a:t>(BEG,0,0,0,7,0) … … … (END,2,5,9,7,2)</a:t>
            </a:r>
          </a:p>
          <a:p>
            <a:r>
              <a:rPr lang="en-US" altLang="zh-CN" sz="2800" dirty="0" smtClean="0"/>
              <a:t>(BEG,0,0,0,8,0) … … … (END,2,5,9,8,2)</a:t>
            </a:r>
          </a:p>
          <a:p>
            <a:r>
              <a:rPr lang="en-US" altLang="zh-CN" sz="2800" dirty="0" smtClean="0"/>
              <a:t>(BEG,0,0,0,9,0) … … … (END,3,7,16,9,3)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/>
              <a:t>例</a:t>
            </a:r>
            <a:r>
              <a:rPr lang="en-US" altLang="zh-CN" sz="4000" dirty="0" smtClean="0"/>
              <a:t>1a - </a:t>
            </a:r>
            <a:r>
              <a:rPr lang="zh-CN" altLang="en-US" sz="4000" dirty="0"/>
              <a:t>整数平方根</a:t>
            </a:r>
            <a:r>
              <a:rPr lang="en-US" altLang="zh-CN" sz="4000" dirty="0" smtClean="0"/>
              <a:t>：</a:t>
            </a:r>
            <a:r>
              <a:rPr lang="zh-CN" altLang="en-US" sz="4000" dirty="0" smtClean="0"/>
              <a:t>计算结果正确性</a:t>
            </a:r>
            <a:endParaRPr lang="en-US" altLang="zh-CN" sz="4000" dirty="0" smtClean="0"/>
          </a:p>
        </p:txBody>
      </p:sp>
      <p:sp>
        <p:nvSpPr>
          <p:cNvPr id="3" name="矩形 2"/>
          <p:cNvSpPr/>
          <p:nvPr/>
        </p:nvSpPr>
        <p:spPr>
          <a:xfrm>
            <a:off x="0" y="9087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(LAB,y1,y2,y3,x,r)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1772816"/>
            <a:ext cx="6588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(BEG,0,0,0,5,0) … … … (END,2,5,9,5,2)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3284984"/>
            <a:ext cx="65882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(BEG,0,0,0,6,0) … … … (END,2,5,9,6,2)</a:t>
            </a:r>
          </a:p>
          <a:p>
            <a:r>
              <a:rPr lang="en-US" altLang="zh-CN" sz="2800" dirty="0" smtClean="0"/>
              <a:t>(BEG,0,0,0,7,0) … … … (END,2,5,9,7,2)</a:t>
            </a:r>
          </a:p>
          <a:p>
            <a:r>
              <a:rPr lang="en-US" altLang="zh-CN" sz="2800" dirty="0" smtClean="0"/>
              <a:t>(BEG,0,0,0,8,0) … … … (END,2,5,9,8,2)</a:t>
            </a:r>
          </a:p>
          <a:p>
            <a:r>
              <a:rPr lang="en-US" altLang="zh-CN" sz="2800" dirty="0" smtClean="0"/>
              <a:t>(BEG,0,0,0,9,0) … … … (END,3,7,16,9,3)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5949280"/>
            <a:ext cx="6246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 smtClean="0">
                <a:solidFill>
                  <a:prstClr val="black"/>
                </a:solidFill>
              </a:rPr>
              <a:t>(BEG,-,-,-,9,-) … … … (END,-,-,-,-,3)</a:t>
            </a:r>
          </a:p>
        </p:txBody>
      </p:sp>
      <p:sp>
        <p:nvSpPr>
          <p:cNvPr id="11" name="矩形 10"/>
          <p:cNvSpPr/>
          <p:nvPr/>
        </p:nvSpPr>
        <p:spPr>
          <a:xfrm>
            <a:off x="5436096" y="5949280"/>
            <a:ext cx="3707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  x&gt;=r*r</a:t>
            </a:r>
            <a:r>
              <a:rPr lang="zh-CN" altLang="en-US" sz="2800" dirty="0" smtClean="0"/>
              <a:t>且</a:t>
            </a:r>
            <a:r>
              <a:rPr lang="en-US" altLang="zh-CN" sz="2800" dirty="0" smtClean="0"/>
              <a:t>x&lt;(r+1)*(r+1);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3598</TotalTime>
  <Words>2169</Words>
  <Application>Microsoft Office PowerPoint</Application>
  <PresentationFormat>全屏显示(4:3)</PresentationFormat>
  <Paragraphs>805</Paragraphs>
  <Slides>64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5" baseType="lpstr">
      <vt:lpstr>Office 主题</vt:lpstr>
      <vt:lpstr>软件正确性与软件系统行为</vt:lpstr>
      <vt:lpstr>软件正确性 </vt:lpstr>
      <vt:lpstr>幻灯片 3</vt:lpstr>
      <vt:lpstr>幻灯片 4</vt:lpstr>
      <vt:lpstr>例1a - 整数平方根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软件系统行为(线性运行集合)</vt:lpstr>
      <vt:lpstr>软件系统行为(树状运行集合)</vt:lpstr>
      <vt:lpstr>软件系统行为(树状运行集合)</vt:lpstr>
      <vt:lpstr>软件系统行为(图状模型)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系统性质的描述：可被允许的行为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软件正确性与软件系统行为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Wenhui Zhang</cp:lastModifiedBy>
  <cp:revision>302</cp:revision>
  <dcterms:modified xsi:type="dcterms:W3CDTF">2018-03-09T00:32:31Z</dcterms:modified>
</cp:coreProperties>
</file>