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62" r:id="rId2"/>
    <p:sldId id="363" r:id="rId3"/>
    <p:sldId id="364" r:id="rId4"/>
    <p:sldId id="315" r:id="rId5"/>
    <p:sldId id="332" r:id="rId6"/>
    <p:sldId id="365" r:id="rId7"/>
    <p:sldId id="352" r:id="rId8"/>
    <p:sldId id="410" r:id="rId9"/>
    <p:sldId id="354" r:id="rId10"/>
    <p:sldId id="356" r:id="rId11"/>
    <p:sldId id="358" r:id="rId12"/>
    <p:sldId id="359" r:id="rId13"/>
    <p:sldId id="348" r:id="rId14"/>
    <p:sldId id="351" r:id="rId15"/>
    <p:sldId id="371" r:id="rId16"/>
    <p:sldId id="366" r:id="rId17"/>
    <p:sldId id="367" r:id="rId18"/>
    <p:sldId id="374" r:id="rId19"/>
    <p:sldId id="372" r:id="rId20"/>
    <p:sldId id="368" r:id="rId21"/>
    <p:sldId id="373" r:id="rId22"/>
    <p:sldId id="375" r:id="rId23"/>
    <p:sldId id="376" r:id="rId24"/>
    <p:sldId id="370" r:id="rId25"/>
    <p:sldId id="369" r:id="rId26"/>
    <p:sldId id="378" r:id="rId27"/>
    <p:sldId id="377" r:id="rId28"/>
    <p:sldId id="384" r:id="rId29"/>
    <p:sldId id="386" r:id="rId30"/>
    <p:sldId id="387" r:id="rId31"/>
    <p:sldId id="388" r:id="rId32"/>
    <p:sldId id="389" r:id="rId33"/>
    <p:sldId id="390" r:id="rId34"/>
    <p:sldId id="416" r:id="rId35"/>
    <p:sldId id="392" r:id="rId36"/>
    <p:sldId id="393" r:id="rId37"/>
    <p:sldId id="394" r:id="rId38"/>
    <p:sldId id="396" r:id="rId39"/>
    <p:sldId id="413" r:id="rId40"/>
    <p:sldId id="414" r:id="rId41"/>
    <p:sldId id="415" r:id="rId42"/>
    <p:sldId id="402" r:id="rId43"/>
    <p:sldId id="398" r:id="rId44"/>
    <p:sldId id="403" r:id="rId45"/>
    <p:sldId id="418" r:id="rId46"/>
    <p:sldId id="406" r:id="rId47"/>
    <p:sldId id="405" r:id="rId48"/>
    <p:sldId id="407" r:id="rId49"/>
    <p:sldId id="408" r:id="rId50"/>
    <p:sldId id="417" r:id="rId51"/>
    <p:sldId id="411" r:id="rId52"/>
    <p:sldId id="409" r:id="rId53"/>
  </p:sldIdLst>
  <p:sldSz cx="9144000" cy="6858000" type="screen4x3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98" autoAdjust="0"/>
    <p:restoredTop sz="94660"/>
  </p:normalViewPr>
  <p:slideViewPr>
    <p:cSldViewPr>
      <p:cViewPr>
        <p:scale>
          <a:sx n="66" d="100"/>
          <a:sy n="66" d="100"/>
        </p:scale>
        <p:origin x="-612" y="-13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EF40F6-DBF8-41E5-BB7A-A822757F2752}" type="datetimeFigureOut">
              <a:rPr lang="zh-CN" altLang="en-US"/>
              <a:pPr>
                <a:defRPr/>
              </a:pPr>
              <a:t>2018-6-6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740FD0-1DB4-44F6-AFAA-F6593C4E7A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5A2B67-DD3A-4390-8EDF-AE4EDC085113}" type="datetimeFigureOut">
              <a:rPr lang="zh-CN" altLang="en-US"/>
              <a:pPr>
                <a:defRPr/>
              </a:pPr>
              <a:t>2018-6-6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EB964A8-CF9C-4055-AFD2-B3450420B7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28636C-1D1A-4947-8DE2-5992F81DAF5F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731DFE-9742-487E-B86E-97858D85E7F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7C6627-D3D2-44E8-A8CE-B797A412969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725493-F8F4-4412-AE1B-124F58C3AFA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731DFE-9742-487E-B86E-97858D85E7F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1A48F8-A47C-49CB-A0F4-F4E4EB44686D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E38B69-C026-4CA3-8675-79886C123985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E2898E-ACD3-4DA4-99B6-3627E8886557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48170C-86C7-4142-A8D7-FB2E087AF665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381B46-8C29-4E75-A12F-652742E19FC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65C10F-4221-4688-AB06-DED5465F4C4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5A8833-F140-4433-A649-9FA952EF842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40FCD3-FD21-49FC-A936-5C92C6F9B20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08D8E-7FFD-41CB-A812-521CD4DE02E1}" type="datetimeFigureOut">
              <a:rPr lang="zh-CN" altLang="en-US"/>
              <a:pPr>
                <a:defRPr/>
              </a:pPr>
              <a:t>2018-6-6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B5D97-07A3-4523-B90D-FD40FEBC45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D43E2-F815-47F5-B8DC-F99D79B2A9BF}" type="datetimeFigureOut">
              <a:rPr lang="zh-CN" altLang="en-US"/>
              <a:pPr>
                <a:defRPr/>
              </a:pPr>
              <a:t>2018-6-6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8812A-807B-4A58-9D63-B4D5CF3A66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53DCC-C558-492C-86DD-B222C292C998}" type="datetimeFigureOut">
              <a:rPr lang="zh-CN" altLang="en-US"/>
              <a:pPr>
                <a:defRPr/>
              </a:pPr>
              <a:t>2018-6-6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02AC-F7DF-4FB5-9369-9E9FEA41A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FB68F-C73A-48A7-8103-3698511B7099}" type="datetimeFigureOut">
              <a:rPr lang="zh-CN" altLang="en-US"/>
              <a:pPr>
                <a:defRPr/>
              </a:pPr>
              <a:t>2018-6-6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99D31-041F-458C-A8B0-E069ABFBDB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B9F90-B290-442C-808C-C5357C6EA51C}" type="datetimeFigureOut">
              <a:rPr lang="zh-CN" altLang="en-US"/>
              <a:pPr>
                <a:defRPr/>
              </a:pPr>
              <a:t>2018-6-6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DCF4-C14C-4B4F-9B5E-E5B520047D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3E61D-A0F0-4A1F-9161-C2FC4DD6DC22}" type="datetimeFigureOut">
              <a:rPr lang="zh-CN" altLang="en-US"/>
              <a:pPr>
                <a:defRPr/>
              </a:pPr>
              <a:t>2018-6-6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85EFF-DD0D-4282-857B-326FC04E52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AE9D8-398D-4860-B56A-C58A2A90CD85}" type="datetimeFigureOut">
              <a:rPr lang="zh-CN" altLang="en-US"/>
              <a:pPr>
                <a:defRPr/>
              </a:pPr>
              <a:t>2018-6-6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255C1-47EC-4F11-89E5-B8B51BFEA9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4B394-0D7D-493F-8CB7-13ECF5C0DB9B}" type="datetimeFigureOut">
              <a:rPr lang="zh-CN" altLang="en-US"/>
              <a:pPr>
                <a:defRPr/>
              </a:pPr>
              <a:t>2018-6-6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FD194-AF8D-4521-A5CF-4C6DE9D5DE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7179-EAA7-466F-83E8-DE505C3FFDDE}" type="datetimeFigureOut">
              <a:rPr lang="zh-CN" altLang="en-US"/>
              <a:pPr>
                <a:defRPr/>
              </a:pPr>
              <a:t>2018-6-6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58015-D628-4D69-BA49-225653A89E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C78D0-FC7C-4B4E-AA90-11FF2A1A0590}" type="datetimeFigureOut">
              <a:rPr lang="zh-CN" altLang="en-US"/>
              <a:pPr>
                <a:defRPr/>
              </a:pPr>
              <a:t>2018-6-6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77B61-AEE9-46A9-B995-1337154081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BDF15-8E56-41A6-89B2-AED18568569F}" type="datetimeFigureOut">
              <a:rPr lang="zh-CN" altLang="en-US"/>
              <a:pPr>
                <a:defRPr/>
              </a:pPr>
              <a:t>2018-6-6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6259C-7841-4033-A6D3-755709B9AD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F6A0A85-2FB9-44D8-A345-5A16DE444759}" type="datetimeFigureOut">
              <a:rPr lang="zh-CN" altLang="en-US"/>
              <a:pPr>
                <a:defRPr/>
              </a:pPr>
              <a:t>2018-6-6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5AE436-2DA6-48DB-BF58-F3F192BBD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288" y="0"/>
            <a:ext cx="8229600" cy="2997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课程总结</a:t>
            </a:r>
            <a:endParaRPr lang="en-US" altLang="zh-CN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5362" name="Rectangle 6"/>
          <p:cNvSpPr txBox="1">
            <a:spLocks noChangeArrowheads="1"/>
          </p:cNvSpPr>
          <p:nvPr/>
        </p:nvSpPr>
        <p:spPr bwMode="auto">
          <a:xfrm>
            <a:off x="457200" y="3357563"/>
            <a:ext cx="82296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en-US" sz="3600">
                <a:solidFill>
                  <a:schemeClr val="tx2"/>
                </a:solidFill>
                <a:latin typeface="Calibri" pitchFamily="34" charset="0"/>
              </a:rPr>
              <a:t>中国科学院软件研究所</a:t>
            </a:r>
          </a:p>
          <a:p>
            <a:pPr algn="ctr">
              <a:spcBef>
                <a:spcPct val="20000"/>
              </a:spcBef>
            </a:pPr>
            <a:r>
              <a:rPr lang="zh-CN" altLang="en-US" sz="3600">
                <a:solidFill>
                  <a:schemeClr val="tx2"/>
                </a:solidFill>
                <a:latin typeface="Calibri" pitchFamily="34" charset="0"/>
              </a:rPr>
              <a:t>张文辉</a:t>
            </a:r>
          </a:p>
          <a:p>
            <a:pPr algn="ctr">
              <a:spcBef>
                <a:spcPct val="20000"/>
              </a:spcBef>
            </a:pPr>
            <a:r>
              <a:rPr lang="en-US" altLang="zh-CN" sz="3600">
                <a:solidFill>
                  <a:schemeClr val="tx2"/>
                </a:solidFill>
                <a:latin typeface="Calibri" pitchFamily="34" charset="0"/>
              </a:rPr>
              <a:t>http://lcs.ios.ac.cn/~zwh/fm</a:t>
            </a:r>
          </a:p>
          <a:p>
            <a:pPr algn="ctr">
              <a:spcBef>
                <a:spcPct val="20000"/>
              </a:spcBef>
            </a:pPr>
            <a:endParaRPr lang="en-US" altLang="zh-CN" sz="3600">
              <a:solidFill>
                <a:schemeClr val="tx2"/>
              </a:solidFill>
              <a:latin typeface="Calibri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zh-CN" sz="360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algn="l"/>
            <a:r>
              <a:rPr lang="zh-CN" altLang="en-US" sz="3600" smtClean="0"/>
              <a:t>限界正确性检查</a:t>
            </a:r>
            <a:r>
              <a:rPr lang="en-US" altLang="zh-CN" sz="3600" smtClean="0"/>
              <a:t>(SAT)</a:t>
            </a:r>
            <a:endParaRPr lang="zh-CN" altLang="en-US" sz="3600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0" y="908050"/>
            <a:ext cx="4427538" cy="5689600"/>
          </a:xfrm>
          <a:ln>
            <a:solidFill>
              <a:schemeClr val="accent1"/>
            </a:solidFill>
          </a:ln>
        </p:spPr>
        <p:txBody>
          <a:bodyPr rtlCol="0">
            <a:normAutofit fontScale="40000" lnSpcReduction="20000"/>
          </a:bodyPr>
          <a:lstStyle/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verds</a:t>
            </a:r>
            <a:r>
              <a:rPr lang="en-US" altLang="zh-CN" dirty="0" smtClean="0"/>
              <a:t> -SAT-ck 1 isqrt15.vvm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VERSION:    </a:t>
            </a:r>
            <a:r>
              <a:rPr lang="en-US" altLang="zh-CN" dirty="0" err="1" smtClean="0"/>
              <a:t>verds</a:t>
            </a:r>
            <a:r>
              <a:rPr lang="en-US" altLang="zh-CN" dirty="0" smtClean="0"/>
              <a:t> 1.46 - JAN 2015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FILE:       isqrt15.vvm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INFO: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=i0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PROPERTY:   A G (! (pc = 5 )| ((x } (r * r ))&amp; (x &lt; ((r + 1 )* (r + 1 )))))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INFO:       applying an internal SAT-solver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0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1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2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3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4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5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6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7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8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9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10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CONCLUSION: TRUE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real    0m3.935s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user    0m3.026s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sys     0m0.792s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427538" y="908050"/>
            <a:ext cx="4429125" cy="5689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 err="1">
                <a:latin typeface="+mn-lt"/>
                <a:ea typeface="+mn-ea"/>
              </a:rPr>
              <a:t>verds</a:t>
            </a:r>
            <a:r>
              <a:rPr lang="en-US" altLang="zh-CN" sz="2800" dirty="0">
                <a:latin typeface="+mn-lt"/>
                <a:ea typeface="+mn-ea"/>
              </a:rPr>
              <a:t> -SAT-ck 2 isqrt15.vvm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VERSION:    </a:t>
            </a:r>
            <a:r>
              <a:rPr lang="en-US" altLang="zh-CN" sz="2800" dirty="0" err="1">
                <a:latin typeface="+mn-lt"/>
                <a:ea typeface="+mn-ea"/>
              </a:rPr>
              <a:t>verds</a:t>
            </a:r>
            <a:r>
              <a:rPr lang="en-US" altLang="zh-CN" sz="2800" dirty="0">
                <a:latin typeface="+mn-lt"/>
                <a:ea typeface="+mn-ea"/>
              </a:rPr>
              <a:t> 1.46 - JAN 2015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FILE:       isqrt15.vvm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INFO:       </a:t>
            </a:r>
            <a:r>
              <a:rPr lang="en-US" altLang="zh-CN" sz="2800" dirty="0" err="1">
                <a:latin typeface="+mn-lt"/>
                <a:ea typeface="+mn-ea"/>
              </a:rPr>
              <a:t>int</a:t>
            </a:r>
            <a:r>
              <a:rPr lang="en-US" altLang="zh-CN" sz="2800" dirty="0">
                <a:latin typeface="+mn-lt"/>
                <a:ea typeface="+mn-ea"/>
              </a:rPr>
              <a:t>=i0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PROPERTY:   A F (pc = 5 )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INFO:       applying an internal SAT-solver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0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1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2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3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4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5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6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7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8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9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10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CONCLUSION: TRUE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real    0m2.531s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user    0m1.598s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sys     0m0.842s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矩形 3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整树平方根：错误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设计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5875" y="110648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282" y="1689894"/>
            <a:ext cx="27305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8175" y="1827213"/>
            <a:ext cx="27352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775" y="247491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00563" y="3284538"/>
            <a:ext cx="10080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975" y="3213100"/>
            <a:ext cx="1871663" cy="557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388" y="4149725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550" y="47974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750" y="5589588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5963" y="3357563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2988" y="326707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219" y="2345532"/>
            <a:ext cx="25717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551" y="3067050"/>
            <a:ext cx="290512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050" y="3490913"/>
            <a:ext cx="28892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531" y="3931444"/>
            <a:ext cx="4349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3506" y="4633119"/>
            <a:ext cx="257175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3338" y="5416550"/>
            <a:ext cx="344488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3393" y="3691732"/>
            <a:ext cx="3281363" cy="1295400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625" y="3508375"/>
            <a:ext cx="287338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650" y="3284538"/>
            <a:ext cx="1079500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288" y="3508375"/>
            <a:ext cx="360362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638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4075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9722" name="矩形 45"/>
          <p:cNvSpPr>
            <a:spLocks noChangeArrowheads="1"/>
          </p:cNvSpPr>
          <p:nvPr/>
        </p:nvSpPr>
        <p:spPr bwMode="auto">
          <a:xfrm>
            <a:off x="3924300" y="4365625"/>
            <a:ext cx="48958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BEG:	</a:t>
            </a:r>
            <a:r>
              <a:rPr lang="en-US" altLang="zh-CN" sz="24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S1:	if (y3&lt;=x) goto S2 else goto S4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S2:	</a:t>
            </a:r>
            <a:r>
              <a:rPr lang="en-US" altLang="zh-CN" sz="24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400">
                <a:latin typeface="Calibri" pitchFamily="34" charset="0"/>
              </a:rPr>
              <a:t>S3:	(y3):=(y3+y2);  goto S1</a:t>
            </a:r>
          </a:p>
          <a:p>
            <a:r>
              <a:rPr lang="en-US" altLang="zh-CN" sz="2400">
                <a:latin typeface="Calibri" pitchFamily="34" charset="0"/>
              </a:rPr>
              <a:t>S4:	(r):=(y1); goto END</a:t>
            </a:r>
            <a:endParaRPr lang="zh-CN" altLang="en-US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矩形 3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</a:t>
            </a:r>
            <a:endParaRPr lang="en-US" altLang="zh-CN" sz="2400">
              <a:latin typeface="Calibri" pitchFamily="34" charset="0"/>
            </a:endParaRPr>
          </a:p>
          <a:p>
            <a:endParaRPr lang="zh-CN" altLang="en-US" sz="2800">
              <a:latin typeface="Calibri" pitchFamily="34" charset="0"/>
            </a:endParaRPr>
          </a:p>
        </p:txBody>
      </p:sp>
      <p:sp>
        <p:nvSpPr>
          <p:cNvPr id="30722" name="矩形 5"/>
          <p:cNvSpPr>
            <a:spLocks noChangeArrowheads="1"/>
          </p:cNvSpPr>
          <p:nvPr/>
        </p:nvSpPr>
        <p:spPr bwMode="auto">
          <a:xfrm>
            <a:off x="250825" y="1628775"/>
            <a:ext cx="7129463" cy="2308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 pc=BEG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>
                <a:latin typeface="Calibri" pitchFamily="34" charset="0"/>
              </a:rPr>
              <a:t>(y1,y2,y3,pc):=(0,1,1,S1)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 pc=S1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(y3&lt;x)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(pc):=(S2) 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 pc=S1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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 (y3&lt;x)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(pc):=(S4) 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 pc=S2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>
                <a:latin typeface="Calibri" pitchFamily="34" charset="0"/>
              </a:rPr>
              <a:t>(y1,y2,pc):=(y1+1,y2+2,S3)</a:t>
            </a:r>
          </a:p>
          <a:p>
            <a:r>
              <a:rPr lang="en-US" altLang="zh-CN" sz="2400">
                <a:latin typeface="Calibri" pitchFamily="34" charset="0"/>
              </a:rPr>
              <a:t> pc=S3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>
                <a:latin typeface="Calibri" pitchFamily="34" charset="0"/>
              </a:rPr>
              <a:t>(y3,pc):=(y3+y2,S1)</a:t>
            </a:r>
          </a:p>
          <a:p>
            <a:r>
              <a:rPr lang="en-US" altLang="zh-CN" sz="2400">
                <a:latin typeface="Calibri" pitchFamily="34" charset="0"/>
              </a:rPr>
              <a:t> pc=S4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>
                <a:latin typeface="Calibri" pitchFamily="34" charset="0"/>
              </a:rPr>
              <a:t>(r,pc):=(y1,END)</a:t>
            </a:r>
          </a:p>
        </p:txBody>
      </p:sp>
      <p:sp>
        <p:nvSpPr>
          <p:cNvPr id="30723" name="内容占位符 7"/>
          <p:cNvSpPr txBox="1">
            <a:spLocks/>
          </p:cNvSpPr>
          <p:nvPr/>
        </p:nvSpPr>
        <p:spPr bwMode="auto">
          <a:xfrm>
            <a:off x="7380288" y="1628775"/>
            <a:ext cx="1512887" cy="2305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pc=BEG</a:t>
            </a:r>
            <a:r>
              <a:rPr lang="es-ES" altLang="zh-CN" sz="2400">
                <a:latin typeface="Calibri" pitchFamily="34" charset="0"/>
                <a:sym typeface="Symbol" pitchFamily="18" charset="2"/>
              </a:rPr>
              <a:t></a:t>
            </a:r>
            <a:endParaRPr lang="es-ES" altLang="zh-CN" sz="2400">
              <a:latin typeface="Calibri" pitchFamily="34" charset="0"/>
              <a:sym typeface="Wingdings" pitchFamily="2" charset="2"/>
            </a:endParaRPr>
          </a:p>
          <a:p>
            <a:r>
              <a:rPr lang="es-ES" altLang="zh-CN" sz="2400">
                <a:latin typeface="Calibri" pitchFamily="34" charset="0"/>
                <a:sym typeface="Wingdings" pitchFamily="2" charset="2"/>
              </a:rPr>
              <a:t>  x&lt;=15</a:t>
            </a:r>
            <a:r>
              <a:rPr lang="es-ES" altLang="zh-CN" sz="2400">
                <a:latin typeface="Calibri" pitchFamily="34" charset="0"/>
                <a:sym typeface="Symbol" pitchFamily="18" charset="2"/>
              </a:rPr>
              <a:t> </a:t>
            </a:r>
            <a:endParaRPr lang="es-ES" altLang="zh-CN" sz="2400">
              <a:latin typeface="Calibri" pitchFamily="34" charset="0"/>
              <a:sym typeface="Wingdings" pitchFamily="2" charset="2"/>
            </a:endParaRPr>
          </a:p>
          <a:p>
            <a:r>
              <a:rPr lang="es-ES" altLang="zh-CN" sz="2400">
                <a:latin typeface="Calibri" pitchFamily="34" charset="0"/>
                <a:sym typeface="Wingdings" pitchFamily="2" charset="2"/>
              </a:rPr>
              <a:t>  y1=0</a:t>
            </a:r>
            <a:r>
              <a:rPr lang="es-ES" altLang="zh-CN" sz="2400">
                <a:latin typeface="Calibri" pitchFamily="34" charset="0"/>
                <a:sym typeface="Symbol" pitchFamily="18" charset="2"/>
              </a:rPr>
              <a:t> </a:t>
            </a:r>
            <a:endParaRPr lang="es-ES" altLang="zh-CN" sz="2400">
              <a:latin typeface="Calibri" pitchFamily="34" charset="0"/>
              <a:sym typeface="Wingdings" pitchFamily="2" charset="2"/>
            </a:endParaRPr>
          </a:p>
          <a:p>
            <a:r>
              <a:rPr lang="es-ES" altLang="zh-CN" sz="2400">
                <a:latin typeface="Calibri" pitchFamily="34" charset="0"/>
                <a:sym typeface="Wingdings" pitchFamily="2" charset="2"/>
              </a:rPr>
              <a:t>  y2=0</a:t>
            </a:r>
            <a:r>
              <a:rPr lang="es-ES" altLang="zh-CN" sz="2400">
                <a:latin typeface="Calibri" pitchFamily="34" charset="0"/>
                <a:sym typeface="Symbol" pitchFamily="18" charset="2"/>
              </a:rPr>
              <a:t> </a:t>
            </a:r>
            <a:endParaRPr lang="es-ES" altLang="zh-CN" sz="2400">
              <a:latin typeface="Calibri" pitchFamily="34" charset="0"/>
              <a:sym typeface="Wingdings" pitchFamily="2" charset="2"/>
            </a:endParaRPr>
          </a:p>
          <a:p>
            <a:r>
              <a:rPr lang="es-ES" altLang="zh-CN" sz="2400">
                <a:latin typeface="Calibri" pitchFamily="34" charset="0"/>
                <a:sym typeface="Wingdings" pitchFamily="2" charset="2"/>
              </a:rPr>
              <a:t>  y3=0</a:t>
            </a:r>
            <a:r>
              <a:rPr lang="es-ES" altLang="zh-CN" sz="2400">
                <a:latin typeface="Calibri" pitchFamily="34" charset="0"/>
                <a:sym typeface="Symbol" pitchFamily="18" charset="2"/>
              </a:rPr>
              <a:t> </a:t>
            </a:r>
            <a:endParaRPr lang="es-ES" altLang="zh-CN" sz="2400">
              <a:latin typeface="Calibri" pitchFamily="34" charset="0"/>
              <a:sym typeface="Wingdings" pitchFamily="2" charset="2"/>
            </a:endParaRPr>
          </a:p>
          <a:p>
            <a:r>
              <a:rPr lang="es-ES" altLang="zh-CN" sz="2400">
                <a:latin typeface="Calibri" pitchFamily="34" charset="0"/>
                <a:sym typeface="Wingdings" pitchFamily="2" charset="2"/>
              </a:rPr>
              <a:t>  r=0 </a:t>
            </a:r>
          </a:p>
        </p:txBody>
      </p:sp>
      <p:sp>
        <p:nvSpPr>
          <p:cNvPr id="30724" name="矩形 7"/>
          <p:cNvSpPr>
            <a:spLocks noChangeArrowheads="1"/>
          </p:cNvSpPr>
          <p:nvPr/>
        </p:nvSpPr>
        <p:spPr bwMode="auto">
          <a:xfrm>
            <a:off x="179388" y="1196975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alibri" pitchFamily="34" charset="0"/>
                <a:sym typeface="Wingdings" pitchFamily="2" charset="2"/>
              </a:rPr>
              <a:t>迁移关系</a:t>
            </a:r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30725" name="矩形 8"/>
          <p:cNvSpPr>
            <a:spLocks noChangeArrowheads="1"/>
          </p:cNvSpPr>
          <p:nvPr/>
        </p:nvSpPr>
        <p:spPr bwMode="auto">
          <a:xfrm>
            <a:off x="7308850" y="1196975"/>
            <a:ext cx="14144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alibri" pitchFamily="34" charset="0"/>
                <a:sym typeface="Wingdings" pitchFamily="2" charset="2"/>
              </a:rPr>
              <a:t>初始状态</a:t>
            </a:r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30726" name="矩形 9"/>
          <p:cNvSpPr>
            <a:spLocks noChangeArrowheads="1"/>
          </p:cNvSpPr>
          <p:nvPr/>
        </p:nvSpPr>
        <p:spPr bwMode="auto">
          <a:xfrm>
            <a:off x="250825" y="4076700"/>
            <a:ext cx="80295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2400">
              <a:latin typeface="Calibri" pitchFamily="34" charset="0"/>
            </a:endParaRPr>
          </a:p>
          <a:p>
            <a:r>
              <a:rPr lang="zh-CN" altLang="en-US" sz="2400">
                <a:latin typeface="Calibri" pitchFamily="34" charset="0"/>
              </a:rPr>
              <a:t>终止性：</a:t>
            </a:r>
            <a:r>
              <a:rPr lang="en-US" altLang="zh-CN" sz="2400">
                <a:latin typeface="Calibri" pitchFamily="34" charset="0"/>
              </a:rPr>
              <a:t>		AF(pc=END)</a:t>
            </a:r>
          </a:p>
          <a:p>
            <a:endParaRPr lang="en-US" altLang="zh-CN" sz="2400">
              <a:latin typeface="Calibri" pitchFamily="34" charset="0"/>
            </a:endParaRPr>
          </a:p>
          <a:p>
            <a:r>
              <a:rPr lang="zh-CN" altLang="en-US" sz="2400">
                <a:latin typeface="Calibri" pitchFamily="34" charset="0"/>
              </a:rPr>
              <a:t>部分正确性：</a:t>
            </a:r>
            <a:r>
              <a:rPr lang="en-US" altLang="zh-CN" sz="2400">
                <a:latin typeface="Calibri" pitchFamily="34" charset="0"/>
              </a:rPr>
              <a:t>	AG(pc=END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</a:rPr>
              <a:t> (x&gt;=r*r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>
                <a:latin typeface="Calibri" pitchFamily="34" charset="0"/>
              </a:rPr>
              <a:t> x&lt;(r+1)*(r+1)))</a:t>
            </a:r>
          </a:p>
          <a:p>
            <a:endParaRPr lang="en-US" altLang="zh-CN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l"/>
            <a:r>
              <a:rPr lang="zh-CN" altLang="en-US" sz="3600" smtClean="0"/>
              <a:t>验证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0" y="908050"/>
            <a:ext cx="4932363" cy="56896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400050" lvl="1" indent="0">
              <a:buFont typeface="Arial" charset="0"/>
              <a:buNone/>
            </a:pPr>
            <a:r>
              <a:rPr lang="en-US" altLang="zh-CN" sz="1300" smtClean="0"/>
              <a:t>verds -ck 1 isqrt15a.vvm</a:t>
            </a:r>
            <a:endParaRPr lang="zh-CN" altLang="en-US" sz="1300" smtClean="0"/>
          </a:p>
          <a:p>
            <a:pPr marL="400050" lvl="1" indent="0">
              <a:buFont typeface="Arial" charset="0"/>
              <a:buNone/>
            </a:pPr>
            <a:r>
              <a:rPr lang="en-US" altLang="zh-CN" sz="1300" smtClean="0"/>
              <a:t>VERSION:    verds 1.46 - JAN 2015</a:t>
            </a:r>
          </a:p>
          <a:p>
            <a:pPr marL="400050" lvl="1" indent="0">
              <a:buFont typeface="Arial" charset="0"/>
              <a:buNone/>
            </a:pPr>
            <a:r>
              <a:rPr lang="en-US" altLang="zh-CN" sz="1300" smtClean="0"/>
              <a:t>FILE:       isqrt15a.vvm</a:t>
            </a:r>
          </a:p>
          <a:p>
            <a:pPr marL="400050" lvl="1" indent="0">
              <a:buFont typeface="Arial" charset="0"/>
              <a:buNone/>
            </a:pPr>
            <a:r>
              <a:rPr lang="en-US" altLang="zh-CN" sz="1300" smtClean="0"/>
              <a:t>INFO:       int=i0</a:t>
            </a:r>
          </a:p>
          <a:p>
            <a:pPr marL="400050" lvl="1" indent="0">
              <a:buFont typeface="Arial" charset="0"/>
              <a:buNone/>
            </a:pPr>
            <a:r>
              <a:rPr lang="en-US" altLang="zh-CN" sz="1300" smtClean="0"/>
              <a:t>PROPERTY:   A G (! (pc = 5 )| ((x } (r * r ))&amp; (x &lt; ((r + 1 )* (r + 1 )))))</a:t>
            </a:r>
          </a:p>
          <a:p>
            <a:pPr marL="400050" lvl="1" indent="0">
              <a:buFont typeface="Arial" charset="0"/>
              <a:buNone/>
            </a:pPr>
            <a:r>
              <a:rPr lang="en-US" altLang="zh-CN" sz="1300" smtClean="0"/>
              <a:t>check:   0  </a:t>
            </a:r>
          </a:p>
          <a:p>
            <a:pPr marL="400050" lvl="1" indent="0">
              <a:buFont typeface="Arial" charset="0"/>
              <a:buNone/>
            </a:pPr>
            <a:r>
              <a:rPr lang="en-US" altLang="zh-CN" sz="1300" smtClean="0"/>
              <a:t>----------  </a:t>
            </a:r>
          </a:p>
          <a:p>
            <a:pPr marL="400050" lvl="1" indent="0">
              <a:buFont typeface="Arial" charset="0"/>
              <a:buNone/>
            </a:pPr>
            <a:r>
              <a:rPr lang="en-US" altLang="zh-CN" sz="1300" smtClean="0"/>
              <a:t>check:   1  </a:t>
            </a:r>
          </a:p>
          <a:p>
            <a:pPr marL="400050" lvl="1" indent="0">
              <a:buFont typeface="Arial" charset="0"/>
              <a:buNone/>
            </a:pPr>
            <a:r>
              <a:rPr lang="en-US" altLang="zh-CN" sz="1300" smtClean="0"/>
              <a:t>----------  </a:t>
            </a:r>
          </a:p>
          <a:p>
            <a:pPr marL="400050" lvl="1" indent="0">
              <a:buFont typeface="Arial" charset="0"/>
              <a:buNone/>
            </a:pPr>
            <a:r>
              <a:rPr lang="en-US" altLang="zh-CN" sz="1300" smtClean="0"/>
              <a:t>check:   2  </a:t>
            </a:r>
          </a:p>
          <a:p>
            <a:pPr marL="400050" lvl="1" indent="0">
              <a:buFont typeface="Arial" charset="0"/>
              <a:buNone/>
            </a:pPr>
            <a:r>
              <a:rPr lang="en-US" altLang="zh-CN" sz="1300" smtClean="0"/>
              <a:t>----------  </a:t>
            </a:r>
          </a:p>
          <a:p>
            <a:pPr marL="400050" lvl="1" indent="0">
              <a:buFont typeface="Arial" charset="0"/>
              <a:buNone/>
            </a:pPr>
            <a:r>
              <a:rPr lang="en-US" altLang="zh-CN" sz="1300" smtClean="0"/>
              <a:t>check:   3  </a:t>
            </a:r>
          </a:p>
          <a:p>
            <a:pPr marL="400050" lvl="1" indent="0">
              <a:buFont typeface="Arial" charset="0"/>
              <a:buNone/>
            </a:pPr>
            <a:r>
              <a:rPr lang="en-US" altLang="zh-CN" sz="1300" smtClean="0"/>
              <a:t>----------  </a:t>
            </a:r>
          </a:p>
          <a:p>
            <a:pPr marL="400050" lvl="1" indent="0">
              <a:buFont typeface="Arial" charset="0"/>
              <a:buNone/>
            </a:pPr>
            <a:r>
              <a:rPr lang="en-US" altLang="zh-CN" sz="1300" smtClean="0"/>
              <a:t>The property is false, preparing isqrt15a.cex ...</a:t>
            </a:r>
          </a:p>
          <a:p>
            <a:pPr marL="400050" lvl="1" indent="0">
              <a:buFont typeface="Arial" charset="0"/>
              <a:buNone/>
            </a:pPr>
            <a:r>
              <a:rPr lang="en-US" altLang="zh-CN" sz="1300" smtClean="0"/>
              <a:t>CONCLUSION: FALSE</a:t>
            </a:r>
          </a:p>
          <a:p>
            <a:pPr marL="400050" lvl="1" indent="0">
              <a:buFont typeface="Arial" charset="0"/>
              <a:buNone/>
            </a:pPr>
            <a:endParaRPr lang="en-US" altLang="zh-CN" smtClean="0"/>
          </a:p>
        </p:txBody>
      </p:sp>
      <p:sp>
        <p:nvSpPr>
          <p:cNvPr id="31747" name="矩形 4"/>
          <p:cNvSpPr>
            <a:spLocks noChangeArrowheads="1"/>
          </p:cNvSpPr>
          <p:nvPr/>
        </p:nvSpPr>
        <p:spPr bwMode="auto">
          <a:xfrm>
            <a:off x="4932363" y="908050"/>
            <a:ext cx="4211637" cy="56943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300">
                <a:latin typeface="Calibri" pitchFamily="34" charset="0"/>
              </a:rPr>
              <a:t>verds -ck 2 isqrt15a.vvm</a:t>
            </a:r>
          </a:p>
          <a:p>
            <a:r>
              <a:rPr lang="en-US" altLang="zh-CN" sz="1300">
                <a:latin typeface="Calibri" pitchFamily="34" charset="0"/>
              </a:rPr>
              <a:t>VERSION:    verds 1.46 - JAN 2015</a:t>
            </a:r>
          </a:p>
          <a:p>
            <a:r>
              <a:rPr lang="en-US" altLang="zh-CN" sz="1300">
                <a:latin typeface="Calibri" pitchFamily="34" charset="0"/>
              </a:rPr>
              <a:t>FILE:       isqrt15a.vvm</a:t>
            </a:r>
          </a:p>
          <a:p>
            <a:r>
              <a:rPr lang="en-US" altLang="zh-CN" sz="1300">
                <a:latin typeface="Calibri" pitchFamily="34" charset="0"/>
              </a:rPr>
              <a:t>INFO:       int=i0</a:t>
            </a:r>
          </a:p>
          <a:p>
            <a:r>
              <a:rPr lang="en-US" altLang="zh-CN" sz="1300">
                <a:latin typeface="Calibri" pitchFamily="34" charset="0"/>
              </a:rPr>
              <a:t>PROPERTY:   A F (pc = 5 )</a:t>
            </a:r>
          </a:p>
          <a:p>
            <a:r>
              <a:rPr lang="en-US" altLang="zh-CN" sz="1300">
                <a:latin typeface="Calibri" pitchFamily="34" charset="0"/>
              </a:rPr>
              <a:t>check:   0  </a:t>
            </a:r>
          </a:p>
          <a:p>
            <a:r>
              <a:rPr lang="en-US" altLang="zh-CN" sz="1300">
                <a:latin typeface="Calibri" pitchFamily="34" charset="0"/>
              </a:rPr>
              <a:t>----------  </a:t>
            </a:r>
          </a:p>
          <a:p>
            <a:r>
              <a:rPr lang="en-US" altLang="zh-CN" sz="1300">
                <a:latin typeface="Calibri" pitchFamily="34" charset="0"/>
              </a:rPr>
              <a:t>check:   1  </a:t>
            </a:r>
          </a:p>
          <a:p>
            <a:r>
              <a:rPr lang="en-US" altLang="zh-CN" sz="1300">
                <a:latin typeface="Calibri" pitchFamily="34" charset="0"/>
              </a:rPr>
              <a:t>----------  </a:t>
            </a:r>
          </a:p>
          <a:p>
            <a:r>
              <a:rPr lang="en-US" altLang="zh-CN" sz="1300">
                <a:latin typeface="Calibri" pitchFamily="34" charset="0"/>
              </a:rPr>
              <a:t>check:   2  </a:t>
            </a:r>
          </a:p>
          <a:p>
            <a:r>
              <a:rPr lang="en-US" altLang="zh-CN" sz="1300">
                <a:latin typeface="Calibri" pitchFamily="34" charset="0"/>
              </a:rPr>
              <a:t>----------  </a:t>
            </a:r>
          </a:p>
          <a:p>
            <a:r>
              <a:rPr lang="en-US" altLang="zh-CN" sz="1300">
                <a:latin typeface="Calibri" pitchFamily="34" charset="0"/>
              </a:rPr>
              <a:t>check:   3  </a:t>
            </a:r>
          </a:p>
          <a:p>
            <a:r>
              <a:rPr lang="en-US" altLang="zh-CN" sz="1300">
                <a:latin typeface="Calibri" pitchFamily="34" charset="0"/>
              </a:rPr>
              <a:t>----------  </a:t>
            </a:r>
          </a:p>
          <a:p>
            <a:r>
              <a:rPr lang="en-US" altLang="zh-CN" sz="1300">
                <a:latin typeface="Calibri" pitchFamily="34" charset="0"/>
              </a:rPr>
              <a:t>check:   4  </a:t>
            </a:r>
          </a:p>
          <a:p>
            <a:r>
              <a:rPr lang="en-US" altLang="zh-CN" sz="1300">
                <a:latin typeface="Calibri" pitchFamily="34" charset="0"/>
              </a:rPr>
              <a:t>----------  </a:t>
            </a:r>
          </a:p>
          <a:p>
            <a:r>
              <a:rPr lang="en-US" altLang="zh-CN" sz="1300">
                <a:latin typeface="Calibri" pitchFamily="34" charset="0"/>
              </a:rPr>
              <a:t>check:   5  </a:t>
            </a:r>
          </a:p>
          <a:p>
            <a:r>
              <a:rPr lang="en-US" altLang="zh-CN" sz="1300">
                <a:latin typeface="Calibri" pitchFamily="34" charset="0"/>
              </a:rPr>
              <a:t>----------  </a:t>
            </a:r>
          </a:p>
          <a:p>
            <a:r>
              <a:rPr lang="en-US" altLang="zh-CN" sz="1300">
                <a:latin typeface="Calibri" pitchFamily="34" charset="0"/>
              </a:rPr>
              <a:t>check:   6  </a:t>
            </a:r>
          </a:p>
          <a:p>
            <a:r>
              <a:rPr lang="en-US" altLang="zh-CN" sz="1300">
                <a:latin typeface="Calibri" pitchFamily="34" charset="0"/>
              </a:rPr>
              <a:t>----------  </a:t>
            </a:r>
          </a:p>
          <a:p>
            <a:r>
              <a:rPr lang="en-US" altLang="zh-CN" sz="1300">
                <a:latin typeface="Calibri" pitchFamily="34" charset="0"/>
              </a:rPr>
              <a:t>check:   7  </a:t>
            </a:r>
          </a:p>
          <a:p>
            <a:r>
              <a:rPr lang="en-US" altLang="zh-CN" sz="1300">
                <a:latin typeface="Calibri" pitchFamily="34" charset="0"/>
              </a:rPr>
              <a:t>----------  </a:t>
            </a:r>
          </a:p>
          <a:p>
            <a:r>
              <a:rPr lang="en-US" altLang="zh-CN" sz="1300">
                <a:latin typeface="Calibri" pitchFamily="34" charset="0"/>
              </a:rPr>
              <a:t>check:   8  </a:t>
            </a:r>
          </a:p>
          <a:p>
            <a:r>
              <a:rPr lang="en-US" altLang="zh-CN" sz="1300">
                <a:latin typeface="Calibri" pitchFamily="34" charset="0"/>
              </a:rPr>
              <a:t>----------  </a:t>
            </a:r>
          </a:p>
          <a:p>
            <a:r>
              <a:rPr lang="en-US" altLang="zh-CN" sz="1300">
                <a:latin typeface="Calibri" pitchFamily="34" charset="0"/>
              </a:rPr>
              <a:t>check:   9  </a:t>
            </a:r>
          </a:p>
          <a:p>
            <a:r>
              <a:rPr lang="en-US" altLang="zh-CN" sz="1300">
                <a:latin typeface="Calibri" pitchFamily="34" charset="0"/>
              </a:rPr>
              <a:t>----------  </a:t>
            </a:r>
          </a:p>
          <a:p>
            <a:r>
              <a:rPr lang="en-US" altLang="zh-CN" sz="1300">
                <a:latin typeface="Calibri" pitchFamily="34" charset="0"/>
              </a:rPr>
              <a:t>check:  10  </a:t>
            </a:r>
          </a:p>
          <a:p>
            <a:r>
              <a:rPr lang="en-US" altLang="zh-CN" sz="1300">
                <a:latin typeface="Calibri" pitchFamily="34" charset="0"/>
              </a:rPr>
              <a:t>----------  </a:t>
            </a:r>
          </a:p>
          <a:p>
            <a:r>
              <a:rPr lang="en-US" altLang="zh-CN" sz="1300">
                <a:latin typeface="Calibri" pitchFamily="34" charset="0"/>
              </a:rPr>
              <a:t>CONCLUSION: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zh-CN" altLang="en-US" sz="3600" smtClean="0"/>
              <a:t>反例</a:t>
            </a:r>
            <a:r>
              <a:rPr lang="en-US" altLang="zh-CN" sz="3600" smtClean="0"/>
              <a:t>(isqrt15a.cex)</a:t>
            </a:r>
            <a:endParaRPr lang="zh-CN" altLang="en-US" sz="3600" smtClean="0"/>
          </a:p>
        </p:txBody>
      </p:sp>
      <p:sp>
        <p:nvSpPr>
          <p:cNvPr id="33794" name="矩形 4"/>
          <p:cNvSpPr>
            <a:spLocks noChangeArrowheads="1"/>
          </p:cNvSpPr>
          <p:nvPr/>
        </p:nvSpPr>
        <p:spPr bwMode="auto">
          <a:xfrm>
            <a:off x="250825" y="1196975"/>
            <a:ext cx="4213225" cy="4892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zh-CN" sz="1300">
                <a:latin typeface="Calibri" pitchFamily="34" charset="0"/>
              </a:rPr>
              <a:t>--- STATE 0 ---</a:t>
            </a:r>
          </a:p>
          <a:p>
            <a:r>
              <a:rPr lang="es-ES" altLang="zh-CN" sz="1300">
                <a:latin typeface="Calibri" pitchFamily="34" charset="0"/>
              </a:rPr>
              <a:t>pc      =0</a:t>
            </a:r>
          </a:p>
          <a:p>
            <a:r>
              <a:rPr lang="es-ES" altLang="zh-CN" sz="1300">
                <a:latin typeface="Calibri" pitchFamily="34" charset="0"/>
              </a:rPr>
              <a:t>x       =1</a:t>
            </a:r>
          </a:p>
          <a:p>
            <a:r>
              <a:rPr lang="es-ES" altLang="zh-CN" sz="1300">
                <a:latin typeface="Calibri" pitchFamily="34" charset="0"/>
              </a:rPr>
              <a:t>y1      =0</a:t>
            </a:r>
          </a:p>
          <a:p>
            <a:r>
              <a:rPr lang="es-ES" altLang="zh-CN" sz="1300">
                <a:latin typeface="Calibri" pitchFamily="34" charset="0"/>
              </a:rPr>
              <a:t>y2      =0</a:t>
            </a:r>
          </a:p>
          <a:p>
            <a:r>
              <a:rPr lang="es-ES" altLang="zh-CN" sz="1300">
                <a:latin typeface="Calibri" pitchFamily="34" charset="0"/>
              </a:rPr>
              <a:t>y3      =0</a:t>
            </a:r>
          </a:p>
          <a:p>
            <a:r>
              <a:rPr lang="es-ES" altLang="zh-CN" sz="1300">
                <a:latin typeface="Calibri" pitchFamily="34" charset="0"/>
              </a:rPr>
              <a:t>r       =0</a:t>
            </a:r>
          </a:p>
          <a:p>
            <a:r>
              <a:rPr lang="es-ES" altLang="zh-CN" sz="1300">
                <a:latin typeface="Calibri" pitchFamily="34" charset="0"/>
              </a:rPr>
              <a:t>--- TRANS 1 ---</a:t>
            </a:r>
          </a:p>
          <a:p>
            <a:r>
              <a:rPr lang="es-ES" altLang="zh-CN" sz="1300">
                <a:latin typeface="Calibri" pitchFamily="34" charset="0"/>
              </a:rPr>
              <a:t>--- STATE 1 ---</a:t>
            </a:r>
          </a:p>
          <a:p>
            <a:r>
              <a:rPr lang="es-ES" altLang="zh-CN" sz="1300">
                <a:latin typeface="Calibri" pitchFamily="34" charset="0"/>
              </a:rPr>
              <a:t>pc      =1</a:t>
            </a:r>
          </a:p>
          <a:p>
            <a:r>
              <a:rPr lang="es-ES" altLang="zh-CN" sz="1300">
                <a:latin typeface="Calibri" pitchFamily="34" charset="0"/>
              </a:rPr>
              <a:t>x       =1</a:t>
            </a:r>
          </a:p>
          <a:p>
            <a:r>
              <a:rPr lang="es-ES" altLang="zh-CN" sz="1300">
                <a:latin typeface="Calibri" pitchFamily="34" charset="0"/>
              </a:rPr>
              <a:t>y1      =0</a:t>
            </a:r>
          </a:p>
          <a:p>
            <a:r>
              <a:rPr lang="es-ES" altLang="zh-CN" sz="1300">
                <a:latin typeface="Calibri" pitchFamily="34" charset="0"/>
              </a:rPr>
              <a:t>y2      =1</a:t>
            </a:r>
          </a:p>
          <a:p>
            <a:r>
              <a:rPr lang="es-ES" altLang="zh-CN" sz="1300">
                <a:latin typeface="Calibri" pitchFamily="34" charset="0"/>
              </a:rPr>
              <a:t>y3      =1</a:t>
            </a:r>
          </a:p>
          <a:p>
            <a:r>
              <a:rPr lang="es-ES" altLang="zh-CN" sz="1300">
                <a:latin typeface="Calibri" pitchFamily="34" charset="0"/>
              </a:rPr>
              <a:t>r       =0</a:t>
            </a:r>
          </a:p>
          <a:p>
            <a:r>
              <a:rPr lang="es-ES" altLang="zh-CN" sz="1300">
                <a:latin typeface="Calibri" pitchFamily="34" charset="0"/>
              </a:rPr>
              <a:t>--- TRANS 3 ---</a:t>
            </a:r>
          </a:p>
          <a:p>
            <a:r>
              <a:rPr lang="es-ES" altLang="zh-CN" sz="1300">
                <a:latin typeface="Calibri" pitchFamily="34" charset="0"/>
              </a:rPr>
              <a:t>--- STATE 2 ---</a:t>
            </a:r>
          </a:p>
          <a:p>
            <a:r>
              <a:rPr lang="es-ES" altLang="zh-CN" sz="1300">
                <a:latin typeface="Calibri" pitchFamily="34" charset="0"/>
              </a:rPr>
              <a:t>pc      =4</a:t>
            </a:r>
          </a:p>
          <a:p>
            <a:r>
              <a:rPr lang="es-ES" altLang="zh-CN" sz="1300">
                <a:latin typeface="Calibri" pitchFamily="34" charset="0"/>
              </a:rPr>
              <a:t>x       =1</a:t>
            </a:r>
          </a:p>
          <a:p>
            <a:r>
              <a:rPr lang="es-ES" altLang="zh-CN" sz="1300">
                <a:latin typeface="Calibri" pitchFamily="34" charset="0"/>
              </a:rPr>
              <a:t>y1      =0</a:t>
            </a:r>
          </a:p>
          <a:p>
            <a:r>
              <a:rPr lang="es-ES" altLang="zh-CN" sz="1300">
                <a:latin typeface="Calibri" pitchFamily="34" charset="0"/>
              </a:rPr>
              <a:t>y2      =1</a:t>
            </a:r>
          </a:p>
          <a:p>
            <a:r>
              <a:rPr lang="es-ES" altLang="zh-CN" sz="1300">
                <a:latin typeface="Calibri" pitchFamily="34" charset="0"/>
              </a:rPr>
              <a:t>y3      =1</a:t>
            </a:r>
          </a:p>
          <a:p>
            <a:r>
              <a:rPr lang="es-ES" altLang="zh-CN" sz="1300">
                <a:latin typeface="Calibri" pitchFamily="34" charset="0"/>
              </a:rPr>
              <a:t>r       =0</a:t>
            </a:r>
          </a:p>
          <a:p>
            <a:r>
              <a:rPr lang="es-ES" altLang="zh-CN" sz="1300">
                <a:latin typeface="Calibri" pitchFamily="34" charset="0"/>
              </a:rPr>
              <a:t>--- TRANS 6 ---</a:t>
            </a:r>
          </a:p>
        </p:txBody>
      </p:sp>
      <p:sp>
        <p:nvSpPr>
          <p:cNvPr id="33795" name="矩形 7"/>
          <p:cNvSpPr>
            <a:spLocks noChangeArrowheads="1"/>
          </p:cNvSpPr>
          <p:nvPr/>
        </p:nvSpPr>
        <p:spPr bwMode="auto">
          <a:xfrm>
            <a:off x="4500563" y="1196975"/>
            <a:ext cx="4211637" cy="4892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zh-CN" sz="1300">
                <a:latin typeface="Calibri" pitchFamily="34" charset="0"/>
              </a:rPr>
              <a:t>--- STATE 3 ---</a:t>
            </a:r>
          </a:p>
          <a:p>
            <a:r>
              <a:rPr lang="es-ES" altLang="zh-CN" sz="1300">
                <a:latin typeface="Calibri" pitchFamily="34" charset="0"/>
              </a:rPr>
              <a:t>pc      =5</a:t>
            </a:r>
          </a:p>
          <a:p>
            <a:r>
              <a:rPr lang="es-ES" altLang="zh-CN" sz="1300">
                <a:latin typeface="Calibri" pitchFamily="34" charset="0"/>
              </a:rPr>
              <a:t>x       =1</a:t>
            </a:r>
          </a:p>
          <a:p>
            <a:r>
              <a:rPr lang="es-ES" altLang="zh-CN" sz="1300">
                <a:latin typeface="Calibri" pitchFamily="34" charset="0"/>
              </a:rPr>
              <a:t>y1      =0</a:t>
            </a:r>
          </a:p>
          <a:p>
            <a:r>
              <a:rPr lang="es-ES" altLang="zh-CN" sz="1300">
                <a:latin typeface="Calibri" pitchFamily="34" charset="0"/>
              </a:rPr>
              <a:t>y2      =1</a:t>
            </a:r>
          </a:p>
          <a:p>
            <a:r>
              <a:rPr lang="es-ES" altLang="zh-CN" sz="1300">
                <a:latin typeface="Calibri" pitchFamily="34" charset="0"/>
              </a:rPr>
              <a:t>y3      =1</a:t>
            </a:r>
          </a:p>
          <a:p>
            <a:r>
              <a:rPr lang="es-ES" altLang="zh-CN" sz="1300">
                <a:latin typeface="Calibri" pitchFamily="34" charset="0"/>
              </a:rPr>
              <a:t>r       =0</a:t>
            </a:r>
          </a:p>
          <a:p>
            <a:endParaRPr lang="es-ES" altLang="zh-CN" sz="1300">
              <a:latin typeface="Calibri" pitchFamily="34" charset="0"/>
            </a:endParaRPr>
          </a:p>
          <a:p>
            <a:endParaRPr lang="es-ES" altLang="zh-CN" sz="1300">
              <a:latin typeface="Calibri" pitchFamily="34" charset="0"/>
            </a:endParaRPr>
          </a:p>
          <a:p>
            <a:endParaRPr lang="es-ES" altLang="zh-CN" sz="1300">
              <a:latin typeface="Calibri" pitchFamily="34" charset="0"/>
            </a:endParaRPr>
          </a:p>
          <a:p>
            <a:endParaRPr lang="es-ES" altLang="zh-CN" sz="1300">
              <a:latin typeface="Calibri" pitchFamily="34" charset="0"/>
            </a:endParaRPr>
          </a:p>
          <a:p>
            <a:endParaRPr lang="es-ES" altLang="zh-CN" sz="1300">
              <a:latin typeface="Calibri" pitchFamily="34" charset="0"/>
            </a:endParaRPr>
          </a:p>
          <a:p>
            <a:endParaRPr lang="es-ES" altLang="zh-CN" sz="1300">
              <a:latin typeface="Calibri" pitchFamily="34" charset="0"/>
            </a:endParaRPr>
          </a:p>
          <a:p>
            <a:endParaRPr lang="es-ES" altLang="zh-CN" sz="1300">
              <a:latin typeface="Calibri" pitchFamily="34" charset="0"/>
            </a:endParaRPr>
          </a:p>
          <a:p>
            <a:endParaRPr lang="es-ES" altLang="zh-CN" sz="1300">
              <a:latin typeface="Calibri" pitchFamily="34" charset="0"/>
            </a:endParaRPr>
          </a:p>
          <a:p>
            <a:endParaRPr lang="es-ES" altLang="zh-CN" sz="1300">
              <a:latin typeface="Calibri" pitchFamily="34" charset="0"/>
            </a:endParaRPr>
          </a:p>
          <a:p>
            <a:endParaRPr lang="es-ES" altLang="zh-CN" sz="1300">
              <a:latin typeface="Calibri" pitchFamily="34" charset="0"/>
            </a:endParaRPr>
          </a:p>
          <a:p>
            <a:endParaRPr lang="es-ES" altLang="zh-CN" sz="1300">
              <a:latin typeface="Calibri" pitchFamily="34" charset="0"/>
            </a:endParaRPr>
          </a:p>
          <a:p>
            <a:endParaRPr lang="es-ES" altLang="zh-CN" sz="1300">
              <a:latin typeface="Calibri" pitchFamily="34" charset="0"/>
            </a:endParaRPr>
          </a:p>
          <a:p>
            <a:endParaRPr lang="es-ES" altLang="zh-CN" sz="1300">
              <a:latin typeface="Calibri" pitchFamily="34" charset="0"/>
            </a:endParaRPr>
          </a:p>
          <a:p>
            <a:endParaRPr lang="es-ES" altLang="zh-CN" sz="1300">
              <a:latin typeface="Calibri" pitchFamily="34" charset="0"/>
            </a:endParaRPr>
          </a:p>
          <a:p>
            <a:endParaRPr lang="es-ES" altLang="zh-CN" sz="1300">
              <a:latin typeface="Calibri" pitchFamily="34" charset="0"/>
            </a:endParaRPr>
          </a:p>
          <a:p>
            <a:endParaRPr lang="es-ES" altLang="zh-CN" sz="1300">
              <a:latin typeface="Calibri" pitchFamily="34" charset="0"/>
            </a:endParaRPr>
          </a:p>
          <a:p>
            <a:endParaRPr lang="es-ES" altLang="zh-CN" sz="13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矩形 3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整树平方根：正确的设计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5875" y="110648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282" y="1689894"/>
            <a:ext cx="27305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8175" y="1827213"/>
            <a:ext cx="27352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775" y="247491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00563" y="3284538"/>
            <a:ext cx="10080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975" y="3213100"/>
            <a:ext cx="1871663" cy="557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388" y="4149725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550" y="47974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750" y="5589588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5963" y="3357563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2988" y="326707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219" y="2345532"/>
            <a:ext cx="25717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551" y="3067050"/>
            <a:ext cx="290512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050" y="3490913"/>
            <a:ext cx="28892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531" y="3931444"/>
            <a:ext cx="4349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3506" y="4633119"/>
            <a:ext cx="257175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3338" y="5416550"/>
            <a:ext cx="344488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3393" y="3691732"/>
            <a:ext cx="3281363" cy="1295400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625" y="3508375"/>
            <a:ext cx="287338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650" y="3284538"/>
            <a:ext cx="1079500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288" y="3508375"/>
            <a:ext cx="360362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638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4075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5866" name="矩形 45"/>
          <p:cNvSpPr>
            <a:spLocks noChangeArrowheads="1"/>
          </p:cNvSpPr>
          <p:nvPr/>
        </p:nvSpPr>
        <p:spPr bwMode="auto">
          <a:xfrm>
            <a:off x="3924300" y="4365625"/>
            <a:ext cx="48958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BEG:	</a:t>
            </a:r>
            <a:r>
              <a:rPr lang="en-US" altLang="zh-CN" sz="24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S1:	if (y3&lt;=x) goto S2 else goto S4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S2:	</a:t>
            </a:r>
            <a:r>
              <a:rPr lang="en-US" altLang="zh-CN" sz="24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400">
                <a:latin typeface="Calibri" pitchFamily="34" charset="0"/>
              </a:rPr>
              <a:t>S3:	(y3):=(y3+y2);  goto S1</a:t>
            </a:r>
          </a:p>
          <a:p>
            <a:r>
              <a:rPr lang="en-US" altLang="zh-CN" sz="2400">
                <a:latin typeface="Calibri" pitchFamily="34" charset="0"/>
              </a:rPr>
              <a:t>S4:	(r):=(y1); goto END</a:t>
            </a:r>
            <a:endParaRPr lang="zh-CN" altLang="en-US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矩形 3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</a:t>
            </a:r>
            <a:r>
              <a:rPr lang="zh-CN" altLang="en-US" sz="2400">
                <a:latin typeface="Calibri" pitchFamily="34" charset="0"/>
              </a:rPr>
              <a:t>：推理验证</a:t>
            </a:r>
            <a:endParaRPr lang="en-US" altLang="zh-CN" sz="2400">
              <a:latin typeface="Calibri" pitchFamily="34" charset="0"/>
            </a:endParaRPr>
          </a:p>
          <a:p>
            <a:endParaRPr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矩形 3"/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Calibri" pitchFamily="34" charset="0"/>
              </a:rPr>
              <a:t>例</a:t>
            </a:r>
            <a:r>
              <a:rPr lang="en-US" altLang="zh-CN" sz="3600">
                <a:latin typeface="Calibri" pitchFamily="34" charset="0"/>
              </a:rPr>
              <a:t>1 -</a:t>
            </a:r>
            <a:r>
              <a:rPr lang="zh-CN" altLang="en-US" sz="3600">
                <a:latin typeface="Calibri" pitchFamily="34" charset="0"/>
              </a:rPr>
              <a:t>整树平方根：部分正确性</a:t>
            </a:r>
            <a:endParaRPr lang="en-US" altLang="zh-CN" sz="3600">
              <a:latin typeface="Calibr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5875" y="110648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282" y="1689894"/>
            <a:ext cx="27305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8175" y="1827213"/>
            <a:ext cx="27352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775" y="247491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00563" y="3284538"/>
            <a:ext cx="10080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975" y="3213100"/>
            <a:ext cx="1871663" cy="557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388" y="4149725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550" y="47974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750" y="5589588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5963" y="3357563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2988" y="326707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219" y="2345532"/>
            <a:ext cx="25717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551" y="3067050"/>
            <a:ext cx="290512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050" y="3490913"/>
            <a:ext cx="28892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531" y="3931444"/>
            <a:ext cx="4349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3506" y="4633119"/>
            <a:ext cx="257175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3338" y="5416550"/>
            <a:ext cx="344488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3393" y="3691732"/>
            <a:ext cx="3281363" cy="1295400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625" y="3508375"/>
            <a:ext cx="287338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650" y="3284538"/>
            <a:ext cx="1079500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288" y="3508375"/>
            <a:ext cx="360362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638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4075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914" name="矩形 45"/>
          <p:cNvSpPr>
            <a:spLocks noChangeArrowheads="1"/>
          </p:cNvSpPr>
          <p:nvPr/>
        </p:nvSpPr>
        <p:spPr bwMode="auto">
          <a:xfrm>
            <a:off x="3924300" y="4365625"/>
            <a:ext cx="48958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BEG:	</a:t>
            </a:r>
            <a:r>
              <a:rPr lang="en-US" altLang="zh-CN" sz="24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S1:	if (y3&lt;=x) goto S2 else goto S4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S2:	</a:t>
            </a:r>
            <a:r>
              <a:rPr lang="en-US" altLang="zh-CN" sz="24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400">
                <a:latin typeface="Calibri" pitchFamily="34" charset="0"/>
              </a:rPr>
              <a:t>S3:	(y3):=(y3+y2);  goto S1</a:t>
            </a:r>
          </a:p>
          <a:p>
            <a:r>
              <a:rPr lang="en-US" altLang="zh-CN" sz="2400">
                <a:latin typeface="Calibri" pitchFamily="34" charset="0"/>
              </a:rPr>
              <a:t>S4:	(r):=(y1); goto END</a:t>
            </a:r>
            <a:endParaRPr lang="zh-CN" altLang="en-US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31" name="矩形标注 30"/>
          <p:cNvSpPr/>
          <p:nvPr/>
        </p:nvSpPr>
        <p:spPr>
          <a:xfrm>
            <a:off x="6948488" y="692150"/>
            <a:ext cx="1944687" cy="792163"/>
          </a:xfrm>
          <a:prstGeom prst="wedgeRectCallout">
            <a:avLst>
              <a:gd name="adj1" fmla="val 21132"/>
              <a:gd name="adj2" fmla="val 26211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x&gt;=r*r 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x&lt;(r+1)*(r+1)</a:t>
            </a:r>
          </a:p>
        </p:txBody>
      </p:sp>
      <p:sp>
        <p:nvSpPr>
          <p:cNvPr id="33" name="矩形标注 32"/>
          <p:cNvSpPr/>
          <p:nvPr/>
        </p:nvSpPr>
        <p:spPr>
          <a:xfrm>
            <a:off x="468313" y="765175"/>
            <a:ext cx="1150937" cy="792163"/>
          </a:xfrm>
          <a:prstGeom prst="wedgeRectCallout">
            <a:avLst>
              <a:gd name="adj1" fmla="val 123708"/>
              <a:gd name="adj2" fmla="val 192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x&gt;=0</a:t>
            </a:r>
          </a:p>
        </p:txBody>
      </p:sp>
      <p:sp>
        <p:nvSpPr>
          <p:cNvPr id="34" name="矩形标注 33"/>
          <p:cNvSpPr/>
          <p:nvPr/>
        </p:nvSpPr>
        <p:spPr>
          <a:xfrm>
            <a:off x="4859338" y="1773238"/>
            <a:ext cx="2665412" cy="1295400"/>
          </a:xfrm>
          <a:prstGeom prst="wedgeRectCallout">
            <a:avLst>
              <a:gd name="adj1" fmla="val -85287"/>
              <a:gd name="adj2" fmla="val 1847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zh-CN" sz="2400" dirty="0">
                <a:solidFill>
                  <a:schemeClr val="tx1"/>
                </a:solidFill>
              </a:rPr>
              <a:t>y1*y1&lt;= x 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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zh-CN" sz="2400" dirty="0">
                <a:solidFill>
                  <a:schemeClr val="tx1"/>
                </a:solidFill>
              </a:rPr>
              <a:t>y3 =(y1+1)*(y1+1)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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zh-CN" sz="2400" dirty="0">
                <a:solidFill>
                  <a:schemeClr val="tx1"/>
                </a:solidFill>
              </a:rPr>
              <a:t>y2 =2*y1+1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97913" cy="62071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sz="4000" dirty="0" smtClean="0"/>
              <a:t>例</a:t>
            </a:r>
            <a:r>
              <a:rPr lang="en-US" altLang="zh-CN" sz="4000" dirty="0" smtClean="0"/>
              <a:t>1 -</a:t>
            </a:r>
            <a:r>
              <a:rPr lang="zh-CN" altLang="en-US" sz="4000" dirty="0" smtClean="0"/>
              <a:t>整树平方根：部分正确性</a:t>
            </a:r>
            <a:endParaRPr lang="en-US" altLang="zh-CN" sz="4000" dirty="0" smtClean="0"/>
          </a:p>
        </p:txBody>
      </p:sp>
      <p:sp>
        <p:nvSpPr>
          <p:cNvPr id="38914" name="内容占位符 3"/>
          <p:cNvSpPr>
            <a:spLocks noGrp="1"/>
          </p:cNvSpPr>
          <p:nvPr>
            <p:ph idx="1"/>
          </p:nvPr>
        </p:nvSpPr>
        <p:spPr>
          <a:xfrm>
            <a:off x="457200" y="1052513"/>
            <a:ext cx="8218488" cy="5400675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{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x&gt;=0 </a:t>
            </a:r>
            <a:r>
              <a:rPr lang="en-US" altLang="zh-CN" smtClean="0">
                <a:solidFill>
                  <a:srgbClr val="FF0000"/>
                </a:solidFill>
              </a:rPr>
              <a:t>}</a:t>
            </a:r>
          </a:p>
          <a:p>
            <a:pPr>
              <a:buFontTx/>
              <a:buNone/>
            </a:pPr>
            <a:r>
              <a:rPr lang="en-US" altLang="zh-CN" smtClean="0"/>
              <a:t>	y1:=0; y2:=1; y3:=1; </a:t>
            </a:r>
          </a:p>
          <a:p>
            <a:pPr>
              <a:buFontTx/>
              <a:buNone/>
            </a:pPr>
            <a:r>
              <a:rPr lang="en-US" altLang="zh-CN" smtClean="0"/>
              <a:t>	while (y3&lt;=x) {</a:t>
            </a:r>
          </a:p>
          <a:p>
            <a:pPr>
              <a:buFontTx/>
              <a:buNone/>
            </a:pPr>
            <a:r>
              <a:rPr lang="en-US" altLang="zh-CN" smtClean="0"/>
              <a:t>		y1:=(y1+1); y2 := (y2+2); </a:t>
            </a:r>
          </a:p>
          <a:p>
            <a:pPr>
              <a:buFontTx/>
              <a:buNone/>
            </a:pPr>
            <a:r>
              <a:rPr lang="en-US" altLang="zh-CN" smtClean="0"/>
              <a:t>  		y3:=(y2+y3);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		</a:t>
            </a:r>
            <a:r>
              <a:rPr lang="en-US" altLang="zh-CN" smtClean="0">
                <a:solidFill>
                  <a:srgbClr val="FF0000"/>
                </a:solidFill>
              </a:rPr>
              <a:t>{ y1*y1&lt;=x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zh-CN" smtClean="0">
                <a:solidFill>
                  <a:srgbClr val="FF0000"/>
                </a:solidFill>
              </a:rPr>
              <a:t>y3=(y1+1)*(y1+1)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altLang="zh-CN" smtClean="0">
                <a:solidFill>
                  <a:srgbClr val="FF0000"/>
                </a:solidFill>
              </a:rPr>
              <a:t>y2=2*y1+1}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{ y1*y1&lt;=x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 x&lt;</a:t>
            </a:r>
            <a:r>
              <a:rPr lang="en-US" altLang="zh-CN" smtClean="0">
                <a:solidFill>
                  <a:srgbClr val="FF0000"/>
                </a:solidFill>
              </a:rPr>
              <a:t>=(y1+1)*(y1+1) }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6443663" y="2852738"/>
            <a:ext cx="2519362" cy="576262"/>
          </a:xfrm>
          <a:prstGeom prst="wedgeRectCallout">
            <a:avLst>
              <a:gd name="adj1" fmla="val -21087"/>
              <a:gd name="adj2" fmla="val 149434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Calibri" pitchFamily="34" charset="0"/>
                <a:ea typeface="宋体" pitchFamily="2" charset="-122"/>
              </a:rPr>
              <a:t>Invariant</a:t>
            </a:r>
          </a:p>
        </p:txBody>
      </p:sp>
      <p:sp>
        <p:nvSpPr>
          <p:cNvPr id="5" name="矩形标注 4"/>
          <p:cNvSpPr/>
          <p:nvPr/>
        </p:nvSpPr>
        <p:spPr bwMode="auto">
          <a:xfrm>
            <a:off x="6443663" y="1125538"/>
            <a:ext cx="2520950" cy="574675"/>
          </a:xfrm>
          <a:prstGeom prst="wedgeRectCallout">
            <a:avLst>
              <a:gd name="adj1" fmla="val -79460"/>
              <a:gd name="adj2" fmla="val -20814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Calibri" pitchFamily="34" charset="0"/>
                <a:ea typeface="宋体" pitchFamily="2" charset="-122"/>
              </a:rPr>
              <a:t>Pre-Condition</a:t>
            </a:r>
          </a:p>
        </p:txBody>
      </p:sp>
      <p:sp>
        <p:nvSpPr>
          <p:cNvPr id="6" name="矩形标注 5"/>
          <p:cNvSpPr/>
          <p:nvPr/>
        </p:nvSpPr>
        <p:spPr bwMode="auto">
          <a:xfrm>
            <a:off x="6443663" y="5661025"/>
            <a:ext cx="2519362" cy="576263"/>
          </a:xfrm>
          <a:prstGeom prst="wedgeRectCallout">
            <a:avLst>
              <a:gd name="adj1" fmla="val -67719"/>
              <a:gd name="adj2" fmla="val -88383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Calibri" pitchFamily="34" charset="0"/>
                <a:ea typeface="宋体" pitchFamily="2" charset="-122"/>
              </a:rPr>
              <a:t>Post-Condition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sz="4000" dirty="0" smtClean="0"/>
              <a:t>验证条件</a:t>
            </a:r>
          </a:p>
        </p:txBody>
      </p:sp>
      <p:sp>
        <p:nvSpPr>
          <p:cNvPr id="40962" name="内容占位符 3"/>
          <p:cNvSpPr txBox="1">
            <a:spLocks/>
          </p:cNvSpPr>
          <p:nvPr/>
        </p:nvSpPr>
        <p:spPr bwMode="auto">
          <a:xfrm>
            <a:off x="395288" y="1268413"/>
            <a:ext cx="8424862" cy="43926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y3 &lt;=x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>
                <a:latin typeface="Calibri" pitchFamily="34" charset="0"/>
              </a:rPr>
              <a:t>y1*y1&lt;=x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>
                <a:latin typeface="Calibri" pitchFamily="34" charset="0"/>
              </a:rPr>
              <a:t>y3=(y1+1)*(y1+1)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>
                <a:latin typeface="Calibri" pitchFamily="34" charset="0"/>
              </a:rPr>
              <a:t>y2=2*y1+1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à"/>
            </a:pPr>
            <a:r>
              <a:rPr lang="en-US" altLang="zh-CN" sz="2400">
                <a:latin typeface="Calibri" pitchFamily="34" charset="0"/>
                <a:sym typeface="Symbol" pitchFamily="18" charset="2"/>
              </a:rPr>
              <a:t> </a:t>
            </a:r>
            <a:r>
              <a:rPr lang="en-US" altLang="zh-CN" sz="2400">
                <a:latin typeface="Calibri" pitchFamily="34" charset="0"/>
              </a:rPr>
              <a:t>(y1+1)*(y1+1)&lt;=x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  <a:sym typeface="Symbol" pitchFamily="18" charset="2"/>
              </a:rPr>
              <a:t>	</a:t>
            </a:r>
            <a:r>
              <a:rPr lang="en-US" altLang="zh-CN" sz="2400">
                <a:latin typeface="Calibri" pitchFamily="34" charset="0"/>
              </a:rPr>
              <a:t>(y2+2)+y3=((y1+1)+1)*((y1+1)+1)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>
                <a:latin typeface="Calibri" pitchFamily="34" charset="0"/>
              </a:rPr>
              <a:t>y2+2=2*(y1+1)+1 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400">
              <a:latin typeface="Calibri" pitchFamily="34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  <a:sym typeface="Symbol" pitchFamily="18" charset="2"/>
              </a:rPr>
              <a:t></a:t>
            </a:r>
            <a:r>
              <a:rPr lang="en-US" altLang="zh-CN" sz="2400">
                <a:latin typeface="Calibri" pitchFamily="34" charset="0"/>
              </a:rPr>
              <a:t>y3&lt;=x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>
                <a:latin typeface="Calibri" pitchFamily="34" charset="0"/>
              </a:rPr>
              <a:t>y1*y1&lt;=x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>
                <a:latin typeface="Calibri" pitchFamily="34" charset="0"/>
              </a:rPr>
              <a:t> y3=(y1+1)*(y1+1)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y</a:t>
            </a:r>
            <a:r>
              <a:rPr lang="en-US" altLang="zh-CN" sz="2400">
                <a:latin typeface="Calibri" pitchFamily="34" charset="0"/>
              </a:rPr>
              <a:t>2=2*y1+1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à"/>
            </a:pPr>
            <a:r>
              <a:rPr lang="en-US" altLang="zh-CN" sz="2400">
                <a:latin typeface="Calibri" pitchFamily="34" charset="0"/>
              </a:rPr>
              <a:t>y1*y1&lt;=x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>
                <a:latin typeface="Calibri" pitchFamily="34" charset="0"/>
              </a:rPr>
              <a:t>x&lt;(y1+1)*(y1+1) 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4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x&gt;=0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  <a:sym typeface="Wingdings" pitchFamily="2" charset="2"/>
              </a:rPr>
              <a:t></a:t>
            </a:r>
            <a:r>
              <a:rPr lang="en-US" altLang="zh-CN" sz="2400">
                <a:latin typeface="Calibri" pitchFamily="34" charset="0"/>
              </a:rPr>
              <a:t> 0*0&lt;=x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>
                <a:latin typeface="Calibri" pitchFamily="34" charset="0"/>
              </a:rPr>
              <a:t>1=(0+1)*(0+1)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>
                <a:latin typeface="Calibri" pitchFamily="34" charset="0"/>
              </a:rPr>
              <a:t>1=2*0+1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4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400">
              <a:latin typeface="Calibri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95288" y="4221163"/>
            <a:ext cx="83534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95288" y="2852738"/>
            <a:ext cx="83534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矩形 3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形式化方法：软件正确性</a:t>
            </a:r>
            <a:r>
              <a:rPr lang="en-US" altLang="zh-CN" sz="2800">
                <a:latin typeface="Calibri" pitchFamily="34" charset="0"/>
              </a:rPr>
              <a:t> </a:t>
            </a:r>
          </a:p>
        </p:txBody>
      </p:sp>
      <p:sp>
        <p:nvSpPr>
          <p:cNvPr id="17410" name="矩形 4"/>
          <p:cNvSpPr>
            <a:spLocks noChangeArrowheads="1"/>
          </p:cNvSpPr>
          <p:nvPr/>
        </p:nvSpPr>
        <p:spPr bwMode="auto">
          <a:xfrm>
            <a:off x="2916238" y="3213100"/>
            <a:ext cx="219551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程序 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</a:t>
            </a:r>
            <a:r>
              <a:rPr lang="zh-CN" altLang="en-US" sz="2800">
                <a:latin typeface="Calibri" pitchFamily="34" charset="0"/>
              </a:rPr>
              <a:t>程序</a:t>
            </a:r>
            <a:endParaRPr lang="en-US" altLang="zh-CN" sz="2800">
              <a:latin typeface="Calibri" pitchFamily="34" charset="0"/>
            </a:endParaRPr>
          </a:p>
          <a:p>
            <a:r>
              <a:rPr lang="zh-CN" altLang="en-US" sz="2800">
                <a:latin typeface="Calibri" pitchFamily="34" charset="0"/>
              </a:rPr>
              <a:t>程序 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</a:t>
            </a:r>
            <a:r>
              <a:rPr lang="zh-CN" altLang="en-US" sz="2800">
                <a:latin typeface="Calibri" pitchFamily="34" charset="0"/>
              </a:rPr>
              <a:t>设计</a:t>
            </a:r>
            <a:endParaRPr lang="en-US" altLang="zh-CN" sz="2800">
              <a:latin typeface="Calibri" pitchFamily="34" charset="0"/>
            </a:endParaRPr>
          </a:p>
          <a:p>
            <a:r>
              <a:rPr lang="zh-CN" altLang="en-US" sz="2800">
                <a:latin typeface="Calibri" pitchFamily="34" charset="0"/>
              </a:rPr>
              <a:t>程序 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</a:t>
            </a:r>
            <a:r>
              <a:rPr lang="zh-CN" altLang="en-US" sz="2800">
                <a:latin typeface="Calibri" pitchFamily="34" charset="0"/>
              </a:rPr>
              <a:t>需求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r>
              <a:rPr lang="zh-CN" altLang="en-US" sz="2800">
                <a:latin typeface="Calibri" pitchFamily="34" charset="0"/>
              </a:rPr>
              <a:t>系统 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</a:t>
            </a:r>
            <a:r>
              <a:rPr lang="zh-CN" altLang="en-US" sz="2800">
                <a:latin typeface="Calibri" pitchFamily="34" charset="0"/>
              </a:rPr>
              <a:t>需求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55650" y="1125538"/>
            <a:ext cx="1223963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/>
              <a:t>需求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55650" y="2205038"/>
            <a:ext cx="1223963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/>
              <a:t>设计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55650" y="3357563"/>
            <a:ext cx="1223963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/>
              <a:t>程序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55650" y="4797425"/>
            <a:ext cx="1223963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/>
              <a:t>系统</a:t>
            </a:r>
          </a:p>
        </p:txBody>
      </p:sp>
      <p:cxnSp>
        <p:nvCxnSpPr>
          <p:cNvPr id="15" name="曲线连接符 14"/>
          <p:cNvCxnSpPr>
            <a:stCxn id="11" idx="2"/>
            <a:endCxn id="12" idx="0"/>
          </p:cNvCxnSpPr>
          <p:nvPr/>
        </p:nvCxnSpPr>
        <p:spPr>
          <a:xfrm rot="5400000">
            <a:off x="1152525" y="1989138"/>
            <a:ext cx="4318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2" idx="2"/>
            <a:endCxn id="13" idx="0"/>
          </p:cNvCxnSpPr>
          <p:nvPr/>
        </p:nvCxnSpPr>
        <p:spPr>
          <a:xfrm rot="5400000">
            <a:off x="1116012" y="3105151"/>
            <a:ext cx="50482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3" idx="2"/>
            <a:endCxn id="14" idx="0"/>
          </p:cNvCxnSpPr>
          <p:nvPr/>
        </p:nvCxnSpPr>
        <p:spPr>
          <a:xfrm rot="5400000">
            <a:off x="972344" y="4401344"/>
            <a:ext cx="79216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20"/>
          <p:cNvCxnSpPr>
            <a:stCxn id="12" idx="2"/>
            <a:endCxn id="12" idx="1"/>
          </p:cNvCxnSpPr>
          <p:nvPr/>
        </p:nvCxnSpPr>
        <p:spPr>
          <a:xfrm rot="5400000" flipH="1">
            <a:off x="900113" y="2384425"/>
            <a:ext cx="323850" cy="612775"/>
          </a:xfrm>
          <a:prstGeom prst="curvedConnector4">
            <a:avLst>
              <a:gd name="adj1" fmla="val -70548"/>
              <a:gd name="adj2" fmla="val 1373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9" name="矩形 35"/>
          <p:cNvSpPr>
            <a:spLocks noChangeArrowheads="1"/>
          </p:cNvSpPr>
          <p:nvPr/>
        </p:nvSpPr>
        <p:spPr bwMode="auto">
          <a:xfrm>
            <a:off x="2843213" y="1989138"/>
            <a:ext cx="21605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设计 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</a:t>
            </a:r>
            <a:r>
              <a:rPr lang="zh-CN" altLang="en-US" sz="2800">
                <a:latin typeface="Calibri" pitchFamily="34" charset="0"/>
              </a:rPr>
              <a:t>设计 </a:t>
            </a:r>
            <a:endParaRPr lang="en-US" altLang="zh-CN" sz="2800">
              <a:latin typeface="Calibri" pitchFamily="34" charset="0"/>
            </a:endParaRPr>
          </a:p>
          <a:p>
            <a:r>
              <a:rPr lang="zh-CN" altLang="en-US" sz="2800">
                <a:latin typeface="Calibri" pitchFamily="34" charset="0"/>
              </a:rPr>
              <a:t>设计 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</a:t>
            </a:r>
            <a:r>
              <a:rPr lang="zh-CN" altLang="en-US" sz="2800">
                <a:latin typeface="Calibri" pitchFamily="34" charset="0"/>
              </a:rPr>
              <a:t>需求</a:t>
            </a:r>
            <a:endParaRPr lang="en-US" altLang="zh-CN" sz="2800">
              <a:latin typeface="Calibri" pitchFamily="34" charset="0"/>
            </a:endParaRPr>
          </a:p>
        </p:txBody>
      </p:sp>
      <p:sp>
        <p:nvSpPr>
          <p:cNvPr id="17420" name="矩形 36"/>
          <p:cNvSpPr>
            <a:spLocks noChangeArrowheads="1"/>
          </p:cNvSpPr>
          <p:nvPr/>
        </p:nvSpPr>
        <p:spPr bwMode="auto">
          <a:xfrm>
            <a:off x="2843213" y="1196975"/>
            <a:ext cx="522128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需求 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</a:t>
            </a:r>
            <a:r>
              <a:rPr lang="zh-CN" altLang="en-US" sz="2800">
                <a:latin typeface="Calibri" pitchFamily="34" charset="0"/>
                <a:sym typeface="Wingdings" pitchFamily="2" charset="2"/>
              </a:rPr>
              <a:t>一致</a:t>
            </a:r>
            <a:endParaRPr lang="en-US" altLang="zh-CN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矩形 3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整树平方根：终止性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5875" y="110648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282" y="1689894"/>
            <a:ext cx="27305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8175" y="1827213"/>
            <a:ext cx="27352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775" y="247491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00563" y="3284538"/>
            <a:ext cx="10080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975" y="3213100"/>
            <a:ext cx="1871663" cy="557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388" y="4149725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550" y="47974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750" y="5589588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5963" y="3357563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2988" y="326707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219" y="2345532"/>
            <a:ext cx="25717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551" y="3067050"/>
            <a:ext cx="290512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050" y="3490913"/>
            <a:ext cx="28892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531" y="3931444"/>
            <a:ext cx="4349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3506" y="4633119"/>
            <a:ext cx="257175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3338" y="5416550"/>
            <a:ext cx="344488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3393" y="3691732"/>
            <a:ext cx="3281363" cy="1295400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625" y="3508375"/>
            <a:ext cx="287338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650" y="3284538"/>
            <a:ext cx="1079500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288" y="3508375"/>
            <a:ext cx="360362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638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4075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3034" name="矩形 45"/>
          <p:cNvSpPr>
            <a:spLocks noChangeArrowheads="1"/>
          </p:cNvSpPr>
          <p:nvPr/>
        </p:nvSpPr>
        <p:spPr bwMode="auto">
          <a:xfrm>
            <a:off x="3924300" y="4365625"/>
            <a:ext cx="48958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BEG:	</a:t>
            </a:r>
            <a:r>
              <a:rPr lang="en-US" altLang="zh-CN" sz="24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S1:	if (y3&lt;=x) goto S2 else goto S4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S2:	</a:t>
            </a:r>
            <a:r>
              <a:rPr lang="en-US" altLang="zh-CN" sz="24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400">
                <a:latin typeface="Calibri" pitchFamily="34" charset="0"/>
              </a:rPr>
              <a:t>S3:	(y3):=(y3+y2);  goto S1</a:t>
            </a:r>
          </a:p>
          <a:p>
            <a:r>
              <a:rPr lang="en-US" altLang="zh-CN" sz="2400">
                <a:latin typeface="Calibri" pitchFamily="34" charset="0"/>
              </a:rPr>
              <a:t>S4:	(r):=(y1); goto END</a:t>
            </a:r>
            <a:endParaRPr lang="zh-CN" altLang="en-US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31" name="矩形标注 30"/>
          <p:cNvSpPr/>
          <p:nvPr/>
        </p:nvSpPr>
        <p:spPr>
          <a:xfrm>
            <a:off x="6948488" y="692150"/>
            <a:ext cx="1944687" cy="792163"/>
          </a:xfrm>
          <a:prstGeom prst="wedgeRectCallout">
            <a:avLst>
              <a:gd name="adj1" fmla="val 21132"/>
              <a:gd name="adj2" fmla="val 26211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468313" y="765175"/>
            <a:ext cx="1150937" cy="792163"/>
          </a:xfrm>
          <a:prstGeom prst="wedgeRectCallout">
            <a:avLst>
              <a:gd name="adj1" fmla="val 123708"/>
              <a:gd name="adj2" fmla="val 192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x&gt;=0</a:t>
            </a:r>
          </a:p>
        </p:txBody>
      </p:sp>
      <p:sp>
        <p:nvSpPr>
          <p:cNvPr id="34" name="矩形标注 33"/>
          <p:cNvSpPr/>
          <p:nvPr/>
        </p:nvSpPr>
        <p:spPr>
          <a:xfrm>
            <a:off x="4859338" y="1773238"/>
            <a:ext cx="2665412" cy="1295400"/>
          </a:xfrm>
          <a:prstGeom prst="wedgeRectCallout">
            <a:avLst>
              <a:gd name="adj1" fmla="val -85287"/>
              <a:gd name="adj2" fmla="val 1847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zh-CN" sz="2400" dirty="0">
                <a:solidFill>
                  <a:schemeClr val="tx1"/>
                </a:solidFill>
              </a:rPr>
              <a:t>y2&gt;0;</a:t>
            </a:r>
            <a:endParaRPr lang="en-US" altLang="zh-CN" sz="2400" dirty="0">
              <a:solidFill>
                <a:schemeClr val="tx1"/>
              </a:solidFill>
              <a:sym typeface="Symbo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t=(x+1-y3+y2)</a:t>
            </a:r>
          </a:p>
        </p:txBody>
      </p:sp>
      <p:sp>
        <p:nvSpPr>
          <p:cNvPr id="35" name="矩形标注 34"/>
          <p:cNvSpPr/>
          <p:nvPr/>
        </p:nvSpPr>
        <p:spPr>
          <a:xfrm>
            <a:off x="4859338" y="692150"/>
            <a:ext cx="1728787" cy="1008063"/>
          </a:xfrm>
          <a:prstGeom prst="wedgeRectCallout">
            <a:avLst>
              <a:gd name="adj1" fmla="val -47034"/>
              <a:gd name="adj2" fmla="val 177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W={0,1,2,…}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w=(x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0)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矩形 3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整树平方根：完全正确性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5875" y="110648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282" y="1689894"/>
            <a:ext cx="27305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8175" y="1827213"/>
            <a:ext cx="27352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775" y="247491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00563" y="3284538"/>
            <a:ext cx="10080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975" y="3213100"/>
            <a:ext cx="1871663" cy="557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388" y="4149725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550" y="47974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750" y="5589588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5963" y="3357563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2988" y="326707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219" y="2345532"/>
            <a:ext cx="25717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551" y="3067050"/>
            <a:ext cx="290512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050" y="3490913"/>
            <a:ext cx="28892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531" y="3931444"/>
            <a:ext cx="4349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3506" y="4633119"/>
            <a:ext cx="257175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3338" y="5416550"/>
            <a:ext cx="344488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3393" y="3691732"/>
            <a:ext cx="3281363" cy="1295400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625" y="3508375"/>
            <a:ext cx="287338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650" y="3284538"/>
            <a:ext cx="1079500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288" y="3508375"/>
            <a:ext cx="360362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638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4075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4058" name="矩形 45"/>
          <p:cNvSpPr>
            <a:spLocks noChangeArrowheads="1"/>
          </p:cNvSpPr>
          <p:nvPr/>
        </p:nvSpPr>
        <p:spPr bwMode="auto">
          <a:xfrm>
            <a:off x="3924300" y="4365625"/>
            <a:ext cx="48958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BEG:	</a:t>
            </a:r>
            <a:r>
              <a:rPr lang="en-US" altLang="zh-CN" sz="24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S1:	if (y3&lt;=x) goto S2 else goto S4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S2:	</a:t>
            </a:r>
            <a:r>
              <a:rPr lang="en-US" altLang="zh-CN" sz="24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400">
                <a:latin typeface="Calibri" pitchFamily="34" charset="0"/>
              </a:rPr>
              <a:t>S3:	(y3):=(y3+y2);  goto S1</a:t>
            </a:r>
          </a:p>
          <a:p>
            <a:r>
              <a:rPr lang="en-US" altLang="zh-CN" sz="2400">
                <a:latin typeface="Calibri" pitchFamily="34" charset="0"/>
              </a:rPr>
              <a:t>S4:	(r):=(y1); goto END</a:t>
            </a:r>
            <a:endParaRPr lang="zh-CN" altLang="en-US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468313" y="765175"/>
            <a:ext cx="1150937" cy="792163"/>
          </a:xfrm>
          <a:prstGeom prst="wedgeRectCallout">
            <a:avLst>
              <a:gd name="adj1" fmla="val 123708"/>
              <a:gd name="adj2" fmla="val 192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x&gt;=0</a:t>
            </a:r>
          </a:p>
        </p:txBody>
      </p:sp>
      <p:sp>
        <p:nvSpPr>
          <p:cNvPr id="35" name="矩形标注 34"/>
          <p:cNvSpPr/>
          <p:nvPr/>
        </p:nvSpPr>
        <p:spPr>
          <a:xfrm>
            <a:off x="4859338" y="692150"/>
            <a:ext cx="1728787" cy="1008063"/>
          </a:xfrm>
          <a:prstGeom prst="wedgeRectCallout">
            <a:avLst>
              <a:gd name="adj1" fmla="val -47034"/>
              <a:gd name="adj2" fmla="val 177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W={0,1,2,…}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w=(x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0)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36" name="矩形标注 35"/>
          <p:cNvSpPr/>
          <p:nvPr/>
        </p:nvSpPr>
        <p:spPr>
          <a:xfrm>
            <a:off x="7092950" y="765175"/>
            <a:ext cx="1943100" cy="792163"/>
          </a:xfrm>
          <a:prstGeom prst="wedgeRectCallout">
            <a:avLst>
              <a:gd name="adj1" fmla="val 21132"/>
              <a:gd name="adj2" fmla="val 26211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x&gt;=r*r 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x&lt;(r+1)*(r+1)</a:t>
            </a:r>
          </a:p>
        </p:txBody>
      </p:sp>
      <p:sp>
        <p:nvSpPr>
          <p:cNvPr id="37" name="矩形标注 36"/>
          <p:cNvSpPr/>
          <p:nvPr/>
        </p:nvSpPr>
        <p:spPr>
          <a:xfrm>
            <a:off x="4859338" y="1773238"/>
            <a:ext cx="2665412" cy="1439862"/>
          </a:xfrm>
          <a:prstGeom prst="wedgeRectCallout">
            <a:avLst>
              <a:gd name="adj1" fmla="val -89577"/>
              <a:gd name="adj2" fmla="val 1186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zh-CN" sz="2400" dirty="0">
                <a:solidFill>
                  <a:schemeClr val="tx1"/>
                </a:solidFill>
              </a:rPr>
              <a:t>y2&gt;0 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 </a:t>
            </a:r>
            <a:r>
              <a:rPr lang="es-ES" altLang="zh-CN" sz="2400" dirty="0">
                <a:solidFill>
                  <a:schemeClr val="tx1"/>
                </a:solidFill>
              </a:rPr>
              <a:t>y1*y1&lt;= x 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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zh-CN" sz="2400" dirty="0">
                <a:solidFill>
                  <a:schemeClr val="tx1"/>
                </a:solidFill>
              </a:rPr>
              <a:t>y3 =(y1+1)*(y1+1)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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zh-CN" sz="2400" dirty="0">
                <a:solidFill>
                  <a:schemeClr val="tx1"/>
                </a:solidFill>
              </a:rPr>
              <a:t>y2 =2*y1+1;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zh-CN" sz="2400" dirty="0">
                <a:solidFill>
                  <a:schemeClr val="tx1"/>
                </a:solidFill>
              </a:rPr>
              <a:t>t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s-ES" altLang="zh-CN" sz="2400" dirty="0">
                <a:solidFill>
                  <a:schemeClr val="tx1"/>
                </a:solidFill>
              </a:rPr>
              <a:t>= (x+1-y3+y2)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97913" cy="62071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sz="4000" dirty="0" smtClean="0"/>
              <a:t>例</a:t>
            </a:r>
            <a:r>
              <a:rPr lang="en-US" altLang="zh-CN" sz="4000" dirty="0" smtClean="0"/>
              <a:t>1 -</a:t>
            </a:r>
            <a:r>
              <a:rPr lang="zh-CN" altLang="en-US" sz="4000" dirty="0" smtClean="0"/>
              <a:t>整树平方根：完全正确性</a:t>
            </a:r>
            <a:endParaRPr lang="en-US" altLang="zh-CN" sz="4000" dirty="0" smtClean="0"/>
          </a:p>
        </p:txBody>
      </p:sp>
      <p:sp>
        <p:nvSpPr>
          <p:cNvPr id="45058" name="内容占位符 3"/>
          <p:cNvSpPr>
            <a:spLocks noGrp="1"/>
          </p:cNvSpPr>
          <p:nvPr>
            <p:ph idx="1"/>
          </p:nvPr>
        </p:nvSpPr>
        <p:spPr>
          <a:xfrm>
            <a:off x="457200" y="1052513"/>
            <a:ext cx="8218488" cy="5400675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x&gt;=0 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>
              <a:buFontTx/>
              <a:buNone/>
            </a:pPr>
            <a:r>
              <a:rPr lang="en-US" altLang="zh-CN" smtClean="0"/>
              <a:t>	y1:=0; y2:=1; y3:=1; 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	while (y3&lt;=x) {  </a:t>
            </a:r>
            <a:r>
              <a:rPr lang="en-US" altLang="zh-CN" smtClean="0">
                <a:solidFill>
                  <a:srgbClr val="FF0000"/>
                </a:solidFill>
              </a:rPr>
              <a:t>{ w=(x&gt;=0); term=(x+1-y3+y2) }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		y1:=(y1+1); y2 := (y2+2); </a:t>
            </a:r>
          </a:p>
          <a:p>
            <a:pPr>
              <a:buFontTx/>
              <a:buNone/>
            </a:pPr>
            <a:r>
              <a:rPr lang="en-US" altLang="zh-CN" smtClean="0"/>
              <a:t>  		y3:=(y2+y3);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		</a:t>
            </a:r>
            <a:r>
              <a:rPr lang="en-US" altLang="zh-CN" smtClean="0">
                <a:solidFill>
                  <a:srgbClr val="FF0000"/>
                </a:solidFill>
              </a:rPr>
              <a:t>[ y1*y1&lt;=x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zh-CN" smtClean="0">
                <a:solidFill>
                  <a:srgbClr val="FF0000"/>
                </a:solidFill>
              </a:rPr>
              <a:t>y3=(y1+1)*(y1+1)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altLang="zh-CN" smtClean="0">
                <a:solidFill>
                  <a:srgbClr val="FF0000"/>
                </a:solidFill>
              </a:rPr>
              <a:t>y2=2*y1+1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		y2&gt;0 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[ y1*y1&lt;=x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 x&lt;</a:t>
            </a:r>
            <a:r>
              <a:rPr lang="en-US" altLang="zh-CN" smtClean="0">
                <a:solidFill>
                  <a:srgbClr val="FF0000"/>
                </a:solidFill>
              </a:rPr>
              <a:t>=(y1+1)*(y1+1) ]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6443663" y="2852738"/>
            <a:ext cx="2519362" cy="576262"/>
          </a:xfrm>
          <a:prstGeom prst="wedgeRectCallout">
            <a:avLst>
              <a:gd name="adj1" fmla="val -21087"/>
              <a:gd name="adj2" fmla="val 149434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Calibri" pitchFamily="34" charset="0"/>
                <a:ea typeface="宋体" pitchFamily="2" charset="-122"/>
              </a:rPr>
              <a:t>Invariant</a:t>
            </a:r>
          </a:p>
        </p:txBody>
      </p:sp>
      <p:sp>
        <p:nvSpPr>
          <p:cNvPr id="5" name="矩形标注 4"/>
          <p:cNvSpPr/>
          <p:nvPr/>
        </p:nvSpPr>
        <p:spPr bwMode="auto">
          <a:xfrm>
            <a:off x="6443663" y="1125538"/>
            <a:ext cx="2520950" cy="574675"/>
          </a:xfrm>
          <a:prstGeom prst="wedgeRectCallout">
            <a:avLst>
              <a:gd name="adj1" fmla="val -79460"/>
              <a:gd name="adj2" fmla="val -20814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Calibri" pitchFamily="34" charset="0"/>
                <a:ea typeface="宋体" pitchFamily="2" charset="-122"/>
              </a:rPr>
              <a:t>Pre-Condition</a:t>
            </a:r>
          </a:p>
        </p:txBody>
      </p:sp>
      <p:sp>
        <p:nvSpPr>
          <p:cNvPr id="6" name="矩形标注 5"/>
          <p:cNvSpPr/>
          <p:nvPr/>
        </p:nvSpPr>
        <p:spPr bwMode="auto">
          <a:xfrm>
            <a:off x="6443663" y="5661025"/>
            <a:ext cx="2519362" cy="576263"/>
          </a:xfrm>
          <a:prstGeom prst="wedgeRectCallout">
            <a:avLst>
              <a:gd name="adj1" fmla="val -66963"/>
              <a:gd name="adj2" fmla="val -68548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Calibri" pitchFamily="34" charset="0"/>
                <a:ea typeface="宋体" pitchFamily="2" charset="-122"/>
              </a:rPr>
              <a:t>Post-Condition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4356100" y="1484313"/>
            <a:ext cx="1511300" cy="576262"/>
          </a:xfrm>
          <a:prstGeom prst="wedgeRectCallout">
            <a:avLst>
              <a:gd name="adj1" fmla="val -24215"/>
              <a:gd name="adj2" fmla="val 95388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7030A0"/>
                </a:solidFill>
                <a:latin typeface="Calibri" pitchFamily="34" charset="0"/>
                <a:ea typeface="宋体" pitchFamily="2" charset="-122"/>
              </a:rPr>
              <a:t>刻画</a:t>
            </a:r>
            <a:r>
              <a:rPr lang="en-US" altLang="zh-CN" sz="2800" dirty="0">
                <a:solidFill>
                  <a:srgbClr val="7030A0"/>
                </a:solidFill>
                <a:latin typeface="Calibri" pitchFamily="34" charset="0"/>
                <a:ea typeface="宋体" pitchFamily="2" charset="-122"/>
              </a:rPr>
              <a:t>WFS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sz="4000" dirty="0" smtClean="0"/>
              <a:t>验证条件</a:t>
            </a:r>
          </a:p>
        </p:txBody>
      </p:sp>
      <p:sp>
        <p:nvSpPr>
          <p:cNvPr id="47106" name="内容占位符 3"/>
          <p:cNvSpPr txBox="1">
            <a:spLocks/>
          </p:cNvSpPr>
          <p:nvPr/>
        </p:nvSpPr>
        <p:spPr bwMode="auto">
          <a:xfrm>
            <a:off x="250825" y="1052513"/>
            <a:ext cx="8642350" cy="53292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y3 &lt;=x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y2&gt;0  </a:t>
            </a:r>
            <a:r>
              <a:rPr lang="en-US" altLang="zh-CN" sz="2400">
                <a:latin typeface="Calibri" pitchFamily="34" charset="0"/>
              </a:rPr>
              <a:t>…… 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 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(x+1-y3+y2&gt;=0)</a:t>
            </a:r>
            <a:endParaRPr lang="en-US" altLang="zh-CN" sz="24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4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y3 &lt;=x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>
                <a:latin typeface="Calibri" pitchFamily="34" charset="0"/>
              </a:rPr>
              <a:t>…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y2&gt;0 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(x+1-y3+y2)=v </a:t>
            </a:r>
            <a:endParaRPr lang="en-US" altLang="zh-CN" sz="24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à"/>
            </a:pPr>
            <a:r>
              <a:rPr lang="en-US" altLang="zh-CN" sz="2400">
                <a:latin typeface="Calibri" pitchFamily="34" charset="0"/>
                <a:sym typeface="Symbol" pitchFamily="18" charset="2"/>
              </a:rPr>
              <a:t> </a:t>
            </a:r>
            <a:r>
              <a:rPr lang="en-US" altLang="zh-CN" sz="2400">
                <a:latin typeface="Calibri" pitchFamily="34" charset="0"/>
              </a:rPr>
              <a:t>(y1+1)*(y1+1)&lt;=x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  <a:sym typeface="Symbol" pitchFamily="18" charset="2"/>
              </a:rPr>
              <a:t>	</a:t>
            </a:r>
            <a:r>
              <a:rPr lang="en-US" altLang="zh-CN" sz="2400">
                <a:latin typeface="Calibri" pitchFamily="34" charset="0"/>
              </a:rPr>
              <a:t>(y2+2)+y3=((y1+1)+1)*((y1+1)+1)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>
                <a:latin typeface="Calibri" pitchFamily="34" charset="0"/>
              </a:rPr>
              <a:t>y2+2=2*(y1+1)+1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y2&gt;0 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>
                <a:latin typeface="Calibri" pitchFamily="34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	(x+1-(y3+(y2+2)) +(y2+2)) &lt; v </a:t>
            </a:r>
            <a:endParaRPr lang="en-US" altLang="zh-CN" sz="24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400">
              <a:latin typeface="Calibri" pitchFamily="34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  <a:sym typeface="Symbol" pitchFamily="18" charset="2"/>
              </a:rPr>
              <a:t></a:t>
            </a:r>
            <a:r>
              <a:rPr lang="en-US" altLang="zh-CN" sz="2400">
                <a:latin typeface="Calibri" pitchFamily="34" charset="0"/>
              </a:rPr>
              <a:t>y3&lt;=x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>
                <a:latin typeface="Calibri" pitchFamily="34" charset="0"/>
              </a:rPr>
              <a:t>y1*y1&lt;=x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>
                <a:latin typeface="Calibri" pitchFamily="34" charset="0"/>
              </a:rPr>
              <a:t> y3=(y1+1)*(y1+1)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y</a:t>
            </a:r>
            <a:r>
              <a:rPr lang="en-US" altLang="zh-CN" sz="2400">
                <a:latin typeface="Calibri" pitchFamily="34" charset="0"/>
              </a:rPr>
              <a:t>2=2*y1+1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y2&gt;0 </a:t>
            </a:r>
            <a:endParaRPr lang="en-US" altLang="zh-CN" sz="24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à"/>
            </a:pPr>
            <a:r>
              <a:rPr lang="en-US" altLang="zh-CN" sz="2400">
                <a:latin typeface="Calibri" pitchFamily="34" charset="0"/>
              </a:rPr>
              <a:t>y1*y1&lt;=x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>
                <a:latin typeface="Calibri" pitchFamily="34" charset="0"/>
              </a:rPr>
              <a:t>x&lt;(y1+1)*(y1+1) 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4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x&gt;=0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à"/>
            </a:pPr>
            <a:r>
              <a:rPr lang="en-US" altLang="zh-CN" sz="2400">
                <a:latin typeface="Calibri" pitchFamily="34" charset="0"/>
              </a:rPr>
              <a:t>0*0&lt;=x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>
                <a:latin typeface="Calibri" pitchFamily="34" charset="0"/>
              </a:rPr>
              <a:t>1=(0+1)*(0+1)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>
                <a:latin typeface="Calibri" pitchFamily="34" charset="0"/>
              </a:rPr>
              <a:t>1=2*0+1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50825" y="3933825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0825" y="1773238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50825" y="5300663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矩形 3"/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Calibri" pitchFamily="34" charset="0"/>
              </a:rPr>
              <a:t>推理验证</a:t>
            </a:r>
            <a:endParaRPr lang="en-US" altLang="zh-CN" sz="3600">
              <a:latin typeface="Calibri" pitchFamily="34" charset="0"/>
            </a:endParaRPr>
          </a:p>
        </p:txBody>
      </p:sp>
      <p:sp>
        <p:nvSpPr>
          <p:cNvPr id="49154" name="矩形 2"/>
          <p:cNvSpPr>
            <a:spLocks noChangeArrowheads="1"/>
          </p:cNvSpPr>
          <p:nvPr/>
        </p:nvSpPr>
        <p:spPr bwMode="auto">
          <a:xfrm>
            <a:off x="0" y="1916113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构造断言</a:t>
            </a:r>
            <a:r>
              <a:rPr lang="en-US" altLang="zh-CN" sz="2800">
                <a:latin typeface="Calibri" pitchFamily="34" charset="0"/>
              </a:rPr>
              <a:t>(</a:t>
            </a:r>
            <a:r>
              <a:rPr lang="zh-CN" altLang="en-US" sz="2800">
                <a:latin typeface="Calibri" pitchFamily="34" charset="0"/>
              </a:rPr>
              <a:t>不变式</a:t>
            </a:r>
            <a:r>
              <a:rPr lang="en-US" altLang="zh-CN" sz="2800">
                <a:latin typeface="Calibri" pitchFamily="34" charset="0"/>
              </a:rPr>
              <a:t>)</a:t>
            </a:r>
            <a:r>
              <a:rPr lang="zh-CN" altLang="en-US" sz="2800">
                <a:latin typeface="Calibri" pitchFamily="34" charset="0"/>
              </a:rPr>
              <a:t>与良基域及相关部分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r>
              <a:rPr lang="zh-CN" altLang="en-US" sz="2800">
                <a:latin typeface="Calibri" pitchFamily="34" charset="0"/>
              </a:rPr>
              <a:t>生成验证条件 </a:t>
            </a:r>
            <a:r>
              <a:rPr lang="en-US" altLang="zh-CN" sz="2800">
                <a:latin typeface="Calibri" pitchFamily="34" charset="0"/>
              </a:rPr>
              <a:t>(</a:t>
            </a:r>
            <a:r>
              <a:rPr lang="zh-CN" altLang="en-US" sz="2800">
                <a:latin typeface="Calibri" pitchFamily="34" charset="0"/>
              </a:rPr>
              <a:t>最弱宽松前断言与程序推理方法</a:t>
            </a:r>
            <a:r>
              <a:rPr lang="en-US" altLang="zh-CN" sz="2800">
                <a:latin typeface="Calibri" pitchFamily="34" charset="0"/>
              </a:rPr>
              <a:t>)</a:t>
            </a:r>
            <a:endParaRPr lang="zh-CN" altLang="en-US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r>
              <a:rPr lang="zh-CN" altLang="en-US" sz="2800">
                <a:latin typeface="Calibri" pitchFamily="34" charset="0"/>
              </a:rPr>
              <a:t>证明验证条件 </a:t>
            </a:r>
            <a:r>
              <a:rPr lang="en-US" altLang="zh-CN" sz="2800">
                <a:latin typeface="Calibri" pitchFamily="34" charset="0"/>
              </a:rPr>
              <a:t>(</a:t>
            </a:r>
            <a:r>
              <a:rPr lang="zh-CN" altLang="en-US" sz="2800">
                <a:latin typeface="Calibri" pitchFamily="34" charset="0"/>
              </a:rPr>
              <a:t>谓词逻辑推理方法</a:t>
            </a:r>
            <a:r>
              <a:rPr lang="en-US" altLang="zh-CN" sz="2800">
                <a:latin typeface="Calibri" pitchFamily="34" charset="0"/>
              </a:rPr>
              <a:t>)</a:t>
            </a:r>
            <a:endParaRPr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矩形 3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软件开发与软件正确性</a:t>
            </a:r>
            <a:r>
              <a:rPr lang="en-US" altLang="zh-CN" sz="2800">
                <a:latin typeface="Calibri" pitchFamily="34" charset="0"/>
              </a:rPr>
              <a:t> </a:t>
            </a:r>
          </a:p>
        </p:txBody>
      </p:sp>
      <p:sp>
        <p:nvSpPr>
          <p:cNvPr id="50178" name="矩形 4"/>
          <p:cNvSpPr>
            <a:spLocks noChangeArrowheads="1"/>
          </p:cNvSpPr>
          <p:nvPr/>
        </p:nvSpPr>
        <p:spPr bwMode="auto">
          <a:xfrm>
            <a:off x="2916238" y="3213100"/>
            <a:ext cx="219551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程序 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</a:t>
            </a:r>
            <a:r>
              <a:rPr lang="zh-CN" altLang="en-US" sz="2800">
                <a:latin typeface="Calibri" pitchFamily="34" charset="0"/>
              </a:rPr>
              <a:t>程序</a:t>
            </a:r>
            <a:endParaRPr lang="en-US" altLang="zh-CN" sz="2800">
              <a:latin typeface="Calibri" pitchFamily="34" charset="0"/>
            </a:endParaRPr>
          </a:p>
          <a:p>
            <a:r>
              <a:rPr lang="zh-CN" altLang="en-US" sz="2800">
                <a:latin typeface="Calibri" pitchFamily="34" charset="0"/>
              </a:rPr>
              <a:t>程序 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</a:t>
            </a:r>
            <a:r>
              <a:rPr lang="zh-CN" altLang="en-US" sz="2800">
                <a:latin typeface="Calibri" pitchFamily="34" charset="0"/>
              </a:rPr>
              <a:t>设计</a:t>
            </a:r>
            <a:endParaRPr lang="en-US" altLang="zh-CN" sz="2800">
              <a:latin typeface="Calibri" pitchFamily="34" charset="0"/>
            </a:endParaRPr>
          </a:p>
          <a:p>
            <a:r>
              <a:rPr lang="zh-CN" altLang="en-US" sz="2800">
                <a:latin typeface="Calibri" pitchFamily="34" charset="0"/>
              </a:rPr>
              <a:t>程序 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</a:t>
            </a:r>
            <a:r>
              <a:rPr lang="zh-CN" altLang="en-US" sz="2800">
                <a:latin typeface="Calibri" pitchFamily="34" charset="0"/>
              </a:rPr>
              <a:t>需求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r>
              <a:rPr lang="zh-CN" altLang="en-US" sz="2800">
                <a:latin typeface="Calibri" pitchFamily="34" charset="0"/>
              </a:rPr>
              <a:t>系统 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</a:t>
            </a:r>
            <a:r>
              <a:rPr lang="zh-CN" altLang="en-US" sz="2800">
                <a:latin typeface="Calibri" pitchFamily="34" charset="0"/>
              </a:rPr>
              <a:t>需求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55650" y="1125538"/>
            <a:ext cx="1223963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/>
              <a:t>需求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55650" y="2205038"/>
            <a:ext cx="1223963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/>
              <a:t>设计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55650" y="3357563"/>
            <a:ext cx="1223963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/>
              <a:t>程序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55650" y="4797425"/>
            <a:ext cx="1223963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/>
              <a:t>系统</a:t>
            </a:r>
          </a:p>
        </p:txBody>
      </p:sp>
      <p:cxnSp>
        <p:nvCxnSpPr>
          <p:cNvPr id="15" name="曲线连接符 14"/>
          <p:cNvCxnSpPr>
            <a:stCxn id="11" idx="2"/>
            <a:endCxn id="12" idx="0"/>
          </p:cNvCxnSpPr>
          <p:nvPr/>
        </p:nvCxnSpPr>
        <p:spPr>
          <a:xfrm rot="5400000">
            <a:off x="1152525" y="1989138"/>
            <a:ext cx="4318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2" idx="2"/>
            <a:endCxn id="13" idx="0"/>
          </p:cNvCxnSpPr>
          <p:nvPr/>
        </p:nvCxnSpPr>
        <p:spPr>
          <a:xfrm rot="5400000">
            <a:off x="1116012" y="3105151"/>
            <a:ext cx="50482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3" idx="2"/>
            <a:endCxn id="14" idx="0"/>
          </p:cNvCxnSpPr>
          <p:nvPr/>
        </p:nvCxnSpPr>
        <p:spPr>
          <a:xfrm rot="5400000">
            <a:off x="972344" y="4401344"/>
            <a:ext cx="79216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20"/>
          <p:cNvCxnSpPr>
            <a:stCxn id="12" idx="2"/>
            <a:endCxn id="12" idx="1"/>
          </p:cNvCxnSpPr>
          <p:nvPr/>
        </p:nvCxnSpPr>
        <p:spPr>
          <a:xfrm rot="5400000" flipH="1">
            <a:off x="900113" y="2384425"/>
            <a:ext cx="323850" cy="612775"/>
          </a:xfrm>
          <a:prstGeom prst="curvedConnector4">
            <a:avLst>
              <a:gd name="adj1" fmla="val -70548"/>
              <a:gd name="adj2" fmla="val 1373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7" name="矩形 35"/>
          <p:cNvSpPr>
            <a:spLocks noChangeArrowheads="1"/>
          </p:cNvSpPr>
          <p:nvPr/>
        </p:nvSpPr>
        <p:spPr bwMode="auto">
          <a:xfrm>
            <a:off x="2843213" y="1989138"/>
            <a:ext cx="21605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设计 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</a:t>
            </a:r>
            <a:r>
              <a:rPr lang="zh-CN" altLang="en-US" sz="2800">
                <a:latin typeface="Calibri" pitchFamily="34" charset="0"/>
              </a:rPr>
              <a:t>设计 </a:t>
            </a:r>
            <a:endParaRPr lang="en-US" altLang="zh-CN" sz="2800">
              <a:latin typeface="Calibri" pitchFamily="34" charset="0"/>
            </a:endParaRPr>
          </a:p>
          <a:p>
            <a:r>
              <a:rPr lang="zh-CN" altLang="en-US" sz="2800">
                <a:latin typeface="Calibri" pitchFamily="34" charset="0"/>
              </a:rPr>
              <a:t>设计 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</a:t>
            </a:r>
            <a:r>
              <a:rPr lang="zh-CN" altLang="en-US" sz="2800">
                <a:latin typeface="Calibri" pitchFamily="34" charset="0"/>
              </a:rPr>
              <a:t>需求</a:t>
            </a:r>
            <a:endParaRPr lang="en-US" altLang="zh-CN" sz="2800">
              <a:latin typeface="Calibri" pitchFamily="34" charset="0"/>
            </a:endParaRPr>
          </a:p>
        </p:txBody>
      </p:sp>
      <p:sp>
        <p:nvSpPr>
          <p:cNvPr id="50188" name="矩形 36"/>
          <p:cNvSpPr>
            <a:spLocks noChangeArrowheads="1"/>
          </p:cNvSpPr>
          <p:nvPr/>
        </p:nvSpPr>
        <p:spPr bwMode="auto">
          <a:xfrm>
            <a:off x="2843213" y="1196975"/>
            <a:ext cx="522128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需求 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</a:t>
            </a:r>
            <a:r>
              <a:rPr lang="zh-CN" altLang="en-US" sz="2800">
                <a:latin typeface="Calibri" pitchFamily="34" charset="0"/>
                <a:sym typeface="Wingdings" pitchFamily="2" charset="2"/>
              </a:rPr>
              <a:t>一致</a:t>
            </a:r>
            <a:endParaRPr lang="en-US" altLang="zh-CN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矩形 3"/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Calibri" pitchFamily="34" charset="0"/>
              </a:rPr>
              <a:t>程序</a:t>
            </a:r>
            <a:r>
              <a:rPr lang="en-US" altLang="zh-CN" sz="3600">
                <a:latin typeface="Calibri" pitchFamily="34" charset="0"/>
              </a:rPr>
              <a:t>(</a:t>
            </a:r>
            <a:r>
              <a:rPr lang="zh-CN" altLang="en-US" sz="3600">
                <a:latin typeface="Calibri" pitchFamily="34" charset="0"/>
              </a:rPr>
              <a:t>软件系统</a:t>
            </a:r>
            <a:r>
              <a:rPr lang="en-US" altLang="zh-CN" sz="3600">
                <a:latin typeface="Calibri" pitchFamily="34" charset="0"/>
              </a:rPr>
              <a:t>)</a:t>
            </a:r>
            <a:r>
              <a:rPr lang="zh-CN" altLang="en-US" sz="3600">
                <a:latin typeface="Calibri" pitchFamily="34" charset="0"/>
              </a:rPr>
              <a:t>正确性验证方法</a:t>
            </a:r>
            <a:endParaRPr lang="en-US" altLang="zh-CN" sz="3600">
              <a:latin typeface="Calibri" pitchFamily="34" charset="0"/>
            </a:endParaRPr>
          </a:p>
        </p:txBody>
      </p:sp>
      <p:sp>
        <p:nvSpPr>
          <p:cNvPr id="51202" name="矩形 2"/>
          <p:cNvSpPr>
            <a:spLocks noChangeArrowheads="1"/>
          </p:cNvSpPr>
          <p:nvPr/>
        </p:nvSpPr>
        <p:spPr bwMode="auto">
          <a:xfrm>
            <a:off x="0" y="1341438"/>
            <a:ext cx="9144000" cy="48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问题：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r>
              <a:rPr lang="en-US" altLang="zh-CN" sz="2800">
                <a:latin typeface="Calibri" pitchFamily="34" charset="0"/>
              </a:rPr>
              <a:t>	</a:t>
            </a:r>
            <a:r>
              <a:rPr lang="zh-CN" altLang="en-US" sz="2800">
                <a:latin typeface="Calibri" pitchFamily="34" charset="0"/>
                <a:sym typeface="Symbol" pitchFamily="18" charset="2"/>
              </a:rPr>
              <a:t>模型是否满足</a:t>
            </a:r>
            <a:r>
              <a:rPr lang="zh-CN" altLang="en-US" sz="2800">
                <a:latin typeface="Calibri" pitchFamily="34" charset="0"/>
              </a:rPr>
              <a:t>正确性需求</a:t>
            </a:r>
            <a:r>
              <a:rPr lang="zh-CN" altLang="en-US" sz="2800">
                <a:latin typeface="Calibri" pitchFamily="34" charset="0"/>
                <a:sym typeface="Symbol" pitchFamily="18" charset="2"/>
              </a:rPr>
              <a:t> </a:t>
            </a:r>
            <a:r>
              <a:rPr lang="en-US" altLang="zh-CN" sz="2800">
                <a:latin typeface="Calibri" pitchFamily="34" charset="0"/>
              </a:rPr>
              <a:t>M |= </a:t>
            </a:r>
            <a:r>
              <a:rPr lang="en-US" altLang="zh-CN" sz="2800">
                <a:latin typeface="Calibri" pitchFamily="34" charset="0"/>
                <a:sym typeface="Symbol" pitchFamily="18" charset="2"/>
              </a:rPr>
              <a:t></a:t>
            </a:r>
            <a:r>
              <a:rPr lang="zh-CN" altLang="en-US" sz="2800">
                <a:latin typeface="Calibri" pitchFamily="34" charset="0"/>
                <a:sym typeface="Symbol" pitchFamily="18" charset="2"/>
              </a:rPr>
              <a:t>　</a:t>
            </a:r>
            <a:endParaRPr lang="en-US" altLang="zh-CN" sz="2800">
              <a:latin typeface="Calibri" pitchFamily="34" charset="0"/>
              <a:sym typeface="Symbol" pitchFamily="18" charset="2"/>
            </a:endParaRPr>
          </a:p>
          <a:p>
            <a:endParaRPr lang="en-US" altLang="zh-CN" sz="2800">
              <a:latin typeface="Calibri" pitchFamily="34" charset="0"/>
              <a:sym typeface="Symbol" pitchFamily="18" charset="2"/>
            </a:endParaRPr>
          </a:p>
          <a:p>
            <a:r>
              <a:rPr lang="zh-CN" altLang="en-US" sz="2800">
                <a:latin typeface="Calibri" pitchFamily="34" charset="0"/>
              </a:rPr>
              <a:t>推理验证</a:t>
            </a:r>
            <a:r>
              <a:rPr lang="en-US" altLang="zh-CN" sz="2800">
                <a:latin typeface="Calibri" pitchFamily="34" charset="0"/>
              </a:rPr>
              <a:t>(</a:t>
            </a:r>
            <a:r>
              <a:rPr lang="zh-CN" altLang="en-US" sz="2800">
                <a:latin typeface="Calibri" pitchFamily="34" charset="0"/>
              </a:rPr>
              <a:t>可用于无穷状态系统、相对简单的性质</a:t>
            </a:r>
            <a:r>
              <a:rPr lang="en-US" altLang="zh-CN" sz="2800">
                <a:latin typeface="Calibri" pitchFamily="34" charset="0"/>
              </a:rPr>
              <a:t>)</a:t>
            </a:r>
            <a:r>
              <a:rPr lang="zh-CN" altLang="en-US" sz="2800">
                <a:latin typeface="Calibri" pitchFamily="34" charset="0"/>
              </a:rPr>
              <a:t>：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r>
              <a:rPr lang="en-US" altLang="zh-CN" sz="2800">
                <a:latin typeface="Calibri" pitchFamily="34" charset="0"/>
              </a:rPr>
              <a:t>	</a:t>
            </a:r>
            <a:r>
              <a:rPr lang="zh-CN" altLang="en-US" sz="2800">
                <a:latin typeface="Calibri" pitchFamily="34" charset="0"/>
              </a:rPr>
              <a:t>模型检测问题 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 </a:t>
            </a:r>
            <a:r>
              <a:rPr lang="zh-CN" altLang="en-US" sz="2800">
                <a:latin typeface="Calibri" pitchFamily="34" charset="0"/>
              </a:rPr>
              <a:t>推理问题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r>
              <a:rPr lang="zh-CN" altLang="en-US" sz="2800">
                <a:latin typeface="Calibri" pitchFamily="34" charset="0"/>
              </a:rPr>
              <a:t>模型检测</a:t>
            </a:r>
            <a:r>
              <a:rPr lang="en-US" altLang="zh-CN" sz="2800">
                <a:latin typeface="Calibri" pitchFamily="34" charset="0"/>
              </a:rPr>
              <a:t>(</a:t>
            </a:r>
            <a:r>
              <a:rPr lang="zh-CN" altLang="en-US" sz="2800">
                <a:latin typeface="Calibri" pitchFamily="34" charset="0"/>
              </a:rPr>
              <a:t>适用于有穷状态系统、时序逻辑性质</a:t>
            </a:r>
            <a:r>
              <a:rPr lang="en-US" altLang="zh-CN" sz="2800">
                <a:latin typeface="Calibri" pitchFamily="34" charset="0"/>
              </a:rPr>
              <a:t>)</a:t>
            </a:r>
            <a:r>
              <a:rPr lang="zh-CN" altLang="en-US" sz="2800">
                <a:latin typeface="Calibri" pitchFamily="34" charset="0"/>
              </a:rPr>
              <a:t>： 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r>
              <a:rPr lang="en-US" altLang="zh-CN" sz="2800">
                <a:latin typeface="Calibri" pitchFamily="34" charset="0"/>
              </a:rPr>
              <a:t>	</a:t>
            </a:r>
            <a:r>
              <a:rPr lang="zh-CN" altLang="en-US" sz="2800">
                <a:latin typeface="Calibri" pitchFamily="34" charset="0"/>
              </a:rPr>
              <a:t>模型检测问题 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 </a:t>
            </a:r>
            <a:r>
              <a:rPr lang="zh-CN" altLang="en-US" sz="2800">
                <a:latin typeface="Calibri" pitchFamily="34" charset="0"/>
                <a:sym typeface="Wingdings" pitchFamily="2" charset="2"/>
              </a:rPr>
              <a:t>计算</a:t>
            </a:r>
            <a:r>
              <a:rPr lang="zh-CN" altLang="en-US" sz="2800">
                <a:latin typeface="Calibri" pitchFamily="34" charset="0"/>
              </a:rPr>
              <a:t>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 bwMode="auto">
          <a:xfrm>
            <a:off x="1331913" y="2133600"/>
            <a:ext cx="1511300" cy="194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宋体" pitchFamily="2" charset="-122"/>
              </a:rPr>
              <a:t>程序与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宋体" pitchFamily="2" charset="-122"/>
              </a:rPr>
              <a:t>软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宋体" pitchFamily="2" charset="-122"/>
              </a:rPr>
              <a:t>件系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宋体" pitchFamily="2" charset="-122"/>
              </a:rPr>
              <a:t>统</a:t>
            </a:r>
            <a:endParaRPr lang="en-US" altLang="zh-CN" sz="3200" dirty="0">
              <a:latin typeface="+mn-lt"/>
              <a:ea typeface="宋体" pitchFamily="2" charset="-122"/>
            </a:endParaRPr>
          </a:p>
        </p:txBody>
      </p:sp>
      <p:sp>
        <p:nvSpPr>
          <p:cNvPr id="24" name="矩形标注 23"/>
          <p:cNvSpPr/>
          <p:nvPr/>
        </p:nvSpPr>
        <p:spPr bwMode="auto">
          <a:xfrm>
            <a:off x="5724525" y="2565400"/>
            <a:ext cx="1943100" cy="1079500"/>
          </a:xfrm>
          <a:prstGeom prst="wedgeRectCallout">
            <a:avLst>
              <a:gd name="adj1" fmla="val -49875"/>
              <a:gd name="adj2" fmla="val -16983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宋体" pitchFamily="2" charset="-122"/>
              </a:rPr>
              <a:t>行为规范</a:t>
            </a:r>
            <a:endParaRPr lang="en-US" altLang="zh-CN" sz="3200" dirty="0">
              <a:latin typeface="+mn-lt"/>
              <a:ea typeface="宋体" pitchFamily="2" charset="-122"/>
            </a:endParaRPr>
          </a:p>
        </p:txBody>
      </p:sp>
      <p:cxnSp>
        <p:nvCxnSpPr>
          <p:cNvPr id="52227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2843213" y="3105150"/>
            <a:ext cx="28813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053" name="页脚占位符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altLang="zh-CN" smtClean="0"/>
          </a:p>
          <a:p>
            <a:pPr algn="r">
              <a:defRPr/>
            </a:pPr>
            <a:fld id="{CF1A7307-89AF-4BA1-9F2D-79F5E20E52FE}" type="slidenum">
              <a:rPr lang="en-US" altLang="zh-CN" smtClean="0"/>
              <a:pPr algn="r">
                <a:defRPr/>
              </a:pPr>
              <a:t>27</a:t>
            </a:fld>
            <a:endParaRPr lang="en-US" altLang="zh-CN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97913" cy="549275"/>
          </a:xfrm>
        </p:spPr>
        <p:txBody>
          <a:bodyPr/>
          <a:lstStyle/>
          <a:p>
            <a:pPr algn="l"/>
            <a:r>
              <a:rPr lang="zh-CN" altLang="en-US" sz="2800" smtClean="0"/>
              <a:t>课程主要内容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867400" y="2565400"/>
            <a:ext cx="1728788" cy="10810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程序逻辑</a:t>
            </a:r>
          </a:p>
        </p:txBody>
      </p:sp>
      <p:cxnSp>
        <p:nvCxnSpPr>
          <p:cNvPr id="52231" name="AutoShape 6"/>
          <p:cNvCxnSpPr>
            <a:cxnSpLocks noChangeShapeType="1"/>
            <a:stCxn id="13" idx="3"/>
            <a:endCxn id="10" idx="2"/>
          </p:cNvCxnSpPr>
          <p:nvPr/>
        </p:nvCxnSpPr>
        <p:spPr bwMode="auto">
          <a:xfrm>
            <a:off x="2771775" y="3105150"/>
            <a:ext cx="309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3" name="圆角矩形 12"/>
          <p:cNvSpPr/>
          <p:nvPr/>
        </p:nvSpPr>
        <p:spPr>
          <a:xfrm>
            <a:off x="1425575" y="2133600"/>
            <a:ext cx="1346200" cy="1943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系统行为模型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3563938" y="3213100"/>
            <a:ext cx="1866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验证方法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348038" y="3789363"/>
            <a:ext cx="2159000" cy="935037"/>
          </a:xfrm>
          <a:prstGeom prst="roundRect">
            <a:avLst>
              <a:gd name="adj" fmla="val 49384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基本原理</a:t>
            </a:r>
            <a:endParaRPr lang="en-US" altLang="zh-CN" sz="2800" dirty="0"/>
          </a:p>
        </p:txBody>
      </p:sp>
      <p:sp>
        <p:nvSpPr>
          <p:cNvPr id="15" name="矩形标注 14"/>
          <p:cNvSpPr/>
          <p:nvPr/>
        </p:nvSpPr>
        <p:spPr bwMode="auto">
          <a:xfrm>
            <a:off x="2484438" y="5084763"/>
            <a:ext cx="1943100" cy="647700"/>
          </a:xfrm>
          <a:prstGeom prst="wedgeRectCallout">
            <a:avLst>
              <a:gd name="adj1" fmla="val 29107"/>
              <a:gd name="adj2" fmla="val -9889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black"/>
                </a:solidFill>
                <a:latin typeface="+mn-lt"/>
                <a:ea typeface="宋体" pitchFamily="2" charset="-122"/>
              </a:rPr>
              <a:t>程序推理</a:t>
            </a:r>
            <a:endParaRPr lang="en-US" altLang="zh-CN" sz="2800" dirty="0">
              <a:solidFill>
                <a:prstClr val="black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8" name="矩形标注 17"/>
          <p:cNvSpPr/>
          <p:nvPr/>
        </p:nvSpPr>
        <p:spPr bwMode="auto">
          <a:xfrm>
            <a:off x="4572000" y="5084763"/>
            <a:ext cx="1944688" cy="647700"/>
          </a:xfrm>
          <a:prstGeom prst="wedgeRectCallout">
            <a:avLst>
              <a:gd name="adj1" fmla="val -33202"/>
              <a:gd name="adj2" fmla="val -9889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black"/>
                </a:solidFill>
                <a:latin typeface="+mn-lt"/>
                <a:ea typeface="宋体" pitchFamily="2" charset="-122"/>
              </a:rPr>
              <a:t>模型检测</a:t>
            </a:r>
            <a:endParaRPr lang="en-US" altLang="zh-CN" sz="2800" dirty="0">
              <a:solidFill>
                <a:prstClr val="black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" grpId="0" animBg="1"/>
      <p:bldP spid="15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 bwMode="auto">
          <a:xfrm>
            <a:off x="1331913" y="1125538"/>
            <a:ext cx="1511300" cy="194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宋体" pitchFamily="2" charset="-122"/>
              </a:rPr>
              <a:t>程序与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宋体" pitchFamily="2" charset="-122"/>
              </a:rPr>
              <a:t>软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宋体" pitchFamily="2" charset="-122"/>
              </a:rPr>
              <a:t>件系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宋体" pitchFamily="2" charset="-122"/>
              </a:rPr>
              <a:t>统</a:t>
            </a:r>
            <a:endParaRPr lang="en-US" altLang="zh-CN" sz="3200" dirty="0">
              <a:latin typeface="+mn-lt"/>
              <a:ea typeface="宋体" pitchFamily="2" charset="-122"/>
            </a:endParaRPr>
          </a:p>
        </p:txBody>
      </p:sp>
      <p:sp>
        <p:nvSpPr>
          <p:cNvPr id="24" name="矩形标注 23"/>
          <p:cNvSpPr/>
          <p:nvPr/>
        </p:nvSpPr>
        <p:spPr bwMode="auto">
          <a:xfrm>
            <a:off x="5724525" y="1557338"/>
            <a:ext cx="1943100" cy="1079500"/>
          </a:xfrm>
          <a:prstGeom prst="wedgeRectCallout">
            <a:avLst>
              <a:gd name="adj1" fmla="val -49875"/>
              <a:gd name="adj2" fmla="val -16983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宋体" pitchFamily="2" charset="-122"/>
              </a:rPr>
              <a:t>行为规范</a:t>
            </a:r>
            <a:endParaRPr lang="en-US" altLang="zh-CN" sz="3200" dirty="0">
              <a:latin typeface="+mn-lt"/>
              <a:ea typeface="宋体" pitchFamily="2" charset="-122"/>
            </a:endParaRPr>
          </a:p>
        </p:txBody>
      </p:sp>
      <p:cxnSp>
        <p:nvCxnSpPr>
          <p:cNvPr id="54275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2843213" y="2097088"/>
            <a:ext cx="28813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053" name="页脚占位符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altLang="zh-CN" smtClean="0"/>
          </a:p>
          <a:p>
            <a:pPr algn="r">
              <a:defRPr/>
            </a:pPr>
            <a:fld id="{4988220B-1493-46A6-AC13-50FD94C8B37C}" type="slidenum">
              <a:rPr lang="en-US" altLang="zh-CN" smtClean="0"/>
              <a:pPr algn="r">
                <a:defRPr/>
              </a:pPr>
              <a:t>28</a:t>
            </a:fld>
            <a:endParaRPr lang="en-US" altLang="zh-CN" smtClean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97913" cy="549275"/>
          </a:xfrm>
        </p:spPr>
        <p:txBody>
          <a:bodyPr/>
          <a:lstStyle/>
          <a:p>
            <a:pPr algn="l"/>
            <a:r>
              <a:rPr lang="zh-CN" altLang="en-US" sz="2800" smtClean="0"/>
              <a:t>课程主要内容</a:t>
            </a:r>
            <a:r>
              <a:rPr lang="en-US" altLang="zh-CN" sz="2800" smtClean="0"/>
              <a:t>(1,2)</a:t>
            </a:r>
            <a:endParaRPr lang="zh-CN" altLang="en-US" sz="2800" smtClean="0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867400" y="1557338"/>
            <a:ext cx="1728788" cy="108108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程序逻辑</a:t>
            </a:r>
          </a:p>
        </p:txBody>
      </p:sp>
      <p:cxnSp>
        <p:nvCxnSpPr>
          <p:cNvPr id="54279" name="AutoShape 6"/>
          <p:cNvCxnSpPr>
            <a:cxnSpLocks noChangeShapeType="1"/>
            <a:stCxn id="13" idx="3"/>
            <a:endCxn id="10" idx="2"/>
          </p:cNvCxnSpPr>
          <p:nvPr/>
        </p:nvCxnSpPr>
        <p:spPr bwMode="auto">
          <a:xfrm>
            <a:off x="2771775" y="2097088"/>
            <a:ext cx="309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3" name="圆角矩形 12"/>
          <p:cNvSpPr/>
          <p:nvPr/>
        </p:nvSpPr>
        <p:spPr>
          <a:xfrm>
            <a:off x="1425575" y="1125538"/>
            <a:ext cx="1346200" cy="1943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系统行为模型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4" name="流程图: 可选过程 13"/>
          <p:cNvSpPr/>
          <p:nvPr/>
        </p:nvSpPr>
        <p:spPr bwMode="auto">
          <a:xfrm>
            <a:off x="468313" y="5445125"/>
            <a:ext cx="3382962" cy="51276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err="1">
                <a:latin typeface="+mn-lt"/>
                <a:ea typeface="宋体" pitchFamily="2" charset="-122"/>
              </a:rPr>
              <a:t>Kripke</a:t>
            </a:r>
            <a:r>
              <a:rPr lang="en-US" altLang="zh-CN" sz="2800" dirty="0">
                <a:latin typeface="+mn-lt"/>
                <a:ea typeface="宋体" pitchFamily="2" charset="-122"/>
              </a:rPr>
              <a:t> </a:t>
            </a:r>
            <a:r>
              <a:rPr lang="zh-CN" altLang="en-US" sz="2800" dirty="0">
                <a:latin typeface="+mn-lt"/>
                <a:ea typeface="宋体" pitchFamily="2" charset="-122"/>
              </a:rPr>
              <a:t>结构</a:t>
            </a:r>
          </a:p>
        </p:txBody>
      </p:sp>
      <p:sp>
        <p:nvSpPr>
          <p:cNvPr id="16" name="流程图: 可选过程 15"/>
          <p:cNvSpPr/>
          <p:nvPr/>
        </p:nvSpPr>
        <p:spPr bwMode="auto">
          <a:xfrm>
            <a:off x="468313" y="3933825"/>
            <a:ext cx="3382962" cy="509588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流程图模型</a:t>
            </a:r>
          </a:p>
        </p:txBody>
      </p:sp>
      <p:sp>
        <p:nvSpPr>
          <p:cNvPr id="17" name="流程图: 可选过程 16"/>
          <p:cNvSpPr/>
          <p:nvPr/>
        </p:nvSpPr>
        <p:spPr bwMode="auto">
          <a:xfrm>
            <a:off x="468313" y="4437063"/>
            <a:ext cx="3382962" cy="511175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卫式迁移模型</a:t>
            </a:r>
          </a:p>
        </p:txBody>
      </p:sp>
      <p:sp>
        <p:nvSpPr>
          <p:cNvPr id="19" name="流程图: 可选过程 18"/>
          <p:cNvSpPr/>
          <p:nvPr/>
        </p:nvSpPr>
        <p:spPr bwMode="auto">
          <a:xfrm>
            <a:off x="468313" y="3357563"/>
            <a:ext cx="3382962" cy="576262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结构化循环语句模型</a:t>
            </a:r>
          </a:p>
        </p:txBody>
      </p:sp>
      <p:sp>
        <p:nvSpPr>
          <p:cNvPr id="20" name="流程图: 可选过程 19"/>
          <p:cNvSpPr/>
          <p:nvPr/>
        </p:nvSpPr>
        <p:spPr bwMode="auto">
          <a:xfrm>
            <a:off x="468313" y="4941888"/>
            <a:ext cx="3382962" cy="509587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自动机</a:t>
            </a:r>
            <a:r>
              <a:rPr lang="en-US" altLang="zh-CN" sz="2800" dirty="0">
                <a:latin typeface="+mn-lt"/>
                <a:ea typeface="宋体" pitchFamily="2" charset="-122"/>
              </a:rPr>
              <a:t>/Petri</a:t>
            </a:r>
            <a:r>
              <a:rPr lang="zh-CN" altLang="en-US" sz="2800" dirty="0">
                <a:latin typeface="+mn-lt"/>
                <a:ea typeface="宋体" pitchFamily="2" charset="-122"/>
              </a:rPr>
              <a:t>网</a:t>
            </a:r>
          </a:p>
        </p:txBody>
      </p:sp>
      <p:sp>
        <p:nvSpPr>
          <p:cNvPr id="21" name="流程图: 可选过程 20"/>
          <p:cNvSpPr/>
          <p:nvPr/>
        </p:nvSpPr>
        <p:spPr bwMode="auto">
          <a:xfrm>
            <a:off x="5076825" y="3933825"/>
            <a:ext cx="3527425" cy="574675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线性时序逻辑</a:t>
            </a:r>
          </a:p>
        </p:txBody>
      </p:sp>
      <p:sp>
        <p:nvSpPr>
          <p:cNvPr id="22" name="流程图: 可选过程 21"/>
          <p:cNvSpPr/>
          <p:nvPr/>
        </p:nvSpPr>
        <p:spPr bwMode="auto">
          <a:xfrm>
            <a:off x="5076825" y="3357563"/>
            <a:ext cx="3527425" cy="576262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分枝时序逻辑</a:t>
            </a:r>
          </a:p>
        </p:txBody>
      </p:sp>
      <p:cxnSp>
        <p:nvCxnSpPr>
          <p:cNvPr id="25" name="肘形连接符 13"/>
          <p:cNvCxnSpPr>
            <a:stCxn id="23" idx="1"/>
          </p:cNvCxnSpPr>
          <p:nvPr/>
        </p:nvCxnSpPr>
        <p:spPr>
          <a:xfrm rot="10800000" flipV="1">
            <a:off x="827088" y="2097088"/>
            <a:ext cx="504825" cy="1260475"/>
          </a:xfrm>
          <a:prstGeom prst="bentConnector2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13"/>
          <p:cNvCxnSpPr>
            <a:stCxn id="24" idx="3"/>
          </p:cNvCxnSpPr>
          <p:nvPr/>
        </p:nvCxnSpPr>
        <p:spPr>
          <a:xfrm>
            <a:off x="7667625" y="2097088"/>
            <a:ext cx="217488" cy="1260475"/>
          </a:xfrm>
          <a:prstGeom prst="bentConnector2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altLang="zh-CN" smtClean="0"/>
          </a:p>
          <a:p>
            <a:pPr algn="r">
              <a:defRPr/>
            </a:pPr>
            <a:fld id="{6DCEF68D-FA43-487F-9B07-2B6922B2264E}" type="slidenum">
              <a:rPr lang="en-US" altLang="zh-CN" smtClean="0"/>
              <a:pPr algn="r">
                <a:defRPr/>
              </a:pPr>
              <a:t>29</a:t>
            </a:fld>
            <a:endParaRPr lang="en-US" altLang="zh-CN" smtClean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97913" cy="549275"/>
          </a:xfrm>
        </p:spPr>
        <p:txBody>
          <a:bodyPr/>
          <a:lstStyle/>
          <a:p>
            <a:pPr algn="l"/>
            <a:r>
              <a:rPr lang="zh-CN" altLang="en-US" sz="2800" smtClean="0"/>
              <a:t>课程主要内容</a:t>
            </a:r>
            <a:r>
              <a:rPr lang="en-US" altLang="zh-CN" sz="2800" smtClean="0"/>
              <a:t>(3,4)</a:t>
            </a:r>
            <a:endParaRPr lang="zh-CN" altLang="en-US" sz="2800" smtClean="0"/>
          </a:p>
        </p:txBody>
      </p:sp>
      <p:sp>
        <p:nvSpPr>
          <p:cNvPr id="12" name="圆角矩形 11"/>
          <p:cNvSpPr/>
          <p:nvPr/>
        </p:nvSpPr>
        <p:spPr>
          <a:xfrm>
            <a:off x="3348038" y="3789363"/>
            <a:ext cx="2159000" cy="935037"/>
          </a:xfrm>
          <a:prstGeom prst="roundRect">
            <a:avLst>
              <a:gd name="adj" fmla="val 49384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验证方法</a:t>
            </a:r>
          </a:p>
        </p:txBody>
      </p:sp>
      <p:sp>
        <p:nvSpPr>
          <p:cNvPr id="15" name="矩形标注 14"/>
          <p:cNvSpPr/>
          <p:nvPr/>
        </p:nvSpPr>
        <p:spPr bwMode="auto">
          <a:xfrm>
            <a:off x="2484438" y="5084763"/>
            <a:ext cx="1943100" cy="647700"/>
          </a:xfrm>
          <a:prstGeom prst="wedgeRectCallout">
            <a:avLst>
              <a:gd name="adj1" fmla="val 29107"/>
              <a:gd name="adj2" fmla="val -9889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black"/>
                </a:solidFill>
                <a:latin typeface="+mn-lt"/>
                <a:ea typeface="宋体" pitchFamily="2" charset="-122"/>
              </a:rPr>
              <a:t>程序推理</a:t>
            </a:r>
            <a:endParaRPr lang="en-US" altLang="zh-CN" sz="2800" dirty="0">
              <a:solidFill>
                <a:prstClr val="black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8" name="矩形标注 17"/>
          <p:cNvSpPr/>
          <p:nvPr/>
        </p:nvSpPr>
        <p:spPr bwMode="auto">
          <a:xfrm>
            <a:off x="4572000" y="5084763"/>
            <a:ext cx="1944688" cy="647700"/>
          </a:xfrm>
          <a:prstGeom prst="wedgeRectCallout">
            <a:avLst>
              <a:gd name="adj1" fmla="val -33202"/>
              <a:gd name="adj2" fmla="val -9889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black"/>
                </a:solidFill>
                <a:latin typeface="+mn-lt"/>
                <a:ea typeface="宋体" pitchFamily="2" charset="-122"/>
              </a:rPr>
              <a:t>模型检测</a:t>
            </a:r>
            <a:endParaRPr lang="en-US" altLang="zh-CN" sz="2800" dirty="0">
              <a:solidFill>
                <a:prstClr val="black"/>
              </a:solidFill>
              <a:latin typeface="+mn-lt"/>
              <a:ea typeface="宋体" pitchFamily="2" charset="-122"/>
            </a:endParaRPr>
          </a:p>
        </p:txBody>
      </p:sp>
      <p:cxnSp>
        <p:nvCxnSpPr>
          <p:cNvPr id="20" name="肘形连接符 13"/>
          <p:cNvCxnSpPr>
            <a:stCxn id="25" idx="2"/>
            <a:endCxn id="15" idx="1"/>
          </p:cNvCxnSpPr>
          <p:nvPr/>
        </p:nvCxnSpPr>
        <p:spPr>
          <a:xfrm rot="16200000" flipH="1">
            <a:off x="1273969" y="4198144"/>
            <a:ext cx="2124075" cy="296863"/>
          </a:xfrm>
          <a:prstGeom prst="bentConnector2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/>
          <p:cNvSpPr/>
          <p:nvPr/>
        </p:nvSpPr>
        <p:spPr bwMode="auto">
          <a:xfrm>
            <a:off x="423863" y="2128838"/>
            <a:ext cx="3527425" cy="57785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流程图模型</a:t>
            </a:r>
          </a:p>
        </p:txBody>
      </p:sp>
      <p:sp>
        <p:nvSpPr>
          <p:cNvPr id="25" name="流程图: 可选过程 24"/>
          <p:cNvSpPr/>
          <p:nvPr/>
        </p:nvSpPr>
        <p:spPr bwMode="auto">
          <a:xfrm>
            <a:off x="423863" y="2706688"/>
            <a:ext cx="3527425" cy="57785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卫式迁移模型</a:t>
            </a:r>
          </a:p>
        </p:txBody>
      </p:sp>
      <p:sp>
        <p:nvSpPr>
          <p:cNvPr id="26" name="流程图: 可选过程 25"/>
          <p:cNvSpPr/>
          <p:nvPr/>
        </p:nvSpPr>
        <p:spPr bwMode="auto">
          <a:xfrm>
            <a:off x="423863" y="1550988"/>
            <a:ext cx="3527425" cy="57785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结构化循环语句模型</a:t>
            </a:r>
          </a:p>
        </p:txBody>
      </p:sp>
      <p:cxnSp>
        <p:nvCxnSpPr>
          <p:cNvPr id="11" name="肘形连接符 13"/>
          <p:cNvCxnSpPr>
            <a:stCxn id="16" idx="2"/>
            <a:endCxn id="18" idx="3"/>
          </p:cNvCxnSpPr>
          <p:nvPr/>
        </p:nvCxnSpPr>
        <p:spPr>
          <a:xfrm rot="5400000">
            <a:off x="5598319" y="4202907"/>
            <a:ext cx="2124075" cy="287337"/>
          </a:xfrm>
          <a:prstGeom prst="bentConnector2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可选过程 15"/>
          <p:cNvSpPr/>
          <p:nvPr/>
        </p:nvSpPr>
        <p:spPr bwMode="auto">
          <a:xfrm>
            <a:off x="5040313" y="2706688"/>
            <a:ext cx="3527425" cy="57785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显式状态模型检测</a:t>
            </a:r>
          </a:p>
        </p:txBody>
      </p:sp>
      <p:sp>
        <p:nvSpPr>
          <p:cNvPr id="19" name="流程图: 可选过程 18"/>
          <p:cNvSpPr/>
          <p:nvPr/>
        </p:nvSpPr>
        <p:spPr bwMode="auto">
          <a:xfrm>
            <a:off x="5040313" y="2128838"/>
            <a:ext cx="3527425" cy="57785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符号与限界模型检测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3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</a:t>
            </a:r>
            <a:r>
              <a:rPr lang="zh-CN" altLang="en-US" sz="2400">
                <a:latin typeface="Calibri" pitchFamily="34" charset="0"/>
              </a:rPr>
              <a:t>：需求</a:t>
            </a:r>
            <a:endParaRPr lang="en-US" altLang="zh-CN" sz="2400">
              <a:latin typeface="Calibri" pitchFamily="34" charset="0"/>
            </a:endParaRPr>
          </a:p>
          <a:p>
            <a:endParaRPr lang="zh-CN" altLang="en-US" sz="2800">
              <a:latin typeface="Calibri" pitchFamily="34" charset="0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250825" y="1773238"/>
            <a:ext cx="7129463" cy="830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Calibri" pitchFamily="34" charset="0"/>
                <a:sym typeface="Wingdings" pitchFamily="2" charset="2"/>
              </a:rPr>
              <a:t>输入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: r </a:t>
            </a:r>
            <a:r>
              <a:rPr lang="zh-CN" altLang="en-US" sz="2400">
                <a:latin typeface="Calibri" pitchFamily="34" charset="0"/>
                <a:sym typeface="Wingdings" pitchFamily="2" charset="2"/>
              </a:rPr>
              <a:t>满足 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x&gt;=0</a:t>
            </a:r>
          </a:p>
          <a:p>
            <a:r>
              <a:rPr lang="zh-CN" altLang="en-US" sz="2400">
                <a:latin typeface="Calibri" pitchFamily="34" charset="0"/>
                <a:sym typeface="Wingdings" pitchFamily="2" charset="2"/>
              </a:rPr>
              <a:t>输出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: r </a:t>
            </a:r>
            <a:r>
              <a:rPr lang="zh-CN" altLang="en-US" sz="2400">
                <a:latin typeface="Calibri" pitchFamily="34" charset="0"/>
                <a:sym typeface="Wingdings" pitchFamily="2" charset="2"/>
              </a:rPr>
              <a:t>满足 </a:t>
            </a:r>
            <a:r>
              <a:rPr lang="en-US" altLang="zh-CN" sz="2400">
                <a:latin typeface="Calibri" pitchFamily="34" charset="0"/>
              </a:rPr>
              <a:t>x&gt;=r*r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>
                <a:latin typeface="Calibri" pitchFamily="34" charset="0"/>
              </a:rPr>
              <a:t> x&lt;(r+1)*(r+1)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zh-CN" altLang="en-US" smtClean="0"/>
              <a:t>程序与系统模型</a:t>
            </a: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5589587"/>
          </a:xfrm>
        </p:spPr>
        <p:txBody>
          <a:bodyPr/>
          <a:lstStyle/>
          <a:p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r>
              <a:rPr lang="en-US" altLang="zh-CN" smtClean="0"/>
              <a:t>K=&lt;S,R,I&gt; 		(</a:t>
            </a:r>
            <a:r>
              <a:rPr lang="zh-CN" altLang="en-US" smtClean="0"/>
              <a:t>公平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标号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r>
              <a:rPr lang="en-US" altLang="zh-CN" smtClean="0"/>
              <a:t>K=&lt;S,R,I,L&gt;</a:t>
            </a:r>
          </a:p>
          <a:p>
            <a:r>
              <a:rPr lang="zh-CN" altLang="en-US" smtClean="0"/>
              <a:t>公平标号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r>
              <a:rPr lang="en-US" altLang="zh-CN" smtClean="0"/>
              <a:t>K=&lt;S,R,I,L,</a:t>
            </a:r>
            <a:r>
              <a:rPr lang="en-US" altLang="zh-CN" smtClean="0">
                <a:sym typeface="Symbol" pitchFamily="18" charset="2"/>
              </a:rPr>
              <a:t></a:t>
            </a:r>
            <a:r>
              <a:rPr lang="en-US" altLang="zh-CN" smtClean="0"/>
              <a:t>&gt;</a:t>
            </a:r>
          </a:p>
          <a:p>
            <a:endParaRPr lang="en-US" altLang="zh-CN" smtClean="0"/>
          </a:p>
          <a:p>
            <a:r>
              <a:rPr lang="zh-CN" altLang="en-US" smtClean="0"/>
              <a:t>状态、迁移、路径、计算</a:t>
            </a:r>
            <a:r>
              <a:rPr lang="en-US" altLang="zh-CN" smtClean="0"/>
              <a:t>/</a:t>
            </a:r>
            <a:r>
              <a:rPr lang="zh-CN" altLang="en-US" smtClean="0"/>
              <a:t>运行</a:t>
            </a:r>
            <a:endParaRPr lang="en-US" altLang="zh-CN" smtClean="0"/>
          </a:p>
          <a:p>
            <a:r>
              <a:rPr lang="zh-CN" altLang="en-US" smtClean="0"/>
              <a:t>命题公式与状态集合的关系</a:t>
            </a:r>
            <a:endParaRPr lang="en-US" altLang="zh-CN" smtClean="0"/>
          </a:p>
          <a:p>
            <a:r>
              <a:rPr lang="zh-CN" altLang="en-US" smtClean="0"/>
              <a:t>公平条件的含义、对表达能力的提升作用</a:t>
            </a:r>
            <a:endParaRPr lang="en-US" altLang="zh-CN" smtClean="0"/>
          </a:p>
          <a:p>
            <a:r>
              <a:rPr lang="zh-CN" altLang="en-US" smtClean="0"/>
              <a:t>相关性质</a:t>
            </a:r>
            <a:r>
              <a:rPr lang="en-US" altLang="zh-CN" smtClean="0"/>
              <a:t>(</a:t>
            </a:r>
            <a:r>
              <a:rPr lang="zh-CN" altLang="en-US" smtClean="0"/>
              <a:t>安全、必达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相关验证算法与证明方法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zh-CN" altLang="en-US" smtClean="0"/>
              <a:t>基于谓词逻辑的变量赋值模型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55895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mtClean="0"/>
              <a:t>卫式迁移模型</a:t>
            </a:r>
            <a:r>
              <a:rPr lang="en-US" altLang="zh-CN" smtClean="0"/>
              <a:t>M=&lt;T,</a:t>
            </a:r>
            <a:r>
              <a:rPr lang="en-US" altLang="zh-CN" smtClean="0">
                <a:sym typeface="Symbol" pitchFamily="18" charset="2"/>
              </a:rPr>
              <a:t></a:t>
            </a:r>
            <a:r>
              <a:rPr lang="en-US" altLang="zh-CN" smtClean="0"/>
              <a:t>&gt;		</a:t>
            </a:r>
          </a:p>
          <a:p>
            <a:pPr>
              <a:lnSpc>
                <a:spcPct val="90000"/>
              </a:lnSpc>
            </a:pPr>
            <a:r>
              <a:rPr lang="zh-CN" altLang="en-US" smtClean="0"/>
              <a:t>流程图模型</a:t>
            </a:r>
            <a:r>
              <a:rPr lang="en-US" altLang="zh-CN" smtClean="0"/>
              <a:t>M</a:t>
            </a:r>
            <a:endParaRPr lang="zh-CN" altLang="en-US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结构化循环语句模型</a:t>
            </a:r>
            <a:r>
              <a:rPr lang="en-US" altLang="zh-CN" smtClean="0"/>
              <a:t>M		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符号、解释、赋值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状态、迁移、路径、计算</a:t>
            </a:r>
            <a:r>
              <a:rPr lang="en-US" altLang="zh-CN" smtClean="0"/>
              <a:t>/</a:t>
            </a:r>
            <a:r>
              <a:rPr lang="zh-CN" altLang="en-US" smtClean="0"/>
              <a:t>运行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基于谓词逻辑的模型到</a:t>
            </a:r>
            <a:r>
              <a:rPr lang="en-US" altLang="zh-CN" smtClean="0"/>
              <a:t>Kripke</a:t>
            </a:r>
            <a:r>
              <a:rPr lang="zh-CN" altLang="en-US" smtClean="0"/>
              <a:t>结构的转化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模型之间的关系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相关性质</a:t>
            </a:r>
            <a:r>
              <a:rPr lang="en-US" altLang="zh-CN" smtClean="0"/>
              <a:t>1(</a:t>
            </a:r>
            <a:r>
              <a:rPr lang="zh-CN" altLang="en-US" smtClean="0"/>
              <a:t>安全、必达</a:t>
            </a:r>
            <a:r>
              <a:rPr lang="en-US" altLang="zh-CN" smtClean="0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mtClean="0"/>
              <a:t>相关性质</a:t>
            </a:r>
            <a:r>
              <a:rPr lang="en-US" altLang="zh-CN" smtClean="0"/>
              <a:t>2(</a:t>
            </a:r>
            <a:r>
              <a:rPr lang="zh-CN" altLang="en-US" smtClean="0"/>
              <a:t>终止性质、部分正确、完全正确</a:t>
            </a:r>
            <a:r>
              <a:rPr lang="en-US" altLang="zh-CN" smtClean="0"/>
              <a:t>)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zh-CN" altLang="en-US" smtClean="0"/>
              <a:t>迁移系统模型</a:t>
            </a: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5589587"/>
          </a:xfrm>
        </p:spPr>
        <p:txBody>
          <a:bodyPr/>
          <a:lstStyle/>
          <a:p>
            <a:r>
              <a:rPr lang="en-US" altLang="zh-CN" smtClean="0"/>
              <a:t>Buchi</a:t>
            </a:r>
            <a:r>
              <a:rPr lang="zh-CN" altLang="en-US" smtClean="0"/>
              <a:t>自动机</a:t>
            </a:r>
            <a:r>
              <a:rPr lang="en-US" altLang="zh-CN" smtClean="0"/>
              <a:t>A=&lt;</a:t>
            </a:r>
            <a:r>
              <a:rPr lang="en-US" altLang="zh-CN" smtClean="0">
                <a:sym typeface="Symbol" pitchFamily="18" charset="2"/>
              </a:rPr>
              <a:t>,S,,I,F</a:t>
            </a:r>
            <a:r>
              <a:rPr lang="en-US" altLang="zh-CN" smtClean="0"/>
              <a:t>&gt; 		(LTS)</a:t>
            </a:r>
          </a:p>
          <a:p>
            <a:pPr>
              <a:buFont typeface="Arial" charset="0"/>
              <a:buNone/>
            </a:pPr>
            <a:endParaRPr lang="en-US" altLang="zh-CN" smtClean="0"/>
          </a:p>
          <a:p>
            <a:r>
              <a:rPr lang="zh-CN" altLang="en-US" smtClean="0"/>
              <a:t>字符串、运行、接受条件、语言</a:t>
            </a:r>
            <a:endParaRPr lang="en-US" altLang="zh-CN" smtClean="0"/>
          </a:p>
          <a:p>
            <a:r>
              <a:rPr lang="zh-CN" altLang="en-US" smtClean="0"/>
              <a:t>运算：并、交、</a:t>
            </a:r>
            <a:r>
              <a:rPr lang="en-US" altLang="zh-CN" smtClean="0"/>
              <a:t>(</a:t>
            </a:r>
            <a:r>
              <a:rPr lang="zh-CN" altLang="en-US" smtClean="0"/>
              <a:t>补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确定性与非确定性</a:t>
            </a:r>
            <a:endParaRPr lang="en-US" altLang="zh-CN" smtClean="0"/>
          </a:p>
          <a:p>
            <a:r>
              <a:rPr lang="zh-CN" altLang="en-US" smtClean="0"/>
              <a:t>不同的接受条件</a:t>
            </a:r>
            <a:r>
              <a:rPr lang="en-US" altLang="zh-CN" smtClean="0"/>
              <a:t>(</a:t>
            </a:r>
            <a:r>
              <a:rPr lang="zh-CN" altLang="en-US" smtClean="0"/>
              <a:t>扩展</a:t>
            </a:r>
            <a:r>
              <a:rPr lang="en-US" altLang="zh-CN" smtClean="0"/>
              <a:t>Buchi,Streett,Rabin,Muller)</a:t>
            </a:r>
          </a:p>
          <a:p>
            <a:r>
              <a:rPr lang="zh-CN" altLang="en-US" smtClean="0"/>
              <a:t>不同种类自动机之间的关系</a:t>
            </a:r>
            <a:r>
              <a:rPr lang="en-US" altLang="zh-CN" smtClean="0"/>
              <a:t>(GBA</a:t>
            </a:r>
            <a:r>
              <a:rPr lang="en-US" altLang="zh-CN" smtClean="0">
                <a:sym typeface="Wingdings" pitchFamily="2" charset="2"/>
              </a:rPr>
              <a:t>BA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相关性质</a:t>
            </a:r>
            <a:r>
              <a:rPr lang="en-US" altLang="zh-CN" smtClean="0"/>
              <a:t>(</a:t>
            </a:r>
            <a:r>
              <a:rPr lang="zh-CN" altLang="en-US" smtClean="0"/>
              <a:t>空性</a:t>
            </a:r>
            <a:r>
              <a:rPr lang="en-US" altLang="zh-CN" smtClean="0"/>
              <a:t>)</a:t>
            </a:r>
            <a:r>
              <a:rPr lang="zh-CN" altLang="en-US" smtClean="0"/>
              <a:t>及验证算法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zh-CN" altLang="en-US" smtClean="0"/>
              <a:t>迁移系统模型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4294967295"/>
          </p:nvPr>
        </p:nvSpPr>
        <p:spPr>
          <a:xfrm>
            <a:off x="0" y="1268413"/>
            <a:ext cx="9144000" cy="5589587"/>
          </a:xfrm>
        </p:spPr>
        <p:txBody>
          <a:bodyPr/>
          <a:lstStyle/>
          <a:p>
            <a:r>
              <a:rPr lang="zh-CN" altLang="en-US" smtClean="0"/>
              <a:t>时间自动机</a:t>
            </a:r>
            <a:r>
              <a:rPr lang="en-US" altLang="zh-CN" smtClean="0"/>
              <a:t> </a:t>
            </a:r>
          </a:p>
          <a:p>
            <a:r>
              <a:rPr lang="zh-CN" altLang="en-US" smtClean="0"/>
              <a:t>混成自动机</a:t>
            </a:r>
          </a:p>
          <a:p>
            <a:r>
              <a:rPr lang="en-US" altLang="zh-CN" smtClean="0"/>
              <a:t>Petri</a:t>
            </a:r>
            <a:r>
              <a:rPr lang="zh-CN" altLang="en-US" smtClean="0"/>
              <a:t>网</a:t>
            </a:r>
          </a:p>
          <a:p>
            <a:endParaRPr lang="zh-CN" altLang="en-US" smtClean="0"/>
          </a:p>
          <a:p>
            <a:r>
              <a:rPr lang="zh-CN" altLang="en-US" smtClean="0"/>
              <a:t>系统的描述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zh-CN" altLang="en-US" smtClean="0"/>
              <a:t>程序逻辑</a:t>
            </a: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zh-CN" altLang="en-US" smtClean="0"/>
              <a:t>线性时序逻辑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55895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PLTL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PLTL</a:t>
            </a:r>
            <a:r>
              <a:rPr lang="zh-CN" altLang="en-US" dirty="0" smtClean="0"/>
              <a:t>公式的不动点表示，</a:t>
            </a:r>
            <a:r>
              <a:rPr lang="en-US" altLang="zh-CN" dirty="0" smtClean="0">
                <a:sym typeface="Symbol" pitchFamily="18" charset="2"/>
              </a:rPr>
              <a:t></a:t>
            </a:r>
            <a:r>
              <a:rPr lang="en-US" altLang="zh-CN" dirty="0" smtClean="0"/>
              <a:t>TL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PLTL</a:t>
            </a:r>
            <a:r>
              <a:rPr lang="zh-CN" altLang="en-US" dirty="0" smtClean="0"/>
              <a:t>限界</a:t>
            </a:r>
            <a:r>
              <a:rPr lang="zh-CN" altLang="en-US" dirty="0" smtClean="0"/>
              <a:t>语义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PLTL</a:t>
            </a:r>
            <a:r>
              <a:rPr lang="zh-CN" altLang="en-US" dirty="0" smtClean="0"/>
              <a:t>与自动机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FOLTL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语义、可满足性、有效性、</a:t>
            </a:r>
            <a:r>
              <a:rPr lang="zh-CN" altLang="en-US" dirty="0" smtClean="0"/>
              <a:t>等价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最小</a:t>
            </a:r>
            <a:r>
              <a:rPr lang="zh-CN" altLang="en-US" dirty="0" smtClean="0"/>
              <a:t>完全集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推理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基本性质</a:t>
            </a:r>
            <a:r>
              <a:rPr lang="en-US" altLang="zh-CN" dirty="0" smtClean="0"/>
              <a:t>(</a:t>
            </a:r>
            <a:r>
              <a:rPr lang="zh-CN" altLang="en-US" dirty="0" smtClean="0"/>
              <a:t>安全、必达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的表达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相关模型检测问题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zh-CN" altLang="en-US" smtClean="0"/>
              <a:t>分枝时序逻辑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55895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CTL</a:t>
            </a:r>
          </a:p>
          <a:p>
            <a:r>
              <a:rPr lang="en-US" altLang="zh-CN" dirty="0" smtClean="0"/>
              <a:t>CTL</a:t>
            </a:r>
            <a:r>
              <a:rPr lang="zh-CN" altLang="en-US" dirty="0" smtClean="0"/>
              <a:t>公式的不动点表示与算法，</a:t>
            </a:r>
            <a:r>
              <a:rPr lang="en-US" altLang="zh-CN" dirty="0" smtClean="0">
                <a:sym typeface="Symbol" pitchFamily="18" charset="2"/>
              </a:rPr>
              <a:t>-</a:t>
            </a:r>
            <a:r>
              <a:rPr lang="zh-CN" altLang="en-US" dirty="0" smtClean="0">
                <a:sym typeface="Symbol" pitchFamily="18" charset="2"/>
              </a:rPr>
              <a:t>演算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CTL</a:t>
            </a:r>
            <a:r>
              <a:rPr lang="zh-CN" altLang="en-US" dirty="0" smtClean="0"/>
              <a:t>限界</a:t>
            </a:r>
            <a:r>
              <a:rPr lang="zh-CN" altLang="en-US" dirty="0" smtClean="0"/>
              <a:t>语义</a:t>
            </a: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r>
              <a:rPr lang="zh-CN" altLang="en-US" dirty="0" smtClean="0"/>
              <a:t>语义、可满足性、有效性、</a:t>
            </a:r>
            <a:r>
              <a:rPr lang="zh-CN" altLang="en-US" dirty="0" smtClean="0"/>
              <a:t>等价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最小</a:t>
            </a:r>
            <a:r>
              <a:rPr lang="zh-CN" altLang="en-US" dirty="0" smtClean="0"/>
              <a:t>完全集</a:t>
            </a:r>
            <a:endParaRPr lang="en-US" altLang="zh-CN" dirty="0" smtClean="0"/>
          </a:p>
          <a:p>
            <a:r>
              <a:rPr lang="zh-CN" altLang="en-US" dirty="0" smtClean="0"/>
              <a:t>推理系统</a:t>
            </a:r>
            <a:endParaRPr lang="en-US" altLang="zh-CN" dirty="0" smtClean="0"/>
          </a:p>
          <a:p>
            <a:r>
              <a:rPr lang="zh-CN" altLang="en-US" dirty="0" smtClean="0"/>
              <a:t>基本性质</a:t>
            </a:r>
            <a:r>
              <a:rPr lang="en-US" altLang="zh-CN" dirty="0" smtClean="0"/>
              <a:t>(</a:t>
            </a:r>
            <a:r>
              <a:rPr lang="zh-CN" altLang="en-US" dirty="0" smtClean="0"/>
              <a:t>安全、必达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的表达</a:t>
            </a:r>
            <a:endParaRPr lang="en-US" altLang="zh-CN" dirty="0" smtClean="0"/>
          </a:p>
          <a:p>
            <a:r>
              <a:rPr lang="zh-CN" altLang="en-US" dirty="0" smtClean="0"/>
              <a:t>相关模型检测问题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zh-CN" altLang="en-US" smtClean="0"/>
              <a:t>程序推理</a:t>
            </a:r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zh-CN" altLang="en-US" smtClean="0"/>
              <a:t>卫式迁移模型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5589587"/>
          </a:xfrm>
        </p:spPr>
        <p:txBody>
          <a:bodyPr/>
          <a:lstStyle/>
          <a:p>
            <a:r>
              <a:rPr lang="en-US" altLang="zh-CN" smtClean="0">
                <a:sym typeface="Symbol" pitchFamily="18" charset="2"/>
              </a:rPr>
              <a:t>M |=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 	  (R) </a:t>
            </a:r>
          </a:p>
          <a:p>
            <a:r>
              <a:rPr lang="en-US" altLang="zh-CN" smtClean="0">
                <a:sym typeface="Symbol" pitchFamily="18" charset="2"/>
              </a:rPr>
              <a:t>M |=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 	  (G) </a:t>
            </a:r>
            <a:endParaRPr lang="en-US" altLang="zh-CN" smtClean="0"/>
          </a:p>
          <a:p>
            <a:r>
              <a:rPr lang="en-US" altLang="zh-CN" smtClean="0">
                <a:sym typeface="Symbol" pitchFamily="18" charset="2"/>
              </a:rPr>
              <a:t>M |=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 	  (U) </a:t>
            </a:r>
          </a:p>
          <a:p>
            <a:r>
              <a:rPr lang="en-US" altLang="zh-CN" smtClean="0">
                <a:sym typeface="Symbol" pitchFamily="18" charset="2"/>
              </a:rPr>
              <a:t>M |=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 	  (F) </a:t>
            </a:r>
          </a:p>
          <a:p>
            <a:pPr>
              <a:buFont typeface="Arial" charset="0"/>
              <a:buNone/>
            </a:pPr>
            <a:endParaRPr lang="en-US" altLang="zh-CN" smtClean="0"/>
          </a:p>
          <a:p>
            <a:r>
              <a:rPr lang="zh-CN" altLang="en-US" smtClean="0"/>
              <a:t>最弱宽松前断言</a:t>
            </a:r>
            <a:r>
              <a:rPr lang="en-US" altLang="zh-CN" smtClean="0"/>
              <a:t>(</a:t>
            </a:r>
            <a:r>
              <a:rPr lang="zh-CN" altLang="en-US" smtClean="0"/>
              <a:t>迁移集合</a:t>
            </a:r>
            <a:r>
              <a:rPr lang="en-US" altLang="zh-CN" smtClean="0"/>
              <a:t>) </a:t>
            </a:r>
            <a:r>
              <a:rPr lang="zh-CN" altLang="en-US" smtClean="0"/>
              <a:t>：</a:t>
            </a:r>
            <a:r>
              <a:rPr lang="en-US" altLang="zh-CN" smtClean="0"/>
              <a:t>wlp, [.]</a:t>
            </a:r>
          </a:p>
          <a:p>
            <a:r>
              <a:rPr lang="zh-CN" altLang="en-US" smtClean="0"/>
              <a:t>良基集合： </a:t>
            </a:r>
            <a:r>
              <a:rPr lang="en-US" altLang="zh-CN" smtClean="0"/>
              <a:t>W, w, t</a:t>
            </a:r>
          </a:p>
          <a:p>
            <a:r>
              <a:rPr lang="zh-CN" altLang="en-US" smtClean="0"/>
              <a:t>部分证明规则前提内容的选择和构造</a:t>
            </a:r>
            <a:endParaRPr lang="en-US" altLang="zh-CN" smtClean="0"/>
          </a:p>
          <a:p>
            <a:r>
              <a:rPr lang="zh-CN" altLang="en-US" smtClean="0"/>
              <a:t>证明规则前提的验证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3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整树平方根：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设计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5875" y="110648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282" y="1689894"/>
            <a:ext cx="27305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8175" y="1827213"/>
            <a:ext cx="27352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775" y="247491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00563" y="3284538"/>
            <a:ext cx="10080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975" y="3213100"/>
            <a:ext cx="1871663" cy="557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388" y="4149725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550" y="47974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750" y="5589588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5963" y="3357563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2988" y="326707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219" y="2345532"/>
            <a:ext cx="25717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551" y="3067050"/>
            <a:ext cx="290512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050" y="3490913"/>
            <a:ext cx="28892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531" y="3931444"/>
            <a:ext cx="4349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3506" y="4633119"/>
            <a:ext cx="257175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3338" y="5416550"/>
            <a:ext cx="344488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3393" y="3691732"/>
            <a:ext cx="3281363" cy="1295400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625" y="3508375"/>
            <a:ext cx="287338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650" y="3284538"/>
            <a:ext cx="1079500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288" y="3508375"/>
            <a:ext cx="360362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638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4075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9482" name="矩形 45"/>
          <p:cNvSpPr>
            <a:spLocks noChangeArrowheads="1"/>
          </p:cNvSpPr>
          <p:nvPr/>
        </p:nvSpPr>
        <p:spPr bwMode="auto">
          <a:xfrm>
            <a:off x="3924300" y="4365625"/>
            <a:ext cx="48958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BEG:	</a:t>
            </a:r>
            <a:r>
              <a:rPr lang="en-US" altLang="zh-CN" sz="24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S1:	if (y3&lt;=x) goto S2 else goto S4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S2:	</a:t>
            </a:r>
            <a:r>
              <a:rPr lang="en-US" altLang="zh-CN" sz="24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400">
                <a:latin typeface="Calibri" pitchFamily="34" charset="0"/>
              </a:rPr>
              <a:t>S3:	(y3):=(y3+y2);  goto S1</a:t>
            </a:r>
          </a:p>
          <a:p>
            <a:r>
              <a:rPr lang="en-US" altLang="zh-CN" sz="2400">
                <a:latin typeface="Calibri" pitchFamily="34" charset="0"/>
              </a:rPr>
              <a:t>S4:	(r):=(y1); goto END</a:t>
            </a:r>
            <a:endParaRPr lang="zh-CN" altLang="en-US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zh-CN" altLang="en-US" smtClean="0"/>
              <a:t>流程图模型</a:t>
            </a: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5589587"/>
          </a:xfrm>
        </p:spPr>
        <p:txBody>
          <a:bodyPr/>
          <a:lstStyle/>
          <a:p>
            <a:r>
              <a:rPr lang="zh-CN" altLang="en-US" smtClean="0">
                <a:sym typeface="Symbol" pitchFamily="18" charset="2"/>
              </a:rPr>
              <a:t>部分正确性：</a:t>
            </a:r>
            <a:r>
              <a:rPr lang="en-US" altLang="zh-CN" smtClean="0">
                <a:sym typeface="Symbol" pitchFamily="18" charset="2"/>
              </a:rPr>
              <a:t>	|=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  {  } M {  } </a:t>
            </a:r>
          </a:p>
          <a:p>
            <a:r>
              <a:rPr lang="zh-CN" altLang="en-US" smtClean="0">
                <a:sym typeface="Symbol" pitchFamily="18" charset="2"/>
              </a:rPr>
              <a:t>终止性：</a:t>
            </a:r>
            <a:r>
              <a:rPr lang="en-US" altLang="zh-CN" smtClean="0">
                <a:sym typeface="Symbol" pitchFamily="18" charset="2"/>
              </a:rPr>
              <a:t>		|=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  [  ] M [ true ] </a:t>
            </a:r>
          </a:p>
          <a:p>
            <a:r>
              <a:rPr lang="zh-CN" altLang="en-US" smtClean="0">
                <a:sym typeface="Symbol" pitchFamily="18" charset="2"/>
              </a:rPr>
              <a:t>完全正确性：</a:t>
            </a:r>
            <a:r>
              <a:rPr lang="en-US" altLang="zh-CN" smtClean="0">
                <a:sym typeface="Symbol" pitchFamily="18" charset="2"/>
              </a:rPr>
              <a:t>	|=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  [  ] M [  ] </a:t>
            </a:r>
          </a:p>
          <a:p>
            <a:endParaRPr lang="en-US" altLang="zh-CN" smtClean="0"/>
          </a:p>
          <a:p>
            <a:r>
              <a:rPr lang="zh-CN" altLang="en-US" smtClean="0"/>
              <a:t>最弱宽松前断言</a:t>
            </a:r>
            <a:r>
              <a:rPr lang="en-US" altLang="zh-CN" smtClean="0"/>
              <a:t>(</a:t>
            </a:r>
            <a:r>
              <a:rPr lang="zh-CN" altLang="en-US" smtClean="0"/>
              <a:t>路径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r>
              <a:rPr lang="en-US" altLang="zh-CN" smtClean="0"/>
              <a:t>wlp, [.]</a:t>
            </a:r>
          </a:p>
          <a:p>
            <a:r>
              <a:rPr lang="zh-CN" altLang="en-US" smtClean="0"/>
              <a:t>良基集合： </a:t>
            </a:r>
            <a:r>
              <a:rPr lang="en-US" altLang="zh-CN" smtClean="0"/>
              <a:t>W, w, t</a:t>
            </a:r>
          </a:p>
          <a:p>
            <a:r>
              <a:rPr lang="zh-CN" altLang="en-US" smtClean="0"/>
              <a:t>部分证明规则前提内容的选择和构造</a:t>
            </a:r>
            <a:endParaRPr lang="en-US" altLang="zh-CN" smtClean="0"/>
          </a:p>
          <a:p>
            <a:r>
              <a:rPr lang="zh-CN" altLang="en-US" smtClean="0"/>
              <a:t>验证条件的生成及验证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zh-CN" altLang="en-US" smtClean="0"/>
              <a:t>结构化循环语句模型</a:t>
            </a:r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5589587"/>
          </a:xfrm>
        </p:spPr>
        <p:txBody>
          <a:bodyPr/>
          <a:lstStyle/>
          <a:p>
            <a:r>
              <a:rPr lang="zh-CN" altLang="en-US" smtClean="0">
                <a:sym typeface="Symbol" pitchFamily="18" charset="2"/>
              </a:rPr>
              <a:t>部分正确性：</a:t>
            </a:r>
            <a:r>
              <a:rPr lang="en-US" altLang="zh-CN" smtClean="0">
                <a:sym typeface="Symbol" pitchFamily="18" charset="2"/>
              </a:rPr>
              <a:t>	|=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  {  } M {  } </a:t>
            </a:r>
          </a:p>
          <a:p>
            <a:r>
              <a:rPr lang="zh-CN" altLang="en-US" smtClean="0">
                <a:sym typeface="Symbol" pitchFamily="18" charset="2"/>
              </a:rPr>
              <a:t>终止性：</a:t>
            </a:r>
            <a:r>
              <a:rPr lang="en-US" altLang="zh-CN" smtClean="0">
                <a:sym typeface="Symbol" pitchFamily="18" charset="2"/>
              </a:rPr>
              <a:t>		|=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  [  ] M [ true ] </a:t>
            </a:r>
          </a:p>
          <a:p>
            <a:r>
              <a:rPr lang="zh-CN" altLang="en-US" smtClean="0">
                <a:sym typeface="Symbol" pitchFamily="18" charset="2"/>
              </a:rPr>
              <a:t>完全正确性：</a:t>
            </a:r>
            <a:r>
              <a:rPr lang="en-US" altLang="zh-CN" smtClean="0">
                <a:sym typeface="Symbol" pitchFamily="18" charset="2"/>
              </a:rPr>
              <a:t>	|=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  [  ] M [  ] </a:t>
            </a:r>
          </a:p>
          <a:p>
            <a:endParaRPr lang="en-US" altLang="zh-CN" smtClean="0"/>
          </a:p>
          <a:p>
            <a:r>
              <a:rPr lang="zh-CN" altLang="en-US" smtClean="0"/>
              <a:t>最弱宽松前断言</a:t>
            </a:r>
            <a:r>
              <a:rPr lang="en-US" altLang="zh-CN" smtClean="0"/>
              <a:t>(</a:t>
            </a:r>
            <a:r>
              <a:rPr lang="zh-CN" altLang="en-US" smtClean="0"/>
              <a:t>程序片段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r>
              <a:rPr lang="en-US" altLang="zh-CN" smtClean="0"/>
              <a:t>wlp, </a:t>
            </a:r>
            <a:r>
              <a:rPr lang="zh-CN" altLang="en-US" smtClean="0"/>
              <a:t>推理规则</a:t>
            </a:r>
            <a:endParaRPr lang="en-US" altLang="zh-CN" smtClean="0"/>
          </a:p>
          <a:p>
            <a:r>
              <a:rPr lang="zh-CN" altLang="en-US" smtClean="0"/>
              <a:t>良基集合： </a:t>
            </a:r>
            <a:r>
              <a:rPr lang="en-US" altLang="zh-CN" smtClean="0"/>
              <a:t>W, w, t</a:t>
            </a:r>
          </a:p>
          <a:p>
            <a:r>
              <a:rPr lang="zh-CN" altLang="en-US" smtClean="0"/>
              <a:t>部分证明规则前提内容的选择和构造</a:t>
            </a:r>
            <a:endParaRPr lang="en-US" altLang="zh-CN" smtClean="0"/>
          </a:p>
          <a:p>
            <a:r>
              <a:rPr lang="zh-CN" altLang="en-US" smtClean="0"/>
              <a:t>验证条件的生成及验证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zh-CN" altLang="en-US" smtClean="0"/>
              <a:t>模型检测</a:t>
            </a:r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en-US" altLang="zh-CN" smtClean="0"/>
              <a:t>CTL</a:t>
            </a:r>
            <a:r>
              <a:rPr lang="zh-CN" altLang="en-US" smtClean="0"/>
              <a:t>性质的模型检测原理</a:t>
            </a: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5589587"/>
          </a:xfrm>
        </p:spPr>
        <p:txBody>
          <a:bodyPr/>
          <a:lstStyle/>
          <a:p>
            <a:r>
              <a:rPr lang="zh-CN" altLang="en-US" smtClean="0"/>
              <a:t>显式状态模型检测</a:t>
            </a:r>
            <a:endParaRPr lang="en-US" altLang="zh-CN" smtClean="0"/>
          </a:p>
          <a:p>
            <a:r>
              <a:rPr lang="zh-CN" altLang="en-US" smtClean="0"/>
              <a:t>符号模型检测</a:t>
            </a:r>
            <a:endParaRPr lang="en-US" altLang="zh-CN" smtClean="0"/>
          </a:p>
          <a:p>
            <a:r>
              <a:rPr lang="zh-CN" altLang="en-US" smtClean="0"/>
              <a:t>限界正确性检查</a:t>
            </a:r>
            <a:r>
              <a:rPr lang="en-US" altLang="zh-CN" smtClean="0"/>
              <a:t>(</a:t>
            </a:r>
            <a:r>
              <a:rPr lang="zh-CN" altLang="en-US" smtClean="0"/>
              <a:t>限界模型检测</a:t>
            </a:r>
            <a:r>
              <a:rPr lang="en-US" altLang="zh-CN" smtClean="0"/>
              <a:t>)</a:t>
            </a:r>
          </a:p>
          <a:p>
            <a:endParaRPr lang="en-US" altLang="zh-CN" smtClean="0"/>
          </a:p>
          <a:p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endParaRPr lang="en-US" altLang="zh-CN" smtClean="0"/>
          </a:p>
          <a:p>
            <a:r>
              <a:rPr lang="zh-CN" altLang="en-US" smtClean="0"/>
              <a:t>公平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en-US" altLang="zh-CN" smtClean="0"/>
              <a:t>LTL</a:t>
            </a:r>
            <a:r>
              <a:rPr lang="zh-CN" altLang="en-US" smtClean="0"/>
              <a:t>性质的模型检测原理</a:t>
            </a:r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5589587"/>
          </a:xfrm>
        </p:spPr>
        <p:txBody>
          <a:bodyPr/>
          <a:lstStyle/>
          <a:p>
            <a:r>
              <a:rPr lang="zh-CN" altLang="en-US" smtClean="0"/>
              <a:t>显式状态模型检测</a:t>
            </a:r>
            <a:endParaRPr lang="en-US" altLang="zh-CN" smtClean="0"/>
          </a:p>
          <a:p>
            <a:r>
              <a:rPr lang="zh-CN" altLang="en-US" smtClean="0"/>
              <a:t>符号模型检测</a:t>
            </a:r>
            <a:endParaRPr lang="en-US" altLang="zh-CN" smtClean="0"/>
          </a:p>
          <a:p>
            <a:r>
              <a:rPr lang="zh-CN" altLang="en-US" smtClean="0"/>
              <a:t>限界模型检测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</a:p>
          <a:p>
            <a:r>
              <a:rPr lang="zh-CN" altLang="en-US" smtClean="0"/>
              <a:t>公平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 bwMode="auto">
          <a:xfrm>
            <a:off x="1331913" y="2133600"/>
            <a:ext cx="1511300" cy="194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宋体" pitchFamily="2" charset="-122"/>
              </a:rPr>
              <a:t>程序与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宋体" pitchFamily="2" charset="-122"/>
              </a:rPr>
              <a:t>软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宋体" pitchFamily="2" charset="-122"/>
              </a:rPr>
              <a:t>件系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宋体" pitchFamily="2" charset="-122"/>
              </a:rPr>
              <a:t>统</a:t>
            </a:r>
            <a:endParaRPr lang="en-US" altLang="zh-CN" sz="3200" dirty="0">
              <a:latin typeface="+mn-lt"/>
              <a:ea typeface="宋体" pitchFamily="2" charset="-122"/>
            </a:endParaRPr>
          </a:p>
        </p:txBody>
      </p:sp>
      <p:sp>
        <p:nvSpPr>
          <p:cNvPr id="24" name="矩形标注 23"/>
          <p:cNvSpPr/>
          <p:nvPr/>
        </p:nvSpPr>
        <p:spPr bwMode="auto">
          <a:xfrm>
            <a:off x="5724525" y="2565400"/>
            <a:ext cx="1943100" cy="1079500"/>
          </a:xfrm>
          <a:prstGeom prst="wedgeRectCallout">
            <a:avLst>
              <a:gd name="adj1" fmla="val -49875"/>
              <a:gd name="adj2" fmla="val -16983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宋体" pitchFamily="2" charset="-122"/>
              </a:rPr>
              <a:t>行为规范</a:t>
            </a:r>
            <a:endParaRPr lang="en-US" altLang="zh-CN" sz="3200" dirty="0">
              <a:latin typeface="+mn-lt"/>
              <a:ea typeface="宋体" pitchFamily="2" charset="-122"/>
            </a:endParaRPr>
          </a:p>
        </p:txBody>
      </p:sp>
      <p:cxnSp>
        <p:nvCxnSpPr>
          <p:cNvPr id="52227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2843213" y="3105150"/>
            <a:ext cx="28813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053" name="页脚占位符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altLang="zh-CN" smtClean="0"/>
          </a:p>
          <a:p>
            <a:pPr algn="r">
              <a:defRPr/>
            </a:pPr>
            <a:fld id="{CF1A7307-89AF-4BA1-9F2D-79F5E20E52FE}" type="slidenum">
              <a:rPr lang="en-US" altLang="zh-CN" smtClean="0"/>
              <a:pPr algn="r">
                <a:defRPr/>
              </a:pPr>
              <a:t>45</a:t>
            </a:fld>
            <a:endParaRPr lang="en-US" altLang="zh-CN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97913" cy="549275"/>
          </a:xfrm>
        </p:spPr>
        <p:txBody>
          <a:bodyPr/>
          <a:lstStyle/>
          <a:p>
            <a:pPr algn="l"/>
            <a:endParaRPr lang="zh-CN" altLang="en-US" sz="2800" dirty="0" smtClean="0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867400" y="2565400"/>
            <a:ext cx="1728788" cy="10810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程序逻辑</a:t>
            </a:r>
          </a:p>
        </p:txBody>
      </p:sp>
      <p:cxnSp>
        <p:nvCxnSpPr>
          <p:cNvPr id="52231" name="AutoShape 6"/>
          <p:cNvCxnSpPr>
            <a:cxnSpLocks noChangeShapeType="1"/>
            <a:stCxn id="13" idx="3"/>
            <a:endCxn id="10" idx="2"/>
          </p:cNvCxnSpPr>
          <p:nvPr/>
        </p:nvCxnSpPr>
        <p:spPr bwMode="auto">
          <a:xfrm>
            <a:off x="2771775" y="3105150"/>
            <a:ext cx="309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3" name="圆角矩形 12"/>
          <p:cNvSpPr/>
          <p:nvPr/>
        </p:nvSpPr>
        <p:spPr>
          <a:xfrm>
            <a:off x="1425575" y="2133600"/>
            <a:ext cx="1346200" cy="1943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系统行为模型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3563938" y="3213100"/>
            <a:ext cx="1866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验证方法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348038" y="3789363"/>
            <a:ext cx="2159000" cy="935037"/>
          </a:xfrm>
          <a:prstGeom prst="roundRect">
            <a:avLst>
              <a:gd name="adj" fmla="val 49384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基本原理</a:t>
            </a:r>
            <a:endParaRPr lang="en-US" altLang="zh-CN" sz="2800" dirty="0"/>
          </a:p>
        </p:txBody>
      </p:sp>
      <p:sp>
        <p:nvSpPr>
          <p:cNvPr id="15" name="矩形标注 14"/>
          <p:cNvSpPr/>
          <p:nvPr/>
        </p:nvSpPr>
        <p:spPr bwMode="auto">
          <a:xfrm>
            <a:off x="2484438" y="5084763"/>
            <a:ext cx="1943100" cy="647700"/>
          </a:xfrm>
          <a:prstGeom prst="wedgeRectCallout">
            <a:avLst>
              <a:gd name="adj1" fmla="val 29107"/>
              <a:gd name="adj2" fmla="val -9889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black"/>
                </a:solidFill>
                <a:latin typeface="+mn-lt"/>
                <a:ea typeface="宋体" pitchFamily="2" charset="-122"/>
              </a:rPr>
              <a:t>程序推理</a:t>
            </a:r>
            <a:endParaRPr lang="en-US" altLang="zh-CN" sz="2800" dirty="0">
              <a:solidFill>
                <a:prstClr val="black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8" name="矩形标注 17"/>
          <p:cNvSpPr/>
          <p:nvPr/>
        </p:nvSpPr>
        <p:spPr bwMode="auto">
          <a:xfrm>
            <a:off x="4572000" y="5084763"/>
            <a:ext cx="1944688" cy="647700"/>
          </a:xfrm>
          <a:prstGeom prst="wedgeRectCallout">
            <a:avLst>
              <a:gd name="adj1" fmla="val -33202"/>
              <a:gd name="adj2" fmla="val -9889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black"/>
                </a:solidFill>
                <a:latin typeface="+mn-lt"/>
                <a:ea typeface="宋体" pitchFamily="2" charset="-122"/>
              </a:rPr>
              <a:t>模型检测</a:t>
            </a:r>
            <a:endParaRPr lang="en-US" altLang="zh-CN" sz="2800" dirty="0">
              <a:solidFill>
                <a:prstClr val="black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" grpId="0" animBg="1"/>
      <p:bldP spid="15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zh-CN" altLang="en-US" smtClean="0"/>
              <a:t>模型</a:t>
            </a:r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5661025"/>
          </a:xfrm>
        </p:spPr>
        <p:txBody>
          <a:bodyPr/>
          <a:lstStyle/>
          <a:p>
            <a:r>
              <a:rPr lang="zh-CN" altLang="en-US" smtClean="0"/>
              <a:t>模型的理论</a:t>
            </a:r>
            <a:endParaRPr lang="en-US" altLang="zh-CN" smtClean="0"/>
          </a:p>
          <a:p>
            <a:pPr lvl="1"/>
            <a:r>
              <a:rPr lang="zh-CN" altLang="en-US" smtClean="0"/>
              <a:t>基于谓词逻辑的模型与</a:t>
            </a:r>
            <a:r>
              <a:rPr lang="en-US" altLang="zh-CN" smtClean="0"/>
              <a:t>Kripke</a:t>
            </a:r>
            <a:r>
              <a:rPr lang="zh-CN" altLang="en-US" smtClean="0"/>
              <a:t>结构的关系</a:t>
            </a:r>
            <a:endParaRPr lang="en-US" altLang="zh-CN" smtClean="0"/>
          </a:p>
          <a:p>
            <a:pPr lvl="1"/>
            <a:r>
              <a:rPr lang="zh-CN" altLang="en-US" smtClean="0"/>
              <a:t>不同的基于谓词逻辑的模型的关系</a:t>
            </a:r>
            <a:endParaRPr lang="en-US" altLang="zh-CN" smtClean="0"/>
          </a:p>
          <a:p>
            <a:pPr lvl="1"/>
            <a:r>
              <a:rPr lang="zh-CN" altLang="en-US" smtClean="0"/>
              <a:t>自动机模型与</a:t>
            </a:r>
            <a:r>
              <a:rPr lang="en-US" altLang="zh-CN" smtClean="0"/>
              <a:t>Kripke</a:t>
            </a:r>
            <a:r>
              <a:rPr lang="zh-CN" altLang="en-US" smtClean="0"/>
              <a:t>结构的关系</a:t>
            </a:r>
            <a:endParaRPr lang="en-US" altLang="zh-CN" smtClean="0"/>
          </a:p>
          <a:p>
            <a:pPr lvl="1"/>
            <a:r>
              <a:rPr lang="zh-CN" altLang="en-US" smtClean="0"/>
              <a:t>不同自动机模型的关系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模型的应用</a:t>
            </a:r>
            <a:endParaRPr lang="en-US" altLang="zh-CN" smtClean="0"/>
          </a:p>
          <a:p>
            <a:pPr lvl="1"/>
            <a:r>
              <a:rPr lang="zh-CN" altLang="en-US" smtClean="0"/>
              <a:t>用基于谓词逻辑的模型描述算法</a:t>
            </a:r>
            <a:endParaRPr lang="en-US" altLang="zh-CN" smtClean="0"/>
          </a:p>
          <a:p>
            <a:pPr lvl="1"/>
            <a:r>
              <a:rPr lang="zh-CN" altLang="en-US" smtClean="0"/>
              <a:t>用时间自动机模型描述系统的运行模式</a:t>
            </a:r>
            <a:endParaRPr lang="en-US" altLang="zh-CN" smtClean="0"/>
          </a:p>
          <a:p>
            <a:pPr lvl="1"/>
            <a:r>
              <a:rPr lang="zh-CN" altLang="en-US" smtClean="0"/>
              <a:t>用</a:t>
            </a:r>
            <a:r>
              <a:rPr lang="en-US" altLang="zh-CN" smtClean="0"/>
              <a:t>Petri</a:t>
            </a:r>
            <a:r>
              <a:rPr lang="zh-CN" altLang="en-US" smtClean="0"/>
              <a:t>网模型描述系统的运行模式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zh-CN" altLang="en-US" smtClean="0"/>
              <a:t>时序逻辑</a:t>
            </a: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5661025"/>
          </a:xfrm>
        </p:spPr>
        <p:txBody>
          <a:bodyPr/>
          <a:lstStyle/>
          <a:p>
            <a:r>
              <a:rPr lang="zh-CN" altLang="en-US" dirty="0" smtClean="0"/>
              <a:t>时序逻辑的理论与应用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逻辑、用逻辑公式描述系统的运行模式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语义、应用语义进行公式的推理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规则、应用推理系统进行公式的推理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时序逻辑性质模型检测的基础算法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LTL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自动机，</a:t>
            </a:r>
            <a:r>
              <a:rPr lang="en-US" altLang="zh-CN" dirty="0" smtClean="0">
                <a:sym typeface="Wingdings" pitchFamily="2" charset="2"/>
              </a:rPr>
              <a:t>GBABA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BA</a:t>
            </a:r>
            <a:r>
              <a:rPr lang="zh-CN" altLang="en-US" dirty="0" smtClean="0">
                <a:sym typeface="Wingdings" pitchFamily="2" charset="2"/>
              </a:rPr>
              <a:t>为空算法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CTL</a:t>
            </a:r>
            <a:r>
              <a:rPr lang="zh-CN" altLang="en-US" dirty="0" smtClean="0">
                <a:sym typeface="Wingdings" pitchFamily="2" charset="2"/>
              </a:rPr>
              <a:t>状态集合，状态集合的包含关系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zh-CN" altLang="en-US" smtClean="0"/>
              <a:t>程序推理</a:t>
            </a: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5661025"/>
          </a:xfrm>
        </p:spPr>
        <p:txBody>
          <a:bodyPr/>
          <a:lstStyle/>
          <a:p>
            <a:r>
              <a:rPr lang="zh-CN" altLang="en-US" smtClean="0"/>
              <a:t>程序推理的理论</a:t>
            </a:r>
            <a:endParaRPr lang="en-US" altLang="zh-CN" smtClean="0"/>
          </a:p>
          <a:p>
            <a:pPr lvl="1"/>
            <a:r>
              <a:rPr lang="zh-CN" altLang="en-US" smtClean="0"/>
              <a:t>断言与最弱宽松前断言</a:t>
            </a:r>
            <a:endParaRPr lang="en-US" altLang="zh-CN" smtClean="0"/>
          </a:p>
          <a:p>
            <a:pPr lvl="1"/>
            <a:r>
              <a:rPr lang="zh-CN" altLang="en-US" smtClean="0"/>
              <a:t>良基集合与相关函数或项</a:t>
            </a:r>
            <a:endParaRPr lang="en-US" altLang="zh-CN" smtClean="0"/>
          </a:p>
          <a:p>
            <a:pPr lvl="1"/>
            <a:r>
              <a:rPr lang="zh-CN" altLang="en-US" smtClean="0"/>
              <a:t>推理规则与推理方法</a:t>
            </a:r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  <a:p>
            <a:r>
              <a:rPr lang="zh-CN" altLang="en-US" smtClean="0"/>
              <a:t>程序推理理论的应用</a:t>
            </a:r>
            <a:endParaRPr lang="en-US" altLang="zh-CN" smtClean="0"/>
          </a:p>
          <a:p>
            <a:pPr lvl="1"/>
            <a:r>
              <a:rPr lang="zh-CN" altLang="en-US" smtClean="0"/>
              <a:t>应用给定程序推理方法验证正确性要求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en-US" altLang="zh-CN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zh-CN" altLang="en-US" smtClean="0"/>
              <a:t>模型检测</a:t>
            </a: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5661025"/>
          </a:xfrm>
        </p:spPr>
        <p:txBody>
          <a:bodyPr/>
          <a:lstStyle/>
          <a:p>
            <a:r>
              <a:rPr lang="zh-CN" altLang="en-US" smtClean="0"/>
              <a:t>模型检测方法</a:t>
            </a:r>
            <a:endParaRPr lang="en-US" altLang="zh-CN" smtClean="0"/>
          </a:p>
          <a:p>
            <a:pPr lvl="1"/>
            <a:r>
              <a:rPr lang="zh-CN" altLang="en-US" smtClean="0"/>
              <a:t>显式状态模型检测</a:t>
            </a:r>
            <a:endParaRPr lang="en-US" altLang="zh-CN" smtClean="0"/>
          </a:p>
          <a:p>
            <a:pPr lvl="1"/>
            <a:r>
              <a:rPr lang="zh-CN" altLang="en-US" smtClean="0"/>
              <a:t>符号模型检测</a:t>
            </a:r>
            <a:endParaRPr lang="en-US" altLang="zh-CN" smtClean="0"/>
          </a:p>
          <a:p>
            <a:pPr lvl="1"/>
            <a:r>
              <a:rPr lang="zh-CN" altLang="en-US" smtClean="0"/>
              <a:t>限界模型检测</a:t>
            </a:r>
            <a:r>
              <a:rPr lang="en-US" altLang="zh-CN" smtClean="0"/>
              <a:t>/</a:t>
            </a:r>
            <a:r>
              <a:rPr lang="zh-CN" altLang="en-US" smtClean="0"/>
              <a:t>限界正确性检查</a:t>
            </a:r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  <a:p>
            <a:r>
              <a:rPr lang="zh-CN" altLang="en-US" smtClean="0"/>
              <a:t>模型检测方法的应用</a:t>
            </a:r>
          </a:p>
          <a:p>
            <a:pPr lvl="1"/>
            <a:r>
              <a:rPr lang="zh-CN" altLang="en-US" smtClean="0"/>
              <a:t>应用给定模型检测方法验证正确性要求</a:t>
            </a:r>
            <a:r>
              <a:rPr lang="en-US" altLang="zh-CN" smtClean="0"/>
              <a:t>(M|=</a:t>
            </a:r>
            <a:r>
              <a:rPr lang="en-US" altLang="zh-CN" smtClean="0">
                <a:sym typeface="Symbol" pitchFamily="18" charset="2"/>
              </a:rPr>
              <a:t>)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3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</a:t>
            </a:r>
            <a:endParaRPr lang="en-US" altLang="zh-CN" sz="2400">
              <a:latin typeface="Calibri" pitchFamily="34" charset="0"/>
            </a:endParaRPr>
          </a:p>
          <a:p>
            <a:endParaRPr lang="zh-CN" altLang="en-US" sz="2800">
              <a:latin typeface="Calibri" pitchFamily="34" charset="0"/>
            </a:endParaRPr>
          </a:p>
        </p:txBody>
      </p:sp>
      <p:sp>
        <p:nvSpPr>
          <p:cNvPr id="20482" name="矩形 5"/>
          <p:cNvSpPr>
            <a:spLocks noChangeArrowheads="1"/>
          </p:cNvSpPr>
          <p:nvPr/>
        </p:nvSpPr>
        <p:spPr bwMode="auto">
          <a:xfrm>
            <a:off x="250825" y="1628775"/>
            <a:ext cx="7129463" cy="2308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 pc=BEG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>
                <a:latin typeface="Calibri" pitchFamily="34" charset="0"/>
              </a:rPr>
              <a:t>(y1,y2,y3,pc):=(0,1,1,S1)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 pc=S1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(y3&lt;=x)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(pc):=(S2) 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 pc=S1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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 (y3&lt;=x)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(pc):=(S4) 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 pc=S2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>
                <a:latin typeface="Calibri" pitchFamily="34" charset="0"/>
              </a:rPr>
              <a:t>(y1,y2,pc):=(y1+1,y2+2,S3)</a:t>
            </a:r>
          </a:p>
          <a:p>
            <a:r>
              <a:rPr lang="en-US" altLang="zh-CN" sz="2400">
                <a:latin typeface="Calibri" pitchFamily="34" charset="0"/>
              </a:rPr>
              <a:t> pc=S3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>
                <a:latin typeface="Calibri" pitchFamily="34" charset="0"/>
              </a:rPr>
              <a:t>(y3,pc):=(y3+y2,S1)</a:t>
            </a:r>
          </a:p>
          <a:p>
            <a:r>
              <a:rPr lang="en-US" altLang="zh-CN" sz="2400">
                <a:latin typeface="Calibri" pitchFamily="34" charset="0"/>
              </a:rPr>
              <a:t> pc=S4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>
                <a:latin typeface="Calibri" pitchFamily="34" charset="0"/>
              </a:rPr>
              <a:t>(r,pc):=(y1,END)</a:t>
            </a:r>
          </a:p>
        </p:txBody>
      </p:sp>
      <p:sp>
        <p:nvSpPr>
          <p:cNvPr id="20483" name="内容占位符 7"/>
          <p:cNvSpPr txBox="1">
            <a:spLocks/>
          </p:cNvSpPr>
          <p:nvPr/>
        </p:nvSpPr>
        <p:spPr bwMode="auto">
          <a:xfrm>
            <a:off x="7380288" y="1628775"/>
            <a:ext cx="1512887" cy="2305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  <a:sym typeface="Wingdings" pitchFamily="2" charset="2"/>
              </a:rPr>
              <a:t>pc=BEG</a:t>
            </a:r>
            <a:endParaRPr lang="en-US" altLang="zh-CN" sz="2400">
              <a:latin typeface="Calibri" pitchFamily="34" charset="0"/>
            </a:endParaRPr>
          </a:p>
        </p:txBody>
      </p:sp>
      <p:sp>
        <p:nvSpPr>
          <p:cNvPr id="20484" name="矩形 7"/>
          <p:cNvSpPr>
            <a:spLocks noChangeArrowheads="1"/>
          </p:cNvSpPr>
          <p:nvPr/>
        </p:nvSpPr>
        <p:spPr bwMode="auto">
          <a:xfrm>
            <a:off x="179388" y="1196975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alibri" pitchFamily="34" charset="0"/>
                <a:sym typeface="Wingdings" pitchFamily="2" charset="2"/>
              </a:rPr>
              <a:t>迁移关系</a:t>
            </a:r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0485" name="矩形 8"/>
          <p:cNvSpPr>
            <a:spLocks noChangeArrowheads="1"/>
          </p:cNvSpPr>
          <p:nvPr/>
        </p:nvSpPr>
        <p:spPr bwMode="auto">
          <a:xfrm>
            <a:off x="7308850" y="1196975"/>
            <a:ext cx="14144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alibri" pitchFamily="34" charset="0"/>
                <a:sym typeface="Wingdings" pitchFamily="2" charset="2"/>
              </a:rPr>
              <a:t>初始状态</a:t>
            </a:r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0486" name="矩形 9"/>
          <p:cNvSpPr>
            <a:spLocks noChangeArrowheads="1"/>
          </p:cNvSpPr>
          <p:nvPr/>
        </p:nvSpPr>
        <p:spPr bwMode="auto">
          <a:xfrm>
            <a:off x="250825" y="4076700"/>
            <a:ext cx="80295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2400">
              <a:latin typeface="Calibri" pitchFamily="34" charset="0"/>
            </a:endParaRPr>
          </a:p>
          <a:p>
            <a:r>
              <a:rPr lang="zh-CN" altLang="en-US" sz="2400">
                <a:latin typeface="Calibri" pitchFamily="34" charset="0"/>
              </a:rPr>
              <a:t>终止性：</a:t>
            </a:r>
            <a:r>
              <a:rPr lang="en-US" altLang="zh-CN" sz="2400">
                <a:latin typeface="Calibri" pitchFamily="34" charset="0"/>
              </a:rPr>
              <a:t>		AF(pc=END)</a:t>
            </a:r>
          </a:p>
          <a:p>
            <a:endParaRPr lang="en-US" altLang="zh-CN" sz="2400">
              <a:latin typeface="Calibri" pitchFamily="34" charset="0"/>
            </a:endParaRPr>
          </a:p>
          <a:p>
            <a:r>
              <a:rPr lang="zh-CN" altLang="en-US" sz="2400">
                <a:latin typeface="Calibri" pitchFamily="34" charset="0"/>
              </a:rPr>
              <a:t>部分正确性：</a:t>
            </a:r>
            <a:r>
              <a:rPr lang="en-US" altLang="zh-CN" sz="2400">
                <a:latin typeface="Calibri" pitchFamily="34" charset="0"/>
              </a:rPr>
              <a:t>	AG(pc=END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</a:rPr>
              <a:t> (x&gt;=r*r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>
                <a:latin typeface="Calibri" pitchFamily="34" charset="0"/>
              </a:rPr>
              <a:t> x&lt;(r+1)*(r+1)))</a:t>
            </a:r>
          </a:p>
          <a:p>
            <a:endParaRPr lang="en-US" altLang="zh-CN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80899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609600" indent="-609600"/>
            <a:r>
              <a:rPr lang="zh-CN" altLang="en-US" sz="3600" smtClean="0"/>
              <a:t>概念</a:t>
            </a:r>
          </a:p>
          <a:p>
            <a:pPr marL="609600" indent="-609600"/>
            <a:r>
              <a:rPr lang="zh-CN" altLang="en-US" sz="3600" smtClean="0"/>
              <a:t>原理</a:t>
            </a:r>
          </a:p>
          <a:p>
            <a:pPr marL="609600" indent="-609600"/>
            <a:r>
              <a:rPr lang="zh-CN" altLang="en-US" sz="3600" smtClean="0"/>
              <a:t>应用</a:t>
            </a:r>
          </a:p>
          <a:p>
            <a:pPr marL="609600" indent="-609600"/>
            <a:r>
              <a:rPr lang="zh-CN" altLang="en-US" sz="3600" smtClean="0"/>
              <a:t>讨论		</a:t>
            </a:r>
            <a:r>
              <a:rPr lang="zh-CN" altLang="en-US" sz="4400" smtClean="0"/>
              <a:t>	</a:t>
            </a:r>
          </a:p>
          <a:p>
            <a:pPr marL="609600" indent="-609600">
              <a:buFont typeface="Arial" charset="0"/>
              <a:buNone/>
            </a:pPr>
            <a:endParaRPr lang="zh-CN" altLang="en-US" sz="4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/>
            <a:r>
              <a:rPr lang="zh-CN" altLang="en-US" smtClean="0"/>
              <a:t>考试时间地点</a:t>
            </a:r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566102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时间：</a:t>
            </a:r>
            <a:r>
              <a:rPr lang="en-US" altLang="zh-CN" dirty="0" smtClean="0"/>
              <a:t>	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13:30-15:30</a:t>
            </a:r>
          </a:p>
          <a:p>
            <a:r>
              <a:rPr lang="zh-CN" altLang="en-US" dirty="0" smtClean="0"/>
              <a:t>地点：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教</a:t>
            </a:r>
            <a:r>
              <a:rPr lang="en-US" altLang="zh-CN" dirty="0" smtClean="0"/>
              <a:t>1-415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方式：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课堂开卷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有难有易、有繁琐有简单、合理分配时间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78850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sz="4400" smtClean="0"/>
              <a:t>		</a:t>
            </a:r>
          </a:p>
          <a:p>
            <a:pPr>
              <a:buFont typeface="Arial" charset="0"/>
              <a:buNone/>
            </a:pPr>
            <a:endParaRPr lang="zh-CN" altLang="en-US" sz="4400" smtClean="0"/>
          </a:p>
          <a:p>
            <a:pPr>
              <a:buFont typeface="Arial" charset="0"/>
              <a:buNone/>
            </a:pPr>
            <a:r>
              <a:rPr lang="zh-CN" altLang="en-US" sz="4400" smtClean="0"/>
              <a:t>		问题？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矩形 3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</a:t>
            </a:r>
            <a:r>
              <a:rPr lang="zh-CN" altLang="en-US" sz="2400">
                <a:latin typeface="Calibri" pitchFamily="34" charset="0"/>
              </a:rPr>
              <a:t>：模型检测</a:t>
            </a:r>
            <a:endParaRPr lang="en-US" altLang="zh-CN" sz="2400">
              <a:latin typeface="Calibri" pitchFamily="34" charset="0"/>
            </a:endParaRPr>
          </a:p>
          <a:p>
            <a:endParaRPr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3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</a:t>
            </a:r>
            <a:r>
              <a:rPr lang="en-US" altLang="zh-CN" sz="2400">
                <a:latin typeface="Calibri" pitchFamily="34" charset="0"/>
              </a:rPr>
              <a:t>(</a:t>
            </a:r>
            <a:r>
              <a:rPr lang="zh-CN" altLang="en-US" sz="2400">
                <a:latin typeface="Calibri" pitchFamily="34" charset="0"/>
              </a:rPr>
              <a:t>有穷状态</a:t>
            </a:r>
            <a:r>
              <a:rPr lang="en-US" altLang="zh-CN" sz="2400">
                <a:latin typeface="Calibri" pitchFamily="34" charset="0"/>
              </a:rPr>
              <a:t>)</a:t>
            </a:r>
          </a:p>
          <a:p>
            <a:endParaRPr lang="zh-CN" altLang="en-US" sz="2800">
              <a:latin typeface="Calibri" pitchFamily="34" charset="0"/>
            </a:endParaRPr>
          </a:p>
        </p:txBody>
      </p:sp>
      <p:sp>
        <p:nvSpPr>
          <p:cNvPr id="22530" name="矩形 5"/>
          <p:cNvSpPr>
            <a:spLocks noChangeArrowheads="1"/>
          </p:cNvSpPr>
          <p:nvPr/>
        </p:nvSpPr>
        <p:spPr bwMode="auto">
          <a:xfrm>
            <a:off x="250825" y="1628775"/>
            <a:ext cx="7129463" cy="2308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 pc=BEG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>
                <a:latin typeface="Calibri" pitchFamily="34" charset="0"/>
              </a:rPr>
              <a:t>(y1,y2,y3,pc):=(0,1,1,S1)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 pc=S1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(y3&lt;=x)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(pc):=(S2) 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 pc=S1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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 (y3&lt;=x)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(pc):=(S4) 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 pc=S2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>
                <a:latin typeface="Calibri" pitchFamily="34" charset="0"/>
              </a:rPr>
              <a:t>(y1,y2,pc):=(y1+1,y2+2,S3)</a:t>
            </a:r>
          </a:p>
          <a:p>
            <a:r>
              <a:rPr lang="en-US" altLang="zh-CN" sz="2400">
                <a:latin typeface="Calibri" pitchFamily="34" charset="0"/>
              </a:rPr>
              <a:t> pc=S3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>
                <a:latin typeface="Calibri" pitchFamily="34" charset="0"/>
              </a:rPr>
              <a:t>(y3,pc):=(y3+y2,S1)</a:t>
            </a:r>
          </a:p>
          <a:p>
            <a:r>
              <a:rPr lang="en-US" altLang="zh-CN" sz="2400">
                <a:latin typeface="Calibri" pitchFamily="34" charset="0"/>
              </a:rPr>
              <a:t> pc=S4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>
                <a:latin typeface="Calibri" pitchFamily="34" charset="0"/>
              </a:rPr>
              <a:t>(r,pc):=(y1,END)</a:t>
            </a:r>
          </a:p>
        </p:txBody>
      </p:sp>
      <p:sp>
        <p:nvSpPr>
          <p:cNvPr id="22531" name="矩形 7"/>
          <p:cNvSpPr>
            <a:spLocks noChangeArrowheads="1"/>
          </p:cNvSpPr>
          <p:nvPr/>
        </p:nvSpPr>
        <p:spPr bwMode="auto">
          <a:xfrm>
            <a:off x="179388" y="1196975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alibri" pitchFamily="34" charset="0"/>
                <a:sym typeface="Wingdings" pitchFamily="2" charset="2"/>
              </a:rPr>
              <a:t>迁移关系</a:t>
            </a:r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2532" name="矩形 8"/>
          <p:cNvSpPr>
            <a:spLocks noChangeArrowheads="1"/>
          </p:cNvSpPr>
          <p:nvPr/>
        </p:nvSpPr>
        <p:spPr bwMode="auto">
          <a:xfrm>
            <a:off x="7308850" y="1196975"/>
            <a:ext cx="14144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alibri" pitchFamily="34" charset="0"/>
                <a:sym typeface="Wingdings" pitchFamily="2" charset="2"/>
              </a:rPr>
              <a:t>初始状态</a:t>
            </a:r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2533" name="矩形 9"/>
          <p:cNvSpPr>
            <a:spLocks noChangeArrowheads="1"/>
          </p:cNvSpPr>
          <p:nvPr/>
        </p:nvSpPr>
        <p:spPr bwMode="auto">
          <a:xfrm>
            <a:off x="250825" y="4076700"/>
            <a:ext cx="80295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2400">
              <a:latin typeface="Calibri" pitchFamily="34" charset="0"/>
            </a:endParaRPr>
          </a:p>
          <a:p>
            <a:r>
              <a:rPr lang="zh-CN" altLang="en-US" sz="2400">
                <a:latin typeface="Calibri" pitchFamily="34" charset="0"/>
              </a:rPr>
              <a:t>终止性：</a:t>
            </a:r>
            <a:r>
              <a:rPr lang="en-US" altLang="zh-CN" sz="2400">
                <a:latin typeface="Calibri" pitchFamily="34" charset="0"/>
              </a:rPr>
              <a:t>		AF(pc=END)</a:t>
            </a:r>
          </a:p>
          <a:p>
            <a:endParaRPr lang="en-US" altLang="zh-CN" sz="2400">
              <a:latin typeface="Calibri" pitchFamily="34" charset="0"/>
            </a:endParaRPr>
          </a:p>
          <a:p>
            <a:r>
              <a:rPr lang="zh-CN" altLang="en-US" sz="2400">
                <a:latin typeface="Calibri" pitchFamily="34" charset="0"/>
              </a:rPr>
              <a:t>部分正确性：</a:t>
            </a:r>
            <a:r>
              <a:rPr lang="en-US" altLang="zh-CN" sz="2400">
                <a:latin typeface="Calibri" pitchFamily="34" charset="0"/>
              </a:rPr>
              <a:t>	AG(pc=END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>
                <a:latin typeface="Calibri" pitchFamily="34" charset="0"/>
              </a:rPr>
              <a:t> (x&gt;=r*r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>
                <a:latin typeface="Calibri" pitchFamily="34" charset="0"/>
              </a:rPr>
              <a:t> x&lt;(r+1)*(r+1)))</a:t>
            </a:r>
          </a:p>
          <a:p>
            <a:endParaRPr lang="en-US" altLang="zh-CN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</p:txBody>
      </p:sp>
      <p:sp>
        <p:nvSpPr>
          <p:cNvPr id="22534" name="矩形 10"/>
          <p:cNvSpPr>
            <a:spLocks noChangeArrowheads="1"/>
          </p:cNvSpPr>
          <p:nvPr/>
        </p:nvSpPr>
        <p:spPr bwMode="auto">
          <a:xfrm>
            <a:off x="7380288" y="1628775"/>
            <a:ext cx="1584325" cy="2308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  pc=BEG</a:t>
            </a:r>
            <a:r>
              <a:rPr lang="es-ES" altLang="zh-CN" sz="2400">
                <a:latin typeface="Calibri" pitchFamily="34" charset="0"/>
                <a:sym typeface="Symbol" pitchFamily="18" charset="2"/>
              </a:rPr>
              <a:t></a:t>
            </a:r>
            <a:endParaRPr lang="es-ES" altLang="zh-CN" sz="2400">
              <a:latin typeface="Calibri" pitchFamily="34" charset="0"/>
              <a:sym typeface="Wingdings" pitchFamily="2" charset="2"/>
            </a:endParaRPr>
          </a:p>
          <a:p>
            <a:r>
              <a:rPr lang="es-ES" altLang="zh-CN" sz="2400">
                <a:latin typeface="Calibri" pitchFamily="34" charset="0"/>
                <a:sym typeface="Wingdings" pitchFamily="2" charset="2"/>
              </a:rPr>
              <a:t>  x&lt;=15</a:t>
            </a:r>
            <a:r>
              <a:rPr lang="es-ES" altLang="zh-CN" sz="2400">
                <a:latin typeface="Calibri" pitchFamily="34" charset="0"/>
                <a:sym typeface="Symbol" pitchFamily="18" charset="2"/>
              </a:rPr>
              <a:t> </a:t>
            </a:r>
            <a:endParaRPr lang="es-ES" altLang="zh-CN" sz="2400">
              <a:latin typeface="Calibri" pitchFamily="34" charset="0"/>
              <a:sym typeface="Wingdings" pitchFamily="2" charset="2"/>
            </a:endParaRPr>
          </a:p>
          <a:p>
            <a:r>
              <a:rPr lang="es-ES" altLang="zh-CN" sz="2400">
                <a:latin typeface="Calibri" pitchFamily="34" charset="0"/>
                <a:sym typeface="Wingdings" pitchFamily="2" charset="2"/>
              </a:rPr>
              <a:t>  y1=0</a:t>
            </a:r>
            <a:r>
              <a:rPr lang="es-ES" altLang="zh-CN" sz="2400">
                <a:latin typeface="Calibri" pitchFamily="34" charset="0"/>
                <a:sym typeface="Symbol" pitchFamily="18" charset="2"/>
              </a:rPr>
              <a:t> </a:t>
            </a:r>
            <a:endParaRPr lang="es-ES" altLang="zh-CN" sz="2400">
              <a:latin typeface="Calibri" pitchFamily="34" charset="0"/>
              <a:sym typeface="Wingdings" pitchFamily="2" charset="2"/>
            </a:endParaRPr>
          </a:p>
          <a:p>
            <a:r>
              <a:rPr lang="es-ES" altLang="zh-CN" sz="2400">
                <a:latin typeface="Calibri" pitchFamily="34" charset="0"/>
                <a:sym typeface="Wingdings" pitchFamily="2" charset="2"/>
              </a:rPr>
              <a:t>  y2=0</a:t>
            </a:r>
            <a:r>
              <a:rPr lang="es-ES" altLang="zh-CN" sz="2400">
                <a:latin typeface="Calibri" pitchFamily="34" charset="0"/>
                <a:sym typeface="Symbol" pitchFamily="18" charset="2"/>
              </a:rPr>
              <a:t> </a:t>
            </a:r>
            <a:endParaRPr lang="es-ES" altLang="zh-CN" sz="2400">
              <a:latin typeface="Calibri" pitchFamily="34" charset="0"/>
              <a:sym typeface="Wingdings" pitchFamily="2" charset="2"/>
            </a:endParaRPr>
          </a:p>
          <a:p>
            <a:r>
              <a:rPr lang="es-ES" altLang="zh-CN" sz="2400">
                <a:latin typeface="Calibri" pitchFamily="34" charset="0"/>
                <a:sym typeface="Wingdings" pitchFamily="2" charset="2"/>
              </a:rPr>
              <a:t>  y3=0</a:t>
            </a:r>
            <a:r>
              <a:rPr lang="es-ES" altLang="zh-CN" sz="2400">
                <a:latin typeface="Calibri" pitchFamily="34" charset="0"/>
                <a:sym typeface="Symbol" pitchFamily="18" charset="2"/>
              </a:rPr>
              <a:t> </a:t>
            </a:r>
            <a:endParaRPr lang="es-ES" altLang="zh-CN" sz="2400">
              <a:latin typeface="Calibri" pitchFamily="34" charset="0"/>
              <a:sym typeface="Wingdings" pitchFamily="2" charset="2"/>
            </a:endParaRPr>
          </a:p>
          <a:p>
            <a:r>
              <a:rPr lang="es-ES" altLang="zh-CN" sz="2400">
                <a:latin typeface="Calibri" pitchFamily="34" charset="0"/>
                <a:sym typeface="Wingdings" pitchFamily="2" charset="2"/>
              </a:rPr>
              <a:t>  r=0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l"/>
            <a:r>
              <a:rPr lang="zh-CN" altLang="en-US" sz="3600" smtClean="0"/>
              <a:t>符号模型检测</a:t>
            </a:r>
            <a:r>
              <a:rPr lang="en-US" altLang="zh-CN" sz="3600" smtClean="0"/>
              <a:t>(</a:t>
            </a:r>
            <a:r>
              <a:rPr lang="zh-CN" altLang="en-US" sz="3600" smtClean="0"/>
              <a:t>不动点算法</a:t>
            </a:r>
            <a:r>
              <a:rPr lang="en-US" altLang="zh-CN" sz="3600" smtClean="0"/>
              <a:t>)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0" y="908050"/>
            <a:ext cx="4427538" cy="5689600"/>
          </a:xfrm>
          <a:ln>
            <a:solidFill>
              <a:schemeClr val="accent1"/>
            </a:solidFill>
          </a:ln>
        </p:spPr>
        <p:txBody>
          <a:bodyPr rtlCol="0">
            <a:normAutofit fontScale="40000" lnSpcReduction="20000"/>
          </a:bodyPr>
          <a:lstStyle/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verds</a:t>
            </a:r>
            <a:r>
              <a:rPr lang="en-US" altLang="zh-CN" dirty="0" smtClean="0"/>
              <a:t>  -b -ck 1 isqrt15.vvm</a:t>
            </a:r>
            <a:endParaRPr lang="zh-CN" altLang="en-US" dirty="0" smtClean="0"/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VERSION:    </a:t>
            </a:r>
            <a:r>
              <a:rPr lang="en-US" altLang="zh-CN" dirty="0" err="1" smtClean="0"/>
              <a:t>verds</a:t>
            </a:r>
            <a:r>
              <a:rPr lang="en-US" altLang="zh-CN" dirty="0" smtClean="0"/>
              <a:t> 1.46 - JAN 2015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FILE:       isqrt15.vvm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INFO: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=i0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PROPERTY:   A G (! (pc = 5 )| ((x } (r * r ))&amp; (x &lt; ((r + 1 )* (r + 1 )))))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0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1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2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3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4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5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6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7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…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…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12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13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CONCLUSION: TRUE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real    0m2.420s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user    0m1.659s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sys     0m0.755s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427538" y="908050"/>
            <a:ext cx="4429125" cy="5689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marL="400050" lvl="1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err="1">
                <a:latin typeface="+mn-lt"/>
                <a:ea typeface="+mn-ea"/>
              </a:rPr>
              <a:t>verds</a:t>
            </a:r>
            <a:r>
              <a:rPr lang="en-US" altLang="zh-CN" sz="2800" dirty="0">
                <a:latin typeface="+mn-lt"/>
                <a:ea typeface="+mn-ea"/>
              </a:rPr>
              <a:t> -b -ck 2 isqrt15.vvm</a:t>
            </a:r>
            <a:endParaRPr lang="zh-CN" altLang="en-US" sz="2800" dirty="0">
              <a:latin typeface="+mn-lt"/>
              <a:ea typeface="+mn-ea"/>
            </a:endParaRP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VERSION:    </a:t>
            </a:r>
            <a:r>
              <a:rPr lang="en-US" altLang="zh-CN" sz="2800" dirty="0" err="1">
                <a:latin typeface="+mn-lt"/>
                <a:ea typeface="+mn-ea"/>
              </a:rPr>
              <a:t>verds</a:t>
            </a:r>
            <a:r>
              <a:rPr lang="en-US" altLang="zh-CN" sz="2800" dirty="0">
                <a:latin typeface="+mn-lt"/>
                <a:ea typeface="+mn-ea"/>
              </a:rPr>
              <a:t> 1.46 - JAN 2015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FILE:       isqrt15.vvm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INFO:       </a:t>
            </a:r>
            <a:r>
              <a:rPr lang="en-US" altLang="zh-CN" sz="2800" dirty="0" err="1">
                <a:latin typeface="+mn-lt"/>
                <a:ea typeface="+mn-ea"/>
              </a:rPr>
              <a:t>int</a:t>
            </a:r>
            <a:r>
              <a:rPr lang="en-US" altLang="zh-CN" sz="2800" dirty="0">
                <a:latin typeface="+mn-lt"/>
                <a:ea typeface="+mn-ea"/>
              </a:rPr>
              <a:t>=i0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PROPERTY:   A F (pc = 5 )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0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1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2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3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4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5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6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7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…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…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13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14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CONCLUSION: TRUE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real    0m2.230s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user    0m1.469s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sys     0m0.744s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algn="l"/>
            <a:r>
              <a:rPr lang="zh-CN" altLang="en-US" sz="3600" smtClean="0"/>
              <a:t>限界正确性检查</a:t>
            </a:r>
            <a:r>
              <a:rPr lang="en-US" altLang="zh-CN" sz="3600" smtClean="0"/>
              <a:t>(QBF)</a:t>
            </a:r>
            <a:endParaRPr lang="zh-CN" altLang="en-US" sz="3600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0" y="908050"/>
            <a:ext cx="4427538" cy="5689600"/>
          </a:xfrm>
          <a:ln>
            <a:solidFill>
              <a:schemeClr val="accent1"/>
            </a:solidFill>
          </a:ln>
        </p:spPr>
        <p:txBody>
          <a:bodyPr rtlCol="0">
            <a:normAutofit fontScale="40000" lnSpcReduction="20000"/>
          </a:bodyPr>
          <a:lstStyle/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verds</a:t>
            </a:r>
            <a:r>
              <a:rPr lang="en-US" altLang="zh-CN" dirty="0" smtClean="0"/>
              <a:t> -QBF -ck 1 isqrt15.vvm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VERSION:    </a:t>
            </a:r>
            <a:r>
              <a:rPr lang="en-US" altLang="zh-CN" dirty="0" err="1" smtClean="0"/>
              <a:t>verds</a:t>
            </a:r>
            <a:r>
              <a:rPr lang="en-US" altLang="zh-CN" dirty="0" smtClean="0"/>
              <a:t> 1.46 - JAN 2015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FILE:       isqrt15.vvm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INFO: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=i0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PROPERTY:   A G (! (pc = 5 )| ((x } (r * r ))&amp; (x &lt; ((r + 1 )* (r + 1 )))))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INFO:       applying an internal QBF-solver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0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1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2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3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4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5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6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7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8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 9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----------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check:  10 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CONCLUSION: TRUE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real    0m4.369s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user    0m3.534s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sys     0m0.819s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427538" y="908050"/>
            <a:ext cx="4429125" cy="5689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 err="1">
                <a:latin typeface="+mn-lt"/>
                <a:ea typeface="+mn-ea"/>
              </a:rPr>
              <a:t>verds</a:t>
            </a:r>
            <a:r>
              <a:rPr lang="en-US" altLang="zh-CN" sz="2800" dirty="0">
                <a:latin typeface="+mn-lt"/>
                <a:ea typeface="+mn-ea"/>
              </a:rPr>
              <a:t> -QBF -ck 2 isqrt15.vvm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VERSION:    </a:t>
            </a:r>
            <a:r>
              <a:rPr lang="en-US" altLang="zh-CN" sz="2800" dirty="0" err="1">
                <a:latin typeface="+mn-lt"/>
                <a:ea typeface="+mn-ea"/>
              </a:rPr>
              <a:t>verds</a:t>
            </a:r>
            <a:r>
              <a:rPr lang="en-US" altLang="zh-CN" sz="2800" dirty="0">
                <a:latin typeface="+mn-lt"/>
                <a:ea typeface="+mn-ea"/>
              </a:rPr>
              <a:t> 1.46 - JAN 2015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FILE:       isqrt15.vvm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INFO:       </a:t>
            </a:r>
            <a:r>
              <a:rPr lang="en-US" altLang="zh-CN" sz="2800" dirty="0" err="1">
                <a:latin typeface="+mn-lt"/>
                <a:ea typeface="+mn-ea"/>
              </a:rPr>
              <a:t>int</a:t>
            </a:r>
            <a:r>
              <a:rPr lang="en-US" altLang="zh-CN" sz="2800" dirty="0">
                <a:latin typeface="+mn-lt"/>
                <a:ea typeface="+mn-ea"/>
              </a:rPr>
              <a:t>=i0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PROPERTY:   A F (pc = 5 )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INFO:       applying an internal QBF-solver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0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1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2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3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4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5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6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7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8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 9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----------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check:  10  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CONCLUSION: TRUE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real    0m2.617s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user    0m1.825s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sys     0m0.770s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2103</Words>
  <Application>Microsoft Office PowerPoint</Application>
  <PresentationFormat>全屏显示(4:3)</PresentationFormat>
  <Paragraphs>798</Paragraphs>
  <Slides>52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符号模型检测(不动点算法)</vt:lpstr>
      <vt:lpstr>限界正确性检查(QBF)</vt:lpstr>
      <vt:lpstr>限界正确性检查(SAT)</vt:lpstr>
      <vt:lpstr>幻灯片 11</vt:lpstr>
      <vt:lpstr>幻灯片 12</vt:lpstr>
      <vt:lpstr>验证</vt:lpstr>
      <vt:lpstr>反例(isqrt15a.cex)</vt:lpstr>
      <vt:lpstr>幻灯片 15</vt:lpstr>
      <vt:lpstr>幻灯片 16</vt:lpstr>
      <vt:lpstr>幻灯片 17</vt:lpstr>
      <vt:lpstr>例1 -整树平方根：部分正确性</vt:lpstr>
      <vt:lpstr>验证条件</vt:lpstr>
      <vt:lpstr>幻灯片 20</vt:lpstr>
      <vt:lpstr>幻灯片 21</vt:lpstr>
      <vt:lpstr>例1 -整树平方根：完全正确性</vt:lpstr>
      <vt:lpstr>验证条件</vt:lpstr>
      <vt:lpstr>幻灯片 24</vt:lpstr>
      <vt:lpstr>幻灯片 25</vt:lpstr>
      <vt:lpstr>幻灯片 26</vt:lpstr>
      <vt:lpstr>课程主要内容</vt:lpstr>
      <vt:lpstr>课程主要内容(1,2)</vt:lpstr>
      <vt:lpstr>课程主要内容(3,4)</vt:lpstr>
      <vt:lpstr>程序与系统模型</vt:lpstr>
      <vt:lpstr>Kripke结构</vt:lpstr>
      <vt:lpstr>基于谓词逻辑的变量赋值模型</vt:lpstr>
      <vt:lpstr>迁移系统模型</vt:lpstr>
      <vt:lpstr>迁移系统模型</vt:lpstr>
      <vt:lpstr>程序逻辑</vt:lpstr>
      <vt:lpstr>线性时序逻辑</vt:lpstr>
      <vt:lpstr>分枝时序逻辑</vt:lpstr>
      <vt:lpstr>程序推理</vt:lpstr>
      <vt:lpstr>卫式迁移模型</vt:lpstr>
      <vt:lpstr>流程图模型</vt:lpstr>
      <vt:lpstr>结构化循环语句模型</vt:lpstr>
      <vt:lpstr>模型检测</vt:lpstr>
      <vt:lpstr>CTL性质的模型检测原理</vt:lpstr>
      <vt:lpstr>LTL性质的模型检测原理</vt:lpstr>
      <vt:lpstr>幻灯片 45</vt:lpstr>
      <vt:lpstr>模型</vt:lpstr>
      <vt:lpstr>时序逻辑</vt:lpstr>
      <vt:lpstr>程序推理</vt:lpstr>
      <vt:lpstr>模型检测</vt:lpstr>
      <vt:lpstr>幻灯片 50</vt:lpstr>
      <vt:lpstr>考试时间地点</vt:lpstr>
      <vt:lpstr>幻灯片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Wenhui Zhang</cp:lastModifiedBy>
  <cp:revision>278</cp:revision>
  <dcterms:modified xsi:type="dcterms:W3CDTF">2018-06-06T07:49:16Z</dcterms:modified>
</cp:coreProperties>
</file>