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8" r:id="rId3"/>
    <p:sldId id="259" r:id="rId4"/>
    <p:sldId id="294" r:id="rId5"/>
    <p:sldId id="295" r:id="rId6"/>
    <p:sldId id="293" r:id="rId7"/>
    <p:sldId id="296" r:id="rId8"/>
    <p:sldId id="297" r:id="rId9"/>
    <p:sldId id="265" r:id="rId10"/>
    <p:sldId id="298" r:id="rId11"/>
    <p:sldId id="299" r:id="rId12"/>
    <p:sldId id="300" r:id="rId13"/>
    <p:sldId id="301" r:id="rId14"/>
    <p:sldId id="270" r:id="rId15"/>
    <p:sldId id="302" r:id="rId16"/>
    <p:sldId id="303" r:id="rId17"/>
    <p:sldId id="304" r:id="rId18"/>
    <p:sldId id="305" r:id="rId19"/>
    <p:sldId id="308" r:id="rId20"/>
    <p:sldId id="309" r:id="rId21"/>
    <p:sldId id="310" r:id="rId22"/>
    <p:sldId id="311" r:id="rId23"/>
    <p:sldId id="279" r:id="rId24"/>
    <p:sldId id="280" r:id="rId25"/>
    <p:sldId id="312" r:id="rId26"/>
    <p:sldId id="313" r:id="rId27"/>
    <p:sldId id="314" r:id="rId28"/>
    <p:sldId id="316" r:id="rId29"/>
    <p:sldId id="315" r:id="rId30"/>
    <p:sldId id="317" r:id="rId31"/>
    <p:sldId id="318" r:id="rId32"/>
    <p:sldId id="319" r:id="rId33"/>
    <p:sldId id="290" r:id="rId34"/>
    <p:sldId id="291" r:id="rId35"/>
  </p:sldIdLst>
  <p:sldSz cx="9144000" cy="6858000" type="screen4x3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889C-8CC1-4204-A597-918B05EAD238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EE4CD-BEDF-459D-9638-8E71CFCA27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3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72070-B76A-4219-B058-7D41A228CBC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5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E915E-B208-4B55-9CE6-02462055E4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7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96E22D-8203-426C-813E-684DCFA56AE9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9E077B-09B9-4CD1-8C7C-5735BC9C1272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6BD6C1-7C24-4FC7-A6BB-B2659CF84CD4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492119-114B-4F3D-A19E-66DBB46A436C}" type="slidenum">
              <a:rPr lang="zh-CN" altLang="en-US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E915E-B208-4B55-9CE6-02462055E49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2BB6-C788-43E6-8951-CDBD9F6F1E1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solidFill>
            <a:schemeClr val="tx2">
              <a:lumMod val="20000"/>
              <a:lumOff val="80000"/>
              <a:alpha val="47000"/>
            </a:schemeClr>
          </a:solidFill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a1x.ppt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207375" cy="1470025"/>
          </a:xfrm>
        </p:spPr>
        <p:txBody>
          <a:bodyPr/>
          <a:lstStyle/>
          <a:p>
            <a:pPr eaLnBrk="1" hangingPunct="1"/>
            <a:r>
              <a:rPr lang="en-US" altLang="zh-CN" sz="4000" dirty="0" err="1" smtClean="0"/>
              <a:t>Kripke</a:t>
            </a:r>
            <a:r>
              <a:rPr lang="en-US" altLang="zh-CN" sz="4000" dirty="0" smtClean="0"/>
              <a:t> Structures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07950" y="3573463"/>
            <a:ext cx="8856663" cy="25193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898989"/>
                </a:solidFill>
              </a:rPr>
              <a:t>中国科学院软件研究所</a:t>
            </a:r>
            <a:endParaRPr lang="en-US" altLang="zh-CN" dirty="0" smtClean="0">
              <a:solidFill>
                <a:srgbClr val="898989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898989"/>
                </a:solidFill>
              </a:rPr>
              <a:t>计算机科学国家重点实验室</a:t>
            </a:r>
            <a:endParaRPr lang="en-US" altLang="zh-CN" dirty="0" smtClean="0">
              <a:solidFill>
                <a:srgbClr val="898989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898989"/>
                </a:solidFill>
              </a:rPr>
              <a:t>张文辉</a:t>
            </a:r>
            <a:endParaRPr lang="en-US" altLang="zh-CN" dirty="0" smtClean="0">
              <a:solidFill>
                <a:srgbClr val="898989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898989"/>
                </a:solidFill>
              </a:rPr>
              <a:t>http://lcs.ios.ac.cn/~zwh/</a:t>
            </a:r>
          </a:p>
          <a:p>
            <a:pPr eaLnBrk="1" hangingPunct="1"/>
            <a:endParaRPr lang="zh-CN" altLang="en-US" dirty="0" smtClean="0">
              <a:solidFill>
                <a:srgbClr val="898989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en-US" altLang="zh-CN" dirty="0">
              <a:solidFill>
                <a:srgbClr val="89898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69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Concepts</a:t>
            </a:r>
          </a:p>
          <a:p>
            <a:pPr lvl="1">
              <a:buFont typeface="Arial" charset="0"/>
              <a:buChar char="•"/>
            </a:pPr>
            <a:r>
              <a:rPr lang="en-US" altLang="zh-CN" dirty="0">
                <a:sym typeface="Wingdings" pitchFamily="2" charset="2"/>
              </a:rPr>
              <a:t>States, Transition Relation, Initial States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r>
              <a:rPr lang="en-US" altLang="zh-CN" dirty="0"/>
              <a:t>Successors, Predecessors, </a:t>
            </a:r>
          </a:p>
          <a:p>
            <a:pPr lvl="1">
              <a:buFont typeface="Arial" charset="0"/>
              <a:buChar char="•"/>
            </a:pPr>
            <a:r>
              <a:rPr lang="en-US" altLang="zh-CN" dirty="0"/>
              <a:t>Reachable States, Reachability Relation,</a:t>
            </a:r>
          </a:p>
          <a:p>
            <a:pPr lvl="1">
              <a:buFont typeface="Arial" charset="0"/>
              <a:buChar char="•"/>
            </a:pPr>
            <a:r>
              <a:rPr lang="en-US" altLang="zh-CN" dirty="0">
                <a:sym typeface="Wingdings" pitchFamily="2" charset="2"/>
              </a:rPr>
              <a:t>Paths (Finite and Infinite), Computation, Behavior </a:t>
            </a:r>
          </a:p>
          <a:p>
            <a:pPr lvl="1">
              <a:buFont typeface="Arial" charset="0"/>
              <a:buChar char="•"/>
            </a:pPr>
            <a:r>
              <a:rPr lang="en-US" altLang="zh-CN" dirty="0">
                <a:sym typeface="Wingdings" pitchFamily="2" charset="2"/>
              </a:rPr>
              <a:t>Properties</a:t>
            </a:r>
            <a:endParaRPr lang="en-US" altLang="zh-CN" dirty="0"/>
          </a:p>
          <a:p>
            <a:r>
              <a:rPr lang="en-US" altLang="zh-CN" dirty="0"/>
              <a:t>Basic System Properties</a:t>
            </a:r>
          </a:p>
          <a:p>
            <a:pPr lvl="1">
              <a:buFont typeface="Arial" charset="0"/>
              <a:buChar char="•"/>
            </a:pPr>
            <a:r>
              <a:rPr lang="en-US" altLang="zh-CN" dirty="0"/>
              <a:t>Reachability, Safety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/>
              <a:t>Avoidability</a:t>
            </a:r>
            <a:r>
              <a:rPr lang="en-US" altLang="zh-CN" dirty="0"/>
              <a:t>, Inevitability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81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endCxn id="5" idx="0"/>
          </p:cNvCxnSpPr>
          <p:nvPr/>
        </p:nvCxnSpPr>
        <p:spPr>
          <a:xfrm>
            <a:off x="1908175" y="1916113"/>
            <a:ext cx="1258888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endCxn id="4" idx="3"/>
          </p:cNvCxnSpPr>
          <p:nvPr/>
        </p:nvCxnSpPr>
        <p:spPr>
          <a:xfrm flipV="1">
            <a:off x="1908175" y="4341813"/>
            <a:ext cx="1030288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CN" dirty="0" smtClean="0"/>
              <a:t>Basic Concepts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 Successors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s’ is a successor of s, if s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s’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Arial" charset="0"/>
              </a:rPr>
              <a:t> The set of successors of s is denoted R(s)</a:t>
            </a:r>
          </a:p>
          <a:p>
            <a:pPr marL="0" indent="0">
              <a:buNone/>
            </a:pPr>
            <a:endParaRPr lang="en-US" altLang="zh-CN" dirty="0">
              <a:latin typeface="Arial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charset="0"/>
              </a:rPr>
              <a:t> The set of successors of X is denoted R(X)= </a:t>
            </a:r>
            <a:r>
              <a:rPr lang="en-US" altLang="zh-CN" dirty="0">
                <a:latin typeface="Arial" charset="0"/>
                <a:sym typeface="Symbol" pitchFamily="18" charset="2"/>
              </a:rPr>
              <a:t></a:t>
            </a:r>
            <a:r>
              <a:rPr lang="en-US" altLang="zh-CN" baseline="-25000" dirty="0" err="1">
                <a:latin typeface="Arial" charset="0"/>
                <a:sym typeface="Symbol" pitchFamily="18" charset="2"/>
              </a:rPr>
              <a:t>sX</a:t>
            </a:r>
            <a:r>
              <a:rPr lang="en-US" altLang="zh-CN" dirty="0" err="1">
                <a:latin typeface="Arial" charset="0"/>
              </a:rPr>
              <a:t>R</a:t>
            </a:r>
            <a:r>
              <a:rPr lang="en-US" altLang="zh-CN" dirty="0">
                <a:latin typeface="Arial" charset="0"/>
              </a:rPr>
              <a:t>(s)</a:t>
            </a:r>
          </a:p>
          <a:p>
            <a:pPr marL="0" indent="0">
              <a:buNone/>
            </a:pPr>
            <a:endParaRPr lang="en-US" altLang="zh-CN" dirty="0">
              <a:latin typeface="Arial" charset="0"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R is total if R(s)</a:t>
            </a:r>
            <a:r>
              <a:rPr lang="en-US" altLang="zh-CN" dirty="0">
                <a:sym typeface="Symbol" pitchFamily="18" charset="2"/>
              </a:rPr>
              <a:t> for all s  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3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Successors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endCxn id="5" idx="0"/>
          </p:cNvCxnSpPr>
          <p:nvPr/>
        </p:nvCxnSpPr>
        <p:spPr>
          <a:xfrm>
            <a:off x="1908175" y="1916113"/>
            <a:ext cx="1258888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endCxn id="4" idx="3"/>
          </p:cNvCxnSpPr>
          <p:nvPr/>
        </p:nvCxnSpPr>
        <p:spPr>
          <a:xfrm flipV="1">
            <a:off x="1908175" y="4341813"/>
            <a:ext cx="1030288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4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1a. Predecessors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 </a:t>
            </a:r>
            <a:r>
              <a:rPr lang="en-US" altLang="zh-CN" dirty="0"/>
              <a:t>is a predecessor of s’, if s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s’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The set of predecessors of s is denoted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R</a:t>
            </a:r>
            <a:r>
              <a:rPr lang="en-US" altLang="zh-CN" baseline="30000" dirty="0" smtClean="0">
                <a:sym typeface="Wingdings" pitchFamily="2" charset="2"/>
              </a:rPr>
              <a:t>-1</a:t>
            </a:r>
            <a:r>
              <a:rPr lang="en-US" altLang="zh-CN" dirty="0" smtClean="0"/>
              <a:t>(s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The set of predecessors of X is denoted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R</a:t>
            </a:r>
            <a:r>
              <a:rPr lang="en-US" altLang="zh-CN" baseline="30000" dirty="0" smtClean="0">
                <a:sym typeface="Wingdings" pitchFamily="2" charset="2"/>
              </a:rPr>
              <a:t>-1</a:t>
            </a:r>
            <a:r>
              <a:rPr lang="en-US" altLang="zh-CN" dirty="0" smtClean="0"/>
              <a:t>(X</a:t>
            </a:r>
            <a:r>
              <a:rPr lang="en-US" altLang="zh-CN" dirty="0"/>
              <a:t>)= </a:t>
            </a:r>
            <a:r>
              <a:rPr lang="en-US" altLang="zh-CN" dirty="0">
                <a:sym typeface="Symbol" pitchFamily="18" charset="2"/>
              </a:rPr>
              <a:t></a:t>
            </a:r>
            <a:r>
              <a:rPr lang="en-US" altLang="zh-CN" baseline="-25000" dirty="0">
                <a:sym typeface="Symbol" pitchFamily="18" charset="2"/>
              </a:rPr>
              <a:t>sX</a:t>
            </a:r>
            <a:r>
              <a:rPr lang="en-US" altLang="zh-CN" dirty="0"/>
              <a:t>R</a:t>
            </a:r>
            <a:r>
              <a:rPr lang="en-US" altLang="zh-CN" baseline="30000" dirty="0">
                <a:sym typeface="Wingdings" pitchFamily="2" charset="2"/>
              </a:rPr>
              <a:t>-1</a:t>
            </a:r>
            <a:r>
              <a:rPr lang="en-US" altLang="zh-CN" dirty="0"/>
              <a:t>(s)</a:t>
            </a:r>
          </a:p>
          <a:p>
            <a:pPr marL="0" indent="0">
              <a:buNone/>
            </a:pPr>
            <a:endParaRPr lang="en-US" altLang="zh-CN" dirty="0">
              <a:latin typeface="Arial" charset="0"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2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</a:t>
            </a:r>
            <a:r>
              <a:rPr lang="en-US" altLang="zh-CN" dirty="0"/>
              <a:t>: Predecessors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endCxn id="5" idx="0"/>
          </p:cNvCxnSpPr>
          <p:nvPr/>
        </p:nvCxnSpPr>
        <p:spPr>
          <a:xfrm>
            <a:off x="1908175" y="1916113"/>
            <a:ext cx="1258888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endCxn id="4" idx="3"/>
          </p:cNvCxnSpPr>
          <p:nvPr/>
        </p:nvCxnSpPr>
        <p:spPr>
          <a:xfrm flipV="1">
            <a:off x="1908175" y="4341813"/>
            <a:ext cx="1030288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Reachable States (from 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ym typeface="Symbol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*</a:t>
            </a:r>
            <a:r>
              <a:rPr lang="en-US" altLang="zh-CN" dirty="0"/>
              <a:t> :  the transitive and reflexive closure of </a:t>
            </a:r>
            <a:r>
              <a:rPr lang="en-US" altLang="zh-CN" dirty="0">
                <a:sym typeface="Wingdings" pitchFamily="2" charset="2"/>
              </a:rPr>
              <a:t>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s’ is reachable from s, if s</a:t>
            </a:r>
            <a:r>
              <a:rPr lang="en-US" altLang="zh-CN" dirty="0">
                <a:sym typeface="Wingdings" pitchFamily="2" charset="2"/>
              </a:rPr>
              <a:t>*s’</a:t>
            </a:r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The set of states </a:t>
            </a:r>
            <a:r>
              <a:rPr lang="en-US" altLang="zh-CN" dirty="0"/>
              <a:t>reachable</a:t>
            </a:r>
            <a:r>
              <a:rPr lang="en-US" altLang="zh-CN" dirty="0">
                <a:sym typeface="Wingdings" pitchFamily="2" charset="2"/>
              </a:rPr>
              <a:t> from s is { s’ | </a:t>
            </a:r>
            <a:r>
              <a:rPr lang="en-US" altLang="zh-CN" dirty="0"/>
              <a:t>s</a:t>
            </a:r>
            <a:r>
              <a:rPr lang="en-US" altLang="zh-CN" dirty="0">
                <a:sym typeface="Wingdings" pitchFamily="2" charset="2"/>
              </a:rPr>
              <a:t>*s’ },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denoted </a:t>
            </a:r>
            <a:r>
              <a:rPr lang="en-US" altLang="zh-CN" dirty="0" err="1">
                <a:sym typeface="Wingdings" pitchFamily="2" charset="2"/>
              </a:rPr>
              <a:t>rh</a:t>
            </a:r>
            <a:r>
              <a:rPr lang="en-US" altLang="zh-CN" dirty="0">
                <a:sym typeface="Wingdings" pitchFamily="2" charset="2"/>
              </a:rPr>
              <a:t>(s).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0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 bwMode="auto">
          <a:xfrm>
            <a:off x="1331913" y="2133600"/>
            <a:ext cx="1511300" cy="194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ea typeface="宋体" pitchFamily="2" charset="-122"/>
              </a:rPr>
              <a:t>程序与</a:t>
            </a:r>
            <a:endParaRPr lang="en-US" altLang="zh-CN" sz="3200" dirty="0"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ea typeface="宋体" pitchFamily="2" charset="-122"/>
              </a:rPr>
              <a:t>软</a:t>
            </a:r>
            <a:endParaRPr lang="en-US" altLang="zh-CN" sz="3200" dirty="0"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ea typeface="宋体" pitchFamily="2" charset="-122"/>
              </a:rPr>
              <a:t>件系</a:t>
            </a:r>
            <a:endParaRPr lang="en-US" altLang="zh-CN" sz="3200" dirty="0"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ea typeface="宋体" pitchFamily="2" charset="-122"/>
              </a:rPr>
              <a:t>统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24" name="矩形标注 23"/>
          <p:cNvSpPr/>
          <p:nvPr/>
        </p:nvSpPr>
        <p:spPr bwMode="auto">
          <a:xfrm>
            <a:off x="5724525" y="2565400"/>
            <a:ext cx="1943100" cy="1079500"/>
          </a:xfrm>
          <a:prstGeom prst="wedgeRectCallout">
            <a:avLst>
              <a:gd name="adj1" fmla="val -49875"/>
              <a:gd name="adj2" fmla="val -16983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ea typeface="宋体" pitchFamily="2" charset="-122"/>
              </a:rPr>
              <a:t>行为规范</a:t>
            </a:r>
            <a:endParaRPr lang="en-US" altLang="zh-CN" sz="3200" dirty="0">
              <a:ea typeface="宋体" pitchFamily="2" charset="-122"/>
            </a:endParaRPr>
          </a:p>
        </p:txBody>
      </p:sp>
      <p:cxnSp>
        <p:nvCxnSpPr>
          <p:cNvPr id="307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2843213" y="3105150"/>
            <a:ext cx="28813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077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/>
          </a:p>
          <a:p>
            <a:pPr algn="r"/>
            <a:fld id="{B6905C21-1CFD-4E4B-9724-C57F7875D190}" type="slidenum">
              <a:rPr lang="en-US" altLang="zh-CN" smtClean="0"/>
              <a:pPr algn="r"/>
              <a:t>2</a:t>
            </a:fld>
            <a:endParaRPr lang="en-US" altLang="zh-CN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4000" dirty="0" smtClean="0"/>
              <a:t>课程内容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867400" y="2565400"/>
            <a:ext cx="1728788" cy="10810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程序逻辑</a:t>
            </a:r>
          </a:p>
        </p:txBody>
      </p:sp>
      <p:cxnSp>
        <p:nvCxnSpPr>
          <p:cNvPr id="3080" name="AutoShape 6"/>
          <p:cNvCxnSpPr>
            <a:cxnSpLocks noChangeShapeType="1"/>
            <a:stCxn id="13" idx="3"/>
            <a:endCxn id="10" idx="2"/>
          </p:cNvCxnSpPr>
          <p:nvPr/>
        </p:nvCxnSpPr>
        <p:spPr bwMode="auto">
          <a:xfrm>
            <a:off x="2771775" y="3105150"/>
            <a:ext cx="309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3" name="圆角矩形 12"/>
          <p:cNvSpPr/>
          <p:nvPr/>
        </p:nvSpPr>
        <p:spPr>
          <a:xfrm>
            <a:off x="1425575" y="2133600"/>
            <a:ext cx="1346200" cy="1943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系统</a:t>
            </a:r>
            <a:endParaRPr lang="en-US" altLang="zh-CN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行为模型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3563938" y="3213100"/>
            <a:ext cx="1866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验证方法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348038" y="3789363"/>
            <a:ext cx="2159000" cy="935037"/>
          </a:xfrm>
          <a:prstGeom prst="roundRect">
            <a:avLst>
              <a:gd name="adj" fmla="val 49384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基本原理</a:t>
            </a:r>
            <a:endParaRPr lang="en-US" altLang="zh-CN" sz="2800" dirty="0"/>
          </a:p>
        </p:txBody>
      </p:sp>
      <p:sp>
        <p:nvSpPr>
          <p:cNvPr id="15" name="矩形标注 14"/>
          <p:cNvSpPr/>
          <p:nvPr/>
        </p:nvSpPr>
        <p:spPr bwMode="auto">
          <a:xfrm>
            <a:off x="2484438" y="5084763"/>
            <a:ext cx="1943100" cy="647700"/>
          </a:xfrm>
          <a:prstGeom prst="wedgeRectCallout">
            <a:avLst>
              <a:gd name="adj1" fmla="val 29107"/>
              <a:gd name="adj2" fmla="val -9889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black"/>
                </a:solidFill>
                <a:ea typeface="宋体" pitchFamily="2" charset="-122"/>
              </a:rPr>
              <a:t>程序推理</a:t>
            </a:r>
            <a:endParaRPr lang="en-US" altLang="zh-CN" sz="2800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8" name="矩形标注 17"/>
          <p:cNvSpPr/>
          <p:nvPr/>
        </p:nvSpPr>
        <p:spPr bwMode="auto">
          <a:xfrm>
            <a:off x="4572000" y="5084763"/>
            <a:ext cx="1944688" cy="647700"/>
          </a:xfrm>
          <a:prstGeom prst="wedgeRectCallout">
            <a:avLst>
              <a:gd name="adj1" fmla="val -33202"/>
              <a:gd name="adj2" fmla="val -9889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black"/>
                </a:solidFill>
                <a:ea typeface="宋体" pitchFamily="2" charset="-122"/>
              </a:rPr>
              <a:t>模型检测</a:t>
            </a:r>
            <a:endParaRPr lang="en-US" altLang="zh-CN" sz="2800" dirty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62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" grpId="0" animBg="1"/>
      <p:bldP spid="15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Reachable States (from A,K)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s</a:t>
            </a:r>
            <a:r>
              <a:rPr lang="en-US" altLang="zh-CN" dirty="0"/>
              <a:t>’ is reachable from A, if s</a:t>
            </a:r>
            <a:r>
              <a:rPr lang="en-US" altLang="zh-CN" dirty="0">
                <a:sym typeface="Wingdings" pitchFamily="2" charset="2"/>
              </a:rPr>
              <a:t>*s’ for some s </a:t>
            </a:r>
            <a:r>
              <a:rPr lang="en-US" altLang="zh-CN" dirty="0">
                <a:sym typeface="Symbol"/>
              </a:rPr>
              <a:t> A</a:t>
            </a: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itchFamily="2" charset="2"/>
              </a:rPr>
              <a:t> The </a:t>
            </a:r>
            <a:r>
              <a:rPr lang="en-US" altLang="zh-CN" dirty="0">
                <a:sym typeface="Wingdings" pitchFamily="2" charset="2"/>
              </a:rPr>
              <a:t>set of states </a:t>
            </a:r>
            <a:r>
              <a:rPr lang="en-US" altLang="zh-CN" dirty="0"/>
              <a:t>reachable</a:t>
            </a:r>
            <a:r>
              <a:rPr lang="en-US" altLang="zh-CN" dirty="0">
                <a:sym typeface="Wingdings" pitchFamily="2" charset="2"/>
              </a:rPr>
              <a:t> from A is </a:t>
            </a:r>
            <a:endParaRPr lang="en-US" altLang="zh-C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{ </a:t>
            </a:r>
            <a:r>
              <a:rPr lang="en-US" altLang="zh-CN" dirty="0">
                <a:sym typeface="Wingdings" pitchFamily="2" charset="2"/>
              </a:rPr>
              <a:t>s’ | </a:t>
            </a:r>
            <a:r>
              <a:rPr lang="en-US" altLang="zh-CN" dirty="0"/>
              <a:t>s</a:t>
            </a:r>
            <a:r>
              <a:rPr lang="en-US" altLang="zh-CN" dirty="0">
                <a:sym typeface="Wingdings" pitchFamily="2" charset="2"/>
              </a:rPr>
              <a:t>*s’, s</a:t>
            </a:r>
            <a:r>
              <a:rPr lang="en-US" altLang="zh-CN" dirty="0">
                <a:sym typeface="Symbol"/>
              </a:rPr>
              <a:t>  A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}, 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denoted </a:t>
            </a:r>
            <a:r>
              <a:rPr lang="en-US" altLang="zh-CN" dirty="0" err="1">
                <a:sym typeface="Wingdings" pitchFamily="2" charset="2"/>
              </a:rPr>
              <a:t>rh</a:t>
            </a:r>
            <a:r>
              <a:rPr lang="en-US" altLang="zh-CN" dirty="0">
                <a:sym typeface="Wingdings" pitchFamily="2" charset="2"/>
              </a:rPr>
              <a:t>(A).</a:t>
            </a:r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itchFamily="2" charset="2"/>
              </a:rPr>
              <a:t> The </a:t>
            </a:r>
            <a:r>
              <a:rPr lang="en-US" altLang="zh-CN" dirty="0">
                <a:sym typeface="Wingdings" pitchFamily="2" charset="2"/>
              </a:rPr>
              <a:t>set of states </a:t>
            </a:r>
            <a:r>
              <a:rPr lang="en-US" altLang="zh-CN" dirty="0"/>
              <a:t>reachable</a:t>
            </a:r>
            <a:r>
              <a:rPr lang="en-US" altLang="zh-CN" dirty="0">
                <a:sym typeface="Wingdings" pitchFamily="2" charset="2"/>
              </a:rPr>
              <a:t> in K is </a:t>
            </a:r>
            <a:endParaRPr lang="en-US" altLang="zh-C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err="1" smtClean="0">
                <a:sym typeface="Wingdings" pitchFamily="2" charset="2"/>
              </a:rPr>
              <a:t>rh</a:t>
            </a:r>
            <a:r>
              <a:rPr lang="en-US" altLang="zh-CN" dirty="0" smtClean="0">
                <a:sym typeface="Wingdings" pitchFamily="2" charset="2"/>
              </a:rPr>
              <a:t>(I</a:t>
            </a:r>
            <a:r>
              <a:rPr lang="en-US" altLang="zh-CN" dirty="0">
                <a:sym typeface="Wingdings" pitchFamily="2" charset="2"/>
              </a:rPr>
              <a:t>)={ s’ | </a:t>
            </a:r>
            <a:r>
              <a:rPr lang="en-US" altLang="zh-CN" dirty="0"/>
              <a:t>s</a:t>
            </a:r>
            <a:r>
              <a:rPr lang="en-US" altLang="zh-CN" dirty="0">
                <a:sym typeface="Wingdings" pitchFamily="2" charset="2"/>
              </a:rPr>
              <a:t>*s’, s</a:t>
            </a:r>
            <a:r>
              <a:rPr lang="en-US" altLang="zh-CN" dirty="0">
                <a:sym typeface="Symbol"/>
              </a:rPr>
              <a:t>  I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}, 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denoted </a:t>
            </a:r>
            <a:r>
              <a:rPr lang="en-US" altLang="zh-CN" dirty="0" err="1">
                <a:sym typeface="Wingdings" pitchFamily="2" charset="2"/>
              </a:rPr>
              <a:t>rh</a:t>
            </a:r>
            <a:r>
              <a:rPr lang="en-US" altLang="zh-CN" dirty="0">
                <a:sym typeface="Wingdings" pitchFamily="2" charset="2"/>
              </a:rPr>
              <a:t>(K).</a:t>
            </a:r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454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Reachable States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 Reachable states of s:     </a:t>
            </a:r>
            <a:r>
              <a:rPr lang="en-US" altLang="zh-CN" dirty="0" smtClean="0">
                <a:sym typeface="Wingdings" pitchFamily="2" charset="2"/>
              </a:rPr>
              <a:t>	</a:t>
            </a:r>
            <a:r>
              <a:rPr lang="en-US" altLang="zh-CN" dirty="0" err="1" smtClean="0">
                <a:sym typeface="Wingdings" pitchFamily="2" charset="2"/>
              </a:rPr>
              <a:t>rh</a:t>
            </a:r>
            <a:r>
              <a:rPr lang="en-US" altLang="zh-CN" dirty="0" smtClean="0">
                <a:sym typeface="Wingdings" pitchFamily="2" charset="2"/>
              </a:rPr>
              <a:t>(s</a:t>
            </a:r>
            <a:r>
              <a:rPr lang="en-US" altLang="zh-CN" dirty="0">
                <a:sym typeface="Wingdings" pitchFamily="2" charset="2"/>
              </a:rPr>
              <a:t>) = { s’ | s*s’ }</a:t>
            </a:r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/>
              <a:t> Reachable states of X:	</a:t>
            </a:r>
            <a:r>
              <a:rPr lang="en-US" altLang="zh-CN" dirty="0" err="1"/>
              <a:t>rh</a:t>
            </a:r>
            <a:r>
              <a:rPr lang="en-US" altLang="zh-CN" dirty="0"/>
              <a:t>(X) = </a:t>
            </a:r>
            <a:r>
              <a:rPr lang="en-US" altLang="zh-CN" dirty="0">
                <a:sym typeface="Symbol" pitchFamily="18" charset="2"/>
              </a:rPr>
              <a:t></a:t>
            </a:r>
            <a:r>
              <a:rPr lang="en-US" altLang="zh-CN" baseline="-25000" dirty="0" err="1">
                <a:sym typeface="Symbol" pitchFamily="18" charset="2"/>
              </a:rPr>
              <a:t>sX</a:t>
            </a:r>
            <a:r>
              <a:rPr lang="en-US" altLang="zh-CN" dirty="0" err="1">
                <a:sym typeface="Symbol" pitchFamily="18" charset="2"/>
              </a:rPr>
              <a:t>r</a:t>
            </a:r>
            <a:r>
              <a:rPr lang="en-US" altLang="zh-CN" dirty="0" err="1"/>
              <a:t>h</a:t>
            </a:r>
            <a:r>
              <a:rPr lang="en-US" altLang="zh-CN" dirty="0"/>
              <a:t>(s)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Reachable states of K:	</a:t>
            </a:r>
            <a:r>
              <a:rPr lang="en-US" altLang="zh-CN" dirty="0" err="1"/>
              <a:t>rh</a:t>
            </a:r>
            <a:r>
              <a:rPr lang="en-US" altLang="zh-CN" dirty="0"/>
              <a:t>(K) = </a:t>
            </a:r>
            <a:r>
              <a:rPr lang="en-US" altLang="zh-CN" dirty="0" err="1"/>
              <a:t>rh</a:t>
            </a:r>
            <a:r>
              <a:rPr lang="en-US" altLang="zh-CN" dirty="0"/>
              <a:t>(I)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5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2a. Reachability Relation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ym typeface="Symbol" pitchFamily="18" charset="2"/>
              </a:rPr>
              <a:t> </a:t>
            </a: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dirty="0"/>
              <a:t> A set Y is reachable from s,</a:t>
            </a:r>
          </a:p>
          <a:p>
            <a:pPr marL="0" indent="0">
              <a:buNone/>
            </a:pPr>
            <a:r>
              <a:rPr lang="en-US" altLang="zh-CN" dirty="0"/>
              <a:t> if there is a state s’ of Y, such that  s</a:t>
            </a:r>
            <a:r>
              <a:rPr lang="en-US" altLang="zh-CN" dirty="0">
                <a:sym typeface="Wingdings" pitchFamily="2" charset="2"/>
              </a:rPr>
              <a:t>* s’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 </a:t>
            </a:r>
            <a:br>
              <a:rPr lang="en-US" altLang="zh-CN" dirty="0">
                <a:sym typeface="Wingdings" pitchFamily="2" charset="2"/>
              </a:rPr>
            </a:br>
            <a:r>
              <a:rPr lang="en-US" altLang="zh-CN" dirty="0">
                <a:sym typeface="Wingdings" pitchFamily="2" charset="2"/>
              </a:rPr>
              <a:t> A set Y is reachable from X,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 if there is a state s’ of Y and a state s of X, 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 such that  s* s’</a:t>
            </a:r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  <a:defRPr/>
            </a:pPr>
            <a:r>
              <a:rPr lang="en-US" altLang="zh-CN" dirty="0"/>
              <a:t>A set Y is reachable (in K), if</a:t>
            </a:r>
          </a:p>
          <a:p>
            <a:pPr marL="0" indent="0">
              <a:buNone/>
              <a:defRPr/>
            </a:pPr>
            <a:r>
              <a:rPr lang="en-US" altLang="zh-CN" dirty="0"/>
              <a:t>Y is reachable from I, i.e. </a:t>
            </a:r>
            <a:r>
              <a:rPr lang="en-US" altLang="zh-CN" dirty="0">
                <a:sym typeface="Symbol"/>
              </a:rPr>
              <a:t>Y  </a:t>
            </a:r>
            <a:r>
              <a:rPr lang="en-US" altLang="zh-CN" dirty="0" err="1">
                <a:sym typeface="Symbol"/>
              </a:rPr>
              <a:t>rh</a:t>
            </a:r>
            <a:r>
              <a:rPr lang="en-US" altLang="zh-CN" dirty="0">
                <a:sym typeface="Symbol"/>
              </a:rPr>
              <a:t>(K)   </a:t>
            </a:r>
            <a:r>
              <a:rPr lang="en-US" altLang="zh-CN" dirty="0" smtClean="0">
                <a:sym typeface="Symbol"/>
              </a:rPr>
              <a:t></a:t>
            </a:r>
            <a:endParaRPr lang="en-US" altLang="zh-CN" dirty="0">
              <a:sym typeface="Symbol"/>
            </a:endParaRPr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4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3907" y="3140968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907" y="1604268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60032" y="3140968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60032" y="1609030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3257" y="2696468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3350" y="2698849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3194" y="1928118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3194" y="3464818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9319" y="1932880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907" y="1928118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5" idx="0"/>
          </p:cNvCxnSpPr>
          <p:nvPr/>
        </p:nvCxnSpPr>
        <p:spPr>
          <a:xfrm>
            <a:off x="1908869" y="1267718"/>
            <a:ext cx="1258888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4" idx="3"/>
          </p:cNvCxnSpPr>
          <p:nvPr/>
        </p:nvCxnSpPr>
        <p:spPr>
          <a:xfrm flipV="1">
            <a:off x="1908869" y="3693418"/>
            <a:ext cx="1030288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51" name="Rectangle 16"/>
          <p:cNvSpPr>
            <a:spLocks noChangeArrowheads="1"/>
          </p:cNvSpPr>
          <p:nvPr/>
        </p:nvSpPr>
        <p:spPr bwMode="auto">
          <a:xfrm>
            <a:off x="0" y="4581128"/>
            <a:ext cx="914400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zh-CN" sz="2800" dirty="0" smtClean="0">
                <a:sym typeface="Wingdings" pitchFamily="2" charset="2"/>
              </a:rPr>
              <a:t>The set of reachable states:</a:t>
            </a:r>
          </a:p>
          <a:p>
            <a:pPr defTabSz="914400">
              <a:spcBef>
                <a:spcPct val="20000"/>
              </a:spcBef>
            </a:pPr>
            <a:r>
              <a:rPr lang="en-US" altLang="zh-CN" sz="2800" dirty="0" smtClean="0">
                <a:sym typeface="Wingdings" pitchFamily="2" charset="2"/>
              </a:rPr>
              <a:t>X </a:t>
            </a:r>
            <a:r>
              <a:rPr lang="en-US" altLang="zh-CN" sz="2800" dirty="0">
                <a:sym typeface="Wingdings" pitchFamily="2" charset="2"/>
              </a:rPr>
              <a:t>= { s1 }, Y = { </a:t>
            </a:r>
            <a:r>
              <a:rPr lang="en-US" altLang="zh-CN" sz="2800" dirty="0" smtClean="0">
                <a:sym typeface="Wingdings" pitchFamily="2" charset="2"/>
              </a:rPr>
              <a:t>s1, </a:t>
            </a:r>
            <a:r>
              <a:rPr lang="en-US" altLang="zh-CN" sz="2800" dirty="0">
                <a:sym typeface="Wingdings" pitchFamily="2" charset="2"/>
              </a:rPr>
              <a:t>s3 </a:t>
            </a:r>
            <a:r>
              <a:rPr lang="en-US" altLang="zh-CN" sz="2800" dirty="0" smtClean="0">
                <a:sym typeface="Wingdings" pitchFamily="2" charset="2"/>
              </a:rPr>
              <a:t>};	X </a:t>
            </a:r>
            <a:r>
              <a:rPr lang="en-US" altLang="zh-CN" sz="2800" dirty="0">
                <a:sym typeface="Wingdings" pitchFamily="2" charset="2"/>
              </a:rPr>
              <a:t>= { s0,s1 }, Y = { </a:t>
            </a:r>
            <a:r>
              <a:rPr lang="en-US" altLang="zh-CN" sz="2800" dirty="0" smtClean="0">
                <a:sym typeface="Wingdings" pitchFamily="2" charset="2"/>
              </a:rPr>
              <a:t>s0,s1,s2,s3 </a:t>
            </a:r>
            <a:r>
              <a:rPr lang="en-US" altLang="zh-CN" sz="2800" dirty="0">
                <a:sym typeface="Wingdings" pitchFamily="2" charset="2"/>
              </a:rPr>
              <a:t>}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5817715"/>
            <a:ext cx="914400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zh-CN" sz="2800" dirty="0" err="1" smtClean="0">
                <a:sym typeface="Wingdings" pitchFamily="2" charset="2"/>
              </a:rPr>
              <a:t>Reachability</a:t>
            </a:r>
            <a:r>
              <a:rPr lang="en-US" altLang="zh-CN" sz="2800" dirty="0" smtClean="0">
                <a:sym typeface="Wingdings" pitchFamily="2" charset="2"/>
              </a:rPr>
              <a:t> relation:</a:t>
            </a: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sym typeface="Wingdings" pitchFamily="2" charset="2"/>
              </a:rPr>
              <a:t>X </a:t>
            </a:r>
            <a:r>
              <a:rPr lang="en-US" altLang="zh-CN" sz="2800" dirty="0">
                <a:sym typeface="Wingdings" pitchFamily="2" charset="2"/>
              </a:rPr>
              <a:t>= { s1 }, Y = { s2, s3 </a:t>
            </a:r>
            <a:r>
              <a:rPr lang="en-US" altLang="zh-CN" sz="2800" dirty="0" smtClean="0">
                <a:sym typeface="Wingdings" pitchFamily="2" charset="2"/>
              </a:rPr>
              <a:t>};	X = { s0,s1,s2 }, Y = { s3 } </a:t>
            </a:r>
            <a:endParaRPr lang="en-US" altLang="zh-CN" sz="2800" dirty="0">
              <a:sym typeface="Wingdings" pitchFamily="2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9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43907" y="3140968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907" y="1604268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60032" y="3140968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60032" y="1609030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3257" y="2696468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3350" y="2698849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3194" y="1928118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3194" y="3464818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9319" y="1932880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907" y="1928118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7" idx="0"/>
          </p:cNvCxnSpPr>
          <p:nvPr/>
        </p:nvCxnSpPr>
        <p:spPr>
          <a:xfrm>
            <a:off x="1908869" y="1267718"/>
            <a:ext cx="3276600" cy="34131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6" idx="3"/>
          </p:cNvCxnSpPr>
          <p:nvPr/>
        </p:nvCxnSpPr>
        <p:spPr>
          <a:xfrm flipV="1">
            <a:off x="1908869" y="3693418"/>
            <a:ext cx="3046413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81128"/>
            <a:ext cx="914400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zh-CN" sz="2800" dirty="0" smtClean="0">
                <a:sym typeface="Wingdings" pitchFamily="2" charset="2"/>
              </a:rPr>
              <a:t>The set of reachable states of K:</a:t>
            </a:r>
          </a:p>
          <a:p>
            <a:pPr defTabSz="914400">
              <a:spcBef>
                <a:spcPct val="20000"/>
              </a:spcBef>
            </a:pPr>
            <a:r>
              <a:rPr lang="en-US" altLang="zh-CN" sz="2800" dirty="0" smtClean="0">
                <a:sym typeface="Wingdings" pitchFamily="2" charset="2"/>
              </a:rPr>
              <a:t>{ s1, </a:t>
            </a:r>
            <a:r>
              <a:rPr lang="en-US" altLang="zh-CN" sz="2800" dirty="0">
                <a:sym typeface="Wingdings" pitchFamily="2" charset="2"/>
              </a:rPr>
              <a:t>s3 </a:t>
            </a:r>
            <a:r>
              <a:rPr lang="en-US" altLang="zh-CN" sz="2800" dirty="0" smtClean="0">
                <a:sym typeface="Wingdings" pitchFamily="2" charset="2"/>
              </a:rPr>
              <a:t>}</a:t>
            </a:r>
            <a:endParaRPr lang="en-US" altLang="zh-CN" sz="2800" dirty="0">
              <a:sym typeface="Wingdings" pitchFamily="2" charset="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5817715"/>
            <a:ext cx="914400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zh-CN" sz="2800" dirty="0" err="1" smtClean="0">
                <a:sym typeface="Wingdings" pitchFamily="2" charset="2"/>
              </a:rPr>
              <a:t>Reachability</a:t>
            </a:r>
            <a:endParaRPr lang="en-US" altLang="zh-CN" sz="2800" dirty="0" smtClean="0">
              <a:sym typeface="Wingdings" pitchFamily="2" charset="2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sym typeface="Wingdings" pitchFamily="2" charset="2"/>
              </a:rPr>
              <a:t>{ </a:t>
            </a:r>
            <a:r>
              <a:rPr lang="en-US" altLang="zh-CN" sz="2800" dirty="0">
                <a:sym typeface="Wingdings" pitchFamily="2" charset="2"/>
              </a:rPr>
              <a:t>s1 }, </a:t>
            </a:r>
            <a:r>
              <a:rPr lang="en-US" altLang="zh-CN" sz="2800" dirty="0" smtClean="0">
                <a:sym typeface="Wingdings" pitchFamily="2" charset="2"/>
              </a:rPr>
              <a:t>{ </a:t>
            </a:r>
            <a:r>
              <a:rPr lang="en-US" altLang="zh-CN" sz="2800" dirty="0">
                <a:sym typeface="Wingdings" pitchFamily="2" charset="2"/>
              </a:rPr>
              <a:t>s2, s3 </a:t>
            </a:r>
            <a:r>
              <a:rPr lang="en-US" altLang="zh-CN" sz="2800" dirty="0" smtClean="0">
                <a:sym typeface="Wingdings" pitchFamily="2" charset="2"/>
              </a:rPr>
              <a:t>}, …</a:t>
            </a:r>
            <a:endParaRPr lang="en-US" altLang="zh-CN" sz="2800" dirty="0">
              <a:sym typeface="Wingdings" pitchFamily="2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9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 Path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	Definition</a:t>
            </a:r>
          </a:p>
          <a:p>
            <a:pPr marL="0" indent="0">
              <a:buNone/>
              <a:defRPr/>
            </a:pPr>
            <a:r>
              <a:rPr lang="en-US" altLang="zh-CN" dirty="0"/>
              <a:t>	An infinite path is an infinite sequence of S:</a:t>
            </a:r>
          </a:p>
          <a:p>
            <a:pPr marL="0" indent="0">
              <a:buNone/>
              <a:defRPr/>
            </a:pPr>
            <a:r>
              <a:rPr lang="en-US" altLang="zh-CN" dirty="0"/>
              <a:t> 	s</a:t>
            </a:r>
            <a:r>
              <a:rPr lang="en-US" altLang="zh-CN" baseline="-25000" dirty="0"/>
              <a:t>0 </a:t>
            </a:r>
            <a:r>
              <a:rPr lang="en-US" altLang="zh-CN" dirty="0"/>
              <a:t>s</a:t>
            </a:r>
            <a:r>
              <a:rPr lang="en-US" altLang="zh-CN" baseline="-25000" dirty="0"/>
              <a:t>1 </a:t>
            </a:r>
            <a:r>
              <a:rPr lang="en-US" altLang="zh-CN" dirty="0"/>
              <a:t>s</a:t>
            </a:r>
            <a:r>
              <a:rPr lang="en-US" altLang="zh-CN" baseline="-25000" dirty="0"/>
              <a:t>2 </a:t>
            </a:r>
            <a:r>
              <a:rPr lang="en-US" altLang="zh-CN" dirty="0"/>
              <a:t>….</a:t>
            </a:r>
          </a:p>
          <a:p>
            <a:pPr marL="0" indent="0">
              <a:buNone/>
              <a:defRPr/>
            </a:pPr>
            <a:r>
              <a:rPr lang="en-US" altLang="zh-CN" dirty="0"/>
              <a:t>	such that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s</a:t>
            </a:r>
            <a:r>
              <a:rPr lang="en-US" altLang="zh-CN" baseline="-25000" dirty="0"/>
              <a:t>i+1 </a:t>
            </a:r>
            <a:r>
              <a:rPr lang="en-US" altLang="zh-CN" dirty="0"/>
              <a:t>for all </a:t>
            </a:r>
            <a:r>
              <a:rPr lang="en-US" altLang="zh-CN" dirty="0" err="1"/>
              <a:t>i</a:t>
            </a:r>
            <a:r>
              <a:rPr lang="en-US" altLang="zh-CN" dirty="0">
                <a:sym typeface="Symbol"/>
              </a:rPr>
              <a:t>  </a:t>
            </a:r>
            <a:r>
              <a:rPr lang="en-US" altLang="zh-CN" dirty="0"/>
              <a:t>0</a:t>
            </a:r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	Definition</a:t>
            </a:r>
          </a:p>
          <a:p>
            <a:pPr marL="0" indent="0">
              <a:buNone/>
              <a:defRPr/>
            </a:pPr>
            <a:r>
              <a:rPr lang="en-US" altLang="zh-CN" dirty="0"/>
              <a:t>	A finite path is a finite prefix of an infinite path:</a:t>
            </a:r>
          </a:p>
          <a:p>
            <a:pPr marL="0" indent="0">
              <a:buNone/>
              <a:defRPr/>
            </a:pPr>
            <a:r>
              <a:rPr lang="en-US" altLang="zh-CN" dirty="0"/>
              <a:t>	s</a:t>
            </a:r>
            <a:r>
              <a:rPr lang="en-US" altLang="zh-CN" baseline="-25000" dirty="0"/>
              <a:t>0 </a:t>
            </a:r>
            <a:r>
              <a:rPr lang="en-US" altLang="zh-CN" dirty="0"/>
              <a:t>…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3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Paths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endCxn id="5" idx="0"/>
          </p:cNvCxnSpPr>
          <p:nvPr/>
        </p:nvCxnSpPr>
        <p:spPr>
          <a:xfrm>
            <a:off x="1908175" y="1916113"/>
            <a:ext cx="1258888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endCxn id="4" idx="3"/>
          </p:cNvCxnSpPr>
          <p:nvPr/>
        </p:nvCxnSpPr>
        <p:spPr>
          <a:xfrm flipV="1">
            <a:off x="1908175" y="4341813"/>
            <a:ext cx="1030288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3a. Computation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A </a:t>
            </a:r>
            <a:r>
              <a:rPr lang="en-US" altLang="zh-CN" b="1" dirty="0"/>
              <a:t>computation</a:t>
            </a:r>
            <a:r>
              <a:rPr lang="en-US" altLang="zh-CN" dirty="0"/>
              <a:t> of K is an infinite path s</a:t>
            </a:r>
            <a:r>
              <a:rPr lang="en-US" altLang="zh-CN" baseline="-25000" dirty="0"/>
              <a:t>0 </a:t>
            </a:r>
            <a:r>
              <a:rPr lang="en-US" altLang="zh-CN" dirty="0"/>
              <a:t>s</a:t>
            </a:r>
            <a:r>
              <a:rPr lang="en-US" altLang="zh-CN" baseline="-25000" dirty="0"/>
              <a:t>1 </a:t>
            </a:r>
            <a:r>
              <a:rPr lang="en-US" altLang="zh-CN" dirty="0"/>
              <a:t>s</a:t>
            </a:r>
            <a:r>
              <a:rPr lang="en-US" altLang="zh-CN" baseline="-25000" dirty="0"/>
              <a:t>2 </a:t>
            </a:r>
            <a:r>
              <a:rPr lang="en-US" altLang="zh-CN" dirty="0"/>
              <a:t>….  </a:t>
            </a:r>
            <a:endParaRPr lang="en-US" altLang="zh-CN" dirty="0" smtClean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dirty="0" smtClean="0"/>
              <a:t>     such </a:t>
            </a:r>
            <a:r>
              <a:rPr lang="en-US" altLang="zh-CN" dirty="0"/>
              <a:t>that s</a:t>
            </a:r>
            <a:r>
              <a:rPr lang="en-US" altLang="zh-CN" baseline="-25000" dirty="0"/>
              <a:t>0 </a:t>
            </a:r>
            <a:r>
              <a:rPr lang="en-US" altLang="zh-CN" dirty="0">
                <a:sym typeface="Symbol" pitchFamily="18" charset="2"/>
              </a:rPr>
              <a:t> 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3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Computation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endCxn id="5" idx="0"/>
          </p:cNvCxnSpPr>
          <p:nvPr/>
        </p:nvCxnSpPr>
        <p:spPr>
          <a:xfrm>
            <a:off x="1908175" y="1916113"/>
            <a:ext cx="1258888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endCxn id="4" idx="3"/>
          </p:cNvCxnSpPr>
          <p:nvPr/>
        </p:nvCxnSpPr>
        <p:spPr>
          <a:xfrm flipV="1">
            <a:off x="1908175" y="4341813"/>
            <a:ext cx="1030288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3b.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The behavior of K is the </a:t>
            </a:r>
            <a:r>
              <a:rPr lang="en-US" altLang="zh-CN" dirty="0" smtClean="0"/>
              <a:t>set of computations </a:t>
            </a:r>
            <a:r>
              <a:rPr lang="en-US" altLang="zh-CN" dirty="0"/>
              <a:t>of K,</a:t>
            </a:r>
          </a:p>
          <a:p>
            <a:pPr marL="0" indent="0">
              <a:buNone/>
            </a:pPr>
            <a:r>
              <a:rPr lang="en-US" altLang="zh-CN" dirty="0"/>
              <a:t>denoted [[K]].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9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/>
          </a:p>
          <a:p>
            <a:pPr algn="r"/>
            <a:fld id="{27263045-9E3C-463F-8715-13F864B120FA}" type="slidenum">
              <a:rPr lang="en-US" altLang="zh-CN" smtClean="0"/>
              <a:pPr algn="r"/>
              <a:t>3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 smtClean="0"/>
              <a:t>课程主要内容</a:t>
            </a:r>
            <a:r>
              <a:rPr lang="en-US" altLang="zh-CN" sz="4000" dirty="0" smtClean="0"/>
              <a:t>(1)</a:t>
            </a:r>
            <a:endParaRPr lang="zh-CN" altLang="en-US" sz="4000" dirty="0" smtClean="0"/>
          </a:p>
        </p:txBody>
      </p:sp>
      <p:sp>
        <p:nvSpPr>
          <p:cNvPr id="19" name="矩形标注 18"/>
          <p:cNvSpPr/>
          <p:nvPr/>
        </p:nvSpPr>
        <p:spPr bwMode="auto">
          <a:xfrm>
            <a:off x="827088" y="981075"/>
            <a:ext cx="2593975" cy="506413"/>
          </a:xfrm>
          <a:prstGeom prst="wedgeRectCallout">
            <a:avLst>
              <a:gd name="adj1" fmla="val -9796"/>
              <a:gd name="adj2" fmla="val 50344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ea typeface="宋体" pitchFamily="2" charset="-122"/>
              </a:rPr>
              <a:t>逻辑模型</a:t>
            </a:r>
            <a:endParaRPr lang="en-US" altLang="zh-CN" sz="2800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20" name="矩形标注 19"/>
          <p:cNvSpPr/>
          <p:nvPr/>
        </p:nvSpPr>
        <p:spPr bwMode="auto">
          <a:xfrm>
            <a:off x="827088" y="1484313"/>
            <a:ext cx="2593975" cy="504825"/>
          </a:xfrm>
          <a:prstGeom prst="wedgeRectCallout">
            <a:avLst>
              <a:gd name="adj1" fmla="val -11785"/>
              <a:gd name="adj2" fmla="val 7799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black"/>
                </a:solidFill>
                <a:ea typeface="宋体" pitchFamily="2" charset="-122"/>
              </a:rPr>
              <a:t>状态模型</a:t>
            </a:r>
            <a:endParaRPr lang="en-US" altLang="zh-CN" sz="2800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21" name="流程图: 可选过程 20"/>
          <p:cNvSpPr/>
          <p:nvPr/>
        </p:nvSpPr>
        <p:spPr bwMode="auto">
          <a:xfrm>
            <a:off x="4932363" y="5514975"/>
            <a:ext cx="3240087" cy="579438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ea typeface="宋体" pitchFamily="2" charset="-122"/>
              </a:rPr>
              <a:t>Kripke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zh-CN" altLang="en-US" sz="2800" dirty="0">
                <a:ea typeface="宋体" pitchFamily="2" charset="-122"/>
              </a:rPr>
              <a:t>结构</a:t>
            </a:r>
          </a:p>
        </p:txBody>
      </p:sp>
      <p:cxnSp>
        <p:nvCxnSpPr>
          <p:cNvPr id="22" name="肘形连接符 13"/>
          <p:cNvCxnSpPr>
            <a:stCxn id="20" idx="3"/>
            <a:endCxn id="21" idx="1"/>
          </p:cNvCxnSpPr>
          <p:nvPr/>
        </p:nvCxnSpPr>
        <p:spPr>
          <a:xfrm>
            <a:off x="3421063" y="1736725"/>
            <a:ext cx="1511300" cy="4067175"/>
          </a:xfrm>
          <a:prstGeom prst="bentConnector3">
            <a:avLst>
              <a:gd name="adj1" fmla="val 3037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425575" y="2133600"/>
            <a:ext cx="1346200" cy="1943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系统行为模型</a:t>
            </a:r>
            <a:endParaRPr lang="en-US" altLang="zh-CN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88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 </a:t>
            </a:r>
            <a:r>
              <a:rPr lang="en-US" altLang="zh-CN" dirty="0"/>
              <a:t>property is represented by a set of states</a:t>
            </a:r>
          </a:p>
          <a:p>
            <a:pPr lvl="1">
              <a:buFont typeface="Arial" charset="0"/>
              <a:buChar char="•"/>
            </a:pPr>
            <a:r>
              <a:rPr lang="en-US" altLang="zh-CN" dirty="0"/>
              <a:t>X </a:t>
            </a:r>
            <a:endParaRPr lang="en-US" altLang="zh-CN" dirty="0">
              <a:sym typeface="Wingdings" pitchFamily="2" charset="2"/>
            </a:endParaRPr>
          </a:p>
          <a:p>
            <a:pPr lvl="1">
              <a:buFont typeface="Arial" charset="0"/>
              <a:buChar char="•"/>
            </a:pPr>
            <a:r>
              <a:rPr lang="en-US" altLang="zh-CN" dirty="0"/>
              <a:t>Y</a:t>
            </a:r>
          </a:p>
          <a:p>
            <a:pPr lvl="1">
              <a:buFont typeface="Arial" charset="0"/>
              <a:buChar char="•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DEF: 	s satisfies Y,  if s</a:t>
            </a:r>
            <a:r>
              <a:rPr lang="en-US" altLang="zh-CN" dirty="0">
                <a:sym typeface="Symbol" pitchFamily="18" charset="2"/>
              </a:rPr>
              <a:t>  Y.</a:t>
            </a:r>
          </a:p>
          <a:p>
            <a:pPr marL="0" indent="0">
              <a:buNone/>
            </a:pPr>
            <a:endParaRPr lang="en-US" altLang="zh-CN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dirty="0"/>
              <a:t>DEF:	X satisfies Y,</a:t>
            </a:r>
            <a:r>
              <a:rPr lang="en-US" altLang="zh-CN" dirty="0">
                <a:sym typeface="Symbol" pitchFamily="18" charset="2"/>
              </a:rPr>
              <a:t> if for all </a:t>
            </a:r>
            <a:r>
              <a:rPr lang="en-US" altLang="zh-CN" dirty="0" err="1">
                <a:sym typeface="Symbol" pitchFamily="18" charset="2"/>
              </a:rPr>
              <a:t>sX</a:t>
            </a:r>
            <a:r>
              <a:rPr lang="en-US" altLang="zh-CN" dirty="0">
                <a:sym typeface="Symbol" pitchFamily="18" charset="2"/>
              </a:rPr>
              <a:t>, s </a:t>
            </a:r>
            <a:r>
              <a:rPr lang="en-US" altLang="zh-CN" dirty="0"/>
              <a:t>satisfies Y, i.e., X</a:t>
            </a:r>
            <a:r>
              <a:rPr lang="en-US" altLang="zh-CN" dirty="0">
                <a:sym typeface="Symbol" pitchFamily="18" charset="2"/>
              </a:rPr>
              <a:t>Y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Symbol" pitchFamily="18" charset="2"/>
              </a:rPr>
              <a:t> s is called a Y-state, if s satisfies Y.</a:t>
            </a:r>
          </a:p>
          <a:p>
            <a:pPr lvl="1">
              <a:buFont typeface="Arial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19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4a. Path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A path (computation) </a:t>
            </a:r>
            <a:r>
              <a:rPr lang="en-US" altLang="zh-CN" dirty="0">
                <a:sym typeface="Symbol"/>
              </a:rPr>
              <a:t>  </a:t>
            </a:r>
          </a:p>
          <a:p>
            <a:pPr marL="0" indent="0">
              <a:buNone/>
            </a:pPr>
            <a:r>
              <a:rPr lang="en-US" altLang="zh-CN" dirty="0">
                <a:sym typeface="Symbol"/>
              </a:rPr>
              <a:t> is called a Y-path (Y-computation), </a:t>
            </a:r>
          </a:p>
          <a:p>
            <a:pPr marL="0" indent="0">
              <a:buNone/>
            </a:pPr>
            <a:r>
              <a:rPr lang="en-US" altLang="zh-CN" dirty="0">
                <a:sym typeface="Symbol"/>
              </a:rPr>
              <a:t> if all states appear on  satisfy Y.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A path (computation) </a:t>
            </a:r>
            <a:r>
              <a:rPr lang="en-US" altLang="zh-CN" dirty="0">
                <a:sym typeface="Symbol"/>
              </a:rPr>
              <a:t> reaches Y-states,</a:t>
            </a:r>
          </a:p>
          <a:p>
            <a:pPr marL="0" indent="0">
              <a:buNone/>
            </a:pPr>
            <a:r>
              <a:rPr lang="en-US" altLang="zh-CN" dirty="0">
                <a:sym typeface="Symbol"/>
              </a:rPr>
              <a:t> if some state appears on  satisfies Y.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7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Y-States</a:t>
            </a:r>
          </a:p>
          <a:p>
            <a:pPr marL="0" indent="0">
              <a:buNone/>
            </a:pPr>
            <a:endParaRPr lang="en-US" altLang="zh-CN" dirty="0">
              <a:sym typeface="Symbol"/>
            </a:endParaRPr>
          </a:p>
          <a:p>
            <a:pPr marL="0" indent="0">
              <a:buNone/>
            </a:pPr>
            <a:r>
              <a:rPr lang="en-US" altLang="zh-CN" dirty="0">
                <a:sym typeface="Symbol"/>
              </a:rPr>
              <a:t> Y-Paths</a:t>
            </a:r>
          </a:p>
          <a:p>
            <a:pPr marL="0" indent="0">
              <a:buNone/>
            </a:pPr>
            <a:endParaRPr lang="en-US" altLang="zh-CN" dirty="0">
              <a:sym typeface="Symbol"/>
            </a:endParaRPr>
          </a:p>
          <a:p>
            <a:pPr marL="0" indent="0">
              <a:buNone/>
            </a:pPr>
            <a:r>
              <a:rPr lang="en-US" altLang="zh-CN" dirty="0">
                <a:sym typeface="Symbol"/>
              </a:rPr>
              <a:t> Y-Computations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0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Basic System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(1) </a:t>
            </a:r>
            <a:r>
              <a:rPr lang="en-US" altLang="zh-CN" dirty="0" err="1" smtClean="0"/>
              <a:t>Reachability</a:t>
            </a:r>
            <a:r>
              <a:rPr lang="en-US" altLang="zh-CN" dirty="0" smtClean="0"/>
              <a:t>, Safety</a:t>
            </a:r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(2) </a:t>
            </a:r>
            <a:r>
              <a:rPr lang="en-US" altLang="zh-CN" dirty="0" err="1" smtClean="0"/>
              <a:t>Avoidability</a:t>
            </a:r>
            <a:r>
              <a:rPr lang="en-US" altLang="zh-CN" dirty="0" smtClean="0"/>
              <a:t>, Inevitability</a:t>
            </a:r>
          </a:p>
          <a:p>
            <a:endParaRPr lang="zh-CN" altLang="en-US" dirty="0"/>
          </a:p>
        </p:txBody>
      </p:sp>
      <p:sp>
        <p:nvSpPr>
          <p:cNvPr id="4" name="右箭头 3">
            <a:hlinkClick r:id="rId3" action="ppaction://hlinkpres?slideindex=1&amp;slidetitle="/>
          </p:cNvPr>
          <p:cNvSpPr/>
          <p:nvPr/>
        </p:nvSpPr>
        <p:spPr>
          <a:xfrm>
            <a:off x="8244408" y="6453336"/>
            <a:ext cx="899592" cy="404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a2,a3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8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 </a:t>
            </a:r>
            <a:r>
              <a:rPr lang="zh-CN" altLang="en-US" sz="3200" dirty="0" smtClean="0"/>
              <a:t>思考题：</a:t>
            </a:r>
            <a:endParaRPr lang="en-US" altLang="zh-CN" sz="3200" dirty="0" smtClean="0"/>
          </a:p>
        </p:txBody>
      </p:sp>
      <p:sp>
        <p:nvSpPr>
          <p:cNvPr id="5" name="内容占位符 7"/>
          <p:cNvSpPr txBox="1">
            <a:spLocks/>
          </p:cNvSpPr>
          <p:nvPr/>
        </p:nvSpPr>
        <p:spPr>
          <a:xfrm>
            <a:off x="179512" y="764704"/>
            <a:ext cx="8784976" cy="6480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800" dirty="0">
                <a:sym typeface="Wingdings" pitchFamily="2" charset="2"/>
              </a:rPr>
              <a:t>给定一个</a:t>
            </a:r>
            <a:r>
              <a:rPr lang="en-US" altLang="zh-CN" sz="2800" dirty="0" err="1">
                <a:sym typeface="Wingdings" pitchFamily="2" charset="2"/>
              </a:rPr>
              <a:t>Kripke</a:t>
            </a:r>
            <a:r>
              <a:rPr lang="zh-CN" altLang="en-US" sz="2800" dirty="0">
                <a:sym typeface="Wingdings" pitchFamily="2" charset="2"/>
              </a:rPr>
              <a:t>结构</a:t>
            </a:r>
            <a:r>
              <a:rPr lang="en-US" altLang="zh-CN" sz="2800" dirty="0">
                <a:sym typeface="Wingdings" pitchFamily="2" charset="2"/>
              </a:rPr>
              <a:t>K=&lt;S,R,I&gt;</a:t>
            </a:r>
            <a:r>
              <a:rPr lang="zh-CN" altLang="en-US" sz="2800" dirty="0">
                <a:sym typeface="Wingdings" pitchFamily="2" charset="2"/>
              </a:rPr>
              <a:t>和一个集合</a:t>
            </a:r>
            <a:r>
              <a:rPr lang="en-US" altLang="zh-CN" sz="2800" dirty="0">
                <a:sym typeface="Wingdings" pitchFamily="2" charset="2"/>
              </a:rPr>
              <a:t>A</a:t>
            </a:r>
            <a:r>
              <a:rPr lang="en-US" altLang="zh-CN" sz="2800" dirty="0">
                <a:sym typeface="Symbol"/>
              </a:rPr>
              <a:t>S. </a:t>
            </a:r>
            <a:endParaRPr lang="en-US" altLang="zh-CN" sz="2800" dirty="0">
              <a:sym typeface="Wingdings" pitchFamily="2" charset="2"/>
            </a:endParaRPr>
          </a:p>
        </p:txBody>
      </p:sp>
      <p:sp>
        <p:nvSpPr>
          <p:cNvPr id="6" name="内容占位符 7"/>
          <p:cNvSpPr txBox="1">
            <a:spLocks/>
          </p:cNvSpPr>
          <p:nvPr/>
        </p:nvSpPr>
        <p:spPr bwMode="auto">
          <a:xfrm>
            <a:off x="179512" y="1412776"/>
            <a:ext cx="8784976" cy="52565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dirty="0" smtClean="0">
                <a:latin typeface="Calibri" pitchFamily="34" charset="0"/>
              </a:rPr>
              <a:t>(1)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dirty="0" smtClean="0">
                <a:latin typeface="Calibri" pitchFamily="34" charset="0"/>
              </a:rPr>
              <a:t>判断以下说法的正确性：</a:t>
            </a:r>
            <a:endParaRPr lang="en-US" altLang="zh-CN" sz="2800" dirty="0" smtClean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 smtClean="0">
                <a:latin typeface="Calibri" pitchFamily="34" charset="0"/>
              </a:rPr>
              <a:t>A</a:t>
            </a:r>
            <a:r>
              <a:rPr lang="zh-CN" altLang="en-US" sz="2800" dirty="0" smtClean="0">
                <a:latin typeface="Calibri" pitchFamily="34" charset="0"/>
              </a:rPr>
              <a:t>是可免性质，当且仅当</a:t>
            </a:r>
            <a:endParaRPr lang="en-US" altLang="zh-CN" sz="2800" dirty="0" smtClean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 smtClean="0">
                <a:latin typeface="Calibri" pitchFamily="34" charset="0"/>
              </a:rPr>
              <a:t>K</a:t>
            </a:r>
            <a:r>
              <a:rPr lang="zh-CN" altLang="en-US" sz="2800" dirty="0">
                <a:latin typeface="Calibri" pitchFamily="34" charset="0"/>
              </a:rPr>
              <a:t>有一</a:t>
            </a:r>
            <a:r>
              <a:rPr lang="zh-CN" altLang="en-US" sz="2800" dirty="0" smtClean="0">
                <a:latin typeface="Calibri" pitchFamily="34" charset="0"/>
              </a:rPr>
              <a:t>条 由</a:t>
            </a:r>
            <a:r>
              <a:rPr lang="en-US" altLang="zh-CN" sz="2800" dirty="0" smtClean="0">
                <a:latin typeface="Calibri" pitchFamily="34" charset="0"/>
              </a:rPr>
              <a:t>I</a:t>
            </a:r>
            <a:r>
              <a:rPr lang="zh-CN" altLang="en-US" sz="2800" dirty="0" smtClean="0">
                <a:latin typeface="Calibri" pitchFamily="34" charset="0"/>
              </a:rPr>
              <a:t>可达 非</a:t>
            </a:r>
            <a:r>
              <a:rPr lang="en-US" altLang="zh-CN" sz="2800" dirty="0" smtClean="0">
                <a:latin typeface="Calibri" pitchFamily="34" charset="0"/>
              </a:rPr>
              <a:t>A</a:t>
            </a:r>
            <a:r>
              <a:rPr lang="zh-CN" altLang="en-US" sz="2800" dirty="0" smtClean="0">
                <a:latin typeface="Calibri" pitchFamily="34" charset="0"/>
              </a:rPr>
              <a:t>非</a:t>
            </a:r>
            <a:r>
              <a:rPr lang="zh-CN" altLang="en-US" sz="2800" dirty="0">
                <a:latin typeface="Calibri" pitchFamily="34" charset="0"/>
              </a:rPr>
              <a:t>平凡强连通分量</a:t>
            </a:r>
            <a:r>
              <a:rPr lang="zh-CN" altLang="en-US" sz="2800" dirty="0" smtClean="0">
                <a:latin typeface="Calibri" pitchFamily="34" charset="0"/>
              </a:rPr>
              <a:t>的 非</a:t>
            </a:r>
            <a:r>
              <a:rPr lang="en-US" altLang="zh-CN" sz="2800" dirty="0" smtClean="0">
                <a:latin typeface="Calibri" pitchFamily="34" charset="0"/>
              </a:rPr>
              <a:t>A</a:t>
            </a:r>
            <a:r>
              <a:rPr lang="zh-CN" altLang="en-US" sz="2800" dirty="0" smtClean="0">
                <a:latin typeface="Calibri" pitchFamily="34" charset="0"/>
              </a:rPr>
              <a:t>路径。</a:t>
            </a:r>
            <a:endParaRPr lang="en-US" altLang="zh-CN" sz="2800" dirty="0" smtClean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 smtClean="0">
                <a:latin typeface="Calibri" pitchFamily="34" charset="0"/>
              </a:rPr>
              <a:t>(2)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dirty="0" smtClean="0">
                <a:sym typeface="Wingdings" pitchFamily="2" charset="2"/>
              </a:rPr>
              <a:t>设计一个基于</a:t>
            </a:r>
            <a:r>
              <a:rPr lang="en-US" altLang="zh-CN" sz="2800" dirty="0" smtClean="0">
                <a:sym typeface="Wingdings" pitchFamily="2" charset="2"/>
              </a:rPr>
              <a:t>(</a:t>
            </a:r>
            <a:r>
              <a:rPr lang="zh-CN" altLang="en-US" sz="2800" dirty="0" smtClean="0">
                <a:sym typeface="Wingdings" pitchFamily="2" charset="2"/>
              </a:rPr>
              <a:t>建立在</a:t>
            </a:r>
            <a:r>
              <a:rPr lang="en-US" altLang="zh-CN" sz="2800" dirty="0" smtClean="0">
                <a:sym typeface="Wingdings" pitchFamily="2" charset="2"/>
              </a:rPr>
              <a:t>R</a:t>
            </a:r>
            <a:r>
              <a:rPr lang="en-US" altLang="zh-CN" sz="2800" baseline="30000" dirty="0" smtClean="0">
                <a:sym typeface="Wingdings" pitchFamily="2" charset="2"/>
              </a:rPr>
              <a:t>-1</a:t>
            </a:r>
            <a:r>
              <a:rPr lang="zh-CN" altLang="en-US" sz="2800" dirty="0" smtClean="0">
                <a:sym typeface="Wingdings" pitchFamily="2" charset="2"/>
              </a:rPr>
              <a:t>上的</a:t>
            </a:r>
            <a:r>
              <a:rPr lang="en-US" altLang="zh-CN" sz="2800" dirty="0" smtClean="0">
                <a:sym typeface="Wingdings" pitchFamily="2" charset="2"/>
              </a:rPr>
              <a:t>)</a:t>
            </a:r>
            <a:r>
              <a:rPr lang="zh-CN" altLang="en-US" sz="2800" dirty="0" smtClean="0">
                <a:sym typeface="Wingdings" pitchFamily="2" charset="2"/>
              </a:rPr>
              <a:t>最大不动点计算的</a:t>
            </a:r>
            <a:endParaRPr lang="en-US" altLang="zh-CN" sz="2800" dirty="0" smtClean="0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dirty="0" smtClean="0">
                <a:sym typeface="Wingdings" pitchFamily="2" charset="2"/>
              </a:rPr>
              <a:t>可免性分析算法</a:t>
            </a:r>
            <a:endParaRPr lang="en-US" altLang="zh-CN" sz="2800" dirty="0" smtClean="0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2800" dirty="0" smtClean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2800" dirty="0" smtClean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28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例子</a:t>
            </a:r>
            <a:r>
              <a:rPr lang="en-US" altLang="zh-CN" dirty="0">
                <a:solidFill>
                  <a:prstClr val="black"/>
                </a:solidFill>
              </a:rPr>
              <a:t>-</a:t>
            </a:r>
            <a:r>
              <a:rPr lang="zh-CN" altLang="en-US" dirty="0">
                <a:solidFill>
                  <a:prstClr val="black"/>
                </a:solidFill>
              </a:rPr>
              <a:t>互斥</a:t>
            </a:r>
            <a:r>
              <a:rPr lang="en-US" altLang="zh-CN" dirty="0">
                <a:solidFill>
                  <a:prstClr val="black"/>
                </a:solidFill>
              </a:rPr>
              <a:t>：</a:t>
            </a:r>
            <a:r>
              <a:rPr lang="zh-CN" altLang="en-US" dirty="0">
                <a:solidFill>
                  <a:prstClr val="black"/>
                </a:solidFill>
              </a:rPr>
              <a:t>状态图</a:t>
            </a:r>
            <a:r>
              <a:rPr lang="en-US" altLang="zh-CN" dirty="0"/>
              <a:t>(State </a:t>
            </a:r>
            <a:r>
              <a:rPr lang="en-US" altLang="zh-CN" dirty="0">
                <a:solidFill>
                  <a:prstClr val="black"/>
                </a:solidFill>
              </a:rPr>
              <a:t>Diagram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4"/>
          <p:cNvSpPr txBox="1">
            <a:spLocks/>
          </p:cNvSpPr>
          <p:nvPr/>
        </p:nvSpPr>
        <p:spPr bwMode="auto">
          <a:xfrm>
            <a:off x="3124200" y="6448425"/>
            <a:ext cx="2887663" cy="273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pPr algn="r"/>
            <a:fld id="{D835822B-28EE-4395-9E41-B5954C8295D5}" type="slidenum">
              <a:rPr lang="en-US" altLang="zh-CN" smtClean="0"/>
              <a:pPr algn="r"/>
              <a:t>4</a:t>
            </a:fld>
            <a:endParaRPr lang="en-US" altLang="zh-CN" smtClean="0"/>
          </a:p>
        </p:txBody>
      </p:sp>
      <p:cxnSp>
        <p:nvCxnSpPr>
          <p:cNvPr id="5" name="曲线连接符 4"/>
          <p:cNvCxnSpPr>
            <a:stCxn id="8" idx="2"/>
            <a:endCxn id="14" idx="0"/>
          </p:cNvCxnSpPr>
          <p:nvPr/>
        </p:nvCxnSpPr>
        <p:spPr>
          <a:xfrm rot="5400000" flipH="1">
            <a:off x="1114425" y="3933825"/>
            <a:ext cx="3024188" cy="1588"/>
          </a:xfrm>
          <a:prstGeom prst="curvedConnector5">
            <a:avLst>
              <a:gd name="adj1" fmla="val -17537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43"/>
          <p:cNvCxnSpPr>
            <a:stCxn id="14" idx="2"/>
            <a:endCxn id="9" idx="0"/>
          </p:cNvCxnSpPr>
          <p:nvPr/>
        </p:nvCxnSpPr>
        <p:spPr>
          <a:xfrm rot="5400000">
            <a:off x="219471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43"/>
          <p:cNvCxnSpPr>
            <a:stCxn id="15" idx="2"/>
          </p:cNvCxnSpPr>
          <p:nvPr/>
        </p:nvCxnSpPr>
        <p:spPr>
          <a:xfrm rot="16200000" flipH="1">
            <a:off x="2951163" y="655638"/>
            <a:ext cx="287337" cy="2090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176371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CR</a:t>
            </a:r>
            <a:endParaRPr lang="zh-CN" altLang="en-US" sz="2000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76371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wait</a:t>
            </a:r>
            <a:endParaRPr lang="zh-CN" altLang="en-US" sz="2000"/>
          </a:p>
        </p:txBody>
      </p:sp>
      <p:cxnSp>
        <p:nvCxnSpPr>
          <p:cNvPr id="10" name="曲线连接符 43"/>
          <p:cNvCxnSpPr>
            <a:stCxn id="9" idx="2"/>
            <a:endCxn id="8" idx="0"/>
          </p:cNvCxnSpPr>
          <p:nvPr/>
        </p:nvCxnSpPr>
        <p:spPr>
          <a:xfrm rot="5400000">
            <a:off x="2193132" y="4580731"/>
            <a:ext cx="86360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43"/>
          <p:cNvCxnSpPr>
            <a:stCxn id="9" idx="2"/>
            <a:endCxn id="9" idx="3"/>
          </p:cNvCxnSpPr>
          <p:nvPr/>
        </p:nvCxnSpPr>
        <p:spPr>
          <a:xfrm rot="5400000" flipH="1" flipV="1">
            <a:off x="294798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4"/>
          <p:cNvSpPr txBox="1">
            <a:spLocks noChangeArrowheads="1"/>
          </p:cNvSpPr>
          <p:nvPr/>
        </p:nvSpPr>
        <p:spPr bwMode="auto">
          <a:xfrm>
            <a:off x="1187624" y="4365625"/>
            <a:ext cx="14396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[x=0 or t=0]</a:t>
            </a:r>
            <a:endParaRPr lang="zh-CN" altLang="en-US" sz="2000" dirty="0"/>
          </a:p>
        </p:txBody>
      </p:sp>
      <p:sp>
        <p:nvSpPr>
          <p:cNvPr id="13" name="TextBox 85"/>
          <p:cNvSpPr txBox="1">
            <a:spLocks noChangeArrowheads="1"/>
          </p:cNvSpPr>
          <p:nvPr/>
        </p:nvSpPr>
        <p:spPr bwMode="auto">
          <a:xfrm>
            <a:off x="2771775" y="4221163"/>
            <a:ext cx="1512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[x=1 and t=1]</a:t>
            </a:r>
            <a:endParaRPr lang="zh-CN" altLang="en-US" sz="2000" dirty="0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76371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NCR</a:t>
            </a:r>
            <a:endParaRPr lang="zh-CN" altLang="en-US" sz="2000"/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1187450" y="11255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initialization</a:t>
            </a:r>
            <a:endParaRPr lang="zh-CN" altLang="en-US" sz="2000"/>
          </a:p>
        </p:txBody>
      </p:sp>
      <p:cxnSp>
        <p:nvCxnSpPr>
          <p:cNvPr id="16" name="曲线连接符 43"/>
          <p:cNvCxnSpPr>
            <a:stCxn id="28" idx="4"/>
            <a:endCxn id="14" idx="0"/>
          </p:cNvCxnSpPr>
          <p:nvPr/>
        </p:nvCxnSpPr>
        <p:spPr>
          <a:xfrm rot="5400000">
            <a:off x="248285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43"/>
          <p:cNvCxnSpPr>
            <a:stCxn id="20" idx="2"/>
            <a:endCxn id="23" idx="0"/>
          </p:cNvCxnSpPr>
          <p:nvPr/>
        </p:nvCxnSpPr>
        <p:spPr>
          <a:xfrm rot="5400000" flipH="1">
            <a:off x="5146675" y="3933825"/>
            <a:ext cx="3024188" cy="1588"/>
          </a:xfrm>
          <a:prstGeom prst="curvedConnector5">
            <a:avLst>
              <a:gd name="adj1" fmla="val -20258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43"/>
          <p:cNvCxnSpPr>
            <a:stCxn id="23" idx="2"/>
            <a:endCxn id="21" idx="0"/>
          </p:cNvCxnSpPr>
          <p:nvPr/>
        </p:nvCxnSpPr>
        <p:spPr>
          <a:xfrm rot="5400000">
            <a:off x="622696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43"/>
          <p:cNvCxnSpPr>
            <a:stCxn id="21" idx="2"/>
            <a:endCxn id="20" idx="0"/>
          </p:cNvCxnSpPr>
          <p:nvPr/>
        </p:nvCxnSpPr>
        <p:spPr>
          <a:xfrm rot="5400000">
            <a:off x="6226969" y="45807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579596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CR</a:t>
            </a:r>
            <a:endParaRPr lang="zh-CN" altLang="en-US" sz="2000"/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579596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wait</a:t>
            </a:r>
            <a:endParaRPr lang="zh-CN" altLang="en-US" sz="2000"/>
          </a:p>
        </p:txBody>
      </p:sp>
      <p:cxnSp>
        <p:nvCxnSpPr>
          <p:cNvPr id="22" name="曲线连接符 43"/>
          <p:cNvCxnSpPr>
            <a:stCxn id="21" idx="2"/>
            <a:endCxn id="21" idx="3"/>
          </p:cNvCxnSpPr>
          <p:nvPr/>
        </p:nvCxnSpPr>
        <p:spPr>
          <a:xfrm rot="5400000" flipH="1" flipV="1">
            <a:off x="698023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79596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NCR</a:t>
            </a:r>
            <a:endParaRPr lang="zh-CN" altLang="en-US" sz="2000"/>
          </a:p>
        </p:txBody>
      </p:sp>
      <p:cxnSp>
        <p:nvCxnSpPr>
          <p:cNvPr id="24" name="曲线连接符 43"/>
          <p:cNvCxnSpPr>
            <a:stCxn id="29" idx="4"/>
            <a:endCxn id="23" idx="0"/>
          </p:cNvCxnSpPr>
          <p:nvPr/>
        </p:nvCxnSpPr>
        <p:spPr>
          <a:xfrm rot="5400000">
            <a:off x="651510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39750" y="126841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26" name="曲线连接符 43"/>
          <p:cNvCxnSpPr>
            <a:stCxn id="25" idx="6"/>
            <a:endCxn id="15" idx="1"/>
          </p:cNvCxnSpPr>
          <p:nvPr/>
        </p:nvCxnSpPr>
        <p:spPr>
          <a:xfrm flipV="1">
            <a:off x="684213" y="1341438"/>
            <a:ext cx="503237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95288" y="1844675"/>
            <a:ext cx="8064500" cy="482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55587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658812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30" name="直接连接符 29"/>
          <p:cNvCxnSpPr>
            <a:stCxn id="27" idx="0"/>
            <a:endCxn id="27" idx="2"/>
          </p:cNvCxnSpPr>
          <p:nvPr/>
        </p:nvCxnSpPr>
        <p:spPr>
          <a:xfrm rot="16200000" flipH="1">
            <a:off x="2016126" y="4257675"/>
            <a:ext cx="4824412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84"/>
          <p:cNvSpPr txBox="1">
            <a:spLocks noChangeArrowheads="1"/>
          </p:cNvSpPr>
          <p:nvPr/>
        </p:nvSpPr>
        <p:spPr bwMode="auto">
          <a:xfrm>
            <a:off x="5220072" y="4365625"/>
            <a:ext cx="1439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[y=0 or t=1]</a:t>
            </a:r>
            <a:endParaRPr lang="zh-CN" altLang="en-US" sz="2000" dirty="0"/>
          </a:p>
        </p:txBody>
      </p:sp>
      <p:sp>
        <p:nvSpPr>
          <p:cNvPr id="32" name="TextBox 85"/>
          <p:cNvSpPr txBox="1">
            <a:spLocks noChangeArrowheads="1"/>
          </p:cNvSpPr>
          <p:nvPr/>
        </p:nvSpPr>
        <p:spPr bwMode="auto">
          <a:xfrm>
            <a:off x="6804025" y="4221163"/>
            <a:ext cx="1512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[y=1 and t=0]</a:t>
            </a:r>
            <a:endParaRPr lang="zh-CN" altLang="en-US" sz="2000"/>
          </a:p>
        </p:txBody>
      </p:sp>
      <p:sp>
        <p:nvSpPr>
          <p:cNvPr id="33" name="矩形 42"/>
          <p:cNvSpPr>
            <a:spLocks noChangeArrowheads="1"/>
          </p:cNvSpPr>
          <p:nvPr/>
        </p:nvSpPr>
        <p:spPr bwMode="auto">
          <a:xfrm>
            <a:off x="3132054" y="1341438"/>
            <a:ext cx="1133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x:=0;y:=0</a:t>
            </a:r>
            <a:endParaRPr lang="zh-CN" altLang="en-US" sz="2000"/>
          </a:p>
        </p:txBody>
      </p:sp>
      <p:sp>
        <p:nvSpPr>
          <p:cNvPr id="34" name="矩形 45"/>
          <p:cNvSpPr>
            <a:spLocks noChangeArrowheads="1"/>
          </p:cNvSpPr>
          <p:nvPr/>
        </p:nvSpPr>
        <p:spPr bwMode="auto">
          <a:xfrm>
            <a:off x="2613851" y="3068638"/>
            <a:ext cx="11095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y:=1;t:=1</a:t>
            </a: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648506" y="3068638"/>
            <a:ext cx="11047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x:=1;t:=0</a:t>
            </a:r>
          </a:p>
        </p:txBody>
      </p:sp>
      <p:sp>
        <p:nvSpPr>
          <p:cNvPr id="36" name="矩形 48"/>
          <p:cNvSpPr>
            <a:spLocks noChangeArrowheads="1"/>
          </p:cNvSpPr>
          <p:nvPr/>
        </p:nvSpPr>
        <p:spPr bwMode="auto">
          <a:xfrm>
            <a:off x="6087276" y="5516563"/>
            <a:ext cx="622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x:=0</a:t>
            </a:r>
          </a:p>
        </p:txBody>
      </p:sp>
      <p:sp>
        <p:nvSpPr>
          <p:cNvPr id="37" name="矩形 49"/>
          <p:cNvSpPr>
            <a:spLocks noChangeArrowheads="1"/>
          </p:cNvSpPr>
          <p:nvPr/>
        </p:nvSpPr>
        <p:spPr bwMode="auto">
          <a:xfrm>
            <a:off x="2051034" y="5516563"/>
            <a:ext cx="627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y:=0</a:t>
            </a:r>
          </a:p>
        </p:txBody>
      </p:sp>
      <p:sp>
        <p:nvSpPr>
          <p:cNvPr id="38" name="页脚占位符 4"/>
          <p:cNvSpPr txBox="1">
            <a:spLocks/>
          </p:cNvSpPr>
          <p:nvPr/>
        </p:nvSpPr>
        <p:spPr>
          <a:xfrm>
            <a:off x="395288" y="1844675"/>
            <a:ext cx="1223962" cy="2889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A</a:t>
            </a:r>
          </a:p>
        </p:txBody>
      </p:sp>
      <p:sp>
        <p:nvSpPr>
          <p:cNvPr id="39" name="页脚占位符 4"/>
          <p:cNvSpPr txBox="1">
            <a:spLocks/>
          </p:cNvSpPr>
          <p:nvPr/>
        </p:nvSpPr>
        <p:spPr>
          <a:xfrm>
            <a:off x="4427538" y="1844675"/>
            <a:ext cx="1223962" cy="2889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B</a:t>
            </a:r>
          </a:p>
        </p:txBody>
      </p:sp>
    </p:spTree>
    <p:extLst>
      <p:ext uri="{BB962C8B-B14F-4D97-AF65-F5344CB8AC3E}">
        <p14:creationId xmlns:p14="http://schemas.microsoft.com/office/powerpoint/2010/main" val="41370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例子</a:t>
            </a:r>
            <a:r>
              <a:rPr lang="en-US" altLang="zh-CN" dirty="0">
                <a:solidFill>
                  <a:prstClr val="black"/>
                </a:solidFill>
              </a:rPr>
              <a:t>-</a:t>
            </a:r>
            <a:r>
              <a:rPr lang="zh-CN" altLang="en-US" dirty="0">
                <a:solidFill>
                  <a:prstClr val="black"/>
                </a:solidFill>
              </a:rPr>
              <a:t>互斥</a:t>
            </a:r>
            <a:r>
              <a:rPr lang="en-US" altLang="zh-CN" dirty="0">
                <a:solidFill>
                  <a:prstClr val="black"/>
                </a:solidFill>
              </a:rPr>
              <a:t>：</a:t>
            </a:r>
            <a:r>
              <a:rPr lang="zh-CN" altLang="en-US" dirty="0">
                <a:solidFill>
                  <a:prstClr val="black"/>
                </a:solidFill>
              </a:rPr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4"/>
          <p:cNvSpPr txBox="1">
            <a:spLocks/>
          </p:cNvSpPr>
          <p:nvPr/>
        </p:nvSpPr>
        <p:spPr bwMode="auto">
          <a:xfrm>
            <a:off x="3124200" y="6448425"/>
            <a:ext cx="2887663" cy="273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pPr algn="r"/>
            <a:fld id="{D2D1E66E-51E8-4AA8-BA19-5D2647CB3038}" type="slidenum">
              <a:rPr lang="en-US" altLang="zh-CN" smtClean="0"/>
              <a:pPr algn="r"/>
              <a:t>5</a:t>
            </a:fld>
            <a:endParaRPr lang="en-US" altLang="zh-CN" smtClean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395536" y="980728"/>
            <a:ext cx="7992888" cy="1440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VAR:  </a:t>
            </a:r>
            <a:r>
              <a:rPr lang="en-US" altLang="zh-CN" sz="2400" dirty="0" smtClean="0"/>
              <a:t>x: 0..1; y: 0..1; t: 0..1; </a:t>
            </a:r>
          </a:p>
          <a:p>
            <a:r>
              <a:rPr lang="en-US" altLang="zh-CN" sz="2400" dirty="0" smtClean="0"/>
              <a:t>          a: {</a:t>
            </a:r>
            <a:r>
              <a:rPr lang="en-US" altLang="zh-CN" sz="2400" dirty="0" err="1" smtClean="0"/>
              <a:t>NCR,wait,CR</a:t>
            </a:r>
            <a:r>
              <a:rPr lang="en-US" altLang="zh-CN" sz="2400" dirty="0" smtClean="0"/>
              <a:t>}; b: {</a:t>
            </a:r>
            <a:r>
              <a:rPr lang="en-US" altLang="zh-CN" sz="2400" dirty="0" err="1" smtClean="0"/>
              <a:t>NCR,wait,CR</a:t>
            </a:r>
            <a:r>
              <a:rPr lang="en-US" altLang="zh-CN" sz="2400" dirty="0" smtClean="0"/>
              <a:t>}; 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INIT:  </a:t>
            </a:r>
            <a:r>
              <a:rPr lang="en-US" altLang="zh-CN" sz="2400" dirty="0" smtClean="0"/>
              <a:t>x=0; y=0; </a:t>
            </a:r>
          </a:p>
          <a:p>
            <a:r>
              <a:rPr lang="en-US" altLang="zh-CN" sz="2400" dirty="0" smtClean="0"/>
              <a:t>          a=NCR; b=NCR; 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95288" y="2564755"/>
            <a:ext cx="8064500" cy="4176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页脚占位符 4"/>
          <p:cNvSpPr txBox="1">
            <a:spLocks/>
          </p:cNvSpPr>
          <p:nvPr/>
        </p:nvSpPr>
        <p:spPr>
          <a:xfrm>
            <a:off x="395288" y="2564755"/>
            <a:ext cx="1440408" cy="2889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</a:t>
            </a:r>
            <a:r>
              <a:rPr lang="en-US" altLang="zh-CN" sz="2000" dirty="0" smtClean="0">
                <a:latin typeface="+mn-lt"/>
                <a:ea typeface="+mn-ea"/>
              </a:rPr>
              <a:t>A: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8" name="页脚占位符 4"/>
          <p:cNvSpPr txBox="1">
            <a:spLocks/>
          </p:cNvSpPr>
          <p:nvPr/>
        </p:nvSpPr>
        <p:spPr>
          <a:xfrm>
            <a:off x="395536" y="4581128"/>
            <a:ext cx="1440160" cy="2889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</a:t>
            </a:r>
            <a:r>
              <a:rPr lang="en-US" altLang="zh-CN" sz="2000" dirty="0" smtClean="0">
                <a:latin typeface="+mn-lt"/>
                <a:ea typeface="+mn-ea"/>
              </a:rPr>
              <a:t>B: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9" name="矩形 45"/>
          <p:cNvSpPr>
            <a:spLocks noChangeArrowheads="1"/>
          </p:cNvSpPr>
          <p:nvPr/>
        </p:nvSpPr>
        <p:spPr bwMode="auto">
          <a:xfrm>
            <a:off x="611560" y="2924944"/>
            <a:ext cx="561662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a=NCR 		</a:t>
            </a:r>
            <a:r>
              <a:rPr lang="en-US" altLang="zh-CN" sz="2400" dirty="0" smtClean="0">
                <a:sym typeface="Wingdings" pitchFamily="2" charset="2"/>
              </a:rPr>
              <a:t> (</a:t>
            </a:r>
            <a:r>
              <a:rPr lang="en-US" altLang="zh-CN" sz="2400" dirty="0" err="1" smtClean="0">
                <a:sym typeface="Wingdings" pitchFamily="2" charset="2"/>
              </a:rPr>
              <a:t>a,y,t</a:t>
            </a:r>
            <a:r>
              <a:rPr lang="en-US" altLang="zh-CN" sz="2400" dirty="0" smtClean="0">
                <a:sym typeface="Wingdings" pitchFamily="2" charset="2"/>
              </a:rPr>
              <a:t>):=(wait,1,1);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a=wait</a:t>
            </a:r>
            <a:r>
              <a:rPr lang="en-US" altLang="zh-CN" sz="2400" dirty="0" smtClean="0">
                <a:sym typeface="Symbol"/>
              </a:rPr>
              <a:t>(x=0t=0)</a:t>
            </a:r>
            <a:r>
              <a:rPr lang="en-US" altLang="zh-CN" sz="2400" dirty="0" smtClean="0">
                <a:sym typeface="Wingdings" pitchFamily="2" charset="2"/>
              </a:rPr>
              <a:t> 	 (a):=(CR);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a=wait</a:t>
            </a:r>
            <a:r>
              <a:rPr lang="en-US" altLang="zh-CN" sz="2400" dirty="0" smtClean="0">
                <a:sym typeface="Symbol"/>
              </a:rPr>
              <a:t>(x=0t=0)</a:t>
            </a:r>
            <a:r>
              <a:rPr lang="en-US" altLang="zh-CN" sz="2400" dirty="0" smtClean="0">
                <a:sym typeface="Wingdings" pitchFamily="2" charset="2"/>
              </a:rPr>
              <a:t> 	 (a):=(wait);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a=CR 			 (</a:t>
            </a:r>
            <a:r>
              <a:rPr lang="en-US" altLang="zh-CN" sz="2400" dirty="0" err="1" smtClean="0">
                <a:sym typeface="Wingdings" pitchFamily="2" charset="2"/>
              </a:rPr>
              <a:t>a,y</a:t>
            </a:r>
            <a:r>
              <a:rPr lang="en-US" altLang="zh-CN" sz="2400" dirty="0" smtClean="0">
                <a:sym typeface="Wingdings" pitchFamily="2" charset="2"/>
              </a:rPr>
              <a:t>):=(NCR,0);</a:t>
            </a: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10" name="矩形 45"/>
          <p:cNvSpPr>
            <a:spLocks noChangeArrowheads="1"/>
          </p:cNvSpPr>
          <p:nvPr/>
        </p:nvSpPr>
        <p:spPr bwMode="auto">
          <a:xfrm>
            <a:off x="611560" y="4869160"/>
            <a:ext cx="55446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b=NCR 		</a:t>
            </a:r>
            <a:r>
              <a:rPr lang="en-US" altLang="zh-CN" sz="2400" dirty="0" smtClean="0">
                <a:sym typeface="Wingdings" pitchFamily="2" charset="2"/>
              </a:rPr>
              <a:t> (</a:t>
            </a:r>
            <a:r>
              <a:rPr lang="en-US" altLang="zh-CN" sz="2400" dirty="0" err="1" smtClean="0">
                <a:sym typeface="Wingdings" pitchFamily="2" charset="2"/>
              </a:rPr>
              <a:t>b,x,t</a:t>
            </a:r>
            <a:r>
              <a:rPr lang="en-US" altLang="zh-CN" sz="2400" dirty="0" smtClean="0">
                <a:sym typeface="Wingdings" pitchFamily="2" charset="2"/>
              </a:rPr>
              <a:t>):=(wait,1,0);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b=wait</a:t>
            </a:r>
            <a:r>
              <a:rPr lang="en-US" altLang="zh-CN" sz="2400" dirty="0" smtClean="0">
                <a:sym typeface="Symbol"/>
              </a:rPr>
              <a:t>(y=0t=1)</a:t>
            </a:r>
            <a:r>
              <a:rPr lang="en-US" altLang="zh-CN" sz="2400" dirty="0" smtClean="0">
                <a:sym typeface="Wingdings" pitchFamily="2" charset="2"/>
              </a:rPr>
              <a:t> 	 (b):=(CR);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b=wait</a:t>
            </a:r>
            <a:r>
              <a:rPr lang="en-US" altLang="zh-CN" sz="2400" dirty="0" smtClean="0">
                <a:sym typeface="Symbol"/>
              </a:rPr>
              <a:t>(y=0t=1)</a:t>
            </a:r>
            <a:r>
              <a:rPr lang="en-US" altLang="zh-CN" sz="2400" dirty="0" smtClean="0">
                <a:sym typeface="Wingdings" pitchFamily="2" charset="2"/>
              </a:rPr>
              <a:t> 	 (b):=(wait);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b=CR 			 (</a:t>
            </a:r>
            <a:r>
              <a:rPr lang="en-US" altLang="zh-CN" sz="2400" dirty="0" err="1" smtClean="0">
                <a:sym typeface="Wingdings" pitchFamily="2" charset="2"/>
              </a:rPr>
              <a:t>b,x</a:t>
            </a:r>
            <a:r>
              <a:rPr lang="en-US" altLang="zh-CN" sz="2400" dirty="0" smtClean="0">
                <a:sym typeface="Wingdings" pitchFamily="2" charset="2"/>
              </a:rPr>
              <a:t>):=(NCR,0);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4581128"/>
            <a:ext cx="8064500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例子</a:t>
            </a:r>
            <a:r>
              <a:rPr lang="en-US" altLang="zh-CN" dirty="0">
                <a:solidFill>
                  <a:prstClr val="black"/>
                </a:solidFill>
              </a:rPr>
              <a:t>-</a:t>
            </a:r>
            <a:r>
              <a:rPr lang="zh-CN" altLang="en-US" dirty="0">
                <a:solidFill>
                  <a:prstClr val="black"/>
                </a:solidFill>
              </a:rPr>
              <a:t>互斥</a:t>
            </a:r>
            <a:r>
              <a:rPr lang="en-US" altLang="zh-CN" dirty="0">
                <a:solidFill>
                  <a:prstClr val="black"/>
                </a:solidFill>
              </a:rPr>
              <a:t>：</a:t>
            </a:r>
            <a:r>
              <a:rPr lang="zh-CN" altLang="en-US" dirty="0">
                <a:solidFill>
                  <a:prstClr val="black"/>
                </a:solidFill>
              </a:rPr>
              <a:t>可达状态 </a:t>
            </a:r>
            <a:r>
              <a:rPr lang="en-US" altLang="zh-CN" dirty="0">
                <a:solidFill>
                  <a:prstClr val="black"/>
                </a:solidFill>
              </a:rPr>
              <a:t>+ </a:t>
            </a:r>
            <a:r>
              <a:rPr lang="zh-CN" altLang="en-US" dirty="0">
                <a:solidFill>
                  <a:prstClr val="black"/>
                </a:solidFill>
              </a:rPr>
              <a:t>部分不</a:t>
            </a:r>
            <a:r>
              <a:rPr lang="zh-CN" altLang="en-US" dirty="0" smtClean="0">
                <a:solidFill>
                  <a:prstClr val="black"/>
                </a:solidFill>
              </a:rPr>
              <a:t>可达状态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pPr algn="r"/>
            <a:fld id="{E1536237-E0EC-47B2-8DFA-3500DA445F19}" type="slidenum">
              <a:rPr lang="en-US" altLang="zh-CN" smtClean="0"/>
              <a:pPr algn="r"/>
              <a:t>6</a:t>
            </a:fld>
            <a:endParaRPr lang="en-US" altLang="zh-CN" smtClean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3132485" y="594898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CR,CR,0,0,0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6228829" y="594898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CR,CR,1,0,0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1763961" y="14844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NCR,NCR,0,0,0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5088186" y="25385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NCR,wait,1,0,0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360861" y="25258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wait,NCR,0,1,1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79636" y="350219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CR,NCR,0,1,1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340223" y="35736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wait,wait,1,1,0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875711" y="33577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latin typeface="Calibri" pitchFamily="34" charset="0"/>
              </a:rPr>
              <a:t>NCR,CR,1,0,0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788148" y="35736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wait,wait,1,1,1</a:t>
            </a:r>
          </a:p>
        </p:txBody>
      </p:sp>
      <p:cxnSp>
        <p:nvCxnSpPr>
          <p:cNvPr id="14" name="AutoShape 26"/>
          <p:cNvCxnSpPr>
            <a:cxnSpLocks noChangeShapeType="1"/>
            <a:stCxn id="7" idx="3"/>
            <a:endCxn id="9" idx="0"/>
          </p:cNvCxnSpPr>
          <p:nvPr/>
        </p:nvCxnSpPr>
        <p:spPr bwMode="auto">
          <a:xfrm rot="16200000" flipH="1">
            <a:off x="2368798" y="1540048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27"/>
          <p:cNvCxnSpPr>
            <a:cxnSpLocks noChangeShapeType="1"/>
            <a:stCxn id="9" idx="3"/>
            <a:endCxn id="10" idx="0"/>
          </p:cNvCxnSpPr>
          <p:nvPr/>
        </p:nvCxnSpPr>
        <p:spPr bwMode="auto">
          <a:xfrm rot="5400000">
            <a:off x="1609179" y="2460005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28"/>
          <p:cNvCxnSpPr>
            <a:cxnSpLocks noChangeShapeType="1"/>
            <a:stCxn id="10" idx="3"/>
            <a:endCxn id="29" idx="1"/>
          </p:cNvCxnSpPr>
          <p:nvPr/>
        </p:nvCxnSpPr>
        <p:spPr bwMode="auto">
          <a:xfrm rot="5400000" flipH="1" flipV="1">
            <a:off x="2080667" y="-62533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29"/>
          <p:cNvCxnSpPr>
            <a:cxnSpLocks noChangeShapeType="1"/>
            <a:stCxn id="7" idx="5"/>
            <a:endCxn id="8" idx="1"/>
          </p:cNvCxnSpPr>
          <p:nvPr/>
        </p:nvCxnSpPr>
        <p:spPr bwMode="auto">
          <a:xfrm rot="16200000" flipH="1">
            <a:off x="4045991" y="1269380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30"/>
          <p:cNvCxnSpPr>
            <a:cxnSpLocks noChangeShapeType="1"/>
            <a:stCxn id="8" idx="5"/>
            <a:endCxn id="12" idx="0"/>
          </p:cNvCxnSpPr>
          <p:nvPr/>
        </p:nvCxnSpPr>
        <p:spPr bwMode="auto">
          <a:xfrm rot="16200000" flipH="1">
            <a:off x="7102723" y="2590973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33"/>
          <p:cNvCxnSpPr>
            <a:cxnSpLocks noChangeShapeType="1"/>
            <a:stCxn id="9" idx="5"/>
            <a:endCxn id="11" idx="0"/>
          </p:cNvCxnSpPr>
          <p:nvPr/>
        </p:nvCxnSpPr>
        <p:spPr bwMode="auto">
          <a:xfrm rot="5400000">
            <a:off x="3357016" y="2872755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35"/>
          <p:cNvCxnSpPr>
            <a:cxnSpLocks noChangeShapeType="1"/>
            <a:stCxn id="11" idx="3"/>
            <a:endCxn id="24" idx="0"/>
          </p:cNvCxnSpPr>
          <p:nvPr/>
        </p:nvCxnSpPr>
        <p:spPr bwMode="auto">
          <a:xfrm rot="5400000">
            <a:off x="2159248" y="4326111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37"/>
          <p:cNvCxnSpPr>
            <a:cxnSpLocks noChangeShapeType="1"/>
            <a:stCxn id="8" idx="3"/>
            <a:endCxn id="13" idx="0"/>
          </p:cNvCxnSpPr>
          <p:nvPr/>
        </p:nvCxnSpPr>
        <p:spPr bwMode="auto">
          <a:xfrm rot="16200000" flipH="1">
            <a:off x="5247729" y="3039442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39"/>
          <p:cNvCxnSpPr>
            <a:cxnSpLocks noChangeShapeType="1"/>
            <a:stCxn id="12" idx="5"/>
            <a:endCxn id="7" idx="7"/>
          </p:cNvCxnSpPr>
          <p:nvPr/>
        </p:nvCxnSpPr>
        <p:spPr bwMode="auto">
          <a:xfrm rot="5400000" flipH="1">
            <a:off x="4927054" y="81930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41"/>
          <p:cNvCxnSpPr>
            <a:cxnSpLocks noChangeShapeType="1"/>
            <a:stCxn id="13" idx="5"/>
            <a:endCxn id="26" idx="0"/>
          </p:cNvCxnSpPr>
          <p:nvPr/>
        </p:nvCxnSpPr>
        <p:spPr bwMode="auto">
          <a:xfrm rot="5400000">
            <a:off x="5886698" y="4054648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1548061" y="479759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CR,wait,1,1,0</a:t>
            </a:r>
          </a:p>
        </p:txBody>
      </p:sp>
      <p:cxnSp>
        <p:nvCxnSpPr>
          <p:cNvPr id="25" name="AutoShape 41"/>
          <p:cNvCxnSpPr>
            <a:cxnSpLocks noChangeShapeType="1"/>
            <a:stCxn id="24" idx="3"/>
            <a:endCxn id="8" idx="2"/>
          </p:cNvCxnSpPr>
          <p:nvPr/>
        </p:nvCxnSpPr>
        <p:spPr bwMode="auto">
          <a:xfrm rot="5400000" flipH="1" flipV="1">
            <a:off x="2256880" y="2336179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" name="Oval 8"/>
          <p:cNvSpPr>
            <a:spLocks noChangeArrowheads="1"/>
          </p:cNvSpPr>
          <p:nvPr/>
        </p:nvSpPr>
        <p:spPr bwMode="auto">
          <a:xfrm>
            <a:off x="5004048" y="46531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wait,CR,1,1,1</a:t>
            </a:r>
          </a:p>
        </p:txBody>
      </p:sp>
      <p:cxnSp>
        <p:nvCxnSpPr>
          <p:cNvPr id="27" name="AutoShape 41"/>
          <p:cNvCxnSpPr>
            <a:cxnSpLocks noChangeShapeType="1"/>
            <a:stCxn id="26" idx="5"/>
            <a:endCxn id="9" idx="6"/>
          </p:cNvCxnSpPr>
          <p:nvPr/>
        </p:nvCxnSpPr>
        <p:spPr bwMode="auto">
          <a:xfrm rot="5400000" flipH="1">
            <a:off x="4384130" y="2706067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26"/>
          <p:cNvCxnSpPr>
            <a:cxnSpLocks noChangeShapeType="1"/>
            <a:endCxn id="7" idx="0"/>
          </p:cNvCxnSpPr>
          <p:nvPr/>
        </p:nvCxnSpPr>
        <p:spPr bwMode="auto">
          <a:xfrm>
            <a:off x="2268786" y="1125711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" name="Oval 2"/>
          <p:cNvSpPr>
            <a:spLocks noChangeArrowheads="1"/>
          </p:cNvSpPr>
          <p:nvPr/>
        </p:nvSpPr>
        <p:spPr bwMode="auto">
          <a:xfrm>
            <a:off x="5724773" y="14844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NCR,NCR,0,0,1</a:t>
            </a:r>
          </a:p>
        </p:txBody>
      </p:sp>
      <p:cxnSp>
        <p:nvCxnSpPr>
          <p:cNvPr id="30" name="AutoShape 26"/>
          <p:cNvCxnSpPr>
            <a:cxnSpLocks noChangeShapeType="1"/>
            <a:endCxn id="29" idx="0"/>
          </p:cNvCxnSpPr>
          <p:nvPr/>
        </p:nvCxnSpPr>
        <p:spPr bwMode="auto">
          <a:xfrm>
            <a:off x="6301036" y="1125711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" name="AutoShape 26"/>
          <p:cNvCxnSpPr>
            <a:cxnSpLocks noChangeShapeType="1"/>
            <a:stCxn id="29" idx="4"/>
            <a:endCxn id="9" idx="7"/>
          </p:cNvCxnSpPr>
          <p:nvPr/>
        </p:nvCxnSpPr>
        <p:spPr bwMode="auto">
          <a:xfrm rot="5400000">
            <a:off x="5052466" y="923305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" name="AutoShape 26"/>
          <p:cNvCxnSpPr>
            <a:cxnSpLocks noChangeShapeType="1"/>
            <a:stCxn id="29" idx="5"/>
            <a:endCxn id="8" idx="0"/>
          </p:cNvCxnSpPr>
          <p:nvPr/>
        </p:nvCxnSpPr>
        <p:spPr bwMode="auto">
          <a:xfrm rot="5400000">
            <a:off x="6408985" y="1527349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" name="AutoShape 39"/>
          <p:cNvCxnSpPr>
            <a:cxnSpLocks noChangeShapeType="1"/>
            <a:stCxn id="12" idx="3"/>
            <a:endCxn id="26" idx="0"/>
          </p:cNvCxnSpPr>
          <p:nvPr/>
        </p:nvCxnSpPr>
        <p:spPr bwMode="auto">
          <a:xfrm rot="5400000">
            <a:off x="6120060" y="3605386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39"/>
          <p:cNvCxnSpPr>
            <a:cxnSpLocks noChangeShapeType="1"/>
            <a:stCxn id="10" idx="5"/>
            <a:endCxn id="24" idx="0"/>
          </p:cNvCxnSpPr>
          <p:nvPr/>
        </p:nvCxnSpPr>
        <p:spPr bwMode="auto">
          <a:xfrm rot="16200000" flipH="1">
            <a:off x="1746499" y="4002260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41"/>
          <p:cNvCxnSpPr>
            <a:cxnSpLocks noChangeShapeType="1"/>
            <a:stCxn id="11" idx="4"/>
            <a:endCxn id="11" idx="5"/>
          </p:cNvCxnSpPr>
          <p:nvPr/>
        </p:nvCxnSpPr>
        <p:spPr bwMode="auto">
          <a:xfrm rot="5400000" flipH="1" flipV="1">
            <a:off x="3653880" y="3623641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41"/>
          <p:cNvCxnSpPr>
            <a:cxnSpLocks noChangeShapeType="1"/>
            <a:stCxn id="13" idx="4"/>
            <a:endCxn id="13" idx="3"/>
          </p:cNvCxnSpPr>
          <p:nvPr/>
        </p:nvCxnSpPr>
        <p:spPr bwMode="auto">
          <a:xfrm rot="5400000" flipH="1">
            <a:off x="5398542" y="3623642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41"/>
          <p:cNvCxnSpPr>
            <a:cxnSpLocks noChangeShapeType="1"/>
            <a:stCxn id="24" idx="5"/>
            <a:endCxn id="24" idx="6"/>
          </p:cNvCxnSpPr>
          <p:nvPr/>
        </p:nvCxnSpPr>
        <p:spPr bwMode="auto">
          <a:xfrm rot="5400000" flipH="1" flipV="1">
            <a:off x="3314155" y="4946029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" name="AutoShape 41"/>
          <p:cNvCxnSpPr>
            <a:cxnSpLocks noChangeShapeType="1"/>
            <a:stCxn id="26" idx="3"/>
            <a:endCxn id="26" idx="2"/>
          </p:cNvCxnSpPr>
          <p:nvPr/>
        </p:nvCxnSpPr>
        <p:spPr bwMode="auto">
          <a:xfrm rot="5400000" flipH="1">
            <a:off x="5073105" y="4801566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41"/>
          <p:cNvCxnSpPr>
            <a:cxnSpLocks noChangeShapeType="1"/>
            <a:stCxn id="6" idx="6"/>
            <a:endCxn id="12" idx="4"/>
          </p:cNvCxnSpPr>
          <p:nvPr/>
        </p:nvCxnSpPr>
        <p:spPr bwMode="auto">
          <a:xfrm flipH="1" flipV="1">
            <a:off x="7869486" y="3791123"/>
            <a:ext cx="346893" cy="2374553"/>
          </a:xfrm>
          <a:prstGeom prst="curvedConnector4">
            <a:avLst>
              <a:gd name="adj1" fmla="val -65899"/>
              <a:gd name="adj2" fmla="val 545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199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例子</a:t>
            </a:r>
            <a:r>
              <a:rPr lang="en-US" altLang="zh-CN" dirty="0">
                <a:solidFill>
                  <a:prstClr val="black"/>
                </a:solidFill>
              </a:rPr>
              <a:t>-</a:t>
            </a:r>
            <a:r>
              <a:rPr lang="zh-CN" altLang="en-US" dirty="0">
                <a:solidFill>
                  <a:prstClr val="black"/>
                </a:solidFill>
              </a:rPr>
              <a:t>互斥</a:t>
            </a:r>
            <a:r>
              <a:rPr lang="en-US" altLang="zh-CN" dirty="0">
                <a:solidFill>
                  <a:prstClr val="black"/>
                </a:solidFill>
              </a:rPr>
              <a:t>：</a:t>
            </a:r>
            <a:r>
              <a:rPr lang="zh-CN" altLang="en-US" dirty="0"/>
              <a:t>状态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0">
              <a:buNone/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S </a:t>
            </a:r>
            <a:r>
              <a:rPr lang="en-US" altLang="zh-CN" dirty="0">
                <a:solidFill>
                  <a:prstClr val="black"/>
                </a:solidFill>
              </a:rPr>
              <a:t>= { s</a:t>
            </a:r>
            <a:r>
              <a:rPr lang="en-US" altLang="zh-CN" baseline="-25000" dirty="0">
                <a:solidFill>
                  <a:prstClr val="black"/>
                </a:solidFill>
              </a:rPr>
              <a:t>0</a:t>
            </a:r>
            <a:r>
              <a:rPr lang="en-US" altLang="zh-CN" dirty="0">
                <a:solidFill>
                  <a:prstClr val="black"/>
                </a:solidFill>
              </a:rPr>
              <a:t>,s</a:t>
            </a:r>
            <a:r>
              <a:rPr lang="en-US" altLang="zh-CN" baseline="-25000" dirty="0">
                <a:solidFill>
                  <a:prstClr val="black"/>
                </a:solidFill>
              </a:rPr>
              <a:t>1</a:t>
            </a:r>
            <a:r>
              <a:rPr lang="en-US" altLang="zh-CN" dirty="0">
                <a:solidFill>
                  <a:prstClr val="black"/>
                </a:solidFill>
              </a:rPr>
              <a:t>,…,s</a:t>
            </a:r>
            <a:r>
              <a:rPr lang="en-US" altLang="zh-CN" baseline="-25000" dirty="0">
                <a:solidFill>
                  <a:prstClr val="black"/>
                </a:solidFill>
              </a:rPr>
              <a:t>71</a:t>
            </a:r>
            <a:r>
              <a:rPr lang="en-US" altLang="zh-CN" dirty="0">
                <a:solidFill>
                  <a:prstClr val="black"/>
                </a:solidFill>
              </a:rPr>
              <a:t>}</a:t>
            </a:r>
          </a:p>
          <a:p>
            <a:pPr lvl="0">
              <a:buNone/>
              <a:defRPr/>
            </a:pPr>
            <a:endParaRPr lang="en-US" altLang="zh-CN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prstClr val="black"/>
                </a:solidFill>
              </a:rPr>
              <a:t>s</a:t>
            </a:r>
            <a:r>
              <a:rPr lang="en-US" altLang="zh-CN" baseline="-25000" dirty="0" err="1">
                <a:solidFill>
                  <a:prstClr val="black"/>
                </a:solidFill>
              </a:rPr>
              <a:t>i</a:t>
            </a:r>
            <a:r>
              <a:rPr lang="en-US" altLang="zh-CN" baseline="-25000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对应于五元组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prstClr val="black"/>
                </a:solidFill>
              </a:rPr>
              <a:t>a,b,x,y,t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  <a:r>
              <a:rPr lang="zh-CN" altLang="en-US" dirty="0">
                <a:solidFill>
                  <a:prstClr val="black"/>
                </a:solidFill>
              </a:rPr>
              <a:t>的一个元素</a:t>
            </a:r>
            <a:endParaRPr lang="en-US" altLang="zh-CN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其中</a:t>
            </a:r>
            <a:r>
              <a:rPr lang="en-US" altLang="zh-CN" dirty="0" err="1">
                <a:solidFill>
                  <a:prstClr val="black"/>
                </a:solidFill>
              </a:rPr>
              <a:t>s</a:t>
            </a:r>
            <a:r>
              <a:rPr lang="en-US" altLang="zh-CN" baseline="-25000" dirty="0" err="1">
                <a:solidFill>
                  <a:prstClr val="black"/>
                </a:solidFill>
              </a:rPr>
              <a:t>i</a:t>
            </a:r>
            <a:r>
              <a:rPr lang="zh-CN" altLang="en-US" dirty="0">
                <a:solidFill>
                  <a:prstClr val="black"/>
                </a:solidFill>
              </a:rPr>
              <a:t>代表</a:t>
            </a:r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	(</a:t>
            </a:r>
            <a:r>
              <a:rPr lang="en-US" altLang="zh-CN" dirty="0" err="1">
                <a:solidFill>
                  <a:prstClr val="black"/>
                </a:solidFill>
              </a:rPr>
              <a:t>a,b,x,y,t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当且仅当</a:t>
            </a:r>
            <a:r>
              <a:rPr lang="en-US" altLang="zh-CN" dirty="0">
                <a:solidFill>
                  <a:prstClr val="black"/>
                </a:solidFill>
              </a:rPr>
              <a:t>		</a:t>
            </a:r>
            <a:r>
              <a:rPr lang="en-US" altLang="zh-CN" dirty="0" err="1">
                <a:solidFill>
                  <a:prstClr val="black"/>
                </a:solidFill>
              </a:rPr>
              <a:t>i</a:t>
            </a:r>
            <a:r>
              <a:rPr lang="en-US" altLang="zh-CN" dirty="0">
                <a:solidFill>
                  <a:prstClr val="black"/>
                </a:solidFill>
              </a:rPr>
              <a:t>=a*24+b*8+x*4+y*2+t</a:t>
            </a:r>
          </a:p>
          <a:p>
            <a:pPr lvl="0"/>
            <a:endParaRPr lang="en-US" altLang="zh-CN" baseline="-25000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其中</a:t>
            </a:r>
            <a:r>
              <a:rPr lang="en-US" altLang="zh-CN" dirty="0">
                <a:solidFill>
                  <a:prstClr val="black"/>
                </a:solidFill>
              </a:rPr>
              <a:t>NCR</a:t>
            </a:r>
            <a:r>
              <a:rPr lang="zh-CN" altLang="en-US" dirty="0">
                <a:solidFill>
                  <a:prstClr val="black"/>
                </a:solidFill>
              </a:rPr>
              <a:t>代表</a:t>
            </a:r>
            <a:r>
              <a:rPr lang="en-US" altLang="zh-CN" dirty="0">
                <a:solidFill>
                  <a:prstClr val="black"/>
                </a:solidFill>
              </a:rPr>
              <a:t>0, wait</a:t>
            </a:r>
            <a:r>
              <a:rPr lang="zh-CN" altLang="en-US" dirty="0">
                <a:solidFill>
                  <a:prstClr val="black"/>
                </a:solidFill>
              </a:rPr>
              <a:t>代表</a:t>
            </a:r>
            <a:r>
              <a:rPr lang="en-US" altLang="zh-CN" dirty="0">
                <a:solidFill>
                  <a:prstClr val="black"/>
                </a:solidFill>
              </a:rPr>
              <a:t>1, CR</a:t>
            </a:r>
            <a:r>
              <a:rPr lang="zh-CN" altLang="en-US" dirty="0">
                <a:solidFill>
                  <a:prstClr val="black"/>
                </a:solidFill>
              </a:rPr>
              <a:t>代表</a:t>
            </a:r>
            <a:r>
              <a:rPr lang="en-US" altLang="zh-CN" dirty="0">
                <a:solidFill>
                  <a:prstClr val="black"/>
                </a:solidFill>
              </a:rPr>
              <a:t>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4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例子</a:t>
            </a:r>
            <a:r>
              <a:rPr lang="en-US" altLang="zh-CN" dirty="0">
                <a:solidFill>
                  <a:prstClr val="black"/>
                </a:solidFill>
              </a:rPr>
              <a:t>-</a:t>
            </a:r>
            <a:r>
              <a:rPr lang="zh-CN" altLang="en-US" dirty="0">
                <a:solidFill>
                  <a:prstClr val="black"/>
                </a:solidFill>
              </a:rPr>
              <a:t>互斥</a:t>
            </a:r>
            <a:r>
              <a:rPr lang="en-US" altLang="zh-CN" dirty="0">
                <a:solidFill>
                  <a:prstClr val="black"/>
                </a:solidFill>
              </a:rPr>
              <a:t>：</a:t>
            </a:r>
            <a:r>
              <a:rPr lang="zh-CN" altLang="en-US" dirty="0">
                <a:solidFill>
                  <a:prstClr val="black"/>
                </a:solidFill>
              </a:rPr>
              <a:t>状态迁移图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err="1"/>
              <a:t>Kripke</a:t>
            </a:r>
            <a:r>
              <a:rPr lang="zh-CN" altLang="en-US" dirty="0"/>
              <a:t>结构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4"/>
          <p:cNvSpPr txBox="1">
            <a:spLocks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pPr algn="r"/>
            <a:fld id="{E1536237-E0EC-47B2-8DFA-3500DA445F19}" type="slidenum">
              <a:rPr lang="en-US" altLang="zh-CN" smtClean="0"/>
              <a:pPr algn="r"/>
              <a:t>8</a:t>
            </a:fld>
            <a:endParaRPr lang="en-US" altLang="zh-CN" dirty="0" smtClean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763961" y="14844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0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5088186" y="25385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12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360861" y="25258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25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79636" y="350219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51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340223" y="35736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38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875711" y="33577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24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788148" y="35736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39</a:t>
            </a:r>
            <a:endParaRPr lang="en-US" altLang="zh-CN" sz="2400" dirty="0">
              <a:latin typeface="Calibri" pitchFamily="34" charset="0"/>
            </a:endParaRPr>
          </a:p>
        </p:txBody>
      </p:sp>
      <p:cxnSp>
        <p:nvCxnSpPr>
          <p:cNvPr id="12" name="AutoShape 26"/>
          <p:cNvCxnSpPr>
            <a:cxnSpLocks noChangeShapeType="1"/>
            <a:stCxn id="5" idx="3"/>
            <a:endCxn id="7" idx="0"/>
          </p:cNvCxnSpPr>
          <p:nvPr/>
        </p:nvCxnSpPr>
        <p:spPr bwMode="auto">
          <a:xfrm rot="16200000" flipH="1">
            <a:off x="2368798" y="1540048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27"/>
          <p:cNvCxnSpPr>
            <a:cxnSpLocks noChangeShapeType="1"/>
            <a:stCxn id="7" idx="3"/>
            <a:endCxn id="8" idx="0"/>
          </p:cNvCxnSpPr>
          <p:nvPr/>
        </p:nvCxnSpPr>
        <p:spPr bwMode="auto">
          <a:xfrm rot="5400000">
            <a:off x="1609179" y="2460005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28"/>
          <p:cNvCxnSpPr>
            <a:cxnSpLocks noChangeShapeType="1"/>
            <a:stCxn id="8" idx="3"/>
            <a:endCxn id="27" idx="1"/>
          </p:cNvCxnSpPr>
          <p:nvPr/>
        </p:nvCxnSpPr>
        <p:spPr bwMode="auto">
          <a:xfrm rot="5400000" flipH="1" flipV="1">
            <a:off x="2080667" y="-62533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29"/>
          <p:cNvCxnSpPr>
            <a:cxnSpLocks noChangeShapeType="1"/>
            <a:stCxn id="5" idx="5"/>
            <a:endCxn id="6" idx="1"/>
          </p:cNvCxnSpPr>
          <p:nvPr/>
        </p:nvCxnSpPr>
        <p:spPr bwMode="auto">
          <a:xfrm rot="16200000" flipH="1">
            <a:off x="4045991" y="1269380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30"/>
          <p:cNvCxnSpPr>
            <a:cxnSpLocks noChangeShapeType="1"/>
            <a:stCxn id="6" idx="5"/>
            <a:endCxn id="10" idx="0"/>
          </p:cNvCxnSpPr>
          <p:nvPr/>
        </p:nvCxnSpPr>
        <p:spPr bwMode="auto">
          <a:xfrm rot="16200000" flipH="1">
            <a:off x="7102723" y="2590973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33"/>
          <p:cNvCxnSpPr>
            <a:cxnSpLocks noChangeShapeType="1"/>
            <a:stCxn id="7" idx="5"/>
            <a:endCxn id="9" idx="0"/>
          </p:cNvCxnSpPr>
          <p:nvPr/>
        </p:nvCxnSpPr>
        <p:spPr bwMode="auto">
          <a:xfrm rot="5400000">
            <a:off x="3357016" y="2872755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35"/>
          <p:cNvCxnSpPr>
            <a:cxnSpLocks noChangeShapeType="1"/>
            <a:stCxn id="9" idx="3"/>
            <a:endCxn id="22" idx="0"/>
          </p:cNvCxnSpPr>
          <p:nvPr/>
        </p:nvCxnSpPr>
        <p:spPr bwMode="auto">
          <a:xfrm rot="5400000">
            <a:off x="2159248" y="4326111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37"/>
          <p:cNvCxnSpPr>
            <a:cxnSpLocks noChangeShapeType="1"/>
            <a:stCxn id="6" idx="3"/>
            <a:endCxn id="11" idx="0"/>
          </p:cNvCxnSpPr>
          <p:nvPr/>
        </p:nvCxnSpPr>
        <p:spPr bwMode="auto">
          <a:xfrm rot="16200000" flipH="1">
            <a:off x="5247729" y="3039442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39"/>
          <p:cNvCxnSpPr>
            <a:cxnSpLocks noChangeShapeType="1"/>
            <a:stCxn id="10" idx="5"/>
            <a:endCxn id="5" idx="7"/>
          </p:cNvCxnSpPr>
          <p:nvPr/>
        </p:nvCxnSpPr>
        <p:spPr bwMode="auto">
          <a:xfrm rot="5400000" flipH="1">
            <a:off x="4927054" y="81930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41"/>
          <p:cNvCxnSpPr>
            <a:cxnSpLocks noChangeShapeType="1"/>
            <a:stCxn id="11" idx="5"/>
            <a:endCxn id="24" idx="0"/>
          </p:cNvCxnSpPr>
          <p:nvPr/>
        </p:nvCxnSpPr>
        <p:spPr bwMode="auto">
          <a:xfrm rot="5400000">
            <a:off x="5886698" y="4054648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" name="Oval 8"/>
          <p:cNvSpPr>
            <a:spLocks noChangeArrowheads="1"/>
          </p:cNvSpPr>
          <p:nvPr/>
        </p:nvSpPr>
        <p:spPr bwMode="auto">
          <a:xfrm>
            <a:off x="1548061" y="4797598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62</a:t>
            </a:r>
            <a:endParaRPr lang="en-US" altLang="zh-CN" sz="2400" dirty="0">
              <a:latin typeface="Calibri" pitchFamily="34" charset="0"/>
            </a:endParaRPr>
          </a:p>
        </p:txBody>
      </p:sp>
      <p:cxnSp>
        <p:nvCxnSpPr>
          <p:cNvPr id="23" name="AutoShape 41"/>
          <p:cNvCxnSpPr>
            <a:cxnSpLocks noChangeShapeType="1"/>
            <a:stCxn id="22" idx="3"/>
            <a:endCxn id="6" idx="2"/>
          </p:cNvCxnSpPr>
          <p:nvPr/>
        </p:nvCxnSpPr>
        <p:spPr bwMode="auto">
          <a:xfrm rot="5400000" flipH="1" flipV="1">
            <a:off x="2256880" y="2336179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5004048" y="465313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47</a:t>
            </a:r>
            <a:endParaRPr lang="en-US" altLang="zh-CN" sz="2400" dirty="0">
              <a:latin typeface="Calibri" pitchFamily="34" charset="0"/>
            </a:endParaRPr>
          </a:p>
        </p:txBody>
      </p:sp>
      <p:cxnSp>
        <p:nvCxnSpPr>
          <p:cNvPr id="25" name="AutoShape 41"/>
          <p:cNvCxnSpPr>
            <a:cxnSpLocks noChangeShapeType="1"/>
            <a:stCxn id="24" idx="5"/>
            <a:endCxn id="7" idx="6"/>
          </p:cNvCxnSpPr>
          <p:nvPr/>
        </p:nvCxnSpPr>
        <p:spPr bwMode="auto">
          <a:xfrm rot="5400000" flipH="1">
            <a:off x="4384130" y="2706067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26"/>
          <p:cNvCxnSpPr>
            <a:cxnSpLocks noChangeShapeType="1"/>
            <a:endCxn id="5" idx="0"/>
          </p:cNvCxnSpPr>
          <p:nvPr/>
        </p:nvCxnSpPr>
        <p:spPr bwMode="auto">
          <a:xfrm>
            <a:off x="2268786" y="1125711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" name="Oval 2"/>
          <p:cNvSpPr>
            <a:spLocks noChangeArrowheads="1"/>
          </p:cNvSpPr>
          <p:nvPr/>
        </p:nvSpPr>
        <p:spPr bwMode="auto">
          <a:xfrm>
            <a:off x="5724773" y="1484486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</a:rPr>
              <a:t>s</a:t>
            </a:r>
            <a:r>
              <a:rPr lang="en-US" altLang="zh-CN" sz="2400" baseline="-25000" dirty="0" smtClean="0">
                <a:solidFill>
                  <a:prstClr val="black"/>
                </a:solidFill>
              </a:rPr>
              <a:t>1</a:t>
            </a:r>
            <a:endParaRPr lang="en-US" altLang="zh-CN" sz="2400" dirty="0">
              <a:latin typeface="Calibri" pitchFamily="34" charset="0"/>
            </a:endParaRPr>
          </a:p>
        </p:txBody>
      </p:sp>
      <p:cxnSp>
        <p:nvCxnSpPr>
          <p:cNvPr id="28" name="AutoShape 26"/>
          <p:cNvCxnSpPr>
            <a:cxnSpLocks noChangeShapeType="1"/>
            <a:endCxn id="27" idx="0"/>
          </p:cNvCxnSpPr>
          <p:nvPr/>
        </p:nvCxnSpPr>
        <p:spPr bwMode="auto">
          <a:xfrm>
            <a:off x="6301036" y="1125711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26"/>
          <p:cNvCxnSpPr>
            <a:cxnSpLocks noChangeShapeType="1"/>
            <a:stCxn id="27" idx="4"/>
            <a:endCxn id="7" idx="7"/>
          </p:cNvCxnSpPr>
          <p:nvPr/>
        </p:nvCxnSpPr>
        <p:spPr bwMode="auto">
          <a:xfrm rot="5400000">
            <a:off x="5052466" y="923305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" name="AutoShape 26"/>
          <p:cNvCxnSpPr>
            <a:cxnSpLocks noChangeShapeType="1"/>
            <a:stCxn id="27" idx="5"/>
            <a:endCxn id="6" idx="0"/>
          </p:cNvCxnSpPr>
          <p:nvPr/>
        </p:nvCxnSpPr>
        <p:spPr bwMode="auto">
          <a:xfrm rot="5400000">
            <a:off x="6408985" y="1527349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" name="AutoShape 39"/>
          <p:cNvCxnSpPr>
            <a:cxnSpLocks noChangeShapeType="1"/>
            <a:stCxn id="10" idx="3"/>
            <a:endCxn id="24" idx="0"/>
          </p:cNvCxnSpPr>
          <p:nvPr/>
        </p:nvCxnSpPr>
        <p:spPr bwMode="auto">
          <a:xfrm rot="5400000">
            <a:off x="6120060" y="3605386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" name="AutoShape 39"/>
          <p:cNvCxnSpPr>
            <a:cxnSpLocks noChangeShapeType="1"/>
            <a:stCxn id="8" idx="5"/>
            <a:endCxn id="22" idx="0"/>
          </p:cNvCxnSpPr>
          <p:nvPr/>
        </p:nvCxnSpPr>
        <p:spPr bwMode="auto">
          <a:xfrm rot="16200000" flipH="1">
            <a:off x="1746499" y="4002260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" name="AutoShape 41"/>
          <p:cNvCxnSpPr>
            <a:cxnSpLocks noChangeShapeType="1"/>
            <a:stCxn id="9" idx="4"/>
            <a:endCxn id="9" idx="5"/>
          </p:cNvCxnSpPr>
          <p:nvPr/>
        </p:nvCxnSpPr>
        <p:spPr bwMode="auto">
          <a:xfrm rot="5400000" flipH="1" flipV="1">
            <a:off x="3653880" y="3623641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41"/>
          <p:cNvCxnSpPr>
            <a:cxnSpLocks noChangeShapeType="1"/>
            <a:stCxn id="11" idx="4"/>
            <a:endCxn id="11" idx="3"/>
          </p:cNvCxnSpPr>
          <p:nvPr/>
        </p:nvCxnSpPr>
        <p:spPr bwMode="auto">
          <a:xfrm rot="5400000" flipH="1">
            <a:off x="5398542" y="3623642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41"/>
          <p:cNvCxnSpPr>
            <a:cxnSpLocks noChangeShapeType="1"/>
            <a:stCxn id="22" idx="5"/>
            <a:endCxn id="22" idx="6"/>
          </p:cNvCxnSpPr>
          <p:nvPr/>
        </p:nvCxnSpPr>
        <p:spPr bwMode="auto">
          <a:xfrm rot="5400000" flipH="1" flipV="1">
            <a:off x="3314155" y="4946029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41"/>
          <p:cNvCxnSpPr>
            <a:cxnSpLocks noChangeShapeType="1"/>
            <a:stCxn id="24" idx="3"/>
            <a:endCxn id="24" idx="2"/>
          </p:cNvCxnSpPr>
          <p:nvPr/>
        </p:nvCxnSpPr>
        <p:spPr bwMode="auto">
          <a:xfrm rot="5400000" flipH="1">
            <a:off x="5073105" y="4801566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" name="Oval 2"/>
          <p:cNvSpPr>
            <a:spLocks noChangeArrowheads="1"/>
          </p:cNvSpPr>
          <p:nvPr/>
        </p:nvSpPr>
        <p:spPr bwMode="auto">
          <a:xfrm>
            <a:off x="3132485" y="594898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solidFill>
                  <a:prstClr val="black"/>
                </a:solidFill>
              </a:rPr>
              <a:t>s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64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38" name="Oval 2"/>
          <p:cNvSpPr>
            <a:spLocks noChangeArrowheads="1"/>
          </p:cNvSpPr>
          <p:nvPr/>
        </p:nvSpPr>
        <p:spPr bwMode="auto">
          <a:xfrm>
            <a:off x="6228829" y="5948982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 smtClean="0">
                <a:solidFill>
                  <a:prstClr val="black"/>
                </a:solidFill>
              </a:rPr>
              <a:t>s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68</a:t>
            </a:r>
            <a:endParaRPr lang="en-US" altLang="zh-CN" sz="2000" dirty="0">
              <a:latin typeface="Calibri" pitchFamily="34" charset="0"/>
            </a:endParaRPr>
          </a:p>
        </p:txBody>
      </p:sp>
      <p:cxnSp>
        <p:nvCxnSpPr>
          <p:cNvPr id="39" name="AutoShape 41"/>
          <p:cNvCxnSpPr>
            <a:cxnSpLocks noChangeShapeType="1"/>
            <a:stCxn id="38" idx="6"/>
          </p:cNvCxnSpPr>
          <p:nvPr/>
        </p:nvCxnSpPr>
        <p:spPr bwMode="auto">
          <a:xfrm flipH="1" flipV="1">
            <a:off x="7869486" y="3791123"/>
            <a:ext cx="346893" cy="2374553"/>
          </a:xfrm>
          <a:prstGeom prst="curvedConnector4">
            <a:avLst>
              <a:gd name="adj1" fmla="val -65899"/>
              <a:gd name="adj2" fmla="val 545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686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206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/>
              <a:t>Kripke</a:t>
            </a:r>
            <a:r>
              <a:rPr lang="en-US" altLang="zh-CN" dirty="0" smtClean="0"/>
              <a:t> Structures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5876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mtClean="0"/>
              <a:t>	Definition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	A Kripke structure is a triple K=&lt;S,R,I&gt;</a:t>
            </a:r>
          </a:p>
          <a:p>
            <a:pPr lvl="1"/>
            <a:r>
              <a:rPr lang="en-US" altLang="zh-CN" smtClean="0"/>
              <a:t>S : A set of states</a:t>
            </a:r>
          </a:p>
          <a:p>
            <a:pPr lvl="1"/>
            <a:r>
              <a:rPr lang="en-US" altLang="zh-CN" smtClean="0"/>
              <a:t>R </a:t>
            </a:r>
            <a:r>
              <a:rPr lang="zh-CN" altLang="en-US" smtClean="0">
                <a:sym typeface="Symbol" pitchFamily="18" charset="2"/>
              </a:rPr>
              <a:t> </a:t>
            </a:r>
            <a:r>
              <a:rPr lang="en-US" altLang="zh-CN" smtClean="0"/>
              <a:t>S x S : A total transition relation</a:t>
            </a:r>
          </a:p>
          <a:p>
            <a:pPr lvl="1"/>
            <a:r>
              <a:rPr lang="en-US" altLang="zh-CN" smtClean="0"/>
              <a:t>I </a:t>
            </a:r>
            <a:r>
              <a:rPr lang="zh-CN" altLang="en-US" smtClean="0">
                <a:sym typeface="Symbol" pitchFamily="18" charset="2"/>
              </a:rPr>
              <a:t> </a:t>
            </a:r>
            <a:r>
              <a:rPr lang="en-US" altLang="zh-CN" smtClean="0"/>
              <a:t>S : A set of initial states</a:t>
            </a:r>
          </a:p>
          <a:p>
            <a:pPr lvl="1"/>
            <a:endParaRPr lang="en-US" altLang="zh-CN" smtClean="0"/>
          </a:p>
        </p:txBody>
      </p:sp>
      <p:sp>
        <p:nvSpPr>
          <p:cNvPr id="6148" name="矩形 3"/>
          <p:cNvSpPr>
            <a:spLocks noChangeArrowheads="1"/>
          </p:cNvSpPr>
          <p:nvPr/>
        </p:nvSpPr>
        <p:spPr bwMode="auto">
          <a:xfrm>
            <a:off x="0" y="4437063"/>
            <a:ext cx="8964613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CN" sz="2800" dirty="0">
              <a:ea typeface="宋体" pitchFamily="2" charset="-122"/>
              <a:sym typeface="Symbol" pitchFamily="18" charset="2"/>
            </a:endParaRP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 	R is total, if </a:t>
            </a:r>
            <a:r>
              <a:rPr lang="en-US" altLang="zh-CN" sz="3200" dirty="0">
                <a:ea typeface="宋体" pitchFamily="2" charset="-122"/>
                <a:sym typeface="Symbol"/>
              </a:rPr>
              <a:t></a:t>
            </a:r>
            <a:r>
              <a:rPr lang="en-US" altLang="zh-CN" sz="3200" dirty="0" err="1">
                <a:ea typeface="宋体" pitchFamily="2" charset="-122"/>
                <a:sym typeface="Symbol"/>
              </a:rPr>
              <a:t>s.s</a:t>
            </a:r>
            <a:r>
              <a:rPr lang="en-US" altLang="zh-CN" sz="3200" dirty="0">
                <a:ea typeface="宋体" pitchFamily="2" charset="-122"/>
                <a:sym typeface="Symbol"/>
              </a:rPr>
              <a:t>’.(</a:t>
            </a:r>
            <a:r>
              <a:rPr lang="en-US" altLang="zh-CN" sz="3200" dirty="0" err="1">
                <a:ea typeface="宋体" pitchFamily="2" charset="-122"/>
                <a:sym typeface="Symbol"/>
              </a:rPr>
              <a:t>s,s</a:t>
            </a:r>
            <a:r>
              <a:rPr lang="en-US" altLang="zh-CN" sz="3200" dirty="0">
                <a:ea typeface="宋体" pitchFamily="2" charset="-122"/>
                <a:sym typeface="Symbol"/>
              </a:rPr>
              <a:t>’)</a:t>
            </a:r>
            <a:r>
              <a:rPr lang="en-US" altLang="zh-CN" sz="3200" dirty="0">
                <a:ea typeface="宋体" pitchFamily="2" charset="-122"/>
              </a:rPr>
              <a:t>R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800" dirty="0">
              <a:ea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07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895</Words>
  <Application>Microsoft Office PowerPoint</Application>
  <PresentationFormat>全屏显示(4:3)</PresentationFormat>
  <Paragraphs>308</Paragraphs>
  <Slides>34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Kripke Structures</vt:lpstr>
      <vt:lpstr>课程内容</vt:lpstr>
      <vt:lpstr>课程主要内容(1)</vt:lpstr>
      <vt:lpstr>例子-互斥：状态图(State Diagram)</vt:lpstr>
      <vt:lpstr>例子-互斥：算法</vt:lpstr>
      <vt:lpstr>例子-互斥：可达状态 + 部分不可达状态</vt:lpstr>
      <vt:lpstr>例子-互斥：状态集合</vt:lpstr>
      <vt:lpstr>例子-互斥：状态迁移图(Kripke结构)</vt:lpstr>
      <vt:lpstr>Kripke Structures</vt:lpstr>
      <vt:lpstr>Contents</vt:lpstr>
      <vt:lpstr>Example: S</vt:lpstr>
      <vt:lpstr>Example: R</vt:lpstr>
      <vt:lpstr>Example: I</vt:lpstr>
      <vt:lpstr>PowerPoint 演示文稿</vt:lpstr>
      <vt:lpstr>1. Successors</vt:lpstr>
      <vt:lpstr>Example: Successors </vt:lpstr>
      <vt:lpstr>1a. Predecessors</vt:lpstr>
      <vt:lpstr>Example: Predecessors</vt:lpstr>
      <vt:lpstr>2. Reachable States (from s)</vt:lpstr>
      <vt:lpstr>2. Reachable States (from A,K)</vt:lpstr>
      <vt:lpstr>Reachable States</vt:lpstr>
      <vt:lpstr>2a. Reachability Relation</vt:lpstr>
      <vt:lpstr>Example:</vt:lpstr>
      <vt:lpstr>Example:</vt:lpstr>
      <vt:lpstr>3. Path </vt:lpstr>
      <vt:lpstr>Example: Paths</vt:lpstr>
      <vt:lpstr>3a. Computation</vt:lpstr>
      <vt:lpstr>Example: Computation</vt:lpstr>
      <vt:lpstr>3b. Behavior</vt:lpstr>
      <vt:lpstr>4. Properties</vt:lpstr>
      <vt:lpstr>4a. Path Properties</vt:lpstr>
      <vt:lpstr>PowerPoint 演示文稿</vt:lpstr>
      <vt:lpstr>Basic System Properties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形式化方法 -- 简介</dc:title>
  <dc:creator>zwh</dc:creator>
  <cp:lastModifiedBy>zwh</cp:lastModifiedBy>
  <cp:revision>56</cp:revision>
  <dcterms:modified xsi:type="dcterms:W3CDTF">2018-03-15T02:11:35Z</dcterms:modified>
</cp:coreProperties>
</file>