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99" r:id="rId2"/>
    <p:sldId id="294" r:id="rId3"/>
    <p:sldId id="368" r:id="rId4"/>
    <p:sldId id="369" r:id="rId5"/>
    <p:sldId id="371" r:id="rId6"/>
    <p:sldId id="373" r:id="rId7"/>
    <p:sldId id="374" r:id="rId8"/>
    <p:sldId id="37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75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2" r:id="rId29"/>
    <p:sldId id="323" r:id="rId30"/>
    <p:sldId id="376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3" r:id="rId39"/>
    <p:sldId id="331" r:id="rId40"/>
    <p:sldId id="332" r:id="rId41"/>
    <p:sldId id="334" r:id="rId42"/>
    <p:sldId id="335" r:id="rId43"/>
    <p:sldId id="337" r:id="rId44"/>
    <p:sldId id="338" r:id="rId45"/>
    <p:sldId id="395" r:id="rId46"/>
    <p:sldId id="336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65" r:id="rId73"/>
    <p:sldId id="366" r:id="rId74"/>
    <p:sldId id="394" r:id="rId75"/>
    <p:sldId id="377" r:id="rId76"/>
    <p:sldId id="378" r:id="rId77"/>
    <p:sldId id="379" r:id="rId78"/>
    <p:sldId id="380" r:id="rId79"/>
    <p:sldId id="381" r:id="rId80"/>
    <p:sldId id="382" r:id="rId81"/>
    <p:sldId id="383" r:id="rId82"/>
    <p:sldId id="384" r:id="rId83"/>
    <p:sldId id="385" r:id="rId84"/>
    <p:sldId id="386" r:id="rId85"/>
    <p:sldId id="387" r:id="rId86"/>
    <p:sldId id="388" r:id="rId87"/>
    <p:sldId id="389" r:id="rId88"/>
    <p:sldId id="390" r:id="rId89"/>
    <p:sldId id="391" r:id="rId90"/>
    <p:sldId id="392" r:id="rId91"/>
    <p:sldId id="393" r:id="rId92"/>
  </p:sldIdLst>
  <p:sldSz cx="9144000" cy="6858000" type="screen4x3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889C-8CC1-4204-A597-918B05EAD238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EE4CD-BEDF-459D-9638-8E71CFCA27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9338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72070-B76A-4219-B058-7D41A228CBC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5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E915E-B208-4B55-9CE6-02462055E4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517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ABFDD18-CDB2-479E-948E-EA84A73099E0}" type="slidenum">
              <a:rPr lang="zh-CN" altLang="en-US" smtClean="0"/>
              <a:pPr eaLnBrk="1" hangingPunct="1"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203745-4BE7-4DF7-9118-F1A7D004EE5B}" type="slidenum">
              <a:rPr lang="zh-CN" altLang="en-US" smtClean="0"/>
              <a:pPr eaLnBrk="1" hangingPunct="1"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E07AB9D-90C4-46DD-8398-C64551140FBE}" type="slidenum">
              <a:rPr lang="zh-CN" altLang="en-US" smtClean="0"/>
              <a:pPr eaLnBrk="1" hangingPunct="1"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B4472D-5D5F-4D76-881A-C854EB0CAA5D}" type="slidenum">
              <a:rPr lang="zh-CN" altLang="en-US" smtClean="0"/>
              <a:pPr eaLnBrk="1" hangingPunct="1"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1D21EBC-AA1D-4DEC-846D-6A66A60DBE0D}" type="slidenum">
              <a:rPr lang="zh-CN" altLang="en-US" smtClean="0"/>
              <a:pPr eaLnBrk="1" hangingPunct="1"/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BBEB787-2AE5-401A-9CCB-D4EF8C478449}" type="slidenum">
              <a:rPr lang="zh-CN" altLang="en-US" smtClean="0"/>
              <a:pPr eaLnBrk="1" hangingPunct="1"/>
              <a:t>26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43720F-6BD6-4F1A-B5AF-3D0BC4B891C8}" type="slidenum">
              <a:rPr lang="en-US" altLang="zh-CN" smtClean="0"/>
              <a:pPr eaLnBrk="1" hangingPunct="1"/>
              <a:t>28</a:t>
            </a:fld>
            <a:endParaRPr lang="en-US" altLang="zh-CN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9092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9388D923-61D2-4809-BA01-E61ED10396C7}" type="slidenum">
              <a:rPr lang="zh-CN" altLang="en-US" sz="1200"/>
              <a:pPr algn="r" eaLnBrk="1" hangingPunct="1"/>
              <a:t>31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0116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7630D90-9CEB-4247-A7A1-894CBFA95C75}" type="slidenum">
              <a:rPr lang="zh-CN" altLang="en-US" sz="1200"/>
              <a:pPr algn="r" eaLnBrk="1" hangingPunct="1"/>
              <a:t>33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1140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E0D6E8F-5F4F-4346-9C62-3ACBA4EB25B4}" type="slidenum">
              <a:rPr lang="zh-CN" altLang="en-US" sz="1200"/>
              <a:pPr algn="r" eaLnBrk="1" hangingPunct="1"/>
              <a:t>34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2164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10B59733-81C6-40F5-BA95-A6AE2F258F8B}" type="slidenum">
              <a:rPr lang="zh-CN" altLang="en-US" sz="1200"/>
              <a:pPr algn="r" eaLnBrk="1" hangingPunct="1"/>
              <a:t>35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812AD0-1787-4AD3-8705-6C701489259F}" type="slidenum">
              <a:rPr lang="en-US" altLang="zh-CN" smtClean="0">
                <a:latin typeface="Arial" charset="0"/>
                <a:ea typeface="宋体" charset="-122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3188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DF1F22D-414F-4CA1-9E0E-CC1BB2545C3C}" type="slidenum">
              <a:rPr lang="zh-CN" altLang="en-US" sz="1200"/>
              <a:pPr algn="r" eaLnBrk="1" hangingPunct="1"/>
              <a:t>36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4212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82F24542-3075-46FA-9A3F-28FECBEBA15C}" type="slidenum">
              <a:rPr lang="zh-CN" altLang="en-US" sz="1200"/>
              <a:pPr algn="r" eaLnBrk="1" hangingPunct="1"/>
              <a:t>37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7284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C1D846D7-F4FE-46B0-A826-C6ACC08517B8}" type="slidenum">
              <a:rPr lang="zh-CN" altLang="en-US" sz="1200"/>
              <a:pPr algn="r" eaLnBrk="1" hangingPunct="1"/>
              <a:t>38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5236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DBAE6605-8FFA-40AE-B7CE-D1E80B1D42B5}" type="slidenum">
              <a:rPr lang="zh-CN" altLang="en-US" sz="1200"/>
              <a:pPr algn="r" eaLnBrk="1" hangingPunct="1"/>
              <a:t>39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6260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8FE18F0-F96A-41F7-95BA-E536E0D5FBC9}" type="slidenum">
              <a:rPr lang="zh-CN" altLang="en-US" sz="1200"/>
              <a:pPr algn="r" eaLnBrk="1" hangingPunct="1"/>
              <a:t>40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8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C461B8E7-DD58-4E05-A1B0-D5D92E29B045}" type="slidenum">
              <a:rPr lang="zh-CN" altLang="en-US" sz="1200"/>
              <a:pPr algn="r" eaLnBrk="1" hangingPunct="1"/>
              <a:t>41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9332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75202FE-DC8F-4069-8AC8-F656F17298B7}" type="slidenum">
              <a:rPr lang="zh-CN" altLang="en-US" sz="1200"/>
              <a:pPr algn="r" eaLnBrk="1" hangingPunct="1"/>
              <a:t>42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1380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634B68FE-CF9B-406A-9074-8029E390552F}" type="slidenum">
              <a:rPr lang="zh-CN" altLang="en-US" sz="1200"/>
              <a:pPr algn="r" eaLnBrk="1" hangingPunct="1"/>
              <a:t>44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8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C461B8E7-DD58-4E05-A1B0-D5D92E29B045}" type="slidenum">
              <a:rPr lang="zh-CN" altLang="en-US" sz="1200"/>
              <a:pPr algn="r" eaLnBrk="1" hangingPunct="1"/>
              <a:t>45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0356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70BAA2D-F81E-446C-8822-81DB613AE222}" type="slidenum">
              <a:rPr lang="zh-CN" altLang="en-US" sz="1200"/>
              <a:pPr algn="r" eaLnBrk="1" hangingPunct="1"/>
              <a:t>46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812AD0-1787-4AD3-8705-6C701489259F}" type="slidenum">
              <a:rPr lang="en-US" altLang="zh-CN" smtClean="0">
                <a:latin typeface="Arial" charset="0"/>
                <a:ea typeface="宋体" charset="-122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04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4F0F6DF6-6852-47AC-BD06-A30417DCBD01}" type="slidenum">
              <a:rPr lang="zh-CN" altLang="en-US" sz="1200"/>
              <a:pPr algn="r" eaLnBrk="1" hangingPunct="1"/>
              <a:t>47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3428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2DD1DCBB-606A-4ABA-A859-E1F9540010F7}" type="slidenum">
              <a:rPr lang="zh-CN" altLang="en-US" sz="1200"/>
              <a:pPr algn="r" eaLnBrk="1" hangingPunct="1"/>
              <a:t>49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4452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76E9FD5-0C27-44FF-B8C9-A06647195011}" type="slidenum">
              <a:rPr lang="zh-CN" altLang="en-US" sz="1200"/>
              <a:pPr algn="r" eaLnBrk="1" hangingPunct="1"/>
              <a:t>52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5476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827671E-88C4-4190-B000-957BA1BC5474}" type="slidenum">
              <a:rPr lang="zh-CN" altLang="en-US" sz="1200"/>
              <a:pPr algn="r" eaLnBrk="1" hangingPunct="1"/>
              <a:t>53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6500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1AA5747-7C31-465A-96A6-F75D16C6E152}" type="slidenum">
              <a:rPr lang="zh-CN" altLang="en-US" sz="1200"/>
              <a:pPr algn="r" eaLnBrk="1" hangingPunct="1"/>
              <a:t>54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7524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99A041D-6737-41B6-B16D-33E2FDA111EB}" type="slidenum">
              <a:rPr lang="zh-CN" altLang="en-US" sz="1200"/>
              <a:pPr algn="r" eaLnBrk="1" hangingPunct="1"/>
              <a:t>55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8548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D57FB42-E7F7-43F2-B81D-93C28AEF42B1}" type="slidenum">
              <a:rPr lang="zh-CN" altLang="en-US" sz="1200"/>
              <a:pPr algn="r" eaLnBrk="1" hangingPunct="1"/>
              <a:t>56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9572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2313EF3-2A75-4194-BC39-D45461183BAE}" type="slidenum">
              <a:rPr lang="zh-CN" altLang="en-US" sz="1200"/>
              <a:pPr algn="r" eaLnBrk="1" hangingPunct="1"/>
              <a:t>57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0596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D9A3F0D5-45E4-4D3E-AC2A-40CA7DBE9C33}" type="slidenum">
              <a:rPr lang="zh-CN" altLang="en-US" sz="1200"/>
              <a:pPr algn="r" eaLnBrk="1" hangingPunct="1"/>
              <a:t>58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54D18E8-D588-4949-9F9A-E20905676306}" type="slidenum">
              <a:rPr lang="zh-CN" altLang="en-US" sz="1200"/>
              <a:pPr algn="r" eaLnBrk="1" hangingPunct="1"/>
              <a:t>60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C84DE1-45CE-4379-BE89-A18D5037E71C}" type="slidenum">
              <a:rPr lang="zh-CN" altLang="en-US" smtClean="0"/>
              <a:pPr eaLnBrk="1" hangingPunct="1"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9C4ADB07-7092-4905-9101-F34B6BAFF0F4}" type="slidenum">
              <a:rPr lang="zh-CN" altLang="en-US" sz="1200"/>
              <a:pPr algn="r" eaLnBrk="1" hangingPunct="1"/>
              <a:t>61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3668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A7DFA9B-BBEE-4843-80F6-556E6D5A2B9E}" type="slidenum">
              <a:rPr lang="zh-CN" altLang="en-US" sz="1200"/>
              <a:pPr algn="r" eaLnBrk="1" hangingPunct="1"/>
              <a:t>62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4692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6732F39-5ED4-42F7-A9A5-CB1D525036E2}" type="slidenum">
              <a:rPr lang="zh-CN" altLang="en-US" sz="1200"/>
              <a:pPr algn="r" eaLnBrk="1" hangingPunct="1"/>
              <a:t>63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5716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CC5B696B-3885-4BFB-9EAC-0B581D7A5885}" type="slidenum">
              <a:rPr lang="zh-CN" altLang="en-US" sz="1200"/>
              <a:pPr algn="r" eaLnBrk="1" hangingPunct="1"/>
              <a:t>65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6740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C14479A9-6D94-4FFA-BA3D-EDA534417076}" type="slidenum">
              <a:rPr lang="zh-CN" altLang="en-US" sz="1200"/>
              <a:pPr algn="r" eaLnBrk="1" hangingPunct="1"/>
              <a:t>68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7764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4EF8C7A-F2C4-4C41-9267-45C5D2BDFD72}" type="slidenum">
              <a:rPr lang="zh-CN" altLang="en-US" sz="1200"/>
              <a:pPr algn="r" eaLnBrk="1" hangingPunct="1"/>
              <a:t>69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8788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85DA771-1C63-4F61-A3C6-BC820D7587E3}" type="slidenum">
              <a:rPr lang="zh-CN" altLang="en-US" sz="1200"/>
              <a:pPr algn="r" eaLnBrk="1" hangingPunct="1"/>
              <a:t>70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9812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98" tIns="46000" rIns="91998" bIns="4600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D98C436-0D6B-4625-8BD3-98FC6E5BD477}" type="slidenum">
              <a:rPr lang="zh-CN" altLang="en-US" sz="1200"/>
              <a:pPr algn="r" eaLnBrk="1" hangingPunct="1"/>
              <a:t>71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AE92AF-A31C-4A3C-9C92-1E1FCA28051D}" type="slidenum">
              <a:rPr lang="en-US" altLang="zh-CN" smtClean="0">
                <a:ea typeface="宋体" charset="-122"/>
              </a:rPr>
              <a:pPr/>
              <a:t>75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95B047-9259-4D62-B663-9186169A1A4A}" type="slidenum">
              <a:rPr lang="en-US" altLang="zh-CN" smtClean="0">
                <a:ea typeface="宋体" charset="-122"/>
              </a:rPr>
              <a:pPr/>
              <a:t>76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16379D8-567C-49F6-849A-625A265F857B}" type="slidenum">
              <a:rPr lang="zh-CN" altLang="en-US" smtClean="0"/>
              <a:pPr eaLnBrk="1" hangingPunct="1"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3D221A-13A3-4A03-8882-C55F85770330}" type="slidenum">
              <a:rPr lang="en-US" altLang="zh-CN" smtClean="0">
                <a:ea typeface="宋体" charset="-122"/>
              </a:rPr>
              <a:pPr/>
              <a:t>77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916C8D-AD6C-4E6A-91DB-8A23D8F2EC79}" type="slidenum">
              <a:rPr lang="zh-CN" altLang="en-US" smtClean="0">
                <a:ea typeface="宋体" charset="-122"/>
              </a:rPr>
              <a:pPr/>
              <a:t>78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AE1540-C21D-4361-A777-66B47D5AD756}" type="slidenum">
              <a:rPr lang="en-US" altLang="zh-CN" smtClean="0">
                <a:ea typeface="宋体" charset="-122"/>
              </a:rPr>
              <a:pPr/>
              <a:t>79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93F11D-436D-42A0-BEC1-5CEFF15FF2CE}" type="slidenum">
              <a:rPr lang="en-US" altLang="zh-CN" smtClean="0">
                <a:ea typeface="宋体" charset="-122"/>
              </a:rPr>
              <a:pPr/>
              <a:t>80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4C5E78-00AC-4755-9734-2F81BABD04E6}" type="slidenum">
              <a:rPr lang="zh-CN" altLang="en-US" smtClean="0">
                <a:ea typeface="宋体" charset="-122"/>
              </a:rPr>
              <a:pPr/>
              <a:t>85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CDFE49-7942-4920-9907-ECC97E6E4404}" type="slidenum">
              <a:rPr lang="zh-CN" altLang="en-US" smtClean="0">
                <a:ea typeface="宋体" charset="-122"/>
              </a:rPr>
              <a:pPr/>
              <a:t>86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495E5D-B218-4C7C-A85F-086E9D2C9953}" type="slidenum">
              <a:rPr lang="en-US" altLang="zh-CN" smtClean="0">
                <a:ea typeface="宋体" charset="-122"/>
              </a:rPr>
              <a:pPr/>
              <a:t>87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9700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98" tIns="46000" rIns="91998" bIns="46000" anchor="b"/>
          <a:lstStyle/>
          <a:p>
            <a:pPr algn="r"/>
            <a:fld id="{2B2A19DD-B8EF-49D0-96FD-66D578CEEC4A}" type="slidenum">
              <a:rPr lang="zh-CN" altLang="en-US" sz="1200"/>
              <a:pPr algn="r"/>
              <a:t>88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98" tIns="46000" rIns="91998" bIns="46000" anchor="b"/>
          <a:lstStyle/>
          <a:p>
            <a:pPr algn="r"/>
            <a:fld id="{2E2F356C-72A4-4361-9253-EDA173BB0E19}" type="slidenum">
              <a:rPr lang="zh-CN" altLang="en-US" sz="1200"/>
              <a:pPr algn="r"/>
              <a:t>89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1748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998" tIns="46000" rIns="91998" bIns="46000" anchor="b"/>
          <a:lstStyle/>
          <a:p>
            <a:pPr algn="r"/>
            <a:fld id="{88D13581-BF69-49A1-B2C3-E2FDC4717AAF}" type="slidenum">
              <a:rPr lang="zh-CN" altLang="en-US" sz="1200"/>
              <a:pPr algn="r"/>
              <a:t>90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x=0</a:t>
            </a:r>
          </a:p>
          <a:p>
            <a:r>
              <a:rPr lang="en-US" altLang="zh-CN" smtClean="0"/>
              <a:t>x=0 </a:t>
            </a:r>
            <a:r>
              <a:rPr lang="en-US" altLang="zh-CN" smtClean="0">
                <a:sym typeface="Wingdings" pitchFamily="2" charset="2"/>
              </a:rPr>
              <a:t> x=1</a:t>
            </a:r>
          </a:p>
          <a:p>
            <a:r>
              <a:rPr lang="en-US" altLang="zh-CN" smtClean="0">
                <a:sym typeface="Wingdings" pitchFamily="2" charset="2"/>
              </a:rPr>
              <a:t>y=0  y=1</a:t>
            </a:r>
          </a:p>
          <a:p>
            <a:r>
              <a:rPr lang="en-US" altLang="zh-CN" smtClean="0">
                <a:sym typeface="Wingdings" pitchFamily="2" charset="2"/>
              </a:rPr>
              <a:t>y=1  y=0</a:t>
            </a:r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15B9D05-70E8-451F-95AA-8BD0B5326A52}" type="slidenum">
              <a:rPr lang="zh-CN" altLang="en-US" smtClean="0"/>
              <a:pPr eaLnBrk="1" hangingPunct="1"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E2C5AA-E48A-4137-81D6-0EE15BA40EAB}" type="slidenum">
              <a:rPr lang="en-US" altLang="zh-CN" smtClean="0">
                <a:ea typeface="宋体" charset="-122"/>
              </a:rPr>
              <a:pPr/>
              <a:t>91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2371384-2E23-4C9C-80CB-9ADA410A2765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47D02AC-07BA-43C4-8FAE-734FE816B371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6D6DBED-3C92-446B-9AE6-4DD97F6355C5}" type="slidenum">
              <a:rPr lang="zh-CN" altLang="en-US" smtClean="0"/>
              <a:pPr eaLnBrk="1" hangingPunct="1"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  <a:solidFill>
            <a:schemeClr val="tx2">
              <a:lumMod val="20000"/>
              <a:lumOff val="80000"/>
              <a:alpha val="47000"/>
            </a:schemeClr>
          </a:solidFill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a1x.pptx" TargetMode="Externa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468313" y="1196975"/>
            <a:ext cx="8207375" cy="1470025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Fair Kripke Structures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07950" y="3573463"/>
            <a:ext cx="8856663" cy="2519362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898989"/>
                </a:solidFill>
              </a:rPr>
              <a:t>中国科学院软件研究所</a:t>
            </a:r>
            <a:endParaRPr lang="en-US" altLang="zh-CN" smtClean="0">
              <a:solidFill>
                <a:srgbClr val="898989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898989"/>
                </a:solidFill>
              </a:rPr>
              <a:t>计算机科学国家重点实验室</a:t>
            </a:r>
            <a:endParaRPr lang="en-US" altLang="zh-CN" smtClean="0">
              <a:solidFill>
                <a:srgbClr val="898989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898989"/>
                </a:solidFill>
              </a:rPr>
              <a:t>张文辉</a:t>
            </a:r>
            <a:endParaRPr lang="en-US" altLang="zh-CN" smtClean="0">
              <a:solidFill>
                <a:srgbClr val="898989"/>
              </a:solidFill>
            </a:endParaRPr>
          </a:p>
          <a:p>
            <a:pPr eaLnBrk="1" hangingPunct="1"/>
            <a:r>
              <a:rPr lang="en-US" altLang="zh-CN" smtClean="0">
                <a:solidFill>
                  <a:srgbClr val="898989"/>
                </a:solidFill>
              </a:rPr>
              <a:t>http://lcs.ios.ac.cn/~zwh/</a:t>
            </a:r>
          </a:p>
          <a:p>
            <a:pPr eaLnBrk="1" hangingPunct="1"/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endParaRPr lang="en-US" altLang="zh-CN" dirty="0">
              <a:solidFill>
                <a:srgbClr val="898989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34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Example: S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193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Example: R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56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Example: I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5" idx="0"/>
          </p:cNvCxnSpPr>
          <p:nvPr/>
        </p:nvCxnSpPr>
        <p:spPr>
          <a:xfrm>
            <a:off x="1908175" y="1916113"/>
            <a:ext cx="1258888" cy="3365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4" idx="3"/>
          </p:cNvCxnSpPr>
          <p:nvPr/>
        </p:nvCxnSpPr>
        <p:spPr>
          <a:xfrm flipV="1">
            <a:off x="1908175" y="4341813"/>
            <a:ext cx="1030288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9060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Example: F={{s2,s3},{s0,s2}}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5" idx="0"/>
          </p:cNvCxnSpPr>
          <p:nvPr/>
        </p:nvCxnSpPr>
        <p:spPr>
          <a:xfrm>
            <a:off x="1908175" y="1916113"/>
            <a:ext cx="1258888" cy="3365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4" idx="3"/>
          </p:cNvCxnSpPr>
          <p:nvPr/>
        </p:nvCxnSpPr>
        <p:spPr>
          <a:xfrm flipV="1">
            <a:off x="1908175" y="4341813"/>
            <a:ext cx="1030288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6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mtClean="0">
              <a:solidFill>
                <a:srgbClr val="898989"/>
              </a:solidFill>
              <a:latin typeface="Calibri" pitchFamily="34" charset="0"/>
            </a:endParaRPr>
          </a:p>
          <a:p>
            <a:pPr algn="r" eaLnBrk="1" hangingPunct="1"/>
            <a:fld id="{945B3477-F541-4199-A5B7-13A9E18D417E}" type="slidenum">
              <a:rPr lang="en-US" altLang="zh-CN" smtClean="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14</a:t>
            </a:fld>
            <a:endParaRPr lang="en-US" altLang="zh-CN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1267" name="Oval 2"/>
          <p:cNvSpPr>
            <a:spLocks noChangeArrowheads="1"/>
          </p:cNvSpPr>
          <p:nvPr/>
        </p:nvSpPr>
        <p:spPr bwMode="auto">
          <a:xfrm>
            <a:off x="1763713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NCR,NCR,0,0,0</a:t>
            </a:r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5087938" y="29702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NCR,wait,1,0,0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2360613" y="29575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wait,NCR,0,1,1</a:t>
            </a: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179388" y="39338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CR,NCR,0,1,1</a:t>
            </a:r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2339975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wait,wait,1,1,0</a:t>
            </a:r>
          </a:p>
        </p:txBody>
      </p:sp>
      <p:sp>
        <p:nvSpPr>
          <p:cNvPr id="11272" name="Oval 10"/>
          <p:cNvSpPr>
            <a:spLocks noChangeArrowheads="1"/>
          </p:cNvSpPr>
          <p:nvPr/>
        </p:nvSpPr>
        <p:spPr bwMode="auto">
          <a:xfrm>
            <a:off x="6875463" y="37893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NCR,CR,1,0,0</a:t>
            </a:r>
          </a:p>
        </p:txBody>
      </p:sp>
      <p:sp>
        <p:nvSpPr>
          <p:cNvPr id="11273" name="Oval 12"/>
          <p:cNvSpPr>
            <a:spLocks noChangeArrowheads="1"/>
          </p:cNvSpPr>
          <p:nvPr/>
        </p:nvSpPr>
        <p:spPr bwMode="auto">
          <a:xfrm>
            <a:off x="4787900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wait,wait,1,1,1</a:t>
            </a:r>
          </a:p>
        </p:txBody>
      </p:sp>
      <p:sp>
        <p:nvSpPr>
          <p:cNvPr id="11274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7672388" cy="6048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4400" smtClean="0"/>
              <a:t>Example</a:t>
            </a:r>
          </a:p>
        </p:txBody>
      </p:sp>
      <p:cxnSp>
        <p:nvCxnSpPr>
          <p:cNvPr id="11275" name="AutoShape 26"/>
          <p:cNvCxnSpPr>
            <a:cxnSpLocks noChangeShapeType="1"/>
            <a:stCxn id="11267" idx="3"/>
            <a:endCxn id="11269" idx="0"/>
          </p:cNvCxnSpPr>
          <p:nvPr/>
        </p:nvCxnSpPr>
        <p:spPr bwMode="auto">
          <a:xfrm rot="16200000" flipH="1">
            <a:off x="2368550" y="1971675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6" name="AutoShape 27"/>
          <p:cNvCxnSpPr>
            <a:cxnSpLocks noChangeShapeType="1"/>
            <a:stCxn id="11269" idx="3"/>
            <a:endCxn id="11270" idx="0"/>
          </p:cNvCxnSpPr>
          <p:nvPr/>
        </p:nvCxnSpPr>
        <p:spPr bwMode="auto">
          <a:xfrm rot="5400000">
            <a:off x="1608931" y="2891632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7" name="AutoShape 28"/>
          <p:cNvCxnSpPr>
            <a:cxnSpLocks noChangeShapeType="1"/>
            <a:stCxn id="11270" idx="3"/>
            <a:endCxn id="11290" idx="1"/>
          </p:cNvCxnSpPr>
          <p:nvPr/>
        </p:nvCxnSpPr>
        <p:spPr bwMode="auto">
          <a:xfrm rot="5400000" flipH="1" flipV="1">
            <a:off x="2080419" y="369094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8" name="AutoShape 29"/>
          <p:cNvCxnSpPr>
            <a:cxnSpLocks noChangeShapeType="1"/>
            <a:stCxn id="11267" idx="5"/>
            <a:endCxn id="11268" idx="1"/>
          </p:cNvCxnSpPr>
          <p:nvPr/>
        </p:nvCxnSpPr>
        <p:spPr bwMode="auto">
          <a:xfrm rot="16200000" flipH="1">
            <a:off x="4045743" y="1701007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9" name="AutoShape 30"/>
          <p:cNvCxnSpPr>
            <a:cxnSpLocks noChangeShapeType="1"/>
            <a:stCxn id="11268" idx="5"/>
            <a:endCxn id="11272" idx="0"/>
          </p:cNvCxnSpPr>
          <p:nvPr/>
        </p:nvCxnSpPr>
        <p:spPr bwMode="auto">
          <a:xfrm rot="16200000" flipH="1">
            <a:off x="7102475" y="3022600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0" name="AutoShape 33"/>
          <p:cNvCxnSpPr>
            <a:cxnSpLocks noChangeShapeType="1"/>
            <a:stCxn id="11269" idx="5"/>
            <a:endCxn id="11271" idx="0"/>
          </p:cNvCxnSpPr>
          <p:nvPr/>
        </p:nvCxnSpPr>
        <p:spPr bwMode="auto">
          <a:xfrm rot="5400000">
            <a:off x="3356768" y="3304382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1" name="AutoShape 35"/>
          <p:cNvCxnSpPr>
            <a:cxnSpLocks noChangeShapeType="1"/>
            <a:stCxn id="11271" idx="3"/>
            <a:endCxn id="11285" idx="0"/>
          </p:cNvCxnSpPr>
          <p:nvPr/>
        </p:nvCxnSpPr>
        <p:spPr bwMode="auto">
          <a:xfrm rot="5400000">
            <a:off x="2159000" y="4757738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2" name="AutoShape 37"/>
          <p:cNvCxnSpPr>
            <a:cxnSpLocks noChangeShapeType="1"/>
            <a:stCxn id="11268" idx="3"/>
            <a:endCxn id="11273" idx="0"/>
          </p:cNvCxnSpPr>
          <p:nvPr/>
        </p:nvCxnSpPr>
        <p:spPr bwMode="auto">
          <a:xfrm rot="16200000" flipH="1">
            <a:off x="5247481" y="3471069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3" name="AutoShape 39"/>
          <p:cNvCxnSpPr>
            <a:cxnSpLocks noChangeShapeType="1"/>
            <a:stCxn id="11272" idx="5"/>
            <a:endCxn id="11267" idx="7"/>
          </p:cNvCxnSpPr>
          <p:nvPr/>
        </p:nvCxnSpPr>
        <p:spPr bwMode="auto">
          <a:xfrm rot="5400000" flipH="1">
            <a:off x="4926806" y="513557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4" name="AutoShape 41"/>
          <p:cNvCxnSpPr>
            <a:cxnSpLocks noChangeShapeType="1"/>
            <a:stCxn id="11273" idx="5"/>
            <a:endCxn id="11287" idx="0"/>
          </p:cNvCxnSpPr>
          <p:nvPr/>
        </p:nvCxnSpPr>
        <p:spPr bwMode="auto">
          <a:xfrm rot="5400000">
            <a:off x="5886450" y="4486275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85" name="Oval 8"/>
          <p:cNvSpPr>
            <a:spLocks noChangeArrowheads="1"/>
          </p:cNvSpPr>
          <p:nvPr/>
        </p:nvSpPr>
        <p:spPr bwMode="auto">
          <a:xfrm>
            <a:off x="1547813" y="52292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CR,wait,1,1,0</a:t>
            </a:r>
          </a:p>
        </p:txBody>
      </p:sp>
      <p:cxnSp>
        <p:nvCxnSpPr>
          <p:cNvPr id="11286" name="AutoShape 41"/>
          <p:cNvCxnSpPr>
            <a:cxnSpLocks noChangeShapeType="1"/>
            <a:stCxn id="11285" idx="3"/>
            <a:endCxn id="11268" idx="2"/>
          </p:cNvCxnSpPr>
          <p:nvPr/>
        </p:nvCxnSpPr>
        <p:spPr bwMode="auto">
          <a:xfrm rot="5400000" flipH="1" flipV="1">
            <a:off x="2256632" y="2767806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87" name="Oval 8"/>
          <p:cNvSpPr>
            <a:spLocks noChangeArrowheads="1"/>
          </p:cNvSpPr>
          <p:nvPr/>
        </p:nvSpPr>
        <p:spPr bwMode="auto">
          <a:xfrm>
            <a:off x="5003800" y="50847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wait,CR,1,1,1</a:t>
            </a:r>
          </a:p>
        </p:txBody>
      </p:sp>
      <p:cxnSp>
        <p:nvCxnSpPr>
          <p:cNvPr id="11288" name="AutoShape 41"/>
          <p:cNvCxnSpPr>
            <a:cxnSpLocks noChangeShapeType="1"/>
            <a:stCxn id="11287" idx="5"/>
            <a:endCxn id="11269" idx="6"/>
          </p:cNvCxnSpPr>
          <p:nvPr/>
        </p:nvCxnSpPr>
        <p:spPr bwMode="auto">
          <a:xfrm rot="5400000" flipH="1">
            <a:off x="4383882" y="3137694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9" name="AutoShape 26"/>
          <p:cNvCxnSpPr>
            <a:cxnSpLocks noChangeShapeType="1"/>
            <a:endCxn id="11267" idx="0"/>
          </p:cNvCxnSpPr>
          <p:nvPr/>
        </p:nvCxnSpPr>
        <p:spPr bwMode="auto">
          <a:xfrm>
            <a:off x="2268538" y="1557338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90" name="Oval 2"/>
          <p:cNvSpPr>
            <a:spLocks noChangeArrowheads="1"/>
          </p:cNvSpPr>
          <p:nvPr/>
        </p:nvSpPr>
        <p:spPr bwMode="auto">
          <a:xfrm>
            <a:off x="5724525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NCR,NCR,0,0,1</a:t>
            </a:r>
          </a:p>
        </p:txBody>
      </p:sp>
      <p:cxnSp>
        <p:nvCxnSpPr>
          <p:cNvPr id="11291" name="AutoShape 26"/>
          <p:cNvCxnSpPr>
            <a:cxnSpLocks noChangeShapeType="1"/>
            <a:endCxn id="11290" idx="0"/>
          </p:cNvCxnSpPr>
          <p:nvPr/>
        </p:nvCxnSpPr>
        <p:spPr bwMode="auto">
          <a:xfrm>
            <a:off x="6300788" y="1557338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2" name="AutoShape 26"/>
          <p:cNvCxnSpPr>
            <a:cxnSpLocks noChangeShapeType="1"/>
            <a:stCxn id="11290" idx="4"/>
            <a:endCxn id="11269" idx="7"/>
          </p:cNvCxnSpPr>
          <p:nvPr/>
        </p:nvCxnSpPr>
        <p:spPr bwMode="auto">
          <a:xfrm rot="5400000">
            <a:off x="5052218" y="1354932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3" name="AutoShape 26"/>
          <p:cNvCxnSpPr>
            <a:cxnSpLocks noChangeShapeType="1"/>
            <a:stCxn id="11290" idx="5"/>
            <a:endCxn id="11268" idx="0"/>
          </p:cNvCxnSpPr>
          <p:nvPr/>
        </p:nvCxnSpPr>
        <p:spPr bwMode="auto">
          <a:xfrm rot="5400000">
            <a:off x="6408737" y="1958976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4" name="AutoShape 39"/>
          <p:cNvCxnSpPr>
            <a:cxnSpLocks noChangeShapeType="1"/>
            <a:stCxn id="11272" idx="3"/>
            <a:endCxn id="11287" idx="0"/>
          </p:cNvCxnSpPr>
          <p:nvPr/>
        </p:nvCxnSpPr>
        <p:spPr bwMode="auto">
          <a:xfrm rot="5400000">
            <a:off x="6119812" y="4037013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5" name="AutoShape 39"/>
          <p:cNvCxnSpPr>
            <a:cxnSpLocks noChangeShapeType="1"/>
            <a:stCxn id="11270" idx="5"/>
            <a:endCxn id="11285" idx="0"/>
          </p:cNvCxnSpPr>
          <p:nvPr/>
        </p:nvCxnSpPr>
        <p:spPr bwMode="auto">
          <a:xfrm rot="16200000" flipH="1">
            <a:off x="1746251" y="4433887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6" name="AutoShape 41"/>
          <p:cNvCxnSpPr>
            <a:cxnSpLocks noChangeShapeType="1"/>
            <a:stCxn id="11271" idx="4"/>
            <a:endCxn id="11271" idx="5"/>
          </p:cNvCxnSpPr>
          <p:nvPr/>
        </p:nvCxnSpPr>
        <p:spPr bwMode="auto">
          <a:xfrm rot="5400000" flipH="1" flipV="1">
            <a:off x="3653632" y="4055268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7" name="AutoShape 41"/>
          <p:cNvCxnSpPr>
            <a:cxnSpLocks noChangeShapeType="1"/>
            <a:stCxn id="11273" idx="4"/>
            <a:endCxn id="11273" idx="3"/>
          </p:cNvCxnSpPr>
          <p:nvPr/>
        </p:nvCxnSpPr>
        <p:spPr bwMode="auto">
          <a:xfrm rot="5400000" flipH="1">
            <a:off x="5398294" y="4055269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8" name="AutoShape 41"/>
          <p:cNvCxnSpPr>
            <a:cxnSpLocks noChangeShapeType="1"/>
            <a:stCxn id="11285" idx="5"/>
            <a:endCxn id="11285" idx="6"/>
          </p:cNvCxnSpPr>
          <p:nvPr/>
        </p:nvCxnSpPr>
        <p:spPr bwMode="auto">
          <a:xfrm rot="5400000" flipH="1" flipV="1">
            <a:off x="3313907" y="5377656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9" name="AutoShape 41"/>
          <p:cNvCxnSpPr>
            <a:cxnSpLocks noChangeShapeType="1"/>
            <a:stCxn id="11287" idx="3"/>
            <a:endCxn id="11287" idx="2"/>
          </p:cNvCxnSpPr>
          <p:nvPr/>
        </p:nvCxnSpPr>
        <p:spPr bwMode="auto">
          <a:xfrm rot="5400000" flipH="1">
            <a:off x="5072857" y="5233193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27571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mtClean="0">
              <a:solidFill>
                <a:srgbClr val="898989"/>
              </a:solidFill>
              <a:latin typeface="Calibri" pitchFamily="34" charset="0"/>
            </a:endParaRPr>
          </a:p>
          <a:p>
            <a:pPr algn="r" eaLnBrk="1" hangingPunct="1"/>
            <a:fld id="{FF994CFC-DC06-4107-A7FB-63BD217D6E08}" type="slidenum">
              <a:rPr lang="en-US" altLang="zh-CN" smtClean="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15</a:t>
            </a:fld>
            <a:endParaRPr lang="en-US" altLang="zh-CN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2291" name="Oval 2"/>
          <p:cNvSpPr>
            <a:spLocks noChangeArrowheads="1"/>
          </p:cNvSpPr>
          <p:nvPr/>
        </p:nvSpPr>
        <p:spPr bwMode="auto">
          <a:xfrm>
            <a:off x="1763713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NCR,NCR,0,0,0</a:t>
            </a:r>
          </a:p>
        </p:txBody>
      </p:sp>
      <p:sp>
        <p:nvSpPr>
          <p:cNvPr id="12292" name="Oval 3"/>
          <p:cNvSpPr>
            <a:spLocks noChangeArrowheads="1"/>
          </p:cNvSpPr>
          <p:nvPr/>
        </p:nvSpPr>
        <p:spPr bwMode="auto">
          <a:xfrm>
            <a:off x="5087938" y="29702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NCR,wait,1,0,0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2360613" y="29575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wait,NCR,0,1,1</a:t>
            </a:r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179388" y="39338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CR,NCR,0,1,1</a:t>
            </a:r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2339975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wait,wait,1,1,0</a:t>
            </a:r>
          </a:p>
        </p:txBody>
      </p:sp>
      <p:sp>
        <p:nvSpPr>
          <p:cNvPr id="12296" name="Oval 10"/>
          <p:cNvSpPr>
            <a:spLocks noChangeArrowheads="1"/>
          </p:cNvSpPr>
          <p:nvPr/>
        </p:nvSpPr>
        <p:spPr bwMode="auto">
          <a:xfrm>
            <a:off x="6875463" y="37893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NCR,CR,1,0,0</a:t>
            </a:r>
          </a:p>
        </p:txBody>
      </p:sp>
      <p:sp>
        <p:nvSpPr>
          <p:cNvPr id="12297" name="Oval 12"/>
          <p:cNvSpPr>
            <a:spLocks noChangeArrowheads="1"/>
          </p:cNvSpPr>
          <p:nvPr/>
        </p:nvSpPr>
        <p:spPr bwMode="auto">
          <a:xfrm>
            <a:off x="4787900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7030A0"/>
                </a:solidFill>
                <a:latin typeface="Calibri" pitchFamily="34" charset="0"/>
              </a:rPr>
              <a:t>wait,wait,1,1,1</a:t>
            </a:r>
          </a:p>
        </p:txBody>
      </p:sp>
      <p:sp>
        <p:nvSpPr>
          <p:cNvPr id="12298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7672388" cy="6048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4400" smtClean="0"/>
              <a:t>Example</a:t>
            </a:r>
          </a:p>
        </p:txBody>
      </p:sp>
      <p:cxnSp>
        <p:nvCxnSpPr>
          <p:cNvPr id="12299" name="AutoShape 26"/>
          <p:cNvCxnSpPr>
            <a:cxnSpLocks noChangeShapeType="1"/>
            <a:stCxn id="12291" idx="3"/>
            <a:endCxn id="12293" idx="0"/>
          </p:cNvCxnSpPr>
          <p:nvPr/>
        </p:nvCxnSpPr>
        <p:spPr bwMode="auto">
          <a:xfrm rot="16200000" flipH="1">
            <a:off x="2368550" y="1971675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0" name="AutoShape 27"/>
          <p:cNvCxnSpPr>
            <a:cxnSpLocks noChangeShapeType="1"/>
            <a:stCxn id="12293" idx="3"/>
            <a:endCxn id="12294" idx="0"/>
          </p:cNvCxnSpPr>
          <p:nvPr/>
        </p:nvCxnSpPr>
        <p:spPr bwMode="auto">
          <a:xfrm rot="5400000">
            <a:off x="1608931" y="2891632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1" name="AutoShape 28"/>
          <p:cNvCxnSpPr>
            <a:cxnSpLocks noChangeShapeType="1"/>
            <a:stCxn id="12294" idx="3"/>
            <a:endCxn id="12314" idx="1"/>
          </p:cNvCxnSpPr>
          <p:nvPr/>
        </p:nvCxnSpPr>
        <p:spPr bwMode="auto">
          <a:xfrm rot="5400000" flipH="1" flipV="1">
            <a:off x="2080419" y="369094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2" name="AutoShape 29"/>
          <p:cNvCxnSpPr>
            <a:cxnSpLocks noChangeShapeType="1"/>
            <a:stCxn id="12291" idx="5"/>
            <a:endCxn id="12292" idx="1"/>
          </p:cNvCxnSpPr>
          <p:nvPr/>
        </p:nvCxnSpPr>
        <p:spPr bwMode="auto">
          <a:xfrm rot="16200000" flipH="1">
            <a:off x="4045743" y="1701007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3" name="AutoShape 30"/>
          <p:cNvCxnSpPr>
            <a:cxnSpLocks noChangeShapeType="1"/>
            <a:stCxn id="12292" idx="5"/>
            <a:endCxn id="12296" idx="0"/>
          </p:cNvCxnSpPr>
          <p:nvPr/>
        </p:nvCxnSpPr>
        <p:spPr bwMode="auto">
          <a:xfrm rot="16200000" flipH="1">
            <a:off x="7102475" y="3022600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4" name="AutoShape 33"/>
          <p:cNvCxnSpPr>
            <a:cxnSpLocks noChangeShapeType="1"/>
            <a:stCxn id="12293" idx="5"/>
            <a:endCxn id="12295" idx="0"/>
          </p:cNvCxnSpPr>
          <p:nvPr/>
        </p:nvCxnSpPr>
        <p:spPr bwMode="auto">
          <a:xfrm rot="5400000">
            <a:off x="3356768" y="3304382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5" name="AutoShape 35"/>
          <p:cNvCxnSpPr>
            <a:cxnSpLocks noChangeShapeType="1"/>
            <a:stCxn id="12295" idx="3"/>
            <a:endCxn id="12309" idx="0"/>
          </p:cNvCxnSpPr>
          <p:nvPr/>
        </p:nvCxnSpPr>
        <p:spPr bwMode="auto">
          <a:xfrm rot="5400000">
            <a:off x="2159000" y="4757738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6" name="AutoShape 37"/>
          <p:cNvCxnSpPr>
            <a:cxnSpLocks noChangeShapeType="1"/>
            <a:stCxn id="12292" idx="3"/>
            <a:endCxn id="12297" idx="0"/>
          </p:cNvCxnSpPr>
          <p:nvPr/>
        </p:nvCxnSpPr>
        <p:spPr bwMode="auto">
          <a:xfrm rot="16200000" flipH="1">
            <a:off x="5247481" y="3471069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7" name="AutoShape 39"/>
          <p:cNvCxnSpPr>
            <a:cxnSpLocks noChangeShapeType="1"/>
            <a:stCxn id="12296" idx="5"/>
            <a:endCxn id="12291" idx="7"/>
          </p:cNvCxnSpPr>
          <p:nvPr/>
        </p:nvCxnSpPr>
        <p:spPr bwMode="auto">
          <a:xfrm rot="5400000" flipH="1">
            <a:off x="4926806" y="513557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8" name="AutoShape 41"/>
          <p:cNvCxnSpPr>
            <a:cxnSpLocks noChangeShapeType="1"/>
            <a:stCxn id="12297" idx="5"/>
            <a:endCxn id="12311" idx="0"/>
          </p:cNvCxnSpPr>
          <p:nvPr/>
        </p:nvCxnSpPr>
        <p:spPr bwMode="auto">
          <a:xfrm rot="5400000">
            <a:off x="5886450" y="4486275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09" name="Oval 8"/>
          <p:cNvSpPr>
            <a:spLocks noChangeArrowheads="1"/>
          </p:cNvSpPr>
          <p:nvPr/>
        </p:nvSpPr>
        <p:spPr bwMode="auto">
          <a:xfrm>
            <a:off x="1547813" y="52292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CR,wait,1,1,0</a:t>
            </a:r>
          </a:p>
        </p:txBody>
      </p:sp>
      <p:cxnSp>
        <p:nvCxnSpPr>
          <p:cNvPr id="12310" name="AutoShape 41"/>
          <p:cNvCxnSpPr>
            <a:cxnSpLocks noChangeShapeType="1"/>
            <a:stCxn id="12309" idx="3"/>
            <a:endCxn id="12292" idx="2"/>
          </p:cNvCxnSpPr>
          <p:nvPr/>
        </p:nvCxnSpPr>
        <p:spPr bwMode="auto">
          <a:xfrm rot="5400000" flipH="1" flipV="1">
            <a:off x="2256632" y="2767806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11" name="Oval 8"/>
          <p:cNvSpPr>
            <a:spLocks noChangeArrowheads="1"/>
          </p:cNvSpPr>
          <p:nvPr/>
        </p:nvSpPr>
        <p:spPr bwMode="auto">
          <a:xfrm>
            <a:off x="5003800" y="50847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7030A0"/>
                </a:solidFill>
                <a:latin typeface="Calibri" pitchFamily="34" charset="0"/>
              </a:rPr>
              <a:t>wait,CR,1,1,1</a:t>
            </a:r>
          </a:p>
        </p:txBody>
      </p:sp>
      <p:cxnSp>
        <p:nvCxnSpPr>
          <p:cNvPr id="12312" name="AutoShape 41"/>
          <p:cNvCxnSpPr>
            <a:cxnSpLocks noChangeShapeType="1"/>
            <a:stCxn id="12311" idx="5"/>
            <a:endCxn id="12293" idx="6"/>
          </p:cNvCxnSpPr>
          <p:nvPr/>
        </p:nvCxnSpPr>
        <p:spPr bwMode="auto">
          <a:xfrm rot="5400000" flipH="1">
            <a:off x="4383882" y="3137694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3" name="AutoShape 26"/>
          <p:cNvCxnSpPr>
            <a:cxnSpLocks noChangeShapeType="1"/>
            <a:endCxn id="12291" idx="0"/>
          </p:cNvCxnSpPr>
          <p:nvPr/>
        </p:nvCxnSpPr>
        <p:spPr bwMode="auto">
          <a:xfrm>
            <a:off x="2268538" y="1557338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14" name="Oval 2"/>
          <p:cNvSpPr>
            <a:spLocks noChangeArrowheads="1"/>
          </p:cNvSpPr>
          <p:nvPr/>
        </p:nvSpPr>
        <p:spPr bwMode="auto">
          <a:xfrm>
            <a:off x="5724525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NCR,NCR,0,0,1</a:t>
            </a:r>
          </a:p>
        </p:txBody>
      </p:sp>
      <p:cxnSp>
        <p:nvCxnSpPr>
          <p:cNvPr id="12315" name="AutoShape 26"/>
          <p:cNvCxnSpPr>
            <a:cxnSpLocks noChangeShapeType="1"/>
            <a:endCxn id="12314" idx="0"/>
          </p:cNvCxnSpPr>
          <p:nvPr/>
        </p:nvCxnSpPr>
        <p:spPr bwMode="auto">
          <a:xfrm>
            <a:off x="6300788" y="1557338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6" name="AutoShape 26"/>
          <p:cNvCxnSpPr>
            <a:cxnSpLocks noChangeShapeType="1"/>
            <a:stCxn id="12314" idx="4"/>
            <a:endCxn id="12293" idx="7"/>
          </p:cNvCxnSpPr>
          <p:nvPr/>
        </p:nvCxnSpPr>
        <p:spPr bwMode="auto">
          <a:xfrm rot="5400000">
            <a:off x="5052218" y="1354932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7" name="AutoShape 26"/>
          <p:cNvCxnSpPr>
            <a:cxnSpLocks noChangeShapeType="1"/>
            <a:stCxn id="12314" idx="5"/>
            <a:endCxn id="12292" idx="0"/>
          </p:cNvCxnSpPr>
          <p:nvPr/>
        </p:nvCxnSpPr>
        <p:spPr bwMode="auto">
          <a:xfrm rot="5400000">
            <a:off x="6408737" y="1958976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8" name="AutoShape 39"/>
          <p:cNvCxnSpPr>
            <a:cxnSpLocks noChangeShapeType="1"/>
            <a:stCxn id="12296" idx="3"/>
            <a:endCxn id="12311" idx="0"/>
          </p:cNvCxnSpPr>
          <p:nvPr/>
        </p:nvCxnSpPr>
        <p:spPr bwMode="auto">
          <a:xfrm rot="5400000">
            <a:off x="6119812" y="4037013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19" name="AutoShape 39"/>
          <p:cNvCxnSpPr>
            <a:cxnSpLocks noChangeShapeType="1"/>
            <a:stCxn id="12294" idx="5"/>
            <a:endCxn id="12309" idx="0"/>
          </p:cNvCxnSpPr>
          <p:nvPr/>
        </p:nvCxnSpPr>
        <p:spPr bwMode="auto">
          <a:xfrm rot="16200000" flipH="1">
            <a:off x="1746251" y="4433887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20" name="AutoShape 41"/>
          <p:cNvCxnSpPr>
            <a:cxnSpLocks noChangeShapeType="1"/>
            <a:stCxn id="12295" idx="4"/>
            <a:endCxn id="12295" idx="5"/>
          </p:cNvCxnSpPr>
          <p:nvPr/>
        </p:nvCxnSpPr>
        <p:spPr bwMode="auto">
          <a:xfrm rot="5400000" flipH="1" flipV="1">
            <a:off x="3653632" y="4055268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21" name="AutoShape 41"/>
          <p:cNvCxnSpPr>
            <a:cxnSpLocks noChangeShapeType="1"/>
            <a:stCxn id="12297" idx="4"/>
            <a:endCxn id="12297" idx="3"/>
          </p:cNvCxnSpPr>
          <p:nvPr/>
        </p:nvCxnSpPr>
        <p:spPr bwMode="auto">
          <a:xfrm rot="5400000" flipH="1">
            <a:off x="5398294" y="4055269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22" name="AutoShape 41"/>
          <p:cNvCxnSpPr>
            <a:cxnSpLocks noChangeShapeType="1"/>
            <a:stCxn id="12309" idx="5"/>
            <a:endCxn id="12309" idx="6"/>
          </p:cNvCxnSpPr>
          <p:nvPr/>
        </p:nvCxnSpPr>
        <p:spPr bwMode="auto">
          <a:xfrm rot="5400000" flipH="1" flipV="1">
            <a:off x="3313907" y="5377656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23" name="AutoShape 41"/>
          <p:cNvCxnSpPr>
            <a:cxnSpLocks noChangeShapeType="1"/>
            <a:stCxn id="12311" idx="3"/>
            <a:endCxn id="12311" idx="2"/>
          </p:cNvCxnSpPr>
          <p:nvPr/>
        </p:nvCxnSpPr>
        <p:spPr bwMode="auto">
          <a:xfrm rot="5400000" flipH="1">
            <a:off x="5072857" y="5233193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10020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altLang="zh-CN" smtClean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xmlns="" val="425039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Basic </a:t>
            </a:r>
            <a:r>
              <a:rPr lang="en-US" altLang="zh-CN" dirty="0" smtClean="0"/>
              <a:t>Concepts (</a:t>
            </a:r>
            <a:r>
              <a:rPr lang="en-US" altLang="zh-CN" dirty="0" err="1" smtClean="0"/>
              <a:t>Kripke</a:t>
            </a:r>
            <a:r>
              <a:rPr lang="en-US" altLang="zh-CN" dirty="0" smtClean="0"/>
              <a:t> Structures)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r>
              <a:rPr lang="en-US" altLang="zh-CN" dirty="0">
                <a:sym typeface="Wingdings" pitchFamily="2" charset="2"/>
              </a:rPr>
              <a:t>States, Transition Relation, Initial States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r>
              <a:rPr lang="en-US" altLang="zh-CN" dirty="0"/>
              <a:t>Successors, Predecessors, </a:t>
            </a:r>
          </a:p>
          <a:p>
            <a:pPr lvl="1">
              <a:buFont typeface="Arial" charset="0"/>
              <a:buChar char="•"/>
            </a:pPr>
            <a:r>
              <a:rPr lang="en-US" altLang="zh-CN" dirty="0"/>
              <a:t>Reachable States, Reachability Relation,</a:t>
            </a:r>
          </a:p>
          <a:p>
            <a:pPr lvl="1">
              <a:buFont typeface="Arial" charset="0"/>
              <a:buChar char="•"/>
            </a:pPr>
            <a:r>
              <a:rPr lang="en-US" altLang="zh-CN" dirty="0">
                <a:sym typeface="Wingdings" pitchFamily="2" charset="2"/>
              </a:rPr>
              <a:t>Paths (Finite and Infinite), Computation, Behavior 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Properties</a:t>
            </a:r>
          </a:p>
          <a:p>
            <a:r>
              <a:rPr lang="en-US" altLang="zh-CN" dirty="0" smtClean="0"/>
              <a:t>Basic Concepts (Fair </a:t>
            </a:r>
            <a:r>
              <a:rPr lang="en-US" altLang="zh-CN" dirty="0" err="1" smtClean="0"/>
              <a:t>Kripke</a:t>
            </a:r>
            <a:r>
              <a:rPr lang="en-US" altLang="zh-CN" dirty="0" smtClean="0"/>
              <a:t> Structures)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Paths – Fair Paths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Computations – Fair Computations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States – Fair States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292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Paths 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Definition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An infinite path is an infinite sequence of S: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s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….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such that 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en-US" altLang="zh-CN" baseline="-25000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s</a:t>
            </a:r>
            <a:r>
              <a:rPr lang="en-US" altLang="zh-CN" baseline="-25000" dirty="0" smtClean="0"/>
              <a:t>i+1 </a:t>
            </a:r>
            <a:r>
              <a:rPr lang="en-US" altLang="zh-CN" dirty="0" smtClean="0"/>
              <a:t>for all i</a:t>
            </a:r>
            <a:r>
              <a:rPr lang="en-US" altLang="zh-CN" dirty="0" smtClean="0">
                <a:sym typeface="Symbol"/>
              </a:rPr>
              <a:t>  </a:t>
            </a:r>
            <a:r>
              <a:rPr lang="en-US" altLang="zh-CN" dirty="0" smtClean="0"/>
              <a:t>0</a:t>
            </a:r>
          </a:p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Definition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A finite path is a finite prefix of an infinite path: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s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95682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Example: Paths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5" idx="0"/>
          </p:cNvCxnSpPr>
          <p:nvPr/>
        </p:nvCxnSpPr>
        <p:spPr>
          <a:xfrm>
            <a:off x="1908175" y="1916113"/>
            <a:ext cx="1258888" cy="3365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4" idx="3"/>
          </p:cNvCxnSpPr>
          <p:nvPr/>
        </p:nvCxnSpPr>
        <p:spPr>
          <a:xfrm flipV="1">
            <a:off x="1908175" y="4341813"/>
            <a:ext cx="1030288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75" name="矩形 18"/>
          <p:cNvSpPr>
            <a:spLocks noChangeArrowheads="1"/>
          </p:cNvSpPr>
          <p:nvPr/>
        </p:nvSpPr>
        <p:spPr bwMode="auto">
          <a:xfrm>
            <a:off x="179388" y="5651500"/>
            <a:ext cx="3140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Calibri" pitchFamily="34" charset="0"/>
              </a:rPr>
              <a:t>F={{s2,s3},{s0,s2}}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xmlns="" val="39650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例子</a:t>
            </a:r>
            <a:r>
              <a:rPr lang="en-US" altLang="zh-CN" dirty="0">
                <a:solidFill>
                  <a:prstClr val="black"/>
                </a:solidFill>
              </a:rPr>
              <a:t>-</a:t>
            </a:r>
            <a:r>
              <a:rPr lang="zh-CN" altLang="en-US" dirty="0">
                <a:solidFill>
                  <a:prstClr val="black"/>
                </a:solidFill>
              </a:rPr>
              <a:t>互斥</a:t>
            </a:r>
            <a:r>
              <a:rPr lang="en-US" altLang="zh-CN" dirty="0">
                <a:solidFill>
                  <a:prstClr val="black"/>
                </a:solidFill>
              </a:rPr>
              <a:t>：</a:t>
            </a:r>
            <a:r>
              <a:rPr lang="zh-CN" altLang="en-US" dirty="0">
                <a:solidFill>
                  <a:prstClr val="black"/>
                </a:solidFill>
              </a:rPr>
              <a:t>状态图</a:t>
            </a:r>
            <a:r>
              <a:rPr lang="en-US" altLang="zh-CN" dirty="0"/>
              <a:t>(State </a:t>
            </a:r>
            <a:r>
              <a:rPr lang="en-US" altLang="zh-CN" dirty="0">
                <a:solidFill>
                  <a:prstClr val="black"/>
                </a:solidFill>
              </a:rPr>
              <a:t>Diagram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/>
        </p:nvSpPr>
        <p:spPr bwMode="auto">
          <a:xfrm>
            <a:off x="3124200" y="6448425"/>
            <a:ext cx="2887663" cy="273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pPr algn="r"/>
            <a:fld id="{D835822B-28EE-4395-9E41-B5954C8295D5}" type="slidenum">
              <a:rPr lang="en-US" altLang="zh-CN" smtClean="0"/>
              <a:pPr algn="r"/>
              <a:t>2</a:t>
            </a:fld>
            <a:endParaRPr lang="en-US" altLang="zh-CN" smtClean="0"/>
          </a:p>
        </p:txBody>
      </p:sp>
      <p:cxnSp>
        <p:nvCxnSpPr>
          <p:cNvPr id="5" name="曲线连接符 4"/>
          <p:cNvCxnSpPr>
            <a:stCxn id="8" idx="2"/>
            <a:endCxn id="14" idx="0"/>
          </p:cNvCxnSpPr>
          <p:nvPr/>
        </p:nvCxnSpPr>
        <p:spPr>
          <a:xfrm rot="5400000" flipH="1">
            <a:off x="1114425" y="3933825"/>
            <a:ext cx="3024188" cy="1588"/>
          </a:xfrm>
          <a:prstGeom prst="curvedConnector5">
            <a:avLst>
              <a:gd name="adj1" fmla="val -17537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43"/>
          <p:cNvCxnSpPr>
            <a:stCxn id="14" idx="2"/>
            <a:endCxn id="9" idx="0"/>
          </p:cNvCxnSpPr>
          <p:nvPr/>
        </p:nvCxnSpPr>
        <p:spPr>
          <a:xfrm rot="5400000">
            <a:off x="219471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43"/>
          <p:cNvCxnSpPr>
            <a:stCxn id="15" idx="2"/>
          </p:cNvCxnSpPr>
          <p:nvPr/>
        </p:nvCxnSpPr>
        <p:spPr>
          <a:xfrm rot="16200000" flipH="1">
            <a:off x="2951163" y="655638"/>
            <a:ext cx="287337" cy="2090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176371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CR</a:t>
            </a:r>
            <a:endParaRPr lang="zh-CN" altLang="en-US" sz="2000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76371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wait</a:t>
            </a:r>
            <a:endParaRPr lang="zh-CN" altLang="en-US" sz="2000"/>
          </a:p>
        </p:txBody>
      </p:sp>
      <p:cxnSp>
        <p:nvCxnSpPr>
          <p:cNvPr id="10" name="曲线连接符 43"/>
          <p:cNvCxnSpPr>
            <a:stCxn id="9" idx="2"/>
            <a:endCxn id="8" idx="0"/>
          </p:cNvCxnSpPr>
          <p:nvPr/>
        </p:nvCxnSpPr>
        <p:spPr>
          <a:xfrm rot="5400000">
            <a:off x="2193132" y="4580731"/>
            <a:ext cx="86360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43"/>
          <p:cNvCxnSpPr>
            <a:stCxn id="9" idx="2"/>
            <a:endCxn id="9" idx="3"/>
          </p:cNvCxnSpPr>
          <p:nvPr/>
        </p:nvCxnSpPr>
        <p:spPr>
          <a:xfrm rot="5400000" flipH="1" flipV="1">
            <a:off x="294798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4"/>
          <p:cNvSpPr txBox="1">
            <a:spLocks noChangeArrowheads="1"/>
          </p:cNvSpPr>
          <p:nvPr/>
        </p:nvSpPr>
        <p:spPr bwMode="auto">
          <a:xfrm>
            <a:off x="1187624" y="4365625"/>
            <a:ext cx="14396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[x=0 or t=0]</a:t>
            </a:r>
            <a:endParaRPr lang="zh-CN" altLang="en-US" sz="2000" dirty="0"/>
          </a:p>
        </p:txBody>
      </p:sp>
      <p:sp>
        <p:nvSpPr>
          <p:cNvPr id="13" name="TextBox 85"/>
          <p:cNvSpPr txBox="1">
            <a:spLocks noChangeArrowheads="1"/>
          </p:cNvSpPr>
          <p:nvPr/>
        </p:nvSpPr>
        <p:spPr bwMode="auto">
          <a:xfrm>
            <a:off x="2771775" y="4221163"/>
            <a:ext cx="1512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[x=1 and t=1]</a:t>
            </a:r>
            <a:endParaRPr lang="zh-CN" altLang="en-US" sz="2000" dirty="0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76371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NCR</a:t>
            </a:r>
            <a:endParaRPr lang="zh-CN" altLang="en-US" sz="2000"/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1187450" y="11255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initialization</a:t>
            </a:r>
            <a:endParaRPr lang="zh-CN" altLang="en-US" sz="2000"/>
          </a:p>
        </p:txBody>
      </p:sp>
      <p:cxnSp>
        <p:nvCxnSpPr>
          <p:cNvPr id="16" name="曲线连接符 43"/>
          <p:cNvCxnSpPr>
            <a:stCxn id="28" idx="4"/>
            <a:endCxn id="14" idx="0"/>
          </p:cNvCxnSpPr>
          <p:nvPr/>
        </p:nvCxnSpPr>
        <p:spPr>
          <a:xfrm rot="5400000">
            <a:off x="248285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43"/>
          <p:cNvCxnSpPr>
            <a:stCxn id="20" idx="2"/>
            <a:endCxn id="23" idx="0"/>
          </p:cNvCxnSpPr>
          <p:nvPr/>
        </p:nvCxnSpPr>
        <p:spPr>
          <a:xfrm rot="5400000" flipH="1">
            <a:off x="5146675" y="3933825"/>
            <a:ext cx="3024188" cy="1588"/>
          </a:xfrm>
          <a:prstGeom prst="curvedConnector5">
            <a:avLst>
              <a:gd name="adj1" fmla="val -20258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43"/>
          <p:cNvCxnSpPr>
            <a:stCxn id="23" idx="2"/>
            <a:endCxn id="21" idx="0"/>
          </p:cNvCxnSpPr>
          <p:nvPr/>
        </p:nvCxnSpPr>
        <p:spPr>
          <a:xfrm rot="5400000">
            <a:off x="622696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43"/>
          <p:cNvCxnSpPr>
            <a:stCxn id="21" idx="2"/>
            <a:endCxn id="20" idx="0"/>
          </p:cNvCxnSpPr>
          <p:nvPr/>
        </p:nvCxnSpPr>
        <p:spPr>
          <a:xfrm rot="5400000">
            <a:off x="6226969" y="45807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579596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CR</a:t>
            </a:r>
            <a:endParaRPr lang="zh-CN" altLang="en-US" sz="2000"/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579596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wait</a:t>
            </a:r>
            <a:endParaRPr lang="zh-CN" altLang="en-US" sz="2000"/>
          </a:p>
        </p:txBody>
      </p:sp>
      <p:cxnSp>
        <p:nvCxnSpPr>
          <p:cNvPr id="22" name="曲线连接符 43"/>
          <p:cNvCxnSpPr>
            <a:stCxn id="21" idx="2"/>
            <a:endCxn id="21" idx="3"/>
          </p:cNvCxnSpPr>
          <p:nvPr/>
        </p:nvCxnSpPr>
        <p:spPr>
          <a:xfrm rot="5400000" flipH="1" flipV="1">
            <a:off x="698023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79596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NCR</a:t>
            </a:r>
            <a:endParaRPr lang="zh-CN" altLang="en-US" sz="2000"/>
          </a:p>
        </p:txBody>
      </p:sp>
      <p:cxnSp>
        <p:nvCxnSpPr>
          <p:cNvPr id="24" name="曲线连接符 43"/>
          <p:cNvCxnSpPr>
            <a:stCxn id="29" idx="4"/>
            <a:endCxn id="23" idx="0"/>
          </p:cNvCxnSpPr>
          <p:nvPr/>
        </p:nvCxnSpPr>
        <p:spPr>
          <a:xfrm rot="5400000">
            <a:off x="651510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39750" y="126841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26" name="曲线连接符 43"/>
          <p:cNvCxnSpPr>
            <a:stCxn id="25" idx="6"/>
            <a:endCxn id="15" idx="1"/>
          </p:cNvCxnSpPr>
          <p:nvPr/>
        </p:nvCxnSpPr>
        <p:spPr>
          <a:xfrm flipV="1">
            <a:off x="684213" y="1341438"/>
            <a:ext cx="503237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95288" y="1844675"/>
            <a:ext cx="8064500" cy="482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55587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658812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30" name="直接连接符 29"/>
          <p:cNvCxnSpPr>
            <a:stCxn id="27" idx="0"/>
            <a:endCxn id="27" idx="2"/>
          </p:cNvCxnSpPr>
          <p:nvPr/>
        </p:nvCxnSpPr>
        <p:spPr>
          <a:xfrm rot="16200000" flipH="1">
            <a:off x="2016126" y="4257675"/>
            <a:ext cx="4824412" cy="15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84"/>
          <p:cNvSpPr txBox="1">
            <a:spLocks noChangeArrowheads="1"/>
          </p:cNvSpPr>
          <p:nvPr/>
        </p:nvSpPr>
        <p:spPr bwMode="auto">
          <a:xfrm>
            <a:off x="5220072" y="4365625"/>
            <a:ext cx="1439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[y=0 or t=1]</a:t>
            </a:r>
            <a:endParaRPr lang="zh-CN" altLang="en-US" sz="2000" dirty="0"/>
          </a:p>
        </p:txBody>
      </p:sp>
      <p:sp>
        <p:nvSpPr>
          <p:cNvPr id="32" name="TextBox 85"/>
          <p:cNvSpPr txBox="1">
            <a:spLocks noChangeArrowheads="1"/>
          </p:cNvSpPr>
          <p:nvPr/>
        </p:nvSpPr>
        <p:spPr bwMode="auto">
          <a:xfrm>
            <a:off x="6804025" y="4221163"/>
            <a:ext cx="1512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[y=1 and t=0]</a:t>
            </a:r>
            <a:endParaRPr lang="zh-CN" altLang="en-US" sz="2000"/>
          </a:p>
        </p:txBody>
      </p:sp>
      <p:sp>
        <p:nvSpPr>
          <p:cNvPr id="33" name="矩形 42"/>
          <p:cNvSpPr>
            <a:spLocks noChangeArrowheads="1"/>
          </p:cNvSpPr>
          <p:nvPr/>
        </p:nvSpPr>
        <p:spPr bwMode="auto">
          <a:xfrm>
            <a:off x="3132054" y="1341438"/>
            <a:ext cx="1133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x:=0;y:=0</a:t>
            </a:r>
            <a:endParaRPr lang="zh-CN" altLang="en-US" sz="2000"/>
          </a:p>
        </p:txBody>
      </p:sp>
      <p:sp>
        <p:nvSpPr>
          <p:cNvPr id="34" name="矩形 45"/>
          <p:cNvSpPr>
            <a:spLocks noChangeArrowheads="1"/>
          </p:cNvSpPr>
          <p:nvPr/>
        </p:nvSpPr>
        <p:spPr bwMode="auto">
          <a:xfrm>
            <a:off x="2613851" y="3068638"/>
            <a:ext cx="11095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y:=1;t:=1</a:t>
            </a: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648506" y="3068638"/>
            <a:ext cx="11047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x:=1;t:=0</a:t>
            </a:r>
          </a:p>
        </p:txBody>
      </p:sp>
      <p:sp>
        <p:nvSpPr>
          <p:cNvPr id="36" name="矩形 48"/>
          <p:cNvSpPr>
            <a:spLocks noChangeArrowheads="1"/>
          </p:cNvSpPr>
          <p:nvPr/>
        </p:nvSpPr>
        <p:spPr bwMode="auto">
          <a:xfrm>
            <a:off x="6087276" y="5516563"/>
            <a:ext cx="6222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x:=0</a:t>
            </a:r>
          </a:p>
        </p:txBody>
      </p:sp>
      <p:sp>
        <p:nvSpPr>
          <p:cNvPr id="37" name="矩形 49"/>
          <p:cNvSpPr>
            <a:spLocks noChangeArrowheads="1"/>
          </p:cNvSpPr>
          <p:nvPr/>
        </p:nvSpPr>
        <p:spPr bwMode="auto">
          <a:xfrm>
            <a:off x="2051034" y="5516563"/>
            <a:ext cx="627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y:=0</a:t>
            </a:r>
          </a:p>
        </p:txBody>
      </p:sp>
      <p:sp>
        <p:nvSpPr>
          <p:cNvPr id="38" name="页脚占位符 4"/>
          <p:cNvSpPr txBox="1">
            <a:spLocks/>
          </p:cNvSpPr>
          <p:nvPr/>
        </p:nvSpPr>
        <p:spPr>
          <a:xfrm>
            <a:off x="395288" y="1844675"/>
            <a:ext cx="1223962" cy="2889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A</a:t>
            </a:r>
          </a:p>
        </p:txBody>
      </p:sp>
      <p:sp>
        <p:nvSpPr>
          <p:cNvPr id="39" name="页脚占位符 4"/>
          <p:cNvSpPr txBox="1">
            <a:spLocks/>
          </p:cNvSpPr>
          <p:nvPr/>
        </p:nvSpPr>
        <p:spPr>
          <a:xfrm>
            <a:off x="4427538" y="1844675"/>
            <a:ext cx="1223962" cy="2889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B</a:t>
            </a:r>
          </a:p>
        </p:txBody>
      </p:sp>
    </p:spTree>
    <p:extLst>
      <p:ext uri="{BB962C8B-B14F-4D97-AF65-F5344CB8AC3E}">
        <p14:creationId xmlns:p14="http://schemas.microsoft.com/office/powerpoint/2010/main" xmlns="" val="41370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Paths 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Definition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A fair (infinite) path is a path such that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for every f</a:t>
            </a:r>
            <a:r>
              <a:rPr lang="en-US" altLang="zh-CN" dirty="0" smtClean="0">
                <a:sym typeface="Symbol" pitchFamily="18" charset="2"/>
              </a:rPr>
              <a:t> F, there is an infinite number of states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on the path satisfying f.</a:t>
            </a: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8213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Example: Fair Paths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5" idx="0"/>
          </p:cNvCxnSpPr>
          <p:nvPr/>
        </p:nvCxnSpPr>
        <p:spPr>
          <a:xfrm>
            <a:off x="1908175" y="1916113"/>
            <a:ext cx="1258888" cy="3365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4" idx="3"/>
          </p:cNvCxnSpPr>
          <p:nvPr/>
        </p:nvCxnSpPr>
        <p:spPr>
          <a:xfrm flipV="1">
            <a:off x="1908175" y="4341813"/>
            <a:ext cx="1030288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24" name="矩形 18"/>
          <p:cNvSpPr>
            <a:spLocks noChangeArrowheads="1"/>
          </p:cNvSpPr>
          <p:nvPr/>
        </p:nvSpPr>
        <p:spPr bwMode="auto">
          <a:xfrm>
            <a:off x="179388" y="5651500"/>
            <a:ext cx="3140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Calibri" pitchFamily="34" charset="0"/>
              </a:rPr>
              <a:t>F={{s2,s3},{s0,s2}}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xmlns="" val="40045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Computations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Given a </a:t>
            </a:r>
            <a:r>
              <a:rPr lang="en-US" altLang="zh-CN" dirty="0" err="1" smtClean="0"/>
              <a:t>Kripke</a:t>
            </a:r>
            <a:r>
              <a:rPr lang="en-US" altLang="zh-CN" dirty="0" smtClean="0"/>
              <a:t> structure K=&lt;S,R,I&gt;.</a:t>
            </a:r>
          </a:p>
          <a:p>
            <a:pPr marL="0" indent="0" eaLnBrk="1" hangingPunct="1">
              <a:buFont typeface="Arial" charset="0"/>
              <a:buNone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Definition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A </a:t>
            </a:r>
            <a:r>
              <a:rPr lang="en-US" altLang="zh-CN" b="1" dirty="0" smtClean="0"/>
              <a:t>computation</a:t>
            </a:r>
            <a:r>
              <a:rPr lang="en-US" altLang="zh-CN" dirty="0" smtClean="0"/>
              <a:t> of K is an infinite sequence of S: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s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….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such that s</a:t>
            </a:r>
            <a:r>
              <a:rPr lang="en-US" altLang="zh-CN" baseline="-25000" dirty="0" smtClean="0"/>
              <a:t>0 </a:t>
            </a:r>
            <a:r>
              <a:rPr lang="en-US" altLang="zh-CN" dirty="0" smtClean="0">
                <a:sym typeface="Symbol" pitchFamily="18" charset="2"/>
              </a:rPr>
              <a:t> I,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en-US" altLang="zh-CN" baseline="-25000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s</a:t>
            </a:r>
            <a:r>
              <a:rPr lang="en-US" altLang="zh-CN" baseline="-25000" dirty="0" smtClean="0"/>
              <a:t>i+1 </a:t>
            </a:r>
            <a:r>
              <a:rPr lang="en-US" altLang="zh-CN" dirty="0" smtClean="0"/>
              <a:t>for all </a:t>
            </a:r>
            <a:r>
              <a:rPr lang="en-US" altLang="zh-CN" dirty="0" err="1" smtClean="0"/>
              <a:t>i</a:t>
            </a:r>
            <a:r>
              <a:rPr lang="en-US" altLang="zh-CN" dirty="0" smtClean="0">
                <a:sym typeface="Symbol" pitchFamily="18" charset="2"/>
              </a:rPr>
              <a:t>  </a:t>
            </a:r>
            <a:r>
              <a:rPr lang="en-US" altLang="zh-CN" dirty="0" smtClean="0"/>
              <a:t>0</a:t>
            </a:r>
          </a:p>
          <a:p>
            <a:pPr marL="0" indent="0" eaLnBrk="1" hangingPunct="1">
              <a:buFont typeface="Arial" charset="0"/>
              <a:buNone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7728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Example: Computations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5" idx="0"/>
          </p:cNvCxnSpPr>
          <p:nvPr/>
        </p:nvCxnSpPr>
        <p:spPr>
          <a:xfrm>
            <a:off x="1908175" y="1916113"/>
            <a:ext cx="1258888" cy="3365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4" idx="3"/>
          </p:cNvCxnSpPr>
          <p:nvPr/>
        </p:nvCxnSpPr>
        <p:spPr>
          <a:xfrm flipV="1">
            <a:off x="1908175" y="4341813"/>
            <a:ext cx="1030288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71" name="矩形 18"/>
          <p:cNvSpPr>
            <a:spLocks noChangeArrowheads="1"/>
          </p:cNvSpPr>
          <p:nvPr/>
        </p:nvSpPr>
        <p:spPr bwMode="auto">
          <a:xfrm>
            <a:off x="179388" y="5651500"/>
            <a:ext cx="3140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Calibri" pitchFamily="34" charset="0"/>
              </a:rPr>
              <a:t>F={{s2,s3},{s0,s2}}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xmlns="" val="38406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Computations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Definition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A </a:t>
            </a:r>
            <a:r>
              <a:rPr lang="en-US" altLang="zh-CN" b="1" dirty="0" smtClean="0"/>
              <a:t>fair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computation</a:t>
            </a:r>
            <a:r>
              <a:rPr lang="en-US" altLang="zh-CN" dirty="0" smtClean="0"/>
              <a:t> is a computation such that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for every f</a:t>
            </a:r>
            <a:r>
              <a:rPr lang="en-US" altLang="zh-CN" dirty="0" smtClean="0">
                <a:sym typeface="Symbol" pitchFamily="18" charset="2"/>
              </a:rPr>
              <a:t> F, there is an infinite number of states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>
                <a:sym typeface="Symbol" pitchFamily="18" charset="2"/>
              </a:rPr>
              <a:t>on the computation satisfying f.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1220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Example: Fair Computations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5" idx="0"/>
          </p:cNvCxnSpPr>
          <p:nvPr/>
        </p:nvCxnSpPr>
        <p:spPr>
          <a:xfrm>
            <a:off x="1908175" y="1916113"/>
            <a:ext cx="1258888" cy="3365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4" idx="3"/>
          </p:cNvCxnSpPr>
          <p:nvPr/>
        </p:nvCxnSpPr>
        <p:spPr>
          <a:xfrm flipV="1">
            <a:off x="1908175" y="4341813"/>
            <a:ext cx="1030288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9" name="矩形 18"/>
          <p:cNvSpPr>
            <a:spLocks noChangeArrowheads="1"/>
          </p:cNvSpPr>
          <p:nvPr/>
        </p:nvSpPr>
        <p:spPr bwMode="auto">
          <a:xfrm>
            <a:off x="179388" y="5661025"/>
            <a:ext cx="31400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Calibri" pitchFamily="34" charset="0"/>
              </a:rPr>
              <a:t>F={{s2,s3},{s0,s2}}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xmlns="" val="20752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States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Definition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A fair state is a starting state of some fair path. </a:t>
            </a:r>
          </a:p>
        </p:txBody>
      </p:sp>
    </p:spTree>
    <p:extLst>
      <p:ext uri="{BB962C8B-B14F-4D97-AF65-F5344CB8AC3E}">
        <p14:creationId xmlns:p14="http://schemas.microsoft.com/office/powerpoint/2010/main" xmlns="" val="422500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Example: Fair States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5" idx="0"/>
          </p:cNvCxnSpPr>
          <p:nvPr/>
        </p:nvCxnSpPr>
        <p:spPr>
          <a:xfrm>
            <a:off x="1908175" y="1916113"/>
            <a:ext cx="1258888" cy="3365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4" idx="3"/>
          </p:cNvCxnSpPr>
          <p:nvPr/>
        </p:nvCxnSpPr>
        <p:spPr>
          <a:xfrm flipV="1">
            <a:off x="1908175" y="4341813"/>
            <a:ext cx="1030288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67" name="矩形 18"/>
          <p:cNvSpPr>
            <a:spLocks noChangeArrowheads="1"/>
          </p:cNvSpPr>
          <p:nvPr/>
        </p:nvSpPr>
        <p:spPr bwMode="auto">
          <a:xfrm>
            <a:off x="179388" y="5651500"/>
            <a:ext cx="3140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Calibri" pitchFamily="34" charset="0"/>
              </a:rPr>
              <a:t>F={{s2,s3},{s0,s2}}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xmlns="" val="8824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mtClean="0">
              <a:solidFill>
                <a:srgbClr val="898989"/>
              </a:solidFill>
              <a:latin typeface="Calibri" pitchFamily="34" charset="0"/>
            </a:endParaRPr>
          </a:p>
          <a:p>
            <a:pPr algn="r" eaLnBrk="1" hangingPunct="1"/>
            <a:fld id="{AADFCD2D-23A2-4830-BBC1-38744BF3ECBD}" type="slidenum">
              <a:rPr lang="en-US" altLang="zh-CN" smtClean="0">
                <a:solidFill>
                  <a:srgbClr val="898989"/>
                </a:solidFill>
                <a:latin typeface="Calibri" pitchFamily="34" charset="0"/>
              </a:rPr>
              <a:pPr algn="r" eaLnBrk="1" hangingPunct="1"/>
              <a:t>28</a:t>
            </a:fld>
            <a:endParaRPr lang="en-US" altLang="zh-CN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5603" name="Oval 2"/>
          <p:cNvSpPr>
            <a:spLocks noChangeArrowheads="1"/>
          </p:cNvSpPr>
          <p:nvPr/>
        </p:nvSpPr>
        <p:spPr bwMode="auto">
          <a:xfrm>
            <a:off x="1763713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NCR,NCR,0,0,0</a:t>
            </a: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5087938" y="29702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NCR,wait,1,0,0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2360613" y="29575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wait,NCR,0,1,1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179388" y="39338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CR,NCR,0,1,1</a:t>
            </a:r>
          </a:p>
        </p:txBody>
      </p:sp>
      <p:sp>
        <p:nvSpPr>
          <p:cNvPr id="25607" name="Oval 8"/>
          <p:cNvSpPr>
            <a:spLocks noChangeArrowheads="1"/>
          </p:cNvSpPr>
          <p:nvPr/>
        </p:nvSpPr>
        <p:spPr bwMode="auto">
          <a:xfrm>
            <a:off x="2339975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wait,wait,1,1,0</a:t>
            </a:r>
          </a:p>
        </p:txBody>
      </p:sp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6875463" y="37893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NCR,CR,1,0,0</a:t>
            </a:r>
          </a:p>
        </p:txBody>
      </p:sp>
      <p:sp>
        <p:nvSpPr>
          <p:cNvPr id="25609" name="Oval 12"/>
          <p:cNvSpPr>
            <a:spLocks noChangeArrowheads="1"/>
          </p:cNvSpPr>
          <p:nvPr/>
        </p:nvSpPr>
        <p:spPr bwMode="auto">
          <a:xfrm>
            <a:off x="4787900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7030A0"/>
                </a:solidFill>
                <a:latin typeface="Calibri" pitchFamily="34" charset="0"/>
              </a:rPr>
              <a:t>wait,wait,1,1,1</a:t>
            </a:r>
          </a:p>
        </p:txBody>
      </p:sp>
      <p:sp>
        <p:nvSpPr>
          <p:cNvPr id="2561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7672388" cy="6048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4400" smtClean="0"/>
              <a:t>Example</a:t>
            </a:r>
          </a:p>
        </p:txBody>
      </p:sp>
      <p:cxnSp>
        <p:nvCxnSpPr>
          <p:cNvPr id="25611" name="AutoShape 26"/>
          <p:cNvCxnSpPr>
            <a:cxnSpLocks noChangeShapeType="1"/>
            <a:stCxn id="25603" idx="3"/>
            <a:endCxn id="25605" idx="0"/>
          </p:cNvCxnSpPr>
          <p:nvPr/>
        </p:nvCxnSpPr>
        <p:spPr bwMode="auto">
          <a:xfrm rot="16200000" flipH="1">
            <a:off x="2368550" y="1971675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2" name="AutoShape 27"/>
          <p:cNvCxnSpPr>
            <a:cxnSpLocks noChangeShapeType="1"/>
            <a:stCxn id="25605" idx="3"/>
            <a:endCxn id="25606" idx="0"/>
          </p:cNvCxnSpPr>
          <p:nvPr/>
        </p:nvCxnSpPr>
        <p:spPr bwMode="auto">
          <a:xfrm rot="5400000">
            <a:off x="1608931" y="2891632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3" name="AutoShape 28"/>
          <p:cNvCxnSpPr>
            <a:cxnSpLocks noChangeShapeType="1"/>
            <a:stCxn id="25606" idx="3"/>
            <a:endCxn id="25626" idx="1"/>
          </p:cNvCxnSpPr>
          <p:nvPr/>
        </p:nvCxnSpPr>
        <p:spPr bwMode="auto">
          <a:xfrm rot="5400000" flipH="1" flipV="1">
            <a:off x="2080419" y="369094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4" name="AutoShape 29"/>
          <p:cNvCxnSpPr>
            <a:cxnSpLocks noChangeShapeType="1"/>
            <a:stCxn id="25603" idx="5"/>
            <a:endCxn id="25604" idx="1"/>
          </p:cNvCxnSpPr>
          <p:nvPr/>
        </p:nvCxnSpPr>
        <p:spPr bwMode="auto">
          <a:xfrm rot="16200000" flipH="1">
            <a:off x="4045743" y="1701007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5" name="AutoShape 30"/>
          <p:cNvCxnSpPr>
            <a:cxnSpLocks noChangeShapeType="1"/>
            <a:stCxn id="25604" idx="5"/>
            <a:endCxn id="25608" idx="0"/>
          </p:cNvCxnSpPr>
          <p:nvPr/>
        </p:nvCxnSpPr>
        <p:spPr bwMode="auto">
          <a:xfrm rot="16200000" flipH="1">
            <a:off x="7102475" y="3022600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6" name="AutoShape 33"/>
          <p:cNvCxnSpPr>
            <a:cxnSpLocks noChangeShapeType="1"/>
            <a:stCxn id="25605" idx="5"/>
            <a:endCxn id="25607" idx="0"/>
          </p:cNvCxnSpPr>
          <p:nvPr/>
        </p:nvCxnSpPr>
        <p:spPr bwMode="auto">
          <a:xfrm rot="5400000">
            <a:off x="3356768" y="3304382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7" name="AutoShape 35"/>
          <p:cNvCxnSpPr>
            <a:cxnSpLocks noChangeShapeType="1"/>
            <a:stCxn id="25607" idx="3"/>
            <a:endCxn id="25621" idx="0"/>
          </p:cNvCxnSpPr>
          <p:nvPr/>
        </p:nvCxnSpPr>
        <p:spPr bwMode="auto">
          <a:xfrm rot="5400000">
            <a:off x="2159000" y="4757738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8" name="AutoShape 37"/>
          <p:cNvCxnSpPr>
            <a:cxnSpLocks noChangeShapeType="1"/>
            <a:stCxn id="25604" idx="3"/>
            <a:endCxn id="25609" idx="0"/>
          </p:cNvCxnSpPr>
          <p:nvPr/>
        </p:nvCxnSpPr>
        <p:spPr bwMode="auto">
          <a:xfrm rot="16200000" flipH="1">
            <a:off x="5247481" y="3471069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19" name="AutoShape 39"/>
          <p:cNvCxnSpPr>
            <a:cxnSpLocks noChangeShapeType="1"/>
            <a:stCxn id="25608" idx="5"/>
            <a:endCxn id="25603" idx="7"/>
          </p:cNvCxnSpPr>
          <p:nvPr/>
        </p:nvCxnSpPr>
        <p:spPr bwMode="auto">
          <a:xfrm rot="5400000" flipH="1">
            <a:off x="4926806" y="513557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0" name="AutoShape 41"/>
          <p:cNvCxnSpPr>
            <a:cxnSpLocks noChangeShapeType="1"/>
            <a:stCxn id="25609" idx="5"/>
            <a:endCxn id="25623" idx="0"/>
          </p:cNvCxnSpPr>
          <p:nvPr/>
        </p:nvCxnSpPr>
        <p:spPr bwMode="auto">
          <a:xfrm rot="5400000">
            <a:off x="5886450" y="4486275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21" name="Oval 8"/>
          <p:cNvSpPr>
            <a:spLocks noChangeArrowheads="1"/>
          </p:cNvSpPr>
          <p:nvPr/>
        </p:nvSpPr>
        <p:spPr bwMode="auto">
          <a:xfrm>
            <a:off x="1547813" y="52292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CR,wait,1,1,0</a:t>
            </a:r>
          </a:p>
        </p:txBody>
      </p:sp>
      <p:cxnSp>
        <p:nvCxnSpPr>
          <p:cNvPr id="25622" name="AutoShape 41"/>
          <p:cNvCxnSpPr>
            <a:cxnSpLocks noChangeShapeType="1"/>
            <a:stCxn id="25621" idx="3"/>
            <a:endCxn id="25604" idx="2"/>
          </p:cNvCxnSpPr>
          <p:nvPr/>
        </p:nvCxnSpPr>
        <p:spPr bwMode="auto">
          <a:xfrm rot="5400000" flipH="1" flipV="1">
            <a:off x="2256632" y="2767806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23" name="Oval 8"/>
          <p:cNvSpPr>
            <a:spLocks noChangeArrowheads="1"/>
          </p:cNvSpPr>
          <p:nvPr/>
        </p:nvSpPr>
        <p:spPr bwMode="auto">
          <a:xfrm>
            <a:off x="5003800" y="50847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7030A0"/>
                </a:solidFill>
                <a:latin typeface="Calibri" pitchFamily="34" charset="0"/>
              </a:rPr>
              <a:t>wait,CR,1,1,1</a:t>
            </a:r>
          </a:p>
        </p:txBody>
      </p:sp>
      <p:cxnSp>
        <p:nvCxnSpPr>
          <p:cNvPr id="25624" name="AutoShape 41"/>
          <p:cNvCxnSpPr>
            <a:cxnSpLocks noChangeShapeType="1"/>
            <a:stCxn id="25623" idx="5"/>
            <a:endCxn id="25605" idx="6"/>
          </p:cNvCxnSpPr>
          <p:nvPr/>
        </p:nvCxnSpPr>
        <p:spPr bwMode="auto">
          <a:xfrm rot="5400000" flipH="1">
            <a:off x="4383882" y="3137694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5" name="AutoShape 26"/>
          <p:cNvCxnSpPr>
            <a:cxnSpLocks noChangeShapeType="1"/>
            <a:endCxn id="25603" idx="0"/>
          </p:cNvCxnSpPr>
          <p:nvPr/>
        </p:nvCxnSpPr>
        <p:spPr bwMode="auto">
          <a:xfrm>
            <a:off x="2268538" y="1557338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26" name="Oval 2"/>
          <p:cNvSpPr>
            <a:spLocks noChangeArrowheads="1"/>
          </p:cNvSpPr>
          <p:nvPr/>
        </p:nvSpPr>
        <p:spPr bwMode="auto">
          <a:xfrm>
            <a:off x="5724525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Calibri" pitchFamily="34" charset="0"/>
              </a:rPr>
              <a:t>NCR,NCR,0,0,1</a:t>
            </a:r>
          </a:p>
        </p:txBody>
      </p:sp>
      <p:cxnSp>
        <p:nvCxnSpPr>
          <p:cNvPr id="25627" name="AutoShape 26"/>
          <p:cNvCxnSpPr>
            <a:cxnSpLocks noChangeShapeType="1"/>
            <a:endCxn id="25626" idx="0"/>
          </p:cNvCxnSpPr>
          <p:nvPr/>
        </p:nvCxnSpPr>
        <p:spPr bwMode="auto">
          <a:xfrm>
            <a:off x="6300788" y="1557338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8" name="AutoShape 26"/>
          <p:cNvCxnSpPr>
            <a:cxnSpLocks noChangeShapeType="1"/>
            <a:stCxn id="25626" idx="4"/>
            <a:endCxn id="25605" idx="7"/>
          </p:cNvCxnSpPr>
          <p:nvPr/>
        </p:nvCxnSpPr>
        <p:spPr bwMode="auto">
          <a:xfrm rot="5400000">
            <a:off x="5052218" y="1354932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9" name="AutoShape 26"/>
          <p:cNvCxnSpPr>
            <a:cxnSpLocks noChangeShapeType="1"/>
            <a:stCxn id="25626" idx="5"/>
            <a:endCxn id="25604" idx="0"/>
          </p:cNvCxnSpPr>
          <p:nvPr/>
        </p:nvCxnSpPr>
        <p:spPr bwMode="auto">
          <a:xfrm rot="5400000">
            <a:off x="6408737" y="1958976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0" name="AutoShape 39"/>
          <p:cNvCxnSpPr>
            <a:cxnSpLocks noChangeShapeType="1"/>
            <a:stCxn id="25608" idx="3"/>
            <a:endCxn id="25623" idx="0"/>
          </p:cNvCxnSpPr>
          <p:nvPr/>
        </p:nvCxnSpPr>
        <p:spPr bwMode="auto">
          <a:xfrm rot="5400000">
            <a:off x="6119812" y="4037013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1" name="AutoShape 39"/>
          <p:cNvCxnSpPr>
            <a:cxnSpLocks noChangeShapeType="1"/>
            <a:stCxn id="25606" idx="5"/>
            <a:endCxn id="25621" idx="0"/>
          </p:cNvCxnSpPr>
          <p:nvPr/>
        </p:nvCxnSpPr>
        <p:spPr bwMode="auto">
          <a:xfrm rot="16200000" flipH="1">
            <a:off x="1746251" y="4433887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2" name="AutoShape 41"/>
          <p:cNvCxnSpPr>
            <a:cxnSpLocks noChangeShapeType="1"/>
            <a:stCxn id="25607" idx="4"/>
            <a:endCxn id="25607" idx="5"/>
          </p:cNvCxnSpPr>
          <p:nvPr/>
        </p:nvCxnSpPr>
        <p:spPr bwMode="auto">
          <a:xfrm rot="5400000" flipH="1" flipV="1">
            <a:off x="3653632" y="4055268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3" name="AutoShape 41"/>
          <p:cNvCxnSpPr>
            <a:cxnSpLocks noChangeShapeType="1"/>
            <a:stCxn id="25609" idx="4"/>
            <a:endCxn id="25609" idx="3"/>
          </p:cNvCxnSpPr>
          <p:nvPr/>
        </p:nvCxnSpPr>
        <p:spPr bwMode="auto">
          <a:xfrm rot="5400000" flipH="1">
            <a:off x="5398294" y="4055269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4" name="AutoShape 41"/>
          <p:cNvCxnSpPr>
            <a:cxnSpLocks noChangeShapeType="1"/>
            <a:stCxn id="25621" idx="5"/>
            <a:endCxn id="25621" idx="6"/>
          </p:cNvCxnSpPr>
          <p:nvPr/>
        </p:nvCxnSpPr>
        <p:spPr bwMode="auto">
          <a:xfrm rot="5400000" flipH="1" flipV="1">
            <a:off x="3313907" y="5377656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35" name="AutoShape 41"/>
          <p:cNvCxnSpPr>
            <a:cxnSpLocks noChangeShapeType="1"/>
            <a:stCxn id="25623" idx="3"/>
            <a:endCxn id="25623" idx="2"/>
          </p:cNvCxnSpPr>
          <p:nvPr/>
        </p:nvCxnSpPr>
        <p:spPr bwMode="auto">
          <a:xfrm rot="5400000" flipH="1">
            <a:off x="5072857" y="5233193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33763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altLang="zh-CN" smtClean="0"/>
              <a:t>Basic Properties (1)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552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200" smtClean="0">
              <a:solidFill>
                <a:srgbClr val="898989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5144B2E2-AE11-4DE8-9123-4756A33B2467}" type="slidenum">
              <a:rPr lang="en-US" altLang="zh-CN" sz="1200" smtClean="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46083" name="Oval 2"/>
          <p:cNvSpPr>
            <a:spLocks noChangeArrowheads="1"/>
          </p:cNvSpPr>
          <p:nvPr/>
        </p:nvSpPr>
        <p:spPr bwMode="auto">
          <a:xfrm>
            <a:off x="1763713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NCR,NCR,0,0,0</a:t>
            </a:r>
          </a:p>
        </p:txBody>
      </p:sp>
      <p:sp>
        <p:nvSpPr>
          <p:cNvPr id="46084" name="Oval 3"/>
          <p:cNvSpPr>
            <a:spLocks noChangeArrowheads="1"/>
          </p:cNvSpPr>
          <p:nvPr/>
        </p:nvSpPr>
        <p:spPr bwMode="auto">
          <a:xfrm>
            <a:off x="5087938" y="29702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NCR,wait,1,0,0</a:t>
            </a:r>
          </a:p>
        </p:txBody>
      </p:sp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2360613" y="29575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wait,NCR,0,1,1</a:t>
            </a:r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179388" y="39338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CR,NCR,0,1,1</a:t>
            </a:r>
          </a:p>
        </p:txBody>
      </p:sp>
      <p:sp>
        <p:nvSpPr>
          <p:cNvPr id="46087" name="Oval 8"/>
          <p:cNvSpPr>
            <a:spLocks noChangeArrowheads="1"/>
          </p:cNvSpPr>
          <p:nvPr/>
        </p:nvSpPr>
        <p:spPr bwMode="auto">
          <a:xfrm>
            <a:off x="2339975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wait,wait,1,1,0</a:t>
            </a:r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875463" y="37893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NCR,CR,1,0,0</a:t>
            </a:r>
          </a:p>
        </p:txBody>
      </p:sp>
      <p:sp>
        <p:nvSpPr>
          <p:cNvPr id="46089" name="Oval 12"/>
          <p:cNvSpPr>
            <a:spLocks noChangeArrowheads="1"/>
          </p:cNvSpPr>
          <p:nvPr/>
        </p:nvSpPr>
        <p:spPr bwMode="auto">
          <a:xfrm>
            <a:off x="4787900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wait,wait,1,1,1</a:t>
            </a:r>
          </a:p>
        </p:txBody>
      </p:sp>
      <p:cxnSp>
        <p:nvCxnSpPr>
          <p:cNvPr id="46091" name="AutoShape 26"/>
          <p:cNvCxnSpPr>
            <a:cxnSpLocks noChangeShapeType="1"/>
            <a:stCxn id="46083" idx="3"/>
            <a:endCxn id="46085" idx="0"/>
          </p:cNvCxnSpPr>
          <p:nvPr/>
        </p:nvCxnSpPr>
        <p:spPr bwMode="auto">
          <a:xfrm rot="16200000" flipH="1">
            <a:off x="2368550" y="1971675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2" name="AutoShape 27"/>
          <p:cNvCxnSpPr>
            <a:cxnSpLocks noChangeShapeType="1"/>
            <a:stCxn id="46085" idx="3"/>
            <a:endCxn id="46086" idx="0"/>
          </p:cNvCxnSpPr>
          <p:nvPr/>
        </p:nvCxnSpPr>
        <p:spPr bwMode="auto">
          <a:xfrm rot="5400000">
            <a:off x="1608931" y="2891632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3" name="AutoShape 28"/>
          <p:cNvCxnSpPr>
            <a:cxnSpLocks noChangeShapeType="1"/>
            <a:stCxn id="46086" idx="3"/>
            <a:endCxn id="46106" idx="1"/>
          </p:cNvCxnSpPr>
          <p:nvPr/>
        </p:nvCxnSpPr>
        <p:spPr bwMode="auto">
          <a:xfrm rot="5400000" flipH="1" flipV="1">
            <a:off x="2080419" y="369094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4" name="AutoShape 29"/>
          <p:cNvCxnSpPr>
            <a:cxnSpLocks noChangeShapeType="1"/>
            <a:stCxn id="46083" idx="5"/>
            <a:endCxn id="46084" idx="1"/>
          </p:cNvCxnSpPr>
          <p:nvPr/>
        </p:nvCxnSpPr>
        <p:spPr bwMode="auto">
          <a:xfrm rot="16200000" flipH="1">
            <a:off x="4045743" y="1701007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5" name="AutoShape 30"/>
          <p:cNvCxnSpPr>
            <a:cxnSpLocks noChangeShapeType="1"/>
            <a:stCxn id="46084" idx="5"/>
            <a:endCxn id="46088" idx="0"/>
          </p:cNvCxnSpPr>
          <p:nvPr/>
        </p:nvCxnSpPr>
        <p:spPr bwMode="auto">
          <a:xfrm rot="16200000" flipH="1">
            <a:off x="7102475" y="3022600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6" name="AutoShape 33"/>
          <p:cNvCxnSpPr>
            <a:cxnSpLocks noChangeShapeType="1"/>
            <a:stCxn id="46085" idx="5"/>
            <a:endCxn id="46087" idx="0"/>
          </p:cNvCxnSpPr>
          <p:nvPr/>
        </p:nvCxnSpPr>
        <p:spPr bwMode="auto">
          <a:xfrm rot="5400000">
            <a:off x="3356768" y="3304382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7" name="AutoShape 35"/>
          <p:cNvCxnSpPr>
            <a:cxnSpLocks noChangeShapeType="1"/>
            <a:stCxn id="46087" idx="3"/>
            <a:endCxn id="46101" idx="0"/>
          </p:cNvCxnSpPr>
          <p:nvPr/>
        </p:nvCxnSpPr>
        <p:spPr bwMode="auto">
          <a:xfrm rot="5400000">
            <a:off x="2159000" y="4757738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8" name="AutoShape 37"/>
          <p:cNvCxnSpPr>
            <a:cxnSpLocks noChangeShapeType="1"/>
            <a:stCxn id="46084" idx="3"/>
            <a:endCxn id="46089" idx="0"/>
          </p:cNvCxnSpPr>
          <p:nvPr/>
        </p:nvCxnSpPr>
        <p:spPr bwMode="auto">
          <a:xfrm rot="16200000" flipH="1">
            <a:off x="5247481" y="3471069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9" name="AutoShape 39"/>
          <p:cNvCxnSpPr>
            <a:cxnSpLocks noChangeShapeType="1"/>
            <a:stCxn id="46088" idx="5"/>
            <a:endCxn id="46083" idx="7"/>
          </p:cNvCxnSpPr>
          <p:nvPr/>
        </p:nvCxnSpPr>
        <p:spPr bwMode="auto">
          <a:xfrm rot="5400000" flipH="1">
            <a:off x="4926806" y="513557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0" name="AutoShape 41"/>
          <p:cNvCxnSpPr>
            <a:cxnSpLocks noChangeShapeType="1"/>
            <a:stCxn id="46089" idx="5"/>
            <a:endCxn id="46103" idx="0"/>
          </p:cNvCxnSpPr>
          <p:nvPr/>
        </p:nvCxnSpPr>
        <p:spPr bwMode="auto">
          <a:xfrm rot="5400000">
            <a:off x="5886450" y="4486275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101" name="Oval 8"/>
          <p:cNvSpPr>
            <a:spLocks noChangeArrowheads="1"/>
          </p:cNvSpPr>
          <p:nvPr/>
        </p:nvSpPr>
        <p:spPr bwMode="auto">
          <a:xfrm>
            <a:off x="1547813" y="52292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CR,wait,1,1,0</a:t>
            </a:r>
          </a:p>
        </p:txBody>
      </p:sp>
      <p:cxnSp>
        <p:nvCxnSpPr>
          <p:cNvPr id="46102" name="AutoShape 41"/>
          <p:cNvCxnSpPr>
            <a:cxnSpLocks noChangeShapeType="1"/>
            <a:stCxn id="46101" idx="3"/>
            <a:endCxn id="46084" idx="2"/>
          </p:cNvCxnSpPr>
          <p:nvPr/>
        </p:nvCxnSpPr>
        <p:spPr bwMode="auto">
          <a:xfrm rot="5400000" flipH="1" flipV="1">
            <a:off x="2256632" y="2767806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103" name="Oval 8"/>
          <p:cNvSpPr>
            <a:spLocks noChangeArrowheads="1"/>
          </p:cNvSpPr>
          <p:nvPr/>
        </p:nvSpPr>
        <p:spPr bwMode="auto">
          <a:xfrm>
            <a:off x="5003800" y="50847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wait,CR,1,1,1</a:t>
            </a:r>
          </a:p>
        </p:txBody>
      </p:sp>
      <p:cxnSp>
        <p:nvCxnSpPr>
          <p:cNvPr id="46104" name="AutoShape 41"/>
          <p:cNvCxnSpPr>
            <a:cxnSpLocks noChangeShapeType="1"/>
            <a:stCxn id="46103" idx="5"/>
            <a:endCxn id="46085" idx="6"/>
          </p:cNvCxnSpPr>
          <p:nvPr/>
        </p:nvCxnSpPr>
        <p:spPr bwMode="auto">
          <a:xfrm rot="5400000" flipH="1">
            <a:off x="4383882" y="3137694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5" name="AutoShape 26"/>
          <p:cNvCxnSpPr>
            <a:cxnSpLocks noChangeShapeType="1"/>
            <a:endCxn id="46083" idx="0"/>
          </p:cNvCxnSpPr>
          <p:nvPr/>
        </p:nvCxnSpPr>
        <p:spPr bwMode="auto">
          <a:xfrm>
            <a:off x="2268538" y="1557338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106" name="Oval 2"/>
          <p:cNvSpPr>
            <a:spLocks noChangeArrowheads="1"/>
          </p:cNvSpPr>
          <p:nvPr/>
        </p:nvSpPr>
        <p:spPr bwMode="auto">
          <a:xfrm>
            <a:off x="5724525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NCR,NCR,0,0,1</a:t>
            </a:r>
          </a:p>
        </p:txBody>
      </p:sp>
      <p:cxnSp>
        <p:nvCxnSpPr>
          <p:cNvPr id="46107" name="AutoShape 26"/>
          <p:cNvCxnSpPr>
            <a:cxnSpLocks noChangeShapeType="1"/>
            <a:endCxn id="46106" idx="0"/>
          </p:cNvCxnSpPr>
          <p:nvPr/>
        </p:nvCxnSpPr>
        <p:spPr bwMode="auto">
          <a:xfrm>
            <a:off x="6300788" y="1557338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8" name="AutoShape 26"/>
          <p:cNvCxnSpPr>
            <a:cxnSpLocks noChangeShapeType="1"/>
            <a:stCxn id="46106" idx="4"/>
            <a:endCxn id="46085" idx="7"/>
          </p:cNvCxnSpPr>
          <p:nvPr/>
        </p:nvCxnSpPr>
        <p:spPr bwMode="auto">
          <a:xfrm rot="5400000">
            <a:off x="5052218" y="1354932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9" name="AutoShape 26"/>
          <p:cNvCxnSpPr>
            <a:cxnSpLocks noChangeShapeType="1"/>
            <a:stCxn id="46106" idx="5"/>
            <a:endCxn id="46084" idx="0"/>
          </p:cNvCxnSpPr>
          <p:nvPr/>
        </p:nvCxnSpPr>
        <p:spPr bwMode="auto">
          <a:xfrm rot="5400000">
            <a:off x="6408737" y="1958976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10" name="AutoShape 39"/>
          <p:cNvCxnSpPr>
            <a:cxnSpLocks noChangeShapeType="1"/>
            <a:stCxn id="46088" idx="3"/>
            <a:endCxn id="46103" idx="0"/>
          </p:cNvCxnSpPr>
          <p:nvPr/>
        </p:nvCxnSpPr>
        <p:spPr bwMode="auto">
          <a:xfrm rot="5400000">
            <a:off x="6119812" y="4037013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11" name="AutoShape 39"/>
          <p:cNvCxnSpPr>
            <a:cxnSpLocks noChangeShapeType="1"/>
            <a:stCxn id="46086" idx="5"/>
            <a:endCxn id="46101" idx="0"/>
          </p:cNvCxnSpPr>
          <p:nvPr/>
        </p:nvCxnSpPr>
        <p:spPr bwMode="auto">
          <a:xfrm rot="16200000" flipH="1">
            <a:off x="1746251" y="4433887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12" name="AutoShape 41"/>
          <p:cNvCxnSpPr>
            <a:cxnSpLocks noChangeShapeType="1"/>
            <a:stCxn id="46087" idx="4"/>
            <a:endCxn id="46087" idx="5"/>
          </p:cNvCxnSpPr>
          <p:nvPr/>
        </p:nvCxnSpPr>
        <p:spPr bwMode="auto">
          <a:xfrm rot="5400000" flipH="1" flipV="1">
            <a:off x="3653632" y="4055268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13" name="AutoShape 41"/>
          <p:cNvCxnSpPr>
            <a:cxnSpLocks noChangeShapeType="1"/>
            <a:stCxn id="46089" idx="4"/>
            <a:endCxn id="46089" idx="3"/>
          </p:cNvCxnSpPr>
          <p:nvPr/>
        </p:nvCxnSpPr>
        <p:spPr bwMode="auto">
          <a:xfrm rot="5400000" flipH="1">
            <a:off x="5398294" y="4055269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14" name="AutoShape 41"/>
          <p:cNvCxnSpPr>
            <a:cxnSpLocks noChangeShapeType="1"/>
            <a:stCxn id="46101" idx="5"/>
            <a:endCxn id="46101" idx="6"/>
          </p:cNvCxnSpPr>
          <p:nvPr/>
        </p:nvCxnSpPr>
        <p:spPr bwMode="auto">
          <a:xfrm rot="5400000" flipH="1" flipV="1">
            <a:off x="3313907" y="5377656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15" name="AutoShape 41"/>
          <p:cNvCxnSpPr>
            <a:cxnSpLocks noChangeShapeType="1"/>
            <a:stCxn id="46103" idx="3"/>
            <a:endCxn id="46103" idx="2"/>
          </p:cNvCxnSpPr>
          <p:nvPr/>
        </p:nvCxnSpPr>
        <p:spPr bwMode="auto">
          <a:xfrm rot="5400000" flipH="1">
            <a:off x="5072857" y="5233193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prstClr val="black"/>
                </a:solidFill>
              </a:rPr>
              <a:t>Kripke</a:t>
            </a:r>
            <a:r>
              <a:rPr lang="en-US" altLang="zh-CN" dirty="0" smtClean="0">
                <a:solidFill>
                  <a:prstClr val="black"/>
                </a:solidFill>
              </a:rPr>
              <a:t> Structure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02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0" y="1052513"/>
            <a:ext cx="9144000" cy="5218112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altLang="zh-CN" dirty="0" smtClean="0"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Fair </a:t>
            </a:r>
            <a:r>
              <a:rPr lang="en-US" altLang="zh-CN" dirty="0" smtClean="0"/>
              <a:t>Reachability, </a:t>
            </a:r>
            <a:r>
              <a:rPr lang="en-US" altLang="zh-CN" dirty="0">
                <a:sym typeface="Wingdings" pitchFamily="2" charset="2"/>
              </a:rPr>
              <a:t>Fair </a:t>
            </a:r>
            <a:r>
              <a:rPr lang="en-US" altLang="zh-CN" dirty="0" smtClean="0"/>
              <a:t>Safety</a:t>
            </a:r>
          </a:p>
          <a:p>
            <a:pPr>
              <a:buFont typeface="Arial" charset="0"/>
              <a:buChar char="•"/>
            </a:pPr>
            <a:r>
              <a:rPr lang="en-US" altLang="zh-CN" dirty="0">
                <a:sym typeface="Wingdings" pitchFamily="2" charset="2"/>
              </a:rPr>
              <a:t>Fair </a:t>
            </a:r>
            <a:r>
              <a:rPr lang="en-US" altLang="zh-CN" dirty="0" err="1" smtClean="0"/>
              <a:t>Avoidabiity</a:t>
            </a:r>
            <a:r>
              <a:rPr lang="en-US" altLang="zh-CN" dirty="0" smtClean="0"/>
              <a:t>, </a:t>
            </a:r>
            <a:r>
              <a:rPr lang="en-US" altLang="zh-CN" dirty="0">
                <a:sym typeface="Wingdings" pitchFamily="2" charset="2"/>
              </a:rPr>
              <a:t>Fair </a:t>
            </a:r>
            <a:r>
              <a:rPr lang="en-US" altLang="zh-CN" dirty="0" smtClean="0"/>
              <a:t>Inevitability</a:t>
            </a:r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Emptiness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Basic Properties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127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Reachability Property - Possibility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Let X be a set of states.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>
                <a:sym typeface="Symbol"/>
              </a:rPr>
              <a:t>X is </a:t>
            </a:r>
            <a:r>
              <a:rPr lang="en-US" altLang="zh-CN" dirty="0" smtClean="0"/>
              <a:t>a fair reachability property, if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There is a fair computation of K that passes an X-state.</a:t>
            </a:r>
            <a:endParaRPr lang="en-US" altLang="zh-CN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37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Example: {s0,s2}</a:t>
            </a:r>
            <a:r>
              <a:rPr lang="en-US" altLang="zh-CN" smtClean="0">
                <a:sym typeface="Symbol" pitchFamily="18" charset="2"/>
              </a:rPr>
              <a:t>x</a:t>
            </a:r>
            <a:r>
              <a:rPr lang="en-US" altLang="zh-CN" smtClean="0"/>
              <a:t>, {s0,s1,s2}x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7" idx="1"/>
          </p:cNvCxnSpPr>
          <p:nvPr/>
        </p:nvCxnSpPr>
        <p:spPr>
          <a:xfrm>
            <a:off x="1908175" y="1916113"/>
            <a:ext cx="3046413" cy="43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6" idx="3"/>
          </p:cNvCxnSpPr>
          <p:nvPr/>
        </p:nvCxnSpPr>
        <p:spPr>
          <a:xfrm flipV="1">
            <a:off x="1908175" y="4341813"/>
            <a:ext cx="3046413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7" name="矩形 18"/>
          <p:cNvSpPr>
            <a:spLocks noChangeArrowheads="1"/>
          </p:cNvSpPr>
          <p:nvPr/>
        </p:nvSpPr>
        <p:spPr bwMode="auto">
          <a:xfrm>
            <a:off x="179388" y="5651500"/>
            <a:ext cx="3140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Calibri" pitchFamily="34" charset="0"/>
              </a:rPr>
              <a:t>F={{s2,s3},{s0,s2}}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xmlns="" val="18303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Reachability Problem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Given a set X</a:t>
            </a:r>
            <a:r>
              <a:rPr lang="en-US" altLang="zh-CN" dirty="0" smtClean="0">
                <a:sym typeface="Symbol"/>
              </a:rPr>
              <a:t>S</a:t>
            </a:r>
            <a:r>
              <a:rPr lang="en-US" altLang="zh-CN" dirty="0" smtClean="0"/>
              <a:t>.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Is X a fair reachability property?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9473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Reachability Analysis (Existing one)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250825" y="908050"/>
            <a:ext cx="85788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Let K=&lt;S,R,I&gt; be a </a:t>
            </a:r>
            <a:r>
              <a:rPr lang="en-US" altLang="zh-CN" sz="2800" dirty="0" err="1">
                <a:latin typeface="+mn-lt"/>
                <a:ea typeface="+mn-ea"/>
              </a:rPr>
              <a:t>Kripke</a:t>
            </a:r>
            <a:r>
              <a:rPr lang="en-US" altLang="zh-CN" sz="2800" dirty="0">
                <a:latin typeface="+mn-lt"/>
                <a:ea typeface="+mn-ea"/>
              </a:rPr>
              <a:t> structure, and A </a:t>
            </a:r>
            <a:r>
              <a:rPr lang="en-US" altLang="zh-CN" sz="2800" dirty="0">
                <a:latin typeface="+mn-lt"/>
                <a:ea typeface="+mn-ea"/>
                <a:sym typeface="Symbol"/>
              </a:rPr>
              <a:t>S</a:t>
            </a:r>
            <a:r>
              <a:rPr lang="en-US" altLang="zh-CN" sz="2800" dirty="0">
                <a:latin typeface="+mn-lt"/>
                <a:ea typeface="+mn-ea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6" name="内容占位符 7"/>
          <p:cNvSpPr txBox="1">
            <a:spLocks/>
          </p:cNvSpPr>
          <p:nvPr/>
        </p:nvSpPr>
        <p:spPr bwMode="auto">
          <a:xfrm>
            <a:off x="250825" y="1484313"/>
            <a:ext cx="8567738" cy="525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</a:t>
            </a:r>
            <a:r>
              <a:rPr lang="en-US" altLang="zh-CN" sz="2800" dirty="0" err="1">
                <a:latin typeface="+mn-lt"/>
                <a:ea typeface="+mn-ea"/>
              </a:rPr>
              <a:t>bool</a:t>
            </a:r>
            <a:r>
              <a:rPr lang="en-US" altLang="zh-CN" sz="2800" dirty="0">
                <a:latin typeface="+mn-lt"/>
                <a:ea typeface="+mn-ea"/>
              </a:rPr>
              <a:t> </a:t>
            </a:r>
            <a:r>
              <a:rPr lang="en-US" altLang="zh-CN" sz="2800" dirty="0" err="1">
                <a:latin typeface="+mn-lt"/>
                <a:ea typeface="+mn-ea"/>
              </a:rPr>
              <a:t>ReachabilityAnalysis</a:t>
            </a:r>
            <a:r>
              <a:rPr lang="en-US" altLang="zh-CN" sz="2800" dirty="0">
                <a:latin typeface="+mn-lt"/>
                <a:ea typeface="+mn-ea"/>
              </a:rPr>
              <a:t>(K,A)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{   w:=I;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repeat until w={};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    s:=</a:t>
            </a:r>
            <a:r>
              <a:rPr lang="en-US" altLang="zh-CN" sz="2800" dirty="0" err="1">
                <a:latin typeface="+mn-lt"/>
                <a:ea typeface="+mn-ea"/>
              </a:rPr>
              <a:t>w.getElement</a:t>
            </a:r>
            <a:r>
              <a:rPr lang="en-US" altLang="zh-CN" sz="2800" dirty="0">
                <a:latin typeface="+mn-lt"/>
                <a:ea typeface="+mn-ea"/>
              </a:rPr>
              <a:t>(); if (s in A) return true;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    visited[s]:=true;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    for each (s' in R(s)),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			if (visited[s']=false) </a:t>
            </a:r>
            <a:r>
              <a:rPr lang="en-US" altLang="zh-CN" sz="2800" dirty="0" err="1">
                <a:latin typeface="+mn-lt"/>
                <a:ea typeface="+mn-ea"/>
              </a:rPr>
              <a:t>w.putElement</a:t>
            </a:r>
            <a:r>
              <a:rPr lang="en-US" altLang="zh-CN" sz="2800" dirty="0">
                <a:latin typeface="+mn-lt"/>
                <a:ea typeface="+mn-ea"/>
              </a:rPr>
              <a:t>(s');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	</a:t>
            </a:r>
            <a:r>
              <a:rPr lang="en-US" altLang="zh-CN" sz="2800" dirty="0"/>
              <a:t>	</a:t>
            </a:r>
            <a:r>
              <a:rPr lang="en-US" altLang="zh-CN" sz="2800" dirty="0" err="1" smtClean="0">
                <a:solidFill>
                  <a:prstClr val="black"/>
                </a:solidFill>
                <a:latin typeface="Calibri"/>
                <a:ea typeface="宋体"/>
              </a:rPr>
              <a:t>w.removeElement</a:t>
            </a:r>
            <a:r>
              <a:rPr lang="en-US" altLang="zh-CN" sz="2800" dirty="0" smtClean="0">
                <a:solidFill>
                  <a:prstClr val="black"/>
                </a:solidFill>
                <a:latin typeface="Calibri"/>
                <a:ea typeface="宋体"/>
              </a:rPr>
              <a:t>(s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/>
              </a:rPr>
              <a:t>);</a:t>
            </a:r>
            <a:endParaRPr lang="en-US" altLang="zh-CN" sz="28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return false;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3383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Reachability Analysis (Fair SCC)</a:t>
            </a: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Definition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A fair SCC is a non-trivial SCC 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such that each fairness requirement is satisfied by 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some state of the SCC.</a:t>
            </a:r>
          </a:p>
          <a:p>
            <a:pPr marL="0" indent="0" eaLnBrk="1" hangingPunct="1">
              <a:buFont typeface="Arial" charset="0"/>
              <a:buNone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Lemma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dirty="0" smtClean="0"/>
              <a:t>A state is fair,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it may reach a fair SCC.</a:t>
            </a:r>
          </a:p>
        </p:txBody>
      </p:sp>
    </p:spTree>
    <p:extLst>
      <p:ext uri="{BB962C8B-B14F-4D97-AF65-F5344CB8AC3E}">
        <p14:creationId xmlns:p14="http://schemas.microsoft.com/office/powerpoint/2010/main" xmlns="" val="33194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SCC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250825" y="908050"/>
            <a:ext cx="85788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Let K=&lt;S,R,I,F&gt; be a </a:t>
            </a:r>
            <a:r>
              <a:rPr lang="en-US" altLang="zh-CN" sz="2800" dirty="0" err="1">
                <a:latin typeface="+mn-lt"/>
                <a:ea typeface="+mn-ea"/>
              </a:rPr>
              <a:t>Kripke</a:t>
            </a:r>
            <a:r>
              <a:rPr lang="en-US" altLang="zh-CN" sz="2800" dirty="0">
                <a:latin typeface="+mn-lt"/>
                <a:ea typeface="+mn-ea"/>
              </a:rPr>
              <a:t> structure, and e an SCC.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6" name="内容占位符 7"/>
          <p:cNvSpPr txBox="1">
            <a:spLocks/>
          </p:cNvSpPr>
          <p:nvPr/>
        </p:nvSpPr>
        <p:spPr bwMode="auto">
          <a:xfrm>
            <a:off x="250825" y="1484313"/>
            <a:ext cx="8567738" cy="525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	</a:t>
            </a:r>
            <a:r>
              <a:rPr lang="en-US" altLang="zh-CN" sz="2800" dirty="0" err="1">
                <a:latin typeface="+mn-lt"/>
                <a:ea typeface="+mn-ea"/>
              </a:rPr>
              <a:t>bool</a:t>
            </a:r>
            <a:r>
              <a:rPr lang="en-US" altLang="zh-CN" sz="2800" dirty="0">
                <a:latin typeface="+mn-lt"/>
                <a:ea typeface="+mn-ea"/>
              </a:rPr>
              <a:t> </a:t>
            </a:r>
            <a:r>
              <a:rPr lang="en-US" altLang="zh-CN" sz="2800" dirty="0" err="1">
                <a:latin typeface="+mn-lt"/>
                <a:ea typeface="+mn-ea"/>
              </a:rPr>
              <a:t>fairscc</a:t>
            </a:r>
            <a:r>
              <a:rPr lang="en-US" altLang="zh-CN" sz="2800" dirty="0">
                <a:latin typeface="+mn-lt"/>
                <a:ea typeface="+mn-ea"/>
              </a:rPr>
              <a:t>(</a:t>
            </a:r>
            <a:r>
              <a:rPr lang="en-US" altLang="zh-CN" sz="2800" dirty="0" err="1">
                <a:latin typeface="+mn-lt"/>
                <a:ea typeface="+mn-ea"/>
              </a:rPr>
              <a:t>K,e</a:t>
            </a:r>
            <a:r>
              <a:rPr lang="en-US" altLang="zh-CN" sz="2800" dirty="0">
                <a:latin typeface="+mn-lt"/>
                <a:ea typeface="+mn-ea"/>
              </a:rPr>
              <a:t>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{   if (nontrivial(</a:t>
            </a:r>
            <a:r>
              <a:rPr lang="en-US" altLang="zh-CN" sz="2800" dirty="0" err="1">
                <a:latin typeface="+mn-lt"/>
                <a:ea typeface="+mn-ea"/>
              </a:rPr>
              <a:t>K,e</a:t>
            </a:r>
            <a:r>
              <a:rPr lang="en-US" altLang="zh-CN" sz="2800" dirty="0">
                <a:latin typeface="+mn-lt"/>
                <a:ea typeface="+mn-ea"/>
              </a:rPr>
              <a:t>)=false) return false;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for (each f in F) if (e*f={}) { return false;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return true;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}  </a:t>
            </a:r>
          </a:p>
        </p:txBody>
      </p:sp>
    </p:spTree>
    <p:extLst>
      <p:ext uri="{BB962C8B-B14F-4D97-AF65-F5344CB8AC3E}">
        <p14:creationId xmlns:p14="http://schemas.microsoft.com/office/powerpoint/2010/main" xmlns="" val="37891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State</a:t>
            </a:r>
            <a:endParaRPr lang="zh-CN" altLang="en-US" smtClean="0"/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250825" y="908050"/>
            <a:ext cx="85788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Let K=&lt;S,R,I,F&gt; be a </a:t>
            </a:r>
            <a:r>
              <a:rPr lang="en-US" altLang="zh-CN" sz="2800" dirty="0" err="1">
                <a:latin typeface="+mn-lt"/>
                <a:ea typeface="+mn-ea"/>
              </a:rPr>
              <a:t>Kripke</a:t>
            </a:r>
            <a:r>
              <a:rPr lang="en-US" altLang="zh-CN" sz="2800" dirty="0">
                <a:latin typeface="+mn-lt"/>
                <a:ea typeface="+mn-ea"/>
              </a:rPr>
              <a:t> structure, and s a state.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6" name="内容占位符 7"/>
          <p:cNvSpPr txBox="1">
            <a:spLocks/>
          </p:cNvSpPr>
          <p:nvPr/>
        </p:nvSpPr>
        <p:spPr bwMode="auto">
          <a:xfrm>
            <a:off x="250825" y="1484313"/>
            <a:ext cx="8567738" cy="525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	</a:t>
            </a:r>
            <a:r>
              <a:rPr lang="en-US" altLang="zh-CN" sz="2800" dirty="0" err="1">
                <a:latin typeface="+mn-lt"/>
                <a:ea typeface="+mn-ea"/>
              </a:rPr>
              <a:t>bool</a:t>
            </a:r>
            <a:r>
              <a:rPr lang="en-US" altLang="zh-CN" sz="2800" dirty="0">
                <a:latin typeface="+mn-lt"/>
                <a:ea typeface="+mn-ea"/>
              </a:rPr>
              <a:t> </a:t>
            </a:r>
            <a:r>
              <a:rPr lang="en-US" altLang="zh-CN" sz="2800" dirty="0" err="1">
                <a:latin typeface="+mn-lt"/>
                <a:ea typeface="+mn-ea"/>
              </a:rPr>
              <a:t>FairState</a:t>
            </a:r>
            <a:r>
              <a:rPr lang="en-US" altLang="zh-CN" sz="2800" dirty="0">
                <a:latin typeface="+mn-lt"/>
                <a:ea typeface="+mn-ea"/>
              </a:rPr>
              <a:t>(K,s)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{   G:=(S,R); </a:t>
            </a:r>
            <a:r>
              <a:rPr lang="en-US" altLang="zh-CN" sz="2800" dirty="0" err="1">
                <a:latin typeface="+mn-lt"/>
                <a:ea typeface="+mn-ea"/>
              </a:rPr>
              <a:t>scclist</a:t>
            </a:r>
            <a:r>
              <a:rPr lang="en-US" altLang="zh-CN" sz="2800" dirty="0">
                <a:latin typeface="+mn-lt"/>
                <a:ea typeface="+mn-ea"/>
              </a:rPr>
              <a:t>:=</a:t>
            </a:r>
            <a:r>
              <a:rPr lang="en-US" altLang="zh-CN" sz="2800" dirty="0" err="1">
                <a:latin typeface="+mn-lt"/>
                <a:ea typeface="+mn-ea"/>
              </a:rPr>
              <a:t>scctarjan</a:t>
            </a:r>
            <a:r>
              <a:rPr lang="en-US" altLang="zh-CN" sz="2800" dirty="0">
                <a:latin typeface="+mn-lt"/>
                <a:ea typeface="+mn-ea"/>
              </a:rPr>
              <a:t>(G);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w:={}; 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 smtClean="0"/>
              <a:t>	   </a:t>
            </a:r>
            <a:r>
              <a:rPr lang="en-US" altLang="zh-CN" sz="2800" dirty="0" smtClean="0">
                <a:latin typeface="+mn-lt"/>
                <a:ea typeface="+mn-ea"/>
              </a:rPr>
              <a:t>for </a:t>
            </a:r>
            <a:r>
              <a:rPr lang="en-US" altLang="zh-CN" sz="2800" dirty="0">
                <a:latin typeface="+mn-lt"/>
                <a:ea typeface="+mn-ea"/>
              </a:rPr>
              <a:t>(each e in </a:t>
            </a:r>
            <a:r>
              <a:rPr lang="en-US" altLang="zh-CN" sz="2800" dirty="0" err="1">
                <a:latin typeface="+mn-lt"/>
                <a:ea typeface="+mn-ea"/>
              </a:rPr>
              <a:t>scclist</a:t>
            </a:r>
            <a:r>
              <a:rPr lang="en-US" altLang="zh-CN" sz="2800" dirty="0">
                <a:latin typeface="+mn-lt"/>
                <a:ea typeface="+mn-ea"/>
              </a:rPr>
              <a:t>) if (</a:t>
            </a:r>
            <a:r>
              <a:rPr lang="en-US" altLang="zh-CN" sz="2800" dirty="0" err="1">
                <a:latin typeface="+mn-lt"/>
                <a:ea typeface="+mn-ea"/>
              </a:rPr>
              <a:t>fairscc</a:t>
            </a:r>
            <a:r>
              <a:rPr lang="en-US" altLang="zh-CN" sz="2800" dirty="0">
                <a:latin typeface="+mn-lt"/>
                <a:ea typeface="+mn-ea"/>
              </a:rPr>
              <a:t>(</a:t>
            </a:r>
            <a:r>
              <a:rPr lang="en-US" altLang="zh-CN" sz="2800" dirty="0" err="1">
                <a:latin typeface="+mn-lt"/>
                <a:ea typeface="+mn-ea"/>
              </a:rPr>
              <a:t>K,e</a:t>
            </a:r>
            <a:r>
              <a:rPr lang="en-US" altLang="zh-CN" sz="2800" dirty="0">
                <a:latin typeface="+mn-lt"/>
                <a:ea typeface="+mn-ea"/>
              </a:rPr>
              <a:t>)) w=</a:t>
            </a:r>
            <a:r>
              <a:rPr lang="en-US" altLang="zh-CN" sz="2800" dirty="0" err="1">
                <a:latin typeface="+mn-lt"/>
                <a:ea typeface="+mn-ea"/>
              </a:rPr>
              <a:t>w+e</a:t>
            </a:r>
            <a:r>
              <a:rPr lang="en-US" altLang="zh-CN" sz="2800" dirty="0">
                <a:latin typeface="+mn-lt"/>
                <a:ea typeface="+mn-ea"/>
              </a:rPr>
              <a:t>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K'=(S,R,{s});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return </a:t>
            </a:r>
            <a:r>
              <a:rPr lang="en-US" altLang="zh-CN" sz="2800" dirty="0" err="1">
                <a:latin typeface="+mn-lt"/>
                <a:ea typeface="+mn-ea"/>
              </a:rPr>
              <a:t>ReachbilityAnalysis</a:t>
            </a:r>
            <a:r>
              <a:rPr lang="en-US" altLang="zh-CN" sz="2800" dirty="0">
                <a:latin typeface="+mn-lt"/>
                <a:ea typeface="+mn-ea"/>
              </a:rPr>
              <a:t>(</a:t>
            </a:r>
            <a:r>
              <a:rPr lang="en-US" altLang="zh-CN" sz="2800" dirty="0" err="1">
                <a:latin typeface="+mn-lt"/>
                <a:ea typeface="+mn-ea"/>
              </a:rPr>
              <a:t>K',w</a:t>
            </a:r>
            <a:r>
              <a:rPr lang="en-US" altLang="zh-CN" sz="2800" dirty="0">
                <a:latin typeface="+mn-lt"/>
                <a:ea typeface="+mn-ea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6815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State (for a set)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250825" y="908050"/>
            <a:ext cx="85788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Let K=&lt;S,R,I,F&gt; be a </a:t>
            </a:r>
            <a:r>
              <a:rPr lang="en-US" altLang="zh-CN" sz="2800" dirty="0" err="1">
                <a:latin typeface="+mn-lt"/>
                <a:ea typeface="+mn-ea"/>
              </a:rPr>
              <a:t>Kripke</a:t>
            </a:r>
            <a:r>
              <a:rPr lang="en-US" altLang="zh-CN" sz="2800" dirty="0">
                <a:latin typeface="+mn-lt"/>
                <a:ea typeface="+mn-ea"/>
              </a:rPr>
              <a:t> structure, and A </a:t>
            </a:r>
            <a:r>
              <a:rPr lang="en-US" altLang="zh-CN" sz="2800" dirty="0" err="1">
                <a:latin typeface="+mn-lt"/>
                <a:ea typeface="+mn-ea"/>
              </a:rPr>
              <a:t>a</a:t>
            </a:r>
            <a:r>
              <a:rPr lang="en-US" altLang="zh-CN" sz="2800" dirty="0">
                <a:latin typeface="+mn-lt"/>
                <a:ea typeface="+mn-ea"/>
              </a:rPr>
              <a:t> set of states.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6" name="内容占位符 7"/>
          <p:cNvSpPr txBox="1">
            <a:spLocks/>
          </p:cNvSpPr>
          <p:nvPr/>
        </p:nvSpPr>
        <p:spPr bwMode="auto">
          <a:xfrm>
            <a:off x="250825" y="1484313"/>
            <a:ext cx="8567738" cy="525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	</a:t>
            </a:r>
            <a:r>
              <a:rPr lang="en-US" altLang="zh-CN" sz="2800" dirty="0" err="1">
                <a:latin typeface="+mn-lt"/>
                <a:ea typeface="+mn-ea"/>
              </a:rPr>
              <a:t>bool</a:t>
            </a:r>
            <a:r>
              <a:rPr lang="en-US" altLang="zh-CN" sz="2800" dirty="0">
                <a:latin typeface="+mn-lt"/>
                <a:ea typeface="+mn-ea"/>
              </a:rPr>
              <a:t> </a:t>
            </a:r>
            <a:r>
              <a:rPr lang="en-US" altLang="zh-CN" sz="2800" dirty="0" err="1">
                <a:latin typeface="+mn-lt"/>
                <a:ea typeface="+mn-ea"/>
              </a:rPr>
              <a:t>ExistFairState</a:t>
            </a:r>
            <a:r>
              <a:rPr lang="en-US" altLang="zh-CN" sz="2800" dirty="0">
                <a:latin typeface="+mn-lt"/>
                <a:ea typeface="+mn-ea"/>
              </a:rPr>
              <a:t>(K,A)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{   G:=(S,R); </a:t>
            </a:r>
            <a:r>
              <a:rPr lang="en-US" altLang="zh-CN" sz="2800" dirty="0" err="1">
                <a:latin typeface="+mn-lt"/>
                <a:ea typeface="+mn-ea"/>
              </a:rPr>
              <a:t>scclist</a:t>
            </a:r>
            <a:r>
              <a:rPr lang="en-US" altLang="zh-CN" sz="2800" dirty="0">
                <a:latin typeface="+mn-lt"/>
                <a:ea typeface="+mn-ea"/>
              </a:rPr>
              <a:t>:=</a:t>
            </a:r>
            <a:r>
              <a:rPr lang="en-US" altLang="zh-CN" sz="2800" dirty="0" err="1">
                <a:latin typeface="+mn-lt"/>
                <a:ea typeface="+mn-ea"/>
              </a:rPr>
              <a:t>scctarjan</a:t>
            </a:r>
            <a:r>
              <a:rPr lang="en-US" altLang="zh-CN" sz="2800" dirty="0">
                <a:latin typeface="+mn-lt"/>
                <a:ea typeface="+mn-ea"/>
              </a:rPr>
              <a:t>(G);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w:={}; 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 smtClean="0"/>
              <a:t>	    </a:t>
            </a:r>
            <a:r>
              <a:rPr lang="en-US" altLang="zh-CN" sz="2800" dirty="0" smtClean="0">
                <a:latin typeface="+mn-lt"/>
                <a:ea typeface="+mn-ea"/>
              </a:rPr>
              <a:t>for </a:t>
            </a:r>
            <a:r>
              <a:rPr lang="en-US" altLang="zh-CN" sz="2800" dirty="0">
                <a:latin typeface="+mn-lt"/>
                <a:ea typeface="+mn-ea"/>
              </a:rPr>
              <a:t>(each e in </a:t>
            </a:r>
            <a:r>
              <a:rPr lang="en-US" altLang="zh-CN" sz="2800" dirty="0" err="1">
                <a:latin typeface="+mn-lt"/>
                <a:ea typeface="+mn-ea"/>
              </a:rPr>
              <a:t>scclist</a:t>
            </a:r>
            <a:r>
              <a:rPr lang="en-US" altLang="zh-CN" sz="2800" dirty="0">
                <a:latin typeface="+mn-lt"/>
                <a:ea typeface="+mn-ea"/>
              </a:rPr>
              <a:t>) if (</a:t>
            </a:r>
            <a:r>
              <a:rPr lang="en-US" altLang="zh-CN" sz="2800" dirty="0" err="1">
                <a:latin typeface="+mn-lt"/>
                <a:ea typeface="+mn-ea"/>
              </a:rPr>
              <a:t>fairscc</a:t>
            </a:r>
            <a:r>
              <a:rPr lang="en-US" altLang="zh-CN" sz="2800" dirty="0">
                <a:latin typeface="+mn-lt"/>
                <a:ea typeface="+mn-ea"/>
              </a:rPr>
              <a:t>(</a:t>
            </a:r>
            <a:r>
              <a:rPr lang="en-US" altLang="zh-CN" sz="2800" dirty="0" err="1">
                <a:latin typeface="+mn-lt"/>
                <a:ea typeface="+mn-ea"/>
              </a:rPr>
              <a:t>K,e</a:t>
            </a:r>
            <a:r>
              <a:rPr lang="en-US" altLang="zh-CN" sz="2800" dirty="0">
                <a:latin typeface="+mn-lt"/>
                <a:ea typeface="+mn-ea"/>
              </a:rPr>
              <a:t>)) w=</a:t>
            </a:r>
            <a:r>
              <a:rPr lang="en-US" altLang="zh-CN" sz="2800" dirty="0" err="1">
                <a:latin typeface="+mn-lt"/>
                <a:ea typeface="+mn-ea"/>
              </a:rPr>
              <a:t>w+e</a:t>
            </a:r>
            <a:r>
              <a:rPr lang="en-US" altLang="zh-CN" sz="2800" dirty="0">
                <a:latin typeface="+mn-lt"/>
                <a:ea typeface="+mn-ea"/>
              </a:rPr>
              <a:t>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K'=(S,R,A);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return </a:t>
            </a:r>
            <a:r>
              <a:rPr lang="en-US" altLang="zh-CN" sz="2800" dirty="0" err="1">
                <a:latin typeface="+mn-lt"/>
                <a:ea typeface="+mn-ea"/>
              </a:rPr>
              <a:t>ReachbilityAnalysis</a:t>
            </a:r>
            <a:r>
              <a:rPr lang="en-US" altLang="zh-CN" sz="2800" dirty="0">
                <a:latin typeface="+mn-lt"/>
                <a:ea typeface="+mn-ea"/>
              </a:rPr>
              <a:t>(</a:t>
            </a:r>
            <a:r>
              <a:rPr lang="en-US" altLang="zh-CN" sz="2800" dirty="0" err="1">
                <a:latin typeface="+mn-lt"/>
                <a:ea typeface="+mn-ea"/>
              </a:rPr>
              <a:t>K',w</a:t>
            </a:r>
            <a:r>
              <a:rPr lang="en-US" altLang="zh-CN" sz="2800" dirty="0">
                <a:latin typeface="+mn-lt"/>
                <a:ea typeface="+mn-ea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546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Reachability Analysis</a:t>
            </a:r>
            <a:endParaRPr lang="zh-CN" altLang="en-US" smtClean="0"/>
          </a:p>
        </p:txBody>
      </p:sp>
      <p:sp>
        <p:nvSpPr>
          <p:cNvPr id="34819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>
            <a:normAutofit/>
          </a:bodyPr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Is A</a:t>
            </a:r>
            <a:r>
              <a:rPr lang="en-US" altLang="zh-CN" dirty="0" smtClean="0">
                <a:sym typeface="Symbol"/>
              </a:rPr>
              <a:t>S</a:t>
            </a:r>
            <a:r>
              <a:rPr lang="en-US" altLang="zh-CN" dirty="0" smtClean="0"/>
              <a:t> a fair reachability property?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Is there a state such that the following holds?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It </a:t>
            </a:r>
            <a:r>
              <a:rPr lang="en-US" altLang="zh-CN" dirty="0">
                <a:solidFill>
                  <a:prstClr val="black"/>
                </a:solidFill>
              </a:rPr>
              <a:t>satisfies </a:t>
            </a:r>
            <a:r>
              <a:rPr lang="en-US" altLang="zh-CN" dirty="0" smtClean="0">
                <a:solidFill>
                  <a:prstClr val="black"/>
                </a:solidFill>
                <a:sym typeface="Symbol" pitchFamily="18" charset="2"/>
              </a:rPr>
              <a:t>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is fair</a:t>
            </a:r>
          </a:p>
          <a:p>
            <a:pPr lvl="1"/>
            <a:r>
              <a:rPr lang="en-US" altLang="zh-CN" dirty="0" smtClean="0"/>
              <a:t>It is reachable (from I)</a:t>
            </a:r>
          </a:p>
        </p:txBody>
      </p:sp>
    </p:spTree>
    <p:extLst>
      <p:ext uri="{BB962C8B-B14F-4D97-AF65-F5344CB8AC3E}">
        <p14:creationId xmlns:p14="http://schemas.microsoft.com/office/powerpoint/2010/main" xmlns="" val="13329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200" smtClean="0">
              <a:solidFill>
                <a:srgbClr val="898989"/>
              </a:solidFill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5144B2E2-AE11-4DE8-9123-4756A33B2467}" type="slidenum">
              <a:rPr lang="en-US" altLang="zh-CN" sz="1200" smtClean="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 smtClean="0">
              <a:solidFill>
                <a:srgbClr val="898989"/>
              </a:solidFill>
            </a:endParaRPr>
          </a:p>
        </p:txBody>
      </p:sp>
      <p:sp>
        <p:nvSpPr>
          <p:cNvPr id="46083" name="Oval 2"/>
          <p:cNvSpPr>
            <a:spLocks noChangeArrowheads="1"/>
          </p:cNvSpPr>
          <p:nvPr/>
        </p:nvSpPr>
        <p:spPr bwMode="auto">
          <a:xfrm>
            <a:off x="1763713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NCR,NCR,0,0,0</a:t>
            </a:r>
          </a:p>
        </p:txBody>
      </p:sp>
      <p:sp>
        <p:nvSpPr>
          <p:cNvPr id="46084" name="Oval 3"/>
          <p:cNvSpPr>
            <a:spLocks noChangeArrowheads="1"/>
          </p:cNvSpPr>
          <p:nvPr/>
        </p:nvSpPr>
        <p:spPr bwMode="auto">
          <a:xfrm>
            <a:off x="5087938" y="29702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NCR,wait,1,0,0</a:t>
            </a:r>
          </a:p>
        </p:txBody>
      </p:sp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2360613" y="29575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wait,NCR,0,1,1</a:t>
            </a:r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179388" y="39338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CR,NCR,0,1,1</a:t>
            </a:r>
          </a:p>
        </p:txBody>
      </p:sp>
      <p:sp>
        <p:nvSpPr>
          <p:cNvPr id="46087" name="Oval 8"/>
          <p:cNvSpPr>
            <a:spLocks noChangeArrowheads="1"/>
          </p:cNvSpPr>
          <p:nvPr/>
        </p:nvSpPr>
        <p:spPr bwMode="auto">
          <a:xfrm>
            <a:off x="2339975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wait,wait,1,1,0</a:t>
            </a:r>
          </a:p>
        </p:txBody>
      </p:sp>
      <p:sp>
        <p:nvSpPr>
          <p:cNvPr id="46088" name="Oval 10"/>
          <p:cNvSpPr>
            <a:spLocks noChangeArrowheads="1"/>
          </p:cNvSpPr>
          <p:nvPr/>
        </p:nvSpPr>
        <p:spPr bwMode="auto">
          <a:xfrm>
            <a:off x="6875463" y="37893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NCR,CR,1,0,0</a:t>
            </a:r>
          </a:p>
        </p:txBody>
      </p:sp>
      <p:sp>
        <p:nvSpPr>
          <p:cNvPr id="46089" name="Oval 12"/>
          <p:cNvSpPr>
            <a:spLocks noChangeArrowheads="1"/>
          </p:cNvSpPr>
          <p:nvPr/>
        </p:nvSpPr>
        <p:spPr bwMode="auto">
          <a:xfrm>
            <a:off x="4787900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wait,wait,1,1,1</a:t>
            </a:r>
          </a:p>
        </p:txBody>
      </p:sp>
      <p:cxnSp>
        <p:nvCxnSpPr>
          <p:cNvPr id="46091" name="AutoShape 26"/>
          <p:cNvCxnSpPr>
            <a:cxnSpLocks noChangeShapeType="1"/>
            <a:stCxn id="46083" idx="3"/>
            <a:endCxn id="46085" idx="0"/>
          </p:cNvCxnSpPr>
          <p:nvPr/>
        </p:nvCxnSpPr>
        <p:spPr bwMode="auto">
          <a:xfrm rot="16200000" flipH="1">
            <a:off x="2368550" y="1971675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2" name="AutoShape 27"/>
          <p:cNvCxnSpPr>
            <a:cxnSpLocks noChangeShapeType="1"/>
            <a:stCxn id="46085" idx="3"/>
            <a:endCxn id="46086" idx="0"/>
          </p:cNvCxnSpPr>
          <p:nvPr/>
        </p:nvCxnSpPr>
        <p:spPr bwMode="auto">
          <a:xfrm rot="5400000">
            <a:off x="1608931" y="2891632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3" name="AutoShape 28"/>
          <p:cNvCxnSpPr>
            <a:cxnSpLocks noChangeShapeType="1"/>
            <a:stCxn id="46086" idx="3"/>
            <a:endCxn id="46106" idx="1"/>
          </p:cNvCxnSpPr>
          <p:nvPr/>
        </p:nvCxnSpPr>
        <p:spPr bwMode="auto">
          <a:xfrm rot="5400000" flipH="1" flipV="1">
            <a:off x="2080419" y="369094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4" name="AutoShape 29"/>
          <p:cNvCxnSpPr>
            <a:cxnSpLocks noChangeShapeType="1"/>
            <a:stCxn id="46083" idx="5"/>
            <a:endCxn id="46084" idx="1"/>
          </p:cNvCxnSpPr>
          <p:nvPr/>
        </p:nvCxnSpPr>
        <p:spPr bwMode="auto">
          <a:xfrm rot="16200000" flipH="1">
            <a:off x="4045743" y="1701007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5" name="AutoShape 30"/>
          <p:cNvCxnSpPr>
            <a:cxnSpLocks noChangeShapeType="1"/>
            <a:stCxn id="46084" idx="5"/>
            <a:endCxn id="46088" idx="0"/>
          </p:cNvCxnSpPr>
          <p:nvPr/>
        </p:nvCxnSpPr>
        <p:spPr bwMode="auto">
          <a:xfrm rot="16200000" flipH="1">
            <a:off x="7102475" y="3022600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6" name="AutoShape 33"/>
          <p:cNvCxnSpPr>
            <a:cxnSpLocks noChangeShapeType="1"/>
            <a:stCxn id="46085" idx="5"/>
            <a:endCxn id="46087" idx="0"/>
          </p:cNvCxnSpPr>
          <p:nvPr/>
        </p:nvCxnSpPr>
        <p:spPr bwMode="auto">
          <a:xfrm rot="5400000">
            <a:off x="3356768" y="3304382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7" name="AutoShape 35"/>
          <p:cNvCxnSpPr>
            <a:cxnSpLocks noChangeShapeType="1"/>
            <a:stCxn id="46087" idx="3"/>
            <a:endCxn id="46101" idx="0"/>
          </p:cNvCxnSpPr>
          <p:nvPr/>
        </p:nvCxnSpPr>
        <p:spPr bwMode="auto">
          <a:xfrm rot="5400000">
            <a:off x="2159000" y="4757738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8" name="AutoShape 37"/>
          <p:cNvCxnSpPr>
            <a:cxnSpLocks noChangeShapeType="1"/>
            <a:stCxn id="46084" idx="3"/>
            <a:endCxn id="46089" idx="0"/>
          </p:cNvCxnSpPr>
          <p:nvPr/>
        </p:nvCxnSpPr>
        <p:spPr bwMode="auto">
          <a:xfrm rot="16200000" flipH="1">
            <a:off x="5247481" y="3471069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099" name="AutoShape 39"/>
          <p:cNvCxnSpPr>
            <a:cxnSpLocks noChangeShapeType="1"/>
            <a:stCxn id="46088" idx="5"/>
            <a:endCxn id="46083" idx="7"/>
          </p:cNvCxnSpPr>
          <p:nvPr/>
        </p:nvCxnSpPr>
        <p:spPr bwMode="auto">
          <a:xfrm rot="5400000" flipH="1">
            <a:off x="4926806" y="513557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0" name="AutoShape 41"/>
          <p:cNvCxnSpPr>
            <a:cxnSpLocks noChangeShapeType="1"/>
            <a:stCxn id="46089" idx="5"/>
            <a:endCxn id="46103" idx="0"/>
          </p:cNvCxnSpPr>
          <p:nvPr/>
        </p:nvCxnSpPr>
        <p:spPr bwMode="auto">
          <a:xfrm rot="5400000">
            <a:off x="5886450" y="4486275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101" name="Oval 8"/>
          <p:cNvSpPr>
            <a:spLocks noChangeArrowheads="1"/>
          </p:cNvSpPr>
          <p:nvPr/>
        </p:nvSpPr>
        <p:spPr bwMode="auto">
          <a:xfrm>
            <a:off x="1547813" y="52292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CR,wait,1,1,0</a:t>
            </a:r>
          </a:p>
        </p:txBody>
      </p:sp>
      <p:cxnSp>
        <p:nvCxnSpPr>
          <p:cNvPr id="46102" name="AutoShape 41"/>
          <p:cNvCxnSpPr>
            <a:cxnSpLocks noChangeShapeType="1"/>
            <a:stCxn id="46101" idx="3"/>
            <a:endCxn id="46084" idx="2"/>
          </p:cNvCxnSpPr>
          <p:nvPr/>
        </p:nvCxnSpPr>
        <p:spPr bwMode="auto">
          <a:xfrm rot="5400000" flipH="1" flipV="1">
            <a:off x="2256632" y="2767806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103" name="Oval 8"/>
          <p:cNvSpPr>
            <a:spLocks noChangeArrowheads="1"/>
          </p:cNvSpPr>
          <p:nvPr/>
        </p:nvSpPr>
        <p:spPr bwMode="auto">
          <a:xfrm>
            <a:off x="5003800" y="50847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wait,CR,1,1,1</a:t>
            </a:r>
          </a:p>
        </p:txBody>
      </p:sp>
      <p:cxnSp>
        <p:nvCxnSpPr>
          <p:cNvPr id="46104" name="AutoShape 41"/>
          <p:cNvCxnSpPr>
            <a:cxnSpLocks noChangeShapeType="1"/>
            <a:stCxn id="46103" idx="5"/>
            <a:endCxn id="46085" idx="6"/>
          </p:cNvCxnSpPr>
          <p:nvPr/>
        </p:nvCxnSpPr>
        <p:spPr bwMode="auto">
          <a:xfrm rot="5400000" flipH="1">
            <a:off x="4383882" y="3137694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5" name="AutoShape 26"/>
          <p:cNvCxnSpPr>
            <a:cxnSpLocks noChangeShapeType="1"/>
            <a:endCxn id="46083" idx="0"/>
          </p:cNvCxnSpPr>
          <p:nvPr/>
        </p:nvCxnSpPr>
        <p:spPr bwMode="auto">
          <a:xfrm>
            <a:off x="2268538" y="1557338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106" name="Oval 2"/>
          <p:cNvSpPr>
            <a:spLocks noChangeArrowheads="1"/>
          </p:cNvSpPr>
          <p:nvPr/>
        </p:nvSpPr>
        <p:spPr bwMode="auto">
          <a:xfrm>
            <a:off x="5724525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NCR,NCR,0,0,1</a:t>
            </a:r>
          </a:p>
        </p:txBody>
      </p:sp>
      <p:cxnSp>
        <p:nvCxnSpPr>
          <p:cNvPr id="46107" name="AutoShape 26"/>
          <p:cNvCxnSpPr>
            <a:cxnSpLocks noChangeShapeType="1"/>
            <a:endCxn id="46106" idx="0"/>
          </p:cNvCxnSpPr>
          <p:nvPr/>
        </p:nvCxnSpPr>
        <p:spPr bwMode="auto">
          <a:xfrm>
            <a:off x="6300788" y="1557338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8" name="AutoShape 26"/>
          <p:cNvCxnSpPr>
            <a:cxnSpLocks noChangeShapeType="1"/>
            <a:stCxn id="46106" idx="4"/>
            <a:endCxn id="46085" idx="7"/>
          </p:cNvCxnSpPr>
          <p:nvPr/>
        </p:nvCxnSpPr>
        <p:spPr bwMode="auto">
          <a:xfrm rot="5400000">
            <a:off x="5052218" y="1354932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09" name="AutoShape 26"/>
          <p:cNvCxnSpPr>
            <a:cxnSpLocks noChangeShapeType="1"/>
            <a:stCxn id="46106" idx="5"/>
            <a:endCxn id="46084" idx="0"/>
          </p:cNvCxnSpPr>
          <p:nvPr/>
        </p:nvCxnSpPr>
        <p:spPr bwMode="auto">
          <a:xfrm rot="5400000">
            <a:off x="6408737" y="1958976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10" name="AutoShape 39"/>
          <p:cNvCxnSpPr>
            <a:cxnSpLocks noChangeShapeType="1"/>
            <a:stCxn id="46088" idx="3"/>
            <a:endCxn id="46103" idx="0"/>
          </p:cNvCxnSpPr>
          <p:nvPr/>
        </p:nvCxnSpPr>
        <p:spPr bwMode="auto">
          <a:xfrm rot="5400000">
            <a:off x="6119812" y="4037013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11" name="AutoShape 39"/>
          <p:cNvCxnSpPr>
            <a:cxnSpLocks noChangeShapeType="1"/>
            <a:stCxn id="46086" idx="5"/>
            <a:endCxn id="46101" idx="0"/>
          </p:cNvCxnSpPr>
          <p:nvPr/>
        </p:nvCxnSpPr>
        <p:spPr bwMode="auto">
          <a:xfrm rot="16200000" flipH="1">
            <a:off x="1746251" y="4433887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12" name="AutoShape 41"/>
          <p:cNvCxnSpPr>
            <a:cxnSpLocks noChangeShapeType="1"/>
            <a:stCxn id="46087" idx="4"/>
            <a:endCxn id="46087" idx="5"/>
          </p:cNvCxnSpPr>
          <p:nvPr/>
        </p:nvCxnSpPr>
        <p:spPr bwMode="auto">
          <a:xfrm rot="5400000" flipH="1" flipV="1">
            <a:off x="3653632" y="4055268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13" name="AutoShape 41"/>
          <p:cNvCxnSpPr>
            <a:cxnSpLocks noChangeShapeType="1"/>
            <a:stCxn id="46089" idx="4"/>
            <a:endCxn id="46089" idx="3"/>
          </p:cNvCxnSpPr>
          <p:nvPr/>
        </p:nvCxnSpPr>
        <p:spPr bwMode="auto">
          <a:xfrm rot="5400000" flipH="1">
            <a:off x="5398294" y="4055269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14" name="AutoShape 41"/>
          <p:cNvCxnSpPr>
            <a:cxnSpLocks noChangeShapeType="1"/>
            <a:stCxn id="46101" idx="5"/>
            <a:endCxn id="46101" idx="6"/>
          </p:cNvCxnSpPr>
          <p:nvPr/>
        </p:nvCxnSpPr>
        <p:spPr bwMode="auto">
          <a:xfrm rot="5400000" flipH="1" flipV="1">
            <a:off x="3313907" y="5377656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115" name="AutoShape 41"/>
          <p:cNvCxnSpPr>
            <a:cxnSpLocks noChangeShapeType="1"/>
            <a:stCxn id="46103" idx="3"/>
            <a:endCxn id="46103" idx="2"/>
          </p:cNvCxnSpPr>
          <p:nvPr/>
        </p:nvCxnSpPr>
        <p:spPr bwMode="auto">
          <a:xfrm rot="5400000" flipH="1">
            <a:off x="5072857" y="5233193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116" name="矩形 35"/>
          <p:cNvSpPr>
            <a:spLocks noChangeArrowheads="1"/>
          </p:cNvSpPr>
          <p:nvPr/>
        </p:nvSpPr>
        <p:spPr bwMode="auto">
          <a:xfrm>
            <a:off x="3581400" y="4859338"/>
            <a:ext cx="33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X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46117" name="矩形 36"/>
          <p:cNvSpPr>
            <a:spLocks noChangeArrowheads="1"/>
          </p:cNvSpPr>
          <p:nvPr/>
        </p:nvSpPr>
        <p:spPr bwMode="auto">
          <a:xfrm>
            <a:off x="5208588" y="4683125"/>
            <a:ext cx="33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X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46118" name="矩形 35"/>
          <p:cNvSpPr>
            <a:spLocks noChangeArrowheads="1"/>
          </p:cNvSpPr>
          <p:nvPr/>
        </p:nvSpPr>
        <p:spPr bwMode="auto">
          <a:xfrm>
            <a:off x="3333750" y="5622925"/>
            <a:ext cx="33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charset="0"/>
              </a:rPr>
              <a:t>X</a:t>
            </a:r>
            <a:endParaRPr lang="zh-CN" altLang="en-US" sz="1800" dirty="0">
              <a:latin typeface="Arial" charset="0"/>
            </a:endParaRPr>
          </a:p>
        </p:txBody>
      </p:sp>
      <p:sp>
        <p:nvSpPr>
          <p:cNvPr id="46119" name="矩形 36"/>
          <p:cNvSpPr>
            <a:spLocks noChangeArrowheads="1"/>
          </p:cNvSpPr>
          <p:nvPr/>
        </p:nvSpPr>
        <p:spPr bwMode="auto">
          <a:xfrm>
            <a:off x="4918075" y="5518150"/>
            <a:ext cx="33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X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prstClr val="black"/>
                </a:solidFill>
              </a:rPr>
              <a:t>Kripke</a:t>
            </a:r>
            <a:r>
              <a:rPr lang="en-US" altLang="zh-CN" dirty="0" smtClean="0">
                <a:solidFill>
                  <a:prstClr val="black"/>
                </a:solidFill>
              </a:rPr>
              <a:t> Structure (Modified)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43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Reachability Analysis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250825" y="765175"/>
            <a:ext cx="857885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Let K=&lt;S,R,I,F&gt; be a </a:t>
            </a:r>
            <a:r>
              <a:rPr lang="en-US" altLang="zh-CN" sz="2800" dirty="0" err="1">
                <a:latin typeface="+mn-lt"/>
                <a:ea typeface="+mn-ea"/>
              </a:rPr>
              <a:t>Kripke</a:t>
            </a:r>
            <a:r>
              <a:rPr lang="en-US" altLang="zh-CN" sz="2800" dirty="0">
                <a:latin typeface="+mn-lt"/>
                <a:ea typeface="+mn-ea"/>
              </a:rPr>
              <a:t> structure, and A </a:t>
            </a:r>
            <a:r>
              <a:rPr lang="en-US" altLang="zh-CN" sz="2800" dirty="0">
                <a:latin typeface="+mn-lt"/>
                <a:ea typeface="+mn-ea"/>
                <a:sym typeface="Symbol"/>
              </a:rPr>
              <a:t>S</a:t>
            </a:r>
            <a:r>
              <a:rPr lang="en-US" altLang="zh-CN" sz="2800" dirty="0">
                <a:latin typeface="+mn-lt"/>
                <a:ea typeface="+mn-ea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6" name="内容占位符 7"/>
          <p:cNvSpPr txBox="1">
            <a:spLocks/>
          </p:cNvSpPr>
          <p:nvPr/>
        </p:nvSpPr>
        <p:spPr bwMode="auto">
          <a:xfrm>
            <a:off x="107504" y="1268413"/>
            <a:ext cx="8856984" cy="5473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</a:t>
            </a:r>
            <a:r>
              <a:rPr lang="en-US" altLang="zh-CN" sz="2800" dirty="0" smtClean="0">
                <a:latin typeface="+mn-lt"/>
                <a:ea typeface="+mn-ea"/>
              </a:rPr>
              <a:t>bool </a:t>
            </a:r>
            <a:r>
              <a:rPr lang="en-US" altLang="zh-CN" sz="2800" dirty="0" err="1">
                <a:latin typeface="+mn-lt"/>
                <a:ea typeface="+mn-ea"/>
              </a:rPr>
              <a:t>FairReachabilityAnalysis</a:t>
            </a:r>
            <a:r>
              <a:rPr lang="en-US" altLang="zh-CN" sz="2800" dirty="0">
                <a:latin typeface="+mn-lt"/>
                <a:ea typeface="+mn-ea"/>
              </a:rPr>
              <a:t>(K,A)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</a:t>
            </a:r>
            <a:r>
              <a:rPr lang="en-US" altLang="zh-CN" sz="2800" dirty="0" smtClean="0">
                <a:latin typeface="+mn-lt"/>
                <a:ea typeface="+mn-ea"/>
              </a:rPr>
              <a:t>{   </a:t>
            </a:r>
            <a:r>
              <a:rPr lang="en-US" altLang="zh-CN" sz="2800" dirty="0">
                <a:latin typeface="+mn-lt"/>
                <a:ea typeface="+mn-ea"/>
              </a:rPr>
              <a:t>w:=I;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</a:t>
            </a:r>
            <a:r>
              <a:rPr lang="en-US" altLang="zh-CN" sz="2800" dirty="0" smtClean="0">
                <a:latin typeface="+mn-lt"/>
                <a:ea typeface="+mn-ea"/>
              </a:rPr>
              <a:t>repeat </a:t>
            </a:r>
            <a:r>
              <a:rPr lang="en-US" altLang="zh-CN" sz="2800" dirty="0">
                <a:latin typeface="+mn-lt"/>
                <a:ea typeface="+mn-ea"/>
              </a:rPr>
              <a:t>until w={};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  </a:t>
            </a:r>
            <a:r>
              <a:rPr lang="en-US" altLang="zh-CN" sz="2800" dirty="0" smtClean="0">
                <a:latin typeface="+mn-lt"/>
                <a:ea typeface="+mn-ea"/>
              </a:rPr>
              <a:t>	s</a:t>
            </a:r>
            <a:r>
              <a:rPr lang="en-US" altLang="zh-CN" sz="2800" dirty="0">
                <a:latin typeface="+mn-lt"/>
                <a:ea typeface="+mn-ea"/>
              </a:rPr>
              <a:t>:=w.getElement();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  <a:r>
              <a:rPr lang="en-US" altLang="zh-CN" sz="2800" dirty="0" smtClean="0">
                <a:latin typeface="+mn-lt"/>
                <a:ea typeface="+mn-ea"/>
              </a:rPr>
              <a:t>if </a:t>
            </a:r>
            <a:r>
              <a:rPr lang="en-US" altLang="zh-CN" sz="2800" dirty="0">
                <a:latin typeface="+mn-lt"/>
                <a:ea typeface="+mn-ea"/>
              </a:rPr>
              <a:t>(s in A)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and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+mn-ea"/>
              </a:rPr>
              <a:t>FairState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(K,s) </a:t>
            </a:r>
            <a:r>
              <a:rPr lang="en-US" altLang="zh-CN" sz="2800" dirty="0">
                <a:latin typeface="+mn-lt"/>
                <a:ea typeface="+mn-ea"/>
              </a:rPr>
              <a:t>return true;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    visited[s</a:t>
            </a:r>
            <a:r>
              <a:rPr lang="en-US" altLang="zh-CN" sz="2800" dirty="0" smtClean="0">
                <a:latin typeface="+mn-lt"/>
                <a:ea typeface="+mn-ea"/>
              </a:rPr>
              <a:t>]:=true; </a:t>
            </a:r>
            <a:endParaRPr lang="en-US" altLang="zh-CN" sz="28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    for each (s' in R(s)), 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 smtClean="0"/>
              <a:t>			</a:t>
            </a:r>
            <a:r>
              <a:rPr lang="en-US" altLang="zh-CN" sz="2800" dirty="0" smtClean="0">
                <a:latin typeface="+mn-lt"/>
                <a:ea typeface="+mn-ea"/>
              </a:rPr>
              <a:t>if </a:t>
            </a:r>
            <a:r>
              <a:rPr lang="en-US" altLang="zh-CN" sz="2800" dirty="0">
                <a:latin typeface="+mn-lt"/>
                <a:ea typeface="+mn-ea"/>
              </a:rPr>
              <a:t>(visited[s</a:t>
            </a:r>
            <a:r>
              <a:rPr lang="en-US" altLang="zh-CN" sz="2800" dirty="0" smtClean="0">
                <a:latin typeface="+mn-lt"/>
                <a:ea typeface="+mn-ea"/>
              </a:rPr>
              <a:t>']=false) </a:t>
            </a:r>
            <a:r>
              <a:rPr lang="en-US" altLang="zh-CN" sz="2800" dirty="0" err="1" smtClean="0">
                <a:latin typeface="+mn-lt"/>
                <a:ea typeface="+mn-ea"/>
              </a:rPr>
              <a:t>w.putElement</a:t>
            </a:r>
            <a:r>
              <a:rPr lang="en-US" altLang="zh-CN" sz="2800" dirty="0" smtClean="0">
                <a:latin typeface="+mn-lt"/>
                <a:ea typeface="+mn-ea"/>
              </a:rPr>
              <a:t> (</a:t>
            </a:r>
            <a:r>
              <a:rPr lang="en-US" altLang="zh-CN" sz="2800" dirty="0">
                <a:latin typeface="+mn-lt"/>
                <a:ea typeface="+mn-ea"/>
              </a:rPr>
              <a:t>s');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/>
              </a:rPr>
              <a:t>		</a:t>
            </a:r>
            <a:r>
              <a:rPr lang="en-US" altLang="zh-CN" sz="2800" dirty="0" err="1" smtClean="0">
                <a:solidFill>
                  <a:prstClr val="black"/>
                </a:solidFill>
                <a:latin typeface="Calibri"/>
                <a:ea typeface="宋体"/>
              </a:rPr>
              <a:t>w.removeElement</a:t>
            </a:r>
            <a:r>
              <a:rPr lang="en-US" altLang="zh-CN" sz="2800" dirty="0" smtClean="0">
                <a:solidFill>
                  <a:prstClr val="black"/>
                </a:solidFill>
                <a:latin typeface="Calibri"/>
                <a:ea typeface="宋体"/>
              </a:rPr>
              <a:t>(s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/>
              </a:rPr>
              <a:t>);</a:t>
            </a:r>
            <a:endParaRPr lang="en-US" altLang="zh-CN" sz="28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</a:t>
            </a:r>
            <a:r>
              <a:rPr lang="en-US" altLang="zh-CN" sz="2800" dirty="0" smtClean="0">
                <a:latin typeface="+mn-lt"/>
                <a:ea typeface="+mn-ea"/>
              </a:rPr>
              <a:t>return </a:t>
            </a:r>
            <a:r>
              <a:rPr lang="en-US" altLang="zh-CN" sz="2800" dirty="0">
                <a:latin typeface="+mn-lt"/>
                <a:ea typeface="+mn-ea"/>
              </a:rPr>
              <a:t>false;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16593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Reachability Analysis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250825" y="908050"/>
            <a:ext cx="85788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Let K=&lt;S,R,I,F&gt; be a </a:t>
            </a:r>
            <a:r>
              <a:rPr lang="en-US" altLang="zh-CN" sz="2800" dirty="0" err="1">
                <a:latin typeface="+mn-lt"/>
                <a:ea typeface="+mn-ea"/>
              </a:rPr>
              <a:t>Kripke</a:t>
            </a:r>
            <a:r>
              <a:rPr lang="en-US" altLang="zh-CN" sz="2800" dirty="0">
                <a:latin typeface="+mn-lt"/>
                <a:ea typeface="+mn-ea"/>
              </a:rPr>
              <a:t> structure, and A </a:t>
            </a:r>
            <a:r>
              <a:rPr lang="en-US" altLang="zh-CN" sz="2800" dirty="0">
                <a:latin typeface="+mn-lt"/>
                <a:ea typeface="+mn-ea"/>
                <a:sym typeface="Symbol"/>
              </a:rPr>
              <a:t>S</a:t>
            </a:r>
            <a:r>
              <a:rPr lang="en-US" altLang="zh-CN" sz="2800" dirty="0">
                <a:latin typeface="+mn-lt"/>
                <a:ea typeface="+mn-ea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7" name="内容占位符 7"/>
          <p:cNvSpPr txBox="1">
            <a:spLocks/>
          </p:cNvSpPr>
          <p:nvPr/>
        </p:nvSpPr>
        <p:spPr bwMode="auto">
          <a:xfrm>
            <a:off x="250825" y="2276475"/>
            <a:ext cx="83629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3200" b="1" dirty="0">
                <a:latin typeface="+mn-lt"/>
                <a:ea typeface="+mn-ea"/>
              </a:rPr>
              <a:t>Proposition: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3200" dirty="0" err="1">
                <a:latin typeface="+mn-lt"/>
                <a:ea typeface="+mn-ea"/>
              </a:rPr>
              <a:t>FairReachabilityAnalysis</a:t>
            </a:r>
            <a:r>
              <a:rPr lang="en-US" altLang="zh-CN" sz="3200" dirty="0">
                <a:latin typeface="+mn-lt"/>
                <a:ea typeface="+mn-ea"/>
              </a:rPr>
              <a:t>(K,A) =true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3200" dirty="0" err="1">
                <a:latin typeface="+mn-lt"/>
                <a:ea typeface="+mn-ea"/>
              </a:rPr>
              <a:t>Iff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3200" dirty="0">
                <a:latin typeface="+mn-lt"/>
                <a:ea typeface="+mn-ea"/>
              </a:rPr>
              <a:t>A is a fair reachability property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3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63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Safety Property - Universality</a:t>
            </a:r>
            <a:endParaRPr lang="zh-CN" altLang="en-US" smtClean="0"/>
          </a:p>
        </p:txBody>
      </p:sp>
      <p:sp>
        <p:nvSpPr>
          <p:cNvPr id="3891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Let Y be a set of states.</a:t>
            </a: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Y is a fair safety property, if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every state on every fair computation is a Y-states.</a:t>
            </a:r>
          </a:p>
        </p:txBody>
      </p:sp>
    </p:spTree>
    <p:extLst>
      <p:ext uri="{BB962C8B-B14F-4D97-AF65-F5344CB8AC3E}">
        <p14:creationId xmlns:p14="http://schemas.microsoft.com/office/powerpoint/2010/main" xmlns="" val="32455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Example: {s0,s2}</a:t>
            </a:r>
            <a:r>
              <a:rPr lang="en-US" altLang="zh-CN" smtClean="0">
                <a:sym typeface="Symbol" pitchFamily="18" charset="2"/>
              </a:rPr>
              <a:t></a:t>
            </a:r>
            <a:r>
              <a:rPr lang="en-US" altLang="zh-CN" smtClean="0"/>
              <a:t>, {s1,s2,s3}x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5" idx="0"/>
          </p:cNvCxnSpPr>
          <p:nvPr/>
        </p:nvCxnSpPr>
        <p:spPr>
          <a:xfrm>
            <a:off x="1908175" y="1916113"/>
            <a:ext cx="1260475" cy="3365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4" idx="4"/>
          </p:cNvCxnSpPr>
          <p:nvPr/>
        </p:nvCxnSpPr>
        <p:spPr>
          <a:xfrm flipV="1">
            <a:off x="1908175" y="4437063"/>
            <a:ext cx="1260475" cy="50482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75" name="矩形 18"/>
          <p:cNvSpPr>
            <a:spLocks noChangeArrowheads="1"/>
          </p:cNvSpPr>
          <p:nvPr/>
        </p:nvSpPr>
        <p:spPr bwMode="auto">
          <a:xfrm>
            <a:off x="179388" y="5651500"/>
            <a:ext cx="3140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Calibri" pitchFamily="34" charset="0"/>
              </a:rPr>
              <a:t>F={{s2,s3},{s0,s2}}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xmlns="" val="21612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Fair Safety Analysis</a:t>
            </a:r>
            <a:endParaRPr lang="zh-CN" altLang="en-US" dirty="0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250825" y="692150"/>
            <a:ext cx="85788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Let K=&lt;S,R,I,F&gt; be a </a:t>
            </a:r>
            <a:r>
              <a:rPr lang="en-US" altLang="zh-CN" sz="2800" dirty="0" err="1">
                <a:latin typeface="+mn-lt"/>
                <a:ea typeface="+mn-ea"/>
              </a:rPr>
              <a:t>Kripke</a:t>
            </a:r>
            <a:r>
              <a:rPr lang="en-US" altLang="zh-CN" sz="2800" dirty="0">
                <a:latin typeface="+mn-lt"/>
                <a:ea typeface="+mn-ea"/>
              </a:rPr>
              <a:t> structure, and A </a:t>
            </a:r>
            <a:r>
              <a:rPr lang="en-US" altLang="zh-CN" sz="2800" dirty="0">
                <a:latin typeface="+mn-lt"/>
                <a:ea typeface="+mn-ea"/>
                <a:sym typeface="Symbol"/>
              </a:rPr>
              <a:t>S</a:t>
            </a:r>
            <a:r>
              <a:rPr lang="en-US" altLang="zh-CN" sz="2800" dirty="0">
                <a:latin typeface="+mn-lt"/>
                <a:ea typeface="+mn-ea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6" name="内容占位符 7"/>
          <p:cNvSpPr txBox="1">
            <a:spLocks/>
          </p:cNvSpPr>
          <p:nvPr/>
        </p:nvSpPr>
        <p:spPr bwMode="auto">
          <a:xfrm>
            <a:off x="107504" y="1268413"/>
            <a:ext cx="8928992" cy="5473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</a:t>
            </a:r>
            <a:r>
              <a:rPr lang="en-US" altLang="zh-CN" sz="2800" dirty="0" err="1" smtClean="0">
                <a:latin typeface="+mn-lt"/>
                <a:ea typeface="+mn-ea"/>
              </a:rPr>
              <a:t>bool</a:t>
            </a:r>
            <a:r>
              <a:rPr lang="en-US" altLang="zh-CN" sz="2800" dirty="0" smtClean="0">
                <a:latin typeface="+mn-lt"/>
                <a:ea typeface="+mn-ea"/>
              </a:rPr>
              <a:t> </a:t>
            </a:r>
            <a:r>
              <a:rPr lang="en-US" altLang="zh-CN" sz="2800" dirty="0" err="1">
                <a:latin typeface="+mn-lt"/>
                <a:ea typeface="+mn-ea"/>
              </a:rPr>
              <a:t>FairSafetyAnalysis</a:t>
            </a:r>
            <a:r>
              <a:rPr lang="en-US" altLang="zh-CN" sz="2800" dirty="0">
                <a:latin typeface="+mn-lt"/>
                <a:ea typeface="+mn-ea"/>
              </a:rPr>
              <a:t>(K,A)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</a:t>
            </a:r>
            <a:r>
              <a:rPr lang="en-US" altLang="zh-CN" sz="2800" dirty="0" smtClean="0">
                <a:latin typeface="+mn-lt"/>
                <a:ea typeface="+mn-ea"/>
              </a:rPr>
              <a:t>{   </a:t>
            </a:r>
            <a:r>
              <a:rPr lang="en-US" altLang="zh-CN" sz="2800" dirty="0">
                <a:latin typeface="+mn-lt"/>
                <a:ea typeface="+mn-ea"/>
              </a:rPr>
              <a:t>w:=I;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</a:t>
            </a:r>
            <a:r>
              <a:rPr lang="en-US" altLang="zh-CN" sz="2800" dirty="0" smtClean="0">
                <a:latin typeface="+mn-lt"/>
                <a:ea typeface="+mn-ea"/>
              </a:rPr>
              <a:t>repeat </a:t>
            </a:r>
            <a:r>
              <a:rPr lang="en-US" altLang="zh-CN" sz="2800" dirty="0">
                <a:latin typeface="+mn-lt"/>
                <a:ea typeface="+mn-ea"/>
              </a:rPr>
              <a:t>until w={};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    s:=w.getElement();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		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+mn-ea"/>
              </a:rPr>
              <a:t>if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(s not in A) </a:t>
            </a:r>
            <a:r>
              <a:rPr lang="en-US" altLang="zh-CN" sz="2800" dirty="0">
                <a:latin typeface="+mn-lt"/>
                <a:ea typeface="+mn-ea"/>
              </a:rPr>
              <a:t>and </a:t>
            </a:r>
            <a:r>
              <a:rPr lang="en-US" altLang="zh-CN" sz="2800" dirty="0" err="1">
                <a:latin typeface="+mn-lt"/>
                <a:ea typeface="+mn-ea"/>
              </a:rPr>
              <a:t>FairState</a:t>
            </a:r>
            <a:r>
              <a:rPr lang="en-US" altLang="zh-CN" sz="2800" dirty="0">
                <a:latin typeface="+mn-lt"/>
                <a:ea typeface="+mn-ea"/>
              </a:rPr>
              <a:t>(K,s)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return false;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    visited[s]:=true;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          for each (s' in R(s)), 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 smtClean="0"/>
              <a:t>			</a:t>
            </a:r>
            <a:r>
              <a:rPr lang="en-US" altLang="zh-CN" sz="2800" dirty="0" smtClean="0">
                <a:latin typeface="+mn-lt"/>
                <a:ea typeface="+mn-ea"/>
              </a:rPr>
              <a:t>if </a:t>
            </a:r>
            <a:r>
              <a:rPr lang="en-US" altLang="zh-CN" sz="2800" dirty="0">
                <a:latin typeface="+mn-lt"/>
                <a:ea typeface="+mn-ea"/>
              </a:rPr>
              <a:t>(visited[s']=false) </a:t>
            </a:r>
            <a:r>
              <a:rPr lang="en-US" altLang="zh-CN" sz="2800" dirty="0" err="1" smtClean="0">
                <a:latin typeface="+mn-lt"/>
                <a:ea typeface="+mn-ea"/>
              </a:rPr>
              <a:t>w.putElement</a:t>
            </a:r>
            <a:r>
              <a:rPr lang="en-US" altLang="zh-CN" sz="2800" dirty="0" smtClean="0">
                <a:latin typeface="+mn-lt"/>
                <a:ea typeface="+mn-ea"/>
              </a:rPr>
              <a:t>(s</a:t>
            </a:r>
            <a:r>
              <a:rPr lang="en-US" altLang="zh-CN" sz="2800" dirty="0">
                <a:latin typeface="+mn-lt"/>
                <a:ea typeface="+mn-ea"/>
              </a:rPr>
              <a:t>');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/>
              </a:rPr>
              <a:t>		</a:t>
            </a:r>
            <a:r>
              <a:rPr lang="en-US" altLang="zh-CN" sz="2800" dirty="0" err="1" smtClean="0">
                <a:solidFill>
                  <a:prstClr val="black"/>
                </a:solidFill>
                <a:latin typeface="Calibri"/>
                <a:ea typeface="宋体"/>
              </a:rPr>
              <a:t>w.removeElement</a:t>
            </a:r>
            <a:r>
              <a:rPr lang="en-US" altLang="zh-CN" sz="2800" dirty="0" smtClean="0">
                <a:solidFill>
                  <a:prstClr val="black"/>
                </a:solidFill>
                <a:latin typeface="Calibri"/>
                <a:ea typeface="宋体"/>
              </a:rPr>
              <a:t>(s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/>
              </a:rPr>
              <a:t>);</a:t>
            </a:r>
            <a:endParaRPr lang="en-US" altLang="zh-CN" sz="28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        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+mn-ea"/>
              </a:rPr>
              <a:t>return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+mn-ea"/>
              </a:rPr>
              <a:t>true;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dirty="0">
                <a:latin typeface="+mn-lt"/>
                <a:ea typeface="+mn-ea"/>
              </a:rPr>
              <a:t>  </a:t>
            </a:r>
            <a:r>
              <a:rPr lang="en-US" altLang="zh-CN" sz="2800" dirty="0" smtClean="0">
                <a:latin typeface="+mn-lt"/>
                <a:ea typeface="+mn-ea"/>
              </a:rPr>
              <a:t>}</a:t>
            </a:r>
            <a:endParaRPr lang="en-US" altLang="zh-CN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18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dirty="0" smtClean="0"/>
              <a:t>Fair Safety Analysis</a:t>
            </a:r>
            <a:endParaRPr lang="zh-CN" altLang="en-US" dirty="0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250825" y="908050"/>
            <a:ext cx="85788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Let K=&lt;S,R,I,F&gt; be a </a:t>
            </a:r>
            <a:r>
              <a:rPr lang="en-US" altLang="zh-CN" sz="2800" dirty="0" err="1">
                <a:latin typeface="+mn-lt"/>
                <a:ea typeface="+mn-ea"/>
              </a:rPr>
              <a:t>Kripke</a:t>
            </a:r>
            <a:r>
              <a:rPr lang="en-US" altLang="zh-CN" sz="2800" dirty="0">
                <a:latin typeface="+mn-lt"/>
                <a:ea typeface="+mn-ea"/>
              </a:rPr>
              <a:t> structure, and A </a:t>
            </a:r>
            <a:r>
              <a:rPr lang="en-US" altLang="zh-CN" sz="2800" dirty="0">
                <a:latin typeface="+mn-lt"/>
                <a:ea typeface="+mn-ea"/>
                <a:sym typeface="Symbol"/>
              </a:rPr>
              <a:t>S</a:t>
            </a:r>
            <a:r>
              <a:rPr lang="en-US" altLang="zh-CN" sz="2800" dirty="0">
                <a:latin typeface="+mn-lt"/>
                <a:ea typeface="+mn-ea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7" name="内容占位符 7"/>
          <p:cNvSpPr txBox="1">
            <a:spLocks/>
          </p:cNvSpPr>
          <p:nvPr/>
        </p:nvSpPr>
        <p:spPr bwMode="auto">
          <a:xfrm>
            <a:off x="250825" y="2276475"/>
            <a:ext cx="83629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3200" b="1" dirty="0">
                <a:latin typeface="+mn-lt"/>
                <a:ea typeface="+mn-ea"/>
              </a:rPr>
              <a:t>Proposition: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3200" dirty="0" err="1" smtClean="0">
                <a:latin typeface="+mn-lt"/>
                <a:ea typeface="+mn-ea"/>
              </a:rPr>
              <a:t>Fair</a:t>
            </a:r>
            <a:r>
              <a:rPr lang="en-US" altLang="zh-CN" sz="3200" dirty="0" err="1" smtClean="0"/>
              <a:t>Safety</a:t>
            </a:r>
            <a:r>
              <a:rPr lang="en-US" altLang="zh-CN" sz="3200" dirty="0" err="1" smtClean="0">
                <a:latin typeface="+mn-lt"/>
                <a:ea typeface="+mn-ea"/>
              </a:rPr>
              <a:t>Analysis</a:t>
            </a:r>
            <a:r>
              <a:rPr lang="en-US" altLang="zh-CN" sz="3200" dirty="0" smtClean="0">
                <a:latin typeface="+mn-lt"/>
                <a:ea typeface="+mn-ea"/>
              </a:rPr>
              <a:t>(K,A</a:t>
            </a:r>
            <a:r>
              <a:rPr lang="en-US" altLang="zh-CN" sz="3200" dirty="0">
                <a:latin typeface="+mn-lt"/>
                <a:ea typeface="+mn-ea"/>
              </a:rPr>
              <a:t>) =true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3200" dirty="0" err="1">
                <a:latin typeface="+mn-lt"/>
                <a:ea typeface="+mn-ea"/>
              </a:rPr>
              <a:t>Iff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3200" dirty="0">
                <a:latin typeface="+mn-lt"/>
                <a:ea typeface="+mn-ea"/>
              </a:rPr>
              <a:t>A is a fair </a:t>
            </a:r>
            <a:r>
              <a:rPr lang="en-US" altLang="zh-CN" sz="3200" dirty="0" smtClean="0"/>
              <a:t>Safety </a:t>
            </a:r>
            <a:r>
              <a:rPr lang="en-US" altLang="zh-CN" sz="3200" dirty="0" smtClean="0">
                <a:latin typeface="+mn-lt"/>
                <a:ea typeface="+mn-ea"/>
              </a:rPr>
              <a:t>property</a:t>
            </a:r>
            <a:endParaRPr lang="en-US" altLang="zh-CN" sz="32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3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63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Reachability &amp; Safety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Fair Safety is a dual property of fair reachability.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b="1" dirty="0" smtClean="0"/>
              <a:t>Proposition</a:t>
            </a:r>
            <a:endParaRPr lang="en-US" altLang="zh-CN" b="1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A is a fair safety property of a system K=&lt;S,R,I,F&gt;,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iff</a:t>
            </a:r>
            <a:r>
              <a:rPr lang="en-US" altLang="zh-CN" dirty="0" smtClean="0"/>
              <a:t> S\A is not a fair reachability property of K.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1759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Reachability &amp; Safety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FairSafetyAnalysis</a:t>
            </a:r>
            <a:r>
              <a:rPr lang="en-US" altLang="zh-CN" dirty="0" smtClean="0"/>
              <a:t>(K,Y) =true </a:t>
            </a:r>
            <a:r>
              <a:rPr lang="en-US" altLang="zh-CN" dirty="0" smtClean="0">
                <a:sym typeface="Symbol"/>
              </a:rPr>
              <a:t>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FairReachabilityAnalysis</a:t>
            </a:r>
            <a:r>
              <a:rPr lang="en-US" altLang="zh-CN" dirty="0" smtClean="0"/>
              <a:t>(K,S\Y) =false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	</a:t>
            </a:r>
          </a:p>
        </p:txBody>
      </p:sp>
    </p:spTree>
    <p:extLst>
      <p:ext uri="{BB962C8B-B14F-4D97-AF65-F5344CB8AC3E}">
        <p14:creationId xmlns:p14="http://schemas.microsoft.com/office/powerpoint/2010/main" xmlns="" val="24847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altLang="zh-CN" smtClean="0"/>
              <a:t>Basic Properties (2)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6432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Avoidability Property</a:t>
            </a:r>
            <a:endParaRPr lang="zh-CN" altLang="en-US" smtClean="0"/>
          </a:p>
        </p:txBody>
      </p:sp>
      <p:sp>
        <p:nvSpPr>
          <p:cNvPr id="45059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 Let X be a set of states.</a:t>
            </a: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 X is </a:t>
            </a:r>
            <a:r>
              <a:rPr lang="en-US" altLang="zh-CN" smtClean="0"/>
              <a:t>a fair avoidability property, if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 there exists some fair computation of K that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 does not pass any X-states.</a:t>
            </a: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82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例子</a:t>
            </a:r>
            <a:r>
              <a:rPr lang="en-US" altLang="zh-CN" dirty="0">
                <a:solidFill>
                  <a:prstClr val="black"/>
                </a:solidFill>
              </a:rPr>
              <a:t>-</a:t>
            </a:r>
            <a:r>
              <a:rPr lang="zh-CN" altLang="en-US" dirty="0">
                <a:solidFill>
                  <a:prstClr val="black"/>
                </a:solidFill>
              </a:rPr>
              <a:t>互斥</a:t>
            </a:r>
            <a:r>
              <a:rPr lang="en-US" altLang="zh-CN" dirty="0">
                <a:solidFill>
                  <a:prstClr val="black"/>
                </a:solidFill>
              </a:rPr>
              <a:t>：</a:t>
            </a:r>
            <a:r>
              <a:rPr lang="zh-CN" altLang="en-US" dirty="0">
                <a:solidFill>
                  <a:prstClr val="black"/>
                </a:solidFill>
              </a:rPr>
              <a:t>状态图</a:t>
            </a:r>
            <a:r>
              <a:rPr lang="en-US" altLang="zh-CN" dirty="0"/>
              <a:t>(State </a:t>
            </a:r>
            <a:r>
              <a:rPr lang="en-US" altLang="zh-CN" dirty="0">
                <a:solidFill>
                  <a:prstClr val="black"/>
                </a:solidFill>
              </a:rPr>
              <a:t>Diagram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/>
        </p:nvSpPr>
        <p:spPr bwMode="auto">
          <a:xfrm>
            <a:off x="3124200" y="6448425"/>
            <a:ext cx="2887663" cy="273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pPr algn="r"/>
            <a:fld id="{D835822B-28EE-4395-9E41-B5954C8295D5}" type="slidenum">
              <a:rPr lang="en-US" altLang="zh-CN" smtClean="0"/>
              <a:pPr algn="r"/>
              <a:t>5</a:t>
            </a:fld>
            <a:endParaRPr lang="en-US" altLang="zh-CN" smtClean="0"/>
          </a:p>
        </p:txBody>
      </p:sp>
      <p:cxnSp>
        <p:nvCxnSpPr>
          <p:cNvPr id="5" name="曲线连接符 4"/>
          <p:cNvCxnSpPr>
            <a:stCxn id="8" idx="2"/>
            <a:endCxn id="14" idx="0"/>
          </p:cNvCxnSpPr>
          <p:nvPr/>
        </p:nvCxnSpPr>
        <p:spPr>
          <a:xfrm rot="5400000" flipH="1">
            <a:off x="1114425" y="3933825"/>
            <a:ext cx="3024188" cy="1588"/>
          </a:xfrm>
          <a:prstGeom prst="curvedConnector5">
            <a:avLst>
              <a:gd name="adj1" fmla="val -17537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43"/>
          <p:cNvCxnSpPr>
            <a:stCxn id="14" idx="2"/>
            <a:endCxn id="9" idx="0"/>
          </p:cNvCxnSpPr>
          <p:nvPr/>
        </p:nvCxnSpPr>
        <p:spPr>
          <a:xfrm rot="5400000">
            <a:off x="219471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43"/>
          <p:cNvCxnSpPr>
            <a:stCxn id="15" idx="2"/>
          </p:cNvCxnSpPr>
          <p:nvPr/>
        </p:nvCxnSpPr>
        <p:spPr>
          <a:xfrm rot="16200000" flipH="1">
            <a:off x="2951163" y="655638"/>
            <a:ext cx="287337" cy="2090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176371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CR</a:t>
            </a:r>
            <a:endParaRPr lang="zh-CN" altLang="en-US" sz="2000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76371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wait</a:t>
            </a:r>
            <a:endParaRPr lang="zh-CN" altLang="en-US" sz="2000"/>
          </a:p>
        </p:txBody>
      </p:sp>
      <p:cxnSp>
        <p:nvCxnSpPr>
          <p:cNvPr id="10" name="曲线连接符 43"/>
          <p:cNvCxnSpPr>
            <a:stCxn id="9" idx="2"/>
            <a:endCxn id="8" idx="0"/>
          </p:cNvCxnSpPr>
          <p:nvPr/>
        </p:nvCxnSpPr>
        <p:spPr>
          <a:xfrm rot="5400000">
            <a:off x="2193132" y="4580731"/>
            <a:ext cx="86360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43"/>
          <p:cNvCxnSpPr>
            <a:stCxn id="9" idx="2"/>
            <a:endCxn id="9" idx="3"/>
          </p:cNvCxnSpPr>
          <p:nvPr/>
        </p:nvCxnSpPr>
        <p:spPr>
          <a:xfrm rot="5400000" flipH="1" flipV="1">
            <a:off x="294798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4"/>
          <p:cNvSpPr txBox="1">
            <a:spLocks noChangeArrowheads="1"/>
          </p:cNvSpPr>
          <p:nvPr/>
        </p:nvSpPr>
        <p:spPr bwMode="auto">
          <a:xfrm>
            <a:off x="1187624" y="4365625"/>
            <a:ext cx="14396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[x=0 or t=0]</a:t>
            </a:r>
            <a:endParaRPr lang="zh-CN" altLang="en-US" sz="2000" dirty="0"/>
          </a:p>
        </p:txBody>
      </p:sp>
      <p:sp>
        <p:nvSpPr>
          <p:cNvPr id="13" name="TextBox 85"/>
          <p:cNvSpPr txBox="1">
            <a:spLocks noChangeArrowheads="1"/>
          </p:cNvSpPr>
          <p:nvPr/>
        </p:nvSpPr>
        <p:spPr bwMode="auto">
          <a:xfrm>
            <a:off x="2771775" y="4221163"/>
            <a:ext cx="1512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[x=1 and t=1]</a:t>
            </a:r>
            <a:endParaRPr lang="zh-CN" altLang="en-US" sz="2000" dirty="0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76371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NCR</a:t>
            </a:r>
            <a:endParaRPr lang="zh-CN" altLang="en-US" sz="2000"/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1187450" y="11255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initialization</a:t>
            </a:r>
            <a:endParaRPr lang="zh-CN" altLang="en-US" sz="2000"/>
          </a:p>
        </p:txBody>
      </p:sp>
      <p:cxnSp>
        <p:nvCxnSpPr>
          <p:cNvPr id="16" name="曲线连接符 43"/>
          <p:cNvCxnSpPr>
            <a:stCxn id="28" idx="4"/>
            <a:endCxn id="14" idx="0"/>
          </p:cNvCxnSpPr>
          <p:nvPr/>
        </p:nvCxnSpPr>
        <p:spPr>
          <a:xfrm rot="5400000">
            <a:off x="248285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43"/>
          <p:cNvCxnSpPr>
            <a:stCxn id="20" idx="2"/>
            <a:endCxn id="23" idx="0"/>
          </p:cNvCxnSpPr>
          <p:nvPr/>
        </p:nvCxnSpPr>
        <p:spPr>
          <a:xfrm rot="5400000" flipH="1">
            <a:off x="5146675" y="3933825"/>
            <a:ext cx="3024188" cy="1588"/>
          </a:xfrm>
          <a:prstGeom prst="curvedConnector5">
            <a:avLst>
              <a:gd name="adj1" fmla="val -20258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43"/>
          <p:cNvCxnSpPr>
            <a:stCxn id="23" idx="2"/>
            <a:endCxn id="21" idx="0"/>
          </p:cNvCxnSpPr>
          <p:nvPr/>
        </p:nvCxnSpPr>
        <p:spPr>
          <a:xfrm rot="5400000">
            <a:off x="622696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43"/>
          <p:cNvCxnSpPr>
            <a:stCxn id="21" idx="2"/>
            <a:endCxn id="20" idx="0"/>
          </p:cNvCxnSpPr>
          <p:nvPr/>
        </p:nvCxnSpPr>
        <p:spPr>
          <a:xfrm rot="5400000">
            <a:off x="6226969" y="45807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579596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CR</a:t>
            </a:r>
            <a:endParaRPr lang="zh-CN" altLang="en-US" sz="2000"/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579596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wait</a:t>
            </a:r>
            <a:endParaRPr lang="zh-CN" altLang="en-US" sz="2000"/>
          </a:p>
        </p:txBody>
      </p:sp>
      <p:cxnSp>
        <p:nvCxnSpPr>
          <p:cNvPr id="22" name="曲线连接符 43"/>
          <p:cNvCxnSpPr>
            <a:stCxn id="21" idx="2"/>
            <a:endCxn id="21" idx="3"/>
          </p:cNvCxnSpPr>
          <p:nvPr/>
        </p:nvCxnSpPr>
        <p:spPr>
          <a:xfrm rot="5400000" flipH="1" flipV="1">
            <a:off x="698023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79596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NCR</a:t>
            </a:r>
            <a:endParaRPr lang="zh-CN" altLang="en-US" sz="2000"/>
          </a:p>
        </p:txBody>
      </p:sp>
      <p:cxnSp>
        <p:nvCxnSpPr>
          <p:cNvPr id="24" name="曲线连接符 43"/>
          <p:cNvCxnSpPr>
            <a:stCxn id="29" idx="4"/>
            <a:endCxn id="23" idx="0"/>
          </p:cNvCxnSpPr>
          <p:nvPr/>
        </p:nvCxnSpPr>
        <p:spPr>
          <a:xfrm rot="5400000">
            <a:off x="651510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39750" y="126841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26" name="曲线连接符 43"/>
          <p:cNvCxnSpPr>
            <a:stCxn id="25" idx="6"/>
            <a:endCxn id="15" idx="1"/>
          </p:cNvCxnSpPr>
          <p:nvPr/>
        </p:nvCxnSpPr>
        <p:spPr>
          <a:xfrm flipV="1">
            <a:off x="684213" y="1341438"/>
            <a:ext cx="503237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95288" y="1844675"/>
            <a:ext cx="8064500" cy="482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55587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658812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30" name="直接连接符 29"/>
          <p:cNvCxnSpPr>
            <a:stCxn id="27" idx="0"/>
            <a:endCxn id="27" idx="2"/>
          </p:cNvCxnSpPr>
          <p:nvPr/>
        </p:nvCxnSpPr>
        <p:spPr>
          <a:xfrm rot="16200000" flipH="1">
            <a:off x="2016126" y="4257675"/>
            <a:ext cx="4824412" cy="15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84"/>
          <p:cNvSpPr txBox="1">
            <a:spLocks noChangeArrowheads="1"/>
          </p:cNvSpPr>
          <p:nvPr/>
        </p:nvSpPr>
        <p:spPr bwMode="auto">
          <a:xfrm>
            <a:off x="5220072" y="4365625"/>
            <a:ext cx="1439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[y=0 or t=1]</a:t>
            </a:r>
            <a:endParaRPr lang="zh-CN" altLang="en-US" sz="2000" dirty="0"/>
          </a:p>
        </p:txBody>
      </p:sp>
      <p:sp>
        <p:nvSpPr>
          <p:cNvPr id="32" name="TextBox 85"/>
          <p:cNvSpPr txBox="1">
            <a:spLocks noChangeArrowheads="1"/>
          </p:cNvSpPr>
          <p:nvPr/>
        </p:nvSpPr>
        <p:spPr bwMode="auto">
          <a:xfrm>
            <a:off x="6804025" y="4221163"/>
            <a:ext cx="1512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[y=1 and t=0]</a:t>
            </a:r>
            <a:endParaRPr lang="zh-CN" altLang="en-US" sz="2000"/>
          </a:p>
        </p:txBody>
      </p:sp>
      <p:sp>
        <p:nvSpPr>
          <p:cNvPr id="33" name="矩形 42"/>
          <p:cNvSpPr>
            <a:spLocks noChangeArrowheads="1"/>
          </p:cNvSpPr>
          <p:nvPr/>
        </p:nvSpPr>
        <p:spPr bwMode="auto">
          <a:xfrm>
            <a:off x="3132054" y="1341438"/>
            <a:ext cx="1133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x:=0;y:=0</a:t>
            </a:r>
            <a:endParaRPr lang="zh-CN" altLang="en-US" sz="2000"/>
          </a:p>
        </p:txBody>
      </p:sp>
      <p:sp>
        <p:nvSpPr>
          <p:cNvPr id="34" name="矩形 45"/>
          <p:cNvSpPr>
            <a:spLocks noChangeArrowheads="1"/>
          </p:cNvSpPr>
          <p:nvPr/>
        </p:nvSpPr>
        <p:spPr bwMode="auto">
          <a:xfrm>
            <a:off x="2613851" y="3068638"/>
            <a:ext cx="11095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y:=1;t:=1</a:t>
            </a: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648506" y="3068638"/>
            <a:ext cx="11047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x:=1;t:=0</a:t>
            </a:r>
          </a:p>
        </p:txBody>
      </p:sp>
      <p:sp>
        <p:nvSpPr>
          <p:cNvPr id="36" name="矩形 48"/>
          <p:cNvSpPr>
            <a:spLocks noChangeArrowheads="1"/>
          </p:cNvSpPr>
          <p:nvPr/>
        </p:nvSpPr>
        <p:spPr bwMode="auto">
          <a:xfrm>
            <a:off x="6087276" y="5516563"/>
            <a:ext cx="6222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x:=0</a:t>
            </a:r>
          </a:p>
        </p:txBody>
      </p:sp>
      <p:sp>
        <p:nvSpPr>
          <p:cNvPr id="37" name="矩形 49"/>
          <p:cNvSpPr>
            <a:spLocks noChangeArrowheads="1"/>
          </p:cNvSpPr>
          <p:nvPr/>
        </p:nvSpPr>
        <p:spPr bwMode="auto">
          <a:xfrm>
            <a:off x="2051034" y="5516563"/>
            <a:ext cx="627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y:=0</a:t>
            </a:r>
          </a:p>
        </p:txBody>
      </p:sp>
      <p:sp>
        <p:nvSpPr>
          <p:cNvPr id="38" name="页脚占位符 4"/>
          <p:cNvSpPr txBox="1">
            <a:spLocks/>
          </p:cNvSpPr>
          <p:nvPr/>
        </p:nvSpPr>
        <p:spPr>
          <a:xfrm>
            <a:off x="395288" y="1844675"/>
            <a:ext cx="1223962" cy="2889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A</a:t>
            </a:r>
          </a:p>
        </p:txBody>
      </p:sp>
      <p:sp>
        <p:nvSpPr>
          <p:cNvPr id="39" name="页脚占位符 4"/>
          <p:cNvSpPr txBox="1">
            <a:spLocks/>
          </p:cNvSpPr>
          <p:nvPr/>
        </p:nvSpPr>
        <p:spPr>
          <a:xfrm>
            <a:off x="4427538" y="1844675"/>
            <a:ext cx="1223962" cy="2889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B</a:t>
            </a:r>
          </a:p>
        </p:txBody>
      </p:sp>
      <p:sp>
        <p:nvSpPr>
          <p:cNvPr id="40" name="矩形 35"/>
          <p:cNvSpPr>
            <a:spLocks noChangeArrowheads="1"/>
          </p:cNvSpPr>
          <p:nvPr/>
        </p:nvSpPr>
        <p:spPr bwMode="auto">
          <a:xfrm>
            <a:off x="3627221" y="3932237"/>
            <a:ext cx="33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X</a:t>
            </a:r>
            <a:endParaRPr lang="zh-CN" alt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1" name="矩形 35"/>
          <p:cNvSpPr>
            <a:spLocks noChangeArrowheads="1"/>
          </p:cNvSpPr>
          <p:nvPr/>
        </p:nvSpPr>
        <p:spPr bwMode="auto">
          <a:xfrm>
            <a:off x="7663106" y="3851275"/>
            <a:ext cx="33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X</a:t>
            </a:r>
            <a:endParaRPr lang="zh-CN" altLang="en-US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02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Example: {s0,s2}x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7" idx="1"/>
          </p:cNvCxnSpPr>
          <p:nvPr/>
        </p:nvCxnSpPr>
        <p:spPr>
          <a:xfrm>
            <a:off x="1908175" y="1916113"/>
            <a:ext cx="3046413" cy="43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6" idx="3"/>
          </p:cNvCxnSpPr>
          <p:nvPr/>
        </p:nvCxnSpPr>
        <p:spPr>
          <a:xfrm flipV="1">
            <a:off x="1908175" y="4341813"/>
            <a:ext cx="3046413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95" name="矩形 18"/>
          <p:cNvSpPr>
            <a:spLocks noChangeArrowheads="1"/>
          </p:cNvSpPr>
          <p:nvPr/>
        </p:nvSpPr>
        <p:spPr bwMode="auto">
          <a:xfrm>
            <a:off x="179388" y="5651500"/>
            <a:ext cx="3140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Calibri" pitchFamily="34" charset="0"/>
              </a:rPr>
              <a:t>F={{s2,s3},{s0,s2}}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xmlns="" val="19609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Example: {s1,s3}</a:t>
            </a:r>
            <a:r>
              <a:rPr lang="en-US" altLang="zh-CN" smtClean="0">
                <a:sym typeface="Symbol" pitchFamily="18" charset="2"/>
              </a:rPr>
              <a:t>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17" name="曲线连接符 15"/>
          <p:cNvCxnSpPr>
            <a:cxnSpLocks noChangeShapeType="1"/>
            <a:endCxn id="4" idx="4"/>
          </p:cNvCxnSpPr>
          <p:nvPr/>
        </p:nvCxnSpPr>
        <p:spPr bwMode="auto">
          <a:xfrm flipV="1">
            <a:off x="1908175" y="4437063"/>
            <a:ext cx="1260475" cy="504825"/>
          </a:xfrm>
          <a:prstGeom prst="curvedConnector2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47118" name="矩形 18"/>
          <p:cNvSpPr>
            <a:spLocks noChangeArrowheads="1"/>
          </p:cNvSpPr>
          <p:nvPr/>
        </p:nvSpPr>
        <p:spPr bwMode="auto">
          <a:xfrm>
            <a:off x="179388" y="5651500"/>
            <a:ext cx="3140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Calibri" pitchFamily="34" charset="0"/>
              </a:rPr>
              <a:t>F={{s2,s3},{s0,s2}}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858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Avoidability Problem</a:t>
            </a:r>
            <a:endParaRPr lang="zh-CN" altLang="en-US" smtClean="0"/>
          </a:p>
        </p:txBody>
      </p:sp>
      <p:sp>
        <p:nvSpPr>
          <p:cNvPr id="48131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	Given a set X</a:t>
            </a:r>
            <a:r>
              <a:rPr lang="en-US" altLang="zh-CN" smtClean="0">
                <a:sym typeface="Symbol" pitchFamily="18" charset="2"/>
              </a:rPr>
              <a:t>S</a:t>
            </a:r>
            <a:r>
              <a:rPr lang="en-US" altLang="zh-CN" smtClean="0"/>
              <a:t>.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	Is X a fair avoidability property?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1441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Avoidability Problem</a:t>
            </a:r>
            <a:endParaRPr lang="zh-CN" altLang="en-US" smtClean="0"/>
          </a:p>
        </p:txBody>
      </p:sp>
      <p:sp>
        <p:nvSpPr>
          <p:cNvPr id="4915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>
            <a:normAutofit/>
          </a:bodyPr>
          <a:lstStyle/>
          <a:p>
            <a:pPr eaLnBrk="1" hangingPunct="1"/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	For a finite state system &lt;S,R,I,F&gt;:</a:t>
            </a:r>
          </a:p>
          <a:p>
            <a:pPr eaLnBrk="1" hangingPunct="1">
              <a:buFont typeface="Arial" charset="0"/>
              <a:buNone/>
            </a:pPr>
            <a:r>
              <a:rPr lang="en-US" altLang="zh-CN" dirty="0" smtClean="0">
                <a:sym typeface="Symbol" pitchFamily="18" charset="2"/>
              </a:rPr>
              <a:t>	Define R|Y=R(</a:t>
            </a:r>
            <a:r>
              <a:rPr lang="en-US" altLang="zh-CN" dirty="0" err="1" smtClean="0">
                <a:sym typeface="Symbol" pitchFamily="18" charset="2"/>
              </a:rPr>
              <a:t>YxY</a:t>
            </a:r>
            <a:r>
              <a:rPr lang="en-US" altLang="zh-CN" dirty="0" smtClean="0">
                <a:sym typeface="Symbol" pitchFamily="18" charset="2"/>
              </a:rPr>
              <a:t>);  {f1,…,fn}|Y={f1Y,…,</a:t>
            </a:r>
            <a:r>
              <a:rPr lang="en-US" altLang="zh-CN" dirty="0" err="1" smtClean="0">
                <a:sym typeface="Symbol" pitchFamily="18" charset="2"/>
              </a:rPr>
              <a:t>fnY</a:t>
            </a:r>
            <a:r>
              <a:rPr lang="en-US" altLang="zh-CN" dirty="0" smtClean="0">
                <a:sym typeface="Symbol" pitchFamily="18" charset="2"/>
              </a:rPr>
              <a:t>}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Define K|Y = &lt;Y,R|Y,I</a:t>
            </a:r>
            <a:r>
              <a:rPr lang="en-US" altLang="zh-CN" dirty="0" smtClean="0">
                <a:sym typeface="Symbol" pitchFamily="18" charset="2"/>
              </a:rPr>
              <a:t></a:t>
            </a:r>
            <a:r>
              <a:rPr lang="en-US" altLang="zh-CN" dirty="0" smtClean="0"/>
              <a:t>Y,F|Y&gt;</a:t>
            </a:r>
          </a:p>
          <a:p>
            <a:pPr>
              <a:buNone/>
            </a:pPr>
            <a:r>
              <a:rPr lang="en-US" altLang="zh-CN" dirty="0" smtClean="0"/>
              <a:t>	Let A</a:t>
            </a:r>
            <a:r>
              <a:rPr lang="en-US" altLang="zh-CN" dirty="0" smtClean="0">
                <a:sym typeface="Symbol"/>
              </a:rPr>
              <a:t>S. </a:t>
            </a:r>
            <a:r>
              <a:rPr lang="en-US" altLang="zh-CN" dirty="0" smtClean="0"/>
              <a:t>Let K’= &lt;S’,R’,I’,F’&gt; = K|(S\A)</a:t>
            </a:r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	A is a fair </a:t>
            </a:r>
            <a:r>
              <a:rPr lang="en-US" altLang="zh-CN" dirty="0" err="1" smtClean="0"/>
              <a:t>avoidability</a:t>
            </a:r>
            <a:r>
              <a:rPr lang="en-US" altLang="zh-CN" dirty="0" smtClean="0"/>
              <a:t> property,  </a:t>
            </a:r>
            <a:r>
              <a:rPr lang="en-US" altLang="zh-CN" dirty="0" err="1" smtClean="0"/>
              <a:t>iff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	there is a reachable fair SCC of K’ .</a:t>
            </a:r>
          </a:p>
        </p:txBody>
      </p:sp>
    </p:spTree>
    <p:extLst>
      <p:ext uri="{BB962C8B-B14F-4D97-AF65-F5344CB8AC3E}">
        <p14:creationId xmlns:p14="http://schemas.microsoft.com/office/powerpoint/2010/main" xmlns="" val="40756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Avoidability Analysis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250825" y="908050"/>
            <a:ext cx="85788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Let K=&lt;S,R,I,F&gt; be a </a:t>
            </a:r>
            <a:r>
              <a:rPr lang="en-US" altLang="zh-CN" sz="2800" dirty="0" err="1">
                <a:latin typeface="+mn-lt"/>
                <a:ea typeface="+mn-ea"/>
              </a:rPr>
              <a:t>Kripke</a:t>
            </a:r>
            <a:r>
              <a:rPr lang="en-US" altLang="zh-CN" sz="2800" dirty="0">
                <a:latin typeface="+mn-lt"/>
                <a:ea typeface="+mn-ea"/>
              </a:rPr>
              <a:t> structure, and A </a:t>
            </a:r>
            <a:r>
              <a:rPr lang="en-US" altLang="zh-CN" sz="2800" dirty="0">
                <a:latin typeface="+mn-lt"/>
                <a:ea typeface="+mn-ea"/>
                <a:sym typeface="Symbol"/>
              </a:rPr>
              <a:t>S</a:t>
            </a:r>
            <a:r>
              <a:rPr lang="en-US" altLang="zh-CN" sz="2800" dirty="0">
                <a:latin typeface="+mn-lt"/>
                <a:ea typeface="+mn-ea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50181" name="内容占位符 7"/>
          <p:cNvSpPr txBox="1">
            <a:spLocks/>
          </p:cNvSpPr>
          <p:nvPr/>
        </p:nvSpPr>
        <p:spPr bwMode="auto">
          <a:xfrm>
            <a:off x="0" y="1700213"/>
            <a:ext cx="9144000" cy="5041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latin typeface="Calibri" pitchFamily="34" charset="0"/>
              </a:rPr>
              <a:t>     </a:t>
            </a:r>
            <a:r>
              <a:rPr lang="en-US" altLang="zh-CN" sz="2800" dirty="0" err="1">
                <a:latin typeface="Calibri" pitchFamily="34" charset="0"/>
              </a:rPr>
              <a:t>bool</a:t>
            </a:r>
            <a:r>
              <a:rPr lang="en-US" altLang="zh-CN" sz="2800" dirty="0">
                <a:latin typeface="Calibri" pitchFamily="34" charset="0"/>
              </a:rPr>
              <a:t> </a:t>
            </a:r>
            <a:r>
              <a:rPr lang="en-US" altLang="zh-CN" sz="2800" dirty="0" err="1">
                <a:latin typeface="Calibri" pitchFamily="34" charset="0"/>
              </a:rPr>
              <a:t>FairAvoidabilityAnalysis</a:t>
            </a:r>
            <a:r>
              <a:rPr lang="en-US" altLang="zh-CN" sz="2800" dirty="0">
                <a:latin typeface="Calibri" pitchFamily="34" charset="0"/>
              </a:rPr>
              <a:t>(K,A)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 smtClean="0">
                <a:latin typeface="Calibri" pitchFamily="34" charset="0"/>
              </a:rPr>
              <a:t>    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</a:rPr>
              <a:t>{  K':=(S',R',I’,F’):=K|(S-A);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</a:rPr>
              <a:t>	   G:=(S',R');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</a:rPr>
              <a:t>        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itchFamily="34" charset="0"/>
              </a:rPr>
              <a:t>scclist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</a:rPr>
              <a:t>:=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itchFamily="34" charset="0"/>
              </a:rPr>
              <a:t>scctarjan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</a:rPr>
              <a:t>(G);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</a:rPr>
              <a:t>	   w:={};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</a:rPr>
              <a:t>        for each (e in 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itchFamily="34" charset="0"/>
              </a:rPr>
              <a:t>scclist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</a:rPr>
              <a:t>) if (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itchFamily="34" charset="0"/>
              </a:rPr>
              <a:t>fairscc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itchFamily="34" charset="0"/>
              </a:rPr>
              <a:t>K’,e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</a:rPr>
              <a:t>)) w:=</a:t>
            </a:r>
            <a:r>
              <a:rPr lang="en-US" altLang="zh-CN" sz="2800" dirty="0" err="1" smtClean="0">
                <a:solidFill>
                  <a:srgbClr val="000000"/>
                </a:solidFill>
                <a:latin typeface="Calibri" pitchFamily="34" charset="0"/>
              </a:rPr>
              <a:t>w+e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 smtClean="0">
                <a:latin typeface="Calibri" pitchFamily="34" charset="0"/>
              </a:rPr>
              <a:t>	    return </a:t>
            </a:r>
            <a:r>
              <a:rPr lang="en-US" altLang="zh-CN" sz="2800" dirty="0" err="1" smtClean="0">
                <a:latin typeface="Calibri" pitchFamily="34" charset="0"/>
              </a:rPr>
              <a:t>ReachbilityAnalysis</a:t>
            </a:r>
            <a:r>
              <a:rPr lang="en-US" altLang="zh-CN" sz="2800" dirty="0" smtClean="0">
                <a:latin typeface="Calibri" pitchFamily="34" charset="0"/>
              </a:rPr>
              <a:t>(</a:t>
            </a:r>
            <a:r>
              <a:rPr lang="en-US" altLang="zh-CN" sz="2800" dirty="0" err="1" smtClean="0">
                <a:latin typeface="Calibri" pitchFamily="34" charset="0"/>
              </a:rPr>
              <a:t>K',w</a:t>
            </a:r>
            <a:r>
              <a:rPr lang="en-US" altLang="zh-CN" sz="2800" dirty="0" smtClean="0">
                <a:latin typeface="Calibri" pitchFamily="34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 smtClean="0">
                <a:latin typeface="Calibri" pitchFamily="34" charset="0"/>
              </a:rPr>
              <a:t>    }</a:t>
            </a:r>
            <a:endParaRPr lang="en-US" altLang="zh-CN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Fair </a:t>
            </a:r>
            <a:r>
              <a:rPr lang="en-US" altLang="zh-CN" dirty="0" err="1" smtClean="0"/>
              <a:t>Avoidability</a:t>
            </a:r>
            <a:r>
              <a:rPr lang="en-US" altLang="zh-CN" dirty="0" smtClean="0"/>
              <a:t> Problem (2)</a:t>
            </a:r>
            <a:endParaRPr lang="zh-CN" alt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	For a finite state system &lt;S,R,I,F&gt;: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	Let A</a:t>
            </a:r>
            <a:r>
              <a:rPr lang="en-US" altLang="zh-CN" dirty="0" smtClean="0">
                <a:sym typeface="Symbol"/>
              </a:rPr>
              <a:t>S. </a:t>
            </a:r>
            <a:r>
              <a:rPr lang="en-US" altLang="zh-CN" dirty="0" smtClean="0"/>
              <a:t>Let K’= &lt;S’,R’,I’,F’&gt; = K|(S\A)</a:t>
            </a:r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	A is a fair </a:t>
            </a:r>
            <a:r>
              <a:rPr lang="en-US" altLang="zh-CN" dirty="0" err="1" smtClean="0"/>
              <a:t>avoidability</a:t>
            </a:r>
            <a:r>
              <a:rPr lang="en-US" altLang="zh-CN" dirty="0" smtClean="0"/>
              <a:t> property,  </a:t>
            </a:r>
            <a:r>
              <a:rPr lang="en-US" altLang="zh-CN" dirty="0" err="1" smtClean="0"/>
              <a:t>iff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	there is a reachable fair state of K’, </a:t>
            </a:r>
            <a:r>
              <a:rPr lang="en-US" altLang="zh-CN" dirty="0" err="1" smtClean="0"/>
              <a:t>iff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	there is a </a:t>
            </a:r>
            <a:r>
              <a:rPr lang="en-US" altLang="zh-CN" dirty="0" smtClean="0"/>
              <a:t>fair </a:t>
            </a:r>
            <a:r>
              <a:rPr lang="en-US" altLang="zh-CN" dirty="0" smtClean="0"/>
              <a:t>state in I’ .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3618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Avoidability Analysis (2)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250825" y="908050"/>
            <a:ext cx="85788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Let K=&lt;S,R,I,F&gt; be a </a:t>
            </a:r>
            <a:r>
              <a:rPr lang="en-US" altLang="zh-CN" sz="2800" dirty="0" err="1">
                <a:latin typeface="+mn-lt"/>
                <a:ea typeface="+mn-ea"/>
              </a:rPr>
              <a:t>Kripke</a:t>
            </a:r>
            <a:r>
              <a:rPr lang="en-US" altLang="zh-CN" sz="2800" dirty="0">
                <a:latin typeface="+mn-lt"/>
                <a:ea typeface="+mn-ea"/>
              </a:rPr>
              <a:t> structure, and A </a:t>
            </a:r>
            <a:r>
              <a:rPr lang="en-US" altLang="zh-CN" sz="2800" dirty="0">
                <a:latin typeface="+mn-lt"/>
                <a:ea typeface="+mn-ea"/>
                <a:sym typeface="Symbol"/>
              </a:rPr>
              <a:t>S</a:t>
            </a:r>
            <a:r>
              <a:rPr lang="en-US" altLang="zh-CN" sz="2800" dirty="0">
                <a:latin typeface="+mn-lt"/>
                <a:ea typeface="+mn-ea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52229" name="内容占位符 7"/>
          <p:cNvSpPr txBox="1">
            <a:spLocks/>
          </p:cNvSpPr>
          <p:nvPr/>
        </p:nvSpPr>
        <p:spPr bwMode="auto">
          <a:xfrm>
            <a:off x="0" y="1700213"/>
            <a:ext cx="9144000" cy="5041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latin typeface="Calibri" pitchFamily="34" charset="0"/>
              </a:rPr>
              <a:t>     </a:t>
            </a:r>
            <a:r>
              <a:rPr lang="en-US" altLang="zh-CN" sz="2800" dirty="0" err="1">
                <a:latin typeface="Calibri" pitchFamily="34" charset="0"/>
              </a:rPr>
              <a:t>bool</a:t>
            </a:r>
            <a:r>
              <a:rPr lang="en-US" altLang="zh-CN" sz="2800" dirty="0">
                <a:latin typeface="Calibri" pitchFamily="34" charset="0"/>
              </a:rPr>
              <a:t> </a:t>
            </a:r>
            <a:r>
              <a:rPr lang="en-US" altLang="zh-CN" sz="2800" dirty="0" err="1">
                <a:latin typeface="Calibri" pitchFamily="34" charset="0"/>
              </a:rPr>
              <a:t>FairAvoidabilityAnalysis</a:t>
            </a:r>
            <a:r>
              <a:rPr lang="en-US" altLang="zh-CN" sz="2800" dirty="0">
                <a:latin typeface="Calibri" pitchFamily="34" charset="0"/>
              </a:rPr>
              <a:t>(K,A)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Calibri" pitchFamily="34" charset="0"/>
              </a:rPr>
              <a:t>    </a:t>
            </a:r>
            <a:r>
              <a:rPr lang="en-US" altLang="zh-CN" sz="2800" dirty="0" smtClean="0">
                <a:latin typeface="Calibri" pitchFamily="34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 smtClean="0">
                <a:latin typeface="Calibri" pitchFamily="34" charset="0"/>
              </a:rPr>
              <a:t>		K’:= (S’,R’,I’,F’) := K|(S-A);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 smtClean="0">
                <a:latin typeface="Calibri" pitchFamily="34" charset="0"/>
              </a:rPr>
              <a:t>		if </a:t>
            </a:r>
            <a:r>
              <a:rPr lang="en-US" altLang="zh-CN" sz="2800" dirty="0">
                <a:latin typeface="Calibri" pitchFamily="34" charset="0"/>
              </a:rPr>
              <a:t>(</a:t>
            </a:r>
            <a:r>
              <a:rPr lang="en-US" altLang="zh-CN" sz="2800" dirty="0" err="1"/>
              <a:t>ExistFairState</a:t>
            </a:r>
            <a:r>
              <a:rPr lang="en-US" altLang="zh-CN" sz="2800" dirty="0">
                <a:latin typeface="Calibri" pitchFamily="34" charset="0"/>
              </a:rPr>
              <a:t>(K’,I’)) return true; else return false;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Calibri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12495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Avoidability Analysis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250825" y="908050"/>
            <a:ext cx="85788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Let K=&lt;S,R,I,F&gt; be a fair </a:t>
            </a:r>
            <a:r>
              <a:rPr lang="en-US" altLang="zh-CN" sz="2800" dirty="0" err="1">
                <a:latin typeface="+mn-lt"/>
                <a:ea typeface="+mn-ea"/>
              </a:rPr>
              <a:t>Kripke</a:t>
            </a:r>
            <a:r>
              <a:rPr lang="en-US" altLang="zh-CN" sz="2800" dirty="0">
                <a:latin typeface="+mn-lt"/>
                <a:ea typeface="+mn-ea"/>
              </a:rPr>
              <a:t> structure, and A </a:t>
            </a:r>
            <a:r>
              <a:rPr lang="en-US" altLang="zh-CN" sz="2800" dirty="0">
                <a:latin typeface="+mn-lt"/>
                <a:ea typeface="+mn-ea"/>
                <a:sym typeface="Symbol"/>
              </a:rPr>
              <a:t>S</a:t>
            </a:r>
            <a:r>
              <a:rPr lang="en-US" altLang="zh-CN" sz="2800" dirty="0">
                <a:latin typeface="+mn-lt"/>
                <a:ea typeface="+mn-ea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53253" name="内容占位符 7"/>
          <p:cNvSpPr txBox="1">
            <a:spLocks/>
          </p:cNvSpPr>
          <p:nvPr/>
        </p:nvSpPr>
        <p:spPr bwMode="auto">
          <a:xfrm>
            <a:off x="250825" y="2276475"/>
            <a:ext cx="836295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zh-CN" sz="3200" b="1">
                <a:latin typeface="Calibri" pitchFamily="34" charset="0"/>
              </a:rPr>
              <a:t> Proposition: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zh-CN" sz="3200">
                <a:latin typeface="Calibri" pitchFamily="34" charset="0"/>
              </a:rPr>
              <a:t> FairAvoidabilityAnalysis(K,A) =true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zh-CN" sz="3200">
                <a:latin typeface="Calibri" pitchFamily="34" charset="0"/>
              </a:rPr>
              <a:t> iff 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zh-CN" sz="3200">
                <a:latin typeface="Calibri" pitchFamily="34" charset="0"/>
              </a:rPr>
              <a:t> A is a fair avoidability property</a:t>
            </a:r>
          </a:p>
        </p:txBody>
      </p:sp>
    </p:spTree>
    <p:extLst>
      <p:ext uri="{BB962C8B-B14F-4D97-AF65-F5344CB8AC3E}">
        <p14:creationId xmlns:p14="http://schemas.microsoft.com/office/powerpoint/2010/main" xmlns="" val="8883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Inevitability</a:t>
            </a:r>
            <a:endParaRPr lang="zh-CN" altLang="en-US" smtClean="0"/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	Given a set Y. </a:t>
            </a: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	Y is a fair inevitability property, if</a:t>
            </a:r>
          </a:p>
          <a:p>
            <a:pPr>
              <a:buFont typeface="Arial" charset="0"/>
              <a:buNone/>
            </a:pPr>
            <a:r>
              <a:rPr lang="en-US" altLang="zh-CN" smtClean="0"/>
              <a:t>	 every fair computation passes a Y-state</a:t>
            </a:r>
          </a:p>
        </p:txBody>
      </p:sp>
    </p:spTree>
    <p:extLst>
      <p:ext uri="{BB962C8B-B14F-4D97-AF65-F5344CB8AC3E}">
        <p14:creationId xmlns:p14="http://schemas.microsoft.com/office/powerpoint/2010/main" xmlns="" val="2709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Example: {s1,s3}, {s2,s3}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5" idx="0"/>
          </p:cNvCxnSpPr>
          <p:nvPr/>
        </p:nvCxnSpPr>
        <p:spPr>
          <a:xfrm>
            <a:off x="1908175" y="1916113"/>
            <a:ext cx="1260475" cy="3365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4" idx="4"/>
          </p:cNvCxnSpPr>
          <p:nvPr/>
        </p:nvCxnSpPr>
        <p:spPr>
          <a:xfrm flipV="1">
            <a:off x="1908175" y="4437063"/>
            <a:ext cx="1260475" cy="50482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8"/>
          <p:cNvSpPr>
            <a:spLocks noChangeArrowheads="1"/>
          </p:cNvSpPr>
          <p:nvPr/>
        </p:nvSpPr>
        <p:spPr bwMode="auto">
          <a:xfrm>
            <a:off x="179388" y="5661248"/>
            <a:ext cx="3140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Calibri" pitchFamily="34" charset="0"/>
              </a:rPr>
              <a:t>F={{s2,s3},{s0,s2}}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13071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例子</a:t>
            </a:r>
            <a:r>
              <a:rPr lang="en-US" altLang="zh-CN" dirty="0">
                <a:solidFill>
                  <a:prstClr val="black"/>
                </a:solidFill>
              </a:rPr>
              <a:t>-</a:t>
            </a:r>
            <a:r>
              <a:rPr lang="zh-CN" altLang="en-US" dirty="0">
                <a:solidFill>
                  <a:prstClr val="black"/>
                </a:solidFill>
              </a:rPr>
              <a:t>互斥</a:t>
            </a:r>
            <a:r>
              <a:rPr lang="en-US" altLang="zh-CN" dirty="0">
                <a:solidFill>
                  <a:prstClr val="black"/>
                </a:solidFill>
              </a:rPr>
              <a:t>：</a:t>
            </a:r>
            <a:r>
              <a:rPr lang="zh-CN" altLang="en-US" dirty="0">
                <a:solidFill>
                  <a:prstClr val="black"/>
                </a:solidFill>
              </a:rPr>
              <a:t>状态图</a:t>
            </a:r>
            <a:r>
              <a:rPr lang="en-US" altLang="zh-CN" dirty="0"/>
              <a:t>(State </a:t>
            </a:r>
            <a:r>
              <a:rPr lang="en-US" altLang="zh-CN" dirty="0">
                <a:solidFill>
                  <a:prstClr val="black"/>
                </a:solidFill>
              </a:rPr>
              <a:t>Diagram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/>
        </p:nvSpPr>
        <p:spPr bwMode="auto">
          <a:xfrm>
            <a:off x="3124200" y="6448425"/>
            <a:ext cx="2887663" cy="273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pPr algn="r"/>
            <a:fld id="{D835822B-28EE-4395-9E41-B5954C8295D5}" type="slidenum">
              <a:rPr lang="en-US" altLang="zh-CN" smtClean="0"/>
              <a:pPr algn="r"/>
              <a:t>6</a:t>
            </a:fld>
            <a:endParaRPr lang="en-US" altLang="zh-CN" smtClean="0"/>
          </a:p>
        </p:txBody>
      </p:sp>
      <p:cxnSp>
        <p:nvCxnSpPr>
          <p:cNvPr id="5" name="曲线连接符 4"/>
          <p:cNvCxnSpPr>
            <a:stCxn id="8" idx="2"/>
            <a:endCxn id="14" idx="0"/>
          </p:cNvCxnSpPr>
          <p:nvPr/>
        </p:nvCxnSpPr>
        <p:spPr>
          <a:xfrm rot="5400000" flipH="1">
            <a:off x="1114425" y="3933825"/>
            <a:ext cx="3024188" cy="1588"/>
          </a:xfrm>
          <a:prstGeom prst="curvedConnector5">
            <a:avLst>
              <a:gd name="adj1" fmla="val -17537"/>
              <a:gd name="adj2" fmla="val 68678338"/>
              <a:gd name="adj3" fmla="val 10755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43"/>
          <p:cNvCxnSpPr>
            <a:stCxn id="14" idx="2"/>
            <a:endCxn id="9" idx="0"/>
          </p:cNvCxnSpPr>
          <p:nvPr/>
        </p:nvCxnSpPr>
        <p:spPr>
          <a:xfrm rot="5400000">
            <a:off x="2194719" y="3285331"/>
            <a:ext cx="863600" cy="15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43"/>
          <p:cNvCxnSpPr>
            <a:stCxn id="15" idx="2"/>
          </p:cNvCxnSpPr>
          <p:nvPr/>
        </p:nvCxnSpPr>
        <p:spPr>
          <a:xfrm rot="16200000" flipH="1">
            <a:off x="2951163" y="655638"/>
            <a:ext cx="287337" cy="2090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176371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CR</a:t>
            </a:r>
            <a:endParaRPr lang="zh-CN" altLang="en-US" sz="2000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76371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wait</a:t>
            </a:r>
            <a:endParaRPr lang="zh-CN" altLang="en-US" sz="2000"/>
          </a:p>
        </p:txBody>
      </p:sp>
      <p:cxnSp>
        <p:nvCxnSpPr>
          <p:cNvPr id="10" name="曲线连接符 43"/>
          <p:cNvCxnSpPr>
            <a:stCxn id="9" idx="2"/>
            <a:endCxn id="8" idx="0"/>
          </p:cNvCxnSpPr>
          <p:nvPr/>
        </p:nvCxnSpPr>
        <p:spPr>
          <a:xfrm rot="5400000">
            <a:off x="2193132" y="4580731"/>
            <a:ext cx="863600" cy="15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43"/>
          <p:cNvCxnSpPr>
            <a:stCxn id="9" idx="2"/>
            <a:endCxn id="9" idx="3"/>
          </p:cNvCxnSpPr>
          <p:nvPr/>
        </p:nvCxnSpPr>
        <p:spPr>
          <a:xfrm rot="5400000" flipH="1" flipV="1">
            <a:off x="294798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4"/>
          <p:cNvSpPr txBox="1">
            <a:spLocks noChangeArrowheads="1"/>
          </p:cNvSpPr>
          <p:nvPr/>
        </p:nvSpPr>
        <p:spPr bwMode="auto">
          <a:xfrm>
            <a:off x="1187624" y="4365625"/>
            <a:ext cx="14396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[x=0 or t=0]</a:t>
            </a:r>
            <a:endParaRPr lang="zh-CN" altLang="en-US" sz="2000" dirty="0"/>
          </a:p>
        </p:txBody>
      </p:sp>
      <p:sp>
        <p:nvSpPr>
          <p:cNvPr id="13" name="TextBox 85"/>
          <p:cNvSpPr txBox="1">
            <a:spLocks noChangeArrowheads="1"/>
          </p:cNvSpPr>
          <p:nvPr/>
        </p:nvSpPr>
        <p:spPr bwMode="auto">
          <a:xfrm>
            <a:off x="2771775" y="4221163"/>
            <a:ext cx="1512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/>
              <a:t>[x=1 and t=1]</a:t>
            </a:r>
            <a:endParaRPr lang="zh-CN" altLang="en-US" sz="2000" dirty="0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176371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NCR</a:t>
            </a:r>
            <a:endParaRPr lang="zh-CN" altLang="en-US" sz="2000"/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1187450" y="11255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initialization</a:t>
            </a:r>
            <a:endParaRPr lang="zh-CN" altLang="en-US" sz="2000"/>
          </a:p>
        </p:txBody>
      </p:sp>
      <p:cxnSp>
        <p:nvCxnSpPr>
          <p:cNvPr id="16" name="曲线连接符 43"/>
          <p:cNvCxnSpPr>
            <a:stCxn id="28" idx="4"/>
            <a:endCxn id="14" idx="0"/>
          </p:cNvCxnSpPr>
          <p:nvPr/>
        </p:nvCxnSpPr>
        <p:spPr>
          <a:xfrm rot="5400000">
            <a:off x="248285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43"/>
          <p:cNvCxnSpPr>
            <a:stCxn id="20" idx="2"/>
            <a:endCxn id="23" idx="0"/>
          </p:cNvCxnSpPr>
          <p:nvPr/>
        </p:nvCxnSpPr>
        <p:spPr>
          <a:xfrm rot="5400000" flipH="1">
            <a:off x="5146675" y="3933825"/>
            <a:ext cx="3024188" cy="1588"/>
          </a:xfrm>
          <a:prstGeom prst="curvedConnector5">
            <a:avLst>
              <a:gd name="adj1" fmla="val -20258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43"/>
          <p:cNvCxnSpPr>
            <a:stCxn id="23" idx="2"/>
            <a:endCxn id="21" idx="0"/>
          </p:cNvCxnSpPr>
          <p:nvPr/>
        </p:nvCxnSpPr>
        <p:spPr>
          <a:xfrm rot="5400000">
            <a:off x="622696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43"/>
          <p:cNvCxnSpPr>
            <a:stCxn id="21" idx="2"/>
            <a:endCxn id="20" idx="0"/>
          </p:cNvCxnSpPr>
          <p:nvPr/>
        </p:nvCxnSpPr>
        <p:spPr>
          <a:xfrm rot="5400000">
            <a:off x="6226969" y="45807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579596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CR</a:t>
            </a:r>
            <a:endParaRPr lang="zh-CN" altLang="en-US" sz="2000"/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579596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wait</a:t>
            </a:r>
            <a:endParaRPr lang="zh-CN" altLang="en-US" sz="2000"/>
          </a:p>
        </p:txBody>
      </p:sp>
      <p:cxnSp>
        <p:nvCxnSpPr>
          <p:cNvPr id="22" name="曲线连接符 43"/>
          <p:cNvCxnSpPr>
            <a:stCxn id="21" idx="2"/>
            <a:endCxn id="21" idx="3"/>
          </p:cNvCxnSpPr>
          <p:nvPr/>
        </p:nvCxnSpPr>
        <p:spPr>
          <a:xfrm rot="5400000" flipH="1" flipV="1">
            <a:off x="698023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79596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/>
              <a:t>work in NCR</a:t>
            </a:r>
            <a:endParaRPr lang="zh-CN" altLang="en-US" sz="2000"/>
          </a:p>
        </p:txBody>
      </p:sp>
      <p:cxnSp>
        <p:nvCxnSpPr>
          <p:cNvPr id="24" name="曲线连接符 43"/>
          <p:cNvCxnSpPr>
            <a:stCxn id="29" idx="4"/>
            <a:endCxn id="23" idx="0"/>
          </p:cNvCxnSpPr>
          <p:nvPr/>
        </p:nvCxnSpPr>
        <p:spPr>
          <a:xfrm rot="5400000">
            <a:off x="651510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39750" y="126841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26" name="曲线连接符 43"/>
          <p:cNvCxnSpPr>
            <a:stCxn id="25" idx="6"/>
            <a:endCxn id="15" idx="1"/>
          </p:cNvCxnSpPr>
          <p:nvPr/>
        </p:nvCxnSpPr>
        <p:spPr>
          <a:xfrm flipV="1">
            <a:off x="684213" y="1341438"/>
            <a:ext cx="503237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95288" y="1844675"/>
            <a:ext cx="8064500" cy="482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55587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658812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cxnSp>
        <p:nvCxnSpPr>
          <p:cNvPr id="30" name="直接连接符 29"/>
          <p:cNvCxnSpPr>
            <a:stCxn id="27" idx="0"/>
            <a:endCxn id="27" idx="2"/>
          </p:cNvCxnSpPr>
          <p:nvPr/>
        </p:nvCxnSpPr>
        <p:spPr>
          <a:xfrm rot="16200000" flipH="1">
            <a:off x="2016126" y="4257675"/>
            <a:ext cx="4824412" cy="15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84"/>
          <p:cNvSpPr txBox="1">
            <a:spLocks noChangeArrowheads="1"/>
          </p:cNvSpPr>
          <p:nvPr/>
        </p:nvSpPr>
        <p:spPr bwMode="auto">
          <a:xfrm>
            <a:off x="5220072" y="4365625"/>
            <a:ext cx="1439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[y=0 or t=1]</a:t>
            </a:r>
            <a:endParaRPr lang="zh-CN" altLang="en-US" sz="2000" dirty="0"/>
          </a:p>
        </p:txBody>
      </p:sp>
      <p:sp>
        <p:nvSpPr>
          <p:cNvPr id="32" name="TextBox 85"/>
          <p:cNvSpPr txBox="1">
            <a:spLocks noChangeArrowheads="1"/>
          </p:cNvSpPr>
          <p:nvPr/>
        </p:nvSpPr>
        <p:spPr bwMode="auto">
          <a:xfrm>
            <a:off x="6804025" y="4221163"/>
            <a:ext cx="1512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/>
              <a:t>[y=1 and t=0]</a:t>
            </a:r>
            <a:endParaRPr lang="zh-CN" altLang="en-US" sz="2000"/>
          </a:p>
        </p:txBody>
      </p:sp>
      <p:sp>
        <p:nvSpPr>
          <p:cNvPr id="33" name="矩形 42"/>
          <p:cNvSpPr>
            <a:spLocks noChangeArrowheads="1"/>
          </p:cNvSpPr>
          <p:nvPr/>
        </p:nvSpPr>
        <p:spPr bwMode="auto">
          <a:xfrm>
            <a:off x="3132054" y="1341438"/>
            <a:ext cx="1133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x:=0;y:=0</a:t>
            </a:r>
            <a:endParaRPr lang="zh-CN" altLang="en-US" sz="2000"/>
          </a:p>
        </p:txBody>
      </p:sp>
      <p:sp>
        <p:nvSpPr>
          <p:cNvPr id="34" name="矩形 45"/>
          <p:cNvSpPr>
            <a:spLocks noChangeArrowheads="1"/>
          </p:cNvSpPr>
          <p:nvPr/>
        </p:nvSpPr>
        <p:spPr bwMode="auto">
          <a:xfrm>
            <a:off x="2613851" y="3068638"/>
            <a:ext cx="11095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y:=1;t:=1</a:t>
            </a: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648506" y="3068638"/>
            <a:ext cx="11047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x:=1;t:=0</a:t>
            </a:r>
          </a:p>
        </p:txBody>
      </p:sp>
      <p:sp>
        <p:nvSpPr>
          <p:cNvPr id="36" name="矩形 48"/>
          <p:cNvSpPr>
            <a:spLocks noChangeArrowheads="1"/>
          </p:cNvSpPr>
          <p:nvPr/>
        </p:nvSpPr>
        <p:spPr bwMode="auto">
          <a:xfrm>
            <a:off x="6087276" y="5516563"/>
            <a:ext cx="6222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x:=0</a:t>
            </a:r>
          </a:p>
        </p:txBody>
      </p:sp>
      <p:sp>
        <p:nvSpPr>
          <p:cNvPr id="37" name="矩形 49"/>
          <p:cNvSpPr>
            <a:spLocks noChangeArrowheads="1"/>
          </p:cNvSpPr>
          <p:nvPr/>
        </p:nvSpPr>
        <p:spPr bwMode="auto">
          <a:xfrm>
            <a:off x="2051034" y="5516563"/>
            <a:ext cx="627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/>
              <a:t>y:=0</a:t>
            </a:r>
          </a:p>
        </p:txBody>
      </p:sp>
      <p:sp>
        <p:nvSpPr>
          <p:cNvPr id="38" name="页脚占位符 4"/>
          <p:cNvSpPr txBox="1">
            <a:spLocks/>
          </p:cNvSpPr>
          <p:nvPr/>
        </p:nvSpPr>
        <p:spPr>
          <a:xfrm>
            <a:off x="395288" y="1844675"/>
            <a:ext cx="1223962" cy="2889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A</a:t>
            </a:r>
          </a:p>
        </p:txBody>
      </p:sp>
      <p:sp>
        <p:nvSpPr>
          <p:cNvPr id="39" name="页脚占位符 4"/>
          <p:cNvSpPr txBox="1">
            <a:spLocks/>
          </p:cNvSpPr>
          <p:nvPr/>
        </p:nvSpPr>
        <p:spPr>
          <a:xfrm>
            <a:off x="4427538" y="1844675"/>
            <a:ext cx="1223962" cy="2889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B</a:t>
            </a:r>
          </a:p>
        </p:txBody>
      </p:sp>
      <p:sp>
        <p:nvSpPr>
          <p:cNvPr id="40" name="矩形 35"/>
          <p:cNvSpPr>
            <a:spLocks noChangeArrowheads="1"/>
          </p:cNvSpPr>
          <p:nvPr/>
        </p:nvSpPr>
        <p:spPr bwMode="auto">
          <a:xfrm>
            <a:off x="3627221" y="3932237"/>
            <a:ext cx="33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charset="0"/>
              </a:rPr>
              <a:t>X</a:t>
            </a:r>
            <a:endParaRPr lang="zh-CN" altLang="en-US" sz="1800" dirty="0">
              <a:latin typeface="Arial" charset="0"/>
            </a:endParaRPr>
          </a:p>
        </p:txBody>
      </p:sp>
      <p:sp>
        <p:nvSpPr>
          <p:cNvPr id="41" name="矩形 35"/>
          <p:cNvSpPr>
            <a:spLocks noChangeArrowheads="1"/>
          </p:cNvSpPr>
          <p:nvPr/>
        </p:nvSpPr>
        <p:spPr bwMode="auto">
          <a:xfrm>
            <a:off x="7663106" y="3851275"/>
            <a:ext cx="33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charset="0"/>
              </a:rPr>
              <a:t>X</a:t>
            </a:r>
            <a:endParaRPr lang="zh-CN" altLang="en-US" sz="1800" dirty="0">
              <a:latin typeface="Arial" charset="0"/>
            </a:endParaRPr>
          </a:p>
        </p:txBody>
      </p:sp>
      <p:sp>
        <p:nvSpPr>
          <p:cNvPr id="42" name="矩形 35"/>
          <p:cNvSpPr>
            <a:spLocks noChangeArrowheads="1"/>
          </p:cNvSpPr>
          <p:nvPr/>
        </p:nvSpPr>
        <p:spPr bwMode="auto">
          <a:xfrm>
            <a:off x="1547664" y="314096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Arial" charset="0"/>
              </a:rPr>
              <a:t>？</a:t>
            </a:r>
            <a:endParaRPr lang="zh-CN" altLang="en-US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02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Avoidability &amp; Inevitability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Inevitability is a negation of </a:t>
            </a:r>
            <a:r>
              <a:rPr lang="en-US" altLang="zh-CN" dirty="0" err="1" smtClean="0"/>
              <a:t>avoidability</a:t>
            </a:r>
            <a:r>
              <a:rPr lang="en-US" altLang="zh-CN" dirty="0" smtClean="0"/>
              <a:t>.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b="1" dirty="0" smtClean="0"/>
              <a:t>Proposition</a:t>
            </a:r>
            <a:endParaRPr lang="en-US" altLang="zh-CN" b="1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Y is a fair inevitability property of K,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Y is not a fair </a:t>
            </a:r>
            <a:r>
              <a:rPr lang="en-US" altLang="zh-CN" dirty="0" err="1" smtClean="0"/>
              <a:t>avoidability</a:t>
            </a:r>
            <a:r>
              <a:rPr lang="en-US" altLang="zh-CN" dirty="0" smtClean="0"/>
              <a:t> property. 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0713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Inevitability Analysis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250825" y="908050"/>
            <a:ext cx="85788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Let K=&lt;S,R,I&gt; be a </a:t>
            </a:r>
            <a:r>
              <a:rPr lang="en-US" altLang="zh-CN" sz="2800" dirty="0" err="1">
                <a:latin typeface="+mn-lt"/>
                <a:ea typeface="+mn-ea"/>
              </a:rPr>
              <a:t>Kripke</a:t>
            </a:r>
            <a:r>
              <a:rPr lang="en-US" altLang="zh-CN" sz="2800" dirty="0">
                <a:latin typeface="+mn-lt"/>
                <a:ea typeface="+mn-ea"/>
              </a:rPr>
              <a:t> structure, and A </a:t>
            </a:r>
            <a:r>
              <a:rPr lang="en-US" altLang="zh-CN" sz="2800" dirty="0">
                <a:latin typeface="+mn-lt"/>
                <a:ea typeface="+mn-ea"/>
                <a:sym typeface="Symbol"/>
              </a:rPr>
              <a:t>S</a:t>
            </a:r>
            <a:r>
              <a:rPr lang="en-US" altLang="zh-CN" sz="2800" dirty="0">
                <a:latin typeface="+mn-lt"/>
                <a:ea typeface="+mn-ea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57349" name="内容占位符 7"/>
          <p:cNvSpPr txBox="1">
            <a:spLocks/>
          </p:cNvSpPr>
          <p:nvPr/>
        </p:nvSpPr>
        <p:spPr bwMode="auto">
          <a:xfrm>
            <a:off x="250825" y="1484313"/>
            <a:ext cx="8567738" cy="525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dirty="0" err="1">
                <a:solidFill>
                  <a:srgbClr val="000000"/>
                </a:solidFill>
                <a:latin typeface="Calibri" pitchFamily="34" charset="0"/>
              </a:rPr>
              <a:t>bool</a:t>
            </a: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alibri" pitchFamily="34" charset="0"/>
              </a:rPr>
              <a:t>FairInevitabilityAnalysis</a:t>
            </a: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</a:rPr>
              <a:t>(K,A)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</a:rPr>
              <a:t>{  K</a:t>
            </a: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</a:rPr>
              <a:t>':=(S',R',I’,F</a:t>
            </a: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</a:rPr>
              <a:t>’):=K|(S-A);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000000"/>
                </a:solidFill>
                <a:latin typeface="Calibri" pitchFamily="34" charset="0"/>
              </a:rPr>
              <a:t>	   G:=(S',R'); </a:t>
            </a:r>
            <a:endParaRPr lang="en-US" altLang="zh-CN" sz="2800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</a:rPr>
              <a:t>        </a:t>
            </a:r>
            <a:r>
              <a:rPr lang="en-US" altLang="zh-CN" sz="2800" dirty="0" err="1">
                <a:solidFill>
                  <a:srgbClr val="000000"/>
                </a:solidFill>
                <a:latin typeface="Calibri" pitchFamily="34" charset="0"/>
              </a:rPr>
              <a:t>scclist</a:t>
            </a: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</a:rPr>
              <a:t>:=</a:t>
            </a:r>
            <a:r>
              <a:rPr lang="en-US" altLang="zh-CN" sz="2800" dirty="0" err="1">
                <a:solidFill>
                  <a:srgbClr val="000000"/>
                </a:solidFill>
                <a:latin typeface="Calibri" pitchFamily="34" charset="0"/>
              </a:rPr>
              <a:t>scctarjan</a:t>
            </a: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</a:rPr>
              <a:t>(G);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</a:rPr>
              <a:t>	   w:={};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</a:rPr>
              <a:t>        for each (e in </a:t>
            </a:r>
            <a:r>
              <a:rPr lang="en-US" altLang="zh-CN" sz="2800" dirty="0" err="1">
                <a:solidFill>
                  <a:srgbClr val="000000"/>
                </a:solidFill>
                <a:latin typeface="Calibri" pitchFamily="34" charset="0"/>
              </a:rPr>
              <a:t>scclist</a:t>
            </a: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</a:rPr>
              <a:t>) if (</a:t>
            </a:r>
            <a:r>
              <a:rPr lang="en-US" altLang="zh-CN" sz="2800" dirty="0" err="1">
                <a:solidFill>
                  <a:srgbClr val="000000"/>
                </a:solidFill>
                <a:latin typeface="Calibri" pitchFamily="34" charset="0"/>
              </a:rPr>
              <a:t>fairscc</a:t>
            </a: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Calibri" pitchFamily="34" charset="0"/>
              </a:rPr>
              <a:t>K’,e</a:t>
            </a: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</a:rPr>
              <a:t>)) w:=</a:t>
            </a:r>
            <a:r>
              <a:rPr lang="en-US" altLang="zh-CN" sz="2800" dirty="0" err="1">
                <a:solidFill>
                  <a:srgbClr val="000000"/>
                </a:solidFill>
                <a:latin typeface="Calibri" pitchFamily="34" charset="0"/>
              </a:rPr>
              <a:t>w+e</a:t>
            </a:r>
            <a:r>
              <a:rPr lang="en-US" altLang="zh-CN" sz="2800" dirty="0">
                <a:solidFill>
                  <a:srgbClr val="000000"/>
                </a:solidFill>
                <a:latin typeface="Calibri" pitchFamily="34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Calibri" pitchFamily="34" charset="0"/>
              </a:rPr>
              <a:t>	</a:t>
            </a:r>
            <a:r>
              <a:rPr lang="en-US" altLang="zh-CN" sz="2800" dirty="0" smtClean="0">
                <a:latin typeface="Calibri" pitchFamily="34" charset="0"/>
              </a:rPr>
              <a:t>    return </a:t>
            </a:r>
            <a:r>
              <a:rPr lang="en-US" altLang="zh-CN" sz="2800" dirty="0">
                <a:latin typeface="Calibri" pitchFamily="34" charset="0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altLang="zh-CN" sz="2800" dirty="0">
                <a:latin typeface="Calibri" pitchFamily="34" charset="0"/>
              </a:rPr>
              <a:t> </a:t>
            </a:r>
            <a:r>
              <a:rPr lang="en-US" altLang="zh-CN" sz="2800" dirty="0" err="1">
                <a:latin typeface="Calibri" pitchFamily="34" charset="0"/>
              </a:rPr>
              <a:t>ReachbilityAnalysis</a:t>
            </a:r>
            <a:r>
              <a:rPr lang="en-US" altLang="zh-CN" sz="2800" dirty="0">
                <a:latin typeface="Calibri" pitchFamily="34" charset="0"/>
              </a:rPr>
              <a:t>(</a:t>
            </a:r>
            <a:r>
              <a:rPr lang="en-US" altLang="zh-CN" sz="2800" dirty="0" err="1">
                <a:latin typeface="Calibri" pitchFamily="34" charset="0"/>
              </a:rPr>
              <a:t>K',w</a:t>
            </a:r>
            <a:r>
              <a:rPr lang="en-US" altLang="zh-CN" sz="2800" dirty="0">
                <a:latin typeface="Calibri" pitchFamily="34" charset="0"/>
              </a:rPr>
              <a:t>));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Calibri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28302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Inevitability Analysis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250825" y="908050"/>
            <a:ext cx="85788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Let K=&lt;S,R,I,F&gt; be a </a:t>
            </a:r>
            <a:r>
              <a:rPr lang="en-US" altLang="zh-CN" sz="2800" dirty="0" err="1">
                <a:latin typeface="+mn-lt"/>
                <a:ea typeface="+mn-ea"/>
              </a:rPr>
              <a:t>Kripke</a:t>
            </a:r>
            <a:r>
              <a:rPr lang="en-US" altLang="zh-CN" sz="2800" dirty="0">
                <a:latin typeface="+mn-lt"/>
                <a:ea typeface="+mn-ea"/>
              </a:rPr>
              <a:t> structure, and A </a:t>
            </a:r>
            <a:r>
              <a:rPr lang="en-US" altLang="zh-CN" sz="2800" dirty="0">
                <a:latin typeface="+mn-lt"/>
                <a:ea typeface="+mn-ea"/>
                <a:sym typeface="Symbol"/>
              </a:rPr>
              <a:t>S</a:t>
            </a:r>
            <a:r>
              <a:rPr lang="en-US" altLang="zh-CN" sz="2800" dirty="0">
                <a:latin typeface="+mn-lt"/>
                <a:ea typeface="+mn-ea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7" name="内容占位符 7"/>
          <p:cNvSpPr txBox="1">
            <a:spLocks/>
          </p:cNvSpPr>
          <p:nvPr/>
        </p:nvSpPr>
        <p:spPr bwMode="auto">
          <a:xfrm>
            <a:off x="250825" y="1916113"/>
            <a:ext cx="83629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3200" b="1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3200" b="1" dirty="0">
                <a:latin typeface="+mn-lt"/>
                <a:ea typeface="+mn-ea"/>
              </a:rPr>
              <a:t>Proposition: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3200" dirty="0" err="1">
                <a:ea typeface="宋体" pitchFamily="2" charset="-122"/>
              </a:rPr>
              <a:t>FairInevitability</a:t>
            </a:r>
            <a:r>
              <a:rPr lang="en-US" altLang="zh-CN" sz="3200" dirty="0" err="1">
                <a:latin typeface="+mn-lt"/>
                <a:ea typeface="+mn-ea"/>
              </a:rPr>
              <a:t>Analysis</a:t>
            </a:r>
            <a:r>
              <a:rPr lang="en-US" altLang="zh-CN" sz="3200" dirty="0">
                <a:latin typeface="+mn-lt"/>
                <a:ea typeface="+mn-ea"/>
              </a:rPr>
              <a:t>(K,A) =true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3200" dirty="0" err="1">
                <a:latin typeface="+mn-lt"/>
                <a:ea typeface="+mn-ea"/>
              </a:rPr>
              <a:t>Iff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prstClr val="black"/>
                </a:solidFill>
                <a:latin typeface="+mn-lt"/>
                <a:ea typeface="宋体" pitchFamily="2" charset="-122"/>
              </a:rPr>
              <a:t>A is a fair </a:t>
            </a:r>
            <a:r>
              <a:rPr lang="en-US" altLang="zh-CN" sz="3200" dirty="0">
                <a:latin typeface="+mn-lt"/>
                <a:ea typeface="宋体" pitchFamily="2" charset="-122"/>
              </a:rPr>
              <a:t>inevitability property</a:t>
            </a:r>
            <a:endParaRPr lang="en-US" altLang="zh-CN" sz="3200" dirty="0">
              <a:solidFill>
                <a:prstClr val="black"/>
              </a:solidFill>
              <a:latin typeface="+mn-lt"/>
              <a:ea typeface="宋体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US" altLang="zh-CN" sz="32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36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Inevitability &amp; Avoidability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FairInevitabilityAnalysis</a:t>
            </a:r>
            <a:r>
              <a:rPr lang="en-US" altLang="zh-CN" dirty="0" smtClean="0"/>
              <a:t>(K,A) =true </a:t>
            </a:r>
            <a:r>
              <a:rPr lang="en-US" altLang="zh-CN" dirty="0" smtClean="0">
                <a:sym typeface="Symbol"/>
              </a:rPr>
              <a:t></a:t>
            </a:r>
            <a:r>
              <a:rPr lang="en-US" altLang="zh-CN" dirty="0" smtClean="0"/>
              <a:t>	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FairAvoidabilityAnalysis</a:t>
            </a:r>
            <a:r>
              <a:rPr lang="en-US" altLang="zh-CN" dirty="0" smtClean="0"/>
              <a:t>(K,A) =false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5306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3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altLang="zh-CN" smtClean="0"/>
              <a:t>Basic Properties (3)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448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Emptiness</a:t>
            </a:r>
            <a:endParaRPr lang="zh-CN" altLang="en-US" dirty="0" smtClean="0"/>
          </a:p>
        </p:txBody>
      </p:sp>
      <p:sp>
        <p:nvSpPr>
          <p:cNvPr id="62467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 Let K=&lt;S,R,I,F&gt; .</a:t>
            </a: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 K is empty, if 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 the set of </a:t>
            </a:r>
            <a:r>
              <a:rPr lang="en-US" altLang="zh-CN" smtClean="0"/>
              <a:t> fair computations of K is empty.</a:t>
            </a: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endParaRPr lang="en-US" altLang="zh-CN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73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Example:  Empty 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7" idx="1"/>
          </p:cNvCxnSpPr>
          <p:nvPr/>
        </p:nvCxnSpPr>
        <p:spPr>
          <a:xfrm>
            <a:off x="1908175" y="1916113"/>
            <a:ext cx="3046413" cy="43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6" idx="3"/>
          </p:cNvCxnSpPr>
          <p:nvPr/>
        </p:nvCxnSpPr>
        <p:spPr>
          <a:xfrm flipV="1">
            <a:off x="1908175" y="4341813"/>
            <a:ext cx="3046413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503" name="矩形 18"/>
          <p:cNvSpPr>
            <a:spLocks noChangeArrowheads="1"/>
          </p:cNvSpPr>
          <p:nvPr/>
        </p:nvSpPr>
        <p:spPr bwMode="auto">
          <a:xfrm>
            <a:off x="179388" y="5651500"/>
            <a:ext cx="5262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Calibri" pitchFamily="34" charset="0"/>
              </a:rPr>
              <a:t>F={{s2,s3},{s0,s2}}					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xmlns="" val="9346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Example:  Non-empty </a:t>
            </a:r>
            <a:endParaRPr lang="zh-CN" altLang="en-US" smtClean="0"/>
          </a:p>
        </p:txBody>
      </p:sp>
      <p:sp>
        <p:nvSpPr>
          <p:cNvPr id="4" name="椭圆 3"/>
          <p:cNvSpPr/>
          <p:nvPr/>
        </p:nvSpPr>
        <p:spPr>
          <a:xfrm>
            <a:off x="2843213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2843213" y="22526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s0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4859338" y="3789363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4859338" y="2257425"/>
            <a:ext cx="649287" cy="6477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cxnSp>
        <p:nvCxnSpPr>
          <p:cNvPr id="11" name="曲线连接符 10"/>
          <p:cNvCxnSpPr>
            <a:stCxn id="5" idx="4"/>
            <a:endCxn id="4" idx="0"/>
          </p:cNvCxnSpPr>
          <p:nvPr/>
        </p:nvCxnSpPr>
        <p:spPr>
          <a:xfrm rot="5400000">
            <a:off x="2722563" y="3344863"/>
            <a:ext cx="889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0"/>
          </p:cNvCxnSpPr>
          <p:nvPr/>
        </p:nvCxnSpPr>
        <p:spPr>
          <a:xfrm rot="5400000">
            <a:off x="4742656" y="3347244"/>
            <a:ext cx="8842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7" idx="2"/>
          </p:cNvCxnSpPr>
          <p:nvPr/>
        </p:nvCxnSpPr>
        <p:spPr>
          <a:xfrm>
            <a:off x="3492500" y="2576513"/>
            <a:ext cx="1366838" cy="47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4" idx="6"/>
            <a:endCxn id="6" idx="2"/>
          </p:cNvCxnSpPr>
          <p:nvPr/>
        </p:nvCxnSpPr>
        <p:spPr>
          <a:xfrm>
            <a:off x="3492500" y="4113213"/>
            <a:ext cx="1366838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6" idx="6"/>
            <a:endCxn id="7" idx="6"/>
          </p:cNvCxnSpPr>
          <p:nvPr/>
        </p:nvCxnSpPr>
        <p:spPr>
          <a:xfrm flipV="1">
            <a:off x="5508625" y="2581275"/>
            <a:ext cx="12700" cy="153193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4" idx="2"/>
            <a:endCxn id="5" idx="2"/>
          </p:cNvCxnSpPr>
          <p:nvPr/>
        </p:nvCxnSpPr>
        <p:spPr>
          <a:xfrm rot="10800000">
            <a:off x="2843213" y="2576513"/>
            <a:ext cx="12700" cy="1536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endCxn id="5" idx="0"/>
          </p:cNvCxnSpPr>
          <p:nvPr/>
        </p:nvCxnSpPr>
        <p:spPr>
          <a:xfrm>
            <a:off x="1908175" y="1916113"/>
            <a:ext cx="1260475" cy="33655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6" idx="3"/>
          </p:cNvCxnSpPr>
          <p:nvPr/>
        </p:nvCxnSpPr>
        <p:spPr>
          <a:xfrm flipV="1">
            <a:off x="1908175" y="4341813"/>
            <a:ext cx="3046413" cy="6000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527" name="矩形 18"/>
          <p:cNvSpPr>
            <a:spLocks noChangeArrowheads="1"/>
          </p:cNvSpPr>
          <p:nvPr/>
        </p:nvSpPr>
        <p:spPr bwMode="auto">
          <a:xfrm>
            <a:off x="179388" y="5651500"/>
            <a:ext cx="5262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Calibri" pitchFamily="34" charset="0"/>
              </a:rPr>
              <a:t>F={{s2,s3},{s0,s2}}					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xmlns="" val="14262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Emptiness Problem</a:t>
            </a:r>
            <a:endParaRPr lang="zh-CN" altLang="en-US" smtClean="0"/>
          </a:p>
        </p:txBody>
      </p:sp>
      <p:sp>
        <p:nvSpPr>
          <p:cNvPr id="65539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	Given  K=&lt;S,R,I,F&gt; .</a:t>
            </a: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	Is K empty?</a:t>
            </a:r>
          </a:p>
        </p:txBody>
      </p:sp>
    </p:spTree>
    <p:extLst>
      <p:ext uri="{BB962C8B-B14F-4D97-AF65-F5344CB8AC3E}">
        <p14:creationId xmlns:p14="http://schemas.microsoft.com/office/powerpoint/2010/main" xmlns="" val="17825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Emptiness Problem</a:t>
            </a:r>
            <a:endParaRPr lang="zh-CN" altLang="en-US" smtClean="0"/>
          </a:p>
        </p:txBody>
      </p:sp>
      <p:sp>
        <p:nvSpPr>
          <p:cNvPr id="66563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	Given  K=&lt;S,R,I,F&gt; .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	Is K empty?</a:t>
            </a:r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	K is nonempty,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  	there is an I-state that reaches a </a:t>
            </a:r>
            <a:r>
              <a:rPr lang="en-US" altLang="zh-CN" dirty="0" err="1" smtClean="0"/>
              <a:t>fairscc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</a:t>
            </a:r>
          </a:p>
          <a:p>
            <a:pPr eaLnBrk="1" hangingPunct="1">
              <a:buFont typeface="Arial" charset="0"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there is a fair initial state.</a:t>
            </a:r>
          </a:p>
        </p:txBody>
      </p:sp>
    </p:spTree>
    <p:extLst>
      <p:ext uri="{BB962C8B-B14F-4D97-AF65-F5344CB8AC3E}">
        <p14:creationId xmlns:p14="http://schemas.microsoft.com/office/powerpoint/2010/main" xmlns="" val="5952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Fairness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Formulation</a:t>
            </a:r>
          </a:p>
          <a:p>
            <a:r>
              <a:rPr lang="en-US" altLang="zh-CN" dirty="0" smtClean="0"/>
              <a:t>Basic Concepts</a:t>
            </a:r>
          </a:p>
          <a:p>
            <a:r>
              <a:rPr lang="en-US" altLang="zh-CN" dirty="0" smtClean="0"/>
              <a:t>Basic System Properties</a:t>
            </a:r>
          </a:p>
        </p:txBody>
      </p:sp>
    </p:spTree>
    <p:extLst>
      <p:ext uri="{BB962C8B-B14F-4D97-AF65-F5344CB8AC3E}">
        <p14:creationId xmlns:p14="http://schemas.microsoft.com/office/powerpoint/2010/main" xmlns="" val="9292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Emptiness Checking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6372225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250825" y="908050"/>
            <a:ext cx="85788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Let K=&lt;S,R,I,F&gt; be a fair </a:t>
            </a:r>
            <a:r>
              <a:rPr lang="en-US" altLang="zh-CN" sz="2800" dirty="0" err="1">
                <a:latin typeface="+mn-lt"/>
                <a:ea typeface="+mn-ea"/>
              </a:rPr>
              <a:t>Kripke</a:t>
            </a:r>
            <a:r>
              <a:rPr lang="en-US" altLang="zh-CN" sz="2800" dirty="0">
                <a:latin typeface="+mn-lt"/>
                <a:ea typeface="+mn-ea"/>
              </a:rPr>
              <a:t> structure.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67589" name="内容占位符 7"/>
          <p:cNvSpPr txBox="1">
            <a:spLocks/>
          </p:cNvSpPr>
          <p:nvPr/>
        </p:nvSpPr>
        <p:spPr bwMode="auto">
          <a:xfrm>
            <a:off x="0" y="1700213"/>
            <a:ext cx="9144000" cy="5041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Calibri" pitchFamily="34" charset="0"/>
              </a:rPr>
              <a:t>	</a:t>
            </a:r>
            <a:r>
              <a:rPr lang="en-US" altLang="zh-CN" sz="2800" dirty="0" err="1">
                <a:latin typeface="Calibri" pitchFamily="34" charset="0"/>
              </a:rPr>
              <a:t>bool</a:t>
            </a:r>
            <a:r>
              <a:rPr lang="en-US" altLang="zh-CN" sz="2800" dirty="0">
                <a:latin typeface="Calibri" pitchFamily="34" charset="0"/>
              </a:rPr>
              <a:t> </a:t>
            </a:r>
            <a:r>
              <a:rPr lang="en-US" altLang="zh-CN" sz="2800" dirty="0" err="1">
                <a:latin typeface="Calibri" pitchFamily="34" charset="0"/>
              </a:rPr>
              <a:t>EmpChecking</a:t>
            </a:r>
            <a:r>
              <a:rPr lang="en-US" altLang="zh-CN" sz="2800" dirty="0">
                <a:latin typeface="Calibri" pitchFamily="34" charset="0"/>
              </a:rPr>
              <a:t>(K)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Calibri" pitchFamily="34" charset="0"/>
              </a:rPr>
              <a:t>     {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Calibri" pitchFamily="34" charset="0"/>
              </a:rPr>
              <a:t>		</a:t>
            </a:r>
            <a:r>
              <a:rPr lang="en-US" altLang="zh-CN" sz="2800" dirty="0" smtClean="0">
                <a:latin typeface="Calibri" pitchFamily="34" charset="0"/>
              </a:rPr>
              <a:t>return </a:t>
            </a:r>
            <a:r>
              <a:rPr lang="en-US" altLang="zh-CN" sz="2800" dirty="0" err="1">
                <a:latin typeface="Calibri" pitchFamily="34" charset="0"/>
              </a:rPr>
              <a:t>ExistFairState</a:t>
            </a:r>
            <a:r>
              <a:rPr lang="en-US" altLang="zh-CN" sz="2800" dirty="0">
                <a:latin typeface="Calibri" pitchFamily="34" charset="0"/>
              </a:rPr>
              <a:t>(K,I)=false;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dirty="0">
                <a:latin typeface="Calibri" pitchFamily="34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9261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Emptiness Checking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  <p:sp>
        <p:nvSpPr>
          <p:cNvPr id="5" name="内容占位符 7"/>
          <p:cNvSpPr txBox="1">
            <a:spLocks/>
          </p:cNvSpPr>
          <p:nvPr/>
        </p:nvSpPr>
        <p:spPr bwMode="auto">
          <a:xfrm>
            <a:off x="250825" y="908050"/>
            <a:ext cx="85788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Let K=&lt;S,R,I,F&gt; be a fair </a:t>
            </a:r>
            <a:r>
              <a:rPr lang="en-US" altLang="zh-CN" sz="2800" dirty="0" err="1">
                <a:latin typeface="+mn-lt"/>
                <a:ea typeface="+mn-ea"/>
              </a:rPr>
              <a:t>Kripke</a:t>
            </a:r>
            <a:r>
              <a:rPr lang="en-US" altLang="zh-CN" sz="2800" dirty="0">
                <a:latin typeface="+mn-lt"/>
                <a:ea typeface="+mn-ea"/>
              </a:rPr>
              <a:t> structure.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  <p:sp>
        <p:nvSpPr>
          <p:cNvPr id="68613" name="内容占位符 7"/>
          <p:cNvSpPr txBox="1">
            <a:spLocks/>
          </p:cNvSpPr>
          <p:nvPr/>
        </p:nvSpPr>
        <p:spPr bwMode="auto">
          <a:xfrm>
            <a:off x="250825" y="2276475"/>
            <a:ext cx="836295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endParaRPr lang="en-US" altLang="zh-CN" sz="280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zh-CN" sz="3200" b="1">
                <a:latin typeface="Calibri" pitchFamily="34" charset="0"/>
              </a:rPr>
              <a:t> Proposition: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zh-CN" sz="3200">
                <a:latin typeface="Calibri" pitchFamily="34" charset="0"/>
              </a:rPr>
              <a:t> EmpChecking(K) =true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zh-CN" sz="3200">
                <a:latin typeface="Calibri" pitchFamily="34" charset="0"/>
              </a:rPr>
              <a:t> iff 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zh-CN" sz="3200">
                <a:latin typeface="Calibri" pitchFamily="34" charset="0"/>
              </a:rPr>
              <a:t> K is empty</a:t>
            </a:r>
          </a:p>
        </p:txBody>
      </p:sp>
    </p:spTree>
    <p:extLst>
      <p:ext uri="{BB962C8B-B14F-4D97-AF65-F5344CB8AC3E}">
        <p14:creationId xmlns:p14="http://schemas.microsoft.com/office/powerpoint/2010/main" xmlns="" val="27280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Application to Reachability</a:t>
            </a:r>
            <a:endParaRPr lang="zh-CN" altLang="en-US" smtClean="0"/>
          </a:p>
        </p:txBody>
      </p:sp>
      <p:sp>
        <p:nvSpPr>
          <p:cNvPr id="6963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dirty="0" smtClean="0"/>
              <a:t>Given K=&lt;S,R,I&gt;, and A</a:t>
            </a:r>
            <a:r>
              <a:rPr lang="en-US" altLang="zh-CN" dirty="0" smtClean="0">
                <a:sym typeface="Symbol" pitchFamily="18" charset="2"/>
              </a:rPr>
              <a:t>S.</a:t>
            </a:r>
          </a:p>
          <a:p>
            <a:endParaRPr lang="en-US" altLang="zh-CN" dirty="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n-US" altLang="zh-CN" dirty="0" smtClean="0">
                <a:sym typeface="Symbol" pitchFamily="18" charset="2"/>
              </a:rPr>
              <a:t>Define </a:t>
            </a:r>
            <a:r>
              <a:rPr lang="en-US" altLang="zh-CN" dirty="0" smtClean="0"/>
              <a:t>S',R',I',F as follows:</a:t>
            </a:r>
            <a:endParaRPr lang="zh-CN" altLang="en-US" dirty="0" smtClean="0"/>
          </a:p>
          <a:p>
            <a:r>
              <a:rPr lang="en-US" altLang="zh-CN" dirty="0" smtClean="0"/>
              <a:t>S'=S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dirty="0" smtClean="0"/>
              <a:t>{t}</a:t>
            </a:r>
          </a:p>
          <a:p>
            <a:r>
              <a:rPr lang="en-US" altLang="zh-CN" dirty="0" smtClean="0"/>
              <a:t>R'= R </a:t>
            </a:r>
            <a:r>
              <a:rPr lang="en-US" altLang="zh-CN" dirty="0" smtClean="0">
                <a:sym typeface="Symbol" pitchFamily="18" charset="2"/>
              </a:rPr>
              <a:t> </a:t>
            </a:r>
            <a:r>
              <a:rPr lang="en-US" altLang="zh-CN" dirty="0" smtClean="0"/>
              <a:t>{ (</a:t>
            </a:r>
            <a:r>
              <a:rPr lang="en-US" altLang="zh-CN" dirty="0" err="1" smtClean="0"/>
              <a:t>s,t</a:t>
            </a:r>
            <a:r>
              <a:rPr lang="en-US" altLang="zh-CN" dirty="0" smtClean="0"/>
              <a:t>) | </a:t>
            </a:r>
            <a:r>
              <a:rPr lang="en-US" altLang="zh-CN" dirty="0" err="1" smtClean="0"/>
              <a:t>s</a:t>
            </a:r>
            <a:r>
              <a:rPr lang="en-US" altLang="zh-CN" dirty="0" err="1" smtClean="0">
                <a:sym typeface="Symbol" pitchFamily="18" charset="2"/>
              </a:rPr>
              <a:t>A</a:t>
            </a:r>
            <a:r>
              <a:rPr lang="en-US" altLang="zh-CN" dirty="0" smtClean="0">
                <a:sym typeface="Symbol" pitchFamily="18" charset="2"/>
              </a:rPr>
              <a:t> }  </a:t>
            </a:r>
            <a:r>
              <a:rPr lang="en-US" altLang="zh-CN" dirty="0" smtClean="0"/>
              <a:t>{ (</a:t>
            </a:r>
            <a:r>
              <a:rPr lang="en-US" altLang="zh-CN" dirty="0" err="1" smtClean="0"/>
              <a:t>t,t</a:t>
            </a:r>
            <a:r>
              <a:rPr lang="en-US" altLang="zh-CN" dirty="0" smtClean="0"/>
              <a:t>) } </a:t>
            </a:r>
          </a:p>
          <a:p>
            <a:r>
              <a:rPr lang="en-US" altLang="zh-CN" dirty="0" smtClean="0"/>
              <a:t>I'=I</a:t>
            </a:r>
          </a:p>
          <a:p>
            <a:r>
              <a:rPr lang="en-US" altLang="zh-CN" dirty="0" smtClean="0"/>
              <a:t>F={{t}}</a:t>
            </a:r>
          </a:p>
          <a:p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A is a </a:t>
            </a:r>
            <a:r>
              <a:rPr lang="en-US" altLang="zh-CN" dirty="0" err="1" smtClean="0"/>
              <a:t>reachability</a:t>
            </a:r>
            <a:r>
              <a:rPr lang="en-US" altLang="zh-CN" dirty="0" smtClean="0"/>
              <a:t> property,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&lt;S’,R’,I’,F&gt; is nonempty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152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/>
            <a:r>
              <a:rPr lang="en-US" altLang="zh-CN" smtClean="0"/>
              <a:t>Application to Avoidability</a:t>
            </a:r>
            <a:endParaRPr lang="zh-CN" altLang="en-US" smtClean="0"/>
          </a:p>
        </p:txBody>
      </p:sp>
      <p:sp>
        <p:nvSpPr>
          <p:cNvPr id="70659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dirty="0" smtClean="0"/>
              <a:t>Given K=&lt;S,R,I&gt;, and A</a:t>
            </a:r>
            <a:r>
              <a:rPr lang="en-US" altLang="zh-CN" dirty="0" smtClean="0">
                <a:sym typeface="Symbol" pitchFamily="18" charset="2"/>
              </a:rPr>
              <a:t>S.</a:t>
            </a:r>
          </a:p>
          <a:p>
            <a:endParaRPr lang="en-US" altLang="zh-CN" dirty="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n-US" altLang="zh-CN" dirty="0" smtClean="0">
                <a:sym typeface="Symbol" pitchFamily="18" charset="2"/>
              </a:rPr>
              <a:t>Define </a:t>
            </a:r>
            <a:r>
              <a:rPr lang="en-US" altLang="zh-CN" dirty="0" smtClean="0"/>
              <a:t>S',R',I',F as follows:</a:t>
            </a:r>
            <a:endParaRPr lang="zh-CN" altLang="en-US" dirty="0" smtClean="0"/>
          </a:p>
          <a:p>
            <a:r>
              <a:rPr lang="en-US" altLang="zh-CN" dirty="0" smtClean="0"/>
              <a:t>S'=S</a:t>
            </a:r>
            <a:r>
              <a:rPr lang="en-US" altLang="zh-CN" dirty="0" smtClean="0">
                <a:sym typeface="Symbol" pitchFamily="18" charset="2"/>
              </a:rPr>
              <a:t></a:t>
            </a:r>
            <a:r>
              <a:rPr lang="en-US" altLang="zh-CN" dirty="0" smtClean="0"/>
              <a:t>{t}</a:t>
            </a:r>
          </a:p>
          <a:p>
            <a:r>
              <a:rPr lang="en-US" altLang="zh-CN" dirty="0" smtClean="0"/>
              <a:t>R'= { (</a:t>
            </a:r>
            <a:r>
              <a:rPr lang="en-US" altLang="zh-CN" dirty="0" err="1" smtClean="0"/>
              <a:t>s,s</a:t>
            </a:r>
            <a:r>
              <a:rPr lang="en-US" altLang="zh-CN" dirty="0" smtClean="0"/>
              <a:t>’) | (</a:t>
            </a:r>
            <a:r>
              <a:rPr lang="en-US" altLang="zh-CN" dirty="0" err="1" smtClean="0"/>
              <a:t>s,s</a:t>
            </a:r>
            <a:r>
              <a:rPr lang="en-US" altLang="zh-CN" dirty="0" smtClean="0"/>
              <a:t>’)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R, </a:t>
            </a:r>
            <a:r>
              <a:rPr lang="en-US" altLang="zh-CN" dirty="0" err="1" smtClean="0"/>
              <a:t>s</a:t>
            </a:r>
            <a:r>
              <a:rPr lang="en-US" altLang="zh-CN" dirty="0" err="1" smtClean="0">
                <a:sym typeface="Symbol" pitchFamily="18" charset="2"/>
              </a:rPr>
              <a:t>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} </a:t>
            </a:r>
            <a:r>
              <a:rPr lang="en-US" altLang="zh-CN" dirty="0" smtClean="0">
                <a:sym typeface="Symbol" pitchFamily="18" charset="2"/>
              </a:rPr>
              <a:t> </a:t>
            </a:r>
            <a:r>
              <a:rPr lang="en-US" altLang="zh-CN" dirty="0" smtClean="0"/>
              <a:t>{ (</a:t>
            </a:r>
            <a:r>
              <a:rPr lang="en-US" altLang="zh-CN" dirty="0" err="1" smtClean="0"/>
              <a:t>s,t</a:t>
            </a:r>
            <a:r>
              <a:rPr lang="en-US" altLang="zh-CN" dirty="0" smtClean="0"/>
              <a:t>) | </a:t>
            </a:r>
            <a:r>
              <a:rPr lang="en-US" altLang="zh-CN" dirty="0" err="1" smtClean="0"/>
              <a:t>s</a:t>
            </a:r>
            <a:r>
              <a:rPr lang="en-US" altLang="zh-CN" dirty="0" err="1" smtClean="0">
                <a:sym typeface="Symbol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} </a:t>
            </a:r>
            <a:r>
              <a:rPr lang="en-US" altLang="zh-CN" dirty="0" smtClean="0">
                <a:sym typeface="Symbol" pitchFamily="18" charset="2"/>
              </a:rPr>
              <a:t> </a:t>
            </a:r>
            <a:r>
              <a:rPr lang="en-US" altLang="zh-CN" dirty="0" smtClean="0"/>
              <a:t>{ (</a:t>
            </a:r>
            <a:r>
              <a:rPr lang="en-US" altLang="zh-CN" dirty="0" err="1" smtClean="0"/>
              <a:t>t,t</a:t>
            </a:r>
            <a:r>
              <a:rPr lang="en-US" altLang="zh-CN" dirty="0" smtClean="0"/>
              <a:t>) } </a:t>
            </a:r>
          </a:p>
          <a:p>
            <a:r>
              <a:rPr lang="en-US" altLang="zh-CN" dirty="0" smtClean="0"/>
              <a:t>I'=</a:t>
            </a:r>
            <a:r>
              <a:rPr lang="en-US" altLang="zh-CN" dirty="0" smtClean="0"/>
              <a:t>I</a:t>
            </a:r>
            <a:endParaRPr lang="en-US" altLang="zh-CN" dirty="0" smtClean="0"/>
          </a:p>
          <a:p>
            <a:r>
              <a:rPr lang="en-US" altLang="zh-CN" dirty="0" smtClean="0"/>
              <a:t>F={S}</a:t>
            </a:r>
          </a:p>
          <a:p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A is an </a:t>
            </a:r>
            <a:r>
              <a:rPr lang="en-US" altLang="zh-CN" dirty="0" err="1" smtClean="0"/>
              <a:t>avoidability</a:t>
            </a:r>
            <a:r>
              <a:rPr lang="en-US" altLang="zh-CN" dirty="0" smtClean="0"/>
              <a:t> property, </a:t>
            </a:r>
            <a:r>
              <a:rPr lang="en-US" altLang="zh-CN" dirty="0" err="1" smtClean="0"/>
              <a:t>iff</a:t>
            </a:r>
            <a:r>
              <a:rPr lang="en-US" altLang="zh-CN" dirty="0" smtClean="0"/>
              <a:t> &lt;S’,R’,I’,F&gt; is nonempty</a:t>
            </a:r>
            <a:endParaRPr lang="zh-CN" altLang="en-US" dirty="0" smtClean="0"/>
          </a:p>
        </p:txBody>
      </p:sp>
      <p:sp>
        <p:nvSpPr>
          <p:cNvPr id="4" name="右箭头 3">
            <a:hlinkClick r:id="rId2" action="ppaction://hlinkpres?slideindex=1&amp;slidetitle="/>
          </p:cNvPr>
          <p:cNvSpPr/>
          <p:nvPr/>
        </p:nvSpPr>
        <p:spPr>
          <a:xfrm>
            <a:off x="8712200" y="6453188"/>
            <a:ext cx="431800" cy="40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0661" name="矩形 17"/>
          <p:cNvSpPr>
            <a:spLocks noChangeArrowheads="1"/>
          </p:cNvSpPr>
          <p:nvPr/>
        </p:nvSpPr>
        <p:spPr bwMode="auto">
          <a:xfrm>
            <a:off x="7524750" y="6519863"/>
            <a:ext cx="1619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1400"/>
              <a:t>ddfs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xmlns="" val="6502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zh-CN" dirty="0" smtClean="0"/>
              <a:t>Example</a:t>
            </a: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7524750" y="6488113"/>
            <a:ext cx="161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dirty="0"/>
              <a:t>x1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 bwMode="auto">
          <a:xfrm>
            <a:off x="611188" y="765175"/>
            <a:ext cx="3097212" cy="574675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Contents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6" name="流程图: 可选过程 5"/>
          <p:cNvSpPr/>
          <p:nvPr/>
        </p:nvSpPr>
        <p:spPr bwMode="auto">
          <a:xfrm>
            <a:off x="2771775" y="1700213"/>
            <a:ext cx="4895850" cy="576262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ea typeface="宋体" pitchFamily="2" charset="-122"/>
              </a:rPr>
              <a:t>Mutual Exclusion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8" name="流程图: 可选过程 7"/>
          <p:cNvSpPr/>
          <p:nvPr/>
        </p:nvSpPr>
        <p:spPr bwMode="auto">
          <a:xfrm>
            <a:off x="2771775" y="2852738"/>
            <a:ext cx="4895850" cy="576262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err="1">
                <a:ea typeface="宋体" pitchFamily="2" charset="-122"/>
              </a:rPr>
              <a:t>Kripke</a:t>
            </a:r>
            <a:r>
              <a:rPr lang="en-US" altLang="zh-CN" sz="2800" dirty="0">
                <a:ea typeface="宋体" pitchFamily="2" charset="-122"/>
              </a:rPr>
              <a:t> Structure</a:t>
            </a:r>
            <a:endParaRPr lang="zh-CN" altLang="en-US" sz="2800" dirty="0">
              <a:ea typeface="宋体" pitchFamily="2" charset="-122"/>
            </a:endParaRPr>
          </a:p>
        </p:txBody>
      </p:sp>
      <p:cxnSp>
        <p:nvCxnSpPr>
          <p:cNvPr id="14" name="肘形连接符 13"/>
          <p:cNvCxnSpPr>
            <a:stCxn id="4" idx="2"/>
            <a:endCxn id="16" idx="1"/>
          </p:cNvCxnSpPr>
          <p:nvPr/>
        </p:nvCxnSpPr>
        <p:spPr>
          <a:xfrm rot="16200000" flipH="1">
            <a:off x="413544" y="3086894"/>
            <a:ext cx="4105275" cy="611187"/>
          </a:xfrm>
          <a:prstGeom prst="bentConnector2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8" idx="1"/>
          </p:cNvCxnSpPr>
          <p:nvPr/>
        </p:nvCxnSpPr>
        <p:spPr>
          <a:xfrm flipV="1">
            <a:off x="2124075" y="3140075"/>
            <a:ext cx="647700" cy="1588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6" idx="1"/>
          </p:cNvCxnSpPr>
          <p:nvPr/>
        </p:nvCxnSpPr>
        <p:spPr>
          <a:xfrm flipV="1">
            <a:off x="2124075" y="1989138"/>
            <a:ext cx="647700" cy="0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可选过程 15"/>
          <p:cNvSpPr/>
          <p:nvPr/>
        </p:nvSpPr>
        <p:spPr bwMode="auto">
          <a:xfrm>
            <a:off x="2771775" y="5157788"/>
            <a:ext cx="4895850" cy="574675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ea typeface="宋体" pitchFamily="2" charset="-122"/>
              </a:rPr>
              <a:t>Summary</a:t>
            </a:r>
            <a:endParaRPr lang="zh-CN" altLang="en-US" sz="2800" dirty="0">
              <a:ea typeface="宋体" pitchFamily="2" charset="-122"/>
            </a:endParaRPr>
          </a:p>
        </p:txBody>
      </p:sp>
      <p:cxnSp>
        <p:nvCxnSpPr>
          <p:cNvPr id="27" name="肘形连接符 26"/>
          <p:cNvCxnSpPr/>
          <p:nvPr/>
        </p:nvCxnSpPr>
        <p:spPr>
          <a:xfrm>
            <a:off x="2195513" y="4292600"/>
            <a:ext cx="576262" cy="0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448425"/>
            <a:ext cx="2887663" cy="273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smtClean="0"/>
          </a:p>
          <a:p>
            <a:pPr algn="r"/>
            <a:fld id="{B2EDEAC7-C873-4BCE-BC70-EF39F00BBC92}" type="slidenum">
              <a:rPr lang="en-US" altLang="zh-CN" smtClean="0"/>
              <a:pPr algn="r"/>
              <a:t>76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Design of Mutual Exclusion (State)</a:t>
            </a:r>
            <a:endParaRPr lang="zh-CN" altLang="en-US" sz="4000" smtClean="0"/>
          </a:p>
        </p:txBody>
      </p:sp>
      <p:cxnSp>
        <p:nvCxnSpPr>
          <p:cNvPr id="44" name="曲线连接符 43"/>
          <p:cNvCxnSpPr>
            <a:stCxn id="3079" idx="2"/>
            <a:endCxn id="3085" idx="0"/>
          </p:cNvCxnSpPr>
          <p:nvPr/>
        </p:nvCxnSpPr>
        <p:spPr>
          <a:xfrm rot="5400000" flipH="1">
            <a:off x="1114425" y="3933825"/>
            <a:ext cx="3024188" cy="1588"/>
          </a:xfrm>
          <a:prstGeom prst="curvedConnector5">
            <a:avLst>
              <a:gd name="adj1" fmla="val -19653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43"/>
          <p:cNvCxnSpPr>
            <a:stCxn id="3085" idx="2"/>
            <a:endCxn id="3080" idx="0"/>
          </p:cNvCxnSpPr>
          <p:nvPr/>
        </p:nvCxnSpPr>
        <p:spPr>
          <a:xfrm rot="5400000">
            <a:off x="219471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43"/>
          <p:cNvCxnSpPr>
            <a:stCxn id="3086" idx="2"/>
          </p:cNvCxnSpPr>
          <p:nvPr/>
        </p:nvCxnSpPr>
        <p:spPr>
          <a:xfrm rot="16200000" flipH="1">
            <a:off x="2951163" y="655638"/>
            <a:ext cx="287337" cy="2090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AutoShape 11"/>
          <p:cNvSpPr>
            <a:spLocks noChangeArrowheads="1"/>
          </p:cNvSpPr>
          <p:nvPr/>
        </p:nvSpPr>
        <p:spPr bwMode="auto">
          <a:xfrm>
            <a:off x="176371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work in CR</a:t>
            </a:r>
            <a:endParaRPr lang="zh-CN" altLang="en-US"/>
          </a:p>
        </p:txBody>
      </p:sp>
      <p:sp>
        <p:nvSpPr>
          <p:cNvPr id="3080" name="AutoShape 11"/>
          <p:cNvSpPr>
            <a:spLocks noChangeArrowheads="1"/>
          </p:cNvSpPr>
          <p:nvPr/>
        </p:nvSpPr>
        <p:spPr bwMode="auto">
          <a:xfrm>
            <a:off x="176371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wait</a:t>
            </a:r>
            <a:endParaRPr lang="zh-CN" altLang="en-US"/>
          </a:p>
        </p:txBody>
      </p:sp>
      <p:cxnSp>
        <p:nvCxnSpPr>
          <p:cNvPr id="72" name="曲线连接符 43"/>
          <p:cNvCxnSpPr>
            <a:stCxn id="3080" idx="2"/>
            <a:endCxn id="3079" idx="0"/>
          </p:cNvCxnSpPr>
          <p:nvPr/>
        </p:nvCxnSpPr>
        <p:spPr>
          <a:xfrm rot="5400000">
            <a:off x="2193132" y="4580731"/>
            <a:ext cx="86360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43"/>
          <p:cNvCxnSpPr>
            <a:stCxn id="3080" idx="2"/>
            <a:endCxn id="3080" idx="3"/>
          </p:cNvCxnSpPr>
          <p:nvPr/>
        </p:nvCxnSpPr>
        <p:spPr>
          <a:xfrm rot="5400000" flipH="1" flipV="1">
            <a:off x="294798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3" name="TextBox 84"/>
          <p:cNvSpPr txBox="1">
            <a:spLocks noChangeArrowheads="1"/>
          </p:cNvSpPr>
          <p:nvPr/>
        </p:nvSpPr>
        <p:spPr bwMode="auto">
          <a:xfrm>
            <a:off x="1331913" y="4365625"/>
            <a:ext cx="1295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[x=0 or t=0]</a:t>
            </a:r>
            <a:endParaRPr lang="zh-CN" altLang="en-US"/>
          </a:p>
        </p:txBody>
      </p:sp>
      <p:sp>
        <p:nvSpPr>
          <p:cNvPr id="3084" name="TextBox 85"/>
          <p:cNvSpPr txBox="1">
            <a:spLocks noChangeArrowheads="1"/>
          </p:cNvSpPr>
          <p:nvPr/>
        </p:nvSpPr>
        <p:spPr bwMode="auto">
          <a:xfrm>
            <a:off x="2771775" y="4221163"/>
            <a:ext cx="1512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[x=1 and t=1]</a:t>
            </a:r>
            <a:endParaRPr lang="zh-CN" altLang="en-US"/>
          </a:p>
        </p:txBody>
      </p:sp>
      <p:sp>
        <p:nvSpPr>
          <p:cNvPr id="3085" name="AutoShape 11"/>
          <p:cNvSpPr>
            <a:spLocks noChangeArrowheads="1"/>
          </p:cNvSpPr>
          <p:nvPr/>
        </p:nvSpPr>
        <p:spPr bwMode="auto">
          <a:xfrm>
            <a:off x="176371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work in NCR</a:t>
            </a:r>
            <a:endParaRPr lang="zh-CN" altLang="en-US"/>
          </a:p>
        </p:txBody>
      </p:sp>
      <p:sp>
        <p:nvSpPr>
          <p:cNvPr id="3086" name="AutoShape 11"/>
          <p:cNvSpPr>
            <a:spLocks noChangeArrowheads="1"/>
          </p:cNvSpPr>
          <p:nvPr/>
        </p:nvSpPr>
        <p:spPr bwMode="auto">
          <a:xfrm>
            <a:off x="1187450" y="11255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initialization</a:t>
            </a:r>
            <a:endParaRPr lang="zh-CN" altLang="en-US"/>
          </a:p>
        </p:txBody>
      </p:sp>
      <p:cxnSp>
        <p:nvCxnSpPr>
          <p:cNvPr id="105" name="曲线连接符 43"/>
          <p:cNvCxnSpPr>
            <a:stCxn id="3099" idx="4"/>
            <a:endCxn id="3085" idx="0"/>
          </p:cNvCxnSpPr>
          <p:nvPr/>
        </p:nvCxnSpPr>
        <p:spPr>
          <a:xfrm rot="5400000">
            <a:off x="248285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曲线连接符 43"/>
          <p:cNvCxnSpPr>
            <a:stCxn id="3091" idx="2"/>
            <a:endCxn id="3094" idx="0"/>
          </p:cNvCxnSpPr>
          <p:nvPr/>
        </p:nvCxnSpPr>
        <p:spPr>
          <a:xfrm rot="5400000" flipH="1">
            <a:off x="5146675" y="3933825"/>
            <a:ext cx="3024188" cy="1588"/>
          </a:xfrm>
          <a:prstGeom prst="curvedConnector5">
            <a:avLst>
              <a:gd name="adj1" fmla="val -21165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43"/>
          <p:cNvCxnSpPr>
            <a:stCxn id="3094" idx="2"/>
            <a:endCxn id="3092" idx="0"/>
          </p:cNvCxnSpPr>
          <p:nvPr/>
        </p:nvCxnSpPr>
        <p:spPr>
          <a:xfrm rot="5400000">
            <a:off x="622696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线连接符 43"/>
          <p:cNvCxnSpPr>
            <a:stCxn id="3092" idx="2"/>
            <a:endCxn id="3091" idx="0"/>
          </p:cNvCxnSpPr>
          <p:nvPr/>
        </p:nvCxnSpPr>
        <p:spPr>
          <a:xfrm rot="5400000">
            <a:off x="6226969" y="45807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1" name="AutoShape 11"/>
          <p:cNvSpPr>
            <a:spLocks noChangeArrowheads="1"/>
          </p:cNvSpPr>
          <p:nvPr/>
        </p:nvSpPr>
        <p:spPr bwMode="auto">
          <a:xfrm>
            <a:off x="579596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work in CR</a:t>
            </a:r>
            <a:endParaRPr lang="zh-CN" altLang="en-US"/>
          </a:p>
        </p:txBody>
      </p:sp>
      <p:sp>
        <p:nvSpPr>
          <p:cNvPr id="3092" name="AutoShape 11"/>
          <p:cNvSpPr>
            <a:spLocks noChangeArrowheads="1"/>
          </p:cNvSpPr>
          <p:nvPr/>
        </p:nvSpPr>
        <p:spPr bwMode="auto">
          <a:xfrm>
            <a:off x="579596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wait</a:t>
            </a:r>
            <a:endParaRPr lang="zh-CN" altLang="en-US"/>
          </a:p>
        </p:txBody>
      </p:sp>
      <p:cxnSp>
        <p:nvCxnSpPr>
          <p:cNvPr id="124" name="曲线连接符 43"/>
          <p:cNvCxnSpPr>
            <a:stCxn id="3092" idx="2"/>
            <a:endCxn id="3092" idx="3"/>
          </p:cNvCxnSpPr>
          <p:nvPr/>
        </p:nvCxnSpPr>
        <p:spPr>
          <a:xfrm rot="5400000" flipH="1" flipV="1">
            <a:off x="698023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4" name="AutoShape 11"/>
          <p:cNvSpPr>
            <a:spLocks noChangeArrowheads="1"/>
          </p:cNvSpPr>
          <p:nvPr/>
        </p:nvSpPr>
        <p:spPr bwMode="auto">
          <a:xfrm>
            <a:off x="579596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/>
              <a:t>work in NCR</a:t>
            </a:r>
            <a:endParaRPr lang="zh-CN" altLang="en-US"/>
          </a:p>
        </p:txBody>
      </p:sp>
      <p:cxnSp>
        <p:nvCxnSpPr>
          <p:cNvPr id="128" name="曲线连接符 43"/>
          <p:cNvCxnSpPr>
            <a:stCxn id="3100" idx="4"/>
            <a:endCxn id="3094" idx="0"/>
          </p:cNvCxnSpPr>
          <p:nvPr/>
        </p:nvCxnSpPr>
        <p:spPr>
          <a:xfrm rot="5400000">
            <a:off x="651510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6" name="Oval 4"/>
          <p:cNvSpPr>
            <a:spLocks noChangeArrowheads="1"/>
          </p:cNvSpPr>
          <p:nvPr/>
        </p:nvSpPr>
        <p:spPr bwMode="auto">
          <a:xfrm>
            <a:off x="539750" y="126841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cxnSp>
        <p:nvCxnSpPr>
          <p:cNvPr id="40" name="曲线连接符 43"/>
          <p:cNvCxnSpPr>
            <a:stCxn id="3096" idx="6"/>
            <a:endCxn id="3086" idx="1"/>
          </p:cNvCxnSpPr>
          <p:nvPr/>
        </p:nvCxnSpPr>
        <p:spPr>
          <a:xfrm flipV="1">
            <a:off x="684213" y="1341438"/>
            <a:ext cx="503237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95288" y="1844675"/>
            <a:ext cx="8064500" cy="482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99" name="Oval 4"/>
          <p:cNvSpPr>
            <a:spLocks noChangeArrowheads="1"/>
          </p:cNvSpPr>
          <p:nvPr/>
        </p:nvSpPr>
        <p:spPr bwMode="auto">
          <a:xfrm>
            <a:off x="255587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00" name="Oval 4"/>
          <p:cNvSpPr>
            <a:spLocks noChangeArrowheads="1"/>
          </p:cNvSpPr>
          <p:nvPr/>
        </p:nvSpPr>
        <p:spPr bwMode="auto">
          <a:xfrm>
            <a:off x="658812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cxnSp>
        <p:nvCxnSpPr>
          <p:cNvPr id="54" name="直接连接符 53"/>
          <p:cNvCxnSpPr>
            <a:stCxn id="45" idx="0"/>
            <a:endCxn id="45" idx="2"/>
          </p:cNvCxnSpPr>
          <p:nvPr/>
        </p:nvCxnSpPr>
        <p:spPr>
          <a:xfrm rot="16200000" flipH="1">
            <a:off x="2016126" y="4257675"/>
            <a:ext cx="4824412" cy="15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" name="TextBox 84"/>
          <p:cNvSpPr txBox="1">
            <a:spLocks noChangeArrowheads="1"/>
          </p:cNvSpPr>
          <p:nvPr/>
        </p:nvSpPr>
        <p:spPr bwMode="auto">
          <a:xfrm>
            <a:off x="5364163" y="4365625"/>
            <a:ext cx="1295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[y=0 or t=1]</a:t>
            </a:r>
            <a:endParaRPr lang="zh-CN" altLang="en-US"/>
          </a:p>
        </p:txBody>
      </p:sp>
      <p:sp>
        <p:nvSpPr>
          <p:cNvPr id="3103" name="TextBox 85"/>
          <p:cNvSpPr txBox="1">
            <a:spLocks noChangeArrowheads="1"/>
          </p:cNvSpPr>
          <p:nvPr/>
        </p:nvSpPr>
        <p:spPr bwMode="auto">
          <a:xfrm>
            <a:off x="6804025" y="4221163"/>
            <a:ext cx="1512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[y=1 and t=0]</a:t>
            </a:r>
            <a:endParaRPr lang="zh-CN" altLang="en-US"/>
          </a:p>
        </p:txBody>
      </p:sp>
      <p:sp>
        <p:nvSpPr>
          <p:cNvPr id="41" name="页脚占位符 4"/>
          <p:cNvSpPr txBox="1">
            <a:spLocks/>
          </p:cNvSpPr>
          <p:nvPr/>
        </p:nvSpPr>
        <p:spPr>
          <a:xfrm>
            <a:off x="395288" y="1844675"/>
            <a:ext cx="1223962" cy="2889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A</a:t>
            </a:r>
          </a:p>
        </p:txBody>
      </p:sp>
      <p:sp>
        <p:nvSpPr>
          <p:cNvPr id="42" name="页脚占位符 4"/>
          <p:cNvSpPr txBox="1">
            <a:spLocks/>
          </p:cNvSpPr>
          <p:nvPr/>
        </p:nvSpPr>
        <p:spPr>
          <a:xfrm>
            <a:off x="4427538" y="1844675"/>
            <a:ext cx="1223962" cy="2889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Process B</a:t>
            </a:r>
          </a:p>
        </p:txBody>
      </p:sp>
      <p:sp>
        <p:nvSpPr>
          <p:cNvPr id="3106" name="矩形 42"/>
          <p:cNvSpPr>
            <a:spLocks noChangeArrowheads="1"/>
          </p:cNvSpPr>
          <p:nvPr/>
        </p:nvSpPr>
        <p:spPr bwMode="auto">
          <a:xfrm>
            <a:off x="3132138" y="1341438"/>
            <a:ext cx="11334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x:=0;y:=0</a:t>
            </a:r>
            <a:endParaRPr lang="zh-CN" altLang="en-US"/>
          </a:p>
        </p:txBody>
      </p:sp>
      <p:sp>
        <p:nvSpPr>
          <p:cNvPr id="3107" name="矩形 45"/>
          <p:cNvSpPr>
            <a:spLocks noChangeArrowheads="1"/>
          </p:cNvSpPr>
          <p:nvPr/>
        </p:nvSpPr>
        <p:spPr bwMode="auto">
          <a:xfrm>
            <a:off x="2627313" y="306863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y:=1;t:=1</a:t>
            </a:r>
          </a:p>
        </p:txBody>
      </p:sp>
      <p:sp>
        <p:nvSpPr>
          <p:cNvPr id="3108" name="矩形 47"/>
          <p:cNvSpPr>
            <a:spLocks noChangeArrowheads="1"/>
          </p:cNvSpPr>
          <p:nvPr/>
        </p:nvSpPr>
        <p:spPr bwMode="auto">
          <a:xfrm>
            <a:off x="6659563" y="306863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x:=1;t:=0</a:t>
            </a:r>
          </a:p>
        </p:txBody>
      </p:sp>
      <p:sp>
        <p:nvSpPr>
          <p:cNvPr id="3109" name="矩形 48"/>
          <p:cNvSpPr>
            <a:spLocks noChangeArrowheads="1"/>
          </p:cNvSpPr>
          <p:nvPr/>
        </p:nvSpPr>
        <p:spPr bwMode="auto">
          <a:xfrm>
            <a:off x="6084888" y="5516563"/>
            <a:ext cx="627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x:=0</a:t>
            </a:r>
          </a:p>
        </p:txBody>
      </p:sp>
      <p:sp>
        <p:nvSpPr>
          <p:cNvPr id="3110" name="矩形 49"/>
          <p:cNvSpPr>
            <a:spLocks noChangeArrowheads="1"/>
          </p:cNvSpPr>
          <p:nvPr/>
        </p:nvSpPr>
        <p:spPr bwMode="auto">
          <a:xfrm>
            <a:off x="2051050" y="5516563"/>
            <a:ext cx="627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/>
              <a:t>y:=0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smtClean="0"/>
          </a:p>
          <a:p>
            <a:pPr algn="r"/>
            <a:fld id="{5BE2D166-8CE9-453A-BBE9-231BE8733569}" type="slidenum">
              <a:rPr lang="en-US" altLang="zh-CN" smtClean="0"/>
              <a:pPr algn="r"/>
              <a:t>77</a:t>
            </a:fld>
            <a:endParaRPr lang="en-US" altLang="zh-CN" smtClean="0"/>
          </a:p>
        </p:txBody>
      </p:sp>
      <p:sp>
        <p:nvSpPr>
          <p:cNvPr id="4099" name="Oval 2"/>
          <p:cNvSpPr>
            <a:spLocks noChangeArrowheads="1"/>
          </p:cNvSpPr>
          <p:nvPr/>
        </p:nvSpPr>
        <p:spPr bwMode="auto">
          <a:xfrm>
            <a:off x="1763713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NCR,NCR,0,0,0</a:t>
            </a:r>
          </a:p>
        </p:txBody>
      </p:sp>
      <p:sp>
        <p:nvSpPr>
          <p:cNvPr id="4100" name="Oval 3"/>
          <p:cNvSpPr>
            <a:spLocks noChangeArrowheads="1"/>
          </p:cNvSpPr>
          <p:nvPr/>
        </p:nvSpPr>
        <p:spPr bwMode="auto">
          <a:xfrm>
            <a:off x="5087938" y="29702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NCR,wait,1,0,0</a:t>
            </a:r>
          </a:p>
        </p:txBody>
      </p:sp>
      <p:sp>
        <p:nvSpPr>
          <p:cNvPr id="4101" name="Oval 4"/>
          <p:cNvSpPr>
            <a:spLocks noChangeArrowheads="1"/>
          </p:cNvSpPr>
          <p:nvPr/>
        </p:nvSpPr>
        <p:spPr bwMode="auto">
          <a:xfrm>
            <a:off x="2360613" y="29575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wait,NCR,0,1,1</a:t>
            </a:r>
          </a:p>
        </p:txBody>
      </p:sp>
      <p:sp>
        <p:nvSpPr>
          <p:cNvPr id="4102" name="Oval 5"/>
          <p:cNvSpPr>
            <a:spLocks noChangeArrowheads="1"/>
          </p:cNvSpPr>
          <p:nvPr/>
        </p:nvSpPr>
        <p:spPr bwMode="auto">
          <a:xfrm>
            <a:off x="179388" y="39338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CR,NCR,0,1,1</a:t>
            </a: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2339975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wait,wait,1,1,0</a:t>
            </a:r>
          </a:p>
        </p:txBody>
      </p:sp>
      <p:sp>
        <p:nvSpPr>
          <p:cNvPr id="4104" name="Oval 10"/>
          <p:cNvSpPr>
            <a:spLocks noChangeArrowheads="1"/>
          </p:cNvSpPr>
          <p:nvPr/>
        </p:nvSpPr>
        <p:spPr bwMode="auto">
          <a:xfrm>
            <a:off x="6875463" y="37893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NCR,CR,1,0,0</a:t>
            </a:r>
          </a:p>
        </p:txBody>
      </p:sp>
      <p:sp>
        <p:nvSpPr>
          <p:cNvPr id="4105" name="Oval 12"/>
          <p:cNvSpPr>
            <a:spLocks noChangeArrowheads="1"/>
          </p:cNvSpPr>
          <p:nvPr/>
        </p:nvSpPr>
        <p:spPr bwMode="auto">
          <a:xfrm>
            <a:off x="4787900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wait,wait,1,1,1</a:t>
            </a:r>
          </a:p>
        </p:txBody>
      </p:sp>
      <p:sp>
        <p:nvSpPr>
          <p:cNvPr id="4106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7672388" cy="6048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4400" smtClean="0"/>
              <a:t>Example</a:t>
            </a:r>
          </a:p>
        </p:txBody>
      </p:sp>
      <p:cxnSp>
        <p:nvCxnSpPr>
          <p:cNvPr id="4107" name="AutoShape 26"/>
          <p:cNvCxnSpPr>
            <a:cxnSpLocks noChangeShapeType="1"/>
            <a:stCxn id="4099" idx="3"/>
            <a:endCxn id="4101" idx="0"/>
          </p:cNvCxnSpPr>
          <p:nvPr/>
        </p:nvCxnSpPr>
        <p:spPr bwMode="auto">
          <a:xfrm rot="16200000" flipH="1">
            <a:off x="2368550" y="1971675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08" name="AutoShape 27"/>
          <p:cNvCxnSpPr>
            <a:cxnSpLocks noChangeShapeType="1"/>
            <a:stCxn id="4101" idx="3"/>
            <a:endCxn id="4102" idx="0"/>
          </p:cNvCxnSpPr>
          <p:nvPr/>
        </p:nvCxnSpPr>
        <p:spPr bwMode="auto">
          <a:xfrm rot="5400000">
            <a:off x="1608931" y="2891632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09" name="AutoShape 28"/>
          <p:cNvCxnSpPr>
            <a:cxnSpLocks noChangeShapeType="1"/>
            <a:stCxn id="4102" idx="3"/>
            <a:endCxn id="4122" idx="1"/>
          </p:cNvCxnSpPr>
          <p:nvPr/>
        </p:nvCxnSpPr>
        <p:spPr bwMode="auto">
          <a:xfrm rot="5400000" flipH="1" flipV="1">
            <a:off x="2080419" y="369094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10" name="AutoShape 29"/>
          <p:cNvCxnSpPr>
            <a:cxnSpLocks noChangeShapeType="1"/>
            <a:stCxn id="4099" idx="5"/>
            <a:endCxn id="4100" idx="1"/>
          </p:cNvCxnSpPr>
          <p:nvPr/>
        </p:nvCxnSpPr>
        <p:spPr bwMode="auto">
          <a:xfrm rot="16200000" flipH="1">
            <a:off x="4045743" y="1701007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11" name="AutoShape 30"/>
          <p:cNvCxnSpPr>
            <a:cxnSpLocks noChangeShapeType="1"/>
            <a:stCxn id="4100" idx="5"/>
            <a:endCxn id="4104" idx="0"/>
          </p:cNvCxnSpPr>
          <p:nvPr/>
        </p:nvCxnSpPr>
        <p:spPr bwMode="auto">
          <a:xfrm rot="16200000" flipH="1">
            <a:off x="7102475" y="3022600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12" name="AutoShape 33"/>
          <p:cNvCxnSpPr>
            <a:cxnSpLocks noChangeShapeType="1"/>
            <a:stCxn id="4101" idx="5"/>
            <a:endCxn id="4103" idx="0"/>
          </p:cNvCxnSpPr>
          <p:nvPr/>
        </p:nvCxnSpPr>
        <p:spPr bwMode="auto">
          <a:xfrm rot="5400000">
            <a:off x="3356768" y="3304382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13" name="AutoShape 35"/>
          <p:cNvCxnSpPr>
            <a:cxnSpLocks noChangeShapeType="1"/>
            <a:stCxn id="4103" idx="3"/>
            <a:endCxn id="4117" idx="0"/>
          </p:cNvCxnSpPr>
          <p:nvPr/>
        </p:nvCxnSpPr>
        <p:spPr bwMode="auto">
          <a:xfrm rot="5400000">
            <a:off x="2159000" y="4757738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14" name="AutoShape 37"/>
          <p:cNvCxnSpPr>
            <a:cxnSpLocks noChangeShapeType="1"/>
            <a:stCxn id="4100" idx="3"/>
            <a:endCxn id="4105" idx="0"/>
          </p:cNvCxnSpPr>
          <p:nvPr/>
        </p:nvCxnSpPr>
        <p:spPr bwMode="auto">
          <a:xfrm rot="16200000" flipH="1">
            <a:off x="5247481" y="3471069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15" name="AutoShape 39"/>
          <p:cNvCxnSpPr>
            <a:cxnSpLocks noChangeShapeType="1"/>
            <a:stCxn id="4104" idx="5"/>
            <a:endCxn id="4099" idx="7"/>
          </p:cNvCxnSpPr>
          <p:nvPr/>
        </p:nvCxnSpPr>
        <p:spPr bwMode="auto">
          <a:xfrm rot="5400000" flipH="1">
            <a:off x="4926806" y="513557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16" name="AutoShape 41"/>
          <p:cNvCxnSpPr>
            <a:cxnSpLocks noChangeShapeType="1"/>
            <a:stCxn id="4105" idx="5"/>
            <a:endCxn id="4119" idx="0"/>
          </p:cNvCxnSpPr>
          <p:nvPr/>
        </p:nvCxnSpPr>
        <p:spPr bwMode="auto">
          <a:xfrm rot="5400000">
            <a:off x="5886450" y="4486275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117" name="Oval 8"/>
          <p:cNvSpPr>
            <a:spLocks noChangeArrowheads="1"/>
          </p:cNvSpPr>
          <p:nvPr/>
        </p:nvSpPr>
        <p:spPr bwMode="auto">
          <a:xfrm>
            <a:off x="1547813" y="52292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CR,wait,1,1,0</a:t>
            </a:r>
          </a:p>
        </p:txBody>
      </p:sp>
      <p:cxnSp>
        <p:nvCxnSpPr>
          <p:cNvPr id="4118" name="AutoShape 41"/>
          <p:cNvCxnSpPr>
            <a:cxnSpLocks noChangeShapeType="1"/>
            <a:stCxn id="4117" idx="3"/>
            <a:endCxn id="4100" idx="2"/>
          </p:cNvCxnSpPr>
          <p:nvPr/>
        </p:nvCxnSpPr>
        <p:spPr bwMode="auto">
          <a:xfrm rot="5400000" flipH="1" flipV="1">
            <a:off x="2256632" y="2767806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119" name="Oval 8"/>
          <p:cNvSpPr>
            <a:spLocks noChangeArrowheads="1"/>
          </p:cNvSpPr>
          <p:nvPr/>
        </p:nvSpPr>
        <p:spPr bwMode="auto">
          <a:xfrm>
            <a:off x="5003800" y="50847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wait,CR,1,1,1</a:t>
            </a:r>
          </a:p>
        </p:txBody>
      </p:sp>
      <p:cxnSp>
        <p:nvCxnSpPr>
          <p:cNvPr id="4120" name="AutoShape 41"/>
          <p:cNvCxnSpPr>
            <a:cxnSpLocks noChangeShapeType="1"/>
            <a:stCxn id="4119" idx="5"/>
            <a:endCxn id="4101" idx="6"/>
          </p:cNvCxnSpPr>
          <p:nvPr/>
        </p:nvCxnSpPr>
        <p:spPr bwMode="auto">
          <a:xfrm rot="5400000" flipH="1">
            <a:off x="4383882" y="3137694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21" name="AutoShape 26"/>
          <p:cNvCxnSpPr>
            <a:cxnSpLocks noChangeShapeType="1"/>
            <a:endCxn id="4099" idx="0"/>
          </p:cNvCxnSpPr>
          <p:nvPr/>
        </p:nvCxnSpPr>
        <p:spPr bwMode="auto">
          <a:xfrm>
            <a:off x="2268538" y="1557338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122" name="Oval 2"/>
          <p:cNvSpPr>
            <a:spLocks noChangeArrowheads="1"/>
          </p:cNvSpPr>
          <p:nvPr/>
        </p:nvSpPr>
        <p:spPr bwMode="auto">
          <a:xfrm>
            <a:off x="5724525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NCR,NCR,0,0,1</a:t>
            </a:r>
          </a:p>
        </p:txBody>
      </p:sp>
      <p:cxnSp>
        <p:nvCxnSpPr>
          <p:cNvPr id="4123" name="AutoShape 26"/>
          <p:cNvCxnSpPr>
            <a:cxnSpLocks noChangeShapeType="1"/>
            <a:endCxn id="4122" idx="0"/>
          </p:cNvCxnSpPr>
          <p:nvPr/>
        </p:nvCxnSpPr>
        <p:spPr bwMode="auto">
          <a:xfrm>
            <a:off x="6300788" y="1557338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24" name="AutoShape 26"/>
          <p:cNvCxnSpPr>
            <a:cxnSpLocks noChangeShapeType="1"/>
            <a:stCxn id="4122" idx="4"/>
            <a:endCxn id="4101" idx="7"/>
          </p:cNvCxnSpPr>
          <p:nvPr/>
        </p:nvCxnSpPr>
        <p:spPr bwMode="auto">
          <a:xfrm rot="5400000">
            <a:off x="5052218" y="1354932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25" name="AutoShape 26"/>
          <p:cNvCxnSpPr>
            <a:cxnSpLocks noChangeShapeType="1"/>
            <a:stCxn id="4122" idx="5"/>
            <a:endCxn id="4100" idx="0"/>
          </p:cNvCxnSpPr>
          <p:nvPr/>
        </p:nvCxnSpPr>
        <p:spPr bwMode="auto">
          <a:xfrm rot="5400000">
            <a:off x="6408737" y="1958976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26" name="AutoShape 39"/>
          <p:cNvCxnSpPr>
            <a:cxnSpLocks noChangeShapeType="1"/>
            <a:stCxn id="4104" idx="3"/>
            <a:endCxn id="4119" idx="0"/>
          </p:cNvCxnSpPr>
          <p:nvPr/>
        </p:nvCxnSpPr>
        <p:spPr bwMode="auto">
          <a:xfrm rot="5400000">
            <a:off x="6119812" y="4037013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27" name="AutoShape 39"/>
          <p:cNvCxnSpPr>
            <a:cxnSpLocks noChangeShapeType="1"/>
            <a:stCxn id="4102" idx="5"/>
            <a:endCxn id="4117" idx="0"/>
          </p:cNvCxnSpPr>
          <p:nvPr/>
        </p:nvCxnSpPr>
        <p:spPr bwMode="auto">
          <a:xfrm rot="16200000" flipH="1">
            <a:off x="1746251" y="4433887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28" name="AutoShape 41"/>
          <p:cNvCxnSpPr>
            <a:cxnSpLocks noChangeShapeType="1"/>
            <a:stCxn id="4103" idx="4"/>
            <a:endCxn id="4103" idx="5"/>
          </p:cNvCxnSpPr>
          <p:nvPr/>
        </p:nvCxnSpPr>
        <p:spPr bwMode="auto">
          <a:xfrm rot="5400000" flipH="1" flipV="1">
            <a:off x="3653632" y="4055268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29" name="AutoShape 41"/>
          <p:cNvCxnSpPr>
            <a:cxnSpLocks noChangeShapeType="1"/>
            <a:stCxn id="4105" idx="4"/>
            <a:endCxn id="4105" idx="3"/>
          </p:cNvCxnSpPr>
          <p:nvPr/>
        </p:nvCxnSpPr>
        <p:spPr bwMode="auto">
          <a:xfrm rot="5400000" flipH="1">
            <a:off x="5398294" y="4055269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30" name="AutoShape 41"/>
          <p:cNvCxnSpPr>
            <a:cxnSpLocks noChangeShapeType="1"/>
            <a:stCxn id="4117" idx="5"/>
            <a:endCxn id="4117" idx="6"/>
          </p:cNvCxnSpPr>
          <p:nvPr/>
        </p:nvCxnSpPr>
        <p:spPr bwMode="auto">
          <a:xfrm rot="5400000" flipH="1" flipV="1">
            <a:off x="3313907" y="5377656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31" name="AutoShape 41"/>
          <p:cNvCxnSpPr>
            <a:cxnSpLocks noChangeShapeType="1"/>
            <a:stCxn id="4119" idx="3"/>
            <a:endCxn id="4119" idx="2"/>
          </p:cNvCxnSpPr>
          <p:nvPr/>
        </p:nvCxnSpPr>
        <p:spPr bwMode="auto">
          <a:xfrm rot="5400000" flipH="1">
            <a:off x="5072857" y="5233193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Kripke Structures</a:t>
            </a:r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Definition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A fair </a:t>
            </a:r>
            <a:r>
              <a:rPr lang="en-US" altLang="zh-CN" dirty="0" err="1" smtClean="0"/>
              <a:t>Kripke</a:t>
            </a:r>
            <a:r>
              <a:rPr lang="en-US" altLang="zh-CN" dirty="0" smtClean="0"/>
              <a:t> structure is a quintuple &lt;S,R,I,F&gt;</a:t>
            </a:r>
          </a:p>
          <a:p>
            <a:pPr lvl="1" eaLnBrk="1" hangingPunct="1">
              <a:defRPr/>
            </a:pPr>
            <a:r>
              <a:rPr lang="en-US" altLang="zh-CN" dirty="0" smtClean="0"/>
              <a:t>S : A finite set of states</a:t>
            </a:r>
          </a:p>
          <a:p>
            <a:pPr lvl="1" eaLnBrk="1" hangingPunct="1">
              <a:defRPr/>
            </a:pPr>
            <a:r>
              <a:rPr lang="en-US" altLang="zh-CN" dirty="0" smtClean="0"/>
              <a:t>R 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 </a:t>
            </a:r>
            <a:r>
              <a:rPr lang="en-US" altLang="zh-CN" dirty="0" smtClean="0"/>
              <a:t>S x S : A total transition relation</a:t>
            </a:r>
          </a:p>
          <a:p>
            <a:pPr lvl="1" eaLnBrk="1" hangingPunct="1">
              <a:defRPr/>
            </a:pPr>
            <a:r>
              <a:rPr lang="en-US" altLang="zh-CN" dirty="0" smtClean="0"/>
              <a:t>I 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 </a:t>
            </a:r>
            <a:r>
              <a:rPr lang="en-US" altLang="zh-CN" dirty="0" smtClean="0"/>
              <a:t>S : A set of initial states</a:t>
            </a:r>
          </a:p>
          <a:p>
            <a:pPr lvl="1" eaLnBrk="1" hangingPunct="1">
              <a:defRPr/>
            </a:pPr>
            <a:r>
              <a:rPr lang="en-US" altLang="zh-CN" dirty="0" smtClean="0">
                <a:sym typeface="Wingdings" pitchFamily="2" charset="2"/>
              </a:rPr>
              <a:t>F</a:t>
            </a:r>
            <a:r>
              <a:rPr lang="en-US" altLang="zh-CN" dirty="0"/>
              <a:t> 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 </a:t>
            </a:r>
            <a:r>
              <a:rPr lang="en-US" altLang="zh-CN" dirty="0" smtClean="0">
                <a:latin typeface="宋体" charset="-122"/>
                <a:sym typeface="Symbol" pitchFamily="18" charset="2"/>
              </a:rPr>
              <a:t>2</a:t>
            </a:r>
            <a:r>
              <a:rPr lang="en-US" altLang="zh-CN" baseline="30000" dirty="0" smtClean="0"/>
              <a:t>S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: A set of sets of states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7"/>
          <p:cNvSpPr>
            <a:spLocks noGrp="1"/>
          </p:cNvSpPr>
          <p:nvPr>
            <p:ph idx="1"/>
          </p:nvPr>
        </p:nvSpPr>
        <p:spPr>
          <a:xfrm>
            <a:off x="468313" y="1341438"/>
            <a:ext cx="8424862" cy="47847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mtClean="0"/>
              <a:t>{(a,b,x,y,t) | a,b</a:t>
            </a:r>
            <a:r>
              <a:rPr lang="en-US" altLang="zh-CN" smtClean="0">
                <a:sym typeface="Symbol" pitchFamily="18" charset="2"/>
              </a:rPr>
              <a:t>{NCR,wait,CR} and x,y,t{0,1}}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Set of States: 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Motivation</a:t>
            </a:r>
            <a:endParaRPr lang="zh-CN" altLang="en-US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zh-CN" smtClean="0"/>
              <a:t>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mtClean="0"/>
              <a:t>Restrict relevant computations to fair computations.</a:t>
            </a:r>
          </a:p>
          <a:p>
            <a:pPr marL="0" indent="0" eaLnBrk="1" hangingPunct="1">
              <a:buFont typeface="Arial" charset="0"/>
              <a:buNone/>
            </a:pPr>
            <a:endParaRPr lang="en-US" altLang="zh-CN" smtClean="0"/>
          </a:p>
          <a:p>
            <a:pPr marL="0" indent="0" eaLnBrk="1" hangingPunct="1">
              <a:buFont typeface="Arial" charset="0"/>
              <a:buNone/>
            </a:pPr>
            <a:endParaRPr lang="en-US" altLang="zh-CN" smtClean="0"/>
          </a:p>
          <a:p>
            <a:pPr marL="0" indent="0" eaLnBrk="1" hangingPunct="1">
              <a:buFont typeface="Arial" charset="0"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8963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7"/>
          <p:cNvSpPr>
            <a:spLocks noGrp="1"/>
          </p:cNvSpPr>
          <p:nvPr>
            <p:ph idx="1"/>
          </p:nvPr>
        </p:nvSpPr>
        <p:spPr>
          <a:xfrm>
            <a:off x="323850" y="981075"/>
            <a:ext cx="7920038" cy="5761038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NCR,b,x,y,t</a:t>
            </a:r>
            <a:r>
              <a:rPr lang="en-US" altLang="zh-CN" sz="2800" dirty="0" smtClean="0"/>
              <a:t>) 	</a:t>
            </a:r>
            <a:r>
              <a:rPr lang="en-US" altLang="zh-CN" sz="2800" dirty="0" smtClean="0">
                <a:sym typeface="Wingdings" pitchFamily="2" charset="2"/>
              </a:rPr>
              <a:t> </a:t>
            </a:r>
            <a:r>
              <a:rPr lang="en-US" altLang="zh-CN" sz="2800" dirty="0" smtClean="0"/>
              <a:t>(wait,b,x,1,1)</a:t>
            </a:r>
          </a:p>
          <a:p>
            <a:pPr>
              <a:buFont typeface="Arial" charset="0"/>
              <a:buNone/>
            </a:pPr>
            <a:r>
              <a:rPr lang="en-US" altLang="zh-CN" sz="2800" dirty="0" smtClean="0"/>
              <a:t>(wait,b,0,y,t) 	</a:t>
            </a:r>
            <a:r>
              <a:rPr lang="en-US" altLang="zh-CN" sz="2800" dirty="0" smtClean="0">
                <a:sym typeface="Wingdings" pitchFamily="2" charset="2"/>
              </a:rPr>
              <a:t> (CR,b,0,y,t)</a:t>
            </a:r>
          </a:p>
          <a:p>
            <a:pPr>
              <a:buFont typeface="Arial" charset="0"/>
              <a:buNone/>
            </a:pPr>
            <a:r>
              <a:rPr lang="en-US" altLang="zh-CN" sz="2800" dirty="0" smtClean="0"/>
              <a:t>(wait,b,x,y,0) 	</a:t>
            </a:r>
            <a:r>
              <a:rPr lang="en-US" altLang="zh-CN" sz="2800" dirty="0" smtClean="0">
                <a:sym typeface="Wingdings" pitchFamily="2" charset="2"/>
              </a:rPr>
              <a:t> (CR,b,x,y,0)</a:t>
            </a:r>
          </a:p>
          <a:p>
            <a:pPr>
              <a:buFont typeface="Arial" charset="0"/>
              <a:buNone/>
            </a:pPr>
            <a:r>
              <a:rPr lang="en-US" altLang="zh-CN" sz="2800" dirty="0" smtClean="0"/>
              <a:t>(wait,b,1,y,1) 	</a:t>
            </a:r>
            <a:r>
              <a:rPr lang="en-US" altLang="zh-CN" sz="2800" dirty="0" smtClean="0">
                <a:sym typeface="Wingdings" pitchFamily="2" charset="2"/>
              </a:rPr>
              <a:t> (wait,b,1,y,1)</a:t>
            </a:r>
          </a:p>
          <a:p>
            <a:pPr>
              <a:buFont typeface="Arial" charset="0"/>
              <a:buNone/>
            </a:pP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CR,b,x,y,t</a:t>
            </a:r>
            <a:r>
              <a:rPr lang="en-US" altLang="zh-CN" sz="2800" dirty="0" smtClean="0"/>
              <a:t>) 		</a:t>
            </a:r>
            <a:r>
              <a:rPr lang="en-US" altLang="zh-CN" sz="2800" dirty="0" smtClean="0">
                <a:sym typeface="Wingdings" pitchFamily="2" charset="2"/>
              </a:rPr>
              <a:t> (NCR,b,x,0,t)</a:t>
            </a:r>
          </a:p>
          <a:p>
            <a:pPr>
              <a:buFont typeface="Arial" charset="0"/>
              <a:buNone/>
            </a:pPr>
            <a:endParaRPr lang="en-US" altLang="zh-CN" sz="2800" dirty="0" smtClean="0">
              <a:sym typeface="Wingdings" pitchFamily="2" charset="2"/>
            </a:endParaRPr>
          </a:p>
          <a:p>
            <a:pPr>
              <a:buFont typeface="Arial" charset="0"/>
              <a:buNone/>
            </a:pP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a,NCR,x,y,t</a:t>
            </a:r>
            <a:r>
              <a:rPr lang="en-US" altLang="zh-CN" sz="2800" dirty="0" smtClean="0"/>
              <a:t>) 	</a:t>
            </a:r>
            <a:r>
              <a:rPr lang="en-US" altLang="zh-CN" sz="2800" dirty="0" smtClean="0">
                <a:sym typeface="Wingdings" pitchFamily="2" charset="2"/>
              </a:rPr>
              <a:t> </a:t>
            </a:r>
            <a:r>
              <a:rPr lang="en-US" altLang="zh-CN" sz="2800" dirty="0" smtClean="0"/>
              <a:t>(a,wait,1,y,0)</a:t>
            </a:r>
          </a:p>
          <a:p>
            <a:pPr>
              <a:buFont typeface="Arial" charset="0"/>
              <a:buNone/>
            </a:pPr>
            <a:r>
              <a:rPr lang="en-US" altLang="zh-CN" sz="2800" dirty="0" smtClean="0"/>
              <a:t>(a,wait,x,1,t) 	</a:t>
            </a:r>
            <a:r>
              <a:rPr lang="en-US" altLang="zh-CN" sz="2800" dirty="0" smtClean="0">
                <a:sym typeface="Wingdings" pitchFamily="2" charset="2"/>
              </a:rPr>
              <a:t> (a,CR,x,1,t)</a:t>
            </a:r>
          </a:p>
          <a:p>
            <a:pPr>
              <a:buFont typeface="Arial" charset="0"/>
              <a:buNone/>
            </a:pPr>
            <a:r>
              <a:rPr lang="en-US" altLang="zh-CN" sz="2800" dirty="0" smtClean="0"/>
              <a:t>(a,wait,x,y,1) 	</a:t>
            </a:r>
            <a:r>
              <a:rPr lang="en-US" altLang="zh-CN" sz="2800" dirty="0" smtClean="0">
                <a:sym typeface="Wingdings" pitchFamily="2" charset="2"/>
              </a:rPr>
              <a:t> (a,CR,x,y,1)</a:t>
            </a:r>
          </a:p>
          <a:p>
            <a:pPr>
              <a:buFont typeface="Arial" charset="0"/>
              <a:buNone/>
            </a:pPr>
            <a:r>
              <a:rPr lang="en-US" altLang="zh-CN" sz="2800" dirty="0" smtClean="0"/>
              <a:t>(a,wait,x,1,0) 	</a:t>
            </a:r>
            <a:r>
              <a:rPr lang="en-US" altLang="zh-CN" sz="2800" dirty="0" smtClean="0">
                <a:sym typeface="Wingdings" pitchFamily="2" charset="2"/>
              </a:rPr>
              <a:t> (a,wait,x,1,0)</a:t>
            </a:r>
          </a:p>
          <a:p>
            <a:pPr>
              <a:buFont typeface="Arial" charset="0"/>
              <a:buNone/>
            </a:pP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a,CR,x,y,t</a:t>
            </a:r>
            <a:r>
              <a:rPr lang="en-US" altLang="zh-CN" sz="2800" dirty="0" smtClean="0"/>
              <a:t>) 		</a:t>
            </a:r>
            <a:r>
              <a:rPr lang="en-US" altLang="zh-CN" sz="2800" dirty="0" smtClean="0">
                <a:sym typeface="Wingdings" pitchFamily="2" charset="2"/>
              </a:rPr>
              <a:t> (a,NCR,0,y,t)</a:t>
            </a:r>
          </a:p>
          <a:p>
            <a:pPr>
              <a:buFont typeface="Arial" charset="0"/>
              <a:buNone/>
            </a:pPr>
            <a:endParaRPr lang="en-US" altLang="zh-CN" sz="2800" dirty="0" smtClean="0">
              <a:sym typeface="Wingdings" pitchFamily="2" charset="2"/>
            </a:endParaRPr>
          </a:p>
        </p:txBody>
      </p:sp>
      <p:cxnSp>
        <p:nvCxnSpPr>
          <p:cNvPr id="6" name="直接连接符 5"/>
          <p:cNvCxnSpPr>
            <a:stCxn id="7171" idx="1"/>
            <a:endCxn id="7171" idx="3"/>
          </p:cNvCxnSpPr>
          <p:nvPr/>
        </p:nvCxnSpPr>
        <p:spPr>
          <a:xfrm rot="10800000" flipH="1">
            <a:off x="323850" y="3860800"/>
            <a:ext cx="79200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Transition Relation: 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mtClean="0"/>
              <a:t>{ (NCR,NCR,0,0,0), (NCR,NCR,0,0,1) }</a:t>
            </a:r>
            <a:endParaRPr lang="zh-CN" altLang="en-US" smtClean="0"/>
          </a:p>
          <a:p>
            <a:pPr>
              <a:buFont typeface="Arial" charset="0"/>
              <a:buNone/>
            </a:pP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Set of Initial States: 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en-US" altLang="zh-CN" smtClean="0"/>
              <a:t>The Set of Fairness Constraints: F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0" y="1595438"/>
            <a:ext cx="8686800" cy="449738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mtClean="0"/>
              <a:t>Apparently, we need 4 fairness constraints:</a:t>
            </a:r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  <p:sp>
        <p:nvSpPr>
          <p:cNvPr id="9220" name="Oval 12"/>
          <p:cNvSpPr>
            <a:spLocks noChangeArrowheads="1"/>
          </p:cNvSpPr>
          <p:nvPr/>
        </p:nvSpPr>
        <p:spPr bwMode="auto">
          <a:xfrm>
            <a:off x="4802188" y="2781300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wait,wait,1,1,1</a:t>
            </a:r>
          </a:p>
        </p:txBody>
      </p:sp>
      <p:sp>
        <p:nvSpPr>
          <p:cNvPr id="9221" name="Oval 8"/>
          <p:cNvSpPr>
            <a:spLocks noChangeArrowheads="1"/>
          </p:cNvSpPr>
          <p:nvPr/>
        </p:nvSpPr>
        <p:spPr bwMode="auto">
          <a:xfrm>
            <a:off x="6789738" y="2781300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wait,CR,1,1,1</a:t>
            </a:r>
          </a:p>
        </p:txBody>
      </p:sp>
      <p:sp>
        <p:nvSpPr>
          <p:cNvPr id="9222" name="Oval 8"/>
          <p:cNvSpPr>
            <a:spLocks noChangeArrowheads="1"/>
          </p:cNvSpPr>
          <p:nvPr/>
        </p:nvSpPr>
        <p:spPr bwMode="auto">
          <a:xfrm>
            <a:off x="457200" y="2781300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wait,wait,1,1,0</a:t>
            </a:r>
          </a:p>
        </p:txBody>
      </p: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2444750" y="2781300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CR,wait,1,1,0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en-US" altLang="zh-CN" smtClean="0"/>
              <a:t>The Set of Fairness Constraints: F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8686800" cy="485775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zh-CN" dirty="0" smtClean="0"/>
              <a:t>In fact, we may construct 6 fairness constraints for:</a:t>
            </a:r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	(a=NCR)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	(a=wait and x=0|t=0)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	(a=CR)</a:t>
            </a:r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	(b=NCR)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	(b=wait and y=0|t=1)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	(b=CR)</a:t>
            </a: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en-US" altLang="zh-CN" smtClean="0"/>
              <a:t>The Set of Fairness Constraints: F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dirty="0" smtClean="0"/>
              <a:t>(a=wait and x=0|t=0):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(wait,b,0,y,0), (wait,b,0,y,1),(wait,b,1,y,0) </a:t>
            </a:r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(b=wait and y=0|t=1):</a:t>
            </a:r>
            <a:endParaRPr lang="zh-CN" altLang="en-US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(a,wait,x,0,0), (a,wait,x,0,1),(a,wait,x,1,1) </a:t>
            </a:r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(a=CR): { (</a:t>
            </a:r>
            <a:r>
              <a:rPr lang="en-US" altLang="zh-CN" dirty="0" err="1" smtClean="0"/>
              <a:t>a,b,x,y,t</a:t>
            </a:r>
            <a:r>
              <a:rPr lang="en-US" altLang="zh-CN" dirty="0" smtClean="0"/>
              <a:t>) | a=CR }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(b=CR): { (</a:t>
            </a:r>
            <a:r>
              <a:rPr lang="en-US" altLang="zh-CN" dirty="0" err="1" smtClean="0"/>
              <a:t>a,b,x,y,t</a:t>
            </a:r>
            <a:r>
              <a:rPr lang="en-US" altLang="zh-CN" dirty="0" smtClean="0"/>
              <a:t>) | b=CR }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mtClean="0"/>
              <a:t>The Set of Fairness Constraints: F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876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dirty="0" smtClean="0"/>
              <a:t>(a=wait and x=0|t=0):</a:t>
            </a:r>
          </a:p>
          <a:p>
            <a:pPr>
              <a:buFont typeface="Arial" charset="0"/>
              <a:buNone/>
            </a:pPr>
            <a:r>
              <a:rPr lang="en-US" altLang="zh-CN" dirty="0" smtClean="0"/>
              <a:t>(wait,b,0,y,0), (wait,b,0,y,1),(wait,b,1,y,0) </a:t>
            </a:r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(b=wait and y=0|t=1):</a:t>
            </a:r>
            <a:endParaRPr lang="zh-CN" altLang="en-US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(a,wait,x,0,0), (a,wait,x,0,1),(a,wait,x,1,1) </a:t>
            </a:r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(a=CR): { (</a:t>
            </a:r>
            <a:r>
              <a:rPr lang="en-US" altLang="zh-CN" dirty="0" err="1" smtClean="0"/>
              <a:t>a,b,x,y,t</a:t>
            </a:r>
            <a:r>
              <a:rPr lang="en-US" altLang="zh-CN" dirty="0" smtClean="0"/>
              <a:t>) | a=CR }</a:t>
            </a:r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en-US" altLang="zh-CN" dirty="0" smtClean="0"/>
              <a:t>(b=CR): { (</a:t>
            </a:r>
            <a:r>
              <a:rPr lang="en-US" altLang="zh-CN" dirty="0" err="1" smtClean="0"/>
              <a:t>a,b,x,y,t</a:t>
            </a:r>
            <a:r>
              <a:rPr lang="en-US" altLang="zh-CN" dirty="0" smtClean="0"/>
              <a:t>) | b=CR } </a:t>
            </a:r>
            <a:endParaRPr lang="zh-CN" altLang="en-US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</p:txBody>
      </p:sp>
      <p:sp>
        <p:nvSpPr>
          <p:cNvPr id="12292" name="Oval 8"/>
          <p:cNvSpPr>
            <a:spLocks noChangeArrowheads="1"/>
          </p:cNvSpPr>
          <p:nvPr/>
        </p:nvSpPr>
        <p:spPr bwMode="auto">
          <a:xfrm>
            <a:off x="5435600" y="206057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wait,wait,1,1,0</a:t>
            </a:r>
          </a:p>
        </p:txBody>
      </p:sp>
      <p:sp>
        <p:nvSpPr>
          <p:cNvPr id="12293" name="Oval 8"/>
          <p:cNvSpPr>
            <a:spLocks noChangeArrowheads="1"/>
          </p:cNvSpPr>
          <p:nvPr/>
        </p:nvSpPr>
        <p:spPr bwMode="auto">
          <a:xfrm>
            <a:off x="4932363" y="4795838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CR,wait,1,1,0</a:t>
            </a:r>
          </a:p>
        </p:txBody>
      </p:sp>
      <p:sp>
        <p:nvSpPr>
          <p:cNvPr id="12294" name="Oval 12"/>
          <p:cNvSpPr>
            <a:spLocks noChangeArrowheads="1"/>
          </p:cNvSpPr>
          <p:nvPr/>
        </p:nvSpPr>
        <p:spPr bwMode="auto">
          <a:xfrm>
            <a:off x="5435600" y="37893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wait,wait,1,1,1</a:t>
            </a:r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4932363" y="5880100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wait,CR,1,1,1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mtClean="0"/>
              <a:t>The Set of Fairness Constraints: F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876925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r>
              <a:rPr lang="en-US" altLang="zh-CN" smtClean="0"/>
              <a:t>(a=NCR): { (a,b,x,y,t) | a=NCR }</a:t>
            </a:r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r>
              <a:rPr lang="en-US" altLang="zh-CN" smtClean="0"/>
              <a:t>(b=NCR): { (a,b,x,y,t) | b=NCR } </a:t>
            </a:r>
            <a:endParaRPr lang="zh-CN" altLang="en-US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  <p:sp>
        <p:nvSpPr>
          <p:cNvPr id="8" name="矩形 7"/>
          <p:cNvSpPr/>
          <p:nvPr/>
        </p:nvSpPr>
        <p:spPr>
          <a:xfrm>
            <a:off x="0" y="5532438"/>
            <a:ext cx="9144000" cy="5857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ea typeface="宋体" pitchFamily="2" charset="-122"/>
              </a:rPr>
              <a:t>    F={ S\{..}, S\{..}, S\{..}, S\{..}, S\{..}, S\{..}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zh-CN" smtClean="0"/>
          </a:p>
          <a:p>
            <a:pPr algn="r"/>
            <a:fld id="{BFA3ECCE-1027-4E14-8680-E5D258102D28}" type="slidenum">
              <a:rPr lang="en-US" altLang="zh-CN" smtClean="0"/>
              <a:pPr algn="r"/>
              <a:t>87</a:t>
            </a:fld>
            <a:endParaRPr lang="en-US" altLang="zh-CN" smtClean="0"/>
          </a:p>
        </p:txBody>
      </p:sp>
      <p:sp>
        <p:nvSpPr>
          <p:cNvPr id="14339" name="Oval 2"/>
          <p:cNvSpPr>
            <a:spLocks noChangeArrowheads="1"/>
          </p:cNvSpPr>
          <p:nvPr/>
        </p:nvSpPr>
        <p:spPr bwMode="auto">
          <a:xfrm>
            <a:off x="1763713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NCR,NCR,0,0,0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5087938" y="29702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NCR,wait,1,0,0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2360613" y="29575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wait,NCR,0,1,1</a:t>
            </a: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179388" y="39338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CR,NCR,0,1,1</a:t>
            </a:r>
          </a:p>
        </p:txBody>
      </p:sp>
      <p:sp>
        <p:nvSpPr>
          <p:cNvPr id="14343" name="Oval 8"/>
          <p:cNvSpPr>
            <a:spLocks noChangeArrowheads="1"/>
          </p:cNvSpPr>
          <p:nvPr/>
        </p:nvSpPr>
        <p:spPr bwMode="auto">
          <a:xfrm>
            <a:off x="2339975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rgbClr val="FF0000"/>
                </a:solidFill>
                <a:latin typeface="Calibri" pitchFamily="34" charset="0"/>
              </a:rPr>
              <a:t>wait,wait,1,1,0</a:t>
            </a:r>
          </a:p>
        </p:txBody>
      </p:sp>
      <p:sp>
        <p:nvSpPr>
          <p:cNvPr id="14344" name="Oval 10"/>
          <p:cNvSpPr>
            <a:spLocks noChangeArrowheads="1"/>
          </p:cNvSpPr>
          <p:nvPr/>
        </p:nvSpPr>
        <p:spPr bwMode="auto">
          <a:xfrm>
            <a:off x="6875463" y="37893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NCR,CR,1,0,0</a:t>
            </a:r>
          </a:p>
        </p:txBody>
      </p:sp>
      <p:sp>
        <p:nvSpPr>
          <p:cNvPr id="14345" name="Oval 12"/>
          <p:cNvSpPr>
            <a:spLocks noChangeArrowheads="1"/>
          </p:cNvSpPr>
          <p:nvPr/>
        </p:nvSpPr>
        <p:spPr bwMode="auto">
          <a:xfrm>
            <a:off x="4787900" y="40052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wait,wait,1,1,1</a:t>
            </a:r>
          </a:p>
        </p:txBody>
      </p:sp>
      <p:sp>
        <p:nvSpPr>
          <p:cNvPr id="14346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7672388" cy="6048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4400" smtClean="0"/>
              <a:t>Example</a:t>
            </a:r>
          </a:p>
        </p:txBody>
      </p:sp>
      <p:cxnSp>
        <p:nvCxnSpPr>
          <p:cNvPr id="14347" name="AutoShape 26"/>
          <p:cNvCxnSpPr>
            <a:cxnSpLocks noChangeShapeType="1"/>
            <a:stCxn id="14339" idx="3"/>
            <a:endCxn id="14341" idx="0"/>
          </p:cNvCxnSpPr>
          <p:nvPr/>
        </p:nvCxnSpPr>
        <p:spPr bwMode="auto">
          <a:xfrm rot="16200000" flipH="1">
            <a:off x="2368550" y="1971675"/>
            <a:ext cx="671513" cy="1300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8" name="AutoShape 27"/>
          <p:cNvCxnSpPr>
            <a:cxnSpLocks noChangeShapeType="1"/>
            <a:stCxn id="14341" idx="3"/>
            <a:endCxn id="14342" idx="0"/>
          </p:cNvCxnSpPr>
          <p:nvPr/>
        </p:nvCxnSpPr>
        <p:spPr bwMode="auto">
          <a:xfrm rot="5400000">
            <a:off x="1608931" y="2891632"/>
            <a:ext cx="606425" cy="14779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9" name="AutoShape 28"/>
          <p:cNvCxnSpPr>
            <a:cxnSpLocks noChangeShapeType="1"/>
            <a:stCxn id="14342" idx="3"/>
            <a:endCxn id="14362" idx="1"/>
          </p:cNvCxnSpPr>
          <p:nvPr/>
        </p:nvCxnSpPr>
        <p:spPr bwMode="auto">
          <a:xfrm rot="5400000" flipH="1" flipV="1">
            <a:off x="2080419" y="369094"/>
            <a:ext cx="2324100" cy="5545138"/>
          </a:xfrm>
          <a:prstGeom prst="curvedConnector5">
            <a:avLst>
              <a:gd name="adj1" fmla="val -9843"/>
              <a:gd name="adj2" fmla="val -3458"/>
              <a:gd name="adj3" fmla="val 135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0" name="AutoShape 29"/>
          <p:cNvCxnSpPr>
            <a:cxnSpLocks noChangeShapeType="1"/>
            <a:stCxn id="14339" idx="5"/>
            <a:endCxn id="14340" idx="1"/>
          </p:cNvCxnSpPr>
          <p:nvPr/>
        </p:nvCxnSpPr>
        <p:spPr bwMode="auto">
          <a:xfrm rot="16200000" flipH="1">
            <a:off x="4045743" y="1701007"/>
            <a:ext cx="747713" cy="1917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1" name="AutoShape 30"/>
          <p:cNvCxnSpPr>
            <a:cxnSpLocks noChangeShapeType="1"/>
            <a:stCxn id="14340" idx="5"/>
            <a:endCxn id="14344" idx="0"/>
          </p:cNvCxnSpPr>
          <p:nvPr/>
        </p:nvCxnSpPr>
        <p:spPr bwMode="auto">
          <a:xfrm rot="16200000" flipH="1">
            <a:off x="7102475" y="3022600"/>
            <a:ext cx="449263" cy="10842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2" name="AutoShape 33"/>
          <p:cNvCxnSpPr>
            <a:cxnSpLocks noChangeShapeType="1"/>
            <a:stCxn id="14341" idx="5"/>
            <a:endCxn id="14343" idx="0"/>
          </p:cNvCxnSpPr>
          <p:nvPr/>
        </p:nvCxnSpPr>
        <p:spPr bwMode="auto">
          <a:xfrm rot="5400000">
            <a:off x="3356768" y="3304382"/>
            <a:ext cx="677863" cy="723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3" name="AutoShape 35"/>
          <p:cNvCxnSpPr>
            <a:cxnSpLocks noChangeShapeType="1"/>
            <a:stCxn id="14343" idx="3"/>
            <a:endCxn id="14357" idx="0"/>
          </p:cNvCxnSpPr>
          <p:nvPr/>
        </p:nvCxnSpPr>
        <p:spPr bwMode="auto">
          <a:xfrm rot="5400000">
            <a:off x="2159000" y="4757738"/>
            <a:ext cx="854075" cy="88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4" name="AutoShape 37"/>
          <p:cNvCxnSpPr>
            <a:cxnSpLocks noChangeShapeType="1"/>
            <a:stCxn id="14340" idx="3"/>
            <a:endCxn id="14345" idx="0"/>
          </p:cNvCxnSpPr>
          <p:nvPr/>
        </p:nvCxnSpPr>
        <p:spPr bwMode="auto">
          <a:xfrm rot="16200000" flipH="1">
            <a:off x="5247481" y="3471069"/>
            <a:ext cx="665163" cy="403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5" name="AutoShape 39"/>
          <p:cNvCxnSpPr>
            <a:cxnSpLocks noChangeShapeType="1"/>
            <a:stCxn id="14344" idx="5"/>
            <a:endCxn id="14339" idx="7"/>
          </p:cNvCxnSpPr>
          <p:nvPr/>
        </p:nvCxnSpPr>
        <p:spPr bwMode="auto">
          <a:xfrm rot="5400000" flipH="1">
            <a:off x="4926806" y="513557"/>
            <a:ext cx="2179637" cy="5111750"/>
          </a:xfrm>
          <a:prstGeom prst="curvedConnector5">
            <a:avLst>
              <a:gd name="adj1" fmla="val -10491"/>
              <a:gd name="adj2" fmla="val -9227"/>
              <a:gd name="adj3" fmla="val 128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6" name="AutoShape 41"/>
          <p:cNvCxnSpPr>
            <a:cxnSpLocks noChangeShapeType="1"/>
            <a:stCxn id="14345" idx="5"/>
            <a:endCxn id="14359" idx="0"/>
          </p:cNvCxnSpPr>
          <p:nvPr/>
        </p:nvCxnSpPr>
        <p:spPr bwMode="auto">
          <a:xfrm rot="5400000">
            <a:off x="5886450" y="4486275"/>
            <a:ext cx="709613" cy="487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57" name="Oval 8"/>
          <p:cNvSpPr>
            <a:spLocks noChangeArrowheads="1"/>
          </p:cNvSpPr>
          <p:nvPr/>
        </p:nvSpPr>
        <p:spPr bwMode="auto">
          <a:xfrm>
            <a:off x="1547813" y="5229225"/>
            <a:ext cx="1987550" cy="4333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CR,wait,1,1,0</a:t>
            </a:r>
          </a:p>
        </p:txBody>
      </p:sp>
      <p:cxnSp>
        <p:nvCxnSpPr>
          <p:cNvPr id="14358" name="AutoShape 41"/>
          <p:cNvCxnSpPr>
            <a:cxnSpLocks noChangeShapeType="1"/>
            <a:stCxn id="14357" idx="3"/>
            <a:endCxn id="14340" idx="2"/>
          </p:cNvCxnSpPr>
          <p:nvPr/>
        </p:nvCxnSpPr>
        <p:spPr bwMode="auto">
          <a:xfrm rot="5400000" flipH="1" flipV="1">
            <a:off x="2256632" y="2767806"/>
            <a:ext cx="2413000" cy="3249613"/>
          </a:xfrm>
          <a:prstGeom prst="curvedConnector4">
            <a:avLst>
              <a:gd name="adj1" fmla="val -25319"/>
              <a:gd name="adj2" fmla="val 777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59" name="Oval 8"/>
          <p:cNvSpPr>
            <a:spLocks noChangeArrowheads="1"/>
          </p:cNvSpPr>
          <p:nvPr/>
        </p:nvSpPr>
        <p:spPr bwMode="auto">
          <a:xfrm>
            <a:off x="5003800" y="508476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wait,CR,1,1,1</a:t>
            </a:r>
          </a:p>
        </p:txBody>
      </p:sp>
      <p:cxnSp>
        <p:nvCxnSpPr>
          <p:cNvPr id="14360" name="AutoShape 41"/>
          <p:cNvCxnSpPr>
            <a:cxnSpLocks noChangeShapeType="1"/>
            <a:stCxn id="14359" idx="5"/>
            <a:endCxn id="14341" idx="6"/>
          </p:cNvCxnSpPr>
          <p:nvPr/>
        </p:nvCxnSpPr>
        <p:spPr bwMode="auto">
          <a:xfrm rot="5400000" flipH="1">
            <a:off x="4383882" y="3137694"/>
            <a:ext cx="2281237" cy="2352675"/>
          </a:xfrm>
          <a:prstGeom prst="curvedConnector4">
            <a:avLst>
              <a:gd name="adj1" fmla="val -34440"/>
              <a:gd name="adj2" fmla="val 9161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1" name="AutoShape 26"/>
          <p:cNvCxnSpPr>
            <a:cxnSpLocks noChangeShapeType="1"/>
            <a:endCxn id="14339" idx="0"/>
          </p:cNvCxnSpPr>
          <p:nvPr/>
        </p:nvCxnSpPr>
        <p:spPr bwMode="auto">
          <a:xfrm>
            <a:off x="2268538" y="1557338"/>
            <a:ext cx="488950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2" name="Oval 2"/>
          <p:cNvSpPr>
            <a:spLocks noChangeArrowheads="1"/>
          </p:cNvSpPr>
          <p:nvPr/>
        </p:nvSpPr>
        <p:spPr bwMode="auto">
          <a:xfrm>
            <a:off x="5724525" y="1916113"/>
            <a:ext cx="1987550" cy="43338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Calibri" pitchFamily="34" charset="0"/>
              </a:rPr>
              <a:t>NCR,NCR,0,0,1</a:t>
            </a:r>
          </a:p>
        </p:txBody>
      </p:sp>
      <p:cxnSp>
        <p:nvCxnSpPr>
          <p:cNvPr id="14363" name="AutoShape 26"/>
          <p:cNvCxnSpPr>
            <a:cxnSpLocks noChangeShapeType="1"/>
            <a:endCxn id="14362" idx="0"/>
          </p:cNvCxnSpPr>
          <p:nvPr/>
        </p:nvCxnSpPr>
        <p:spPr bwMode="auto">
          <a:xfrm>
            <a:off x="6300788" y="1557338"/>
            <a:ext cx="417512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4" name="AutoShape 26"/>
          <p:cNvCxnSpPr>
            <a:cxnSpLocks noChangeShapeType="1"/>
            <a:stCxn id="14362" idx="4"/>
            <a:endCxn id="14341" idx="7"/>
          </p:cNvCxnSpPr>
          <p:nvPr/>
        </p:nvCxnSpPr>
        <p:spPr bwMode="auto">
          <a:xfrm rot="5400000">
            <a:off x="5052218" y="1354932"/>
            <a:ext cx="671513" cy="2660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5" name="AutoShape 26"/>
          <p:cNvCxnSpPr>
            <a:cxnSpLocks noChangeShapeType="1"/>
            <a:stCxn id="14362" idx="5"/>
            <a:endCxn id="14340" idx="0"/>
          </p:cNvCxnSpPr>
          <p:nvPr/>
        </p:nvCxnSpPr>
        <p:spPr bwMode="auto">
          <a:xfrm rot="5400000">
            <a:off x="6408737" y="1958976"/>
            <a:ext cx="684213" cy="13382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6" name="AutoShape 39"/>
          <p:cNvCxnSpPr>
            <a:cxnSpLocks noChangeShapeType="1"/>
            <a:stCxn id="14344" idx="3"/>
            <a:endCxn id="14359" idx="0"/>
          </p:cNvCxnSpPr>
          <p:nvPr/>
        </p:nvCxnSpPr>
        <p:spPr bwMode="auto">
          <a:xfrm rot="5400000">
            <a:off x="6119812" y="4037013"/>
            <a:ext cx="925513" cy="11699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7" name="AutoShape 39"/>
          <p:cNvCxnSpPr>
            <a:cxnSpLocks noChangeShapeType="1"/>
            <a:stCxn id="14342" idx="5"/>
            <a:endCxn id="14357" idx="0"/>
          </p:cNvCxnSpPr>
          <p:nvPr/>
        </p:nvCxnSpPr>
        <p:spPr bwMode="auto">
          <a:xfrm rot="16200000" flipH="1">
            <a:off x="1746251" y="4433887"/>
            <a:ext cx="925512" cy="6651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8" name="AutoShape 41"/>
          <p:cNvCxnSpPr>
            <a:cxnSpLocks noChangeShapeType="1"/>
            <a:stCxn id="14343" idx="4"/>
            <a:endCxn id="14343" idx="5"/>
          </p:cNvCxnSpPr>
          <p:nvPr/>
        </p:nvCxnSpPr>
        <p:spPr bwMode="auto">
          <a:xfrm rot="5400000" flipH="1" flipV="1">
            <a:off x="3653632" y="4055268"/>
            <a:ext cx="63500" cy="703263"/>
          </a:xfrm>
          <a:prstGeom prst="curvedConnector3">
            <a:avLst>
              <a:gd name="adj1" fmla="val -9547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9" name="AutoShape 41"/>
          <p:cNvCxnSpPr>
            <a:cxnSpLocks noChangeShapeType="1"/>
            <a:stCxn id="14345" idx="4"/>
            <a:endCxn id="14345" idx="3"/>
          </p:cNvCxnSpPr>
          <p:nvPr/>
        </p:nvCxnSpPr>
        <p:spPr bwMode="auto">
          <a:xfrm rot="5400000" flipH="1">
            <a:off x="5398294" y="4055269"/>
            <a:ext cx="63500" cy="703262"/>
          </a:xfrm>
          <a:prstGeom prst="curvedConnector3">
            <a:avLst>
              <a:gd name="adj1" fmla="val -7718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70" name="AutoShape 41"/>
          <p:cNvCxnSpPr>
            <a:cxnSpLocks noChangeShapeType="1"/>
            <a:stCxn id="14357" idx="5"/>
            <a:endCxn id="14357" idx="6"/>
          </p:cNvCxnSpPr>
          <p:nvPr/>
        </p:nvCxnSpPr>
        <p:spPr bwMode="auto">
          <a:xfrm rot="5400000" flipH="1" flipV="1">
            <a:off x="3313907" y="5377656"/>
            <a:ext cx="152400" cy="290513"/>
          </a:xfrm>
          <a:prstGeom prst="curvedConnector4">
            <a:avLst>
              <a:gd name="adj1" fmla="val -95889"/>
              <a:gd name="adj2" fmla="val 1785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71" name="AutoShape 41"/>
          <p:cNvCxnSpPr>
            <a:cxnSpLocks noChangeShapeType="1"/>
            <a:stCxn id="14359" idx="3"/>
            <a:endCxn id="14359" idx="2"/>
          </p:cNvCxnSpPr>
          <p:nvPr/>
        </p:nvCxnSpPr>
        <p:spPr bwMode="auto">
          <a:xfrm rot="5400000" flipH="1">
            <a:off x="5072857" y="5233193"/>
            <a:ext cx="152400" cy="290513"/>
          </a:xfrm>
          <a:prstGeom prst="curvedConnector4">
            <a:avLst>
              <a:gd name="adj1" fmla="val -190616"/>
              <a:gd name="adj2" fmla="val 1286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72" name="矩形 1"/>
          <p:cNvSpPr>
            <a:spLocks noChangeArrowheads="1"/>
          </p:cNvSpPr>
          <p:nvPr/>
        </p:nvSpPr>
        <p:spPr bwMode="auto">
          <a:xfrm>
            <a:off x="33338" y="873125"/>
            <a:ext cx="2895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400" dirty="0"/>
              <a:t>(</a:t>
            </a:r>
            <a:r>
              <a:rPr lang="en-US" altLang="zh-CN" sz="2400" dirty="0" smtClean="0"/>
              <a:t>a=wait and x=0|t=0</a:t>
            </a:r>
            <a:r>
              <a:rPr lang="en-US" altLang="zh-CN" sz="2400" dirty="0"/>
              <a:t>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Emptiness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	K = { S, R, I, F }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 THEN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EmpChecking</a:t>
            </a:r>
            <a:r>
              <a:rPr lang="en-US" altLang="zh-CN" dirty="0" smtClean="0"/>
              <a:t>(K) = false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Reachability &amp; Safety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K = { S, R, I, F }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/>
              <a:t>Y</a:t>
            </a:r>
            <a:r>
              <a:rPr lang="en-US" altLang="zh-CN" dirty="0" smtClean="0"/>
              <a:t>= { (</a:t>
            </a:r>
            <a:r>
              <a:rPr lang="en-US" altLang="zh-CN" dirty="0" err="1"/>
              <a:t>a,b,x,y,t</a:t>
            </a:r>
            <a:r>
              <a:rPr lang="en-US" altLang="zh-CN" dirty="0"/>
              <a:t>) | </a:t>
            </a:r>
            <a:r>
              <a:rPr lang="en-US" altLang="zh-CN" dirty="0" smtClean="0"/>
              <a:t>a!=CR or b!=CR </a:t>
            </a:r>
            <a:r>
              <a:rPr lang="en-US" altLang="zh-CN" dirty="0"/>
              <a:t>}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THEN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FairSafetyAnalysis</a:t>
            </a:r>
            <a:r>
              <a:rPr lang="en-US" altLang="zh-CN" dirty="0" smtClean="0"/>
              <a:t>(K,Y) =true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Fair Kripke Structures</a:t>
            </a:r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Definition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A fair </a:t>
            </a:r>
            <a:r>
              <a:rPr lang="en-US" altLang="zh-CN" dirty="0" err="1" smtClean="0"/>
              <a:t>Kripke</a:t>
            </a:r>
            <a:r>
              <a:rPr lang="en-US" altLang="zh-CN" dirty="0" smtClean="0"/>
              <a:t> structure is a quintuple &lt;S,R,I,F&gt;</a:t>
            </a:r>
          </a:p>
          <a:p>
            <a:pPr lvl="1" eaLnBrk="1" hangingPunct="1">
              <a:defRPr/>
            </a:pPr>
            <a:r>
              <a:rPr lang="en-US" altLang="zh-CN" dirty="0" smtClean="0"/>
              <a:t>S : A finite set of states</a:t>
            </a:r>
          </a:p>
          <a:p>
            <a:pPr lvl="1" eaLnBrk="1" hangingPunct="1">
              <a:defRPr/>
            </a:pPr>
            <a:r>
              <a:rPr lang="en-US" altLang="zh-CN" dirty="0" smtClean="0"/>
              <a:t>R 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 </a:t>
            </a:r>
            <a:r>
              <a:rPr lang="en-US" altLang="zh-CN" dirty="0" smtClean="0"/>
              <a:t>S x S : A total transition relation</a:t>
            </a:r>
          </a:p>
          <a:p>
            <a:pPr lvl="1" eaLnBrk="1" hangingPunct="1">
              <a:defRPr/>
            </a:pPr>
            <a:r>
              <a:rPr lang="en-US" altLang="zh-CN" dirty="0" smtClean="0"/>
              <a:t>I 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 </a:t>
            </a:r>
            <a:r>
              <a:rPr lang="en-US" altLang="zh-CN" dirty="0" smtClean="0"/>
              <a:t>S : A set of initial states</a:t>
            </a:r>
          </a:p>
          <a:p>
            <a:pPr lvl="1" eaLnBrk="1" hangingPunct="1">
              <a:defRPr/>
            </a:pPr>
            <a:r>
              <a:rPr lang="en-US" altLang="zh-CN" dirty="0" smtClean="0">
                <a:sym typeface="Wingdings" pitchFamily="2" charset="2"/>
              </a:rPr>
              <a:t>F</a:t>
            </a:r>
            <a:r>
              <a:rPr lang="en-US" altLang="zh-CN" dirty="0"/>
              <a:t> </a:t>
            </a:r>
            <a:r>
              <a:rPr lang="zh-CN" altLang="en-US" dirty="0" smtClean="0">
                <a:latin typeface="宋体" charset="-122"/>
                <a:sym typeface="Symbol" pitchFamily="18" charset="2"/>
              </a:rPr>
              <a:t> </a:t>
            </a:r>
            <a:r>
              <a:rPr lang="en-US" altLang="zh-CN" dirty="0" smtClean="0">
                <a:latin typeface="宋体" charset="-122"/>
                <a:sym typeface="Symbol" pitchFamily="18" charset="2"/>
              </a:rPr>
              <a:t>2</a:t>
            </a:r>
            <a:r>
              <a:rPr lang="en-US" altLang="zh-CN" baseline="30000" dirty="0" smtClean="0"/>
              <a:t>S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: A set of sets of states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3968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Inevitability &amp; Avoidability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0" y="981075"/>
            <a:ext cx="9144000" cy="5876925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	K = { S, R, I, F }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	Y= { (</a:t>
            </a:r>
            <a:r>
              <a:rPr lang="en-US" altLang="zh-CN" dirty="0" err="1"/>
              <a:t>a,b,x,y,t</a:t>
            </a:r>
            <a:r>
              <a:rPr lang="en-US" altLang="zh-CN" dirty="0"/>
              <a:t>) | </a:t>
            </a:r>
            <a:r>
              <a:rPr lang="en-US" altLang="zh-CN" dirty="0" smtClean="0"/>
              <a:t>a=CR </a:t>
            </a:r>
            <a:r>
              <a:rPr lang="en-US" altLang="zh-CN" dirty="0"/>
              <a:t>or </a:t>
            </a:r>
            <a:r>
              <a:rPr lang="en-US" altLang="zh-CN" dirty="0" smtClean="0"/>
              <a:t>b=CR </a:t>
            </a:r>
            <a:r>
              <a:rPr lang="en-US" altLang="zh-CN" dirty="0"/>
              <a:t>}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THEN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FairInevitabilityAnalysis</a:t>
            </a:r>
            <a:r>
              <a:rPr lang="en-US" altLang="zh-CN" dirty="0" smtClean="0"/>
              <a:t>(K,A) = true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 bwMode="auto">
          <a:xfrm>
            <a:off x="611188" y="765175"/>
            <a:ext cx="3097212" cy="574675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ea typeface="宋体" pitchFamily="2" charset="-122"/>
              </a:rPr>
              <a:t>Contents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6" name="流程图: 可选过程 5"/>
          <p:cNvSpPr/>
          <p:nvPr/>
        </p:nvSpPr>
        <p:spPr bwMode="auto">
          <a:xfrm>
            <a:off x="2771775" y="1700213"/>
            <a:ext cx="4895850" cy="576262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ea typeface="宋体" pitchFamily="2" charset="-122"/>
              </a:rPr>
              <a:t>Mutual Exclusion</a:t>
            </a:r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8" name="流程图: 可选过程 7"/>
          <p:cNvSpPr/>
          <p:nvPr/>
        </p:nvSpPr>
        <p:spPr bwMode="auto">
          <a:xfrm>
            <a:off x="2771775" y="2852738"/>
            <a:ext cx="4895850" cy="576262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err="1">
                <a:ea typeface="宋体" pitchFamily="2" charset="-122"/>
              </a:rPr>
              <a:t>Kripke</a:t>
            </a:r>
            <a:r>
              <a:rPr lang="en-US" altLang="zh-CN" sz="2800" dirty="0">
                <a:ea typeface="宋体" pitchFamily="2" charset="-122"/>
              </a:rPr>
              <a:t> Structure</a:t>
            </a:r>
            <a:endParaRPr lang="zh-CN" altLang="en-US" sz="2800" dirty="0">
              <a:ea typeface="宋体" pitchFamily="2" charset="-122"/>
            </a:endParaRPr>
          </a:p>
        </p:txBody>
      </p:sp>
      <p:cxnSp>
        <p:nvCxnSpPr>
          <p:cNvPr id="14" name="肘形连接符 13"/>
          <p:cNvCxnSpPr>
            <a:stCxn id="4" idx="2"/>
            <a:endCxn id="16" idx="1"/>
          </p:cNvCxnSpPr>
          <p:nvPr/>
        </p:nvCxnSpPr>
        <p:spPr>
          <a:xfrm rot="16200000" flipH="1">
            <a:off x="413544" y="3086894"/>
            <a:ext cx="4105275" cy="611187"/>
          </a:xfrm>
          <a:prstGeom prst="bentConnector2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8" idx="1"/>
          </p:cNvCxnSpPr>
          <p:nvPr/>
        </p:nvCxnSpPr>
        <p:spPr>
          <a:xfrm flipV="1">
            <a:off x="2124075" y="3140075"/>
            <a:ext cx="647700" cy="1588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6" idx="1"/>
          </p:cNvCxnSpPr>
          <p:nvPr/>
        </p:nvCxnSpPr>
        <p:spPr>
          <a:xfrm flipV="1">
            <a:off x="2124075" y="1989138"/>
            <a:ext cx="647700" cy="0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可选过程 15"/>
          <p:cNvSpPr/>
          <p:nvPr/>
        </p:nvSpPr>
        <p:spPr bwMode="auto">
          <a:xfrm>
            <a:off x="2771775" y="5157788"/>
            <a:ext cx="4895850" cy="574675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Summary</a:t>
            </a:r>
            <a:endParaRPr lang="zh-CN" altLang="en-US" sz="28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27" name="肘形连接符 26"/>
          <p:cNvCxnSpPr/>
          <p:nvPr/>
        </p:nvCxnSpPr>
        <p:spPr>
          <a:xfrm>
            <a:off x="2195513" y="4292600"/>
            <a:ext cx="576262" cy="0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2146</Words>
  <Application>Microsoft Office PowerPoint</Application>
  <PresentationFormat>全屏显示(4:3)</PresentationFormat>
  <Paragraphs>852</Paragraphs>
  <Slides>91</Slides>
  <Notes>60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2" baseType="lpstr">
      <vt:lpstr>Office 主题</vt:lpstr>
      <vt:lpstr>Fair Kripke Structures</vt:lpstr>
      <vt:lpstr>例子-互斥：状态图(State Diagram)</vt:lpstr>
      <vt:lpstr>Kripke Structure</vt:lpstr>
      <vt:lpstr>Kripke Structure (Modified)</vt:lpstr>
      <vt:lpstr>例子-互斥：状态图(State Diagram)</vt:lpstr>
      <vt:lpstr>例子-互斥：状态图(State Diagram)</vt:lpstr>
      <vt:lpstr>Fairness</vt:lpstr>
      <vt:lpstr>Motivation</vt:lpstr>
      <vt:lpstr>Fair Kripke Structures</vt:lpstr>
      <vt:lpstr>Example: S</vt:lpstr>
      <vt:lpstr>Example: R</vt:lpstr>
      <vt:lpstr>Example: I</vt:lpstr>
      <vt:lpstr>Example: F={{s2,s3},{s0,s2}}</vt:lpstr>
      <vt:lpstr>幻灯片 14</vt:lpstr>
      <vt:lpstr>幻灯片 15</vt:lpstr>
      <vt:lpstr>幻灯片 16</vt:lpstr>
      <vt:lpstr>Basic Concepts</vt:lpstr>
      <vt:lpstr>Paths </vt:lpstr>
      <vt:lpstr>Example: Paths</vt:lpstr>
      <vt:lpstr>Fair Paths </vt:lpstr>
      <vt:lpstr>Example: Fair Paths</vt:lpstr>
      <vt:lpstr>Computations</vt:lpstr>
      <vt:lpstr>Example: Computations</vt:lpstr>
      <vt:lpstr>Fair Computations</vt:lpstr>
      <vt:lpstr>Example: Fair Computations</vt:lpstr>
      <vt:lpstr>Fair States</vt:lpstr>
      <vt:lpstr>Example: Fair States</vt:lpstr>
      <vt:lpstr>幻灯片 28</vt:lpstr>
      <vt:lpstr>幻灯片 29</vt:lpstr>
      <vt:lpstr>Basic Properties</vt:lpstr>
      <vt:lpstr>Fair Reachability Property - Possibility</vt:lpstr>
      <vt:lpstr>Example: {s0,s2}x, {s0,s1,s2}x</vt:lpstr>
      <vt:lpstr>Fair Reachability Problem</vt:lpstr>
      <vt:lpstr>Reachability Analysis (Existing one)</vt:lpstr>
      <vt:lpstr>Fair Reachability Analysis (Fair SCC)</vt:lpstr>
      <vt:lpstr>Fair SCC</vt:lpstr>
      <vt:lpstr>Fair State</vt:lpstr>
      <vt:lpstr>Fair State (for a set)</vt:lpstr>
      <vt:lpstr>Fair Reachability Analysis</vt:lpstr>
      <vt:lpstr>Fair Reachability Analysis</vt:lpstr>
      <vt:lpstr>Fair Reachability Analysis</vt:lpstr>
      <vt:lpstr>Fair Safety Property - Universality</vt:lpstr>
      <vt:lpstr>Example: {s0,s2}, {s1,s2,s3}x</vt:lpstr>
      <vt:lpstr>Fair Safety Analysis</vt:lpstr>
      <vt:lpstr>Fair Safety Analysis</vt:lpstr>
      <vt:lpstr>Reachability &amp; Safety</vt:lpstr>
      <vt:lpstr>Reachability &amp; Safety</vt:lpstr>
      <vt:lpstr>幻灯片 48</vt:lpstr>
      <vt:lpstr>Avoidability Property</vt:lpstr>
      <vt:lpstr>Example: {s0,s2}x</vt:lpstr>
      <vt:lpstr>Example: {s1,s3}</vt:lpstr>
      <vt:lpstr>Fair Avoidability Problem</vt:lpstr>
      <vt:lpstr>Fair Avoidability Problem</vt:lpstr>
      <vt:lpstr>Fair Avoidability Analysis</vt:lpstr>
      <vt:lpstr>Fair Avoidability Problem (2)</vt:lpstr>
      <vt:lpstr>Fair Avoidability Analysis (2)</vt:lpstr>
      <vt:lpstr>Fair Avoidability Analysis</vt:lpstr>
      <vt:lpstr>Fair Inevitability</vt:lpstr>
      <vt:lpstr>Example: {s1,s3}, {s2,s3}</vt:lpstr>
      <vt:lpstr>Avoidability &amp; Inevitability</vt:lpstr>
      <vt:lpstr>Fair Inevitability Analysis</vt:lpstr>
      <vt:lpstr>Fair Inevitability Analysis</vt:lpstr>
      <vt:lpstr>Inevitability &amp; Avoidability</vt:lpstr>
      <vt:lpstr>幻灯片 64</vt:lpstr>
      <vt:lpstr>Emptiness</vt:lpstr>
      <vt:lpstr>Example:  Empty </vt:lpstr>
      <vt:lpstr>Example:  Non-empty </vt:lpstr>
      <vt:lpstr>Emptiness Problem</vt:lpstr>
      <vt:lpstr>Emptiness Problem</vt:lpstr>
      <vt:lpstr>Emptiness Checking</vt:lpstr>
      <vt:lpstr>Emptiness Checking</vt:lpstr>
      <vt:lpstr>Application to Reachability</vt:lpstr>
      <vt:lpstr>Application to Avoidability</vt:lpstr>
      <vt:lpstr>幻灯片 74</vt:lpstr>
      <vt:lpstr>幻灯片 75</vt:lpstr>
      <vt:lpstr>Design of Mutual Exclusion (State)</vt:lpstr>
      <vt:lpstr>幻灯片 77</vt:lpstr>
      <vt:lpstr>Fair Kripke Structures</vt:lpstr>
      <vt:lpstr>The Set of States: S</vt:lpstr>
      <vt:lpstr>Transition Relation: R</vt:lpstr>
      <vt:lpstr>The Set of Initial States: I</vt:lpstr>
      <vt:lpstr>The Set of Fairness Constraints: F</vt:lpstr>
      <vt:lpstr>The Set of Fairness Constraints: F</vt:lpstr>
      <vt:lpstr>The Set of Fairness Constraints: F</vt:lpstr>
      <vt:lpstr>The Set of Fairness Constraints: F</vt:lpstr>
      <vt:lpstr>The Set of Fairness Constraints: F</vt:lpstr>
      <vt:lpstr>幻灯片 87</vt:lpstr>
      <vt:lpstr>Emptiness</vt:lpstr>
      <vt:lpstr>Reachability &amp; Safety</vt:lpstr>
      <vt:lpstr>Inevitability &amp; Avoidability</vt:lpstr>
      <vt:lpstr>幻灯片 91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形式化方法 -- 简介</dc:title>
  <dc:creator>zwh</dc:creator>
  <cp:lastModifiedBy>zkd</cp:lastModifiedBy>
  <cp:revision>80</cp:revision>
  <dcterms:modified xsi:type="dcterms:W3CDTF">2018-03-22T07:35:19Z</dcterms:modified>
</cp:coreProperties>
</file>