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259" r:id="rId4"/>
    <p:sldId id="287" r:id="rId5"/>
    <p:sldId id="286" r:id="rId6"/>
    <p:sldId id="263" r:id="rId7"/>
    <p:sldId id="283" r:id="rId8"/>
    <p:sldId id="284" r:id="rId9"/>
    <p:sldId id="285" r:id="rId10"/>
    <p:sldId id="261" r:id="rId11"/>
    <p:sldId id="264" r:id="rId12"/>
    <p:sldId id="265" r:id="rId13"/>
    <p:sldId id="266" r:id="rId14"/>
    <p:sldId id="267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9" r:id="rId25"/>
    <p:sldId id="290" r:id="rId26"/>
    <p:sldId id="279" r:id="rId27"/>
    <p:sldId id="280" r:id="rId28"/>
    <p:sldId id="281" r:id="rId29"/>
    <p:sldId id="282" r:id="rId30"/>
    <p:sldId id="315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889C-8CC1-4204-A597-918B05EAD238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E4CD-BEDF-459D-9638-8E71CFCA27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933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2070-B76A-4219-B058-7D41A228CBC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5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915E-B208-4B55-9CE6-02462055E4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51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D8D34-880C-442F-A255-FB17803BD02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7FB46-8DA4-405A-866B-6E21F63AECE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7FB46-8DA4-405A-866B-6E21F63AECE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118EC8-3ABF-4784-95CF-A36E1350CB52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78C937-BD6A-4400-95A6-158CF3861A7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107D61-6C4F-42E4-B5AC-8CA920A753D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EBFD49-851B-49FB-9EC5-2EC378A7968E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3DB7C5F-7C41-4AA1-B52D-5C2EAEA0DACE}" type="slidenum">
              <a:rPr lang="zh-CN" altLang="en-US" sz="1200">
                <a:ea typeface="+mn-ea"/>
              </a:rPr>
              <a:pPr algn="r">
                <a:defRPr/>
              </a:pPr>
              <a:t>20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4F928EB-6AEA-4CA0-9FE8-73912E18B3AE}" type="slidenum">
              <a:rPr lang="zh-CN" altLang="en-US" sz="1200">
                <a:ea typeface="+mn-ea"/>
              </a:rPr>
              <a:pPr algn="r">
                <a:defRPr/>
              </a:pPr>
              <a:t>21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FA47B3-D495-4690-B353-53B3F39C19B4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38A5A-4FAA-4FF9-AECE-C135B6FF94D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E89F4B-7732-4FD6-9718-3AAB08CCAD9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7FB46-8DA4-405A-866B-6E21F63AECE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07FB46-8DA4-405A-866B-6E21F63AECE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18736F-513A-4BC8-88C2-D38CF609D7AE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994EDE-6498-47C0-A8D4-97CCA0A4E12D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84BBBB-1F2E-474B-A84B-BB640915552D}" type="slidenum">
              <a:rPr lang="zh-CN" altLang="en-US" sz="1200"/>
              <a:pPr algn="r"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6561CA4-B9A6-4C3E-B294-6512621627FE}" type="slidenum">
              <a:rPr lang="zh-CN" altLang="en-US" sz="1200"/>
              <a:pPr algn="r"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AF323A8-FF55-4B52-97D8-95A3B112BEFE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31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A61B567-5DCE-433F-9965-E415F2102F8A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32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E781AA4-F566-4B50-B364-4674C7E838BB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33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54D88D8-4B4C-4D41-8350-24FDCED0717C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34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812AD0-1787-4AD3-8705-6C701489259F}" type="slidenum">
              <a:rPr lang="en-US" altLang="zh-CN" smtClean="0">
                <a:latin typeface="Arial" charset="0"/>
                <a:ea typeface="宋体" charset="-122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86B113-B28F-4AD0-AAC3-561CCF12EBF5}" type="slidenum">
              <a:rPr lang="en-US" altLang="zh-CN" sz="1200">
                <a:latin typeface="Calibri" pitchFamily="34" charset="0"/>
              </a:rPr>
              <a:pPr algn="r"/>
              <a:t>35</a:t>
            </a:fld>
            <a:endParaRPr lang="en-US" altLang="zh-CN" sz="120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86FE69-698F-42B3-9EC0-85A8DDE23FB9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36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E9AEC67-4231-4F71-8553-3873C3A6228A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37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5C7A267-2B6D-464E-9848-4610D0867110}" type="slidenum">
              <a:rPr lang="zh-CN" altLang="en-US" sz="1200">
                <a:ea typeface="+mn-ea"/>
              </a:rPr>
              <a:pPr algn="r">
                <a:defRPr/>
              </a:pPr>
              <a:t>38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A8D46CB-D3B9-4333-A43C-C3FD427AE9EA}" type="slidenum">
              <a:rPr lang="zh-CN" altLang="en-US" sz="1200">
                <a:ea typeface="+mn-ea"/>
              </a:rPr>
              <a:pPr algn="r">
                <a:defRPr/>
              </a:pPr>
              <a:t>39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F2189B6-6971-4A0B-BC88-9ED621005C5F}" type="slidenum">
              <a:rPr lang="zh-CN" altLang="en-US" sz="1200">
                <a:ea typeface="+mn-ea"/>
              </a:rPr>
              <a:pPr algn="r">
                <a:defRPr/>
              </a:pPr>
              <a:t>40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C4C7B9-90BB-4276-94FC-AAD5A445E8AC}" type="slidenum">
              <a:rPr lang="zh-CN" altLang="en-US" sz="1200">
                <a:ea typeface="+mn-ea"/>
              </a:rPr>
              <a:pPr algn="r">
                <a:defRPr/>
              </a:pPr>
              <a:t>41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10DCFBD-7312-4840-ABC2-F1465C261092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42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CC494C0-DF5E-4457-8EC4-975A0BF8B69F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43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020A438-4B0D-48E1-B6DD-8D82222C28ED}" type="slidenum">
              <a:rPr lang="zh-CN" altLang="en-US" sz="1200">
                <a:ea typeface="+mn-ea"/>
              </a:rPr>
              <a:pPr algn="r">
                <a:defRPr/>
              </a:pPr>
              <a:t>44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84DE1-45CE-4379-BE89-A18D5037E71C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D1AA13A-6A9D-4B7B-964B-1EB6AEB78A36}" type="slidenum">
              <a:rPr lang="zh-CN" altLang="en-US" sz="1200">
                <a:ea typeface="+mn-ea"/>
              </a:rPr>
              <a:pPr algn="r">
                <a:defRPr/>
              </a:pPr>
              <a:t>45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9036F83-FBF5-46C2-90CF-568C04366B47}" type="slidenum">
              <a:rPr lang="zh-CN" altLang="en-US" sz="1200">
                <a:ea typeface="+mn-ea"/>
              </a:rPr>
              <a:pPr algn="r">
                <a:defRPr/>
              </a:pPr>
              <a:t>46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40E9107-A03B-4F5D-B83B-5EE75EA1C520}" type="slidenum">
              <a:rPr lang="zh-CN" altLang="en-US" sz="1200">
                <a:ea typeface="+mn-ea"/>
              </a:rPr>
              <a:pPr algn="r">
                <a:defRPr/>
              </a:pPr>
              <a:t>47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8C0C917-DD54-4F39-99F1-AB8A2BC91FB9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48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54DBC4E-6A20-4404-A26C-CD2DDA81CFF2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51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BC8CB87-8401-4575-949F-581F84519340}" type="slidenum">
              <a:rPr lang="en-US" altLang="zh-CN" sz="1200">
                <a:latin typeface="+mn-lt"/>
                <a:ea typeface="+mn-ea"/>
              </a:rPr>
              <a:pPr algn="r">
                <a:defRPr/>
              </a:pPr>
              <a:t>52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16379D8-567C-49F6-849A-625A265F857B}" type="slidenum">
              <a:rPr lang="zh-CN" altLang="en-US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8D100-5695-4C63-A403-B1EB9AF8313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68774-A0F6-4DD8-A884-CFBA0588F07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B36F85-79B0-4791-BBEE-55C4D07C51CC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DF31B9-5F0F-409C-9BC4-D901A1515D6E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tx2">
              <a:lumMod val="20000"/>
              <a:lumOff val="80000"/>
              <a:alpha val="47000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&#26700;&#38754;/tmp/lec4/a1x.ppt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207375" cy="14700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卫式迁移模型</a:t>
            </a:r>
            <a:endParaRPr lang="en-US" altLang="zh-CN" sz="400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7950" y="3573463"/>
            <a:ext cx="88566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中国科学院软件研究所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计算机科学国家重点实验室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张文辉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http://lcs.ios.ac.cn/~zwh/</a:t>
            </a:r>
          </a:p>
          <a:p>
            <a:pPr eaLnBrk="1" hangingPunct="1"/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基础知识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4608513"/>
          </a:xfrm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集合、关系、函数、一阶逻辑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4" name="右箭头 3">
            <a:hlinkClick r:id="rId3" action="ppaction://hlinkpres?slideindex=1&amp;slidetitle="/>
          </p:cNvPr>
          <p:cNvSpPr/>
          <p:nvPr/>
        </p:nvSpPr>
        <p:spPr>
          <a:xfrm>
            <a:off x="8604250" y="6453188"/>
            <a:ext cx="539750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1" name="矩形 4"/>
          <p:cNvSpPr>
            <a:spLocks noChangeArrowheads="1"/>
          </p:cNvSpPr>
          <p:nvPr/>
        </p:nvSpPr>
        <p:spPr bwMode="auto">
          <a:xfrm>
            <a:off x="7200900" y="6521450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>
                <a:latin typeface="Calibri" pitchFamily="34" charset="0"/>
              </a:rPr>
              <a:t>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卫式迁移模型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一阶逻辑的扩充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主要有卫式和赋值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在一阶逻辑的基础上，增加以下辅助符号集：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{:=,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迁移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B=(F,P)</a:t>
            </a:r>
            <a:r>
              <a:rPr lang="zh-CN" altLang="en-US" smtClean="0"/>
              <a:t>和变量集合</a:t>
            </a:r>
            <a:r>
              <a:rPr lang="en-US" altLang="zh-CN" smtClean="0"/>
              <a:t>V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定义</a:t>
            </a:r>
            <a:r>
              <a:rPr lang="en-US" altLang="zh-CN" smtClean="0"/>
              <a:t>(B,V)</a:t>
            </a:r>
            <a:r>
              <a:rPr lang="zh-CN" altLang="en-US" smtClean="0"/>
              <a:t>上的迁移如下：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l-GR" altLang="zh-CN" smtClean="0"/>
              <a:t>φ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(x1,...,xn):=(t1,...,tn)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其中</a:t>
            </a:r>
            <a:r>
              <a:rPr lang="en-US" altLang="zh-CN" smtClean="0"/>
              <a:t>	t1,...,tn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T</a:t>
            </a:r>
            <a:r>
              <a:rPr lang="en-US" altLang="zh-CN" baseline="-25000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且在</a:t>
            </a:r>
            <a:r>
              <a:rPr lang="en-US" altLang="zh-CN" smtClean="0"/>
              <a:t>t1,...,tn</a:t>
            </a:r>
            <a:r>
              <a:rPr lang="zh-CN" altLang="en-US" smtClean="0"/>
              <a:t>中出现的变量在</a:t>
            </a:r>
            <a:r>
              <a:rPr lang="en-US" altLang="zh-CN" smtClean="0"/>
              <a:t> V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		</a:t>
            </a:r>
            <a:r>
              <a:rPr lang="el-GR" altLang="zh-CN" smtClean="0"/>
              <a:t>φ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 </a:t>
            </a:r>
            <a:r>
              <a:rPr lang="en-US" altLang="zh-CN" smtClean="0"/>
              <a:t>QFF</a:t>
            </a:r>
            <a:r>
              <a:rPr lang="en-US" altLang="zh-CN" baseline="-25000" smtClean="0"/>
              <a:t>B</a:t>
            </a:r>
            <a:r>
              <a:rPr lang="zh-CN" altLang="en-US" smtClean="0"/>
              <a:t>且在</a:t>
            </a:r>
            <a:r>
              <a:rPr lang="en-US" altLang="zh-CN" smtClean="0"/>
              <a:t>p</a:t>
            </a:r>
            <a:r>
              <a:rPr lang="zh-CN" altLang="en-US" smtClean="0"/>
              <a:t>中出现的变量在</a:t>
            </a:r>
            <a:r>
              <a:rPr lang="en-US" altLang="zh-CN" smtClean="0"/>
              <a:t> V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		x1,...,xn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V</a:t>
            </a:r>
            <a:r>
              <a:rPr lang="zh-CN" altLang="en-US" smtClean="0"/>
              <a:t>且这些变量不重复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卫式迁移模型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一个</a:t>
            </a:r>
            <a:r>
              <a:rPr lang="en-US" altLang="zh-CN" smtClean="0"/>
              <a:t>(B,V)</a:t>
            </a:r>
            <a:r>
              <a:rPr lang="zh-CN" altLang="en-US" smtClean="0"/>
              <a:t>上的卫式迁移模型</a:t>
            </a:r>
            <a:r>
              <a:rPr lang="en-US" altLang="zh-CN" smtClean="0"/>
              <a:t>M</a:t>
            </a:r>
            <a:r>
              <a:rPr lang="zh-CN" altLang="en-US" smtClean="0"/>
              <a:t>是一个二元组</a:t>
            </a:r>
            <a:r>
              <a:rPr lang="en-US" altLang="zh-CN" smtClean="0"/>
              <a:t>(T,</a:t>
            </a:r>
            <a:r>
              <a:rPr lang="en-US" altLang="zh-CN" smtClean="0">
                <a:sym typeface="Symbol" pitchFamily="18" charset="2"/>
              </a:rPr>
              <a:t>)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其中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T</a:t>
            </a:r>
            <a:r>
              <a:rPr lang="zh-CN" altLang="en-US" smtClean="0">
                <a:sym typeface="Symbol" pitchFamily="18" charset="2"/>
              </a:rPr>
              <a:t>为</a:t>
            </a:r>
            <a:r>
              <a:rPr lang="en-US" altLang="zh-CN" smtClean="0">
                <a:sym typeface="Symbol" pitchFamily="18" charset="2"/>
              </a:rPr>
              <a:t>(B,V)</a:t>
            </a:r>
            <a:r>
              <a:rPr lang="zh-CN" altLang="en-US" smtClean="0">
                <a:sym typeface="Symbol" pitchFamily="18" charset="2"/>
              </a:rPr>
              <a:t>上迁移的有限集合，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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 </a:t>
            </a:r>
            <a:r>
              <a:rPr lang="en-US" altLang="zh-CN" smtClean="0"/>
              <a:t>QFF</a:t>
            </a:r>
            <a:r>
              <a:rPr lang="en-US" altLang="zh-CN" baseline="-25000" smtClean="0"/>
              <a:t>B 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en-US" altLang="zh-CN" smtClean="0">
                <a:sym typeface="Symbol" pitchFamily="18" charset="2"/>
              </a:rPr>
              <a:t></a:t>
            </a:r>
            <a:r>
              <a:rPr lang="zh-CN" altLang="en-US" smtClean="0"/>
              <a:t>中出现的变量在</a:t>
            </a:r>
            <a:r>
              <a:rPr lang="en-US" altLang="zh-CN" smtClean="0"/>
              <a:t> V</a:t>
            </a:r>
            <a:r>
              <a:rPr lang="zh-CN" altLang="en-US" smtClean="0"/>
              <a:t>中，是模型的</a:t>
            </a:r>
            <a:r>
              <a:rPr lang="zh-CN" altLang="en-US" smtClean="0">
                <a:sym typeface="Symbol" pitchFamily="18" charset="2"/>
              </a:rPr>
              <a:t>初始条件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7"/>
          <p:cNvSpPr>
            <a:spLocks noGrp="1"/>
          </p:cNvSpPr>
          <p:nvPr>
            <p:ph idx="1"/>
          </p:nvPr>
        </p:nvSpPr>
        <p:spPr>
          <a:xfrm>
            <a:off x="899592" y="1268760"/>
            <a:ext cx="7921575" cy="460851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a=NCR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y,t,a</a:t>
            </a:r>
            <a:r>
              <a:rPr lang="en-US" altLang="zh-CN" sz="2400" dirty="0" smtClean="0"/>
              <a:t>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a=wait</a:t>
            </a:r>
            <a:r>
              <a:rPr lang="en-US" altLang="zh-CN" sz="2400" dirty="0" smtClean="0">
                <a:sym typeface="Symbol" pitchFamily="18" charset="2"/>
              </a:rPr>
              <a:t></a:t>
            </a:r>
            <a:r>
              <a:rPr lang="en-US" altLang="zh-CN" sz="2400" dirty="0" smtClean="0"/>
              <a:t>(x=0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t=0)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a=wait</a:t>
            </a:r>
            <a:r>
              <a:rPr lang="en-US" altLang="zh-CN" sz="2400" dirty="0" smtClean="0">
                <a:sym typeface="Symbol" pitchFamily="18" charset="2"/>
              </a:rPr>
              <a:t> </a:t>
            </a:r>
            <a:r>
              <a:rPr lang="en-US" altLang="zh-CN" sz="2400" dirty="0" smtClean="0"/>
              <a:t>(x=0</a:t>
            </a:r>
            <a:r>
              <a:rPr lang="en-US" altLang="zh-CN" sz="2400" dirty="0" smtClean="0">
                <a:sym typeface="Symbol" pitchFamily="18" charset="2"/>
              </a:rPr>
              <a:t></a:t>
            </a:r>
            <a:r>
              <a:rPr lang="en-US" altLang="zh-CN" sz="2400" dirty="0" smtClean="0"/>
              <a:t>t=0)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  		(</a:t>
            </a:r>
            <a:r>
              <a:rPr lang="en-US" altLang="zh-CN" sz="2400" dirty="0" err="1" smtClean="0"/>
              <a:t>y,a</a:t>
            </a:r>
            <a:r>
              <a:rPr lang="en-US" altLang="zh-CN" sz="2400" dirty="0" smtClean="0"/>
              <a:t>):=(0, NCR);</a:t>
            </a:r>
          </a:p>
          <a:p>
            <a:pPr>
              <a:buFont typeface="Arial" charset="0"/>
              <a:buNone/>
            </a:pP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b=NCR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x,t,b</a:t>
            </a:r>
            <a:r>
              <a:rPr lang="en-US" altLang="zh-CN" sz="2400" dirty="0" smtClean="0"/>
              <a:t>):=(1,0, wait);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b=wait</a:t>
            </a:r>
            <a:r>
              <a:rPr lang="en-US" altLang="zh-CN" sz="2400" dirty="0" smtClean="0">
                <a:sym typeface="Symbol" pitchFamily="18" charset="2"/>
              </a:rPr>
              <a:t> </a:t>
            </a:r>
            <a:r>
              <a:rPr lang="en-US" altLang="zh-CN" sz="2400" dirty="0" smtClean="0"/>
              <a:t>(y=0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t=1)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	(b):=(CR);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b=wait</a:t>
            </a:r>
            <a:r>
              <a:rPr lang="en-US" altLang="zh-CN" sz="2400" dirty="0" smtClean="0">
                <a:sym typeface="Symbol" pitchFamily="18" charset="2"/>
              </a:rPr>
              <a:t>  </a:t>
            </a:r>
            <a:r>
              <a:rPr lang="en-US" altLang="zh-CN" sz="2400" dirty="0" smtClean="0"/>
              <a:t>(y=0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t=1)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	(b):=(wait);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x,b</a:t>
            </a:r>
            <a:r>
              <a:rPr lang="en-US" altLang="zh-CN" sz="2400" dirty="0" smtClean="0"/>
              <a:t>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</p:txBody>
      </p:sp>
      <p:sp>
        <p:nvSpPr>
          <p:cNvPr id="10244" name="内容占位符 7"/>
          <p:cNvSpPr txBox="1">
            <a:spLocks/>
          </p:cNvSpPr>
          <p:nvPr/>
        </p:nvSpPr>
        <p:spPr bwMode="auto">
          <a:xfrm>
            <a:off x="899592" y="5877272"/>
            <a:ext cx="7921575" cy="576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x=0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y=0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 a=NCR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Calibri" pitchFamily="34" charset="0"/>
              </a:rPr>
              <a:t> b=NCR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179512" y="5877272"/>
            <a:ext cx="720080" cy="5760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 dirty="0">
                <a:latin typeface="Calibri" pitchFamily="34" charset="0"/>
              </a:rPr>
              <a:t>:	</a:t>
            </a: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79512" y="1268760"/>
            <a:ext cx="720080" cy="4608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例子</a:t>
            </a:r>
            <a:r>
              <a:rPr lang="en-US" altLang="zh-CN" dirty="0" smtClean="0">
                <a:solidFill>
                  <a:srgbClr val="000000"/>
                </a:solidFill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</a:rPr>
              <a:t>互斥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7"/>
          <p:cNvSpPr>
            <a:spLocks noGrp="1"/>
          </p:cNvSpPr>
          <p:nvPr>
            <p:ph idx="1"/>
          </p:nvPr>
        </p:nvSpPr>
        <p:spPr>
          <a:xfrm>
            <a:off x="899592" y="1268760"/>
            <a:ext cx="7921575" cy="46085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pc=BEG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(y1,y2,y3,pc):=(0,1,1,S1)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(y3&lt;=x)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(pc):=(S2)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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(y3&lt;=x)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(pc):=(S4)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pc=S2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(y1,y2,pc):=(y1+1,y2+2,S3)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 pc=S3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(y3,pc):=(y3+y2,S1)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 pc=S4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itchFamily="34" charset="0"/>
              </a:rPr>
              <a:t>r,pc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):=(y1,END)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 pc=END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(pc):=(END)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sz="2400" dirty="0" smtClean="0">
              <a:solidFill>
                <a:prstClr val="black"/>
              </a:solidFill>
              <a:latin typeface="Calibri" pitchFamily="34" charset="0"/>
            </a:endParaRPr>
          </a:p>
          <a:p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0244" name="内容占位符 7"/>
          <p:cNvSpPr txBox="1">
            <a:spLocks/>
          </p:cNvSpPr>
          <p:nvPr/>
        </p:nvSpPr>
        <p:spPr bwMode="auto">
          <a:xfrm>
            <a:off x="899592" y="5877272"/>
            <a:ext cx="7921575" cy="576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  <a:sym typeface="Wingdings" pitchFamily="2" charset="2"/>
              </a:rPr>
              <a:t> pc=BEG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179512" y="5877272"/>
            <a:ext cx="720080" cy="5760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 dirty="0">
                <a:latin typeface="Calibri" pitchFamily="34" charset="0"/>
              </a:rPr>
              <a:t>:	</a:t>
            </a: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79512" y="1268760"/>
            <a:ext cx="720080" cy="4608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dirty="0" smtClean="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dirty="0" smtClean="0">
                <a:latin typeface="Calibri" pitchFamily="34" charset="0"/>
              </a:rPr>
              <a:t>整树平方根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状态迁移关系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计算</a:t>
            </a:r>
            <a:r>
              <a:rPr lang="en-US" altLang="zh-CN" smtClean="0"/>
              <a:t>/</a:t>
            </a:r>
            <a:r>
              <a:rPr lang="zh-CN" altLang="en-US" smtClean="0"/>
              <a:t>运行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系统状态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zh-CN" altLang="en-US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假定</a:t>
            </a:r>
            <a:r>
              <a:rPr lang="en-US" altLang="zh-CN" smtClean="0"/>
              <a:t>B=(F,P)</a:t>
            </a:r>
            <a:r>
              <a:rPr lang="zh-CN" altLang="en-US" smtClean="0"/>
              <a:t>的解释</a:t>
            </a:r>
            <a:r>
              <a:rPr lang="en-US" altLang="zh-CN" smtClean="0"/>
              <a:t>I=(D,I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已经给定。</a:t>
            </a:r>
          </a:p>
          <a:p>
            <a:pPr marL="400050" lvl="1" indent="0" eaLnBrk="1" hangingPunct="1">
              <a:buFont typeface="Arial" charset="0"/>
              <a:buNone/>
            </a:pPr>
            <a:endParaRPr lang="zh-CN" altLang="en-US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模型的系统状态：变量状态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变量状态空间：</a:t>
            </a:r>
            <a:r>
              <a:rPr lang="en-US" altLang="zh-CN" smtClean="0"/>
              <a:t>V</a:t>
            </a:r>
            <a:r>
              <a:rPr lang="zh-CN" altLang="en-US" smtClean="0"/>
              <a:t>中变量取值的组合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zh-CN" smtClean="0">
                <a:sym typeface="Symbol" pitchFamily="18" charset="2"/>
              </a:rPr>
              <a:t>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{ </a:t>
            </a:r>
            <a:r>
              <a:rPr lang="zh-CN" altLang="en-US" smtClean="0">
                <a:sym typeface="Symbol" pitchFamily="18" charset="2"/>
              </a:rPr>
              <a:t> </a:t>
            </a:r>
            <a:r>
              <a:rPr lang="en-US" altLang="zh-CN" smtClean="0">
                <a:sym typeface="Symbol" pitchFamily="18" charset="2"/>
              </a:rPr>
              <a:t>| (x)D,xV }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状态迁移关系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迁移</a:t>
            </a:r>
            <a:r>
              <a:rPr lang="el-GR" altLang="zh-CN" smtClean="0"/>
              <a:t>φ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(v1,v2,...,vn):=(e1,e2,...,en)</a:t>
            </a:r>
            <a:r>
              <a:rPr lang="zh-CN" altLang="en-US" smtClean="0"/>
              <a:t>在状态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zh-CN" altLang="en-US" smtClean="0"/>
              <a:t>可执行，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当且仅当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/>
              <a:t> </a:t>
            </a:r>
            <a:r>
              <a:rPr lang="el-GR" altLang="zh-CN" smtClean="0"/>
              <a:t>φ</a:t>
            </a:r>
            <a:r>
              <a:rPr lang="en-US" altLang="zh-CN" smtClean="0"/>
              <a:t>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t</a:t>
            </a:r>
            <a:r>
              <a:rPr lang="zh-CN" altLang="en-US" smtClean="0"/>
              <a:t>是</a:t>
            </a:r>
            <a:r>
              <a:rPr lang="el-GR" altLang="zh-CN" smtClean="0"/>
              <a:t>φ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(v1,v2,...,vn):=(e1,e2,...,en) </a:t>
            </a:r>
            <a:r>
              <a:rPr lang="zh-CN" altLang="en-US" smtClean="0"/>
              <a:t>为一个迁移。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Symbol" pitchFamily="18" charset="2"/>
              <a:buChar char="s"/>
            </a:pP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>
                <a:sym typeface="Symbol" pitchFamily="18" charset="2"/>
              </a:rPr>
              <a:t>t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zh-CN" altLang="en-US" smtClean="0"/>
              <a:t>当且仅当</a:t>
            </a:r>
          </a:p>
          <a:p>
            <a:pPr marL="400050" lvl="1" indent="0" eaLnBrk="1" hangingPunct="1">
              <a:buFont typeface="Symbol" pitchFamily="18" charset="2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zh-CN" altLang="en-US" smtClean="0"/>
              <a:t>可执行且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’=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[v1/I(e1)(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)]...[vn/I(en)(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)]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状态迁移关系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rtlCol="0">
            <a:normAutofit/>
          </a:bodyPr>
          <a:lstStyle/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Symbol"/>
              <a:buChar char="s"/>
              <a:defRPr/>
            </a:pP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>
                <a:sym typeface="Symbol"/>
              </a:rPr>
              <a:t>’</a:t>
            </a:r>
            <a:r>
              <a:rPr lang="zh-CN" altLang="en-US" dirty="0" smtClean="0"/>
              <a:t>当且仅当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Symbol"/>
              <a:buChar char="s"/>
              <a:defRPr/>
            </a:pPr>
            <a:endParaRPr lang="en-US" altLang="zh-CN" dirty="0" smtClean="0">
              <a:sym typeface="Symbol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AutoNum type="arabicParenBoth"/>
              <a:defRPr/>
            </a:pPr>
            <a:r>
              <a:rPr lang="zh-CN" altLang="en-US" dirty="0" smtClean="0">
                <a:sym typeface="Symbol"/>
              </a:rPr>
              <a:t>存在</a:t>
            </a:r>
            <a:r>
              <a:rPr lang="en-US" altLang="zh-CN" dirty="0" err="1" smtClean="0">
                <a:sym typeface="Symbol"/>
              </a:rPr>
              <a:t>tT</a:t>
            </a:r>
            <a:r>
              <a:rPr lang="zh-CN" altLang="en-US" dirty="0" smtClean="0">
                <a:sym typeface="Symbol"/>
              </a:rPr>
              <a:t>使得</a:t>
            </a:r>
            <a:r>
              <a:rPr lang="en-US" altLang="zh-CN" dirty="0" smtClean="0">
                <a:sym typeface="Symbol"/>
              </a:rPr>
              <a:t> </a:t>
            </a:r>
            <a:r>
              <a:rPr lang="en-US" altLang="zh-CN" baseline="30000" dirty="0" smtClean="0">
                <a:sym typeface="Symbol"/>
              </a:rPr>
              <a:t>t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>
                <a:sym typeface="Symbol"/>
              </a:rPr>
              <a:t>’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AutoNum type="arabicParenBoth"/>
              <a:defRPr/>
            </a:pPr>
            <a:r>
              <a:rPr lang="zh-CN" altLang="en-US" dirty="0" smtClean="0">
                <a:sym typeface="Symbol"/>
              </a:rPr>
              <a:t>不存在</a:t>
            </a:r>
            <a:r>
              <a:rPr lang="zh-CN" altLang="en-US" dirty="0" smtClean="0"/>
              <a:t>可执行迁移且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>
                <a:sym typeface="Symbol"/>
              </a:rPr>
              <a:t> =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>
                <a:sym typeface="Symbol"/>
              </a:rPr>
              <a:t>’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 algn="r">
              <a:defRPr/>
            </a:pPr>
            <a:fld id="{E3AF5AA9-4AC5-456E-8906-3DE9F01B8FA5}" type="slidenum">
              <a:rPr lang="en-US" altLang="zh-CN" smtClean="0"/>
              <a:pPr algn="r">
                <a:defRPr/>
              </a:pPr>
              <a:t>2</a:t>
            </a:fld>
            <a:endParaRPr lang="en-US" altLang="zh-CN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课程主要内容</a:t>
            </a:r>
            <a:r>
              <a:rPr lang="en-US" altLang="zh-CN" sz="2800" smtClean="0"/>
              <a:t>(1)</a:t>
            </a:r>
            <a:endParaRPr lang="zh-CN" altLang="en-US" sz="2800" smtClean="0"/>
          </a:p>
        </p:txBody>
      </p:sp>
      <p:sp>
        <p:nvSpPr>
          <p:cNvPr id="19" name="矩形标注 18"/>
          <p:cNvSpPr/>
          <p:nvPr/>
        </p:nvSpPr>
        <p:spPr bwMode="auto">
          <a:xfrm>
            <a:off x="827088" y="981075"/>
            <a:ext cx="2593975" cy="506413"/>
          </a:xfrm>
          <a:prstGeom prst="wedgeRectCallout">
            <a:avLst>
              <a:gd name="adj1" fmla="val -9796"/>
              <a:gd name="adj2" fmla="val 50344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变量赋值模型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827088" y="1484313"/>
            <a:ext cx="2593975" cy="504825"/>
          </a:xfrm>
          <a:prstGeom prst="wedgeRectCallout">
            <a:avLst>
              <a:gd name="adj1" fmla="val -11785"/>
              <a:gd name="adj2" fmla="val 779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状态迁移模型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4932363" y="5514975"/>
            <a:ext cx="3240087" cy="57943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+mn-lt"/>
                <a:ea typeface="宋体" pitchFamily="2" charset="-122"/>
              </a:rPr>
              <a:t>Kripke</a:t>
            </a:r>
            <a:r>
              <a:rPr lang="en-US" altLang="zh-CN" sz="2800" dirty="0">
                <a:latin typeface="+mn-lt"/>
                <a:ea typeface="宋体" pitchFamily="2" charset="-122"/>
              </a:rPr>
              <a:t> </a:t>
            </a:r>
            <a:r>
              <a:rPr lang="zh-CN" altLang="en-US" sz="2800" dirty="0">
                <a:latin typeface="+mn-lt"/>
                <a:ea typeface="宋体" pitchFamily="2" charset="-122"/>
              </a:rPr>
              <a:t>结构</a:t>
            </a:r>
          </a:p>
        </p:txBody>
      </p:sp>
      <p:cxnSp>
        <p:nvCxnSpPr>
          <p:cNvPr id="22" name="肘形连接符 13"/>
          <p:cNvCxnSpPr>
            <a:stCxn id="20" idx="3"/>
            <a:endCxn id="21" idx="1"/>
          </p:cNvCxnSpPr>
          <p:nvPr/>
        </p:nvCxnSpPr>
        <p:spPr>
          <a:xfrm>
            <a:off x="3421063" y="1736725"/>
            <a:ext cx="1511300" cy="4067175"/>
          </a:xfrm>
          <a:prstGeom prst="bentConnector3">
            <a:avLst>
              <a:gd name="adj1" fmla="val 3037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cxnSp>
        <p:nvCxnSpPr>
          <p:cNvPr id="9" name="肘形连接符 13"/>
          <p:cNvCxnSpPr>
            <a:stCxn id="19" idx="3"/>
            <a:endCxn id="12" idx="1"/>
          </p:cNvCxnSpPr>
          <p:nvPr/>
        </p:nvCxnSpPr>
        <p:spPr>
          <a:xfrm>
            <a:off x="3421063" y="1233488"/>
            <a:ext cx="1511300" cy="291623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 bwMode="auto">
          <a:xfrm>
            <a:off x="4932363" y="3860800"/>
            <a:ext cx="3240087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卫式迁移模型</a:t>
            </a:r>
            <a:endParaRPr lang="zh-CN" altLang="en-US" sz="28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计算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的一条路径是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</a:t>
            </a:r>
            <a:r>
              <a:rPr lang="en-US" altLang="zh-CN" smtClean="0">
                <a:sym typeface="Symbol" pitchFamily="18" charset="2"/>
              </a:rPr>
              <a:t></a:t>
            </a:r>
            <a:r>
              <a:rPr lang="zh-CN" altLang="en-US" smtClean="0"/>
              <a:t>上的一个无穷序列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满足对任意</a:t>
            </a:r>
            <a:r>
              <a:rPr lang="en-US" altLang="zh-CN" smtClean="0"/>
              <a:t>i</a:t>
            </a:r>
            <a:r>
              <a:rPr lang="zh-CN" altLang="en-US" smtClean="0"/>
              <a:t>有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</a:p>
          <a:p>
            <a:pPr marL="400050" lvl="1" indent="0" eaLnBrk="1" hangingPunct="1">
              <a:buFont typeface="Arial" charset="0"/>
              <a:buNone/>
            </a:pPr>
            <a:endParaRPr lang="zh-CN" altLang="en-US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的一个计算是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</a:t>
            </a:r>
            <a:r>
              <a:rPr lang="en-US" altLang="zh-CN" smtClean="0">
                <a:sym typeface="Symbol" pitchFamily="18" charset="2"/>
              </a:rPr>
              <a:t></a:t>
            </a:r>
            <a:r>
              <a:rPr lang="zh-CN" altLang="en-US" smtClean="0"/>
              <a:t>上的一个无穷序列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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zh-CN" altLang="en-US" smtClean="0"/>
              <a:t>对任意</a:t>
            </a:r>
            <a:r>
              <a:rPr lang="en-US" altLang="zh-CN" smtClean="0"/>
              <a:t>i</a:t>
            </a:r>
            <a:r>
              <a:rPr lang="zh-CN" altLang="en-US" smtClean="0"/>
              <a:t>有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的计算集合记为</a:t>
            </a:r>
            <a:r>
              <a:rPr lang="en-US" altLang="zh-CN" smtClean="0"/>
              <a:t>[[M]]</a:t>
            </a: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可达状态集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定义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zh-CN" altLang="en-US" smtClean="0"/>
              <a:t>为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zh-CN" altLang="en-US" smtClean="0"/>
              <a:t> 的传递自反闭包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在初始变量状态为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zh-CN" altLang="en-US" smtClean="0"/>
              <a:t>时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运行可到达的状态的集合为</a:t>
            </a:r>
            <a:r>
              <a:rPr lang="en-US" altLang="zh-CN" smtClean="0"/>
              <a:t> {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 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 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的可达状态集合</a:t>
            </a:r>
            <a:r>
              <a:rPr lang="en-US" altLang="zh-CN" smtClean="0"/>
              <a:t>{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 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,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}</a:t>
            </a:r>
            <a:r>
              <a:rPr lang="zh-CN" altLang="en-US" smtClean="0"/>
              <a:t>记为</a:t>
            </a:r>
            <a:r>
              <a:rPr lang="en-US" altLang="zh-CN" smtClean="0"/>
              <a:t>rh(M)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en-US" altLang="zh-CN" smtClean="0"/>
              <a:t>：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 </a:t>
            </a:r>
            <a:r>
              <a:rPr lang="en-US" altLang="zh-CN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标号函数：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模型性质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4895850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是</a:t>
            </a: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的安全性质当且仅当</a:t>
            </a:r>
            <a:r>
              <a:rPr lang="zh-CN" altLang="en-US" smtClean="0">
                <a:sym typeface="Symbol" pitchFamily="18" charset="2"/>
              </a:rPr>
              <a:t>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rh(M).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zh-CN" altLang="en-US" smtClean="0">
                <a:sym typeface="Symbol" pitchFamily="18" charset="2"/>
              </a:rPr>
              <a:t> 。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是</a:t>
            </a:r>
            <a:r>
              <a:rPr lang="zh-CN" altLang="en-US" smtClean="0"/>
              <a:t>模型</a:t>
            </a:r>
            <a:r>
              <a:rPr lang="en-US" altLang="zh-CN" smtClean="0"/>
              <a:t>M</a:t>
            </a:r>
            <a:r>
              <a:rPr lang="zh-CN" altLang="en-US" smtClean="0"/>
              <a:t>的必达性质当且仅当</a:t>
            </a:r>
            <a:r>
              <a:rPr lang="zh-CN" altLang="en-US" smtClean="0">
                <a:sym typeface="Symbol" pitchFamily="18" charset="2"/>
              </a:rPr>
              <a:t></a:t>
            </a:r>
            <a:r>
              <a:rPr lang="en-US" altLang="zh-CN" smtClean="0">
                <a:sym typeface="Symbol" pitchFamily="18" charset="2"/>
              </a:rPr>
              <a:t>[[M]].k.</a:t>
            </a:r>
            <a:r>
              <a:rPr lang="zh-CN" altLang="en-US" smtClean="0">
                <a:sym typeface="Symbol" pitchFamily="18" charset="2"/>
              </a:rPr>
              <a:t></a:t>
            </a:r>
            <a:r>
              <a:rPr lang="en-US" altLang="zh-CN" baseline="-25000" smtClean="0">
                <a:sym typeface="Symbol" pitchFamily="18" charset="2"/>
              </a:rPr>
              <a:t>k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zh-CN" altLang="en-US" smtClean="0">
                <a:sym typeface="Symbol" pitchFamily="18" charset="2"/>
              </a:rPr>
              <a:t> 。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7"/>
          <p:cNvSpPr>
            <a:spLocks noGrp="1"/>
          </p:cNvSpPr>
          <p:nvPr>
            <p:ph idx="1"/>
          </p:nvPr>
        </p:nvSpPr>
        <p:spPr>
          <a:xfrm>
            <a:off x="899592" y="836712"/>
            <a:ext cx="7921575" cy="324036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a=NCR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y,t,a</a:t>
            </a:r>
            <a:r>
              <a:rPr lang="en-US" altLang="zh-CN" sz="2400" dirty="0" smtClean="0"/>
              <a:t>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a=wait</a:t>
            </a:r>
            <a:r>
              <a:rPr lang="en-US" altLang="zh-CN" sz="2400" dirty="0" smtClean="0">
                <a:sym typeface="Symbol" pitchFamily="18" charset="2"/>
              </a:rPr>
              <a:t></a:t>
            </a:r>
            <a:r>
              <a:rPr lang="en-US" altLang="zh-CN" sz="2400" dirty="0" smtClean="0"/>
              <a:t>(x=0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t=0)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a=wait</a:t>
            </a:r>
            <a:r>
              <a:rPr lang="en-US" altLang="zh-CN" sz="2400" dirty="0" smtClean="0">
                <a:sym typeface="Symbol" pitchFamily="18" charset="2"/>
              </a:rPr>
              <a:t> </a:t>
            </a:r>
            <a:r>
              <a:rPr lang="en-US" altLang="zh-CN" sz="2400" dirty="0" smtClean="0"/>
              <a:t>(x=0</a:t>
            </a:r>
            <a:r>
              <a:rPr lang="en-US" altLang="zh-CN" sz="2400" dirty="0" smtClean="0">
                <a:sym typeface="Symbol" pitchFamily="18" charset="2"/>
              </a:rPr>
              <a:t></a:t>
            </a:r>
            <a:r>
              <a:rPr lang="en-US" altLang="zh-CN" sz="2400" dirty="0" smtClean="0"/>
              <a:t>t=0)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a=CR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  		(</a:t>
            </a:r>
            <a:r>
              <a:rPr lang="en-US" altLang="zh-CN" sz="2400" dirty="0" err="1" smtClean="0"/>
              <a:t>y,a</a:t>
            </a:r>
            <a:r>
              <a:rPr lang="en-US" altLang="zh-CN" sz="2400" dirty="0" smtClean="0"/>
              <a:t>):=(0, NCR);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b=NCR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x,t,b</a:t>
            </a:r>
            <a:r>
              <a:rPr lang="en-US" altLang="zh-CN" sz="2400" dirty="0" smtClean="0"/>
              <a:t>):=(1,0, wait);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b=wait</a:t>
            </a:r>
            <a:r>
              <a:rPr lang="en-US" altLang="zh-CN" sz="2400" dirty="0" smtClean="0">
                <a:sym typeface="Symbol" pitchFamily="18" charset="2"/>
              </a:rPr>
              <a:t> </a:t>
            </a:r>
            <a:r>
              <a:rPr lang="en-US" altLang="zh-CN" sz="2400" dirty="0" smtClean="0"/>
              <a:t>(y=0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t=1)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	(b):=(CR);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b=wait</a:t>
            </a:r>
            <a:r>
              <a:rPr lang="en-US" altLang="zh-CN" sz="2400" dirty="0" smtClean="0">
                <a:sym typeface="Symbol" pitchFamily="18" charset="2"/>
              </a:rPr>
              <a:t>  </a:t>
            </a:r>
            <a:r>
              <a:rPr lang="en-US" altLang="zh-CN" sz="2400" dirty="0" smtClean="0"/>
              <a:t>(y=0</a:t>
            </a:r>
            <a:r>
              <a:rPr lang="en-US" altLang="zh-CN" sz="2400" dirty="0" smtClean="0">
                <a:sym typeface="Symbol" pitchFamily="18" charset="2"/>
              </a:rPr>
              <a:t>  </a:t>
            </a:r>
            <a:r>
              <a:rPr lang="en-US" altLang="zh-CN" sz="2400" dirty="0" smtClean="0"/>
              <a:t>t=1)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	(b):=(wait);</a:t>
            </a:r>
          </a:p>
          <a:p>
            <a:pPr>
              <a:buFont typeface="Arial" charset="0"/>
              <a:buNone/>
            </a:pPr>
            <a:r>
              <a:rPr lang="en-US" altLang="zh-CN" sz="2400" dirty="0" smtClean="0"/>
              <a:t>b=CR</a:t>
            </a:r>
            <a:r>
              <a:rPr lang="en-US" altLang="zh-CN" sz="2400" dirty="0" smtClean="0">
                <a:sym typeface="Symbol" pitchFamily="18" charset="2"/>
              </a:rPr>
              <a:t> </a:t>
            </a:r>
            <a:r>
              <a:rPr lang="en-US" altLang="zh-CN" sz="2400" dirty="0" smtClean="0"/>
              <a:t>                      		(</a:t>
            </a:r>
            <a:r>
              <a:rPr lang="en-US" altLang="zh-CN" sz="2400" dirty="0" err="1" smtClean="0"/>
              <a:t>x,b</a:t>
            </a:r>
            <a:r>
              <a:rPr lang="en-US" altLang="zh-CN" sz="2400" dirty="0" smtClean="0"/>
              <a:t>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</p:txBody>
      </p:sp>
      <p:sp>
        <p:nvSpPr>
          <p:cNvPr id="10244" name="内容占位符 7"/>
          <p:cNvSpPr txBox="1">
            <a:spLocks/>
          </p:cNvSpPr>
          <p:nvPr/>
        </p:nvSpPr>
        <p:spPr bwMode="auto">
          <a:xfrm>
            <a:off x="899592" y="4077073"/>
            <a:ext cx="7921575" cy="4320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x=0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y=0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 dirty="0">
                <a:latin typeface="Calibri" pitchFamily="34" charset="0"/>
              </a:rPr>
              <a:t> a=NCR </a:t>
            </a:r>
            <a:r>
              <a:rPr lang="en-US" altLang="zh-CN" sz="2400" dirty="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>
                <a:latin typeface="Calibri" pitchFamily="34" charset="0"/>
              </a:rPr>
              <a:t> b=NCR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179512" y="4077072"/>
            <a:ext cx="720080" cy="4320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 dirty="0">
                <a:latin typeface="Calibri" pitchFamily="34" charset="0"/>
              </a:rPr>
              <a:t>:	</a:t>
            </a: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79512" y="836712"/>
            <a:ext cx="720080" cy="32403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例子</a:t>
            </a:r>
            <a:r>
              <a:rPr lang="en-US" altLang="zh-CN" dirty="0" smtClean="0">
                <a:solidFill>
                  <a:srgbClr val="000000"/>
                </a:solidFill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</a:rPr>
              <a:t>互斥</a:t>
            </a:r>
            <a:endParaRPr lang="zh-CN" altLang="en-US" dirty="0"/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6444208" y="4293096"/>
            <a:ext cx="2484437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I</a:t>
            </a:r>
            <a:r>
              <a:rPr lang="en-US" altLang="zh-CN" sz="2400" baseline="-25000" dirty="0">
                <a:latin typeface="Calibri" pitchFamily="34" charset="0"/>
              </a:rPr>
              <a:t>0</a:t>
            </a:r>
            <a:r>
              <a:rPr lang="en-US" altLang="zh-CN" sz="2400" dirty="0">
                <a:latin typeface="Calibri" pitchFamily="34" charset="0"/>
              </a:rPr>
              <a:t>(NCR)  = 	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I</a:t>
            </a:r>
            <a:r>
              <a:rPr lang="en-US" altLang="zh-CN" sz="2400" baseline="-25000" dirty="0">
                <a:latin typeface="Calibri" pitchFamily="34" charset="0"/>
              </a:rPr>
              <a:t>0</a:t>
            </a:r>
            <a:r>
              <a:rPr lang="en-US" altLang="zh-CN" sz="2400" dirty="0">
                <a:latin typeface="Calibri" pitchFamily="34" charset="0"/>
              </a:rPr>
              <a:t>(wait)  = 	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I</a:t>
            </a:r>
            <a:r>
              <a:rPr lang="en-US" altLang="zh-CN" sz="2400" baseline="-25000" dirty="0">
                <a:latin typeface="Calibri" pitchFamily="34" charset="0"/>
              </a:rPr>
              <a:t>0</a:t>
            </a:r>
            <a:r>
              <a:rPr lang="en-US" altLang="zh-CN" sz="2400" dirty="0">
                <a:latin typeface="Calibri" pitchFamily="34" charset="0"/>
              </a:rPr>
              <a:t>(CR)  = 	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2</a:t>
            </a:r>
          </a:p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  <a:sym typeface="Symbol" pitchFamily="18" charset="2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4139952" y="4653136"/>
            <a:ext cx="4680519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I=(N,I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)</a:t>
            </a:r>
          </a:p>
          <a:p>
            <a:pPr marL="400050" lvl="1">
              <a:spcBef>
                <a:spcPct val="20000"/>
              </a:spcBef>
            </a:pPr>
            <a:endParaRPr lang="en-US" altLang="zh-CN" sz="1400" dirty="0" smtClean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(0)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(1)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(=)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=</a:t>
            </a:r>
          </a:p>
          <a:p>
            <a:pPr marL="400050" lvl="1">
              <a:spcBef>
                <a:spcPct val="20000"/>
              </a:spcBef>
            </a:pPr>
            <a:endParaRPr lang="en-US" altLang="zh-CN" sz="2400" dirty="0" smtClean="0">
              <a:latin typeface="Calibri" pitchFamily="34" charset="0"/>
              <a:sym typeface="Symbol" pitchFamily="18" charset="2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2" name="内容占位符 7"/>
          <p:cNvSpPr txBox="1">
            <a:spLocks/>
          </p:cNvSpPr>
          <p:nvPr/>
        </p:nvSpPr>
        <p:spPr bwMode="auto">
          <a:xfrm>
            <a:off x="179512" y="4653136"/>
            <a:ext cx="3960440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B=(F,P)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F={0,1,NCR,wait,CR}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P={=}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endParaRPr lang="en-US" altLang="zh-CN" sz="1400" dirty="0" smtClean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V={</a:t>
            </a:r>
            <a:r>
              <a:rPr lang="en-US" altLang="zh-CN" sz="2400" dirty="0" err="1" smtClean="0">
                <a:latin typeface="Calibri" pitchFamily="34" charset="0"/>
              </a:rPr>
              <a:t>a,b,x,y,t</a:t>
            </a:r>
            <a:r>
              <a:rPr lang="en-US" altLang="zh-CN" sz="2400" dirty="0" smtClean="0">
                <a:latin typeface="Calibri" pitchFamily="34" charset="0"/>
              </a:rPr>
              <a:t>}</a:t>
            </a:r>
            <a:endParaRPr lang="en-US" altLang="zh-CN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7"/>
          <p:cNvSpPr>
            <a:spLocks noGrp="1"/>
          </p:cNvSpPr>
          <p:nvPr>
            <p:ph idx="1"/>
          </p:nvPr>
        </p:nvSpPr>
        <p:spPr>
          <a:xfrm>
            <a:off x="899592" y="836712"/>
            <a:ext cx="7921575" cy="266429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pc=BEG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(y1,y2,y3,pc):=(0,1,1,S1)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(y3&lt;=x)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(pc):=(S2)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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(y3&lt;=x) 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(pc):=(S4)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 pc=S2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(y1,y2,pc):=(y1+1,y2+2,S3)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 pc=S3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(y3,pc):=(y3+y2,S1)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 pc=S4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</a:t>
            </a:r>
            <a:r>
              <a:rPr lang="en-US" altLang="zh-CN" sz="2400" dirty="0" err="1" smtClean="0">
                <a:solidFill>
                  <a:prstClr val="black"/>
                </a:solidFill>
                <a:latin typeface="Calibri" pitchFamily="34" charset="0"/>
              </a:rPr>
              <a:t>r,pc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):=(y1,END)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 pc=END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  <a:sym typeface="Wingdings" pitchFamily="2" charset="2"/>
              </a:rPr>
              <a:t>		</a:t>
            </a:r>
            <a:r>
              <a:rPr lang="en-US" altLang="zh-CN" sz="2400" dirty="0" smtClean="0">
                <a:solidFill>
                  <a:prstClr val="black"/>
                </a:solidFill>
                <a:latin typeface="Calibri" pitchFamily="34" charset="0"/>
              </a:rPr>
              <a:t>(pc):=(END)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</p:txBody>
      </p:sp>
      <p:sp>
        <p:nvSpPr>
          <p:cNvPr id="10244" name="内容占位符 7"/>
          <p:cNvSpPr txBox="1">
            <a:spLocks/>
          </p:cNvSpPr>
          <p:nvPr/>
        </p:nvSpPr>
        <p:spPr bwMode="auto">
          <a:xfrm>
            <a:off x="899592" y="3501008"/>
            <a:ext cx="7921575" cy="4320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Wingdings" pitchFamily="2" charset="2"/>
              </a:rPr>
              <a:t> pc=BEG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179512" y="3501007"/>
            <a:ext cx="720080" cy="4320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 dirty="0">
                <a:latin typeface="Calibri" pitchFamily="34" charset="0"/>
              </a:rPr>
              <a:t>:	</a:t>
            </a: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79512" y="836712"/>
            <a:ext cx="720080" cy="26642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  <a:sym typeface="Symbol" pitchFamily="18" charset="2"/>
              </a:rPr>
              <a:t>T</a:t>
            </a:r>
            <a:r>
              <a:rPr lang="en-US" altLang="zh-CN" sz="2400" dirty="0" smtClean="0">
                <a:latin typeface="Calibri" pitchFamily="34" charset="0"/>
              </a:rPr>
              <a:t>:</a:t>
            </a:r>
            <a:r>
              <a:rPr lang="en-US" altLang="zh-CN" sz="2400" dirty="0">
                <a:latin typeface="Calibri" pitchFamily="34" charset="0"/>
              </a:rPr>
              <a:t>	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例子</a:t>
            </a:r>
            <a:r>
              <a:rPr lang="en-US" altLang="zh-CN" dirty="0" smtClean="0">
                <a:latin typeface="Calibri" pitchFamily="34" charset="0"/>
              </a:rPr>
              <a:t>-</a:t>
            </a:r>
            <a:r>
              <a:rPr lang="zh-CN" altLang="en-US" dirty="0" smtClean="0">
                <a:latin typeface="Calibri" pitchFamily="34" charset="0"/>
              </a:rPr>
              <a:t>整树平方根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6444208" y="4077072"/>
            <a:ext cx="24844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I</a:t>
            </a:r>
            <a:r>
              <a:rPr lang="en-US" altLang="zh-CN" sz="2400" baseline="-25000" dirty="0">
                <a:latin typeface="Calibri" pitchFamily="34" charset="0"/>
              </a:rPr>
              <a:t>0</a:t>
            </a:r>
            <a:r>
              <a:rPr lang="en-US" altLang="zh-CN" sz="2400" dirty="0">
                <a:latin typeface="Calibri" pitchFamily="34" charset="0"/>
              </a:rPr>
              <a:t>(BEG)  = 	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I</a:t>
            </a:r>
            <a:r>
              <a:rPr lang="en-US" altLang="zh-CN" sz="2400" baseline="-25000" dirty="0">
                <a:latin typeface="Calibri" pitchFamily="34" charset="0"/>
              </a:rPr>
              <a:t>0</a:t>
            </a:r>
            <a:r>
              <a:rPr lang="en-US" altLang="zh-CN" sz="2400" dirty="0">
                <a:latin typeface="Calibri" pitchFamily="34" charset="0"/>
              </a:rPr>
              <a:t>(S1)  = 	</a:t>
            </a: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b="1" dirty="0">
                <a:latin typeface="Calibri" pitchFamily="34" charset="0"/>
                <a:sym typeface="Symbol" pitchFamily="18" charset="2"/>
              </a:rPr>
              <a:t>…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I</a:t>
            </a:r>
            <a:r>
              <a:rPr lang="en-US" altLang="zh-CN" sz="2400" baseline="-25000" dirty="0">
                <a:latin typeface="Calibri" pitchFamily="34" charset="0"/>
              </a:rPr>
              <a:t>0</a:t>
            </a:r>
            <a:r>
              <a:rPr lang="en-US" altLang="zh-CN" sz="2400" dirty="0">
                <a:latin typeface="Calibri" pitchFamily="34" charset="0"/>
              </a:rPr>
              <a:t>(END)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5</a:t>
            </a:r>
            <a:endParaRPr lang="en-US" altLang="zh-CN" sz="2400" b="1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4" name="内容占位符 7"/>
          <p:cNvSpPr txBox="1">
            <a:spLocks/>
          </p:cNvSpPr>
          <p:nvPr/>
        </p:nvSpPr>
        <p:spPr bwMode="auto">
          <a:xfrm>
            <a:off x="4139952" y="4077072"/>
            <a:ext cx="4680519" cy="26642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I=(N,I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)</a:t>
            </a:r>
          </a:p>
          <a:p>
            <a:pPr marL="400050" lvl="1">
              <a:spcBef>
                <a:spcPct val="20000"/>
              </a:spcBef>
            </a:pPr>
            <a:endParaRPr lang="en-US" altLang="zh-CN" sz="2400" dirty="0" smtClean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(+)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+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(0)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(1)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 dirty="0" smtClean="0">
                <a:latin typeface="Calibri" pitchFamily="34" charset="0"/>
              </a:rPr>
              <a:t>I</a:t>
            </a:r>
            <a:r>
              <a:rPr lang="en-US" altLang="zh-CN" sz="2400" baseline="-25000" dirty="0" smtClean="0">
                <a:latin typeface="Calibri" pitchFamily="34" charset="0"/>
              </a:rPr>
              <a:t>0</a:t>
            </a:r>
            <a:r>
              <a:rPr lang="en-US" altLang="zh-CN" sz="2400" dirty="0" smtClean="0">
                <a:latin typeface="Calibri" pitchFamily="34" charset="0"/>
              </a:rPr>
              <a:t>(&lt;=)  = 	</a:t>
            </a:r>
            <a:r>
              <a:rPr lang="en-US" altLang="zh-CN" sz="2400" b="1" dirty="0" smtClean="0">
                <a:latin typeface="Calibri" pitchFamily="34" charset="0"/>
                <a:sym typeface="Symbol" pitchFamily="18" charset="2"/>
              </a:rPr>
              <a:t></a:t>
            </a:r>
          </a:p>
          <a:p>
            <a:pPr marL="400050" lvl="1">
              <a:spcBef>
                <a:spcPct val="20000"/>
              </a:spcBef>
            </a:pPr>
            <a:endParaRPr lang="en-US" altLang="zh-CN" sz="2400" dirty="0" smtClean="0">
              <a:latin typeface="Calibri" pitchFamily="34" charset="0"/>
              <a:sym typeface="Symbol" pitchFamily="18" charset="2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5" name="内容占位符 7"/>
          <p:cNvSpPr txBox="1">
            <a:spLocks/>
          </p:cNvSpPr>
          <p:nvPr/>
        </p:nvSpPr>
        <p:spPr bwMode="auto">
          <a:xfrm>
            <a:off x="179512" y="4077072"/>
            <a:ext cx="3960440" cy="26642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B=(F,P)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F={+,0,1,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</a:rPr>
              <a:t>BEG,S1,…,S4,END</a:t>
            </a:r>
            <a:r>
              <a:rPr lang="en-US" altLang="zh-CN" sz="2400" dirty="0" smtClean="0">
                <a:latin typeface="Calibri" pitchFamily="34" charset="0"/>
              </a:rPr>
              <a:t>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P={&lt;=}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endParaRPr lang="en-US" altLang="zh-CN" sz="2400" dirty="0" smtClean="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 dirty="0" smtClean="0">
                <a:latin typeface="Calibri" pitchFamily="34" charset="0"/>
              </a:rPr>
              <a:t>V={y1,y2,y3,x,r,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</a:rPr>
              <a:t>pc</a:t>
            </a:r>
            <a:r>
              <a:rPr lang="en-US" altLang="zh-CN" sz="2400" dirty="0" smtClean="0">
                <a:latin typeface="Calibri" pitchFamily="34" charset="0"/>
              </a:rPr>
              <a:t>}</a:t>
            </a:r>
            <a:endParaRPr lang="en-US" altLang="zh-CN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mtClean="0"/>
              <a:t>卫式迁移系统</a:t>
            </a:r>
            <a:r>
              <a:rPr lang="en-US" altLang="zh-CN" smtClean="0"/>
              <a:t>– 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 </a:t>
            </a:r>
            <a:r>
              <a:rPr lang="zh-CN" altLang="en-US" smtClean="0"/>
              <a:t>等价 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zh-CN" altLang="en-US" smtClean="0"/>
              <a:t>和标号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K=(S,R,I,L)</a:t>
            </a:r>
            <a:endParaRPr lang="zh-CN" altLang="en-US" smtClean="0"/>
          </a:p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AP={p1,…,pn}, BP={</a:t>
            </a:r>
            <a:r>
              <a:rPr lang="el-GR" altLang="zh-CN" smtClean="0"/>
              <a:t>Ψ</a:t>
            </a:r>
            <a:r>
              <a:rPr lang="en-US" altLang="zh-CN" smtClean="0"/>
              <a:t>1,…, </a:t>
            </a:r>
            <a:r>
              <a:rPr lang="el-GR" altLang="zh-CN" smtClean="0"/>
              <a:t>Ψ</a:t>
            </a:r>
            <a:r>
              <a:rPr lang="en-US" altLang="zh-CN" smtClean="0"/>
              <a:t>n } </a:t>
            </a:r>
            <a:r>
              <a:rPr lang="en-US" altLang="zh-CN" smtClean="0">
                <a:sym typeface="Symbol" pitchFamily="18" charset="2"/>
              </a:rPr>
              <a:t> QFF</a:t>
            </a:r>
          </a:p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：</a:t>
            </a:r>
            <a:r>
              <a:rPr lang="en-US" altLang="zh-CN" smtClean="0">
                <a:latin typeface="宋体" charset="-122"/>
              </a:rPr>
              <a:t>AP</a:t>
            </a:r>
            <a:r>
              <a:rPr lang="en-US" altLang="zh-CN" smtClean="0">
                <a:latin typeface="宋体" charset="-122"/>
                <a:sym typeface="Wingdings" pitchFamily="2" charset="2"/>
              </a:rPr>
              <a:t>BP </a:t>
            </a:r>
            <a:r>
              <a:rPr lang="zh-CN" altLang="en-US" smtClean="0">
                <a:latin typeface="宋体" charset="-122"/>
                <a:sym typeface="Wingdings" pitchFamily="2" charset="2"/>
              </a:rPr>
              <a:t>为一一对应关系</a:t>
            </a:r>
          </a:p>
          <a:p>
            <a:pPr marL="400050" lvl="1" indent="0">
              <a:buFont typeface="Arial" charset="0"/>
              <a:buNone/>
            </a:pPr>
            <a:endParaRPr lang="en-US" altLang="zh-CN" smtClean="0">
              <a:latin typeface="宋体" charset="-12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</a:t>
            </a:r>
            <a:r>
              <a:rPr lang="el-GR" altLang="zh-CN" smtClean="0"/>
              <a:t>π</a:t>
            </a:r>
            <a:r>
              <a:rPr lang="en-US" altLang="zh-CN" smtClean="0">
                <a:sym typeface="Symbol" pitchFamily="18" charset="2"/>
              </a:rPr>
              <a:t>[[K]], 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smtClean="0">
                <a:sym typeface="Symbol" pitchFamily="18" charset="2"/>
              </a:rPr>
              <a:t>[[M]],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smtClean="0"/>
              <a:t>k.(</a:t>
            </a:r>
            <a:r>
              <a:rPr lang="el-GR" altLang="zh-CN" smtClean="0"/>
              <a:t>π</a:t>
            </a:r>
            <a:r>
              <a:rPr lang="en-US" altLang="zh-CN" baseline="-25000" smtClean="0"/>
              <a:t>k</a:t>
            </a:r>
            <a:r>
              <a:rPr lang="en-US" altLang="zh-CN" smtClean="0"/>
              <a:t> |= p ↔ 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baseline="-25000" smtClean="0"/>
              <a:t>k</a:t>
            </a:r>
            <a:r>
              <a:rPr lang="en-US" altLang="zh-CN" smtClean="0"/>
              <a:t> |= 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smtClean="0"/>
              <a:t>(p)) </a:t>
            </a:r>
            <a:r>
              <a:rPr lang="zh-CN" altLang="en-US" smtClean="0"/>
              <a:t>且 </a:t>
            </a:r>
            <a:endParaRPr lang="el-GR" altLang="zh-CN" smtClean="0">
              <a:latin typeface="宋体" charset="-12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</a:t>
            </a:r>
            <a:r>
              <a:rPr lang="el-GR" altLang="zh-CN" smtClean="0"/>
              <a:t>π</a:t>
            </a:r>
            <a:r>
              <a:rPr lang="en-US" altLang="zh-CN" smtClean="0">
                <a:sym typeface="Symbol" pitchFamily="18" charset="2"/>
              </a:rPr>
              <a:t>[[M]], 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smtClean="0">
                <a:sym typeface="Symbol" pitchFamily="18" charset="2"/>
              </a:rPr>
              <a:t>[[K]],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smtClean="0"/>
              <a:t>k.(</a:t>
            </a:r>
            <a:r>
              <a:rPr lang="el-GR" altLang="zh-CN" smtClean="0"/>
              <a:t>π</a:t>
            </a:r>
            <a:r>
              <a:rPr lang="en-US" altLang="zh-CN" baseline="-25000" smtClean="0"/>
              <a:t>k </a:t>
            </a:r>
            <a:r>
              <a:rPr lang="en-US" altLang="zh-CN" smtClean="0"/>
              <a:t>|= </a:t>
            </a:r>
            <a:r>
              <a:rPr lang="el-GR" altLang="zh-CN" smtClean="0"/>
              <a:t>Ψ</a:t>
            </a:r>
            <a:r>
              <a:rPr lang="en-US" altLang="zh-CN" smtClean="0"/>
              <a:t> ↔ </a:t>
            </a:r>
            <a:r>
              <a:rPr lang="el-GR" altLang="zh-CN" smtClean="0"/>
              <a:t>π</a:t>
            </a:r>
            <a:r>
              <a:rPr lang="en-US" altLang="zh-CN" smtClean="0"/>
              <a:t>’</a:t>
            </a:r>
            <a:r>
              <a:rPr lang="en-US" altLang="zh-CN" baseline="-25000" smtClean="0"/>
              <a:t>k</a:t>
            </a:r>
            <a:r>
              <a:rPr lang="en-US" altLang="zh-CN" smtClean="0"/>
              <a:t> |= 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baseline="30000" smtClean="0">
                <a:latin typeface="宋体" charset="-122"/>
              </a:rPr>
              <a:t>-1</a:t>
            </a:r>
            <a:r>
              <a:rPr lang="en-US" altLang="zh-CN" smtClean="0"/>
              <a:t>(</a:t>
            </a:r>
            <a:r>
              <a:rPr lang="el-GR" altLang="zh-CN" smtClean="0"/>
              <a:t>Ψ</a:t>
            </a:r>
            <a:r>
              <a:rPr lang="en-US" altLang="zh-CN" smtClean="0"/>
              <a:t>))</a:t>
            </a:r>
            <a:endParaRPr lang="zh-CN" altLang="en-US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</a:pPr>
            <a:endParaRPr lang="zh-CN" altLang="en-US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则称</a:t>
            </a:r>
            <a:r>
              <a:rPr lang="en-US" altLang="zh-CN" smtClean="0"/>
              <a:t>M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en-US" altLang="zh-CN" smtClean="0"/>
              <a:t>K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计算</a:t>
            </a:r>
            <a:r>
              <a:rPr lang="zh-CN" altLang="en-US" smtClean="0"/>
              <a:t>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 </a:t>
            </a:r>
            <a:r>
              <a:rPr lang="zh-CN" altLang="en-US" smtClean="0"/>
              <a:t>等价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定理：</a:t>
            </a:r>
          </a:p>
          <a:p>
            <a:pPr marL="400050" lvl="1" indent="0">
              <a:buFont typeface="Arial" charset="0"/>
              <a:buNone/>
            </a:pPr>
            <a:endParaRPr lang="zh-CN" altLang="en-US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设</a:t>
            </a:r>
            <a:r>
              <a:rPr lang="el-GR" altLang="zh-CN" smtClean="0"/>
              <a:t>φ</a:t>
            </a:r>
            <a:r>
              <a:rPr lang="el-GR" altLang="zh-CN" smtClean="0">
                <a:sym typeface="Symbol" pitchFamily="18" charset="2"/>
              </a:rPr>
              <a:t></a:t>
            </a:r>
            <a:r>
              <a:rPr lang="en-US" altLang="zh-CN" smtClean="0">
                <a:sym typeface="Symbol" pitchFamily="18" charset="2"/>
              </a:rPr>
              <a:t>L(BP)</a:t>
            </a:r>
            <a:r>
              <a:rPr lang="zh-CN" altLang="en-US" smtClean="0">
                <a:sym typeface="Symbol" pitchFamily="18" charset="2"/>
              </a:rPr>
              <a:t>。</a:t>
            </a:r>
            <a:endParaRPr lang="zh-CN" altLang="el-GR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M</a:t>
            </a:r>
            <a:r>
              <a:rPr lang="zh-CN" altLang="en-US" smtClean="0">
                <a:sym typeface="Symbol" pitchFamily="18" charset="2"/>
              </a:rPr>
              <a:t>与</a:t>
            </a:r>
            <a:r>
              <a:rPr lang="en-US" altLang="zh-CN" smtClean="0"/>
              <a:t>K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计算</a:t>
            </a:r>
            <a:r>
              <a:rPr lang="zh-CN" altLang="en-US" smtClean="0"/>
              <a:t>等价，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则</a:t>
            </a:r>
          </a:p>
          <a:p>
            <a:pPr marL="400050" lvl="1" indent="0">
              <a:buFont typeface="Arial" charset="0"/>
              <a:buNone/>
            </a:pPr>
            <a:r>
              <a:rPr lang="el-GR" altLang="zh-CN" smtClean="0"/>
              <a:t>φ</a:t>
            </a:r>
            <a:r>
              <a:rPr lang="zh-CN" altLang="en-US" smtClean="0"/>
              <a:t>是</a:t>
            </a:r>
            <a:r>
              <a:rPr lang="en-US" altLang="zh-CN" smtClean="0"/>
              <a:t>M</a:t>
            </a:r>
            <a:r>
              <a:rPr lang="zh-CN" altLang="en-US" smtClean="0"/>
              <a:t>的安全性质当且仅当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baseline="30000" smtClean="0">
                <a:latin typeface="宋体" charset="-122"/>
              </a:rPr>
              <a:t>-1</a:t>
            </a:r>
            <a:r>
              <a:rPr lang="en-US" altLang="zh-CN" smtClean="0"/>
              <a:t>(</a:t>
            </a:r>
            <a:r>
              <a:rPr lang="el-GR" altLang="zh-CN" smtClean="0"/>
              <a:t>φ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en-US" altLang="zh-CN" smtClean="0"/>
              <a:t>K</a:t>
            </a:r>
            <a:r>
              <a:rPr lang="zh-CN" altLang="en-US" smtClean="0"/>
              <a:t>的安全性质，</a:t>
            </a:r>
          </a:p>
          <a:p>
            <a:pPr marL="400050" lvl="1" indent="0">
              <a:buFont typeface="Arial" charset="0"/>
              <a:buNone/>
            </a:pPr>
            <a:r>
              <a:rPr lang="el-GR" altLang="zh-CN" smtClean="0"/>
              <a:t>φ</a:t>
            </a:r>
            <a:r>
              <a:rPr lang="zh-CN" altLang="en-US" smtClean="0"/>
              <a:t>是</a:t>
            </a:r>
            <a:r>
              <a:rPr lang="en-US" altLang="zh-CN" smtClean="0"/>
              <a:t>M</a:t>
            </a:r>
            <a:r>
              <a:rPr lang="zh-CN" altLang="en-US" smtClean="0"/>
              <a:t>的必达性质当且仅当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baseline="30000" smtClean="0">
                <a:latin typeface="宋体" charset="-122"/>
              </a:rPr>
              <a:t>-1</a:t>
            </a:r>
            <a:r>
              <a:rPr lang="en-US" altLang="zh-CN" smtClean="0"/>
              <a:t>(</a:t>
            </a:r>
            <a:r>
              <a:rPr lang="el-GR" altLang="zh-CN" smtClean="0"/>
              <a:t>φ</a:t>
            </a:r>
            <a:r>
              <a:rPr lang="en-US" altLang="zh-CN" smtClean="0"/>
              <a:t>)</a:t>
            </a:r>
            <a:r>
              <a:rPr lang="zh-CN" altLang="en-US" smtClean="0"/>
              <a:t>是</a:t>
            </a:r>
            <a:r>
              <a:rPr lang="en-US" altLang="zh-CN" smtClean="0"/>
              <a:t>K</a:t>
            </a:r>
            <a:r>
              <a:rPr lang="zh-CN" altLang="en-US" smtClean="0"/>
              <a:t>的必达性质</a:t>
            </a:r>
          </a:p>
          <a:p>
            <a:pPr marL="400050" lvl="1" indent="0">
              <a:buFont typeface="Arial" charset="0"/>
              <a:buNone/>
            </a:pPr>
            <a:endParaRPr lang="en-US" altLang="zh-CN" smtClean="0">
              <a:latin typeface="宋体" charset="-122"/>
            </a:endParaRPr>
          </a:p>
          <a:p>
            <a:pPr marL="400050" lvl="1" indent="0">
              <a:buFont typeface="Arial" charset="0"/>
              <a:buNone/>
            </a:pPr>
            <a:endParaRPr lang="el-GR" altLang="zh-CN" smtClean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 </a:t>
            </a:r>
            <a:r>
              <a:rPr lang="zh-CN" altLang="en-US" smtClean="0"/>
              <a:t>构造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en-US" altLang="zh-CN" smtClean="0"/>
              <a:t>：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BP={</a:t>
            </a:r>
            <a:r>
              <a:rPr lang="el-GR" altLang="zh-CN" smtClean="0"/>
              <a:t>Ψ</a:t>
            </a:r>
            <a:r>
              <a:rPr lang="en-US" altLang="zh-CN" smtClean="0"/>
              <a:t>1,…, </a:t>
            </a:r>
            <a:r>
              <a:rPr lang="el-GR" altLang="zh-CN" smtClean="0"/>
              <a:t>Ψ</a:t>
            </a:r>
            <a:r>
              <a:rPr lang="en-US" altLang="zh-CN" smtClean="0"/>
              <a:t>n } 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定义</a:t>
            </a:r>
            <a:r>
              <a:rPr lang="en-US" altLang="zh-CN" smtClean="0"/>
              <a:t>AP={p1,…,pn}  </a:t>
            </a:r>
            <a:r>
              <a:rPr lang="zh-CN" altLang="en-US" smtClean="0"/>
              <a:t>并定义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>
                <a:latin typeface="宋体" charset="-122"/>
              </a:rPr>
              <a:t>：</a:t>
            </a:r>
            <a:r>
              <a:rPr lang="en-US" altLang="zh-CN" smtClean="0">
                <a:latin typeface="宋体" charset="-122"/>
              </a:rPr>
              <a:t>AP</a:t>
            </a:r>
            <a:r>
              <a:rPr lang="en-US" altLang="zh-CN" smtClean="0">
                <a:latin typeface="宋体" charset="-122"/>
                <a:sym typeface="Wingdings" pitchFamily="2" charset="2"/>
              </a:rPr>
              <a:t>BP </a:t>
            </a:r>
            <a:r>
              <a:rPr lang="zh-CN" altLang="en-US" smtClean="0">
                <a:latin typeface="宋体" charset="-122"/>
                <a:sym typeface="Wingdings" pitchFamily="2" charset="2"/>
              </a:rPr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en-US" altLang="zh-CN" smtClean="0">
                <a:latin typeface="宋体" charset="-122"/>
              </a:rPr>
              <a:t>(pi)= </a:t>
            </a:r>
            <a:r>
              <a:rPr lang="el-GR" altLang="zh-CN" smtClean="0"/>
              <a:t>Ψ</a:t>
            </a:r>
            <a:r>
              <a:rPr lang="en-US" altLang="zh-CN" smtClean="0"/>
              <a:t>i</a:t>
            </a:r>
            <a:endParaRPr lang="zh-CN" altLang="en-US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 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定义标号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K(M)</a:t>
            </a:r>
            <a:r>
              <a:rPr lang="zh-CN" altLang="en-US" smtClean="0"/>
              <a:t>如下：</a:t>
            </a:r>
          </a:p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endParaRPr lang="en-US" altLang="zh-CN" smtClean="0"/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 </a:t>
            </a:r>
            <a:r>
              <a:rPr lang="en-US" altLang="zh-CN" smtClean="0"/>
              <a:t>}</a:t>
            </a:r>
          </a:p>
          <a:p>
            <a:pPr marL="400050" lvl="1" indent="0">
              <a:buFont typeface="Arial" charset="0"/>
              <a:buNone/>
            </a:pPr>
            <a:r>
              <a:rPr lang="zh-CN" altLang="en-US" smtClean="0"/>
              <a:t>标号函数：</a:t>
            </a:r>
            <a:r>
              <a:rPr lang="en-US" altLang="zh-CN" smtClean="0"/>
              <a:t>pi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L(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 </a:t>
            </a:r>
            <a:r>
              <a:rPr lang="zh-CN" altLang="en-US" smtClean="0"/>
              <a:t>当且仅当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l-GR" altLang="zh-CN" smtClean="0"/>
              <a:t>Ψ</a:t>
            </a:r>
            <a:r>
              <a:rPr lang="en-US" altLang="zh-CN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 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496887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zh-CN" altLang="en-US" sz="2800" smtClean="0"/>
              <a:t>定理：</a:t>
            </a:r>
          </a:p>
          <a:p>
            <a:pPr>
              <a:buFont typeface="Arial" charset="0"/>
              <a:buNone/>
            </a:pPr>
            <a:endParaRPr lang="zh-CN" altLang="en-US" sz="2800" smtClean="0"/>
          </a:p>
          <a:p>
            <a:pPr>
              <a:buFont typeface="Arial" charset="0"/>
              <a:buNone/>
            </a:pPr>
            <a:r>
              <a:rPr lang="en-US" altLang="zh-CN" sz="2800" smtClean="0"/>
              <a:t>M</a:t>
            </a:r>
            <a:r>
              <a:rPr lang="zh-CN" altLang="en-US" sz="2800" smtClean="0">
                <a:sym typeface="Symbol" pitchFamily="18" charset="2"/>
              </a:rPr>
              <a:t>与</a:t>
            </a:r>
            <a:r>
              <a:rPr lang="en-US" altLang="zh-CN" sz="2800" smtClean="0"/>
              <a:t>K(M)</a:t>
            </a:r>
            <a:r>
              <a:rPr lang="zh-CN" altLang="en-US" sz="2800" smtClean="0"/>
              <a:t>为</a:t>
            </a:r>
            <a:r>
              <a:rPr lang="el-GR" altLang="zh-CN" sz="2800" smtClean="0">
                <a:latin typeface="宋体" charset="-122"/>
              </a:rPr>
              <a:t>ζ</a:t>
            </a:r>
            <a:r>
              <a:rPr lang="zh-CN" altLang="en-US" sz="2800" smtClean="0">
                <a:latin typeface="宋体" charset="-122"/>
              </a:rPr>
              <a:t>计算</a:t>
            </a:r>
            <a:r>
              <a:rPr lang="zh-CN" altLang="en-US" sz="2800" smtClean="0"/>
              <a:t>等价</a:t>
            </a:r>
            <a:r>
              <a:rPr lang="en-US" altLang="zh-CN" sz="2800" smtClean="0"/>
              <a:t>.</a:t>
            </a:r>
          </a:p>
          <a:p>
            <a:pPr>
              <a:buFont typeface="Arial" charset="0"/>
              <a:buNone/>
            </a:pPr>
            <a:endParaRPr lang="zh-CN" altLang="en-US" sz="2800" smtClean="0"/>
          </a:p>
          <a:p>
            <a:pPr>
              <a:buFont typeface="Arial" charset="0"/>
              <a:buNone/>
            </a:pPr>
            <a:r>
              <a:rPr lang="zh-CN" altLang="en-US" sz="2800" smtClean="0"/>
              <a:t>推论：</a:t>
            </a:r>
          </a:p>
          <a:p>
            <a:pPr>
              <a:buFont typeface="Arial" charset="0"/>
              <a:buNone/>
            </a:pPr>
            <a:r>
              <a:rPr lang="el-GR" altLang="zh-CN" sz="2800" smtClean="0"/>
              <a:t>φ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的安全性质当且仅当</a:t>
            </a:r>
            <a:r>
              <a:rPr lang="el-GR" altLang="zh-CN" sz="2800" smtClean="0">
                <a:latin typeface="宋体" charset="-122"/>
              </a:rPr>
              <a:t>ζ</a:t>
            </a:r>
            <a:r>
              <a:rPr lang="en-US" altLang="zh-CN" sz="2800" baseline="30000" smtClean="0">
                <a:latin typeface="宋体" charset="-122"/>
              </a:rPr>
              <a:t>-1</a:t>
            </a:r>
            <a:r>
              <a:rPr lang="en-US" altLang="zh-CN" sz="2800" smtClean="0"/>
              <a:t>(</a:t>
            </a:r>
            <a:r>
              <a:rPr lang="el-GR" altLang="zh-CN" sz="2800" smtClean="0"/>
              <a:t>φ</a:t>
            </a:r>
            <a:r>
              <a:rPr lang="en-US" altLang="zh-CN" sz="2800" smtClean="0"/>
              <a:t>)</a:t>
            </a:r>
            <a:r>
              <a:rPr lang="zh-CN" altLang="en-US" sz="2800" smtClean="0"/>
              <a:t>是</a:t>
            </a:r>
            <a:r>
              <a:rPr lang="en-US" altLang="zh-CN" sz="2800" smtClean="0"/>
              <a:t>K(M)</a:t>
            </a:r>
            <a:r>
              <a:rPr lang="zh-CN" altLang="en-US" sz="2800" smtClean="0"/>
              <a:t>的安全性质</a:t>
            </a:r>
          </a:p>
          <a:p>
            <a:pPr>
              <a:buFont typeface="Arial" charset="0"/>
              <a:buNone/>
            </a:pPr>
            <a:r>
              <a:rPr lang="el-GR" altLang="zh-CN" sz="2800" smtClean="0"/>
              <a:t>φ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的必达性质当且仅当</a:t>
            </a:r>
            <a:r>
              <a:rPr lang="el-GR" altLang="zh-CN" sz="2800" smtClean="0">
                <a:latin typeface="宋体" charset="-122"/>
              </a:rPr>
              <a:t>ζ</a:t>
            </a:r>
            <a:r>
              <a:rPr lang="en-US" altLang="zh-CN" sz="2800" baseline="30000" smtClean="0">
                <a:latin typeface="宋体" charset="-122"/>
              </a:rPr>
              <a:t>-1</a:t>
            </a:r>
            <a:r>
              <a:rPr lang="en-US" altLang="zh-CN" sz="2800" smtClean="0"/>
              <a:t>(</a:t>
            </a:r>
            <a:r>
              <a:rPr lang="el-GR" altLang="zh-CN" sz="2800" smtClean="0"/>
              <a:t>φ</a:t>
            </a:r>
            <a:r>
              <a:rPr lang="en-US" altLang="zh-CN" sz="2800" smtClean="0"/>
              <a:t>)</a:t>
            </a:r>
            <a:r>
              <a:rPr lang="zh-CN" altLang="en-US" sz="2800" smtClean="0"/>
              <a:t>是</a:t>
            </a:r>
            <a:r>
              <a:rPr lang="en-US" altLang="zh-CN" sz="2800" smtClean="0"/>
              <a:t>K(M)</a:t>
            </a:r>
            <a:r>
              <a:rPr lang="zh-CN" altLang="en-US" sz="2800" smtClean="0"/>
              <a:t>的必达性质</a:t>
            </a:r>
          </a:p>
          <a:p>
            <a:pPr>
              <a:buFont typeface="Arial" charset="0"/>
              <a:buNone/>
            </a:pPr>
            <a:endParaRPr lang="el-GR" altLang="zh-CN" smtClean="0">
              <a:latin typeface="宋体" charset="-122"/>
            </a:endParaRPr>
          </a:p>
        </p:txBody>
      </p:sp>
      <p:sp>
        <p:nvSpPr>
          <p:cNvPr id="25605" name="矩形 4"/>
          <p:cNvSpPr>
            <a:spLocks noChangeArrowheads="1"/>
          </p:cNvSpPr>
          <p:nvPr/>
        </p:nvSpPr>
        <p:spPr bwMode="auto">
          <a:xfrm>
            <a:off x="7200900" y="6521450"/>
            <a:ext cx="1943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sz="1600">
                <a:latin typeface="Calibri" pitchFamily="34" charset="0"/>
              </a:rPr>
              <a:t>x1-trs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状态图</a:t>
            </a:r>
            <a:r>
              <a:rPr lang="en-US" altLang="zh-CN" dirty="0"/>
              <a:t>(State </a:t>
            </a:r>
            <a:r>
              <a:rPr lang="en-US" altLang="zh-CN" dirty="0">
                <a:solidFill>
                  <a:prstClr val="black"/>
                </a:solidFill>
              </a:rPr>
              <a:t>Diagram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835822B-28EE-4395-9E41-B5954C8295D5}" type="slidenum">
              <a:rPr lang="en-US" altLang="zh-CN" smtClean="0"/>
              <a:pPr algn="r"/>
              <a:t>3</a:t>
            </a:fld>
            <a:endParaRPr lang="en-US" altLang="zh-CN" smtClean="0"/>
          </a:p>
        </p:txBody>
      </p:sp>
      <p:cxnSp>
        <p:nvCxnSpPr>
          <p:cNvPr id="5" name="曲线连接符 4"/>
          <p:cNvCxnSpPr>
            <a:stCxn id="8" idx="2"/>
            <a:endCxn id="1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43"/>
          <p:cNvCxnSpPr>
            <a:stCxn id="14" idx="2"/>
            <a:endCxn id="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43"/>
          <p:cNvCxnSpPr>
            <a:stCxn id="1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10" name="曲线连接符 43"/>
          <p:cNvCxnSpPr>
            <a:stCxn id="9" idx="2"/>
            <a:endCxn id="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43"/>
          <p:cNvCxnSpPr>
            <a:stCxn id="9" idx="2"/>
            <a:endCxn id="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/>
          <p:cNvSpPr txBox="1">
            <a:spLocks noChangeArrowheads="1"/>
          </p:cNvSpPr>
          <p:nvPr/>
        </p:nvSpPr>
        <p:spPr bwMode="auto">
          <a:xfrm>
            <a:off x="1187624" y="4365625"/>
            <a:ext cx="1439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[x=0 or t=0]</a:t>
            </a:r>
            <a:endParaRPr lang="zh-CN" altLang="en-US" sz="2000" dirty="0"/>
          </a:p>
        </p:txBody>
      </p:sp>
      <p:sp>
        <p:nvSpPr>
          <p:cNvPr id="1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[x=1 and t=1]</a:t>
            </a:r>
            <a:endParaRPr lang="zh-CN" altLang="en-US" sz="2000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initialization</a:t>
            </a:r>
            <a:endParaRPr lang="zh-CN" altLang="en-US" sz="2000"/>
          </a:p>
        </p:txBody>
      </p:sp>
      <p:cxnSp>
        <p:nvCxnSpPr>
          <p:cNvPr id="16" name="曲线连接符 43"/>
          <p:cNvCxnSpPr>
            <a:stCxn id="28" idx="4"/>
            <a:endCxn id="1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43"/>
          <p:cNvCxnSpPr>
            <a:stCxn id="20" idx="2"/>
            <a:endCxn id="23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43"/>
          <p:cNvCxnSpPr>
            <a:stCxn id="23" idx="2"/>
            <a:endCxn id="21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43"/>
          <p:cNvCxnSpPr>
            <a:stCxn id="21" idx="2"/>
            <a:endCxn id="20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22" name="曲线连接符 43"/>
          <p:cNvCxnSpPr>
            <a:stCxn id="21" idx="2"/>
            <a:endCxn id="21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cxnSp>
        <p:nvCxnSpPr>
          <p:cNvPr id="24" name="曲线连接符 43"/>
          <p:cNvCxnSpPr>
            <a:stCxn id="29" idx="4"/>
            <a:endCxn id="23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26" name="曲线连接符 43"/>
          <p:cNvCxnSpPr>
            <a:stCxn id="25" idx="6"/>
            <a:endCxn id="1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0" name="直接连接符 29"/>
          <p:cNvCxnSpPr>
            <a:stCxn id="27" idx="0"/>
            <a:endCxn id="27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4"/>
          <p:cNvSpPr txBox="1">
            <a:spLocks noChangeArrowheads="1"/>
          </p:cNvSpPr>
          <p:nvPr/>
        </p:nvSpPr>
        <p:spPr bwMode="auto">
          <a:xfrm>
            <a:off x="5220072" y="4365625"/>
            <a:ext cx="143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[y=0 or t=1]</a:t>
            </a:r>
            <a:endParaRPr lang="zh-CN" altLang="en-US" sz="2000" dirty="0"/>
          </a:p>
        </p:txBody>
      </p:sp>
      <p:sp>
        <p:nvSpPr>
          <p:cNvPr id="32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[y=1 and t=0]</a:t>
            </a:r>
            <a:endParaRPr lang="zh-CN" altLang="en-US" sz="2000"/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3132054" y="1341438"/>
            <a:ext cx="113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x:=0;y:=0</a:t>
            </a:r>
            <a:endParaRPr lang="zh-CN" altLang="en-US" sz="2000"/>
          </a:p>
        </p:txBody>
      </p:sp>
      <p:sp>
        <p:nvSpPr>
          <p:cNvPr id="34" name="矩形 45"/>
          <p:cNvSpPr>
            <a:spLocks noChangeArrowheads="1"/>
          </p:cNvSpPr>
          <p:nvPr/>
        </p:nvSpPr>
        <p:spPr bwMode="auto">
          <a:xfrm>
            <a:off x="2613851" y="3068638"/>
            <a:ext cx="110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y:=1;t:=1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48506" y="3068638"/>
            <a:ext cx="1104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x:=1;t:=0</a:t>
            </a:r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6087276" y="5516563"/>
            <a:ext cx="622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</a:t>
            </a:r>
          </a:p>
        </p:txBody>
      </p:sp>
      <p:sp>
        <p:nvSpPr>
          <p:cNvPr id="37" name="矩形 49"/>
          <p:cNvSpPr>
            <a:spLocks noChangeArrowheads="1"/>
          </p:cNvSpPr>
          <p:nvPr/>
        </p:nvSpPr>
        <p:spPr bwMode="auto">
          <a:xfrm>
            <a:off x="2051034" y="5516563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y:=0</a:t>
            </a:r>
          </a:p>
        </p:txBody>
      </p:sp>
      <p:sp>
        <p:nvSpPr>
          <p:cNvPr id="38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39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</p:spTree>
    <p:extLst>
      <p:ext uri="{BB962C8B-B14F-4D97-AF65-F5344CB8AC3E}">
        <p14:creationId xmlns="" xmlns:p14="http://schemas.microsoft.com/office/powerpoint/2010/main" val="4137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C95307B-F323-4938-8178-DC68FC66BB4B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曲线连接符 43"/>
          <p:cNvCxnSpPr>
            <a:stCxn id="2054" idx="2"/>
            <a:endCxn id="2060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2060" idx="2"/>
            <a:endCxn id="2055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2061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55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72" name="曲线连接符 43"/>
          <p:cNvCxnSpPr>
            <a:stCxn id="2055" idx="2"/>
            <a:endCxn id="2054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2055" idx="2"/>
            <a:endCxn id="2055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84"/>
          <p:cNvSpPr txBox="1">
            <a:spLocks noChangeArrowheads="1"/>
          </p:cNvSpPr>
          <p:nvPr/>
        </p:nvSpPr>
        <p:spPr bwMode="auto">
          <a:xfrm>
            <a:off x="118745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[x=0 or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59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[x=1 and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60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61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initialization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05" name="曲线连接符 43"/>
          <p:cNvCxnSpPr>
            <a:stCxn id="2074" idx="4"/>
            <a:endCxn id="2060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2066" idx="2"/>
            <a:endCxn id="2069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2069" idx="2"/>
            <a:endCxn id="2067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2067" idx="2"/>
            <a:endCxn id="2066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67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4" name="曲线连接符 43"/>
          <p:cNvCxnSpPr>
            <a:stCxn id="2067" idx="2"/>
            <a:endCxn id="2067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8" name="曲线连接符 43"/>
          <p:cNvCxnSpPr>
            <a:stCxn id="2075" idx="4"/>
            <a:endCxn id="2069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40" name="曲线连接符 43"/>
          <p:cNvCxnSpPr>
            <a:stCxn id="2071" idx="6"/>
            <a:endCxn id="2061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74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sp>
        <p:nvSpPr>
          <p:cNvPr id="2075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TextBox 84"/>
          <p:cNvSpPr txBox="1">
            <a:spLocks noChangeArrowheads="1"/>
          </p:cNvSpPr>
          <p:nvPr/>
        </p:nvSpPr>
        <p:spPr bwMode="auto">
          <a:xfrm>
            <a:off x="521970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[y=0 or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78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[y=1 and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79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x:=0;y:=0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80" name="矩形 45"/>
          <p:cNvSpPr>
            <a:spLocks noChangeArrowheads="1"/>
          </p:cNvSpPr>
          <p:nvPr/>
        </p:nvSpPr>
        <p:spPr bwMode="auto">
          <a:xfrm>
            <a:off x="2614613" y="3068638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y:=1;t:=1</a:t>
            </a:r>
          </a:p>
        </p:txBody>
      </p:sp>
      <p:sp>
        <p:nvSpPr>
          <p:cNvPr id="2081" name="矩形 47"/>
          <p:cNvSpPr>
            <a:spLocks noChangeArrowheads="1"/>
          </p:cNvSpPr>
          <p:nvPr/>
        </p:nvSpPr>
        <p:spPr bwMode="auto">
          <a:xfrm>
            <a:off x="6648450" y="30686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x:=1;t:=0</a:t>
            </a:r>
          </a:p>
        </p:txBody>
      </p:sp>
      <p:sp>
        <p:nvSpPr>
          <p:cNvPr id="2082" name="矩形 48"/>
          <p:cNvSpPr>
            <a:spLocks noChangeArrowheads="1"/>
          </p:cNvSpPr>
          <p:nvPr/>
        </p:nvSpPr>
        <p:spPr bwMode="auto">
          <a:xfrm>
            <a:off x="6088063" y="5516563"/>
            <a:ext cx="620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</a:t>
            </a:r>
          </a:p>
        </p:txBody>
      </p:sp>
      <p:sp>
        <p:nvSpPr>
          <p:cNvPr id="2083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y:=0</a:t>
            </a:r>
          </a:p>
        </p:txBody>
      </p:sp>
      <p:sp>
        <p:nvSpPr>
          <p:cNvPr id="2084" name="矩形 36"/>
          <p:cNvSpPr>
            <a:spLocks noChangeArrowheads="1"/>
          </p:cNvSpPr>
          <p:nvPr/>
        </p:nvSpPr>
        <p:spPr bwMode="auto">
          <a:xfrm>
            <a:off x="0" y="0"/>
            <a:ext cx="539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互斥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状态图</a:t>
            </a:r>
            <a:r>
              <a:rPr lang="en-US" altLang="zh-CN" sz="2800">
                <a:latin typeface="Calibri" pitchFamily="34" charset="0"/>
              </a:rPr>
              <a:t>(State 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Diagram)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2085" name="页脚占位符 4"/>
          <p:cNvSpPr txBox="1">
            <a:spLocks/>
          </p:cNvSpPr>
          <p:nvPr/>
        </p:nvSpPr>
        <p:spPr bwMode="auto">
          <a:xfrm>
            <a:off x="39528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A</a:t>
            </a:r>
          </a:p>
        </p:txBody>
      </p:sp>
      <p:sp>
        <p:nvSpPr>
          <p:cNvPr id="2086" name="页脚占位符 4"/>
          <p:cNvSpPr txBox="1">
            <a:spLocks/>
          </p:cNvSpPr>
          <p:nvPr/>
        </p:nvSpPr>
        <p:spPr bwMode="auto">
          <a:xfrm>
            <a:off x="442753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6EBDB5-D604-4A9A-8B15-1ECF16180D74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曲线连接符 43"/>
          <p:cNvCxnSpPr>
            <a:stCxn id="3078" idx="2"/>
            <a:endCxn id="308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3084" idx="2"/>
            <a:endCxn id="307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308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307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72" name="曲线连接符 43"/>
          <p:cNvCxnSpPr>
            <a:stCxn id="3079" idx="2"/>
            <a:endCxn id="307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3079" idx="2"/>
            <a:endCxn id="307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2" name="TextBox 84"/>
          <p:cNvSpPr txBox="1">
            <a:spLocks noChangeArrowheads="1"/>
          </p:cNvSpPr>
          <p:nvPr/>
        </p:nvSpPr>
        <p:spPr bwMode="auto">
          <a:xfrm>
            <a:off x="118745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[x=0 or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308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[x=1 and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308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308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initialization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05" name="曲线连接符 43"/>
          <p:cNvCxnSpPr>
            <a:stCxn id="3090" idx="4"/>
            <a:endCxn id="308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40" name="曲线连接符 43"/>
          <p:cNvCxnSpPr>
            <a:stCxn id="3087" idx="6"/>
            <a:endCxn id="308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3960812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90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sp>
        <p:nvSpPr>
          <p:cNvPr id="3091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x:=0;y:=0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3092" name="矩形 45"/>
          <p:cNvSpPr>
            <a:spLocks noChangeArrowheads="1"/>
          </p:cNvSpPr>
          <p:nvPr/>
        </p:nvSpPr>
        <p:spPr bwMode="auto">
          <a:xfrm>
            <a:off x="2614613" y="3068638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y:=1;t:=1</a:t>
            </a:r>
          </a:p>
        </p:txBody>
      </p:sp>
      <p:sp>
        <p:nvSpPr>
          <p:cNvPr id="3093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y:=0</a:t>
            </a:r>
          </a:p>
        </p:txBody>
      </p:sp>
      <p:sp>
        <p:nvSpPr>
          <p:cNvPr id="3094" name="矩形 36"/>
          <p:cNvSpPr>
            <a:spLocks noChangeArrowheads="1"/>
          </p:cNvSpPr>
          <p:nvPr/>
        </p:nvSpPr>
        <p:spPr bwMode="auto">
          <a:xfrm>
            <a:off x="0" y="0"/>
            <a:ext cx="539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互斥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状态图</a:t>
            </a:r>
            <a:r>
              <a:rPr lang="en-US" altLang="zh-CN" sz="2800">
                <a:latin typeface="Calibri" pitchFamily="34" charset="0"/>
              </a:rPr>
              <a:t>(State 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Diagram)</a:t>
            </a:r>
            <a:endParaRPr lang="zh-CN" altLang="en-US" sz="2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95" name="页脚占位符 4"/>
          <p:cNvSpPr txBox="1">
            <a:spLocks/>
          </p:cNvSpPr>
          <p:nvPr/>
        </p:nvSpPr>
        <p:spPr bwMode="auto">
          <a:xfrm>
            <a:off x="39528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A</a:t>
            </a:r>
          </a:p>
        </p:txBody>
      </p:sp>
      <p:sp>
        <p:nvSpPr>
          <p:cNvPr id="3096" name="内容占位符 7"/>
          <p:cNvSpPr>
            <a:spLocks noGrp="1"/>
          </p:cNvSpPr>
          <p:nvPr>
            <p:ph idx="4294967295"/>
          </p:nvPr>
        </p:nvSpPr>
        <p:spPr>
          <a:xfrm>
            <a:off x="4500563" y="1851025"/>
            <a:ext cx="4464050" cy="481806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A: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a=NCR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/>
              <a:t> 	(y,t,a):=(1,1,wait);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	   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 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 </a:t>
            </a:r>
            <a:r>
              <a:rPr lang="en-US" altLang="zh-CN" sz="2400" smtClean="0"/>
              <a:t>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	 (y,a):=(0,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例子</a:t>
            </a:r>
            <a:r>
              <a:rPr lang="en-US" altLang="zh-CN" sz="4000" smtClean="0">
                <a:solidFill>
                  <a:srgbClr val="000000"/>
                </a:solidFill>
              </a:rPr>
              <a:t>-</a:t>
            </a:r>
            <a:r>
              <a:rPr lang="zh-CN" altLang="en-US" sz="4000" smtClean="0">
                <a:solidFill>
                  <a:srgbClr val="000000"/>
                </a:solidFill>
              </a:rPr>
              <a:t>互斥</a:t>
            </a:r>
          </a:p>
        </p:txBody>
      </p:sp>
      <p:sp>
        <p:nvSpPr>
          <p:cNvPr id="4099" name="内容占位符 7"/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129463" cy="273526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A: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a=NCR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/>
              <a:t>                      		(y,t,a):=(1,1,wait);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 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  		(y,a):=(0,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</p:txBody>
      </p:sp>
      <p:sp>
        <p:nvSpPr>
          <p:cNvPr id="4100" name="内容占位符 7"/>
          <p:cNvSpPr txBox="1">
            <a:spLocks/>
          </p:cNvSpPr>
          <p:nvPr/>
        </p:nvSpPr>
        <p:spPr bwMode="auto">
          <a:xfrm>
            <a:off x="250825" y="3789363"/>
            <a:ext cx="7129463" cy="2663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b=NCR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                     		(x,t,b):=(1,0, wait);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b=wait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</a:t>
            </a:r>
            <a:r>
              <a:rPr lang="en-US" altLang="zh-CN" sz="2400">
                <a:latin typeface="Calibri" pitchFamily="34" charset="0"/>
              </a:rPr>
              <a:t>(y=0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>
                <a:latin typeface="Calibri" pitchFamily="34" charset="0"/>
              </a:rPr>
              <a:t>t=1)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 	(b):=(CR);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b=wait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 </a:t>
            </a:r>
            <a:r>
              <a:rPr lang="en-US" altLang="zh-CN" sz="2400">
                <a:latin typeface="Calibri" pitchFamily="34" charset="0"/>
              </a:rPr>
              <a:t>(y=0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>
                <a:latin typeface="Calibri" pitchFamily="34" charset="0"/>
              </a:rPr>
              <a:t>t=1)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	(b):=(wait);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b=CR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                     		(x,b):=(0, NCR);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例子</a:t>
            </a:r>
            <a:r>
              <a:rPr lang="en-US" altLang="zh-CN" sz="4000" smtClean="0">
                <a:solidFill>
                  <a:srgbClr val="000000"/>
                </a:solidFill>
              </a:rPr>
              <a:t>-</a:t>
            </a:r>
            <a:r>
              <a:rPr lang="zh-CN" altLang="en-US" sz="4000" smtClean="0">
                <a:solidFill>
                  <a:srgbClr val="000000"/>
                </a:solidFill>
              </a:rPr>
              <a:t>互斥</a:t>
            </a:r>
          </a:p>
        </p:txBody>
      </p:sp>
      <p:sp>
        <p:nvSpPr>
          <p:cNvPr id="5123" name="内容占位符 7"/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129463" cy="273526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A: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a=NCR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/>
              <a:t>                      		(y,t,a):=(1,1,wait);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 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  		(y,a):=(0,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</p:txBody>
      </p:sp>
      <p:sp>
        <p:nvSpPr>
          <p:cNvPr id="5124" name="内容占位符 7"/>
          <p:cNvSpPr txBox="1">
            <a:spLocks/>
          </p:cNvSpPr>
          <p:nvPr/>
        </p:nvSpPr>
        <p:spPr bwMode="auto">
          <a:xfrm>
            <a:off x="250825" y="3789363"/>
            <a:ext cx="7129463" cy="2663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b=NCR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                     		(x,t,b):=(1,0, wait);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b=wait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</a:t>
            </a:r>
            <a:r>
              <a:rPr lang="en-US" altLang="zh-CN" sz="2400">
                <a:latin typeface="Calibri" pitchFamily="34" charset="0"/>
              </a:rPr>
              <a:t>(y=0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>
                <a:latin typeface="Calibri" pitchFamily="34" charset="0"/>
              </a:rPr>
              <a:t>t=1)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 	(b):=(CR);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b=wait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 </a:t>
            </a:r>
            <a:r>
              <a:rPr lang="en-US" altLang="zh-CN" sz="2400">
                <a:latin typeface="Calibri" pitchFamily="34" charset="0"/>
              </a:rPr>
              <a:t>(y=0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 </a:t>
            </a:r>
            <a:r>
              <a:rPr lang="en-US" altLang="zh-CN" sz="2400">
                <a:latin typeface="Calibri" pitchFamily="34" charset="0"/>
              </a:rPr>
              <a:t>t=1)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	(b):=(wait);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b=CR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 </a:t>
            </a:r>
            <a:r>
              <a:rPr lang="en-US" altLang="zh-CN" sz="2400">
                <a:latin typeface="Calibri" pitchFamily="34" charset="0"/>
              </a:rPr>
              <a:t>                      		(x,b):=(0, NCR);</a:t>
            </a:r>
          </a:p>
        </p:txBody>
      </p:sp>
      <p:sp>
        <p:nvSpPr>
          <p:cNvPr id="5125" name="内容占位符 7"/>
          <p:cNvSpPr txBox="1">
            <a:spLocks/>
          </p:cNvSpPr>
          <p:nvPr/>
        </p:nvSpPr>
        <p:spPr bwMode="auto">
          <a:xfrm>
            <a:off x="7380288" y="981075"/>
            <a:ext cx="1512887" cy="5472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latin typeface="Calibri" pitchFamily="34" charset="0"/>
              </a:rPr>
              <a:t>初始状态</a:t>
            </a:r>
            <a:r>
              <a:rPr lang="en-US" altLang="zh-CN" sz="240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x=0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y=0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a=NCR</a:t>
            </a: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 b=NCR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例子</a:t>
            </a:r>
            <a:r>
              <a:rPr lang="en-US" altLang="zh-CN" sz="4000" smtClean="0">
                <a:solidFill>
                  <a:srgbClr val="000000"/>
                </a:solidFill>
              </a:rPr>
              <a:t>-</a:t>
            </a:r>
            <a:r>
              <a:rPr lang="zh-CN" altLang="en-US" sz="4000" smtClean="0">
                <a:solidFill>
                  <a:srgbClr val="000000"/>
                </a:solidFill>
              </a:rPr>
              <a:t>互斥</a:t>
            </a:r>
          </a:p>
        </p:txBody>
      </p:sp>
      <p:sp>
        <p:nvSpPr>
          <p:cNvPr id="6147" name="内容占位符 7"/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7129463" cy="547211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z="2400" smtClean="0"/>
              <a:t>迁移关系</a:t>
            </a:r>
          </a:p>
          <a:p>
            <a:pPr eaLnBrk="1" hangingPunct="1">
              <a:buFont typeface="Arial" charset="0"/>
              <a:buNone/>
            </a:pPr>
            <a:endParaRPr lang="zh-CN" altLang="en-US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a=NCR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/>
              <a:t>                      		(y,t,a):=(1,1,wait);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 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  		(y,a):=(0,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>
              <a:buFontTx/>
              <a:buNone/>
            </a:pPr>
            <a:r>
              <a:rPr lang="en-US" altLang="zh-CN" sz="2400" smtClean="0"/>
              <a:t>b=NCR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		(x,t,b):=(1,0, wait);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b=wait</a:t>
            </a:r>
            <a:r>
              <a:rPr lang="en-US" altLang="zh-CN" sz="2400" smtClean="0">
                <a:sym typeface="Symbol" pitchFamily="18" charset="2"/>
              </a:rPr>
              <a:t> </a:t>
            </a:r>
            <a:r>
              <a:rPr lang="en-US" altLang="zh-CN" sz="2400" smtClean="0"/>
              <a:t>(y=0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t=1)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(b):=(CR);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b=wait</a:t>
            </a:r>
            <a:r>
              <a:rPr lang="en-US" altLang="zh-CN" sz="2400" smtClean="0">
                <a:sym typeface="Symbol" pitchFamily="18" charset="2"/>
              </a:rPr>
              <a:t>  </a:t>
            </a:r>
            <a:r>
              <a:rPr lang="en-US" altLang="zh-CN" sz="2400" smtClean="0"/>
              <a:t>(y=0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t=1)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(b):=(wait);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		(x,b):=(0,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</p:txBody>
      </p:sp>
      <p:sp>
        <p:nvSpPr>
          <p:cNvPr id="6148" name="内容占位符 7"/>
          <p:cNvSpPr txBox="1">
            <a:spLocks/>
          </p:cNvSpPr>
          <p:nvPr/>
        </p:nvSpPr>
        <p:spPr bwMode="auto">
          <a:xfrm>
            <a:off x="7380288" y="981075"/>
            <a:ext cx="1512887" cy="5472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zh-CN" altLang="en-US" sz="2400">
                <a:latin typeface="Calibri" pitchFamily="34" charset="0"/>
              </a:rPr>
              <a:t>初始状态</a:t>
            </a:r>
            <a:endParaRPr lang="en-US" altLang="zh-CN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x=0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y=0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 a=NCR</a:t>
            </a: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 b=NCR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例子</a:t>
            </a:r>
            <a:r>
              <a:rPr lang="en-US" altLang="zh-CN" sz="4000" smtClean="0">
                <a:solidFill>
                  <a:srgbClr val="000000"/>
                </a:solidFill>
              </a:rPr>
              <a:t>-</a:t>
            </a:r>
            <a:r>
              <a:rPr lang="zh-CN" altLang="en-US" sz="4000" smtClean="0">
                <a:solidFill>
                  <a:srgbClr val="000000"/>
                </a:solidFill>
              </a:rPr>
              <a:t>互斥</a:t>
            </a:r>
            <a:endParaRPr lang="zh-CN" altLang="en-US" sz="4000" smtClean="0"/>
          </a:p>
        </p:txBody>
      </p:sp>
      <p:sp>
        <p:nvSpPr>
          <p:cNvPr id="7171" name="内容占位符 7"/>
          <p:cNvSpPr>
            <a:spLocks noGrp="1"/>
          </p:cNvSpPr>
          <p:nvPr>
            <p:ph idx="4294967295"/>
          </p:nvPr>
        </p:nvSpPr>
        <p:spPr>
          <a:xfrm>
            <a:off x="250825" y="836613"/>
            <a:ext cx="8570913" cy="3529012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a=NCR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/>
              <a:t>                      		(y,t,a):=(1,1,wait);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 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  		(y,a):=(0, NCR);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b=NCR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		(x,t,b):=(1,0, wait);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b=wait</a:t>
            </a:r>
            <a:r>
              <a:rPr lang="en-US" altLang="zh-CN" sz="2400" smtClean="0">
                <a:sym typeface="Symbol" pitchFamily="18" charset="2"/>
              </a:rPr>
              <a:t> </a:t>
            </a:r>
            <a:r>
              <a:rPr lang="en-US" altLang="zh-CN" sz="2400" smtClean="0"/>
              <a:t>(y=0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t=1)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(b):=(CR);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b=wait</a:t>
            </a:r>
            <a:r>
              <a:rPr lang="en-US" altLang="zh-CN" sz="2400" smtClean="0">
                <a:sym typeface="Symbol" pitchFamily="18" charset="2"/>
              </a:rPr>
              <a:t>  </a:t>
            </a:r>
            <a:r>
              <a:rPr lang="en-US" altLang="zh-CN" sz="2400" smtClean="0"/>
              <a:t>(y=0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t=1)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(b):=(wait);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		(x,b):=(0,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</p:txBody>
      </p:sp>
      <p:sp>
        <p:nvSpPr>
          <p:cNvPr id="7172" name="内容占位符 7"/>
          <p:cNvSpPr txBox="1">
            <a:spLocks/>
          </p:cNvSpPr>
          <p:nvPr/>
        </p:nvSpPr>
        <p:spPr bwMode="auto">
          <a:xfrm>
            <a:off x="6588125" y="836613"/>
            <a:ext cx="2232025" cy="3529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>
                <a:latin typeface="Calibri" pitchFamily="34" charset="0"/>
              </a:rPr>
              <a:t>:		 			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x=0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y=0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 </a:t>
            </a:r>
            <a:r>
              <a:rPr lang="en-US" altLang="zh-CN" sz="2400">
                <a:latin typeface="Calibri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a=NCR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b=NCR</a:t>
            </a:r>
          </a:p>
        </p:txBody>
      </p:sp>
      <p:sp>
        <p:nvSpPr>
          <p:cNvPr id="7173" name="内容占位符 2"/>
          <p:cNvSpPr txBox="1">
            <a:spLocks/>
          </p:cNvSpPr>
          <p:nvPr/>
        </p:nvSpPr>
        <p:spPr bwMode="auto">
          <a:xfrm>
            <a:off x="-215900" y="4581525"/>
            <a:ext cx="41402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B=(F,P)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	F={0,1,NCR,wait,CR}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	P={=}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endParaRPr lang="en-US" altLang="zh-CN" sz="1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V={a,b,x,y,t}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924300" y="4508500"/>
            <a:ext cx="3654425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I=(N,I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)</a:t>
            </a:r>
          </a:p>
          <a:p>
            <a:pPr marL="400050" lvl="1">
              <a:spcBef>
                <a:spcPct val="20000"/>
              </a:spcBef>
            </a:pPr>
            <a:endParaRPr lang="en-US" altLang="zh-CN" sz="1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(0)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(1)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(=)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=</a:t>
            </a: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7175" name="矩形 7"/>
          <p:cNvSpPr>
            <a:spLocks noChangeArrowheads="1"/>
          </p:cNvSpPr>
          <p:nvPr/>
        </p:nvSpPr>
        <p:spPr bwMode="auto">
          <a:xfrm>
            <a:off x="6443663" y="4292600"/>
            <a:ext cx="2484437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(NCR)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(wait)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1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(CR)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2</a:t>
            </a: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8357386-C7A2-4226-9BE2-6874B23FDA07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95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8200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8201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22538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908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dirty="0" err="1" smtClean="0">
                <a:solidFill>
                  <a:prstClr val="black"/>
                </a:solidFill>
                <a:cs typeface="+mj-cs"/>
              </a:rPr>
              <a:t>Kripke</a:t>
            </a:r>
            <a:r>
              <a:rPr lang="en-US" altLang="zh-CN" sz="4400" dirty="0" smtClean="0">
                <a:solidFill>
                  <a:prstClr val="black"/>
                </a:solidFill>
                <a:cs typeface="+mj-cs"/>
              </a:rPr>
              <a:t> </a:t>
            </a:r>
            <a:r>
              <a:rPr lang="zh-CN" altLang="en-US" sz="4400" dirty="0" smtClean="0">
                <a:solidFill>
                  <a:prstClr val="black"/>
                </a:solidFill>
                <a:cs typeface="+mj-cs"/>
              </a:rPr>
              <a:t>结构</a:t>
            </a:r>
            <a:endParaRPr lang="en-US" altLang="zh-CN" dirty="0" smtClean="0"/>
          </a:p>
        </p:txBody>
      </p:sp>
      <p:cxnSp>
        <p:nvCxnSpPr>
          <p:cNvPr id="8203" name="AutoShape 26"/>
          <p:cNvCxnSpPr>
            <a:cxnSpLocks noChangeShapeType="1"/>
            <a:stCxn id="8195" idx="3"/>
            <a:endCxn id="8197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4" name="AutoShape 27"/>
          <p:cNvCxnSpPr>
            <a:cxnSpLocks noChangeShapeType="1"/>
            <a:stCxn id="8197" idx="3"/>
            <a:endCxn id="8198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5" name="AutoShape 28"/>
          <p:cNvCxnSpPr>
            <a:cxnSpLocks noChangeShapeType="1"/>
            <a:stCxn id="8198" idx="3"/>
            <a:endCxn id="8218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6" name="AutoShape 29"/>
          <p:cNvCxnSpPr>
            <a:cxnSpLocks noChangeShapeType="1"/>
            <a:stCxn id="8195" idx="5"/>
            <a:endCxn id="8196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7" name="AutoShape 30"/>
          <p:cNvCxnSpPr>
            <a:cxnSpLocks noChangeShapeType="1"/>
            <a:stCxn id="8196" idx="5"/>
            <a:endCxn id="8200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8" name="AutoShape 33"/>
          <p:cNvCxnSpPr>
            <a:cxnSpLocks noChangeShapeType="1"/>
            <a:stCxn id="8197" idx="5"/>
            <a:endCxn id="8199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09" name="AutoShape 35"/>
          <p:cNvCxnSpPr>
            <a:cxnSpLocks noChangeShapeType="1"/>
            <a:stCxn id="8199" idx="3"/>
            <a:endCxn id="8213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0" name="AutoShape 37"/>
          <p:cNvCxnSpPr>
            <a:cxnSpLocks noChangeShapeType="1"/>
            <a:stCxn id="8196" idx="3"/>
            <a:endCxn id="8201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1" name="AutoShape 39"/>
          <p:cNvCxnSpPr>
            <a:cxnSpLocks noChangeShapeType="1"/>
            <a:stCxn id="8200" idx="5"/>
            <a:endCxn id="8195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2" name="AutoShape 41"/>
          <p:cNvCxnSpPr>
            <a:cxnSpLocks noChangeShapeType="1"/>
            <a:stCxn id="8201" idx="5"/>
            <a:endCxn id="8215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3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8214" name="AutoShape 41"/>
          <p:cNvCxnSpPr>
            <a:cxnSpLocks noChangeShapeType="1"/>
            <a:stCxn id="8213" idx="3"/>
            <a:endCxn id="8196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5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8216" name="AutoShape 41"/>
          <p:cNvCxnSpPr>
            <a:cxnSpLocks noChangeShapeType="1"/>
            <a:stCxn id="8215" idx="5"/>
            <a:endCxn id="8197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17" name="AutoShape 26"/>
          <p:cNvCxnSpPr>
            <a:cxnSpLocks noChangeShapeType="1"/>
            <a:endCxn id="8195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18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8219" name="AutoShape 26"/>
          <p:cNvCxnSpPr>
            <a:cxnSpLocks noChangeShapeType="1"/>
            <a:endCxn id="8218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0" name="AutoShape 26"/>
          <p:cNvCxnSpPr>
            <a:cxnSpLocks noChangeShapeType="1"/>
            <a:stCxn id="8218" idx="4"/>
            <a:endCxn id="8197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1" name="AutoShape 26"/>
          <p:cNvCxnSpPr>
            <a:cxnSpLocks noChangeShapeType="1"/>
            <a:stCxn id="8218" idx="5"/>
            <a:endCxn id="8196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2" name="AutoShape 39"/>
          <p:cNvCxnSpPr>
            <a:cxnSpLocks noChangeShapeType="1"/>
            <a:stCxn id="8200" idx="3"/>
            <a:endCxn id="8215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3" name="AutoShape 39"/>
          <p:cNvCxnSpPr>
            <a:cxnSpLocks noChangeShapeType="1"/>
            <a:stCxn id="8198" idx="5"/>
            <a:endCxn id="8213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4" name="AutoShape 41"/>
          <p:cNvCxnSpPr>
            <a:cxnSpLocks noChangeShapeType="1"/>
            <a:stCxn id="8199" idx="4"/>
            <a:endCxn id="8199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5" name="AutoShape 41"/>
          <p:cNvCxnSpPr>
            <a:cxnSpLocks noChangeShapeType="1"/>
            <a:stCxn id="8201" idx="4"/>
            <a:endCxn id="8201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6" name="AutoShape 41"/>
          <p:cNvCxnSpPr>
            <a:cxnSpLocks noChangeShapeType="1"/>
            <a:stCxn id="8213" idx="5"/>
            <a:endCxn id="8213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27" name="AutoShape 41"/>
          <p:cNvCxnSpPr>
            <a:cxnSpLocks noChangeShapeType="1"/>
            <a:stCxn id="8215" idx="3"/>
            <a:endCxn id="8215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 </a:t>
            </a:r>
            <a:r>
              <a:rPr lang="zh-CN" altLang="en-US" smtClean="0"/>
              <a:t>构造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M=(T,</a:t>
            </a:r>
            <a:r>
              <a:rPr lang="en-US" altLang="zh-CN" smtClean="0">
                <a:sym typeface="Symbol" pitchFamily="18" charset="2"/>
              </a:rPr>
              <a:t>)</a:t>
            </a:r>
            <a:r>
              <a:rPr lang="en-US" altLang="zh-CN" smtClean="0"/>
              <a:t>：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(B,V)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B=(F,P); V={v1,…,vn}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Wingdings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: V </a:t>
            </a:r>
            <a:r>
              <a:rPr lang="en-US" altLang="zh-CN" smtClean="0">
                <a:sym typeface="Wingdings" pitchFamily="2" charset="2"/>
              </a:rPr>
              <a:t> D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Wingdings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: (V1 </a:t>
            </a:r>
            <a:r>
              <a:rPr lang="en-US" altLang="zh-CN" smtClean="0">
                <a:sym typeface="Wingdings" pitchFamily="2" charset="2"/>
              </a:rPr>
              <a:t> D1)  </a:t>
            </a:r>
            <a:r>
              <a:rPr lang="en-US" altLang="zh-CN" smtClean="0">
                <a:sym typeface="Symbol" pitchFamily="18" charset="2"/>
              </a:rPr>
              <a:t>…  (Vn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en-US" altLang="zh-CN" smtClean="0">
                <a:sym typeface="Symbol" pitchFamily="18" charset="2"/>
              </a:rPr>
              <a:t>Dn) 	</a:t>
            </a:r>
            <a:r>
              <a:rPr lang="zh-CN" altLang="en-US" smtClean="0">
                <a:sym typeface="Symbol" pitchFamily="18" charset="2"/>
              </a:rPr>
              <a:t>按不同变量类型</a:t>
            </a:r>
            <a:endParaRPr lang="zh-CN" altLang="en-US" smtClean="0">
              <a:sym typeface="Wingdings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</a:t>
            </a:r>
            <a:r>
              <a:rPr lang="zh-CN" altLang="en-US" smtClean="0"/>
              <a:t>构造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状态集</a:t>
            </a:r>
            <a:r>
              <a:rPr lang="en-US" altLang="zh-CN" smtClean="0">
                <a:sym typeface="Symbol" pitchFamily="18" charset="2"/>
              </a:rPr>
              <a:t>: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用</a:t>
            </a:r>
            <a:r>
              <a:rPr lang="en-US" altLang="zh-CN" smtClean="0">
                <a:sym typeface="Symbol" pitchFamily="18" charset="2"/>
              </a:rPr>
              <a:t>(a1,…,an)</a:t>
            </a:r>
            <a:r>
              <a:rPr lang="zh-CN" altLang="en-US" smtClean="0">
                <a:sym typeface="Symbol" pitchFamily="18" charset="2"/>
              </a:rPr>
              <a:t>代表</a:t>
            </a:r>
            <a:r>
              <a:rPr lang="en-US" altLang="zh-CN" smtClean="0">
                <a:sym typeface="Symbol" pitchFamily="18" charset="2"/>
              </a:rPr>
              <a:t>: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(v1)=a1,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(vn)=an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Symbol" pitchFamily="18" charset="2"/>
              <a:buChar char="S"/>
            </a:pPr>
            <a:r>
              <a:rPr lang="en-US" altLang="zh-CN" smtClean="0">
                <a:sym typeface="Symbol" pitchFamily="18" charset="2"/>
              </a:rPr>
              <a:t>= {(a1,…,an) | ai D }</a:t>
            </a:r>
          </a:p>
          <a:p>
            <a:pPr marL="400050" lvl="1" indent="0" eaLnBrk="1" hangingPunct="1">
              <a:buFont typeface="Symbol" pitchFamily="18" charset="2"/>
              <a:buChar char="S"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= {(a1,…,an) | a1 D1, …, an Dn}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算法</a:t>
            </a: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2D1E66E-51E8-4AA8-BA19-5D2647CB3038}" type="slidenum">
              <a:rPr lang="en-US" altLang="zh-CN" smtClean="0"/>
              <a:pPr algn="r"/>
              <a:t>4</a:t>
            </a:fld>
            <a:endParaRPr lang="en-US" altLang="zh-CN" smtClean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395536" y="980728"/>
            <a:ext cx="7992888" cy="1440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VAR:  </a:t>
            </a:r>
            <a:r>
              <a:rPr lang="en-US" altLang="zh-CN" sz="2400" dirty="0" smtClean="0"/>
              <a:t>x: 0..1; y: 0..1; t: 0..1; </a:t>
            </a:r>
          </a:p>
          <a:p>
            <a:r>
              <a:rPr lang="en-US" altLang="zh-CN" sz="2400" dirty="0" smtClean="0"/>
              <a:t>          a: {</a:t>
            </a:r>
            <a:r>
              <a:rPr lang="en-US" altLang="zh-CN" sz="2400" dirty="0" err="1" smtClean="0"/>
              <a:t>NCR,wait,CR</a:t>
            </a:r>
            <a:r>
              <a:rPr lang="en-US" altLang="zh-CN" sz="2400" dirty="0" smtClean="0"/>
              <a:t>}; b: {</a:t>
            </a:r>
            <a:r>
              <a:rPr lang="en-US" altLang="zh-CN" sz="2400" dirty="0" err="1" smtClean="0"/>
              <a:t>NCR,wait,CR</a:t>
            </a:r>
            <a:r>
              <a:rPr lang="en-US" altLang="zh-CN" sz="2400" dirty="0" smtClean="0"/>
              <a:t>};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INIT:  </a:t>
            </a:r>
            <a:r>
              <a:rPr lang="en-US" altLang="zh-CN" sz="2400" dirty="0" smtClean="0"/>
              <a:t>x=0; y=0; </a:t>
            </a:r>
          </a:p>
          <a:p>
            <a:r>
              <a:rPr lang="en-US" altLang="zh-CN" sz="2400" dirty="0" smtClean="0"/>
              <a:t>          a=NCR; b=NCR; 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5288" y="2564755"/>
            <a:ext cx="8064500" cy="4176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395288" y="2564755"/>
            <a:ext cx="1440408" cy="2889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</a:t>
            </a:r>
            <a:r>
              <a:rPr lang="en-US" altLang="zh-CN" sz="2000" dirty="0" smtClean="0">
                <a:latin typeface="+mn-lt"/>
                <a:ea typeface="+mn-ea"/>
              </a:rPr>
              <a:t>A: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395536" y="4581128"/>
            <a:ext cx="1440160" cy="2889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</a:t>
            </a:r>
            <a:r>
              <a:rPr lang="en-US" altLang="zh-CN" sz="2000" dirty="0" smtClean="0">
                <a:latin typeface="+mn-lt"/>
                <a:ea typeface="+mn-ea"/>
              </a:rPr>
              <a:t>B: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9" name="矩形 45"/>
          <p:cNvSpPr>
            <a:spLocks noChangeArrowheads="1"/>
          </p:cNvSpPr>
          <p:nvPr/>
        </p:nvSpPr>
        <p:spPr bwMode="auto">
          <a:xfrm>
            <a:off x="611560" y="2924944"/>
            <a:ext cx="56166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a=NCR 		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a,y,t</a:t>
            </a:r>
            <a:r>
              <a:rPr lang="en-US" altLang="zh-CN" sz="2400" dirty="0" smtClean="0">
                <a:sym typeface="Wingdings" pitchFamily="2" charset="2"/>
              </a:rPr>
              <a:t>):=(wait,1,1);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a=wait</a:t>
            </a:r>
            <a:r>
              <a:rPr lang="en-US" altLang="zh-CN" sz="2400" dirty="0" smtClean="0">
                <a:sym typeface="Symbol"/>
              </a:rPr>
              <a:t>(x=0t=0)</a:t>
            </a:r>
            <a:r>
              <a:rPr lang="en-US" altLang="zh-CN" sz="2400" dirty="0" smtClean="0">
                <a:sym typeface="Wingdings" pitchFamily="2" charset="2"/>
              </a:rPr>
              <a:t> 	 (a):=(CR);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a=wait</a:t>
            </a:r>
            <a:r>
              <a:rPr lang="en-US" altLang="zh-CN" sz="2400" dirty="0" smtClean="0">
                <a:sym typeface="Symbol"/>
              </a:rPr>
              <a:t>(x=0t=0)</a:t>
            </a:r>
            <a:r>
              <a:rPr lang="en-US" altLang="zh-CN" sz="2400" dirty="0" smtClean="0">
                <a:sym typeface="Wingdings" pitchFamily="2" charset="2"/>
              </a:rPr>
              <a:t> 	 (a):=(wait);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a=CR 			 (</a:t>
            </a:r>
            <a:r>
              <a:rPr lang="en-US" altLang="zh-CN" sz="2400" dirty="0" err="1" smtClean="0">
                <a:sym typeface="Wingdings" pitchFamily="2" charset="2"/>
              </a:rPr>
              <a:t>a,y</a:t>
            </a:r>
            <a:r>
              <a:rPr lang="en-US" altLang="zh-CN" sz="2400" dirty="0" smtClean="0">
                <a:sym typeface="Wingdings" pitchFamily="2" charset="2"/>
              </a:rPr>
              <a:t>):=(NCR,0);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" name="矩形 45"/>
          <p:cNvSpPr>
            <a:spLocks noChangeArrowheads="1"/>
          </p:cNvSpPr>
          <p:nvPr/>
        </p:nvSpPr>
        <p:spPr bwMode="auto">
          <a:xfrm>
            <a:off x="611560" y="4869160"/>
            <a:ext cx="55446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b=NCR 		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b,x,t</a:t>
            </a:r>
            <a:r>
              <a:rPr lang="en-US" altLang="zh-CN" sz="2400" dirty="0" smtClean="0">
                <a:sym typeface="Wingdings" pitchFamily="2" charset="2"/>
              </a:rPr>
              <a:t>):=(wait,1,0);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b=wait</a:t>
            </a:r>
            <a:r>
              <a:rPr lang="en-US" altLang="zh-CN" sz="2400" dirty="0" smtClean="0">
                <a:sym typeface="Symbol"/>
              </a:rPr>
              <a:t>(y=0t=1)</a:t>
            </a:r>
            <a:r>
              <a:rPr lang="en-US" altLang="zh-CN" sz="2400" dirty="0" smtClean="0">
                <a:sym typeface="Wingdings" pitchFamily="2" charset="2"/>
              </a:rPr>
              <a:t> 	 (b):=(CR);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b=wait</a:t>
            </a:r>
            <a:r>
              <a:rPr lang="en-US" altLang="zh-CN" sz="2400" dirty="0" smtClean="0">
                <a:sym typeface="Symbol"/>
              </a:rPr>
              <a:t>(y=0t=1)</a:t>
            </a:r>
            <a:r>
              <a:rPr lang="en-US" altLang="zh-CN" sz="2400" dirty="0" smtClean="0">
                <a:sym typeface="Wingdings" pitchFamily="2" charset="2"/>
              </a:rPr>
              <a:t> 	 (b):=(wait);</a:t>
            </a:r>
          </a:p>
          <a:p>
            <a:r>
              <a:rPr lang="en-US" altLang="zh-CN" sz="2400" dirty="0" smtClean="0">
                <a:sym typeface="Wingdings" pitchFamily="2" charset="2"/>
              </a:rPr>
              <a:t> b=CR 			 (</a:t>
            </a:r>
            <a:r>
              <a:rPr lang="en-US" altLang="zh-CN" sz="2400" dirty="0" err="1" smtClean="0">
                <a:sym typeface="Wingdings" pitchFamily="2" charset="2"/>
              </a:rPr>
              <a:t>b,x</a:t>
            </a:r>
            <a:r>
              <a:rPr lang="en-US" altLang="zh-CN" sz="2400" dirty="0" smtClean="0">
                <a:sym typeface="Wingdings" pitchFamily="2" charset="2"/>
              </a:rPr>
              <a:t>):=(NCR,0);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4581128"/>
            <a:ext cx="8064500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56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</a:t>
            </a:r>
            <a:r>
              <a:rPr lang="zh-CN" altLang="en-US" smtClean="0"/>
              <a:t>构造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((a1,…,an) ,(a1’,…,an’))    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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(v1)=a1,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(vn)=an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’(v1)=a1’,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’(vn)=an’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卫式迁移系统</a:t>
            </a:r>
            <a:r>
              <a:rPr lang="en-US" altLang="zh-CN" smtClean="0"/>
              <a:t>–</a:t>
            </a:r>
            <a:r>
              <a:rPr lang="zh-CN" altLang="en-US" smtClean="0"/>
              <a:t>标号</a:t>
            </a:r>
            <a:r>
              <a:rPr lang="en-US" altLang="zh-CN" smtClean="0"/>
              <a:t>Kripke</a:t>
            </a:r>
            <a:r>
              <a:rPr lang="zh-CN" altLang="en-US" smtClean="0"/>
              <a:t>结构</a:t>
            </a:r>
            <a:r>
              <a:rPr lang="en-US" altLang="zh-CN" smtClean="0"/>
              <a:t>:</a:t>
            </a:r>
            <a:r>
              <a:rPr lang="zh-CN" altLang="en-US" smtClean="0"/>
              <a:t>构造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初始状态集</a:t>
            </a:r>
            <a:r>
              <a:rPr lang="en-US" altLang="zh-CN" smtClean="0">
                <a:sym typeface="Symbol" pitchFamily="18" charset="2"/>
              </a:rPr>
              <a:t>: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{(a1,…,an) | 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(v1)=a1, …,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(vn)=an,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 |=</a:t>
            </a:r>
            <a:r>
              <a:rPr lang="en-US" altLang="zh-CN" baseline="-25000" smtClean="0"/>
              <a:t>I  </a:t>
            </a:r>
            <a:r>
              <a:rPr lang="en-US" altLang="zh-CN" smtClean="0">
                <a:sym typeface="Symbol" pitchFamily="18" charset="2"/>
              </a:rPr>
              <a:t> 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74996A2-B9F7-4900-B566-D9B5CC852897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曲线连接符 43"/>
          <p:cNvCxnSpPr>
            <a:stCxn id="13318" idx="2"/>
            <a:endCxn id="1332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13324" idx="2"/>
            <a:endCxn id="1331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1332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1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72" name="曲线连接符 43"/>
          <p:cNvCxnSpPr>
            <a:stCxn id="13319" idx="2"/>
            <a:endCxn id="1331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13319" idx="2"/>
            <a:endCxn id="1331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2" name="TextBox 84"/>
          <p:cNvSpPr txBox="1">
            <a:spLocks noChangeArrowheads="1"/>
          </p:cNvSpPr>
          <p:nvPr/>
        </p:nvSpPr>
        <p:spPr bwMode="auto">
          <a:xfrm>
            <a:off x="118745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[x=0 or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2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[x=1 and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2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2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initialization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05" name="曲线连接符 43"/>
          <p:cNvCxnSpPr>
            <a:stCxn id="13338" idx="4"/>
            <a:endCxn id="1332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13330" idx="2"/>
            <a:endCxn id="13333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13333" idx="2"/>
            <a:endCxn id="13331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13331" idx="2"/>
            <a:endCxn id="13330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0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31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4" name="曲线连接符 43"/>
          <p:cNvCxnSpPr>
            <a:stCxn id="13331" idx="2"/>
            <a:endCxn id="13331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3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8" name="曲线连接符 43"/>
          <p:cNvCxnSpPr>
            <a:stCxn id="13339" idx="4"/>
            <a:endCxn id="13333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5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40" name="曲线连接符 43"/>
          <p:cNvCxnSpPr>
            <a:stCxn id="13335" idx="6"/>
            <a:endCxn id="1332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38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sp>
        <p:nvSpPr>
          <p:cNvPr id="13339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TextBox 84"/>
          <p:cNvSpPr txBox="1">
            <a:spLocks noChangeArrowheads="1"/>
          </p:cNvSpPr>
          <p:nvPr/>
        </p:nvSpPr>
        <p:spPr bwMode="auto">
          <a:xfrm>
            <a:off x="521970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[y=0 or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42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[y=1 and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43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x:=0;y:=0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3344" name="矩形 45"/>
          <p:cNvSpPr>
            <a:spLocks noChangeArrowheads="1"/>
          </p:cNvSpPr>
          <p:nvPr/>
        </p:nvSpPr>
        <p:spPr bwMode="auto">
          <a:xfrm>
            <a:off x="2614613" y="3068638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y:=1;t:=1</a:t>
            </a:r>
          </a:p>
        </p:txBody>
      </p:sp>
      <p:sp>
        <p:nvSpPr>
          <p:cNvPr id="13345" name="矩形 47"/>
          <p:cNvSpPr>
            <a:spLocks noChangeArrowheads="1"/>
          </p:cNvSpPr>
          <p:nvPr/>
        </p:nvSpPr>
        <p:spPr bwMode="auto">
          <a:xfrm>
            <a:off x="6648450" y="30686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x:=1;t:=0</a:t>
            </a:r>
          </a:p>
        </p:txBody>
      </p:sp>
      <p:sp>
        <p:nvSpPr>
          <p:cNvPr id="13346" name="矩形 48"/>
          <p:cNvSpPr>
            <a:spLocks noChangeArrowheads="1"/>
          </p:cNvSpPr>
          <p:nvPr/>
        </p:nvSpPr>
        <p:spPr bwMode="auto">
          <a:xfrm>
            <a:off x="6088063" y="5516563"/>
            <a:ext cx="620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</a:t>
            </a:r>
          </a:p>
        </p:txBody>
      </p:sp>
      <p:sp>
        <p:nvSpPr>
          <p:cNvPr id="13347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y:=0</a:t>
            </a:r>
          </a:p>
        </p:txBody>
      </p:sp>
      <p:sp>
        <p:nvSpPr>
          <p:cNvPr id="13348" name="矩形 36"/>
          <p:cNvSpPr>
            <a:spLocks noChangeArrowheads="1"/>
          </p:cNvSpPr>
          <p:nvPr/>
        </p:nvSpPr>
        <p:spPr bwMode="auto">
          <a:xfrm>
            <a:off x="0" y="0"/>
            <a:ext cx="5253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互斥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状态图</a:t>
            </a:r>
            <a:r>
              <a:rPr lang="en-US" altLang="zh-CN" sz="2800">
                <a:latin typeface="Calibri" pitchFamily="34" charset="0"/>
              </a:rPr>
              <a:t>(State 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Diagram)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3349" name="页脚占位符 4"/>
          <p:cNvSpPr txBox="1">
            <a:spLocks/>
          </p:cNvSpPr>
          <p:nvPr/>
        </p:nvSpPr>
        <p:spPr bwMode="auto">
          <a:xfrm>
            <a:off x="39528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A</a:t>
            </a:r>
          </a:p>
        </p:txBody>
      </p:sp>
      <p:sp>
        <p:nvSpPr>
          <p:cNvPr id="13350" name="页脚占位符 4"/>
          <p:cNvSpPr txBox="1">
            <a:spLocks/>
          </p:cNvSpPr>
          <p:nvPr/>
        </p:nvSpPr>
        <p:spPr bwMode="auto">
          <a:xfrm>
            <a:off x="442753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例子</a:t>
            </a:r>
            <a:r>
              <a:rPr lang="en-US" altLang="zh-CN" sz="4000" smtClean="0">
                <a:solidFill>
                  <a:srgbClr val="000000"/>
                </a:solidFill>
              </a:rPr>
              <a:t>-</a:t>
            </a:r>
            <a:r>
              <a:rPr lang="zh-CN" altLang="en-US" sz="4000" smtClean="0">
                <a:solidFill>
                  <a:srgbClr val="000000"/>
                </a:solidFill>
              </a:rPr>
              <a:t>互斥</a:t>
            </a:r>
          </a:p>
        </p:txBody>
      </p:sp>
      <p:sp>
        <p:nvSpPr>
          <p:cNvPr id="14339" name="内容占位符 7"/>
          <p:cNvSpPr>
            <a:spLocks noGrp="1"/>
          </p:cNvSpPr>
          <p:nvPr>
            <p:ph idx="4294967295"/>
          </p:nvPr>
        </p:nvSpPr>
        <p:spPr>
          <a:xfrm>
            <a:off x="250825" y="836613"/>
            <a:ext cx="8569325" cy="446405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T: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a=NCR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smtClean="0"/>
              <a:t>                      		(y,t,a):=(1,1,wait);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(a):=(CR);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a=wait</a:t>
            </a:r>
            <a:r>
              <a:rPr lang="en-US" altLang="zh-CN" sz="2400" smtClean="0">
                <a:sym typeface="Symbol" pitchFamily="18" charset="2"/>
              </a:rPr>
              <a:t> </a:t>
            </a:r>
            <a:r>
              <a:rPr lang="en-US" altLang="zh-CN" sz="2400" smtClean="0"/>
              <a:t>(x=0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t=0)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(a):=(wait);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a=CR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  		(y,a):=(0, NCR);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b=NCR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		(x,t,b):=(1,0, wait);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b=wait</a:t>
            </a:r>
            <a:r>
              <a:rPr lang="en-US" altLang="zh-CN" sz="2400" smtClean="0">
                <a:sym typeface="Symbol" pitchFamily="18" charset="2"/>
              </a:rPr>
              <a:t> </a:t>
            </a:r>
            <a:r>
              <a:rPr lang="en-US" altLang="zh-CN" sz="2400" smtClean="0"/>
              <a:t>(y=0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t=1)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	(b):=(CR);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b=wait</a:t>
            </a:r>
            <a:r>
              <a:rPr lang="en-US" altLang="zh-CN" sz="2400" smtClean="0">
                <a:sym typeface="Symbol" pitchFamily="18" charset="2"/>
              </a:rPr>
              <a:t>  </a:t>
            </a:r>
            <a:r>
              <a:rPr lang="en-US" altLang="zh-CN" sz="2400" smtClean="0"/>
              <a:t>(y=0</a:t>
            </a:r>
            <a:r>
              <a:rPr lang="en-US" altLang="zh-CN" sz="2400" smtClean="0">
                <a:sym typeface="Symbol" pitchFamily="18" charset="2"/>
              </a:rPr>
              <a:t>  </a:t>
            </a:r>
            <a:r>
              <a:rPr lang="en-US" altLang="zh-CN" sz="2400" smtClean="0"/>
              <a:t>t=1)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	(b):=(wait);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b=CR</a:t>
            </a:r>
            <a:r>
              <a:rPr lang="en-US" altLang="zh-CN" sz="2400" smtClean="0">
                <a:sym typeface="Symbol" pitchFamily="18" charset="2"/>
              </a:rPr>
              <a:t> </a:t>
            </a:r>
            <a:r>
              <a:rPr lang="en-US" altLang="zh-CN" sz="2400" smtClean="0"/>
              <a:t>                      		(x,b):=(0, NCR);</a:t>
            </a:r>
          </a:p>
          <a:p>
            <a:pPr eaLnBrk="1" hangingPunct="1">
              <a:buFont typeface="Arial" charset="0"/>
              <a:buNone/>
            </a:pPr>
            <a:endParaRPr lang="en-US" altLang="zh-CN" sz="2400" smtClean="0"/>
          </a:p>
        </p:txBody>
      </p:sp>
      <p:sp>
        <p:nvSpPr>
          <p:cNvPr id="14340" name="内容占位符 7"/>
          <p:cNvSpPr txBox="1">
            <a:spLocks/>
          </p:cNvSpPr>
          <p:nvPr/>
        </p:nvSpPr>
        <p:spPr bwMode="auto">
          <a:xfrm>
            <a:off x="250825" y="5300663"/>
            <a:ext cx="8569325" cy="576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400">
                <a:latin typeface="Calibri" pitchFamily="34" charset="0"/>
              </a:rPr>
              <a:t>: (x=0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y=0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a=NCR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400">
                <a:latin typeface="Calibri" pitchFamily="34" charset="0"/>
              </a:rPr>
              <a:t>b=NCR)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ym typeface="Symbol" pitchFamily="18" charset="2"/>
              </a:rPr>
              <a:t>状态集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zh-CN" altLang="en-US" smtClean="0">
                <a:sym typeface="Symbol" pitchFamily="18" charset="2"/>
              </a:rPr>
              <a:t>状态空间</a:t>
            </a:r>
            <a:r>
              <a:rPr lang="en-US" altLang="zh-CN" smtClean="0">
                <a:sym typeface="Symbol" pitchFamily="18" charset="2"/>
              </a:rPr>
              <a:t>)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状态集</a:t>
            </a:r>
            <a:r>
              <a:rPr lang="en-US" altLang="zh-CN" smtClean="0">
                <a:sym typeface="Symbol" pitchFamily="18" charset="2"/>
              </a:rPr>
              <a:t>: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600" smtClean="0"/>
              <a:t>V={a,b,x,y,t}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Symbol" pitchFamily="18" charset="2"/>
              <a:buChar char="S"/>
            </a:pPr>
            <a:r>
              <a:rPr lang="en-US" altLang="zh-CN" smtClean="0">
                <a:sym typeface="Symbol" pitchFamily="18" charset="2"/>
              </a:rPr>
              <a:t>= </a:t>
            </a:r>
            <a:r>
              <a:rPr lang="en-US" altLang="zh-CN" smtClean="0"/>
              <a:t>{ (a,b,x,y,t) | a,b </a:t>
            </a:r>
            <a:r>
              <a:rPr lang="en-US" altLang="zh-CN" smtClean="0">
                <a:sym typeface="Symbol" pitchFamily="18" charset="2"/>
              </a:rPr>
              <a:t>{0,1,2}, x,y,</a:t>
            </a:r>
            <a:r>
              <a:rPr lang="en-US" altLang="zh-CN" smtClean="0"/>
              <a:t>t </a:t>
            </a:r>
            <a:r>
              <a:rPr lang="en-US" altLang="zh-CN" smtClean="0">
                <a:sym typeface="Symbol" pitchFamily="18" charset="2"/>
              </a:rPr>
              <a:t>{0,1} }</a:t>
            </a:r>
          </a:p>
          <a:p>
            <a:pPr marL="400050" lvl="1" indent="0" eaLnBrk="1" hangingPunct="1">
              <a:buFont typeface="Symbol" pitchFamily="18" charset="2"/>
              <a:buChar char="S"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迁移关系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 rtlCol="0">
            <a:normAutofit fontScale="92500" lnSpcReduction="20000"/>
          </a:bodyPr>
          <a:lstStyle/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V={</a:t>
            </a:r>
            <a:r>
              <a:rPr lang="en-US" altLang="zh-CN" dirty="0" err="1" smtClean="0"/>
              <a:t>a,b,x,y,t</a:t>
            </a:r>
            <a:r>
              <a:rPr lang="en-US" altLang="zh-CN" dirty="0" smtClean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    </a:t>
            </a:r>
            <a:r>
              <a:rPr lang="en-US" altLang="zh-CN" dirty="0" smtClean="0">
                <a:sym typeface="Wingdings" pitchFamily="2" charset="2"/>
              </a:rPr>
              <a:t>  ?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(0,0,0,0,0)    ?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a=NCR</a:t>
            </a:r>
            <a:r>
              <a:rPr lang="en-US" altLang="zh-CN" dirty="0" smtClean="0">
                <a:sym typeface="Symbol"/>
              </a:rPr>
              <a:t>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y,t,a</a:t>
            </a:r>
            <a:r>
              <a:rPr lang="en-US" altLang="zh-CN" dirty="0" smtClean="0"/>
              <a:t>):=(1,1,wait) </a:t>
            </a:r>
            <a:r>
              <a:rPr lang="zh-CN" altLang="en-US" dirty="0" smtClean="0"/>
              <a:t>可执行</a:t>
            </a:r>
            <a:r>
              <a:rPr lang="en-US" altLang="zh-CN" dirty="0" smtClean="0"/>
              <a:t>?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(0,0,0,0,0)  |= </a:t>
            </a:r>
            <a:r>
              <a:rPr lang="en-US" altLang="zh-CN" dirty="0" smtClean="0"/>
              <a:t>a=NCR ?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>
                <a:sym typeface="Symbol"/>
              </a:rPr>
              <a:t>’= </a:t>
            </a:r>
            <a:r>
              <a:rPr lang="en-US" altLang="zh-CN" dirty="0" smtClean="0"/>
              <a:t>(I(wait)(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/>
              <a:t>),0,0,I(1)(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/>
              <a:t>),I(1)(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/>
              <a:t>)) =  (1,0,0,1,1)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所以</a:t>
            </a:r>
            <a:r>
              <a:rPr lang="en-US" altLang="zh-CN" dirty="0" smtClean="0"/>
              <a:t>: 	 </a:t>
            </a:r>
            <a:r>
              <a:rPr lang="en-US" altLang="zh-CN" dirty="0" smtClean="0">
                <a:sym typeface="Wingdings" pitchFamily="2" charset="2"/>
              </a:rPr>
              <a:t>(0,0,0,0,0)   </a:t>
            </a:r>
            <a:r>
              <a:rPr lang="en-US" altLang="zh-CN" dirty="0" smtClean="0"/>
              <a:t>(1,0,0,1,1)    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16388" name="Oval 2"/>
          <p:cNvSpPr>
            <a:spLocks noChangeArrowheads="1"/>
          </p:cNvSpPr>
          <p:nvPr/>
        </p:nvSpPr>
        <p:spPr bwMode="auto">
          <a:xfrm>
            <a:off x="395288" y="206057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迁移关系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 rtlCol="0">
            <a:normAutofit fontScale="92500" lnSpcReduction="20000"/>
          </a:bodyPr>
          <a:lstStyle/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V={</a:t>
            </a:r>
            <a:r>
              <a:rPr lang="en-US" altLang="zh-CN" dirty="0" err="1" smtClean="0"/>
              <a:t>a,b,x,y,t</a:t>
            </a:r>
            <a:r>
              <a:rPr lang="en-US" altLang="zh-CN" dirty="0" smtClean="0"/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    </a:t>
            </a:r>
            <a:r>
              <a:rPr lang="en-US" altLang="zh-CN" dirty="0" smtClean="0">
                <a:sym typeface="Wingdings" pitchFamily="2" charset="2"/>
              </a:rPr>
              <a:t>  ?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(0,0,0,0,0)    ?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b=NCR</a:t>
            </a:r>
            <a:r>
              <a:rPr lang="en-US" altLang="zh-CN" dirty="0" smtClean="0">
                <a:sym typeface="Symbol"/>
              </a:rPr>
              <a:t> </a:t>
            </a:r>
            <a:r>
              <a:rPr lang="en-US" altLang="zh-CN" dirty="0" smtClean="0"/>
              <a:t>   (</a:t>
            </a:r>
            <a:r>
              <a:rPr lang="en-US" altLang="zh-CN" dirty="0" err="1" smtClean="0"/>
              <a:t>x,t,b</a:t>
            </a:r>
            <a:r>
              <a:rPr lang="en-US" altLang="zh-CN" dirty="0" smtClean="0"/>
              <a:t>):=(1,0, wait) </a:t>
            </a:r>
            <a:r>
              <a:rPr lang="zh-CN" altLang="en-US" dirty="0" smtClean="0"/>
              <a:t>可执行</a:t>
            </a:r>
            <a:r>
              <a:rPr lang="en-US" altLang="zh-CN" dirty="0" smtClean="0"/>
              <a:t>?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(0,0,0,0,0)  |=  b</a:t>
            </a:r>
            <a:r>
              <a:rPr lang="en-US" altLang="zh-CN" dirty="0" smtClean="0"/>
              <a:t>=NCR ?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>
                <a:sym typeface="Symbol"/>
              </a:rPr>
              <a:t>’= </a:t>
            </a:r>
            <a:r>
              <a:rPr lang="en-US" altLang="zh-CN" dirty="0" smtClean="0"/>
              <a:t>(0,I(wait)(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/>
              <a:t>),I(1)(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/>
              <a:t>),0,I(0)(</a:t>
            </a:r>
            <a:r>
              <a:rPr lang="zh-CN" altLang="en-US" dirty="0" smtClean="0">
                <a:sym typeface="Symbol"/>
              </a:rPr>
              <a:t></a:t>
            </a:r>
            <a:r>
              <a:rPr lang="en-US" altLang="zh-CN" dirty="0" smtClean="0"/>
              <a:t>)) =  (0,1,1,0,0)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所以</a:t>
            </a:r>
            <a:r>
              <a:rPr lang="en-US" altLang="zh-CN" dirty="0" smtClean="0"/>
              <a:t>: 	 </a:t>
            </a:r>
            <a:r>
              <a:rPr lang="en-US" altLang="zh-CN" dirty="0" smtClean="0">
                <a:sym typeface="Wingdings" pitchFamily="2" charset="2"/>
              </a:rPr>
              <a:t>(0,0,0,0,0)   </a:t>
            </a:r>
            <a:r>
              <a:rPr lang="en-US" altLang="zh-CN" dirty="0" smtClean="0"/>
              <a:t>(0,1,1,0,0) </a:t>
            </a:r>
            <a:endParaRPr lang="en-US" altLang="zh-CN" dirty="0" smtClean="0">
              <a:sym typeface="Wingdings" pitchFamily="2" charset="2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17412" name="Oval 2"/>
          <p:cNvSpPr>
            <a:spLocks noChangeArrowheads="1"/>
          </p:cNvSpPr>
          <p:nvPr/>
        </p:nvSpPr>
        <p:spPr bwMode="auto">
          <a:xfrm>
            <a:off x="395288" y="206057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初始状态集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z="2400" smtClean="0"/>
              <a:t>	</a:t>
            </a:r>
            <a:r>
              <a:rPr lang="en-US" altLang="zh-CN" sz="2400" smtClean="0">
                <a:sym typeface="Symbol" pitchFamily="18" charset="2"/>
              </a:rPr>
              <a:t>	</a:t>
            </a:r>
            <a:r>
              <a:rPr lang="en-US" altLang="zh-CN" sz="2400" smtClean="0"/>
              <a:t>x=0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y=0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 a=NCR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b=NCR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初始状态集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= { </a:t>
            </a:r>
            <a:r>
              <a:rPr lang="en-US" altLang="zh-CN" smtClean="0">
                <a:sym typeface="Symbol" pitchFamily="18" charset="2"/>
              </a:rPr>
              <a:t> | |= }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= { (0,0,0,0,t) | t </a:t>
            </a:r>
            <a:r>
              <a:rPr lang="en-US" altLang="zh-CN" smtClean="0">
                <a:sym typeface="Symbol" pitchFamily="18" charset="2"/>
              </a:rPr>
              <a:t>{0,1} 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= { (0,0,0,0,0), (0,0,0,0,1) </a:t>
            </a:r>
            <a:r>
              <a:rPr lang="en-US" altLang="zh-CN" smtClean="0">
                <a:sym typeface="Symbol" pitchFamily="18" charset="2"/>
              </a:rPr>
              <a:t>}   		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37464-B16C-43A0-90E2-1EE1AA19D811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59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19464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19465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22538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908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dirty="0" err="1" smtClean="0">
                <a:solidFill>
                  <a:prstClr val="black"/>
                </a:solidFill>
                <a:cs typeface="+mj-cs"/>
              </a:rPr>
              <a:t>Kripke</a:t>
            </a:r>
            <a:r>
              <a:rPr lang="en-US" altLang="zh-CN" sz="4400" dirty="0" smtClean="0">
                <a:solidFill>
                  <a:prstClr val="black"/>
                </a:solidFill>
                <a:cs typeface="+mj-cs"/>
              </a:rPr>
              <a:t> </a:t>
            </a:r>
            <a:r>
              <a:rPr lang="zh-CN" altLang="en-US" sz="4400" dirty="0" smtClean="0">
                <a:solidFill>
                  <a:prstClr val="black"/>
                </a:solidFill>
                <a:cs typeface="+mj-cs"/>
              </a:rPr>
              <a:t>结构</a:t>
            </a:r>
            <a:endParaRPr lang="en-US" altLang="zh-CN" dirty="0" smtClean="0"/>
          </a:p>
        </p:txBody>
      </p:sp>
      <p:cxnSp>
        <p:nvCxnSpPr>
          <p:cNvPr id="19467" name="AutoShape 26"/>
          <p:cNvCxnSpPr>
            <a:cxnSpLocks noChangeShapeType="1"/>
            <a:stCxn id="19459" idx="3"/>
            <a:endCxn id="19461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8" name="AutoShape 27"/>
          <p:cNvCxnSpPr>
            <a:cxnSpLocks noChangeShapeType="1"/>
            <a:stCxn id="19461" idx="3"/>
            <a:endCxn id="19462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9" name="AutoShape 28"/>
          <p:cNvCxnSpPr>
            <a:cxnSpLocks noChangeShapeType="1"/>
            <a:stCxn id="19462" idx="3"/>
            <a:endCxn id="19482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0" name="AutoShape 29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1" name="AutoShape 30"/>
          <p:cNvCxnSpPr>
            <a:cxnSpLocks noChangeShapeType="1"/>
            <a:stCxn id="19460" idx="5"/>
            <a:endCxn id="19464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2" name="AutoShape 33"/>
          <p:cNvCxnSpPr>
            <a:cxnSpLocks noChangeShapeType="1"/>
            <a:stCxn id="19461" idx="5"/>
            <a:endCxn id="19463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3" name="AutoShape 35"/>
          <p:cNvCxnSpPr>
            <a:cxnSpLocks noChangeShapeType="1"/>
            <a:stCxn id="19463" idx="3"/>
            <a:endCxn id="19477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37"/>
          <p:cNvCxnSpPr>
            <a:cxnSpLocks noChangeShapeType="1"/>
            <a:stCxn id="19460" idx="3"/>
            <a:endCxn id="19465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39"/>
          <p:cNvCxnSpPr>
            <a:cxnSpLocks noChangeShapeType="1"/>
            <a:stCxn id="19464" idx="5"/>
            <a:endCxn id="19459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6" name="AutoShape 41"/>
          <p:cNvCxnSpPr>
            <a:cxnSpLocks noChangeShapeType="1"/>
            <a:stCxn id="19465" idx="5"/>
            <a:endCxn id="19479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7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19478" name="AutoShape 41"/>
          <p:cNvCxnSpPr>
            <a:cxnSpLocks noChangeShapeType="1"/>
            <a:stCxn id="19477" idx="3"/>
            <a:endCxn id="19460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9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19480" name="AutoShape 41"/>
          <p:cNvCxnSpPr>
            <a:cxnSpLocks noChangeShapeType="1"/>
            <a:stCxn id="19479" idx="5"/>
            <a:endCxn id="19461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6"/>
          <p:cNvCxnSpPr>
            <a:cxnSpLocks noChangeShapeType="1"/>
            <a:endCxn id="19459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2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19483" name="AutoShape 26"/>
          <p:cNvCxnSpPr>
            <a:cxnSpLocks noChangeShapeType="1"/>
            <a:endCxn id="19482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4" name="AutoShape 26"/>
          <p:cNvCxnSpPr>
            <a:cxnSpLocks noChangeShapeType="1"/>
            <a:stCxn id="19482" idx="4"/>
            <a:endCxn id="19461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5" name="AutoShape 26"/>
          <p:cNvCxnSpPr>
            <a:cxnSpLocks noChangeShapeType="1"/>
            <a:stCxn id="19482" idx="5"/>
            <a:endCxn id="19460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6" name="AutoShape 39"/>
          <p:cNvCxnSpPr>
            <a:cxnSpLocks noChangeShapeType="1"/>
            <a:stCxn id="19464" idx="3"/>
            <a:endCxn id="19479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7" name="AutoShape 39"/>
          <p:cNvCxnSpPr>
            <a:cxnSpLocks noChangeShapeType="1"/>
            <a:stCxn id="19462" idx="5"/>
            <a:endCxn id="19477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8" name="AutoShape 41"/>
          <p:cNvCxnSpPr>
            <a:cxnSpLocks noChangeShapeType="1"/>
            <a:stCxn id="19463" idx="4"/>
            <a:endCxn id="19463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9" name="AutoShape 41"/>
          <p:cNvCxnSpPr>
            <a:cxnSpLocks noChangeShapeType="1"/>
            <a:stCxn id="19465" idx="4"/>
            <a:endCxn id="19465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90" name="AutoShape 41"/>
          <p:cNvCxnSpPr>
            <a:cxnSpLocks noChangeShapeType="1"/>
            <a:stCxn id="19477" idx="5"/>
            <a:endCxn id="19477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91" name="AutoShape 41"/>
          <p:cNvCxnSpPr>
            <a:cxnSpLocks noChangeShapeType="1"/>
            <a:stCxn id="19479" idx="3"/>
            <a:endCxn id="19479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标号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80400" cy="56165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BP={	a=NCR,a=wait,a=CR,b=NCR,b=wait,b=CR,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       x=0,x=1,y=0,y=1,t=0,t=1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AP={  a=NCR,a=wait,a=CR,b=NCR,b=wait,b=CR,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	x=0,x=1,y=0,y=1,t=0,t=1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L(NCR,NCR,0,0,0)={a=NCR,b=NCR,x=0,y=0,t=0}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L(NCR,NCR,0,0,1)={a=NCR,b=NCR,x=0,y=0,t=1}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smtClean="0">
              <a:solidFill>
                <a:srgbClr val="898989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5144B2E2-AE11-4DE8-9123-4756A33B2467}" type="slidenum">
              <a:rPr lang="en-US" altLang="zh-CN" sz="1200" smtClean="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NCR,NCR,0,0,0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NCR,wait,1,0,0</a:t>
            </a: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wait,NCR,0,1,1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CR,NCR,0,1,1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wait,wait,1,1,0</a:t>
            </a:r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NCR,CR,1,0,0</a:t>
            </a:r>
          </a:p>
        </p:txBody>
      </p:sp>
      <p:sp>
        <p:nvSpPr>
          <p:cNvPr id="46089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wait,wait,1,1,1</a:t>
            </a:r>
          </a:p>
        </p:txBody>
      </p:sp>
      <p:cxnSp>
        <p:nvCxnSpPr>
          <p:cNvPr id="46091" name="AutoShape 26"/>
          <p:cNvCxnSpPr>
            <a:cxnSpLocks noChangeShapeType="1"/>
            <a:stCxn id="46083" idx="3"/>
            <a:endCxn id="46085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27"/>
          <p:cNvCxnSpPr>
            <a:cxnSpLocks noChangeShapeType="1"/>
            <a:stCxn id="46085" idx="3"/>
            <a:endCxn id="46086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28"/>
          <p:cNvCxnSpPr>
            <a:cxnSpLocks noChangeShapeType="1"/>
            <a:stCxn id="46086" idx="3"/>
            <a:endCxn id="46106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29"/>
          <p:cNvCxnSpPr>
            <a:cxnSpLocks noChangeShapeType="1"/>
            <a:stCxn id="46083" idx="5"/>
            <a:endCxn id="46084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30"/>
          <p:cNvCxnSpPr>
            <a:cxnSpLocks noChangeShapeType="1"/>
            <a:stCxn id="46084" idx="5"/>
            <a:endCxn id="46088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33"/>
          <p:cNvCxnSpPr>
            <a:cxnSpLocks noChangeShapeType="1"/>
            <a:stCxn id="46085" idx="5"/>
            <a:endCxn id="46087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35"/>
          <p:cNvCxnSpPr>
            <a:cxnSpLocks noChangeShapeType="1"/>
            <a:stCxn id="46087" idx="3"/>
            <a:endCxn id="46101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37"/>
          <p:cNvCxnSpPr>
            <a:cxnSpLocks noChangeShapeType="1"/>
            <a:stCxn id="46084" idx="3"/>
            <a:endCxn id="46089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39"/>
          <p:cNvCxnSpPr>
            <a:cxnSpLocks noChangeShapeType="1"/>
            <a:stCxn id="46088" idx="5"/>
            <a:endCxn id="46083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41"/>
          <p:cNvCxnSpPr>
            <a:cxnSpLocks noChangeShapeType="1"/>
            <a:stCxn id="46089" idx="5"/>
            <a:endCxn id="46103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1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CR,wait,1,1,0</a:t>
            </a:r>
          </a:p>
        </p:txBody>
      </p:sp>
      <p:cxnSp>
        <p:nvCxnSpPr>
          <p:cNvPr id="46102" name="AutoShape 41"/>
          <p:cNvCxnSpPr>
            <a:cxnSpLocks noChangeShapeType="1"/>
            <a:stCxn id="46101" idx="3"/>
            <a:endCxn id="46084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3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wait,CR,1,1,1</a:t>
            </a:r>
          </a:p>
        </p:txBody>
      </p:sp>
      <p:cxnSp>
        <p:nvCxnSpPr>
          <p:cNvPr id="46104" name="AutoShape 41"/>
          <p:cNvCxnSpPr>
            <a:cxnSpLocks noChangeShapeType="1"/>
            <a:stCxn id="46103" idx="5"/>
            <a:endCxn id="46085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6"/>
          <p:cNvCxnSpPr>
            <a:cxnSpLocks noChangeShapeType="1"/>
            <a:endCxn id="46083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106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NCR,NCR,0,0,1</a:t>
            </a:r>
          </a:p>
        </p:txBody>
      </p:sp>
      <p:cxnSp>
        <p:nvCxnSpPr>
          <p:cNvPr id="46107" name="AutoShape 26"/>
          <p:cNvCxnSpPr>
            <a:cxnSpLocks noChangeShapeType="1"/>
            <a:endCxn id="46106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AutoShape 26"/>
          <p:cNvCxnSpPr>
            <a:cxnSpLocks noChangeShapeType="1"/>
            <a:stCxn id="46106" idx="4"/>
            <a:endCxn id="46085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AutoShape 26"/>
          <p:cNvCxnSpPr>
            <a:cxnSpLocks noChangeShapeType="1"/>
            <a:stCxn id="46106" idx="5"/>
            <a:endCxn id="46084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10" name="AutoShape 39"/>
          <p:cNvCxnSpPr>
            <a:cxnSpLocks noChangeShapeType="1"/>
            <a:stCxn id="46088" idx="3"/>
            <a:endCxn id="46103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11" name="AutoShape 39"/>
          <p:cNvCxnSpPr>
            <a:cxnSpLocks noChangeShapeType="1"/>
            <a:stCxn id="46086" idx="5"/>
            <a:endCxn id="46101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12" name="AutoShape 41"/>
          <p:cNvCxnSpPr>
            <a:cxnSpLocks noChangeShapeType="1"/>
            <a:stCxn id="46087" idx="4"/>
            <a:endCxn id="46087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13" name="AutoShape 41"/>
          <p:cNvCxnSpPr>
            <a:cxnSpLocks noChangeShapeType="1"/>
            <a:stCxn id="46089" idx="4"/>
            <a:endCxn id="46089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AutoShape 41"/>
          <p:cNvCxnSpPr>
            <a:cxnSpLocks noChangeShapeType="1"/>
            <a:stCxn id="46101" idx="5"/>
            <a:endCxn id="46101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AutoShape 41"/>
          <p:cNvCxnSpPr>
            <a:cxnSpLocks noChangeShapeType="1"/>
            <a:stCxn id="46103" idx="3"/>
            <a:endCxn id="46103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Kripke</a:t>
            </a:r>
            <a:r>
              <a:rPr lang="en-US" altLang="zh-CN" dirty="0" smtClean="0">
                <a:solidFill>
                  <a:prstClr val="black"/>
                </a:solidFill>
              </a:rPr>
              <a:t> Structure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02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根据前述构造方法， </a:t>
            </a:r>
            <a:r>
              <a:rPr lang="en-US" altLang="zh-CN" smtClean="0"/>
              <a:t>M </a:t>
            </a:r>
            <a:r>
              <a:rPr lang="zh-CN" altLang="en-US" smtClean="0"/>
              <a:t>与 </a:t>
            </a:r>
            <a:r>
              <a:rPr lang="en-US" altLang="zh-CN" smtClean="0"/>
              <a:t>K(M) 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/>
              <a:t>计算等价。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39052F-1968-42C0-BC4B-D40E81003105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22536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22537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22538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908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400" dirty="0" err="1" smtClean="0">
                <a:solidFill>
                  <a:prstClr val="black"/>
                </a:solidFill>
                <a:cs typeface="+mj-cs"/>
              </a:rPr>
              <a:t>Kripke</a:t>
            </a:r>
            <a:r>
              <a:rPr lang="en-US" altLang="zh-CN" sz="4400" dirty="0" smtClean="0">
                <a:solidFill>
                  <a:prstClr val="black"/>
                </a:solidFill>
                <a:cs typeface="+mj-cs"/>
              </a:rPr>
              <a:t> </a:t>
            </a:r>
            <a:r>
              <a:rPr lang="zh-CN" altLang="en-US" sz="4400" dirty="0" smtClean="0">
                <a:solidFill>
                  <a:prstClr val="black"/>
                </a:solidFill>
                <a:cs typeface="+mj-cs"/>
              </a:rPr>
              <a:t>结构</a:t>
            </a:r>
            <a:endParaRPr lang="en-US" altLang="zh-CN" dirty="0" smtClean="0"/>
          </a:p>
        </p:txBody>
      </p:sp>
      <p:cxnSp>
        <p:nvCxnSpPr>
          <p:cNvPr id="22539" name="AutoShape 26"/>
          <p:cNvCxnSpPr>
            <a:cxnSpLocks noChangeShapeType="1"/>
            <a:stCxn id="22531" idx="3"/>
            <a:endCxn id="22533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0" name="AutoShape 27"/>
          <p:cNvCxnSpPr>
            <a:cxnSpLocks noChangeShapeType="1"/>
            <a:stCxn id="22533" idx="3"/>
            <a:endCxn id="22534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1" name="AutoShape 28"/>
          <p:cNvCxnSpPr>
            <a:cxnSpLocks noChangeShapeType="1"/>
            <a:stCxn id="22534" idx="3"/>
            <a:endCxn id="22554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2" name="AutoShape 29"/>
          <p:cNvCxnSpPr>
            <a:cxnSpLocks noChangeShapeType="1"/>
            <a:stCxn id="22531" idx="5"/>
            <a:endCxn id="22532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3" name="AutoShape 30"/>
          <p:cNvCxnSpPr>
            <a:cxnSpLocks noChangeShapeType="1"/>
            <a:stCxn id="22532" idx="5"/>
            <a:endCxn id="22536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33"/>
          <p:cNvCxnSpPr>
            <a:cxnSpLocks noChangeShapeType="1"/>
            <a:stCxn id="22533" idx="5"/>
            <a:endCxn id="22535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5" name="AutoShape 35"/>
          <p:cNvCxnSpPr>
            <a:cxnSpLocks noChangeShapeType="1"/>
            <a:stCxn id="22535" idx="3"/>
            <a:endCxn id="22549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6" name="AutoShape 37"/>
          <p:cNvCxnSpPr>
            <a:cxnSpLocks noChangeShapeType="1"/>
            <a:stCxn id="22532" idx="3"/>
            <a:endCxn id="22537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39"/>
          <p:cNvCxnSpPr>
            <a:cxnSpLocks noChangeShapeType="1"/>
            <a:stCxn id="22536" idx="5"/>
            <a:endCxn id="22531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8" name="AutoShape 41"/>
          <p:cNvCxnSpPr>
            <a:cxnSpLocks noChangeShapeType="1"/>
            <a:stCxn id="22537" idx="5"/>
            <a:endCxn id="22551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9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22550" name="AutoShape 41"/>
          <p:cNvCxnSpPr>
            <a:cxnSpLocks noChangeShapeType="1"/>
            <a:stCxn id="22549" idx="3"/>
            <a:endCxn id="22532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1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22552" name="AutoShape 41"/>
          <p:cNvCxnSpPr>
            <a:cxnSpLocks noChangeShapeType="1"/>
            <a:stCxn id="22551" idx="5"/>
            <a:endCxn id="22533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3" name="AutoShape 26"/>
          <p:cNvCxnSpPr>
            <a:cxnSpLocks noChangeShapeType="1"/>
            <a:endCxn id="22531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4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22555" name="AutoShape 26"/>
          <p:cNvCxnSpPr>
            <a:cxnSpLocks noChangeShapeType="1"/>
            <a:endCxn id="22554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6" name="AutoShape 26"/>
          <p:cNvCxnSpPr>
            <a:cxnSpLocks noChangeShapeType="1"/>
            <a:stCxn id="22554" idx="4"/>
            <a:endCxn id="22533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7" name="AutoShape 26"/>
          <p:cNvCxnSpPr>
            <a:cxnSpLocks noChangeShapeType="1"/>
            <a:stCxn id="22554" idx="5"/>
            <a:endCxn id="22532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8" name="AutoShape 39"/>
          <p:cNvCxnSpPr>
            <a:cxnSpLocks noChangeShapeType="1"/>
            <a:stCxn id="22536" idx="3"/>
            <a:endCxn id="22551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9" name="AutoShape 39"/>
          <p:cNvCxnSpPr>
            <a:cxnSpLocks noChangeShapeType="1"/>
            <a:stCxn id="22534" idx="5"/>
            <a:endCxn id="22549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0" name="AutoShape 41"/>
          <p:cNvCxnSpPr>
            <a:cxnSpLocks noChangeShapeType="1"/>
            <a:stCxn id="22535" idx="4"/>
            <a:endCxn id="22535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1" name="AutoShape 41"/>
          <p:cNvCxnSpPr>
            <a:cxnSpLocks noChangeShapeType="1"/>
            <a:stCxn id="22537" idx="4"/>
            <a:endCxn id="22537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2" name="AutoShape 41"/>
          <p:cNvCxnSpPr>
            <a:cxnSpLocks noChangeShapeType="1"/>
            <a:stCxn id="22549" idx="5"/>
            <a:endCxn id="22549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63" name="AutoShape 41"/>
          <p:cNvCxnSpPr>
            <a:cxnSpLocks noChangeShapeType="1"/>
            <a:stCxn id="22551" idx="3"/>
            <a:endCxn id="22551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1BAD45C-24DB-4639-9F0D-8DE7ACA0DD90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555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s0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s12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s27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s51</a:t>
            </a:r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s30</a:t>
            </a:r>
          </a:p>
        </p:txBody>
      </p:sp>
      <p:sp>
        <p:nvSpPr>
          <p:cNvPr id="23560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s20</a:t>
            </a:r>
          </a:p>
        </p:txBody>
      </p:sp>
      <p:sp>
        <p:nvSpPr>
          <p:cNvPr id="23561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s35</a:t>
            </a:r>
          </a:p>
        </p:txBody>
      </p:sp>
      <p:sp>
        <p:nvSpPr>
          <p:cNvPr id="23562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4000" smtClean="0">
                <a:solidFill>
                  <a:srgbClr val="000000"/>
                </a:solidFill>
              </a:rPr>
              <a:t>Kripke </a:t>
            </a:r>
            <a:r>
              <a:rPr lang="zh-CN" altLang="en-US" sz="4000" smtClean="0">
                <a:solidFill>
                  <a:srgbClr val="000000"/>
                </a:solidFill>
              </a:rPr>
              <a:t>结构：</a:t>
            </a:r>
            <a:r>
              <a:rPr lang="en-US" altLang="zh-CN" sz="4000" smtClean="0">
                <a:solidFill>
                  <a:srgbClr val="000000"/>
                </a:solidFill>
              </a:rPr>
              <a:t>(a,b,x,y,t) = 24a+8b+4x+2y+t</a:t>
            </a:r>
            <a:endParaRPr lang="en-US" altLang="zh-CN" sz="2800" smtClean="0"/>
          </a:p>
        </p:txBody>
      </p:sp>
      <p:cxnSp>
        <p:nvCxnSpPr>
          <p:cNvPr id="23563" name="AutoShape 26"/>
          <p:cNvCxnSpPr>
            <a:cxnSpLocks noChangeShapeType="1"/>
            <a:stCxn id="23555" idx="3"/>
            <a:endCxn id="23557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4" name="AutoShape 27"/>
          <p:cNvCxnSpPr>
            <a:cxnSpLocks noChangeShapeType="1"/>
            <a:stCxn id="23557" idx="3"/>
            <a:endCxn id="23558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5" name="AutoShape 28"/>
          <p:cNvCxnSpPr>
            <a:cxnSpLocks noChangeShapeType="1"/>
            <a:stCxn id="23558" idx="3"/>
            <a:endCxn id="23578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6" name="AutoShape 29"/>
          <p:cNvCxnSpPr>
            <a:cxnSpLocks noChangeShapeType="1"/>
            <a:stCxn id="23555" idx="5"/>
            <a:endCxn id="23556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7" name="AutoShape 30"/>
          <p:cNvCxnSpPr>
            <a:cxnSpLocks noChangeShapeType="1"/>
            <a:stCxn id="23556" idx="5"/>
            <a:endCxn id="23560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33"/>
          <p:cNvCxnSpPr>
            <a:cxnSpLocks noChangeShapeType="1"/>
            <a:stCxn id="23557" idx="5"/>
            <a:endCxn id="23559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9" name="AutoShape 35"/>
          <p:cNvCxnSpPr>
            <a:cxnSpLocks noChangeShapeType="1"/>
            <a:stCxn id="23559" idx="3"/>
            <a:endCxn id="23573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AutoShape 37"/>
          <p:cNvCxnSpPr>
            <a:cxnSpLocks noChangeShapeType="1"/>
            <a:stCxn id="23556" idx="3"/>
            <a:endCxn id="23561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39"/>
          <p:cNvCxnSpPr>
            <a:cxnSpLocks noChangeShapeType="1"/>
            <a:stCxn id="23560" idx="5"/>
            <a:endCxn id="23555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2" name="AutoShape 41"/>
          <p:cNvCxnSpPr>
            <a:cxnSpLocks noChangeShapeType="1"/>
            <a:stCxn id="23561" idx="5"/>
            <a:endCxn id="23575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3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s72</a:t>
            </a:r>
          </a:p>
        </p:txBody>
      </p:sp>
      <p:cxnSp>
        <p:nvCxnSpPr>
          <p:cNvPr id="23574" name="AutoShape 41"/>
          <p:cNvCxnSpPr>
            <a:cxnSpLocks noChangeShapeType="1"/>
            <a:stCxn id="23573" idx="3"/>
            <a:endCxn id="23556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5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s47</a:t>
            </a:r>
          </a:p>
        </p:txBody>
      </p:sp>
      <p:cxnSp>
        <p:nvCxnSpPr>
          <p:cNvPr id="23576" name="AutoShape 41"/>
          <p:cNvCxnSpPr>
            <a:cxnSpLocks noChangeShapeType="1"/>
            <a:stCxn id="23575" idx="5"/>
            <a:endCxn id="23557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7" name="AutoShape 26"/>
          <p:cNvCxnSpPr>
            <a:cxnSpLocks noChangeShapeType="1"/>
            <a:endCxn id="23555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8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s1</a:t>
            </a:r>
          </a:p>
        </p:txBody>
      </p:sp>
      <p:cxnSp>
        <p:nvCxnSpPr>
          <p:cNvPr id="23579" name="AutoShape 26"/>
          <p:cNvCxnSpPr>
            <a:cxnSpLocks noChangeShapeType="1"/>
            <a:endCxn id="23578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0" name="AutoShape 26"/>
          <p:cNvCxnSpPr>
            <a:cxnSpLocks noChangeShapeType="1"/>
            <a:stCxn id="23578" idx="4"/>
            <a:endCxn id="23557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1" name="AutoShape 26"/>
          <p:cNvCxnSpPr>
            <a:cxnSpLocks noChangeShapeType="1"/>
            <a:stCxn id="23578" idx="5"/>
            <a:endCxn id="23556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2" name="AutoShape 39"/>
          <p:cNvCxnSpPr>
            <a:cxnSpLocks noChangeShapeType="1"/>
            <a:stCxn id="23560" idx="3"/>
            <a:endCxn id="23575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3" name="AutoShape 39"/>
          <p:cNvCxnSpPr>
            <a:cxnSpLocks noChangeShapeType="1"/>
            <a:stCxn id="23558" idx="5"/>
            <a:endCxn id="23573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4" name="AutoShape 41"/>
          <p:cNvCxnSpPr>
            <a:cxnSpLocks noChangeShapeType="1"/>
            <a:stCxn id="23559" idx="4"/>
            <a:endCxn id="23559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5" name="AutoShape 41"/>
          <p:cNvCxnSpPr>
            <a:cxnSpLocks noChangeShapeType="1"/>
            <a:stCxn id="23561" idx="4"/>
            <a:endCxn id="23561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6" name="AutoShape 41"/>
          <p:cNvCxnSpPr>
            <a:cxnSpLocks noChangeShapeType="1"/>
            <a:stCxn id="23573" idx="5"/>
            <a:endCxn id="23573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7" name="AutoShape 41"/>
          <p:cNvCxnSpPr>
            <a:cxnSpLocks noChangeShapeType="1"/>
            <a:stCxn id="23575" idx="3"/>
            <a:endCxn id="23575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zh-CN" altLang="en-US" smtClean="0"/>
              <a:t>标号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280400" cy="56165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BP={	a=NCR,a=wait,a=CR,b=NCR,b=wait,b=CR,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       x=0,x=1,y=0,y=1,t=0,t=1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AP={  p1,p2,p3,p4,p5,p6,p7,p8,p9,p10,p11,p12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L(s0)={p1,p4,p7,p9,p11}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L(s1)={p1,p4,p7,p9,p12}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smtClean="0"/>
              <a:t>根据前述构造方法， </a:t>
            </a:r>
            <a:r>
              <a:rPr lang="en-US" altLang="zh-CN" smtClean="0"/>
              <a:t>M </a:t>
            </a:r>
            <a:r>
              <a:rPr lang="zh-CN" altLang="en-US" smtClean="0"/>
              <a:t>与 </a:t>
            </a:r>
            <a:r>
              <a:rPr lang="en-US" altLang="zh-CN" smtClean="0"/>
              <a:t>K(M) </a:t>
            </a:r>
            <a:r>
              <a:rPr lang="zh-CN" altLang="en-US" smtClean="0"/>
              <a:t>为</a:t>
            </a:r>
            <a:r>
              <a:rPr lang="el-GR" altLang="zh-CN" smtClean="0">
                <a:latin typeface="宋体" charset="-122"/>
              </a:rPr>
              <a:t>ζ</a:t>
            </a:r>
            <a:r>
              <a:rPr lang="zh-CN" altLang="en-US" smtClean="0"/>
              <a:t>计算等价。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71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en-US" dirty="0" smtClean="0"/>
              <a:t>基于变量值的状态迁移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Formulation</a:t>
            </a:r>
          </a:p>
          <a:p>
            <a:r>
              <a:rPr lang="en-US" altLang="zh-CN" dirty="0" smtClean="0"/>
              <a:t>Basic Concepts</a:t>
            </a:r>
          </a:p>
          <a:p>
            <a:r>
              <a:rPr lang="en-US" altLang="zh-CN" dirty="0" smtClean="0"/>
              <a:t>Basic System 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929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High level description of transitions and computations.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63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Variables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Constants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Terms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Formulas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First order logics</a:t>
            </a:r>
          </a:p>
          <a:p>
            <a:pPr marL="0" indent="0">
              <a:buNone/>
              <a:defRPr/>
            </a:pPr>
            <a:r>
              <a:rPr lang="en-US" altLang="zh-CN" dirty="0" smtClean="0"/>
              <a:t>Assignments (transitions)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Formulation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968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1929</Words>
  <Application>Microsoft Office PowerPoint</Application>
  <PresentationFormat>全屏显示(4:3)</PresentationFormat>
  <Paragraphs>688</Paragraphs>
  <Slides>54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卫式迁移模型</vt:lpstr>
      <vt:lpstr>课程主要内容(1)</vt:lpstr>
      <vt:lpstr>例子-互斥：状态图(State Diagram)</vt:lpstr>
      <vt:lpstr>例子-互斥：算法</vt:lpstr>
      <vt:lpstr>Kripke Structure</vt:lpstr>
      <vt:lpstr>幻灯片 6</vt:lpstr>
      <vt:lpstr>基于变量值的状态迁移</vt:lpstr>
      <vt:lpstr>Motivation</vt:lpstr>
      <vt:lpstr>Formulation</vt:lpstr>
      <vt:lpstr>基础知识</vt:lpstr>
      <vt:lpstr>卫式迁移模型</vt:lpstr>
      <vt:lpstr>迁移</vt:lpstr>
      <vt:lpstr>卫式迁移模型</vt:lpstr>
      <vt:lpstr>例子-互斥</vt:lpstr>
      <vt:lpstr>例子-整树平方根</vt:lpstr>
      <vt:lpstr>模型</vt:lpstr>
      <vt:lpstr>系统状态</vt:lpstr>
      <vt:lpstr>状态迁移关系</vt:lpstr>
      <vt:lpstr>状态迁移关系</vt:lpstr>
      <vt:lpstr>计算</vt:lpstr>
      <vt:lpstr>可达状态集</vt:lpstr>
      <vt:lpstr>模型</vt:lpstr>
      <vt:lpstr>模型性质</vt:lpstr>
      <vt:lpstr>例子-互斥</vt:lpstr>
      <vt:lpstr>例子-整树平方根</vt:lpstr>
      <vt:lpstr>卫式迁移系统– 标号Kripke结构: 等价 </vt:lpstr>
      <vt:lpstr>卫式迁移系统–标号Kripke结构: 等价 </vt:lpstr>
      <vt:lpstr>卫式迁移系统–标号Kripke结构: 构造</vt:lpstr>
      <vt:lpstr>卫式迁移系统–标号Kripke结构: </vt:lpstr>
      <vt:lpstr>幻灯片 30</vt:lpstr>
      <vt:lpstr>幻灯片 31</vt:lpstr>
      <vt:lpstr>幻灯片 32</vt:lpstr>
      <vt:lpstr>例子-互斥</vt:lpstr>
      <vt:lpstr>例子-互斥</vt:lpstr>
      <vt:lpstr>例子-互斥</vt:lpstr>
      <vt:lpstr>例子-互斥</vt:lpstr>
      <vt:lpstr>幻灯片 37</vt:lpstr>
      <vt:lpstr>卫式迁移系统–标号Kripke结构: 构造</vt:lpstr>
      <vt:lpstr>卫式迁移系统–标号Kripke结构:构造</vt:lpstr>
      <vt:lpstr>卫式迁移系统–标号Kripke结构:构造</vt:lpstr>
      <vt:lpstr>卫式迁移系统–标号Kripke结构:构造</vt:lpstr>
      <vt:lpstr>幻灯片 42</vt:lpstr>
      <vt:lpstr>例子-互斥</vt:lpstr>
      <vt:lpstr>状态集(状态空间)</vt:lpstr>
      <vt:lpstr>迁移关系</vt:lpstr>
      <vt:lpstr>迁移关系</vt:lpstr>
      <vt:lpstr>初始状态集</vt:lpstr>
      <vt:lpstr>幻灯片 48</vt:lpstr>
      <vt:lpstr>标号</vt:lpstr>
      <vt:lpstr>幻灯片 50</vt:lpstr>
      <vt:lpstr>幻灯片 51</vt:lpstr>
      <vt:lpstr>幻灯片 52</vt:lpstr>
      <vt:lpstr>标号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形式化方法 -- 简介</dc:title>
  <cp:lastModifiedBy>Wenhui Zhang</cp:lastModifiedBy>
  <cp:revision>60</cp:revision>
  <dcterms:modified xsi:type="dcterms:W3CDTF">2018-03-28T01:04:59Z</dcterms:modified>
</cp:coreProperties>
</file>