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282" r:id="rId3"/>
    <p:sldId id="281" r:id="rId4"/>
    <p:sldId id="276" r:id="rId5"/>
    <p:sldId id="278" r:id="rId6"/>
    <p:sldId id="279" r:id="rId7"/>
    <p:sldId id="284" r:id="rId8"/>
    <p:sldId id="277" r:id="rId9"/>
    <p:sldId id="280" r:id="rId10"/>
    <p:sldId id="285" r:id="rId11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9C0CA8B-3B05-44F9-964E-C274936CE1E8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61B6ECD-A185-4B1D-917A-3C7885F90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080C9B-C984-43CD-A6E0-3954F3A6D4E9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314"/>
            <a:ext cx="5445760" cy="447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1C2FED-A5A1-4C39-A1AC-38E27893EE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872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578CCF-3859-472D-BE4F-93CA256806E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BC76-6CE2-40A8-AC5F-9132F6364797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0963-8D15-4658-8F38-E3F72C0B1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657C9-A06E-4DD1-9D6A-AD801DC61392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66C4B-F31A-4E56-AA96-0508007BD9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79A3B-280A-4140-924F-DEEA470A3877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128F1-1F3D-4071-8295-8FD475085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AEDDD-5ABF-44FD-89D4-72043A87DF0A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D00AD-696A-4DBC-A285-E9FD24E21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2DAB5-5F6A-4EB2-973E-19DCCE6F1765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0FF2-5E44-4375-AD90-375100414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2807A-B41B-470B-AAB9-231B2E9B3D05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ACF6D-956D-4748-BD5D-770A25344F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8CF8C-0D4B-487C-B374-35D034F18658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FC257-1E97-4A02-978C-8F56F8BB0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9D17B-6487-4A84-A989-CA5BBC1FD959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36373-7290-4C5A-9F77-ABC6269A4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2045-8270-4F9B-ABED-5D508B17FDEC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FC8BA-6BCD-4878-8217-E78287A3FA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A1A1-5A7E-4C37-B944-920BDFDB608D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B46C-C8F5-4676-AD85-DE6AFCDB3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8994-87A1-44F4-8F73-A8AB5DB35C26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4DECC-395F-4A36-92A0-768730DC6E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A8661CB-5181-4C5C-8498-1D5C5634300F}" type="datetimeFigureOut">
              <a:rPr lang="zh-CN" altLang="en-US"/>
              <a:pPr>
                <a:defRPr/>
              </a:pPr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8F8CD1-B99F-45F3-81FC-5383281F62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逻辑与程序</a:t>
            </a:r>
            <a:endParaRPr lang="en-US" altLang="zh-CN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en-US" altLang="zh-CN" sz="2800" dirty="0" smtClean="0">
                <a:sym typeface="Symbol" pitchFamily="18" charset="2"/>
              </a:rPr>
              <a:t>:=x+1</a:t>
            </a:r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n-US" altLang="zh-CN" sz="2800" dirty="0" smtClean="0">
                <a:sym typeface="Symbol" pitchFamily="18" charset="2"/>
              </a:rPr>
              <a:t>(5,2)</a:t>
            </a:r>
            <a:r>
              <a:rPr lang="en-US" altLang="zh-CN" sz="2800" dirty="0" smtClean="0">
                <a:sym typeface="Symbol" pitchFamily="18" charset="2"/>
              </a:rPr>
              <a:t>} </a:t>
            </a:r>
            <a:r>
              <a:rPr lang="en-US" altLang="zh-CN" sz="2800" dirty="0" smtClean="0">
                <a:sym typeface="Symbol" pitchFamily="18" charset="2"/>
              </a:rPr>
              <a:t>x</a:t>
            </a:r>
            <a:r>
              <a:rPr lang="en-US" altLang="zh-CN" sz="2800" dirty="0" smtClean="0">
                <a:sym typeface="Symbol" pitchFamily="18" charset="2"/>
              </a:rPr>
              <a:t>:=x+1 {</a:t>
            </a:r>
            <a:r>
              <a:rPr lang="en-US" altLang="zh-CN" sz="2800" dirty="0" smtClean="0">
                <a:sym typeface="Symbol" pitchFamily="18" charset="2"/>
              </a:rPr>
              <a:t>(6,2)</a:t>
            </a:r>
            <a:r>
              <a:rPr lang="en-US" altLang="zh-CN" sz="2800" dirty="0" smtClean="0">
                <a:sym typeface="Symbol" pitchFamily="18" charset="2"/>
              </a:rPr>
              <a:t>}</a:t>
            </a:r>
            <a:endParaRPr lang="en-US" altLang="zh-CN" sz="2800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语义</a:t>
            </a:r>
            <a:r>
              <a:rPr lang="en-US" altLang="zh-CN" dirty="0" smtClean="0">
                <a:sym typeface="Symbol" pitchFamily="18" charset="2"/>
              </a:rPr>
              <a:t>: 		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’ = 	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/>
              <a:t>[</a:t>
            </a:r>
            <a:r>
              <a:rPr lang="en-US" altLang="zh-CN" dirty="0" smtClean="0"/>
              <a:t>x/I(x+1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]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/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’} x</a:t>
            </a:r>
            <a:r>
              <a:rPr lang="en-US" altLang="zh-CN" sz="2800" dirty="0" smtClean="0">
                <a:sym typeface="Symbol" pitchFamily="18" charset="2"/>
              </a:rPr>
              <a:t>:=x+1 {</a:t>
            </a:r>
            <a:r>
              <a:rPr lang="en-US" altLang="zh-CN" sz="2800" dirty="0" smtClean="0">
                <a:sym typeface="Symbol" pitchFamily="18" charset="2"/>
              </a:rPr>
              <a:t>x&gt;y</a:t>
            </a:r>
            <a:r>
              <a:rPr lang="en-US" altLang="zh-CN" sz="2800" dirty="0" smtClean="0">
                <a:sym typeface="Symbol" pitchFamily="18" charset="2"/>
              </a:rPr>
              <a:t>}	</a:t>
            </a:r>
          </a:p>
          <a:p>
            <a:pPr eaLnBrk="1" hangingPunct="1"/>
            <a:r>
              <a:rPr lang="zh-CN" altLang="en-US" sz="2800" dirty="0">
                <a:sym typeface="Symbol" pitchFamily="18" charset="2"/>
              </a:rPr>
              <a:t>语义</a:t>
            </a:r>
            <a:r>
              <a:rPr lang="en-US" altLang="zh-CN" sz="2800" dirty="0">
                <a:sym typeface="Symbol" pitchFamily="18" charset="2"/>
              </a:rPr>
              <a:t>: 	</a:t>
            </a:r>
            <a:r>
              <a:rPr lang="en-US" altLang="zh-CN" sz="2800" dirty="0" smtClean="0">
                <a:sym typeface="Symbol" pitchFamily="18" charset="2"/>
              </a:rPr>
              <a:t>	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’(</a:t>
            </a:r>
            <a:r>
              <a:rPr lang="el-GR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) 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en-US" altLang="zh-CN" sz="2800" dirty="0" smtClean="0">
                <a:sym typeface="Symbol" pitchFamily="18" charset="2"/>
              </a:rPr>
              <a:t>I(x&gt;y)(</a:t>
            </a:r>
            <a:r>
              <a:rPr lang="el-GR" altLang="zh-CN" sz="2800" dirty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’)</a:t>
            </a:r>
            <a:endParaRPr lang="en-US" altLang="zh-CN" sz="2800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endParaRPr lang="en-US" altLang="zh-CN" dirty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l-GR" altLang="zh-CN" dirty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’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Symbol" pitchFamily="18" charset="2"/>
              </a:rPr>
              <a:t>x+1&gt;y</a:t>
            </a:r>
            <a:endParaRPr lang="en-US" altLang="zh-CN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最弱前断言</a:t>
            </a:r>
            <a:r>
              <a:rPr lang="en-US" altLang="zh-CN" dirty="0" smtClean="0">
                <a:sym typeface="Symbol" pitchFamily="18" charset="2"/>
              </a:rPr>
              <a:t>x+1&gt;y</a:t>
            </a:r>
            <a:r>
              <a:rPr lang="zh-CN" altLang="en-US" dirty="0" smtClean="0">
                <a:sym typeface="Symbol" pitchFamily="18" charset="2"/>
              </a:rPr>
              <a:t>，即 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[</a:t>
            </a:r>
            <a:r>
              <a:rPr lang="en-US" altLang="zh-CN" dirty="0" smtClean="0"/>
              <a:t>x/</a:t>
            </a:r>
            <a:r>
              <a:rPr lang="en-US" altLang="zh-CN" dirty="0" smtClean="0"/>
              <a:t>x+1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342900" lvl="1" indent="-342900" eaLnBrk="1" hangingPunct="1">
              <a:buFont typeface="Arial" charset="0"/>
              <a:buChar char="•"/>
            </a:pPr>
            <a:endParaRPr lang="en-US" altLang="zh-CN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endParaRPr lang="en-US" altLang="zh-CN" dirty="0" smtClean="0">
              <a:sym typeface="Symbol" pitchFamily="18" charset="2"/>
            </a:endParaRPr>
          </a:p>
          <a:p>
            <a:pPr eaLnBrk="1" hangingPunct="1"/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1576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48425"/>
            <a:ext cx="2887663" cy="2730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altLang="zh-CN" smtClean="0"/>
          </a:p>
          <a:p>
            <a:pPr algn="r">
              <a:defRPr/>
            </a:pPr>
            <a:fld id="{D4BBADD3-7DDC-47C1-9F8F-C0510DCF2EAC}" type="slidenum">
              <a:rPr lang="en-US" altLang="zh-CN" smtClean="0"/>
              <a:pPr algn="r">
                <a:defRPr/>
              </a:pPr>
              <a:t>2</a:t>
            </a:fld>
            <a:endParaRPr lang="en-US" altLang="zh-CN" smtClean="0"/>
          </a:p>
        </p:txBody>
      </p:sp>
      <p:cxnSp>
        <p:nvCxnSpPr>
          <p:cNvPr id="44" name="曲线连接符 43"/>
          <p:cNvCxnSpPr>
            <a:stCxn id="16389" idx="2"/>
            <a:endCxn id="16395" idx="0"/>
          </p:cNvCxnSpPr>
          <p:nvPr/>
        </p:nvCxnSpPr>
        <p:spPr>
          <a:xfrm rot="5400000" flipH="1">
            <a:off x="1114425" y="3933825"/>
            <a:ext cx="3024188" cy="1588"/>
          </a:xfrm>
          <a:prstGeom prst="curvedConnector5">
            <a:avLst>
              <a:gd name="adj1" fmla="val -17537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43"/>
          <p:cNvCxnSpPr>
            <a:stCxn id="16395" idx="2"/>
            <a:endCxn id="16390" idx="0"/>
          </p:cNvCxnSpPr>
          <p:nvPr/>
        </p:nvCxnSpPr>
        <p:spPr>
          <a:xfrm rot="5400000">
            <a:off x="219471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43"/>
          <p:cNvCxnSpPr>
            <a:stCxn id="16396" idx="2"/>
          </p:cNvCxnSpPr>
          <p:nvPr/>
        </p:nvCxnSpPr>
        <p:spPr>
          <a:xfrm rot="16200000" flipH="1">
            <a:off x="2951163" y="655638"/>
            <a:ext cx="287337" cy="20907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AutoShape 11"/>
          <p:cNvSpPr>
            <a:spLocks noChangeArrowheads="1"/>
          </p:cNvSpPr>
          <p:nvPr/>
        </p:nvSpPr>
        <p:spPr bwMode="auto">
          <a:xfrm>
            <a:off x="176371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390" name="AutoShape 11"/>
          <p:cNvSpPr>
            <a:spLocks noChangeArrowheads="1"/>
          </p:cNvSpPr>
          <p:nvPr/>
        </p:nvSpPr>
        <p:spPr bwMode="auto">
          <a:xfrm>
            <a:off x="176371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72" name="曲线连接符 43"/>
          <p:cNvCxnSpPr>
            <a:stCxn id="16390" idx="2"/>
            <a:endCxn id="16389" idx="0"/>
          </p:cNvCxnSpPr>
          <p:nvPr/>
        </p:nvCxnSpPr>
        <p:spPr>
          <a:xfrm rot="5400000">
            <a:off x="2193132" y="4580731"/>
            <a:ext cx="86360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43"/>
          <p:cNvCxnSpPr>
            <a:stCxn id="16390" idx="2"/>
            <a:endCxn id="16390" idx="3"/>
          </p:cNvCxnSpPr>
          <p:nvPr/>
        </p:nvCxnSpPr>
        <p:spPr>
          <a:xfrm rot="5400000" flipH="1" flipV="1">
            <a:off x="294798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84"/>
          <p:cNvSpPr txBox="1">
            <a:spLocks noChangeArrowheads="1"/>
          </p:cNvSpPr>
          <p:nvPr/>
        </p:nvSpPr>
        <p:spPr bwMode="auto">
          <a:xfrm>
            <a:off x="118745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[x=0 or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394" name="TextBox 85"/>
          <p:cNvSpPr txBox="1">
            <a:spLocks noChangeArrowheads="1"/>
          </p:cNvSpPr>
          <p:nvPr/>
        </p:nvSpPr>
        <p:spPr bwMode="auto">
          <a:xfrm>
            <a:off x="277177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[x=1 and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176371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1187450" y="11255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initialization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05" name="曲线连接符 43"/>
          <p:cNvCxnSpPr>
            <a:stCxn id="16409" idx="4"/>
            <a:endCxn id="16395" idx="0"/>
          </p:cNvCxnSpPr>
          <p:nvPr/>
        </p:nvCxnSpPr>
        <p:spPr>
          <a:xfrm rot="5400000">
            <a:off x="248285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曲线连接符 43"/>
          <p:cNvCxnSpPr>
            <a:stCxn id="16401" idx="2"/>
            <a:endCxn id="16404" idx="0"/>
          </p:cNvCxnSpPr>
          <p:nvPr/>
        </p:nvCxnSpPr>
        <p:spPr>
          <a:xfrm rot="5400000" flipH="1">
            <a:off x="5146675" y="3933825"/>
            <a:ext cx="3024188" cy="1588"/>
          </a:xfrm>
          <a:prstGeom prst="curvedConnector5">
            <a:avLst>
              <a:gd name="adj1" fmla="val -20258"/>
              <a:gd name="adj2" fmla="val 68678338"/>
              <a:gd name="adj3" fmla="val 107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43"/>
          <p:cNvCxnSpPr>
            <a:stCxn id="16404" idx="2"/>
            <a:endCxn id="16402" idx="0"/>
          </p:cNvCxnSpPr>
          <p:nvPr/>
        </p:nvCxnSpPr>
        <p:spPr>
          <a:xfrm rot="5400000">
            <a:off x="6226969" y="32853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43"/>
          <p:cNvCxnSpPr>
            <a:stCxn id="16402" idx="2"/>
            <a:endCxn id="16401" idx="0"/>
          </p:cNvCxnSpPr>
          <p:nvPr/>
        </p:nvCxnSpPr>
        <p:spPr>
          <a:xfrm rot="5400000">
            <a:off x="6226969" y="4580731"/>
            <a:ext cx="863600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AutoShape 11"/>
          <p:cNvSpPr>
            <a:spLocks noChangeArrowheads="1"/>
          </p:cNvSpPr>
          <p:nvPr/>
        </p:nvSpPr>
        <p:spPr bwMode="auto">
          <a:xfrm>
            <a:off x="5795963" y="5013325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CR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402" name="AutoShape 11"/>
          <p:cNvSpPr>
            <a:spLocks noChangeArrowheads="1"/>
          </p:cNvSpPr>
          <p:nvPr/>
        </p:nvSpPr>
        <p:spPr bwMode="auto">
          <a:xfrm>
            <a:off x="5795963" y="3716338"/>
            <a:ext cx="1724025" cy="4333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wait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4" name="曲线连接符 43"/>
          <p:cNvCxnSpPr>
            <a:stCxn id="16402" idx="2"/>
            <a:endCxn id="16402" idx="3"/>
          </p:cNvCxnSpPr>
          <p:nvPr/>
        </p:nvCxnSpPr>
        <p:spPr>
          <a:xfrm rot="5400000" flipH="1" flipV="1">
            <a:off x="6980238" y="3609975"/>
            <a:ext cx="217487" cy="862013"/>
          </a:xfrm>
          <a:prstGeom prst="curvedConnector4">
            <a:avLst>
              <a:gd name="adj1" fmla="val -105846"/>
              <a:gd name="adj2" fmla="val 126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AutoShape 11"/>
          <p:cNvSpPr>
            <a:spLocks noChangeArrowheads="1"/>
          </p:cNvSpPr>
          <p:nvPr/>
        </p:nvSpPr>
        <p:spPr bwMode="auto">
          <a:xfrm>
            <a:off x="5795963" y="2420938"/>
            <a:ext cx="1724025" cy="4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work in NCR</a:t>
            </a:r>
            <a:endParaRPr lang="zh-CN" altLang="en-US" sz="2000">
              <a:latin typeface="Calibri" pitchFamily="34" charset="0"/>
            </a:endParaRPr>
          </a:p>
        </p:txBody>
      </p:sp>
      <p:cxnSp>
        <p:nvCxnSpPr>
          <p:cNvPr id="128" name="曲线连接符 43"/>
          <p:cNvCxnSpPr>
            <a:stCxn id="16410" idx="4"/>
            <a:endCxn id="16404" idx="0"/>
          </p:cNvCxnSpPr>
          <p:nvPr/>
        </p:nvCxnSpPr>
        <p:spPr>
          <a:xfrm rot="5400000">
            <a:off x="6515100" y="2276475"/>
            <a:ext cx="287338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6" name="Oval 4"/>
          <p:cNvSpPr>
            <a:spLocks noChangeArrowheads="1"/>
          </p:cNvSpPr>
          <p:nvPr/>
        </p:nvSpPr>
        <p:spPr bwMode="auto">
          <a:xfrm>
            <a:off x="539750" y="126841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40" name="曲线连接符 43"/>
          <p:cNvCxnSpPr>
            <a:stCxn id="16406" idx="6"/>
            <a:endCxn id="16396" idx="1"/>
          </p:cNvCxnSpPr>
          <p:nvPr/>
        </p:nvCxnSpPr>
        <p:spPr>
          <a:xfrm flipV="1">
            <a:off x="684213" y="1341438"/>
            <a:ext cx="503237" cy="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95288" y="1844675"/>
            <a:ext cx="8064500" cy="482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409" name="Oval 4"/>
          <p:cNvSpPr>
            <a:spLocks noChangeArrowheads="1"/>
          </p:cNvSpPr>
          <p:nvPr/>
        </p:nvSpPr>
        <p:spPr bwMode="auto">
          <a:xfrm>
            <a:off x="255587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sp>
        <p:nvSpPr>
          <p:cNvPr id="16410" name="Oval 4"/>
          <p:cNvSpPr>
            <a:spLocks noChangeArrowheads="1"/>
          </p:cNvSpPr>
          <p:nvPr/>
        </p:nvSpPr>
        <p:spPr bwMode="auto">
          <a:xfrm>
            <a:off x="6588125" y="1989138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000">
              <a:latin typeface="Calibri" pitchFamily="34" charset="0"/>
            </a:endParaRPr>
          </a:p>
        </p:txBody>
      </p:sp>
      <p:cxnSp>
        <p:nvCxnSpPr>
          <p:cNvPr id="54" name="直接连接符 53"/>
          <p:cNvCxnSpPr>
            <a:stCxn id="45" idx="0"/>
            <a:endCxn id="45" idx="2"/>
          </p:cNvCxnSpPr>
          <p:nvPr/>
        </p:nvCxnSpPr>
        <p:spPr>
          <a:xfrm rot="16200000" flipH="1">
            <a:off x="2016126" y="4257675"/>
            <a:ext cx="4824412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2" name="TextBox 84"/>
          <p:cNvSpPr txBox="1">
            <a:spLocks noChangeArrowheads="1"/>
          </p:cNvSpPr>
          <p:nvPr/>
        </p:nvSpPr>
        <p:spPr bwMode="auto">
          <a:xfrm>
            <a:off x="5219700" y="4365625"/>
            <a:ext cx="1439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[y=0 or t=1]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413" name="TextBox 85"/>
          <p:cNvSpPr txBox="1">
            <a:spLocks noChangeArrowheads="1"/>
          </p:cNvSpPr>
          <p:nvPr/>
        </p:nvSpPr>
        <p:spPr bwMode="auto">
          <a:xfrm>
            <a:off x="6804025" y="4221163"/>
            <a:ext cx="1512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[y=1 and t=0]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414" name="矩形 42"/>
          <p:cNvSpPr>
            <a:spLocks noChangeArrowheads="1"/>
          </p:cNvSpPr>
          <p:nvPr/>
        </p:nvSpPr>
        <p:spPr bwMode="auto">
          <a:xfrm>
            <a:off x="3132138" y="1341438"/>
            <a:ext cx="1133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x:=0;y:=0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16415" name="矩形 45"/>
          <p:cNvSpPr>
            <a:spLocks noChangeArrowheads="1"/>
          </p:cNvSpPr>
          <p:nvPr/>
        </p:nvSpPr>
        <p:spPr bwMode="auto">
          <a:xfrm>
            <a:off x="2614613" y="3068638"/>
            <a:ext cx="1108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y:=1;t:=1</a:t>
            </a:r>
          </a:p>
        </p:txBody>
      </p:sp>
      <p:sp>
        <p:nvSpPr>
          <p:cNvPr id="16416" name="矩形 47"/>
          <p:cNvSpPr>
            <a:spLocks noChangeArrowheads="1"/>
          </p:cNvSpPr>
          <p:nvPr/>
        </p:nvSpPr>
        <p:spPr bwMode="auto">
          <a:xfrm>
            <a:off x="6648450" y="30686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x:=1;t:=0</a:t>
            </a:r>
          </a:p>
        </p:txBody>
      </p:sp>
      <p:sp>
        <p:nvSpPr>
          <p:cNvPr id="16417" name="矩形 48"/>
          <p:cNvSpPr>
            <a:spLocks noChangeArrowheads="1"/>
          </p:cNvSpPr>
          <p:nvPr/>
        </p:nvSpPr>
        <p:spPr bwMode="auto">
          <a:xfrm>
            <a:off x="6088063" y="5516563"/>
            <a:ext cx="620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x:=0</a:t>
            </a:r>
          </a:p>
        </p:txBody>
      </p:sp>
      <p:sp>
        <p:nvSpPr>
          <p:cNvPr id="16418" name="矩形 49"/>
          <p:cNvSpPr>
            <a:spLocks noChangeArrowheads="1"/>
          </p:cNvSpPr>
          <p:nvPr/>
        </p:nvSpPr>
        <p:spPr bwMode="auto">
          <a:xfrm>
            <a:off x="2051050" y="5516563"/>
            <a:ext cx="62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>
                <a:latin typeface="Calibri" pitchFamily="34" charset="0"/>
              </a:rPr>
              <a:t>y:=0</a:t>
            </a:r>
          </a:p>
        </p:txBody>
      </p:sp>
      <p:sp>
        <p:nvSpPr>
          <p:cNvPr id="16419" name="矩形 36"/>
          <p:cNvSpPr>
            <a:spLocks noChangeArrowheads="1"/>
          </p:cNvSpPr>
          <p:nvPr/>
        </p:nvSpPr>
        <p:spPr bwMode="auto">
          <a:xfrm>
            <a:off x="0" y="0"/>
            <a:ext cx="542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例子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-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互斥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状态图</a:t>
            </a:r>
            <a:r>
              <a:rPr lang="en-US" altLang="zh-CN" sz="2800">
                <a:latin typeface="Calibri" pitchFamily="34" charset="0"/>
              </a:rPr>
              <a:t>(State </a:t>
            </a:r>
            <a:r>
              <a:rPr lang="en-US" altLang="zh-CN" sz="2800">
                <a:solidFill>
                  <a:srgbClr val="000000"/>
                </a:solidFill>
                <a:latin typeface="Calibri" pitchFamily="34" charset="0"/>
              </a:rPr>
              <a:t>Diagram)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16420" name="页脚占位符 4"/>
          <p:cNvSpPr txBox="1">
            <a:spLocks/>
          </p:cNvSpPr>
          <p:nvPr/>
        </p:nvSpPr>
        <p:spPr bwMode="auto">
          <a:xfrm>
            <a:off x="39528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A</a:t>
            </a:r>
          </a:p>
        </p:txBody>
      </p:sp>
      <p:sp>
        <p:nvSpPr>
          <p:cNvPr id="16421" name="页脚占位符 4"/>
          <p:cNvSpPr txBox="1">
            <a:spLocks/>
          </p:cNvSpPr>
          <p:nvPr/>
        </p:nvSpPr>
        <p:spPr bwMode="auto">
          <a:xfrm>
            <a:off x="4427538" y="1844675"/>
            <a:ext cx="12239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>
                <a:latin typeface="Calibri" pitchFamily="34" charset="0"/>
              </a:rPr>
              <a:t>Process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0" y="0"/>
            <a:ext cx="91440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Calibri" pitchFamily="34" charset="0"/>
              </a:rPr>
              <a:t>例子</a:t>
            </a:r>
            <a:r>
              <a:rPr lang="en-US" altLang="zh-CN" sz="2800">
                <a:latin typeface="Calibri" pitchFamily="34" charset="0"/>
              </a:rPr>
              <a:t> -</a:t>
            </a:r>
            <a:r>
              <a:rPr lang="zh-CN" altLang="en-US" sz="2800">
                <a:latin typeface="Calibri" pitchFamily="34" charset="0"/>
              </a:rPr>
              <a:t>整树平方根：</a:t>
            </a:r>
            <a:r>
              <a:rPr lang="zh-CN" altLang="en-US" sz="2800">
                <a:solidFill>
                  <a:srgbClr val="000000"/>
                </a:solidFill>
                <a:latin typeface="Calibri" pitchFamily="34" charset="0"/>
              </a:rPr>
              <a:t>设计</a:t>
            </a:r>
            <a:endParaRPr lang="en-US" altLang="zh-CN" sz="28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555875" y="110648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</a:t>
            </a:r>
            <a:endParaRPr lang="zh-CN" altLang="en-US" sz="2400" dirty="0"/>
          </a:p>
        </p:txBody>
      </p:sp>
      <p:cxnSp>
        <p:nvCxnSpPr>
          <p:cNvPr id="7" name="曲线连接符 6"/>
          <p:cNvCxnSpPr>
            <a:stCxn id="5" idx="4"/>
            <a:endCxn id="8" idx="0"/>
          </p:cNvCxnSpPr>
          <p:nvPr/>
        </p:nvCxnSpPr>
        <p:spPr>
          <a:xfrm rot="5400000">
            <a:off x="3139282" y="1689894"/>
            <a:ext cx="273050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908175" y="1827213"/>
            <a:ext cx="27352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9" name="椭圆 8"/>
          <p:cNvSpPr/>
          <p:nvPr/>
        </p:nvSpPr>
        <p:spPr>
          <a:xfrm>
            <a:off x="2771775" y="247491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10" name="椭圆 9"/>
          <p:cNvSpPr/>
          <p:nvPr/>
        </p:nvSpPr>
        <p:spPr>
          <a:xfrm>
            <a:off x="4500563" y="3284538"/>
            <a:ext cx="1008062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12" name="流程图: 决策 11"/>
          <p:cNvSpPr/>
          <p:nvPr/>
        </p:nvSpPr>
        <p:spPr>
          <a:xfrm>
            <a:off x="2339975" y="3213100"/>
            <a:ext cx="1871663" cy="5572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179388" y="4149725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971550" y="4797425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39750" y="5589588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795963" y="3357563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(r):=(y1)</a:t>
            </a:r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1042988" y="3267075"/>
            <a:ext cx="1008062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26" name="曲线连接符 25"/>
          <p:cNvCxnSpPr>
            <a:stCxn id="8" idx="2"/>
            <a:endCxn id="9" idx="0"/>
          </p:cNvCxnSpPr>
          <p:nvPr/>
        </p:nvCxnSpPr>
        <p:spPr>
          <a:xfrm rot="5400000">
            <a:off x="3147219" y="2345532"/>
            <a:ext cx="25717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9" idx="4"/>
            <a:endCxn id="12" idx="0"/>
          </p:cNvCxnSpPr>
          <p:nvPr/>
        </p:nvCxnSpPr>
        <p:spPr>
          <a:xfrm rot="5400000">
            <a:off x="3130551" y="3067050"/>
            <a:ext cx="290512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2" idx="1"/>
            <a:endCxn id="18" idx="6"/>
          </p:cNvCxnSpPr>
          <p:nvPr/>
        </p:nvCxnSpPr>
        <p:spPr>
          <a:xfrm rot="10800000">
            <a:off x="2051050" y="3490913"/>
            <a:ext cx="288925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12" idx="3"/>
            <a:endCxn id="10" idx="2"/>
          </p:cNvCxnSpPr>
          <p:nvPr/>
        </p:nvCxnSpPr>
        <p:spPr>
          <a:xfrm>
            <a:off x="4211960" y="3492007"/>
            <a:ext cx="288032" cy="16202"/>
          </a:xfrm>
          <a:prstGeom prst="curvedConnector3">
            <a:avLst>
              <a:gd name="adj1" fmla="val 50000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18" idx="4"/>
            <a:endCxn id="13" idx="0"/>
          </p:cNvCxnSpPr>
          <p:nvPr/>
        </p:nvCxnSpPr>
        <p:spPr>
          <a:xfrm rot="5400000">
            <a:off x="1329531" y="3931444"/>
            <a:ext cx="4349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3" idx="2"/>
            <a:endCxn id="14" idx="0"/>
          </p:cNvCxnSpPr>
          <p:nvPr/>
        </p:nvCxnSpPr>
        <p:spPr>
          <a:xfrm rot="5400000">
            <a:off x="1383506" y="4633119"/>
            <a:ext cx="257175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15" idx="0"/>
          </p:cNvCxnSpPr>
          <p:nvPr/>
        </p:nvCxnSpPr>
        <p:spPr>
          <a:xfrm rot="5400000">
            <a:off x="1303338" y="5416550"/>
            <a:ext cx="344488" cy="1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15" idx="2"/>
            <a:endCxn id="9" idx="2"/>
          </p:cNvCxnSpPr>
          <p:nvPr/>
        </p:nvCxnSpPr>
        <p:spPr>
          <a:xfrm rot="5400000" flipH="1" flipV="1">
            <a:off x="483393" y="3691732"/>
            <a:ext cx="3281363" cy="1295400"/>
          </a:xfrm>
          <a:prstGeom prst="curvedConnector4">
            <a:avLst>
              <a:gd name="adj1" fmla="val -6966"/>
              <a:gd name="adj2" fmla="val -1088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10" idx="6"/>
            <a:endCxn id="17" idx="1"/>
          </p:cNvCxnSpPr>
          <p:nvPr/>
        </p:nvCxnSpPr>
        <p:spPr>
          <a:xfrm>
            <a:off x="5508625" y="3508375"/>
            <a:ext cx="287338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7740650" y="3284538"/>
            <a:ext cx="1079500" cy="44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7" name="曲线连接符 66"/>
          <p:cNvCxnSpPr>
            <a:stCxn id="17" idx="3"/>
            <a:endCxn id="66" idx="2"/>
          </p:cNvCxnSpPr>
          <p:nvPr/>
        </p:nvCxnSpPr>
        <p:spPr>
          <a:xfrm flipV="1">
            <a:off x="7380288" y="3508375"/>
            <a:ext cx="360362" cy="444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4211638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124075" y="3213100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458" name="矩形 45"/>
          <p:cNvSpPr>
            <a:spLocks noChangeArrowheads="1"/>
          </p:cNvSpPr>
          <p:nvPr/>
        </p:nvSpPr>
        <p:spPr bwMode="auto">
          <a:xfrm>
            <a:off x="3924300" y="4365625"/>
            <a:ext cx="48958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BEG:	</a:t>
            </a:r>
            <a:r>
              <a:rPr lang="en-US" altLang="zh-CN" sz="2400">
                <a:latin typeface="Calibri" pitchFamily="34" charset="0"/>
              </a:rPr>
              <a:t>(y1,y2,y3):=(0,1,1);  goto S1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S1:	if (y3&lt;=x) goto S2 else goto S4</a:t>
            </a:r>
          </a:p>
          <a:p>
            <a:r>
              <a:rPr lang="en-US" altLang="zh-CN" sz="2400">
                <a:latin typeface="Calibri" pitchFamily="34" charset="0"/>
                <a:sym typeface="Wingdings" pitchFamily="2" charset="2"/>
              </a:rPr>
              <a:t>S2:	</a:t>
            </a:r>
            <a:r>
              <a:rPr lang="en-US" altLang="zh-CN" sz="2400">
                <a:latin typeface="Calibri" pitchFamily="34" charset="0"/>
              </a:rPr>
              <a:t>(y1,y2):=(y1+1,y2+2);  goto S3</a:t>
            </a:r>
          </a:p>
          <a:p>
            <a:r>
              <a:rPr lang="en-US" altLang="zh-CN" sz="2400">
                <a:latin typeface="Calibri" pitchFamily="34" charset="0"/>
              </a:rPr>
              <a:t>S3:	(y3):=(y3+y2);  goto S1</a:t>
            </a:r>
          </a:p>
          <a:p>
            <a:r>
              <a:rPr lang="en-US" altLang="zh-CN" sz="2400">
                <a:latin typeface="Calibri" pitchFamily="34" charset="0"/>
              </a:rPr>
              <a:t>S4:	(r):=(y1); goto END</a:t>
            </a:r>
            <a:endParaRPr lang="zh-CN" altLang="en-US" sz="2400">
              <a:latin typeface="Calibri" pitchFamily="34" charset="0"/>
            </a:endParaRPr>
          </a:p>
          <a:p>
            <a:endParaRPr lang="en-US" altLang="zh-CN" sz="2400"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谓词逻辑</a:t>
            </a:r>
            <a:endParaRPr lang="en-US" altLang="zh-CN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9512" y="1125538"/>
            <a:ext cx="8856984" cy="5543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项</a:t>
            </a:r>
            <a:endParaRPr lang="en-US" altLang="zh-CN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个体变元</a:t>
            </a:r>
            <a:endParaRPr lang="en-US" altLang="zh-CN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个体常元</a:t>
            </a:r>
            <a:endParaRPr lang="en-US" altLang="zh-CN" dirty="0" smtClean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函数符号</a:t>
            </a:r>
            <a:r>
              <a:rPr lang="en-US" altLang="zh-CN" dirty="0" smtClean="0">
                <a:sym typeface="Symbol" pitchFamily="18" charset="2"/>
              </a:rPr>
              <a:t>(n</a:t>
            </a:r>
            <a:r>
              <a:rPr lang="zh-CN" altLang="en-US" dirty="0" smtClean="0">
                <a:sym typeface="Symbol" pitchFamily="18" charset="2"/>
              </a:rPr>
              <a:t>元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 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公式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谓词</a:t>
            </a:r>
            <a:r>
              <a:rPr lang="zh-CN" altLang="en-US" dirty="0" smtClean="0"/>
              <a:t>符号</a:t>
            </a:r>
            <a:r>
              <a:rPr lang="en-US" altLang="zh-CN" dirty="0" smtClean="0"/>
              <a:t>(n</a:t>
            </a:r>
            <a:r>
              <a:rPr lang="zh-CN" altLang="en-US" dirty="0" smtClean="0"/>
              <a:t>元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zh-CN" altLang="en-US" dirty="0" smtClean="0"/>
              <a:t>量词符号、联结词符号、辅助符号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dirty="0" smtClean="0"/>
              <a:t>由</a:t>
            </a:r>
            <a:r>
              <a:rPr lang="en-US" altLang="zh-CN" dirty="0" smtClean="0"/>
              <a:t>B=(F,P)</a:t>
            </a:r>
            <a:r>
              <a:rPr lang="zh-CN" altLang="en-US" dirty="0" smtClean="0"/>
              <a:t>生成的公式 </a:t>
            </a:r>
            <a:r>
              <a:rPr lang="en-US" altLang="zh-CN" dirty="0" smtClean="0"/>
              <a:t> -- B=(F,P)</a:t>
            </a:r>
            <a:r>
              <a:rPr lang="zh-CN" altLang="en-US" dirty="0" smtClean="0"/>
              <a:t>上的公式集合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/>
              <a:t>WFF – Well formed formulas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CN" dirty="0" smtClean="0"/>
              <a:t>QFF – Quantifier-free formulas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谓词逻辑</a:t>
            </a:r>
            <a:endParaRPr lang="en-US" altLang="zh-CN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 rtlCol="0">
            <a:normAutofit/>
          </a:bodyPr>
          <a:lstStyle/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用</a:t>
            </a:r>
            <a:r>
              <a:rPr lang="en-US" altLang="zh-CN" dirty="0" smtClean="0">
                <a:sym typeface="Symbol"/>
              </a:rPr>
              <a:t>F(n)</a:t>
            </a:r>
            <a:r>
              <a:rPr lang="zh-CN" altLang="en-US" dirty="0" smtClean="0">
                <a:sym typeface="Symbol"/>
              </a:rPr>
              <a:t>表示</a:t>
            </a:r>
            <a:r>
              <a:rPr lang="en-US" altLang="zh-CN" dirty="0" smtClean="0">
                <a:sym typeface="Symbol"/>
              </a:rPr>
              <a:t>F</a:t>
            </a:r>
            <a:r>
              <a:rPr lang="zh-CN" altLang="en-US" dirty="0" smtClean="0">
                <a:sym typeface="Symbol"/>
              </a:rPr>
              <a:t>中</a:t>
            </a:r>
            <a:r>
              <a:rPr lang="en-US" altLang="zh-CN" dirty="0" smtClean="0">
                <a:sym typeface="Symbol"/>
              </a:rPr>
              <a:t>n</a:t>
            </a:r>
            <a:r>
              <a:rPr lang="zh-CN" altLang="en-US" dirty="0" smtClean="0">
                <a:sym typeface="Symbol"/>
              </a:rPr>
              <a:t>元</a:t>
            </a:r>
            <a:r>
              <a:rPr lang="zh-CN" altLang="en-US" dirty="0">
                <a:sym typeface="Symbol"/>
              </a:rPr>
              <a:t>函数符号集合</a:t>
            </a:r>
            <a:endParaRPr lang="en-US" altLang="zh-CN" dirty="0" smtClean="0">
              <a:sym typeface="Symbol" pitchFamily="18" charset="2"/>
            </a:endParaRPr>
          </a:p>
          <a:p>
            <a:pPr marL="0" lvl="1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用</a:t>
            </a:r>
            <a:r>
              <a:rPr lang="en-US" altLang="zh-CN" dirty="0" smtClean="0">
                <a:sym typeface="Symbol"/>
              </a:rPr>
              <a:t>P(n</a:t>
            </a:r>
            <a:r>
              <a:rPr lang="en-US" altLang="zh-CN" dirty="0"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表示</a:t>
            </a:r>
            <a:r>
              <a:rPr lang="en-US" altLang="zh-CN" dirty="0" smtClean="0">
                <a:sym typeface="Symbol"/>
              </a:rPr>
              <a:t>P</a:t>
            </a:r>
            <a:r>
              <a:rPr lang="zh-CN" altLang="en-US" dirty="0" smtClean="0">
                <a:sym typeface="Symbol"/>
              </a:rPr>
              <a:t>中</a:t>
            </a:r>
            <a:r>
              <a:rPr lang="en-US" altLang="zh-CN" dirty="0">
                <a:sym typeface="Symbol"/>
              </a:rPr>
              <a:t>n</a:t>
            </a:r>
            <a:r>
              <a:rPr lang="zh-CN" altLang="en-US" dirty="0" smtClean="0">
                <a:sym typeface="Symbol"/>
              </a:rPr>
              <a:t>元谓词符号</a:t>
            </a:r>
            <a:r>
              <a:rPr lang="zh-CN" altLang="en-US" dirty="0">
                <a:sym typeface="Symbol"/>
              </a:rPr>
              <a:t>集合</a:t>
            </a:r>
            <a:endParaRPr lang="en-US" altLang="zh-CN" dirty="0">
              <a:sym typeface="Symbol" pitchFamily="18" charset="2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>
              <a:sym typeface="Symbol" pitchFamily="18" charset="2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ym typeface="Symbol" pitchFamily="18" charset="2"/>
              </a:rPr>
              <a:t>解释 </a:t>
            </a:r>
            <a:r>
              <a:rPr lang="en-US" altLang="zh-CN" sz="3200" dirty="0" smtClean="0">
                <a:sym typeface="Symbol" pitchFamily="18" charset="2"/>
              </a:rPr>
              <a:t>I=(</a:t>
            </a:r>
            <a:r>
              <a:rPr lang="en-US" altLang="zh-CN" sz="3200" dirty="0" smtClean="0"/>
              <a:t>D,I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ym typeface="Symbol" pitchFamily="18" charset="2"/>
              </a:rPr>
              <a:t>论域</a:t>
            </a:r>
            <a:r>
              <a:rPr lang="en-US" altLang="zh-CN" dirty="0" smtClean="0"/>
              <a:t>D</a:t>
            </a:r>
            <a:endParaRPr lang="en-US" altLang="zh-CN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</a:t>
            </a:r>
            <a:r>
              <a:rPr lang="en-US" altLang="zh-CN" baseline="-25000" dirty="0" smtClean="0"/>
              <a:t>0</a:t>
            </a:r>
            <a:r>
              <a:rPr lang="zh-CN" altLang="en-US" dirty="0" smtClean="0">
                <a:sym typeface="Symbol" pitchFamily="18" charset="2"/>
              </a:rPr>
              <a:t>：</a:t>
            </a:r>
            <a:r>
              <a:rPr lang="en-US" altLang="zh-CN" dirty="0" smtClean="0">
                <a:sym typeface="Symbol" pitchFamily="18" charset="2"/>
              </a:rPr>
              <a:t>F(n)</a:t>
            </a:r>
            <a:r>
              <a:rPr lang="en-US" altLang="zh-CN" dirty="0" smtClean="0">
                <a:sym typeface="Symbol"/>
              </a:rPr>
              <a:t>    (</a:t>
            </a:r>
            <a:r>
              <a:rPr lang="en-US" altLang="zh-CN" dirty="0" err="1" smtClean="0">
                <a:sym typeface="Symbol"/>
              </a:rPr>
              <a:t>D</a:t>
            </a:r>
            <a:r>
              <a:rPr lang="en-US" altLang="zh-CN" baseline="30000" dirty="0" err="1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 D</a:t>
            </a:r>
            <a:r>
              <a:rPr lang="en-US" altLang="zh-CN" dirty="0" smtClean="0">
                <a:sym typeface="Symbol"/>
              </a:rPr>
              <a:t>)	</a:t>
            </a:r>
            <a:endParaRPr lang="en-US" altLang="zh-CN" dirty="0" smtClean="0">
              <a:sym typeface="Symbol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</a:t>
            </a:r>
            <a:r>
              <a:rPr lang="en-US" altLang="zh-CN" baseline="-25000" dirty="0" smtClean="0"/>
              <a:t>0</a:t>
            </a:r>
            <a:r>
              <a:rPr lang="zh-CN" altLang="en-US" dirty="0" smtClean="0">
                <a:sym typeface="Symbol" pitchFamily="18" charset="2"/>
              </a:rPr>
              <a:t>：</a:t>
            </a:r>
            <a:r>
              <a:rPr lang="en-US" altLang="zh-CN" dirty="0" smtClean="0">
                <a:sym typeface="Symbol" pitchFamily="18" charset="2"/>
              </a:rPr>
              <a:t>P(n)</a:t>
            </a:r>
            <a:r>
              <a:rPr lang="en-US" altLang="zh-CN" dirty="0" smtClean="0">
                <a:sym typeface="Symbol"/>
              </a:rPr>
              <a:t>    (</a:t>
            </a:r>
            <a:r>
              <a:rPr lang="en-US" altLang="zh-CN" dirty="0" err="1" smtClean="0">
                <a:sym typeface="Symbol"/>
              </a:rPr>
              <a:t>PowerSet</a:t>
            </a:r>
            <a:r>
              <a:rPr lang="en-US" altLang="zh-CN" dirty="0" smtClean="0">
                <a:sym typeface="Symbol"/>
              </a:rPr>
              <a:t>(</a:t>
            </a:r>
            <a:r>
              <a:rPr lang="en-US" altLang="zh-CN" dirty="0" err="1" smtClean="0">
                <a:sym typeface="Symbol"/>
              </a:rPr>
              <a:t>D</a:t>
            </a:r>
            <a:r>
              <a:rPr lang="en-US" altLang="zh-CN" baseline="30000" dirty="0" err="1" smtClean="0">
                <a:sym typeface="Symbol"/>
              </a:rPr>
              <a:t>n</a:t>
            </a:r>
            <a:r>
              <a:rPr lang="en-US" altLang="zh-CN" dirty="0" smtClean="0">
                <a:sym typeface="Symbol"/>
              </a:rPr>
              <a:t>))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赋值</a:t>
            </a:r>
            <a:r>
              <a:rPr lang="en-US" altLang="zh-CN" dirty="0" smtClean="0"/>
              <a:t>/</a:t>
            </a:r>
            <a:r>
              <a:rPr lang="zh-CN" altLang="en-US" dirty="0" smtClean="0"/>
              <a:t>状态</a:t>
            </a:r>
            <a:r>
              <a:rPr lang="el-GR" altLang="zh-CN" dirty="0" smtClean="0">
                <a:sym typeface="Symbol" pitchFamily="18" charset="2"/>
              </a:rPr>
              <a:t></a:t>
            </a:r>
            <a:endParaRPr lang="en-US" altLang="zh-CN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zh-CN" altLang="en-US" dirty="0" smtClean="0">
                <a:sym typeface="Symbol" pitchFamily="18" charset="2"/>
              </a:rPr>
              <a:t> ：</a:t>
            </a:r>
            <a:r>
              <a:rPr lang="en-US" altLang="zh-CN" dirty="0" smtClean="0">
                <a:sym typeface="Symbol" pitchFamily="18" charset="2"/>
              </a:rPr>
              <a:t>(XD)</a:t>
            </a:r>
            <a:r>
              <a:rPr lang="en-US" altLang="zh-CN" dirty="0" smtClean="0"/>
              <a:t>	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谓词逻辑</a:t>
            </a:r>
            <a:endParaRPr lang="en-US" altLang="zh-CN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真假值</a:t>
            </a:r>
            <a:endParaRPr lang="en-US" altLang="zh-CN" sz="32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ym typeface="Symbol"/>
              </a:rPr>
              <a:t></a:t>
            </a:r>
            <a:endParaRPr lang="en-US" altLang="zh-CN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>
                <a:sym typeface="Symbol" pitchFamily="18" charset="2"/>
              </a:rPr>
              <a:t>I(</a:t>
            </a:r>
            <a:r>
              <a:rPr lang="zh-CN" altLang="en-US" dirty="0" smtClean="0">
                <a:sym typeface="Symbol"/>
              </a:rPr>
              <a:t></a:t>
            </a:r>
            <a:r>
              <a:rPr lang="en-US" altLang="zh-CN" dirty="0" smtClean="0">
                <a:sym typeface="Symbol"/>
              </a:rPr>
              <a:t>)</a:t>
            </a:r>
            <a:endParaRPr lang="en-US" altLang="zh-CN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I(</a:t>
            </a:r>
            <a:r>
              <a:rPr lang="zh-CN" altLang="en-US" dirty="0" smtClean="0">
                <a:sym typeface="Symbol"/>
              </a:rPr>
              <a:t></a:t>
            </a:r>
            <a:r>
              <a:rPr lang="en-US" altLang="zh-CN" dirty="0" smtClean="0">
                <a:sym typeface="Symbol"/>
              </a:rPr>
              <a:t>)(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|=</a:t>
            </a:r>
            <a:r>
              <a:rPr lang="en-US" altLang="zh-CN" baseline="-25000" dirty="0" smtClean="0"/>
              <a:t>I</a:t>
            </a:r>
            <a:r>
              <a:rPr lang="zh-CN" altLang="en-US" dirty="0" smtClean="0">
                <a:sym typeface="Symbol"/>
              </a:rPr>
              <a:t> </a:t>
            </a:r>
            <a:endParaRPr lang="en-US" altLang="zh-CN" dirty="0" smtClean="0">
              <a:sym typeface="Symbol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>
              <a:sym typeface="Symbol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ym typeface="Symbol"/>
              </a:rPr>
              <a:t>替换</a:t>
            </a:r>
            <a:endParaRPr lang="en-US" altLang="zh-CN" dirty="0" smtClean="0">
              <a:sym typeface="Symbol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’ = 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]…[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’ = 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/>
              <a:t>[x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/I(t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]…[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/I(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]</a:t>
            </a:r>
            <a:endParaRPr lang="en-US" altLang="zh-CN" dirty="0" smtClean="0">
              <a:sym typeface="Symbol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>
                <a:sym typeface="Symbol"/>
              </a:rPr>
              <a:t>定理：</a:t>
            </a:r>
            <a:r>
              <a:rPr lang="en-US" altLang="zh-CN" dirty="0" smtClean="0">
                <a:sym typeface="Symbol"/>
              </a:rPr>
              <a:t>I(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’)(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 = </a:t>
            </a:r>
            <a:r>
              <a:rPr lang="en-US" altLang="zh-CN" dirty="0" smtClean="0">
                <a:sym typeface="Symbol"/>
              </a:rPr>
              <a:t>I(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)(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’) </a:t>
            </a:r>
            <a:endParaRPr lang="en-US" altLang="zh-CN" dirty="0" smtClean="0">
              <a:sym typeface="Symbol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 rtlCol="0">
            <a:normAutofit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000" dirty="0" smtClean="0">
                <a:sym typeface="Symbol"/>
              </a:rPr>
              <a:t></a:t>
            </a:r>
            <a:r>
              <a:rPr lang="en-US" altLang="zh-CN" sz="3000" dirty="0" smtClean="0">
                <a:sym typeface="Symbol" pitchFamily="18" charset="2"/>
              </a:rPr>
              <a:t>: </a:t>
            </a:r>
            <a:r>
              <a:rPr lang="en-US" altLang="zh-CN" sz="3000" dirty="0" smtClean="0"/>
              <a:t>x&gt;y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ym typeface="Symbol" pitchFamily="18" charset="2"/>
              </a:rPr>
              <a:t>I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l-GR" altLang="zh-CN" sz="3000" dirty="0" smtClean="0">
                <a:sym typeface="Symbol" pitchFamily="18" charset="2"/>
              </a:rPr>
              <a:t></a:t>
            </a:r>
            <a:r>
              <a:rPr lang="en-US" altLang="zh-CN" sz="3000" dirty="0" smtClean="0">
                <a:sym typeface="Symbol" pitchFamily="18" charset="2"/>
              </a:rPr>
              <a:t>: (</a:t>
            </a:r>
            <a:r>
              <a:rPr lang="en-US" altLang="zh-CN" sz="3000" dirty="0" err="1" smtClean="0">
                <a:sym typeface="Symbol" pitchFamily="18" charset="2"/>
              </a:rPr>
              <a:t>x,y</a:t>
            </a:r>
            <a:r>
              <a:rPr lang="en-US" altLang="zh-CN" sz="3000" dirty="0" smtClean="0">
                <a:sym typeface="Symbol" pitchFamily="18" charset="2"/>
              </a:rPr>
              <a:t>)=(5,2)</a:t>
            </a:r>
            <a:endParaRPr lang="en-US" altLang="zh-CN" sz="3000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>
                <a:sym typeface="Symbol"/>
              </a:rPr>
              <a:t>I(</a:t>
            </a:r>
            <a:r>
              <a:rPr lang="el-GR" altLang="zh-CN" sz="3000" dirty="0">
                <a:sym typeface="Symbol" pitchFamily="18" charset="2"/>
              </a:rPr>
              <a:t></a:t>
            </a:r>
            <a:r>
              <a:rPr lang="en-US" altLang="zh-CN" sz="3000" dirty="0">
                <a:sym typeface="Symbol" pitchFamily="18" charset="2"/>
              </a:rPr>
              <a:t>)(</a:t>
            </a:r>
            <a:r>
              <a:rPr lang="el-GR" altLang="zh-CN" sz="3000" dirty="0" smtClean="0">
                <a:sym typeface="Symbol" pitchFamily="18" charset="2"/>
              </a:rPr>
              <a:t></a:t>
            </a:r>
            <a:r>
              <a:rPr lang="en-US" altLang="zh-CN" sz="3000" dirty="0" smtClean="0">
                <a:sym typeface="Symbol" pitchFamily="18" charset="2"/>
              </a:rPr>
              <a:t>) = 5&gt;2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>
              <a:sym typeface="Symbol" pitchFamily="18" charset="2"/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000" dirty="0" smtClean="0">
                <a:sym typeface="Symbol"/>
              </a:rPr>
              <a:t></a:t>
            </a:r>
            <a:r>
              <a:rPr lang="en-US" altLang="zh-CN" sz="3000" dirty="0" smtClean="0">
                <a:sym typeface="Symbol"/>
              </a:rPr>
              <a:t>’</a:t>
            </a:r>
            <a:r>
              <a:rPr lang="en-US" altLang="zh-CN" sz="3000" dirty="0" smtClean="0">
                <a:sym typeface="Symbol" pitchFamily="18" charset="2"/>
              </a:rPr>
              <a:t>: </a:t>
            </a:r>
            <a:r>
              <a:rPr lang="en-US" altLang="zh-CN" sz="3000" dirty="0" smtClean="0"/>
              <a:t>(x+1)&gt;y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3000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000" dirty="0" smtClean="0">
                <a:sym typeface="Symbol"/>
              </a:rPr>
              <a:t>Q:  I</a:t>
            </a:r>
            <a:r>
              <a:rPr lang="en-US" altLang="zh-CN" sz="3000" dirty="0">
                <a:sym typeface="Symbol"/>
              </a:rPr>
              <a:t>(</a:t>
            </a:r>
            <a:r>
              <a:rPr lang="el-GR" altLang="zh-CN" sz="3000" dirty="0">
                <a:sym typeface="Symbol" pitchFamily="18" charset="2"/>
              </a:rPr>
              <a:t></a:t>
            </a:r>
            <a:r>
              <a:rPr lang="en-US" altLang="zh-CN" sz="3000" dirty="0">
                <a:sym typeface="Symbol" pitchFamily="18" charset="2"/>
              </a:rPr>
              <a:t>’)(</a:t>
            </a:r>
            <a:r>
              <a:rPr lang="el-GR" altLang="zh-CN" sz="3000" dirty="0">
                <a:sym typeface="Symbol" pitchFamily="18" charset="2"/>
              </a:rPr>
              <a:t></a:t>
            </a:r>
            <a:r>
              <a:rPr lang="en-US" altLang="zh-CN" sz="3000" dirty="0">
                <a:sym typeface="Symbol" pitchFamily="18" charset="2"/>
              </a:rPr>
              <a:t>) = </a:t>
            </a:r>
            <a:r>
              <a:rPr lang="en-US" altLang="zh-CN" sz="3000" dirty="0">
                <a:sym typeface="Symbol"/>
              </a:rPr>
              <a:t>I(</a:t>
            </a:r>
            <a:r>
              <a:rPr lang="el-GR" altLang="zh-CN" sz="3000" dirty="0">
                <a:sym typeface="Symbol" pitchFamily="18" charset="2"/>
              </a:rPr>
              <a:t></a:t>
            </a:r>
            <a:r>
              <a:rPr lang="en-US" altLang="zh-CN" sz="3000" dirty="0">
                <a:sym typeface="Symbol" pitchFamily="18" charset="2"/>
              </a:rPr>
              <a:t>)(</a:t>
            </a:r>
            <a:r>
              <a:rPr lang="el-GR" altLang="zh-CN" sz="3000" dirty="0">
                <a:sym typeface="Symbol" pitchFamily="18" charset="2"/>
              </a:rPr>
              <a:t></a:t>
            </a:r>
            <a:r>
              <a:rPr lang="en-US" altLang="zh-CN" sz="3000" dirty="0" smtClean="0">
                <a:sym typeface="Symbol" pitchFamily="18" charset="2"/>
              </a:rPr>
              <a:t>’) where </a:t>
            </a:r>
            <a:r>
              <a:rPr lang="el-GR" altLang="zh-CN" dirty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’: (</a:t>
            </a:r>
            <a:r>
              <a:rPr lang="en-US" altLang="zh-CN" dirty="0" err="1">
                <a:sym typeface="Symbol" pitchFamily="18" charset="2"/>
              </a:rPr>
              <a:t>x,y</a:t>
            </a:r>
            <a:r>
              <a:rPr lang="en-US" altLang="zh-CN" dirty="0" smtClean="0">
                <a:sym typeface="Symbol" pitchFamily="18" charset="2"/>
              </a:rPr>
              <a:t>)=(</a:t>
            </a:r>
            <a:r>
              <a:rPr lang="en-US" altLang="zh-CN" dirty="0">
                <a:sym typeface="Symbol" pitchFamily="18" charset="2"/>
              </a:rPr>
              <a:t>I(x+1)</a:t>
            </a:r>
            <a:r>
              <a:rPr lang="el-GR" altLang="zh-CN" dirty="0">
                <a:sym typeface="Symbol" pitchFamily="18" charset="2"/>
              </a:rPr>
              <a:t></a:t>
            </a:r>
            <a:r>
              <a:rPr lang="en-US" altLang="zh-CN" dirty="0">
                <a:sym typeface="Symbol" pitchFamily="18" charset="2"/>
              </a:rPr>
              <a:t>,2)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>
              <a:sym typeface="Symbol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62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谓词逻辑</a:t>
            </a:r>
            <a:endParaRPr lang="en-US" altLang="zh-CN" smtClean="0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itchFamily="18" charset="2"/>
              </a:rPr>
              <a:t>B=(F,P)</a:t>
            </a:r>
            <a:r>
              <a:rPr lang="zh-CN" altLang="en-US" smtClean="0"/>
              <a:t> ：  </a:t>
            </a:r>
            <a:r>
              <a:rPr lang="en-US" altLang="zh-CN" smtClean="0"/>
              <a:t>	</a:t>
            </a:r>
            <a:r>
              <a:rPr lang="zh-CN" altLang="en-US" smtClean="0"/>
              <a:t>基本符号集</a:t>
            </a:r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l-GR" altLang="zh-CN" smtClean="0">
                <a:sym typeface="Symbol" pitchFamily="18" charset="2"/>
              </a:rPr>
              <a:t></a:t>
            </a:r>
            <a:r>
              <a:rPr lang="zh-CN" altLang="en-US" smtClean="0"/>
              <a:t>： </a:t>
            </a:r>
            <a:r>
              <a:rPr lang="en-US" altLang="zh-CN" smtClean="0"/>
              <a:t>		</a:t>
            </a:r>
            <a:r>
              <a:rPr lang="zh-CN" altLang="en-US" smtClean="0"/>
              <a:t>公式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I=(D,I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：  </a:t>
            </a:r>
            <a:r>
              <a:rPr lang="en-US" altLang="zh-CN" smtClean="0"/>
              <a:t>	</a:t>
            </a:r>
            <a:r>
              <a:rPr lang="zh-CN" altLang="en-US" smtClean="0"/>
              <a:t>解释</a:t>
            </a:r>
            <a:endParaRPr lang="en-US" altLang="zh-CN" smtClean="0"/>
          </a:p>
          <a:p>
            <a:pPr eaLnBrk="1" hangingPunct="1"/>
            <a:r>
              <a:rPr lang="el-GR" altLang="zh-CN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(XD)</a:t>
            </a:r>
            <a:r>
              <a:rPr lang="zh-CN" altLang="en-US" smtClean="0"/>
              <a:t>： </a:t>
            </a:r>
            <a:r>
              <a:rPr lang="en-US" altLang="zh-CN" smtClean="0"/>
              <a:t>	</a:t>
            </a:r>
            <a:r>
              <a:rPr lang="zh-CN" altLang="en-US" smtClean="0"/>
              <a:t>赋值</a:t>
            </a:r>
            <a:r>
              <a:rPr lang="en-US" altLang="zh-CN" smtClean="0"/>
              <a:t>/</a:t>
            </a:r>
            <a:r>
              <a:rPr lang="zh-CN" altLang="en-US" smtClean="0"/>
              <a:t>状态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CN" sz="3200" smtClean="0"/>
              <a:t>I(</a:t>
            </a:r>
            <a:r>
              <a:rPr lang="zh-CN" altLang="en-US" sz="3200" smtClean="0">
                <a:sym typeface="Symbol" pitchFamily="18" charset="2"/>
              </a:rPr>
              <a:t></a:t>
            </a:r>
            <a:r>
              <a:rPr lang="en-US" altLang="zh-CN" sz="3200" smtClean="0">
                <a:sym typeface="Symbol" pitchFamily="18" charset="2"/>
              </a:rPr>
              <a:t>)(</a:t>
            </a:r>
            <a:r>
              <a:rPr lang="el-GR" altLang="zh-CN" sz="3200" smtClean="0">
                <a:sym typeface="Symbol" pitchFamily="18" charset="2"/>
              </a:rPr>
              <a:t></a:t>
            </a:r>
            <a:r>
              <a:rPr lang="en-US" altLang="zh-CN" sz="3200" smtClean="0">
                <a:sym typeface="Symbol" pitchFamily="18" charset="2"/>
              </a:rPr>
              <a:t>)</a:t>
            </a:r>
            <a:r>
              <a:rPr lang="zh-CN" altLang="en-US" sz="3200" smtClean="0"/>
              <a:t>：</a:t>
            </a:r>
            <a:r>
              <a:rPr lang="en-US" altLang="zh-CN" sz="3200" smtClean="0">
                <a:sym typeface="Symbol" pitchFamily="18" charset="2"/>
              </a:rPr>
              <a:t>	</a:t>
            </a:r>
            <a:r>
              <a:rPr lang="zh-CN" altLang="en-US" sz="3200" smtClean="0"/>
              <a:t>真假值</a:t>
            </a: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/>
            <a:r>
              <a:rPr lang="en-US" altLang="zh-CN" smtClean="0"/>
              <a:t>I(</a:t>
            </a:r>
            <a:r>
              <a:rPr lang="el-GR" altLang="zh-CN" smtClean="0">
                <a:sym typeface="Symbol" pitchFamily="18" charset="2"/>
              </a:rPr>
              <a:t></a:t>
            </a:r>
            <a:r>
              <a:rPr lang="en-US" altLang="zh-CN" smtClean="0"/>
              <a:t>[x</a:t>
            </a:r>
            <a:r>
              <a:rPr lang="en-US" altLang="zh-CN" baseline="-25000" smtClean="0"/>
              <a:t>1</a:t>
            </a:r>
            <a:r>
              <a:rPr lang="en-US" altLang="zh-CN" smtClean="0"/>
              <a:t>/t</a:t>
            </a:r>
            <a:r>
              <a:rPr lang="en-US" altLang="zh-CN" baseline="-25000" smtClean="0"/>
              <a:t>1</a:t>
            </a:r>
            <a:r>
              <a:rPr lang="en-US" altLang="zh-CN" smtClean="0"/>
              <a:t>]…[x</a:t>
            </a:r>
            <a:r>
              <a:rPr lang="en-US" altLang="zh-CN" baseline="-25000" smtClean="0"/>
              <a:t>n</a:t>
            </a:r>
            <a:r>
              <a:rPr lang="en-US" altLang="zh-CN" smtClean="0"/>
              <a:t>/t</a:t>
            </a:r>
            <a:r>
              <a:rPr lang="en-US" altLang="zh-CN" baseline="-25000" smtClean="0"/>
              <a:t>n</a:t>
            </a:r>
            <a:r>
              <a:rPr lang="en-US" altLang="zh-CN" smtClean="0"/>
              <a:t>])(</a:t>
            </a:r>
            <a:r>
              <a:rPr lang="el-GR" altLang="zh-CN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CN" smtClean="0"/>
              <a:t>I(</a:t>
            </a:r>
            <a:r>
              <a:rPr lang="el-GR" altLang="zh-CN" smtClean="0">
                <a:sym typeface="Symbol" pitchFamily="18" charset="2"/>
              </a:rPr>
              <a:t></a:t>
            </a:r>
            <a:r>
              <a:rPr lang="en-US" altLang="zh-CN" smtClean="0"/>
              <a:t>)(</a:t>
            </a:r>
            <a:r>
              <a:rPr lang="el-GR" altLang="zh-CN" smtClean="0">
                <a:sym typeface="Symbol" pitchFamily="18" charset="2"/>
              </a:rPr>
              <a:t></a:t>
            </a:r>
            <a:r>
              <a:rPr lang="en-US" altLang="zh-CN" smtClean="0"/>
              <a:t>[x</a:t>
            </a:r>
            <a:r>
              <a:rPr lang="en-US" altLang="zh-CN" baseline="-25000" smtClean="0"/>
              <a:t>1</a:t>
            </a:r>
            <a:r>
              <a:rPr lang="en-US" altLang="zh-CN" smtClean="0"/>
              <a:t>/I(t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 (</a:t>
            </a:r>
            <a:r>
              <a:rPr lang="el-GR" altLang="zh-CN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]…[x</a:t>
            </a:r>
            <a:r>
              <a:rPr lang="en-US" altLang="zh-CN" baseline="-25000" smtClean="0"/>
              <a:t>n</a:t>
            </a:r>
            <a:r>
              <a:rPr lang="en-US" altLang="zh-CN" smtClean="0"/>
              <a:t>/I(t</a:t>
            </a:r>
            <a:r>
              <a:rPr lang="en-US" altLang="zh-CN" baseline="-25000" smtClean="0"/>
              <a:t>n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(</a:t>
            </a:r>
            <a:r>
              <a:rPr lang="el-GR" altLang="zh-CN" smtClean="0">
                <a:sym typeface="Symbol" pitchFamily="18" charset="2"/>
              </a:rPr>
              <a:t>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en-US" altLang="zh-CN" smtClean="0"/>
              <a:t>]</a:t>
            </a:r>
            <a:r>
              <a:rPr lang="en-US" altLang="zh-CN" smtClean="0">
                <a:sym typeface="Symbol" pitchFamily="18" charset="2"/>
              </a:rPr>
              <a:t>)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逻辑与程序</a:t>
            </a:r>
            <a:endParaRPr lang="en-US" altLang="zh-CN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075613" cy="554355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x:=t</a:t>
            </a:r>
          </a:p>
          <a:p>
            <a:pPr eaLnBrk="1" hangingPunct="1"/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l-GR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} x:=t {</a:t>
            </a:r>
            <a:r>
              <a:rPr lang="el-GR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’}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语义</a:t>
            </a:r>
            <a:r>
              <a:rPr lang="en-US" altLang="zh-CN" dirty="0" smtClean="0">
                <a:sym typeface="Symbol" pitchFamily="18" charset="2"/>
              </a:rPr>
              <a:t>: 		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’ = 	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/>
              <a:t>[x/I(t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(</a:t>
            </a:r>
            <a:r>
              <a:rPr lang="el-GR" altLang="zh-CN" dirty="0" smtClean="0">
                <a:sym typeface="Symbol" pitchFamily="18" charset="2"/>
              </a:rPr>
              <a:t>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en-US" altLang="zh-CN" dirty="0" smtClean="0"/>
              <a:t>]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/>
            <a:endParaRPr lang="en-US" altLang="zh-CN" sz="2800" dirty="0" smtClean="0">
              <a:sym typeface="Symbol" pitchFamily="18" charset="2"/>
            </a:endParaRPr>
          </a:p>
          <a:p>
            <a:pPr eaLnBrk="1" hangingPunct="1"/>
            <a:r>
              <a:rPr lang="en-US" altLang="zh-CN" sz="2800" dirty="0" smtClean="0">
                <a:sym typeface="Symbol" pitchFamily="18" charset="2"/>
              </a:rPr>
              <a:t>{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’} x:=t {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}	</a:t>
            </a:r>
          </a:p>
          <a:p>
            <a:pPr eaLnBrk="1" hangingPunct="1"/>
            <a:r>
              <a:rPr lang="zh-CN" altLang="en-US" sz="2800" dirty="0">
                <a:sym typeface="Symbol" pitchFamily="18" charset="2"/>
              </a:rPr>
              <a:t>语义</a:t>
            </a:r>
            <a:r>
              <a:rPr lang="en-US" altLang="zh-CN" sz="2800" dirty="0">
                <a:sym typeface="Symbol" pitchFamily="18" charset="2"/>
              </a:rPr>
              <a:t>: 	</a:t>
            </a:r>
            <a:r>
              <a:rPr lang="en-US" altLang="zh-CN" sz="2800" dirty="0" smtClean="0">
                <a:sym typeface="Symbol" pitchFamily="18" charset="2"/>
              </a:rPr>
              <a:t>	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’(</a:t>
            </a:r>
            <a:r>
              <a:rPr lang="el-GR" altLang="zh-CN" sz="2800" dirty="0" smtClean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)  </a:t>
            </a:r>
            <a:r>
              <a:rPr lang="en-US" altLang="zh-CN" sz="2800" dirty="0" smtClean="0">
                <a:sym typeface="Wingdings" panose="05000000000000000000" pitchFamily="2" charset="2"/>
              </a:rPr>
              <a:t> </a:t>
            </a:r>
            <a:r>
              <a:rPr lang="en-US" altLang="zh-CN" sz="2800" dirty="0" smtClean="0">
                <a:sym typeface="Symbol" pitchFamily="18" charset="2"/>
              </a:rPr>
              <a:t>I(</a:t>
            </a:r>
            <a:r>
              <a:rPr lang="el-GR" altLang="zh-CN" sz="2800" dirty="0" smtClean="0">
                <a:sym typeface="Symbol" pitchFamily="18" charset="2"/>
              </a:rPr>
              <a:t></a:t>
            </a:r>
            <a:r>
              <a:rPr lang="en-US" altLang="zh-CN" sz="2800" dirty="0" smtClean="0">
                <a:sym typeface="Symbol" pitchFamily="18" charset="2"/>
              </a:rPr>
              <a:t>)(</a:t>
            </a:r>
            <a:r>
              <a:rPr lang="el-GR" altLang="zh-CN" sz="2800" dirty="0">
                <a:sym typeface="Symbol" pitchFamily="18" charset="2"/>
              </a:rPr>
              <a:t></a:t>
            </a:r>
            <a:r>
              <a:rPr lang="en-US" altLang="zh-CN" sz="2800" dirty="0" smtClean="0">
                <a:sym typeface="Symbol" pitchFamily="18" charset="2"/>
              </a:rPr>
              <a:t>’)</a:t>
            </a:r>
            <a:endParaRPr lang="en-US" altLang="zh-CN" sz="2800" dirty="0" smtClean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endParaRPr lang="en-US" altLang="zh-CN" dirty="0">
              <a:sym typeface="Symbol" pitchFamily="18" charset="2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l-GR" altLang="zh-CN" dirty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’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l-GR" altLang="zh-CN" dirty="0">
                <a:sym typeface="Symbol" pitchFamily="18" charset="2"/>
              </a:rPr>
              <a:t></a:t>
            </a:r>
            <a:r>
              <a:rPr lang="en-US" altLang="zh-CN" dirty="0"/>
              <a:t>[x/t</a:t>
            </a:r>
            <a:r>
              <a:rPr lang="en-US" altLang="zh-CN" dirty="0" smtClean="0"/>
              <a:t>]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dirty="0" smtClean="0">
                <a:sym typeface="Symbol" pitchFamily="18" charset="2"/>
              </a:rPr>
              <a:t>最弱前断言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>
                <a:sym typeface="Symbol" pitchFamily="18" charset="2"/>
              </a:rPr>
              <a:t>’= </a:t>
            </a:r>
            <a:r>
              <a:rPr lang="el-GR" altLang="zh-CN" dirty="0" smtClean="0">
                <a:sym typeface="Symbol" pitchFamily="18" charset="2"/>
              </a:rPr>
              <a:t></a:t>
            </a:r>
            <a:r>
              <a:rPr lang="en-US" altLang="zh-CN" dirty="0" smtClean="0"/>
              <a:t>[x/t</a:t>
            </a:r>
            <a:r>
              <a:rPr lang="en-US" altLang="zh-CN" dirty="0" smtClean="0"/>
              <a:t>]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356</Words>
  <Application>Microsoft Office PowerPoint</Application>
  <PresentationFormat>全屏显示(4:3)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逻辑与程序</vt:lpstr>
      <vt:lpstr>PowerPoint 演示文稿</vt:lpstr>
      <vt:lpstr>PowerPoint 演示文稿</vt:lpstr>
      <vt:lpstr>谓词逻辑</vt:lpstr>
      <vt:lpstr>谓词逻辑</vt:lpstr>
      <vt:lpstr>谓词逻辑</vt:lpstr>
      <vt:lpstr>例子</vt:lpstr>
      <vt:lpstr>谓词逻辑</vt:lpstr>
      <vt:lpstr>逻辑与程序</vt:lpstr>
      <vt:lpstr>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zwh</cp:lastModifiedBy>
  <cp:revision>181</cp:revision>
  <dcterms:modified xsi:type="dcterms:W3CDTF">2018-03-29T00:55:43Z</dcterms:modified>
</cp:coreProperties>
</file>