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07200" cy="99393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84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3889C-8CC1-4204-A597-918B05EAD238}" type="datetimeFigureOut">
              <a:rPr lang="zh-CN" altLang="en-US" smtClean="0"/>
              <a:pPr/>
              <a:t>2018-3-28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EE4CD-BEDF-459D-9638-8E71CFCA27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9338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72070-B76A-4219-B058-7D41A228CBC0}" type="datetimeFigureOut">
              <a:rPr lang="zh-CN" altLang="en-US" smtClean="0"/>
              <a:pPr/>
              <a:t>2018-3-28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21185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E915E-B208-4B55-9CE6-02462055E4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4517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0578FE-0991-4E02-A70C-F1290E2694E8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3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B70E9D6-DF00-479B-BC6B-6A9D24D4F4AE}" type="slidenum">
              <a:rPr lang="zh-CN" altLang="en-US" sz="1200"/>
              <a:pPr algn="r"/>
              <a:t>11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1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66E0853-A20B-45D8-8783-BD17D6C72388}" type="slidenum">
              <a:rPr lang="zh-CN" altLang="en-US" sz="1200"/>
              <a:pPr algn="r"/>
              <a:t>12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39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D10DFEC-4F99-46B3-B8AD-43654F49A3D4}" type="slidenum">
              <a:rPr lang="zh-CN" altLang="en-US" sz="1200"/>
              <a:pPr algn="r"/>
              <a:t>13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7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1E77DE3-A7C5-4DF7-91DC-B0A3184C855B}" type="slidenum">
              <a:rPr lang="zh-CN" altLang="en-US" sz="1200"/>
              <a:pPr algn="r"/>
              <a:t>14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451F04-A6C8-41BF-8836-7EBFB06FCF41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AF3800-41E2-459C-B9F9-EACB753B191E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4EE45A-6E08-4332-9481-E57B50B3D2FF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5" name="灯片编号占位符 3"/>
          <p:cNvSpPr txBox="1">
            <a:spLocks noGrp="1"/>
          </p:cNvSpPr>
          <p:nvPr/>
        </p:nvSpPr>
        <p:spPr bwMode="auto">
          <a:xfrm>
            <a:off x="3855838" y="9440647"/>
            <a:ext cx="2949787" cy="49696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8C69911-D323-4C83-992F-6CD53A5632A4}" type="slidenum">
              <a:rPr lang="zh-CN" altLang="en-US" sz="1200">
                <a:ea typeface="+mn-ea"/>
              </a:rPr>
              <a:pPr algn="r">
                <a:defRPr/>
              </a:pPr>
              <a:t>19</a:t>
            </a:fld>
            <a:endParaRPr lang="en-US" altLang="zh-CN" sz="1200">
              <a:ea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33BC02-801E-4FB9-8BAF-239EF8A12CED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zh-CN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 txBox="1">
            <a:spLocks noGrp="1" noChangeArrowheads="1"/>
          </p:cNvSpPr>
          <p:nvPr/>
        </p:nvSpPr>
        <p:spPr bwMode="auto">
          <a:xfrm>
            <a:off x="3855838" y="9440647"/>
            <a:ext cx="2949787" cy="49696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AF6B6C1-6581-4555-B6EC-F9EACCB7359A}" type="slidenum">
              <a:rPr lang="en-US" altLang="zh-CN" sz="1200">
                <a:latin typeface="+mn-lt"/>
                <a:ea typeface="+mn-ea"/>
              </a:rPr>
              <a:pPr algn="r">
                <a:defRPr/>
              </a:pPr>
              <a:t>21</a:t>
            </a:fld>
            <a:endParaRPr lang="en-US" altLang="zh-CN" sz="1200">
              <a:latin typeface="+mn-lt"/>
              <a:ea typeface="+mn-ea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4103A3-16D6-4D7F-88D2-60E394DCC2A2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DF803-97C7-4ABE-A86D-7F616A075755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 txBox="1">
            <a:spLocks noGrp="1" noChangeArrowheads="1"/>
          </p:cNvSpPr>
          <p:nvPr/>
        </p:nvSpPr>
        <p:spPr bwMode="auto">
          <a:xfrm>
            <a:off x="3855838" y="9440647"/>
            <a:ext cx="2949787" cy="49696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0A89D02-598E-4C9C-9544-BFB64BDE7C18}" type="slidenum">
              <a:rPr lang="en-US" altLang="zh-CN" sz="1200">
                <a:latin typeface="+mn-lt"/>
                <a:ea typeface="+mn-ea"/>
              </a:rPr>
              <a:pPr algn="r">
                <a:defRPr/>
              </a:pPr>
              <a:t>26</a:t>
            </a:fld>
            <a:endParaRPr lang="en-US" altLang="zh-CN" sz="1200">
              <a:latin typeface="+mn-lt"/>
              <a:ea typeface="+mn-ea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 txBox="1">
            <a:spLocks noGrp="1" noChangeArrowheads="1"/>
          </p:cNvSpPr>
          <p:nvPr/>
        </p:nvSpPr>
        <p:spPr bwMode="auto">
          <a:xfrm>
            <a:off x="3855838" y="9440647"/>
            <a:ext cx="2949787" cy="49696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F3454A91-0386-4C1A-AD89-408C6E26CCC2}" type="slidenum">
              <a:rPr lang="en-US" altLang="zh-CN" sz="1200">
                <a:latin typeface="+mn-lt"/>
                <a:ea typeface="+mn-ea"/>
              </a:rPr>
              <a:pPr algn="r">
                <a:defRPr/>
              </a:pPr>
              <a:t>27</a:t>
            </a:fld>
            <a:endParaRPr lang="en-US" altLang="zh-CN" sz="1200">
              <a:latin typeface="+mn-lt"/>
              <a:ea typeface="+mn-ea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C4163B-615E-43F1-BF0F-90952DF81941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07FB46-8DA4-405A-866B-6E21F63AECE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B4ECFA-1848-4F35-B9AF-14CB8804C908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77FD8E-BC32-40A2-B54E-5A844B3AB0DB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CA10FD-A8EB-435E-B196-7C11A26C96ED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5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BDA6E39-F7DC-4D6F-99B9-5815640D4C62}" type="slidenum">
              <a:rPr lang="zh-CN" altLang="en-US" sz="1200">
                <a:ea typeface="+mn-ea"/>
              </a:rPr>
              <a:pPr algn="r">
                <a:defRPr/>
              </a:pPr>
              <a:t>9</a:t>
            </a:fld>
            <a:endParaRPr lang="en-US" altLang="zh-CN" sz="1200">
              <a:ea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D8FFCC-AB1D-4217-8EF7-DB510FC23009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solidFill>
            <a:schemeClr val="tx2">
              <a:lumMod val="20000"/>
              <a:lumOff val="80000"/>
              <a:alpha val="47000"/>
            </a:schemeClr>
          </a:solidFill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../../&#26700;&#38754;/tmp/lec4/a1x.pptx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468313" y="1196975"/>
            <a:ext cx="8207375" cy="1470025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公平卫式迁移模型</a:t>
            </a:r>
            <a:endParaRPr lang="en-US" altLang="zh-CN" sz="4000" smtClean="0"/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107950" y="3573463"/>
            <a:ext cx="8856663" cy="251936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898989"/>
                </a:solidFill>
              </a:rPr>
              <a:t>中国科学院软件研究所</a:t>
            </a:r>
            <a:endParaRPr lang="en-US" altLang="zh-CN" smtClean="0">
              <a:solidFill>
                <a:srgbClr val="898989"/>
              </a:solidFill>
            </a:endParaRPr>
          </a:p>
          <a:p>
            <a:pPr eaLnBrk="1" hangingPunct="1"/>
            <a:r>
              <a:rPr lang="zh-CN" altLang="en-US" smtClean="0">
                <a:solidFill>
                  <a:srgbClr val="898989"/>
                </a:solidFill>
              </a:rPr>
              <a:t>计算机科学国家重点实验室</a:t>
            </a:r>
            <a:endParaRPr lang="en-US" altLang="zh-CN" smtClean="0">
              <a:solidFill>
                <a:srgbClr val="898989"/>
              </a:solidFill>
            </a:endParaRPr>
          </a:p>
          <a:p>
            <a:pPr eaLnBrk="1" hangingPunct="1"/>
            <a:r>
              <a:rPr lang="zh-CN" altLang="en-US" smtClean="0">
                <a:solidFill>
                  <a:srgbClr val="898989"/>
                </a:solidFill>
              </a:rPr>
              <a:t>张文辉</a:t>
            </a:r>
            <a:endParaRPr lang="en-US" altLang="zh-CN" smtClean="0">
              <a:solidFill>
                <a:srgbClr val="898989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898989"/>
                </a:solidFill>
              </a:rPr>
              <a:t>http://lcs.ios.ac.cn/~zwh/</a:t>
            </a:r>
          </a:p>
          <a:p>
            <a:pPr eaLnBrk="1" hangingPunct="1"/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15363" name="Subtitle 2"/>
          <p:cNvSpPr txBox="1">
            <a:spLocks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altLang="zh-CN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模型性质</a:t>
            </a:r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是</a:t>
            </a:r>
            <a:r>
              <a:rPr lang="zh-CN" altLang="en-US" smtClean="0"/>
              <a:t>模型</a:t>
            </a:r>
            <a:r>
              <a:rPr lang="en-US" altLang="zh-CN" smtClean="0"/>
              <a:t>M</a:t>
            </a:r>
            <a:r>
              <a:rPr lang="zh-CN" altLang="en-US" smtClean="0"/>
              <a:t>的公平必达性质当且仅当</a:t>
            </a:r>
            <a:r>
              <a:rPr lang="zh-CN" altLang="en-US" smtClean="0">
                <a:sym typeface="Symbol" pitchFamily="18" charset="2"/>
              </a:rPr>
              <a:t></a:t>
            </a:r>
            <a:r>
              <a:rPr lang="en-US" altLang="zh-CN" smtClean="0">
                <a:sym typeface="Symbol" pitchFamily="18" charset="2"/>
              </a:rPr>
              <a:t>[[M]].k.</a:t>
            </a:r>
            <a:r>
              <a:rPr lang="zh-CN" altLang="en-US" smtClean="0">
                <a:sym typeface="Symbol" pitchFamily="18" charset="2"/>
              </a:rPr>
              <a:t></a:t>
            </a:r>
            <a:r>
              <a:rPr lang="en-US" altLang="zh-CN" baseline="-25000" smtClean="0">
                <a:sym typeface="Symbol" pitchFamily="18" charset="2"/>
              </a:rPr>
              <a:t>k</a:t>
            </a:r>
            <a:r>
              <a:rPr lang="en-US" altLang="zh-CN" smtClean="0"/>
              <a:t>|=</a:t>
            </a:r>
            <a:r>
              <a:rPr lang="en-US" altLang="zh-CN" baseline="-25000" smtClean="0"/>
              <a:t>I</a:t>
            </a:r>
            <a:r>
              <a:rPr lang="zh-CN" altLang="en-US" smtClean="0">
                <a:sym typeface="Symbol" pitchFamily="18" charset="2"/>
              </a:rPr>
              <a:t> 。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是</a:t>
            </a:r>
            <a:r>
              <a:rPr lang="zh-CN" altLang="en-US" smtClean="0"/>
              <a:t>模型</a:t>
            </a:r>
            <a:r>
              <a:rPr lang="en-US" altLang="zh-CN" smtClean="0"/>
              <a:t>M</a:t>
            </a:r>
            <a:r>
              <a:rPr lang="zh-CN" altLang="en-US" smtClean="0"/>
              <a:t>的公平安全性质当且仅当</a:t>
            </a:r>
            <a:r>
              <a:rPr lang="zh-CN" altLang="en-US" smtClean="0">
                <a:sym typeface="Symbol" pitchFamily="18" charset="2"/>
              </a:rPr>
              <a:t>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smtClean="0"/>
              <a:t>rh</a:t>
            </a:r>
            <a:r>
              <a:rPr lang="en-US" altLang="zh-CN" baseline="-25000" smtClean="0"/>
              <a:t>F</a:t>
            </a:r>
            <a:r>
              <a:rPr lang="en-US" altLang="zh-CN" smtClean="0"/>
              <a:t>(M).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|=</a:t>
            </a:r>
            <a:r>
              <a:rPr lang="en-US" altLang="zh-CN" baseline="-25000" smtClean="0"/>
              <a:t>I</a:t>
            </a:r>
            <a:r>
              <a:rPr lang="zh-CN" altLang="en-US" smtClean="0">
                <a:sym typeface="Symbol" pitchFamily="18" charset="2"/>
              </a:rPr>
              <a:t> 。</a:t>
            </a:r>
            <a:endParaRPr lang="en-US" altLang="zh-CN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/>
            <a:r>
              <a:rPr lang="zh-CN" altLang="en-US" sz="4000" smtClean="0"/>
              <a:t>卫式迁移系统</a:t>
            </a:r>
            <a:r>
              <a:rPr lang="en-US" altLang="zh-CN" sz="4000" smtClean="0"/>
              <a:t>–</a:t>
            </a:r>
            <a:r>
              <a:rPr lang="zh-CN" altLang="en-US" sz="4000" smtClean="0"/>
              <a:t>公平标号</a:t>
            </a:r>
            <a:r>
              <a:rPr lang="en-US" altLang="zh-CN" sz="4000" smtClean="0"/>
              <a:t>Kripke</a:t>
            </a:r>
            <a:r>
              <a:rPr lang="zh-CN" altLang="en-US" sz="4000" smtClean="0"/>
              <a:t>结构</a:t>
            </a:r>
            <a:r>
              <a:rPr lang="en-US" altLang="zh-CN" sz="4000" smtClean="0"/>
              <a:t>: </a:t>
            </a:r>
            <a:r>
              <a:rPr lang="zh-CN" altLang="en-US" sz="4000" smtClean="0"/>
              <a:t>等价</a:t>
            </a:r>
          </a:p>
        </p:txBody>
      </p:sp>
      <p:sp>
        <p:nvSpPr>
          <p:cNvPr id="34818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>
              <a:buFont typeface="Arial" charset="0"/>
              <a:buNone/>
            </a:pPr>
            <a:endParaRPr lang="en-US" altLang="zh-CN" smtClean="0"/>
          </a:p>
          <a:p>
            <a:pPr marL="400050" lvl="1" indent="0">
              <a:buFont typeface="Arial" charset="0"/>
              <a:buNone/>
            </a:pPr>
            <a:r>
              <a:rPr lang="zh-CN" altLang="en-US" smtClean="0"/>
              <a:t>给定模型</a:t>
            </a:r>
            <a:r>
              <a:rPr lang="en-US" altLang="zh-CN" smtClean="0"/>
              <a:t>M=(T,</a:t>
            </a:r>
            <a:r>
              <a:rPr lang="en-US" altLang="zh-CN" smtClean="0">
                <a:sym typeface="Symbol" pitchFamily="18" charset="2"/>
              </a:rPr>
              <a:t>,)</a:t>
            </a:r>
            <a:r>
              <a:rPr lang="zh-CN" altLang="en-US" smtClean="0"/>
              <a:t>和公平标号</a:t>
            </a:r>
            <a:r>
              <a:rPr lang="en-US" altLang="zh-CN" smtClean="0"/>
              <a:t>Kripke</a:t>
            </a:r>
            <a:r>
              <a:rPr lang="zh-CN" altLang="en-US" smtClean="0"/>
              <a:t>结构</a:t>
            </a:r>
            <a:r>
              <a:rPr lang="en-US" altLang="zh-CN" smtClean="0"/>
              <a:t>K=(S,R,I,L,F)</a:t>
            </a:r>
            <a:endParaRPr lang="zh-CN" altLang="en-US" smtClean="0"/>
          </a:p>
          <a:p>
            <a:pPr marL="400050" lvl="1" indent="0">
              <a:buFont typeface="Arial" charset="0"/>
              <a:buNone/>
            </a:pPr>
            <a:endParaRPr lang="en-US" altLang="zh-CN" smtClean="0"/>
          </a:p>
          <a:p>
            <a:pPr marL="400050" lvl="1" indent="0">
              <a:buFont typeface="Arial" charset="0"/>
              <a:buNone/>
            </a:pPr>
            <a:r>
              <a:rPr lang="zh-CN" altLang="en-US" smtClean="0"/>
              <a:t>设</a:t>
            </a:r>
            <a:r>
              <a:rPr lang="en-US" altLang="zh-CN" smtClean="0"/>
              <a:t>AP={p1,…,pn},BP={</a:t>
            </a:r>
            <a:r>
              <a:rPr lang="el-GR" altLang="zh-CN" smtClean="0"/>
              <a:t>Ψ</a:t>
            </a:r>
            <a:r>
              <a:rPr lang="en-US" altLang="zh-CN" smtClean="0"/>
              <a:t>1,…, </a:t>
            </a:r>
            <a:r>
              <a:rPr lang="el-GR" altLang="zh-CN" smtClean="0"/>
              <a:t>Ψ</a:t>
            </a:r>
            <a:r>
              <a:rPr lang="en-US" altLang="zh-CN" smtClean="0"/>
              <a:t>n } </a:t>
            </a:r>
            <a:r>
              <a:rPr lang="en-US" altLang="zh-CN" smtClean="0">
                <a:sym typeface="Symbol" pitchFamily="18" charset="2"/>
              </a:rPr>
              <a:t> QFF</a:t>
            </a:r>
          </a:p>
          <a:p>
            <a:pPr marL="400050" lvl="1" indent="0">
              <a:buFont typeface="Arial" charset="0"/>
              <a:buNone/>
            </a:pPr>
            <a:endParaRPr lang="en-US" altLang="zh-CN" smtClean="0"/>
          </a:p>
          <a:p>
            <a:pPr marL="400050" lvl="1" indent="0">
              <a:buFont typeface="Arial" charset="0"/>
              <a:buNone/>
            </a:pPr>
            <a:r>
              <a:rPr lang="zh-CN" altLang="en-US" smtClean="0"/>
              <a:t>设</a:t>
            </a:r>
            <a:r>
              <a:rPr lang="el-GR" altLang="zh-CN" smtClean="0">
                <a:latin typeface="宋体" charset="-122"/>
              </a:rPr>
              <a:t>ζ</a:t>
            </a:r>
            <a:r>
              <a:rPr lang="zh-CN" altLang="en-US" smtClean="0">
                <a:latin typeface="宋体" charset="-122"/>
              </a:rPr>
              <a:t>：</a:t>
            </a:r>
            <a:r>
              <a:rPr lang="en-US" altLang="zh-CN" smtClean="0">
                <a:latin typeface="宋体" charset="-122"/>
              </a:rPr>
              <a:t>AP</a:t>
            </a:r>
            <a:r>
              <a:rPr lang="en-US" altLang="zh-CN" smtClean="0">
                <a:latin typeface="宋体" charset="-122"/>
                <a:sym typeface="Wingdings" pitchFamily="2" charset="2"/>
              </a:rPr>
              <a:t>BP </a:t>
            </a:r>
            <a:r>
              <a:rPr lang="zh-CN" altLang="en-US" smtClean="0">
                <a:latin typeface="宋体" charset="-122"/>
                <a:sym typeface="Wingdings" pitchFamily="2" charset="2"/>
              </a:rPr>
              <a:t>为一一对应关系</a:t>
            </a:r>
          </a:p>
          <a:p>
            <a:pPr marL="400050" lvl="1" indent="0">
              <a:buFont typeface="Arial" charset="0"/>
              <a:buNone/>
            </a:pPr>
            <a:endParaRPr lang="el-GR" altLang="zh-CN" smtClean="0">
              <a:latin typeface="宋体" charset="-122"/>
            </a:endParaRPr>
          </a:p>
          <a:p>
            <a:pPr marL="400050" lvl="1" indent="0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</a:t>
            </a:r>
            <a:r>
              <a:rPr lang="el-GR" altLang="zh-CN" smtClean="0"/>
              <a:t>π</a:t>
            </a:r>
            <a:r>
              <a:rPr lang="en-US" altLang="zh-CN" smtClean="0">
                <a:sym typeface="Symbol" pitchFamily="18" charset="2"/>
              </a:rPr>
              <a:t>[[K]], </a:t>
            </a:r>
            <a:r>
              <a:rPr lang="el-GR" altLang="zh-CN" smtClean="0"/>
              <a:t>π</a:t>
            </a:r>
            <a:r>
              <a:rPr lang="en-US" altLang="zh-CN" smtClean="0"/>
              <a:t>’</a:t>
            </a:r>
            <a:r>
              <a:rPr lang="en-US" altLang="zh-CN" smtClean="0">
                <a:sym typeface="Symbol" pitchFamily="18" charset="2"/>
              </a:rPr>
              <a:t>[[M]],</a:t>
            </a:r>
            <a:r>
              <a:rPr lang="en-US" altLang="zh-CN" smtClean="0"/>
              <a:t> 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en-US" altLang="zh-CN" smtClean="0"/>
              <a:t>k.(</a:t>
            </a:r>
            <a:r>
              <a:rPr lang="el-GR" altLang="zh-CN" smtClean="0"/>
              <a:t>π</a:t>
            </a:r>
            <a:r>
              <a:rPr lang="en-US" altLang="zh-CN" baseline="-25000" smtClean="0"/>
              <a:t>k</a:t>
            </a:r>
            <a:r>
              <a:rPr lang="en-US" altLang="zh-CN" smtClean="0"/>
              <a:t> |= p ↔ </a:t>
            </a:r>
            <a:r>
              <a:rPr lang="el-GR" altLang="zh-CN" smtClean="0"/>
              <a:t>π</a:t>
            </a:r>
            <a:r>
              <a:rPr lang="en-US" altLang="zh-CN" smtClean="0"/>
              <a:t>’</a:t>
            </a:r>
            <a:r>
              <a:rPr lang="en-US" altLang="zh-CN" baseline="-25000" smtClean="0"/>
              <a:t>k</a:t>
            </a:r>
            <a:r>
              <a:rPr lang="en-US" altLang="zh-CN" smtClean="0"/>
              <a:t> |= </a:t>
            </a:r>
            <a:r>
              <a:rPr lang="el-GR" altLang="zh-CN" smtClean="0">
                <a:latin typeface="宋体" charset="-122"/>
              </a:rPr>
              <a:t>ζ</a:t>
            </a:r>
            <a:r>
              <a:rPr lang="en-US" altLang="zh-CN" smtClean="0"/>
              <a:t>(p)) </a:t>
            </a:r>
            <a:r>
              <a:rPr lang="zh-CN" altLang="en-US" smtClean="0"/>
              <a:t>且 </a:t>
            </a:r>
            <a:endParaRPr lang="el-GR" altLang="zh-CN" smtClean="0">
              <a:latin typeface="宋体" charset="-122"/>
            </a:endParaRPr>
          </a:p>
          <a:p>
            <a:pPr marL="400050" lvl="1" indent="0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</a:t>
            </a:r>
            <a:r>
              <a:rPr lang="el-GR" altLang="zh-CN" smtClean="0"/>
              <a:t>π</a:t>
            </a:r>
            <a:r>
              <a:rPr lang="en-US" altLang="zh-CN" smtClean="0">
                <a:sym typeface="Symbol" pitchFamily="18" charset="2"/>
              </a:rPr>
              <a:t>[[M]], </a:t>
            </a:r>
            <a:r>
              <a:rPr lang="el-GR" altLang="zh-CN" smtClean="0"/>
              <a:t>π</a:t>
            </a:r>
            <a:r>
              <a:rPr lang="en-US" altLang="zh-CN" smtClean="0"/>
              <a:t>’</a:t>
            </a:r>
            <a:r>
              <a:rPr lang="en-US" altLang="zh-CN" smtClean="0">
                <a:sym typeface="Symbol" pitchFamily="18" charset="2"/>
              </a:rPr>
              <a:t>[[K]],</a:t>
            </a:r>
            <a:r>
              <a:rPr lang="en-US" altLang="zh-CN" smtClean="0"/>
              <a:t> 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en-US" altLang="zh-CN" smtClean="0"/>
              <a:t>k.(</a:t>
            </a:r>
            <a:r>
              <a:rPr lang="el-GR" altLang="zh-CN" smtClean="0"/>
              <a:t>π</a:t>
            </a:r>
            <a:r>
              <a:rPr lang="en-US" altLang="zh-CN" baseline="-25000" smtClean="0"/>
              <a:t>k </a:t>
            </a:r>
            <a:r>
              <a:rPr lang="en-US" altLang="zh-CN" smtClean="0"/>
              <a:t>|= </a:t>
            </a:r>
            <a:r>
              <a:rPr lang="el-GR" altLang="zh-CN" smtClean="0"/>
              <a:t>Ψ</a:t>
            </a:r>
            <a:r>
              <a:rPr lang="en-US" altLang="zh-CN" smtClean="0"/>
              <a:t> ↔ </a:t>
            </a:r>
            <a:r>
              <a:rPr lang="el-GR" altLang="zh-CN" smtClean="0"/>
              <a:t>π</a:t>
            </a:r>
            <a:r>
              <a:rPr lang="en-US" altLang="zh-CN" smtClean="0"/>
              <a:t>’</a:t>
            </a:r>
            <a:r>
              <a:rPr lang="en-US" altLang="zh-CN" baseline="-25000" smtClean="0"/>
              <a:t>k</a:t>
            </a:r>
            <a:r>
              <a:rPr lang="en-US" altLang="zh-CN" smtClean="0"/>
              <a:t> |= </a:t>
            </a:r>
            <a:r>
              <a:rPr lang="el-GR" altLang="zh-CN" smtClean="0">
                <a:latin typeface="宋体" charset="-122"/>
              </a:rPr>
              <a:t>ζ</a:t>
            </a:r>
            <a:r>
              <a:rPr lang="en-US" altLang="zh-CN" baseline="30000" smtClean="0">
                <a:latin typeface="宋体" charset="-122"/>
              </a:rPr>
              <a:t>-1</a:t>
            </a:r>
            <a:r>
              <a:rPr lang="en-US" altLang="zh-CN" smtClean="0"/>
              <a:t>(</a:t>
            </a:r>
            <a:r>
              <a:rPr lang="el-GR" altLang="zh-CN" smtClean="0"/>
              <a:t>Ψ</a:t>
            </a:r>
            <a:r>
              <a:rPr lang="en-US" altLang="zh-CN" smtClean="0"/>
              <a:t>))</a:t>
            </a:r>
            <a:endParaRPr lang="zh-CN" altLang="en-US" smtClean="0">
              <a:sym typeface="Symbol" pitchFamily="18" charset="2"/>
            </a:endParaRPr>
          </a:p>
          <a:p>
            <a:pPr marL="400050" lvl="1" indent="0">
              <a:buFont typeface="Arial" charset="0"/>
              <a:buNone/>
            </a:pPr>
            <a:endParaRPr lang="zh-CN" altLang="en-US" smtClean="0">
              <a:sym typeface="Symbol" pitchFamily="18" charset="2"/>
            </a:endParaRPr>
          </a:p>
          <a:p>
            <a:pPr marL="400050" lvl="1" indent="0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则称</a:t>
            </a:r>
            <a:r>
              <a:rPr lang="en-US" altLang="zh-CN" smtClean="0"/>
              <a:t>M</a:t>
            </a:r>
            <a:r>
              <a:rPr lang="zh-CN" altLang="en-US" smtClean="0">
                <a:sym typeface="Symbol" pitchFamily="18" charset="2"/>
              </a:rPr>
              <a:t>与</a:t>
            </a:r>
            <a:r>
              <a:rPr lang="en-US" altLang="zh-CN" smtClean="0"/>
              <a:t>K</a:t>
            </a:r>
            <a:r>
              <a:rPr lang="zh-CN" altLang="en-US" smtClean="0"/>
              <a:t>为</a:t>
            </a:r>
            <a:r>
              <a:rPr lang="el-GR" altLang="zh-CN" smtClean="0">
                <a:latin typeface="宋体" charset="-122"/>
              </a:rPr>
              <a:t>ζ</a:t>
            </a:r>
            <a:r>
              <a:rPr lang="zh-CN" altLang="en-US" smtClean="0">
                <a:latin typeface="宋体" charset="-122"/>
              </a:rPr>
              <a:t>计算</a:t>
            </a:r>
            <a:r>
              <a:rPr lang="zh-CN" altLang="en-US" smtClean="0"/>
              <a:t>等价。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/>
            <a:r>
              <a:rPr lang="zh-CN" altLang="en-US" sz="4000" smtClean="0"/>
              <a:t>卫式迁移系统</a:t>
            </a:r>
            <a:r>
              <a:rPr lang="en-US" altLang="zh-CN" sz="4000" smtClean="0"/>
              <a:t>–</a:t>
            </a:r>
            <a:r>
              <a:rPr lang="zh-CN" altLang="en-US" sz="4000" smtClean="0"/>
              <a:t>公平标号</a:t>
            </a:r>
            <a:r>
              <a:rPr lang="en-US" altLang="zh-CN" sz="4000" smtClean="0"/>
              <a:t>Kripke</a:t>
            </a:r>
            <a:r>
              <a:rPr lang="zh-CN" altLang="en-US" sz="4000" smtClean="0"/>
              <a:t>结构</a:t>
            </a:r>
            <a:r>
              <a:rPr lang="en-US" altLang="zh-CN" sz="4000" smtClean="0"/>
              <a:t>: </a:t>
            </a:r>
            <a:r>
              <a:rPr lang="zh-CN" altLang="en-US" sz="4000" smtClean="0"/>
              <a:t>等价</a:t>
            </a:r>
          </a:p>
        </p:txBody>
      </p:sp>
      <p:sp>
        <p:nvSpPr>
          <p:cNvPr id="36866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>
              <a:buFont typeface="Arial" charset="0"/>
              <a:buNone/>
            </a:pPr>
            <a:endParaRPr lang="en-US" altLang="zh-CN" smtClean="0"/>
          </a:p>
          <a:p>
            <a:pPr marL="400050" lvl="1" indent="0">
              <a:buFont typeface="Arial" charset="0"/>
              <a:buNone/>
            </a:pPr>
            <a:r>
              <a:rPr lang="zh-CN" altLang="en-US" smtClean="0"/>
              <a:t>定理：</a:t>
            </a:r>
          </a:p>
          <a:p>
            <a:pPr marL="400050" lvl="1" indent="0">
              <a:buFont typeface="Arial" charset="0"/>
              <a:buNone/>
            </a:pPr>
            <a:endParaRPr lang="zh-CN" altLang="en-US" smtClean="0"/>
          </a:p>
          <a:p>
            <a:pPr marL="400050" lvl="1" indent="0">
              <a:buFont typeface="Arial" charset="0"/>
              <a:buNone/>
            </a:pPr>
            <a:r>
              <a:rPr lang="zh-CN" altLang="en-US" smtClean="0"/>
              <a:t>设</a:t>
            </a:r>
            <a:r>
              <a:rPr lang="el-GR" altLang="zh-CN" smtClean="0"/>
              <a:t>φ</a:t>
            </a:r>
            <a:r>
              <a:rPr lang="el-GR" altLang="zh-CN" smtClean="0">
                <a:sym typeface="Symbol" pitchFamily="18" charset="2"/>
              </a:rPr>
              <a:t></a:t>
            </a:r>
            <a:r>
              <a:rPr lang="en-US" altLang="zh-CN" smtClean="0">
                <a:sym typeface="Symbol" pitchFamily="18" charset="2"/>
              </a:rPr>
              <a:t>L(BP)</a:t>
            </a:r>
            <a:r>
              <a:rPr lang="zh-CN" altLang="en-US" smtClean="0">
                <a:sym typeface="Symbol" pitchFamily="18" charset="2"/>
              </a:rPr>
              <a:t>。</a:t>
            </a:r>
            <a:endParaRPr lang="zh-CN" altLang="el-GR" smtClean="0">
              <a:sym typeface="Symbol" pitchFamily="18" charset="2"/>
            </a:endParaRPr>
          </a:p>
          <a:p>
            <a:pPr marL="400050" lvl="1" indent="0">
              <a:buFont typeface="Arial" charset="0"/>
              <a:buNone/>
            </a:pPr>
            <a:r>
              <a:rPr lang="zh-CN" altLang="en-US" smtClean="0"/>
              <a:t>若</a:t>
            </a:r>
            <a:r>
              <a:rPr lang="en-US" altLang="zh-CN" smtClean="0"/>
              <a:t>M</a:t>
            </a:r>
            <a:r>
              <a:rPr lang="zh-CN" altLang="en-US" smtClean="0">
                <a:sym typeface="Symbol" pitchFamily="18" charset="2"/>
              </a:rPr>
              <a:t>与</a:t>
            </a:r>
            <a:r>
              <a:rPr lang="en-US" altLang="zh-CN" smtClean="0"/>
              <a:t>K</a:t>
            </a:r>
            <a:r>
              <a:rPr lang="zh-CN" altLang="en-US" smtClean="0"/>
              <a:t>为</a:t>
            </a:r>
            <a:r>
              <a:rPr lang="el-GR" altLang="zh-CN" smtClean="0">
                <a:latin typeface="宋体" charset="-122"/>
              </a:rPr>
              <a:t>ζ</a:t>
            </a:r>
            <a:r>
              <a:rPr lang="zh-CN" altLang="en-US" smtClean="0">
                <a:latin typeface="宋体" charset="-122"/>
              </a:rPr>
              <a:t>计算</a:t>
            </a:r>
            <a:r>
              <a:rPr lang="zh-CN" altLang="en-US" smtClean="0"/>
              <a:t>等价，</a:t>
            </a:r>
          </a:p>
          <a:p>
            <a:pPr marL="400050" lvl="1" indent="0">
              <a:buFont typeface="Arial" charset="0"/>
              <a:buNone/>
            </a:pPr>
            <a:r>
              <a:rPr lang="zh-CN" altLang="en-US" smtClean="0"/>
              <a:t>则</a:t>
            </a:r>
          </a:p>
          <a:p>
            <a:pPr marL="400050" lvl="1" indent="0">
              <a:buFont typeface="Arial" charset="0"/>
              <a:buNone/>
            </a:pPr>
            <a:r>
              <a:rPr lang="el-GR" altLang="zh-CN" sz="2400" smtClean="0"/>
              <a:t>φ</a:t>
            </a:r>
            <a:r>
              <a:rPr lang="zh-CN" altLang="en-US" sz="2400" smtClean="0"/>
              <a:t>是</a:t>
            </a:r>
            <a:r>
              <a:rPr lang="en-US" altLang="zh-CN" sz="2400" smtClean="0"/>
              <a:t>M</a:t>
            </a:r>
            <a:r>
              <a:rPr lang="zh-CN" altLang="en-US" sz="2400" smtClean="0"/>
              <a:t>的公平安全性质当且仅当</a:t>
            </a:r>
            <a:r>
              <a:rPr lang="el-GR" altLang="zh-CN" sz="2400" smtClean="0">
                <a:latin typeface="宋体" charset="-122"/>
              </a:rPr>
              <a:t>ζ</a:t>
            </a:r>
            <a:r>
              <a:rPr lang="en-US" altLang="zh-CN" sz="2400" baseline="30000" smtClean="0">
                <a:latin typeface="宋体" charset="-122"/>
              </a:rPr>
              <a:t>-1</a:t>
            </a:r>
            <a:r>
              <a:rPr lang="en-US" altLang="zh-CN" sz="2400" smtClean="0"/>
              <a:t>(</a:t>
            </a:r>
            <a:r>
              <a:rPr lang="el-GR" altLang="zh-CN" sz="2400" smtClean="0"/>
              <a:t>φ</a:t>
            </a:r>
            <a:r>
              <a:rPr lang="en-US" altLang="zh-CN" sz="2400" smtClean="0"/>
              <a:t>)</a:t>
            </a:r>
            <a:r>
              <a:rPr lang="zh-CN" altLang="en-US" sz="2400" smtClean="0"/>
              <a:t>是</a:t>
            </a:r>
            <a:r>
              <a:rPr lang="en-US" altLang="zh-CN" sz="2400" smtClean="0"/>
              <a:t>K</a:t>
            </a:r>
            <a:r>
              <a:rPr lang="zh-CN" altLang="en-US" sz="2400" smtClean="0"/>
              <a:t>的公平安全性质，</a:t>
            </a:r>
          </a:p>
          <a:p>
            <a:pPr marL="400050" lvl="1" indent="0">
              <a:buFont typeface="Arial" charset="0"/>
              <a:buNone/>
            </a:pPr>
            <a:r>
              <a:rPr lang="el-GR" altLang="zh-CN" sz="2400" smtClean="0"/>
              <a:t>φ</a:t>
            </a:r>
            <a:r>
              <a:rPr lang="zh-CN" altLang="en-US" sz="2400" smtClean="0"/>
              <a:t>是</a:t>
            </a:r>
            <a:r>
              <a:rPr lang="en-US" altLang="zh-CN" sz="2400" smtClean="0"/>
              <a:t>M</a:t>
            </a:r>
            <a:r>
              <a:rPr lang="zh-CN" altLang="en-US" sz="2400" smtClean="0"/>
              <a:t>的公平必达性质当且仅当</a:t>
            </a:r>
            <a:r>
              <a:rPr lang="el-GR" altLang="zh-CN" sz="2400" smtClean="0">
                <a:latin typeface="宋体" charset="-122"/>
              </a:rPr>
              <a:t>ζ</a:t>
            </a:r>
            <a:r>
              <a:rPr lang="en-US" altLang="zh-CN" sz="2400" baseline="30000" smtClean="0">
                <a:latin typeface="宋体" charset="-122"/>
              </a:rPr>
              <a:t>-1</a:t>
            </a:r>
            <a:r>
              <a:rPr lang="en-US" altLang="zh-CN" sz="2400" smtClean="0"/>
              <a:t>(</a:t>
            </a:r>
            <a:r>
              <a:rPr lang="el-GR" altLang="zh-CN" sz="2400" smtClean="0"/>
              <a:t>φ</a:t>
            </a:r>
            <a:r>
              <a:rPr lang="en-US" altLang="zh-CN" sz="2400" smtClean="0"/>
              <a:t>)</a:t>
            </a:r>
            <a:r>
              <a:rPr lang="zh-CN" altLang="en-US" sz="2400" smtClean="0"/>
              <a:t>是</a:t>
            </a:r>
            <a:r>
              <a:rPr lang="en-US" altLang="zh-CN" sz="2400" smtClean="0"/>
              <a:t>K</a:t>
            </a:r>
            <a:r>
              <a:rPr lang="zh-CN" altLang="en-US" sz="2400" smtClean="0"/>
              <a:t>的公平必达性质</a:t>
            </a:r>
          </a:p>
          <a:p>
            <a:pPr marL="400050" lvl="1" indent="0">
              <a:buFont typeface="Arial" charset="0"/>
              <a:buNone/>
            </a:pPr>
            <a:endParaRPr lang="en-US" altLang="zh-CN" sz="2400" smtClean="0">
              <a:latin typeface="宋体" charset="-122"/>
            </a:endParaRPr>
          </a:p>
          <a:p>
            <a:pPr marL="400050" lvl="1" indent="0">
              <a:buFont typeface="Arial" charset="0"/>
              <a:buNone/>
            </a:pPr>
            <a:endParaRPr lang="el-GR" altLang="zh-CN" sz="2400" smtClean="0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/>
            <a:r>
              <a:rPr lang="zh-CN" altLang="en-US" sz="4000" smtClean="0"/>
              <a:t>卫式迁移系统</a:t>
            </a:r>
            <a:r>
              <a:rPr lang="en-US" altLang="zh-CN" sz="4000" smtClean="0"/>
              <a:t>–</a:t>
            </a:r>
            <a:r>
              <a:rPr lang="zh-CN" altLang="en-US" sz="4000" smtClean="0"/>
              <a:t>公平标号</a:t>
            </a:r>
            <a:r>
              <a:rPr lang="en-US" altLang="zh-CN" sz="4000" smtClean="0"/>
              <a:t>Kripke</a:t>
            </a:r>
            <a:r>
              <a:rPr lang="zh-CN" altLang="en-US" sz="4000" smtClean="0"/>
              <a:t>结构</a:t>
            </a:r>
            <a:r>
              <a:rPr lang="en-US" altLang="zh-CN" sz="4000" smtClean="0"/>
              <a:t>: </a:t>
            </a:r>
            <a:r>
              <a:rPr lang="zh-CN" altLang="en-US" sz="4000" smtClean="0"/>
              <a:t>构造</a:t>
            </a:r>
          </a:p>
        </p:txBody>
      </p:sp>
      <p:sp>
        <p:nvSpPr>
          <p:cNvPr id="38914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>
              <a:buFont typeface="Arial" charset="0"/>
              <a:buNone/>
            </a:pPr>
            <a:endParaRPr lang="en-US" altLang="zh-CN" smtClean="0"/>
          </a:p>
          <a:p>
            <a:pPr marL="400050" lvl="1" indent="0">
              <a:buFont typeface="Arial" charset="0"/>
              <a:buNone/>
            </a:pPr>
            <a:r>
              <a:rPr lang="zh-CN" altLang="en-US" smtClean="0"/>
              <a:t>给定模型</a:t>
            </a:r>
            <a:r>
              <a:rPr lang="en-US" altLang="zh-CN" smtClean="0"/>
              <a:t>M=(T,</a:t>
            </a:r>
            <a:r>
              <a:rPr lang="en-US" altLang="zh-CN" smtClean="0">
                <a:sym typeface="Symbol" pitchFamily="18" charset="2"/>
              </a:rPr>
              <a:t>,)</a:t>
            </a:r>
            <a:r>
              <a:rPr lang="en-US" altLang="zh-CN" smtClean="0"/>
              <a:t>：</a:t>
            </a:r>
          </a:p>
          <a:p>
            <a:pPr marL="400050" lvl="1" indent="0">
              <a:buFont typeface="Arial" charset="0"/>
              <a:buNone/>
            </a:pPr>
            <a:r>
              <a:rPr lang="zh-CN" altLang="en-US" smtClean="0"/>
              <a:t>给定</a:t>
            </a:r>
            <a:r>
              <a:rPr lang="en-US" altLang="zh-CN" smtClean="0"/>
              <a:t>BP={</a:t>
            </a:r>
            <a:r>
              <a:rPr lang="el-GR" altLang="zh-CN" smtClean="0"/>
              <a:t>Ψ</a:t>
            </a:r>
            <a:r>
              <a:rPr lang="en-US" altLang="zh-CN" smtClean="0"/>
              <a:t>1,…, </a:t>
            </a:r>
            <a:r>
              <a:rPr lang="el-GR" altLang="zh-CN" smtClean="0"/>
              <a:t>Ψ</a:t>
            </a:r>
            <a:r>
              <a:rPr lang="en-US" altLang="zh-CN" smtClean="0"/>
              <a:t>n } </a:t>
            </a:r>
          </a:p>
          <a:p>
            <a:pPr marL="400050" lvl="1" indent="0">
              <a:buFont typeface="Arial" charset="0"/>
              <a:buNone/>
            </a:pPr>
            <a:r>
              <a:rPr lang="zh-CN" altLang="en-US" smtClean="0"/>
              <a:t>定义</a:t>
            </a:r>
            <a:r>
              <a:rPr lang="en-US" altLang="zh-CN" smtClean="0"/>
              <a:t>AP={p1,…,pn}  </a:t>
            </a:r>
            <a:r>
              <a:rPr lang="zh-CN" altLang="en-US" smtClean="0"/>
              <a:t>并定义</a:t>
            </a:r>
            <a:r>
              <a:rPr lang="el-GR" altLang="zh-CN" smtClean="0">
                <a:latin typeface="宋体" charset="-122"/>
              </a:rPr>
              <a:t>ζ</a:t>
            </a:r>
            <a:r>
              <a:rPr lang="zh-CN" altLang="en-US" smtClean="0">
                <a:latin typeface="宋体" charset="-122"/>
              </a:rPr>
              <a:t>：</a:t>
            </a:r>
            <a:r>
              <a:rPr lang="en-US" altLang="zh-CN" smtClean="0">
                <a:latin typeface="宋体" charset="-122"/>
              </a:rPr>
              <a:t>AP</a:t>
            </a:r>
            <a:r>
              <a:rPr lang="en-US" altLang="zh-CN" smtClean="0">
                <a:latin typeface="宋体" charset="-122"/>
                <a:sym typeface="Wingdings" pitchFamily="2" charset="2"/>
              </a:rPr>
              <a:t>BP </a:t>
            </a:r>
            <a:r>
              <a:rPr lang="zh-CN" altLang="en-US" smtClean="0">
                <a:latin typeface="宋体" charset="-122"/>
                <a:sym typeface="Wingdings" pitchFamily="2" charset="2"/>
              </a:rPr>
              <a:t>为</a:t>
            </a:r>
            <a:r>
              <a:rPr lang="el-GR" altLang="zh-CN" smtClean="0">
                <a:latin typeface="宋体" charset="-122"/>
              </a:rPr>
              <a:t>ζ</a:t>
            </a:r>
            <a:r>
              <a:rPr lang="en-US" altLang="zh-CN" smtClean="0">
                <a:latin typeface="宋体" charset="-122"/>
              </a:rPr>
              <a:t>(pi)= </a:t>
            </a:r>
            <a:r>
              <a:rPr lang="el-GR" altLang="zh-CN" smtClean="0"/>
              <a:t>Ψ</a:t>
            </a:r>
            <a:r>
              <a:rPr lang="en-US" altLang="zh-CN" smtClean="0"/>
              <a:t>i</a:t>
            </a:r>
            <a:endParaRPr lang="zh-CN" altLang="en-US" smtClean="0"/>
          </a:p>
          <a:p>
            <a:pPr marL="400050" lvl="1" indent="0">
              <a:buFont typeface="Arial" charset="0"/>
              <a:buNone/>
            </a:pPr>
            <a:r>
              <a:rPr lang="zh-CN" altLang="en-US" smtClean="0"/>
              <a:t> </a:t>
            </a:r>
          </a:p>
          <a:p>
            <a:pPr marL="400050" lvl="1" indent="0">
              <a:buFont typeface="Arial" charset="0"/>
              <a:buNone/>
            </a:pPr>
            <a:r>
              <a:rPr lang="zh-CN" altLang="en-US" smtClean="0"/>
              <a:t>定义公平标号</a:t>
            </a:r>
            <a:r>
              <a:rPr lang="en-US" altLang="zh-CN" smtClean="0"/>
              <a:t>Kripke</a:t>
            </a:r>
            <a:r>
              <a:rPr lang="zh-CN" altLang="en-US" smtClean="0"/>
              <a:t>结构</a:t>
            </a:r>
            <a:r>
              <a:rPr lang="en-US" altLang="zh-CN" smtClean="0"/>
              <a:t>K(M)</a:t>
            </a:r>
            <a:r>
              <a:rPr lang="zh-CN" altLang="en-US" smtClean="0"/>
              <a:t>如下：</a:t>
            </a:r>
            <a:endParaRPr lang="en-US" altLang="zh-CN" smtClean="0"/>
          </a:p>
          <a:p>
            <a:pPr marL="400050" lvl="1" indent="0">
              <a:buFont typeface="Arial" charset="0"/>
              <a:buNone/>
            </a:pPr>
            <a:r>
              <a:rPr lang="zh-CN" altLang="en-US" smtClean="0"/>
              <a:t>状态集：</a:t>
            </a:r>
            <a:r>
              <a:rPr lang="en-US" altLang="zh-CN" smtClean="0">
                <a:sym typeface="Symbol" pitchFamily="18" charset="2"/>
              </a:rPr>
              <a:t></a:t>
            </a:r>
          </a:p>
          <a:p>
            <a:pPr marL="400050" lvl="1" indent="0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迁移关系：</a:t>
            </a:r>
            <a:r>
              <a:rPr lang="en-US" altLang="zh-CN" smtClean="0">
                <a:sym typeface="Symbol" pitchFamily="18" charset="2"/>
              </a:rPr>
              <a:t> </a:t>
            </a:r>
            <a:endParaRPr lang="en-US" altLang="zh-CN" smtClean="0"/>
          </a:p>
          <a:p>
            <a:pPr marL="400050" lvl="1" indent="0">
              <a:buFont typeface="Arial" charset="0"/>
              <a:buNone/>
            </a:pPr>
            <a:r>
              <a:rPr lang="zh-CN" altLang="en-US" smtClean="0"/>
              <a:t>初始状态集：</a:t>
            </a:r>
            <a:r>
              <a:rPr lang="en-US" altLang="zh-CN" smtClean="0"/>
              <a:t> {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 |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|=</a:t>
            </a:r>
            <a:r>
              <a:rPr lang="en-US" altLang="zh-CN" baseline="-25000" smtClean="0"/>
              <a:t>I</a:t>
            </a:r>
            <a:r>
              <a:rPr lang="en-US" altLang="zh-CN" smtClean="0">
                <a:sym typeface="Symbol" pitchFamily="18" charset="2"/>
              </a:rPr>
              <a:t> </a:t>
            </a:r>
            <a:r>
              <a:rPr lang="en-US" altLang="zh-CN" smtClean="0"/>
              <a:t>}</a:t>
            </a:r>
          </a:p>
          <a:p>
            <a:pPr marL="400050" lvl="1" indent="0">
              <a:buFont typeface="Arial" charset="0"/>
              <a:buNone/>
            </a:pPr>
            <a:r>
              <a:rPr lang="zh-CN" altLang="en-US" smtClean="0"/>
              <a:t>标号函数：</a:t>
            </a:r>
            <a:r>
              <a:rPr lang="en-US" altLang="zh-CN" smtClean="0"/>
              <a:t>pi 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smtClean="0"/>
              <a:t>L(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) </a:t>
            </a:r>
            <a:r>
              <a:rPr lang="zh-CN" altLang="en-US" smtClean="0"/>
              <a:t>当且仅当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|=</a:t>
            </a:r>
            <a:r>
              <a:rPr lang="en-US" altLang="zh-CN" baseline="-25000" smtClean="0"/>
              <a:t>I</a:t>
            </a:r>
            <a:r>
              <a:rPr lang="el-GR" altLang="zh-CN" smtClean="0"/>
              <a:t>Ψ</a:t>
            </a:r>
            <a:r>
              <a:rPr lang="en-US" altLang="zh-CN" smtClean="0"/>
              <a:t>i</a:t>
            </a:r>
          </a:p>
          <a:p>
            <a:pPr marL="400050" lvl="1" indent="0">
              <a:buFont typeface="Arial" charset="0"/>
              <a:buNone/>
            </a:pPr>
            <a:r>
              <a:rPr lang="zh-CN" altLang="en-US" smtClean="0"/>
              <a:t>公平约束： </a:t>
            </a:r>
            <a:r>
              <a:rPr lang="el-GR" altLang="zh-CN" smtClean="0">
                <a:latin typeface="宋体" charset="-122"/>
              </a:rPr>
              <a:t>ζ</a:t>
            </a:r>
            <a:r>
              <a:rPr lang="en-US" altLang="zh-CN" baseline="30000" smtClean="0">
                <a:latin typeface="宋体" charset="-122"/>
              </a:rPr>
              <a:t>-1</a:t>
            </a:r>
            <a:r>
              <a:rPr lang="en-US" altLang="zh-CN" smtClean="0"/>
              <a:t>(</a:t>
            </a:r>
            <a:r>
              <a:rPr lang="en-US" altLang="zh-CN" smtClean="0">
                <a:sym typeface="Symbol" pitchFamily="18" charset="2"/>
              </a:rPr>
              <a:t></a:t>
            </a:r>
            <a:r>
              <a:rPr lang="en-US" altLang="zh-CN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/>
            <a:r>
              <a:rPr lang="zh-CN" altLang="en-US" sz="4000" smtClean="0"/>
              <a:t>卫式迁移系统</a:t>
            </a:r>
            <a:r>
              <a:rPr lang="en-US" altLang="zh-CN" sz="4000" smtClean="0"/>
              <a:t>–</a:t>
            </a:r>
            <a:r>
              <a:rPr lang="zh-CN" altLang="en-US" sz="4000" smtClean="0"/>
              <a:t>公平标号</a:t>
            </a:r>
            <a:r>
              <a:rPr lang="en-US" altLang="zh-CN" sz="4000" smtClean="0"/>
              <a:t>Kripke</a:t>
            </a:r>
            <a:r>
              <a:rPr lang="zh-CN" altLang="en-US" sz="4000" smtClean="0"/>
              <a:t>结构</a:t>
            </a:r>
            <a:r>
              <a:rPr lang="en-US" altLang="zh-CN" sz="4000" smtClean="0"/>
              <a:t>: </a:t>
            </a:r>
            <a:r>
              <a:rPr lang="zh-CN" altLang="en-US" sz="4000" smtClean="0"/>
              <a:t>构造</a:t>
            </a:r>
          </a:p>
        </p:txBody>
      </p:sp>
      <p:sp>
        <p:nvSpPr>
          <p:cNvPr id="40962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4968875"/>
          </a:xfrm>
        </p:spPr>
        <p:txBody>
          <a:bodyPr/>
          <a:lstStyle/>
          <a:p>
            <a:pPr marL="400050" lvl="1" indent="0"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r>
              <a:rPr lang="zh-CN" altLang="en-US" sz="2800" smtClean="0"/>
              <a:t>定理：</a:t>
            </a:r>
          </a:p>
          <a:p>
            <a:pPr>
              <a:buFont typeface="Arial" charset="0"/>
              <a:buNone/>
            </a:pPr>
            <a:endParaRPr lang="zh-CN" altLang="en-US" sz="2800" smtClean="0"/>
          </a:p>
          <a:p>
            <a:pPr>
              <a:buFont typeface="Arial" charset="0"/>
              <a:buNone/>
            </a:pPr>
            <a:r>
              <a:rPr lang="en-US" altLang="zh-CN" sz="2800" smtClean="0"/>
              <a:t>M</a:t>
            </a:r>
            <a:r>
              <a:rPr lang="zh-CN" altLang="en-US" sz="2800" smtClean="0">
                <a:sym typeface="Symbol" pitchFamily="18" charset="2"/>
              </a:rPr>
              <a:t>与</a:t>
            </a:r>
            <a:r>
              <a:rPr lang="en-US" altLang="zh-CN" sz="2800" smtClean="0"/>
              <a:t>K(M)</a:t>
            </a:r>
            <a:r>
              <a:rPr lang="zh-CN" altLang="en-US" sz="2800" smtClean="0"/>
              <a:t>为</a:t>
            </a:r>
            <a:r>
              <a:rPr lang="el-GR" altLang="zh-CN" sz="2800" smtClean="0">
                <a:latin typeface="宋体" charset="-122"/>
              </a:rPr>
              <a:t>ζ</a:t>
            </a:r>
            <a:r>
              <a:rPr lang="zh-CN" altLang="en-US" sz="2800" smtClean="0">
                <a:latin typeface="宋体" charset="-122"/>
              </a:rPr>
              <a:t>计算</a:t>
            </a:r>
            <a:r>
              <a:rPr lang="zh-CN" altLang="en-US" sz="2800" smtClean="0"/>
              <a:t>等价</a:t>
            </a:r>
            <a:r>
              <a:rPr lang="en-US" altLang="zh-CN" sz="2800" smtClean="0"/>
              <a:t>.</a:t>
            </a:r>
          </a:p>
          <a:p>
            <a:pPr>
              <a:buFont typeface="Arial" charset="0"/>
              <a:buNone/>
            </a:pPr>
            <a:endParaRPr lang="zh-CN" altLang="en-US" sz="2800" smtClean="0"/>
          </a:p>
          <a:p>
            <a:pPr>
              <a:buFont typeface="Arial" charset="0"/>
              <a:buNone/>
            </a:pPr>
            <a:r>
              <a:rPr lang="zh-CN" altLang="en-US" sz="2800" smtClean="0"/>
              <a:t>推论：</a:t>
            </a:r>
          </a:p>
          <a:p>
            <a:pPr>
              <a:buFont typeface="Arial" charset="0"/>
              <a:buNone/>
            </a:pPr>
            <a:r>
              <a:rPr lang="el-GR" altLang="zh-CN" sz="2400" smtClean="0"/>
              <a:t>φ</a:t>
            </a:r>
            <a:r>
              <a:rPr lang="zh-CN" altLang="en-US" sz="2400" smtClean="0"/>
              <a:t>是</a:t>
            </a:r>
            <a:r>
              <a:rPr lang="en-US" altLang="zh-CN" sz="2400" smtClean="0"/>
              <a:t>M</a:t>
            </a:r>
            <a:r>
              <a:rPr lang="zh-CN" altLang="en-US" sz="2400" smtClean="0"/>
              <a:t>的公平安全性质当且仅当</a:t>
            </a:r>
            <a:r>
              <a:rPr lang="el-GR" altLang="zh-CN" sz="2400" smtClean="0">
                <a:latin typeface="宋体" charset="-122"/>
              </a:rPr>
              <a:t>ζ</a:t>
            </a:r>
            <a:r>
              <a:rPr lang="en-US" altLang="zh-CN" sz="2400" baseline="30000" smtClean="0">
                <a:latin typeface="宋体" charset="-122"/>
              </a:rPr>
              <a:t>-1</a:t>
            </a:r>
            <a:r>
              <a:rPr lang="en-US" altLang="zh-CN" sz="2400" smtClean="0"/>
              <a:t>(</a:t>
            </a:r>
            <a:r>
              <a:rPr lang="el-GR" altLang="zh-CN" sz="2400" smtClean="0"/>
              <a:t>φ</a:t>
            </a:r>
            <a:r>
              <a:rPr lang="en-US" altLang="zh-CN" sz="2400" smtClean="0"/>
              <a:t>)</a:t>
            </a:r>
            <a:r>
              <a:rPr lang="zh-CN" altLang="en-US" sz="2400" smtClean="0"/>
              <a:t>是</a:t>
            </a:r>
            <a:r>
              <a:rPr lang="en-US" altLang="zh-CN" sz="2400" smtClean="0"/>
              <a:t>K(M)</a:t>
            </a:r>
            <a:r>
              <a:rPr lang="zh-CN" altLang="en-US" sz="2400" smtClean="0"/>
              <a:t>的公平安全性质</a:t>
            </a:r>
          </a:p>
          <a:p>
            <a:pPr>
              <a:buFont typeface="Arial" charset="0"/>
              <a:buNone/>
            </a:pPr>
            <a:r>
              <a:rPr lang="el-GR" altLang="zh-CN" sz="2400" smtClean="0"/>
              <a:t>φ</a:t>
            </a:r>
            <a:r>
              <a:rPr lang="zh-CN" altLang="en-US" sz="2400" smtClean="0"/>
              <a:t>是</a:t>
            </a:r>
            <a:r>
              <a:rPr lang="en-US" altLang="zh-CN" sz="2400" smtClean="0"/>
              <a:t>M</a:t>
            </a:r>
            <a:r>
              <a:rPr lang="zh-CN" altLang="en-US" sz="2400" smtClean="0"/>
              <a:t>的公平必达性质当且仅当</a:t>
            </a:r>
            <a:r>
              <a:rPr lang="el-GR" altLang="zh-CN" sz="2400" smtClean="0">
                <a:latin typeface="宋体" charset="-122"/>
              </a:rPr>
              <a:t>ζ</a:t>
            </a:r>
            <a:r>
              <a:rPr lang="en-US" altLang="zh-CN" sz="2400" baseline="30000" smtClean="0">
                <a:latin typeface="宋体" charset="-122"/>
              </a:rPr>
              <a:t>-1</a:t>
            </a:r>
            <a:r>
              <a:rPr lang="en-US" altLang="zh-CN" sz="2400" smtClean="0"/>
              <a:t>(</a:t>
            </a:r>
            <a:r>
              <a:rPr lang="el-GR" altLang="zh-CN" sz="2400" smtClean="0"/>
              <a:t>φ</a:t>
            </a:r>
            <a:r>
              <a:rPr lang="en-US" altLang="zh-CN" sz="2400" smtClean="0"/>
              <a:t>)</a:t>
            </a:r>
            <a:r>
              <a:rPr lang="zh-CN" altLang="en-US" sz="2400" smtClean="0"/>
              <a:t>是</a:t>
            </a:r>
            <a:r>
              <a:rPr lang="en-US" altLang="zh-CN" sz="2400" smtClean="0"/>
              <a:t>K(M)</a:t>
            </a:r>
            <a:r>
              <a:rPr lang="zh-CN" altLang="en-US" sz="2400" smtClean="0"/>
              <a:t>的公平必达性质</a:t>
            </a:r>
          </a:p>
          <a:p>
            <a:pPr>
              <a:buFont typeface="Arial" charset="0"/>
              <a:buNone/>
            </a:pPr>
            <a:endParaRPr lang="el-GR" altLang="zh-CN" sz="2400" smtClean="0">
              <a:latin typeface="宋体" charset="-122"/>
            </a:endParaRPr>
          </a:p>
        </p:txBody>
      </p:sp>
      <p:sp>
        <p:nvSpPr>
          <p:cNvPr id="40966" name="矩形 4"/>
          <p:cNvSpPr>
            <a:spLocks noChangeArrowheads="1"/>
          </p:cNvSpPr>
          <p:nvPr/>
        </p:nvSpPr>
        <p:spPr bwMode="auto">
          <a:xfrm>
            <a:off x="7200900" y="6521450"/>
            <a:ext cx="1943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600" dirty="0">
                <a:latin typeface="Calibri" pitchFamily="34" charset="0"/>
              </a:rPr>
              <a:t>x1-trs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z="4000" smtClean="0"/>
              <a:t>卫式迁移系统</a:t>
            </a:r>
            <a:r>
              <a:rPr lang="en-US" altLang="zh-CN" sz="4000" smtClean="0"/>
              <a:t>–</a:t>
            </a:r>
            <a:r>
              <a:rPr lang="zh-CN" altLang="en-US" sz="4000" smtClean="0"/>
              <a:t>公平标号</a:t>
            </a:r>
            <a:r>
              <a:rPr lang="en-US" altLang="zh-CN" sz="4000" smtClean="0"/>
              <a:t>Kripke</a:t>
            </a:r>
            <a:r>
              <a:rPr lang="zh-CN" altLang="en-US" sz="4000" smtClean="0"/>
              <a:t>结构</a:t>
            </a:r>
            <a:r>
              <a:rPr lang="en-US" altLang="zh-CN" sz="4000" smtClean="0"/>
              <a:t>: </a:t>
            </a:r>
            <a:r>
              <a:rPr lang="zh-CN" altLang="en-US" sz="4000" smtClean="0"/>
              <a:t>构造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mtClean="0"/>
              <a:t>给定模型</a:t>
            </a:r>
            <a:r>
              <a:rPr lang="en-US" altLang="zh-CN" smtClean="0"/>
              <a:t>M=(T,</a:t>
            </a:r>
            <a:r>
              <a:rPr lang="en-US" altLang="zh-CN" smtClean="0">
                <a:sym typeface="Symbol" pitchFamily="18" charset="2"/>
              </a:rPr>
              <a:t>,)</a:t>
            </a:r>
            <a:r>
              <a:rPr lang="en-US" altLang="zh-CN" smtClean="0"/>
              <a:t>：</a:t>
            </a:r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mtClean="0"/>
              <a:t>(B,V)</a:t>
            </a:r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mtClean="0"/>
              <a:t>B=(F,P); V={v1,…,vn}</a:t>
            </a:r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endParaRPr lang="en-US" altLang="zh-CN" smtClean="0">
              <a:sym typeface="Wingdings" pitchFamily="2" charset="2"/>
            </a:endParaRPr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: V </a:t>
            </a:r>
            <a:r>
              <a:rPr lang="en-US" altLang="zh-CN" smtClean="0">
                <a:sym typeface="Wingdings" pitchFamily="2" charset="2"/>
              </a:rPr>
              <a:t> D</a:t>
            </a:r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endParaRPr lang="en-US" altLang="zh-CN" smtClean="0">
              <a:sym typeface="Wingdings" pitchFamily="2" charset="2"/>
            </a:endParaRPr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: (V1 </a:t>
            </a:r>
            <a:r>
              <a:rPr lang="en-US" altLang="zh-CN" smtClean="0">
                <a:sym typeface="Wingdings" pitchFamily="2" charset="2"/>
              </a:rPr>
              <a:t> D1)  </a:t>
            </a:r>
            <a:r>
              <a:rPr lang="en-US" altLang="zh-CN" smtClean="0">
                <a:sym typeface="Symbol" pitchFamily="18" charset="2"/>
              </a:rPr>
              <a:t>…  (Vn </a:t>
            </a:r>
            <a:r>
              <a:rPr lang="en-US" altLang="zh-CN" smtClean="0">
                <a:sym typeface="Wingdings" pitchFamily="2" charset="2"/>
              </a:rPr>
              <a:t> </a:t>
            </a:r>
            <a:r>
              <a:rPr lang="en-US" altLang="zh-CN" smtClean="0">
                <a:sym typeface="Symbol" pitchFamily="18" charset="2"/>
              </a:rPr>
              <a:t>Dn) 	</a:t>
            </a:r>
            <a:r>
              <a:rPr lang="zh-CN" altLang="en-US" smtClean="0">
                <a:sym typeface="Symbol" pitchFamily="18" charset="2"/>
              </a:rPr>
              <a:t>按不同变量类型</a:t>
            </a:r>
            <a:endParaRPr lang="zh-CN" altLang="en-US" smtClean="0">
              <a:sym typeface="Wingdings" pitchFamily="2" charset="2"/>
            </a:endParaRPr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z="4000" smtClean="0"/>
              <a:t>卫式迁移系统</a:t>
            </a:r>
            <a:r>
              <a:rPr lang="en-US" altLang="zh-CN" sz="4000" smtClean="0"/>
              <a:t>–</a:t>
            </a:r>
            <a:r>
              <a:rPr lang="zh-CN" altLang="en-US" sz="4000" smtClean="0"/>
              <a:t>公平标号</a:t>
            </a:r>
            <a:r>
              <a:rPr lang="en-US" altLang="zh-CN" sz="4000" smtClean="0"/>
              <a:t>Kripke</a:t>
            </a:r>
            <a:r>
              <a:rPr lang="zh-CN" altLang="en-US" sz="4000" smtClean="0"/>
              <a:t>结构</a:t>
            </a:r>
            <a:r>
              <a:rPr lang="en-US" altLang="zh-CN" sz="4000" smtClean="0"/>
              <a:t>:</a:t>
            </a:r>
            <a:r>
              <a:rPr lang="zh-CN" altLang="en-US" sz="4000" smtClean="0"/>
              <a:t>构造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状态集</a:t>
            </a:r>
            <a:r>
              <a:rPr lang="en-US" altLang="zh-CN" smtClean="0">
                <a:sym typeface="Symbol" pitchFamily="18" charset="2"/>
              </a:rPr>
              <a:t>: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用</a:t>
            </a:r>
            <a:r>
              <a:rPr lang="en-US" altLang="zh-CN" smtClean="0">
                <a:sym typeface="Symbol" pitchFamily="18" charset="2"/>
              </a:rPr>
              <a:t>(a1,…,an)</a:t>
            </a:r>
            <a:r>
              <a:rPr lang="zh-CN" altLang="en-US" smtClean="0">
                <a:sym typeface="Symbol" pitchFamily="18" charset="2"/>
              </a:rPr>
              <a:t>代表</a:t>
            </a:r>
            <a:r>
              <a:rPr lang="en-US" altLang="zh-CN" smtClean="0">
                <a:sym typeface="Symbol" pitchFamily="18" charset="2"/>
              </a:rPr>
              <a:t>: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(v1)=a1, …,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(vn)=an 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Symbol" pitchFamily="18" charset="2"/>
              <a:buChar char="S"/>
            </a:pPr>
            <a:r>
              <a:rPr lang="en-US" altLang="zh-CN" smtClean="0">
                <a:sym typeface="Symbol" pitchFamily="18" charset="2"/>
              </a:rPr>
              <a:t>= {(a1,…,an) | ai D }</a:t>
            </a:r>
          </a:p>
          <a:p>
            <a:pPr marL="400050" lvl="1" indent="0" eaLnBrk="1" hangingPunct="1">
              <a:buFont typeface="Symbol" pitchFamily="18" charset="2"/>
              <a:buChar char="S"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>
                <a:sym typeface="Symbol" pitchFamily="18" charset="2"/>
              </a:rPr>
              <a:t>= {(a1,…,an) | a1 D1, …, an Dn}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z="4000" smtClean="0"/>
              <a:t>卫式迁移系统</a:t>
            </a:r>
            <a:r>
              <a:rPr lang="en-US" altLang="zh-CN" sz="4000" smtClean="0"/>
              <a:t>–</a:t>
            </a:r>
            <a:r>
              <a:rPr lang="zh-CN" altLang="en-US" sz="4000" smtClean="0"/>
              <a:t>公平标号</a:t>
            </a:r>
            <a:r>
              <a:rPr lang="en-US" altLang="zh-CN" sz="4000" smtClean="0"/>
              <a:t>Kripke</a:t>
            </a:r>
            <a:r>
              <a:rPr lang="zh-CN" altLang="en-US" sz="4000" smtClean="0"/>
              <a:t>结构</a:t>
            </a:r>
            <a:r>
              <a:rPr lang="en-US" altLang="zh-CN" sz="4000" smtClean="0"/>
              <a:t>:</a:t>
            </a:r>
            <a:r>
              <a:rPr lang="zh-CN" altLang="en-US" sz="4000" smtClean="0"/>
              <a:t>构造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迁移关系</a:t>
            </a: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>
                <a:sym typeface="Symbol" pitchFamily="18" charset="2"/>
              </a:rPr>
              <a:t>((a1,…,an) ,(a1’,…,an’))    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>
                <a:sym typeface="Symbol" pitchFamily="18" charset="2"/>
              </a:rPr>
              <a:t>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 </a:t>
            </a:r>
            <a:r>
              <a:rPr lang="en-US" altLang="zh-CN" smtClean="0">
                <a:sym typeface="Symbol" pitchFamily="18" charset="2"/>
              </a:rPr>
              <a:t>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’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(v1)=a1, …,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(vn)=an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’(v1)=a1’, …,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’(vn)=an’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z="4000" smtClean="0"/>
              <a:t>卫式迁移系统</a:t>
            </a:r>
            <a:r>
              <a:rPr lang="en-US" altLang="zh-CN" sz="4000" smtClean="0"/>
              <a:t>–</a:t>
            </a:r>
            <a:r>
              <a:rPr lang="zh-CN" altLang="en-US" sz="4000" smtClean="0"/>
              <a:t>公平标号</a:t>
            </a:r>
            <a:r>
              <a:rPr lang="en-US" altLang="zh-CN" sz="4000" smtClean="0"/>
              <a:t>Kripke</a:t>
            </a:r>
            <a:r>
              <a:rPr lang="zh-CN" altLang="en-US" sz="4000" smtClean="0"/>
              <a:t>结构</a:t>
            </a:r>
            <a:r>
              <a:rPr lang="en-US" altLang="zh-CN" sz="4000" smtClean="0"/>
              <a:t>:</a:t>
            </a:r>
            <a:r>
              <a:rPr lang="zh-CN" altLang="en-US" sz="4000" smtClean="0"/>
              <a:t>构造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初始状态集</a:t>
            </a:r>
            <a:r>
              <a:rPr lang="en-US" altLang="zh-CN" smtClean="0">
                <a:sym typeface="Symbol" pitchFamily="18" charset="2"/>
              </a:rPr>
              <a:t>: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>
                <a:sym typeface="Symbol" pitchFamily="18" charset="2"/>
              </a:rPr>
              <a:t>{(a1,…,an) | 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(v1)=a1, …,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(vn)=an,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 |=</a:t>
            </a:r>
            <a:r>
              <a:rPr lang="en-US" altLang="zh-CN" baseline="-25000" smtClean="0"/>
              <a:t>I  </a:t>
            </a:r>
            <a:r>
              <a:rPr lang="en-US" altLang="zh-CN" smtClean="0">
                <a:sym typeface="Symbol" pitchFamily="18" charset="2"/>
              </a:rPr>
              <a:t> )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448425"/>
            <a:ext cx="2887663" cy="273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altLang="zh-CN" smtClean="0"/>
          </a:p>
          <a:p>
            <a:pPr algn="r">
              <a:defRPr/>
            </a:pPr>
            <a:fld id="{4365CDA3-6A25-40CC-98F8-AD7C258B2297}" type="slidenum">
              <a:rPr lang="en-US" altLang="zh-CN" smtClean="0"/>
              <a:pPr algn="r">
                <a:defRPr/>
              </a:pPr>
              <a:t>2</a:t>
            </a:fld>
            <a:endParaRPr lang="en-US" altLang="zh-CN" smtClean="0"/>
          </a:p>
        </p:txBody>
      </p:sp>
      <p:cxnSp>
        <p:nvCxnSpPr>
          <p:cNvPr id="44" name="曲线连接符 43"/>
          <p:cNvCxnSpPr>
            <a:stCxn id="17413" idx="2"/>
            <a:endCxn id="17419" idx="0"/>
          </p:cNvCxnSpPr>
          <p:nvPr/>
        </p:nvCxnSpPr>
        <p:spPr>
          <a:xfrm rot="5400000" flipH="1">
            <a:off x="1114425" y="3933825"/>
            <a:ext cx="3024188" cy="1588"/>
          </a:xfrm>
          <a:prstGeom prst="curvedConnector5">
            <a:avLst>
              <a:gd name="adj1" fmla="val -17537"/>
              <a:gd name="adj2" fmla="val 68678338"/>
              <a:gd name="adj3" fmla="val 107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43"/>
          <p:cNvCxnSpPr>
            <a:stCxn id="17419" idx="2"/>
            <a:endCxn id="17414" idx="0"/>
          </p:cNvCxnSpPr>
          <p:nvPr/>
        </p:nvCxnSpPr>
        <p:spPr>
          <a:xfrm rot="5400000">
            <a:off x="2194719" y="32853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43"/>
          <p:cNvCxnSpPr>
            <a:stCxn id="17420" idx="2"/>
          </p:cNvCxnSpPr>
          <p:nvPr/>
        </p:nvCxnSpPr>
        <p:spPr>
          <a:xfrm rot="16200000" flipH="1">
            <a:off x="2951163" y="655638"/>
            <a:ext cx="287337" cy="20907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3" name="AutoShape 11"/>
          <p:cNvSpPr>
            <a:spLocks noChangeArrowheads="1"/>
          </p:cNvSpPr>
          <p:nvPr/>
        </p:nvSpPr>
        <p:spPr bwMode="auto">
          <a:xfrm>
            <a:off x="1763713" y="5013325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work in CR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17414" name="AutoShape 11"/>
          <p:cNvSpPr>
            <a:spLocks noChangeArrowheads="1"/>
          </p:cNvSpPr>
          <p:nvPr/>
        </p:nvSpPr>
        <p:spPr bwMode="auto">
          <a:xfrm>
            <a:off x="1763713" y="3716338"/>
            <a:ext cx="1724025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wait</a:t>
            </a:r>
            <a:endParaRPr lang="zh-CN" altLang="en-US" sz="2000">
              <a:latin typeface="Calibri" pitchFamily="34" charset="0"/>
            </a:endParaRPr>
          </a:p>
        </p:txBody>
      </p:sp>
      <p:cxnSp>
        <p:nvCxnSpPr>
          <p:cNvPr id="72" name="曲线连接符 43"/>
          <p:cNvCxnSpPr>
            <a:stCxn id="17414" idx="2"/>
            <a:endCxn id="17413" idx="0"/>
          </p:cNvCxnSpPr>
          <p:nvPr/>
        </p:nvCxnSpPr>
        <p:spPr>
          <a:xfrm rot="5400000">
            <a:off x="2193132" y="4580731"/>
            <a:ext cx="863600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43"/>
          <p:cNvCxnSpPr>
            <a:stCxn id="17414" idx="2"/>
            <a:endCxn id="17414" idx="3"/>
          </p:cNvCxnSpPr>
          <p:nvPr/>
        </p:nvCxnSpPr>
        <p:spPr>
          <a:xfrm rot="5400000" flipH="1" flipV="1">
            <a:off x="2947988" y="3609975"/>
            <a:ext cx="217487" cy="862013"/>
          </a:xfrm>
          <a:prstGeom prst="curvedConnector4">
            <a:avLst>
              <a:gd name="adj1" fmla="val -105846"/>
              <a:gd name="adj2" fmla="val 126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7" name="TextBox 84"/>
          <p:cNvSpPr txBox="1">
            <a:spLocks noChangeArrowheads="1"/>
          </p:cNvSpPr>
          <p:nvPr/>
        </p:nvSpPr>
        <p:spPr bwMode="auto">
          <a:xfrm>
            <a:off x="1187450" y="4365625"/>
            <a:ext cx="1439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[x=0 or t=0]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17418" name="TextBox 85"/>
          <p:cNvSpPr txBox="1">
            <a:spLocks noChangeArrowheads="1"/>
          </p:cNvSpPr>
          <p:nvPr/>
        </p:nvSpPr>
        <p:spPr bwMode="auto">
          <a:xfrm>
            <a:off x="2771775" y="4221163"/>
            <a:ext cx="1512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[x=1 and t=1]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17419" name="AutoShape 11"/>
          <p:cNvSpPr>
            <a:spLocks noChangeArrowheads="1"/>
          </p:cNvSpPr>
          <p:nvPr/>
        </p:nvSpPr>
        <p:spPr bwMode="auto">
          <a:xfrm>
            <a:off x="1763713" y="24209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work in NCR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17420" name="AutoShape 11"/>
          <p:cNvSpPr>
            <a:spLocks noChangeArrowheads="1"/>
          </p:cNvSpPr>
          <p:nvPr/>
        </p:nvSpPr>
        <p:spPr bwMode="auto">
          <a:xfrm>
            <a:off x="1187450" y="11255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initialization</a:t>
            </a:r>
            <a:endParaRPr lang="zh-CN" altLang="en-US" sz="2000">
              <a:latin typeface="Calibri" pitchFamily="34" charset="0"/>
            </a:endParaRPr>
          </a:p>
        </p:txBody>
      </p:sp>
      <p:cxnSp>
        <p:nvCxnSpPr>
          <p:cNvPr id="105" name="曲线连接符 43"/>
          <p:cNvCxnSpPr>
            <a:stCxn id="17433" idx="4"/>
            <a:endCxn id="17419" idx="0"/>
          </p:cNvCxnSpPr>
          <p:nvPr/>
        </p:nvCxnSpPr>
        <p:spPr>
          <a:xfrm rot="5400000">
            <a:off x="2482850" y="2276475"/>
            <a:ext cx="287338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曲线连接符 43"/>
          <p:cNvCxnSpPr>
            <a:stCxn id="17425" idx="2"/>
            <a:endCxn id="17428" idx="0"/>
          </p:cNvCxnSpPr>
          <p:nvPr/>
        </p:nvCxnSpPr>
        <p:spPr>
          <a:xfrm rot="5400000" flipH="1">
            <a:off x="5146675" y="3933825"/>
            <a:ext cx="3024188" cy="1588"/>
          </a:xfrm>
          <a:prstGeom prst="curvedConnector5">
            <a:avLst>
              <a:gd name="adj1" fmla="val -20258"/>
              <a:gd name="adj2" fmla="val 68678338"/>
              <a:gd name="adj3" fmla="val 107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曲线连接符 43"/>
          <p:cNvCxnSpPr>
            <a:stCxn id="17428" idx="2"/>
            <a:endCxn id="17426" idx="0"/>
          </p:cNvCxnSpPr>
          <p:nvPr/>
        </p:nvCxnSpPr>
        <p:spPr>
          <a:xfrm rot="5400000">
            <a:off x="6226969" y="32853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曲线连接符 43"/>
          <p:cNvCxnSpPr>
            <a:stCxn id="17426" idx="2"/>
            <a:endCxn id="17425" idx="0"/>
          </p:cNvCxnSpPr>
          <p:nvPr/>
        </p:nvCxnSpPr>
        <p:spPr>
          <a:xfrm rot="5400000">
            <a:off x="6226969" y="45807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5" name="AutoShape 11"/>
          <p:cNvSpPr>
            <a:spLocks noChangeArrowheads="1"/>
          </p:cNvSpPr>
          <p:nvPr/>
        </p:nvSpPr>
        <p:spPr bwMode="auto">
          <a:xfrm>
            <a:off x="5795963" y="5013325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work in CR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17426" name="AutoShape 11"/>
          <p:cNvSpPr>
            <a:spLocks noChangeArrowheads="1"/>
          </p:cNvSpPr>
          <p:nvPr/>
        </p:nvSpPr>
        <p:spPr bwMode="auto">
          <a:xfrm>
            <a:off x="5795963" y="3716338"/>
            <a:ext cx="1724025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wait</a:t>
            </a:r>
            <a:endParaRPr lang="zh-CN" altLang="en-US" sz="2000">
              <a:latin typeface="Calibri" pitchFamily="34" charset="0"/>
            </a:endParaRPr>
          </a:p>
        </p:txBody>
      </p:sp>
      <p:cxnSp>
        <p:nvCxnSpPr>
          <p:cNvPr id="124" name="曲线连接符 43"/>
          <p:cNvCxnSpPr>
            <a:stCxn id="17426" idx="2"/>
            <a:endCxn id="17426" idx="3"/>
          </p:cNvCxnSpPr>
          <p:nvPr/>
        </p:nvCxnSpPr>
        <p:spPr>
          <a:xfrm rot="5400000" flipH="1" flipV="1">
            <a:off x="6980238" y="3609975"/>
            <a:ext cx="217487" cy="862013"/>
          </a:xfrm>
          <a:prstGeom prst="curvedConnector4">
            <a:avLst>
              <a:gd name="adj1" fmla="val -105846"/>
              <a:gd name="adj2" fmla="val 126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8" name="AutoShape 11"/>
          <p:cNvSpPr>
            <a:spLocks noChangeArrowheads="1"/>
          </p:cNvSpPr>
          <p:nvPr/>
        </p:nvSpPr>
        <p:spPr bwMode="auto">
          <a:xfrm>
            <a:off x="5795963" y="24209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work in NCR</a:t>
            </a:r>
            <a:endParaRPr lang="zh-CN" altLang="en-US" sz="2000">
              <a:latin typeface="Calibri" pitchFamily="34" charset="0"/>
            </a:endParaRPr>
          </a:p>
        </p:txBody>
      </p:sp>
      <p:cxnSp>
        <p:nvCxnSpPr>
          <p:cNvPr id="128" name="曲线连接符 43"/>
          <p:cNvCxnSpPr>
            <a:stCxn id="17434" idx="4"/>
            <a:endCxn id="17428" idx="0"/>
          </p:cNvCxnSpPr>
          <p:nvPr/>
        </p:nvCxnSpPr>
        <p:spPr>
          <a:xfrm rot="5400000">
            <a:off x="6515100" y="2276475"/>
            <a:ext cx="287338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0" name="Oval 4"/>
          <p:cNvSpPr>
            <a:spLocks noChangeArrowheads="1"/>
          </p:cNvSpPr>
          <p:nvPr/>
        </p:nvSpPr>
        <p:spPr bwMode="auto">
          <a:xfrm>
            <a:off x="539750" y="1268413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>
              <a:latin typeface="Calibri" pitchFamily="34" charset="0"/>
            </a:endParaRPr>
          </a:p>
        </p:txBody>
      </p:sp>
      <p:cxnSp>
        <p:nvCxnSpPr>
          <p:cNvPr id="40" name="曲线连接符 43"/>
          <p:cNvCxnSpPr>
            <a:stCxn id="17430" idx="6"/>
            <a:endCxn id="17420" idx="1"/>
          </p:cNvCxnSpPr>
          <p:nvPr/>
        </p:nvCxnSpPr>
        <p:spPr>
          <a:xfrm flipV="1">
            <a:off x="684213" y="1341438"/>
            <a:ext cx="503237" cy="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95288" y="1844675"/>
            <a:ext cx="8064500" cy="4824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33" name="Oval 4"/>
          <p:cNvSpPr>
            <a:spLocks noChangeArrowheads="1"/>
          </p:cNvSpPr>
          <p:nvPr/>
        </p:nvSpPr>
        <p:spPr bwMode="auto">
          <a:xfrm>
            <a:off x="2555875" y="1989138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>
              <a:latin typeface="Calibri" pitchFamily="34" charset="0"/>
            </a:endParaRPr>
          </a:p>
        </p:txBody>
      </p:sp>
      <p:sp>
        <p:nvSpPr>
          <p:cNvPr id="17434" name="Oval 4"/>
          <p:cNvSpPr>
            <a:spLocks noChangeArrowheads="1"/>
          </p:cNvSpPr>
          <p:nvPr/>
        </p:nvSpPr>
        <p:spPr bwMode="auto">
          <a:xfrm>
            <a:off x="6588125" y="1989138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>
              <a:latin typeface="Calibri" pitchFamily="34" charset="0"/>
            </a:endParaRPr>
          </a:p>
        </p:txBody>
      </p:sp>
      <p:cxnSp>
        <p:nvCxnSpPr>
          <p:cNvPr id="54" name="直接连接符 53"/>
          <p:cNvCxnSpPr>
            <a:stCxn id="45" idx="0"/>
            <a:endCxn id="45" idx="2"/>
          </p:cNvCxnSpPr>
          <p:nvPr/>
        </p:nvCxnSpPr>
        <p:spPr>
          <a:xfrm rot="16200000" flipH="1">
            <a:off x="2016126" y="4257675"/>
            <a:ext cx="4824412" cy="158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6" name="TextBox 84"/>
          <p:cNvSpPr txBox="1">
            <a:spLocks noChangeArrowheads="1"/>
          </p:cNvSpPr>
          <p:nvPr/>
        </p:nvSpPr>
        <p:spPr bwMode="auto">
          <a:xfrm>
            <a:off x="5219700" y="4365625"/>
            <a:ext cx="1439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[y=0 or t=1]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17437" name="TextBox 85"/>
          <p:cNvSpPr txBox="1">
            <a:spLocks noChangeArrowheads="1"/>
          </p:cNvSpPr>
          <p:nvPr/>
        </p:nvSpPr>
        <p:spPr bwMode="auto">
          <a:xfrm>
            <a:off x="6804025" y="4221163"/>
            <a:ext cx="1512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[y=1 and t=0]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17438" name="矩形 42"/>
          <p:cNvSpPr>
            <a:spLocks noChangeArrowheads="1"/>
          </p:cNvSpPr>
          <p:nvPr/>
        </p:nvSpPr>
        <p:spPr bwMode="auto">
          <a:xfrm>
            <a:off x="3132138" y="1341438"/>
            <a:ext cx="1133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x:=0;y:=0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17439" name="矩形 45"/>
          <p:cNvSpPr>
            <a:spLocks noChangeArrowheads="1"/>
          </p:cNvSpPr>
          <p:nvPr/>
        </p:nvSpPr>
        <p:spPr bwMode="auto">
          <a:xfrm>
            <a:off x="2614613" y="3068638"/>
            <a:ext cx="1108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y:=1;t:=1</a:t>
            </a:r>
          </a:p>
        </p:txBody>
      </p:sp>
      <p:sp>
        <p:nvSpPr>
          <p:cNvPr id="17440" name="矩形 47"/>
          <p:cNvSpPr>
            <a:spLocks noChangeArrowheads="1"/>
          </p:cNvSpPr>
          <p:nvPr/>
        </p:nvSpPr>
        <p:spPr bwMode="auto">
          <a:xfrm>
            <a:off x="6648450" y="3068638"/>
            <a:ext cx="1104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x:=1;t:=0</a:t>
            </a:r>
          </a:p>
        </p:txBody>
      </p:sp>
      <p:sp>
        <p:nvSpPr>
          <p:cNvPr id="17441" name="矩形 48"/>
          <p:cNvSpPr>
            <a:spLocks noChangeArrowheads="1"/>
          </p:cNvSpPr>
          <p:nvPr/>
        </p:nvSpPr>
        <p:spPr bwMode="auto">
          <a:xfrm>
            <a:off x="6088063" y="5516563"/>
            <a:ext cx="6207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x:=0</a:t>
            </a:r>
          </a:p>
        </p:txBody>
      </p:sp>
      <p:sp>
        <p:nvSpPr>
          <p:cNvPr id="17442" name="矩形 49"/>
          <p:cNvSpPr>
            <a:spLocks noChangeArrowheads="1"/>
          </p:cNvSpPr>
          <p:nvPr/>
        </p:nvSpPr>
        <p:spPr bwMode="auto">
          <a:xfrm>
            <a:off x="2051050" y="5516563"/>
            <a:ext cx="627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y:=0</a:t>
            </a:r>
          </a:p>
        </p:txBody>
      </p:sp>
      <p:sp>
        <p:nvSpPr>
          <p:cNvPr id="17443" name="矩形 36"/>
          <p:cNvSpPr>
            <a:spLocks noChangeArrowheads="1"/>
          </p:cNvSpPr>
          <p:nvPr/>
        </p:nvSpPr>
        <p:spPr bwMode="auto">
          <a:xfrm>
            <a:off x="0" y="0"/>
            <a:ext cx="5397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例子</a:t>
            </a: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-</a:t>
            </a:r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互斥</a:t>
            </a: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状态图</a:t>
            </a:r>
            <a:r>
              <a:rPr lang="en-US" altLang="zh-CN" sz="2800">
                <a:latin typeface="Calibri" pitchFamily="34" charset="0"/>
              </a:rPr>
              <a:t>(State </a:t>
            </a: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Diagram)</a:t>
            </a:r>
            <a:endParaRPr lang="zh-CN" altLang="en-US" sz="2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444" name="页脚占位符 4"/>
          <p:cNvSpPr txBox="1">
            <a:spLocks/>
          </p:cNvSpPr>
          <p:nvPr/>
        </p:nvSpPr>
        <p:spPr bwMode="auto">
          <a:xfrm>
            <a:off x="395288" y="1844675"/>
            <a:ext cx="12239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Process A</a:t>
            </a:r>
          </a:p>
        </p:txBody>
      </p:sp>
      <p:sp>
        <p:nvSpPr>
          <p:cNvPr id="17445" name="页脚占位符 4"/>
          <p:cNvSpPr txBox="1">
            <a:spLocks/>
          </p:cNvSpPr>
          <p:nvPr/>
        </p:nvSpPr>
        <p:spPr bwMode="auto">
          <a:xfrm>
            <a:off x="4427538" y="1844675"/>
            <a:ext cx="12239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Process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448425"/>
            <a:ext cx="2887663" cy="273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altLang="zh-CN" smtClean="0"/>
          </a:p>
          <a:p>
            <a:pPr algn="r">
              <a:defRPr/>
            </a:pPr>
            <a:fld id="{6005EFC5-D3A3-402E-AC6E-F924AF0E4FBC}" type="slidenum">
              <a:rPr lang="en-US" altLang="zh-CN" smtClean="0"/>
              <a:pPr algn="r">
                <a:defRPr/>
              </a:pPr>
              <a:t>20</a:t>
            </a:fld>
            <a:endParaRPr lang="en-US" altLang="zh-CN" smtClean="0"/>
          </a:p>
        </p:txBody>
      </p:sp>
      <p:cxnSp>
        <p:nvCxnSpPr>
          <p:cNvPr id="44" name="曲线连接符 43"/>
          <p:cNvCxnSpPr>
            <a:stCxn id="22533" idx="2"/>
            <a:endCxn id="22539" idx="0"/>
          </p:cNvCxnSpPr>
          <p:nvPr/>
        </p:nvCxnSpPr>
        <p:spPr>
          <a:xfrm rot="5400000" flipH="1">
            <a:off x="1114425" y="3933825"/>
            <a:ext cx="3024188" cy="1588"/>
          </a:xfrm>
          <a:prstGeom prst="curvedConnector5">
            <a:avLst>
              <a:gd name="adj1" fmla="val -17537"/>
              <a:gd name="adj2" fmla="val 68678338"/>
              <a:gd name="adj3" fmla="val 107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43"/>
          <p:cNvCxnSpPr>
            <a:stCxn id="22539" idx="2"/>
            <a:endCxn id="22534" idx="0"/>
          </p:cNvCxnSpPr>
          <p:nvPr/>
        </p:nvCxnSpPr>
        <p:spPr>
          <a:xfrm rot="5400000">
            <a:off x="2194719" y="32853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43"/>
          <p:cNvCxnSpPr>
            <a:stCxn id="22540" idx="2"/>
          </p:cNvCxnSpPr>
          <p:nvPr/>
        </p:nvCxnSpPr>
        <p:spPr>
          <a:xfrm rot="16200000" flipH="1">
            <a:off x="2951163" y="655638"/>
            <a:ext cx="287337" cy="20907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3" name="AutoShape 11"/>
          <p:cNvSpPr>
            <a:spLocks noChangeArrowheads="1"/>
          </p:cNvSpPr>
          <p:nvPr/>
        </p:nvSpPr>
        <p:spPr bwMode="auto">
          <a:xfrm>
            <a:off x="1763713" y="5013325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work in CR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22534" name="AutoShape 11"/>
          <p:cNvSpPr>
            <a:spLocks noChangeArrowheads="1"/>
          </p:cNvSpPr>
          <p:nvPr/>
        </p:nvSpPr>
        <p:spPr bwMode="auto">
          <a:xfrm>
            <a:off x="1763713" y="3716338"/>
            <a:ext cx="1724025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wait</a:t>
            </a:r>
            <a:endParaRPr lang="zh-CN" altLang="en-US" sz="2000">
              <a:latin typeface="Calibri" pitchFamily="34" charset="0"/>
            </a:endParaRPr>
          </a:p>
        </p:txBody>
      </p:sp>
      <p:cxnSp>
        <p:nvCxnSpPr>
          <p:cNvPr id="72" name="曲线连接符 43"/>
          <p:cNvCxnSpPr>
            <a:stCxn id="22534" idx="2"/>
            <a:endCxn id="22533" idx="0"/>
          </p:cNvCxnSpPr>
          <p:nvPr/>
        </p:nvCxnSpPr>
        <p:spPr>
          <a:xfrm rot="5400000">
            <a:off x="2193132" y="4580731"/>
            <a:ext cx="863600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43"/>
          <p:cNvCxnSpPr>
            <a:stCxn id="22534" idx="2"/>
            <a:endCxn id="22534" idx="3"/>
          </p:cNvCxnSpPr>
          <p:nvPr/>
        </p:nvCxnSpPr>
        <p:spPr>
          <a:xfrm rot="5400000" flipH="1" flipV="1">
            <a:off x="2947988" y="3609975"/>
            <a:ext cx="217487" cy="862013"/>
          </a:xfrm>
          <a:prstGeom prst="curvedConnector4">
            <a:avLst>
              <a:gd name="adj1" fmla="val -105846"/>
              <a:gd name="adj2" fmla="val 126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7" name="TextBox 84"/>
          <p:cNvSpPr txBox="1">
            <a:spLocks noChangeArrowheads="1"/>
          </p:cNvSpPr>
          <p:nvPr/>
        </p:nvSpPr>
        <p:spPr bwMode="auto">
          <a:xfrm>
            <a:off x="1187450" y="4365625"/>
            <a:ext cx="1439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[x=0 or t=0]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22538" name="TextBox 85"/>
          <p:cNvSpPr txBox="1">
            <a:spLocks noChangeArrowheads="1"/>
          </p:cNvSpPr>
          <p:nvPr/>
        </p:nvSpPr>
        <p:spPr bwMode="auto">
          <a:xfrm>
            <a:off x="2771775" y="4221163"/>
            <a:ext cx="1512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[x=1 and t=1]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22539" name="AutoShape 11"/>
          <p:cNvSpPr>
            <a:spLocks noChangeArrowheads="1"/>
          </p:cNvSpPr>
          <p:nvPr/>
        </p:nvSpPr>
        <p:spPr bwMode="auto">
          <a:xfrm>
            <a:off x="1763713" y="24209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work in NCR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22540" name="AutoShape 11"/>
          <p:cNvSpPr>
            <a:spLocks noChangeArrowheads="1"/>
          </p:cNvSpPr>
          <p:nvPr/>
        </p:nvSpPr>
        <p:spPr bwMode="auto">
          <a:xfrm>
            <a:off x="1187450" y="11255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initialization</a:t>
            </a:r>
            <a:endParaRPr lang="zh-CN" altLang="en-US" sz="2000">
              <a:latin typeface="Calibri" pitchFamily="34" charset="0"/>
            </a:endParaRPr>
          </a:p>
        </p:txBody>
      </p:sp>
      <p:cxnSp>
        <p:nvCxnSpPr>
          <p:cNvPr id="105" name="曲线连接符 43"/>
          <p:cNvCxnSpPr>
            <a:stCxn id="22553" idx="4"/>
            <a:endCxn id="22539" idx="0"/>
          </p:cNvCxnSpPr>
          <p:nvPr/>
        </p:nvCxnSpPr>
        <p:spPr>
          <a:xfrm rot="5400000">
            <a:off x="2482850" y="2276475"/>
            <a:ext cx="287338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曲线连接符 43"/>
          <p:cNvCxnSpPr>
            <a:stCxn id="22545" idx="2"/>
            <a:endCxn id="22548" idx="0"/>
          </p:cNvCxnSpPr>
          <p:nvPr/>
        </p:nvCxnSpPr>
        <p:spPr>
          <a:xfrm rot="5400000" flipH="1">
            <a:off x="5146675" y="3933825"/>
            <a:ext cx="3024188" cy="1588"/>
          </a:xfrm>
          <a:prstGeom prst="curvedConnector5">
            <a:avLst>
              <a:gd name="adj1" fmla="val -20258"/>
              <a:gd name="adj2" fmla="val 68678338"/>
              <a:gd name="adj3" fmla="val 107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曲线连接符 43"/>
          <p:cNvCxnSpPr>
            <a:stCxn id="22548" idx="2"/>
            <a:endCxn id="22546" idx="0"/>
          </p:cNvCxnSpPr>
          <p:nvPr/>
        </p:nvCxnSpPr>
        <p:spPr>
          <a:xfrm rot="5400000">
            <a:off x="6226969" y="32853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曲线连接符 43"/>
          <p:cNvCxnSpPr>
            <a:stCxn id="22546" idx="2"/>
            <a:endCxn id="22545" idx="0"/>
          </p:cNvCxnSpPr>
          <p:nvPr/>
        </p:nvCxnSpPr>
        <p:spPr>
          <a:xfrm rot="5400000">
            <a:off x="6226969" y="45807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5" name="AutoShape 11"/>
          <p:cNvSpPr>
            <a:spLocks noChangeArrowheads="1"/>
          </p:cNvSpPr>
          <p:nvPr/>
        </p:nvSpPr>
        <p:spPr bwMode="auto">
          <a:xfrm>
            <a:off x="5795963" y="5013325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work in CR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22546" name="AutoShape 11"/>
          <p:cNvSpPr>
            <a:spLocks noChangeArrowheads="1"/>
          </p:cNvSpPr>
          <p:nvPr/>
        </p:nvSpPr>
        <p:spPr bwMode="auto">
          <a:xfrm>
            <a:off x="5795963" y="3716338"/>
            <a:ext cx="1724025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wait</a:t>
            </a:r>
            <a:endParaRPr lang="zh-CN" altLang="en-US" sz="2000">
              <a:latin typeface="Calibri" pitchFamily="34" charset="0"/>
            </a:endParaRPr>
          </a:p>
        </p:txBody>
      </p:sp>
      <p:cxnSp>
        <p:nvCxnSpPr>
          <p:cNvPr id="124" name="曲线连接符 43"/>
          <p:cNvCxnSpPr>
            <a:stCxn id="22546" idx="2"/>
            <a:endCxn id="22546" idx="3"/>
          </p:cNvCxnSpPr>
          <p:nvPr/>
        </p:nvCxnSpPr>
        <p:spPr>
          <a:xfrm rot="5400000" flipH="1" flipV="1">
            <a:off x="6980238" y="3609975"/>
            <a:ext cx="217487" cy="862013"/>
          </a:xfrm>
          <a:prstGeom prst="curvedConnector4">
            <a:avLst>
              <a:gd name="adj1" fmla="val -105846"/>
              <a:gd name="adj2" fmla="val 126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8" name="AutoShape 11"/>
          <p:cNvSpPr>
            <a:spLocks noChangeArrowheads="1"/>
          </p:cNvSpPr>
          <p:nvPr/>
        </p:nvSpPr>
        <p:spPr bwMode="auto">
          <a:xfrm>
            <a:off x="5795963" y="24209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work in NCR</a:t>
            </a:r>
            <a:endParaRPr lang="zh-CN" altLang="en-US" sz="2000">
              <a:latin typeface="Calibri" pitchFamily="34" charset="0"/>
            </a:endParaRPr>
          </a:p>
        </p:txBody>
      </p:sp>
      <p:cxnSp>
        <p:nvCxnSpPr>
          <p:cNvPr id="128" name="曲线连接符 43"/>
          <p:cNvCxnSpPr>
            <a:stCxn id="22554" idx="4"/>
            <a:endCxn id="22548" idx="0"/>
          </p:cNvCxnSpPr>
          <p:nvPr/>
        </p:nvCxnSpPr>
        <p:spPr>
          <a:xfrm rot="5400000">
            <a:off x="6515100" y="2276475"/>
            <a:ext cx="287338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50" name="Oval 4"/>
          <p:cNvSpPr>
            <a:spLocks noChangeArrowheads="1"/>
          </p:cNvSpPr>
          <p:nvPr/>
        </p:nvSpPr>
        <p:spPr bwMode="auto">
          <a:xfrm>
            <a:off x="539750" y="1268413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>
              <a:latin typeface="Calibri" pitchFamily="34" charset="0"/>
            </a:endParaRPr>
          </a:p>
        </p:txBody>
      </p:sp>
      <p:cxnSp>
        <p:nvCxnSpPr>
          <p:cNvPr id="40" name="曲线连接符 43"/>
          <p:cNvCxnSpPr>
            <a:stCxn id="22550" idx="6"/>
            <a:endCxn id="22540" idx="1"/>
          </p:cNvCxnSpPr>
          <p:nvPr/>
        </p:nvCxnSpPr>
        <p:spPr>
          <a:xfrm flipV="1">
            <a:off x="684213" y="1341438"/>
            <a:ext cx="503237" cy="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95288" y="1844675"/>
            <a:ext cx="8064500" cy="4824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553" name="Oval 4"/>
          <p:cNvSpPr>
            <a:spLocks noChangeArrowheads="1"/>
          </p:cNvSpPr>
          <p:nvPr/>
        </p:nvSpPr>
        <p:spPr bwMode="auto">
          <a:xfrm>
            <a:off x="2555875" y="1989138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>
              <a:latin typeface="Calibri" pitchFamily="34" charset="0"/>
            </a:endParaRPr>
          </a:p>
        </p:txBody>
      </p:sp>
      <p:sp>
        <p:nvSpPr>
          <p:cNvPr id="22554" name="Oval 4"/>
          <p:cNvSpPr>
            <a:spLocks noChangeArrowheads="1"/>
          </p:cNvSpPr>
          <p:nvPr/>
        </p:nvSpPr>
        <p:spPr bwMode="auto">
          <a:xfrm>
            <a:off x="6588125" y="1989138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>
              <a:latin typeface="Calibri" pitchFamily="34" charset="0"/>
            </a:endParaRPr>
          </a:p>
        </p:txBody>
      </p:sp>
      <p:cxnSp>
        <p:nvCxnSpPr>
          <p:cNvPr id="54" name="直接连接符 53"/>
          <p:cNvCxnSpPr>
            <a:stCxn id="45" idx="0"/>
            <a:endCxn id="45" idx="2"/>
          </p:cNvCxnSpPr>
          <p:nvPr/>
        </p:nvCxnSpPr>
        <p:spPr>
          <a:xfrm rot="16200000" flipH="1">
            <a:off x="2016126" y="4257675"/>
            <a:ext cx="4824412" cy="158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56" name="TextBox 84"/>
          <p:cNvSpPr txBox="1">
            <a:spLocks noChangeArrowheads="1"/>
          </p:cNvSpPr>
          <p:nvPr/>
        </p:nvSpPr>
        <p:spPr bwMode="auto">
          <a:xfrm>
            <a:off x="5219700" y="4365625"/>
            <a:ext cx="1439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[y=0 or t=1]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22557" name="TextBox 85"/>
          <p:cNvSpPr txBox="1">
            <a:spLocks noChangeArrowheads="1"/>
          </p:cNvSpPr>
          <p:nvPr/>
        </p:nvSpPr>
        <p:spPr bwMode="auto">
          <a:xfrm>
            <a:off x="6804025" y="4221163"/>
            <a:ext cx="1512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[y=1 and t=0]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22558" name="矩形 42"/>
          <p:cNvSpPr>
            <a:spLocks noChangeArrowheads="1"/>
          </p:cNvSpPr>
          <p:nvPr/>
        </p:nvSpPr>
        <p:spPr bwMode="auto">
          <a:xfrm>
            <a:off x="3132138" y="1341438"/>
            <a:ext cx="1133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x:=0;y:=0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22559" name="矩形 45"/>
          <p:cNvSpPr>
            <a:spLocks noChangeArrowheads="1"/>
          </p:cNvSpPr>
          <p:nvPr/>
        </p:nvSpPr>
        <p:spPr bwMode="auto">
          <a:xfrm>
            <a:off x="2614613" y="3068638"/>
            <a:ext cx="1108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y:=1;t:=1</a:t>
            </a:r>
          </a:p>
        </p:txBody>
      </p:sp>
      <p:sp>
        <p:nvSpPr>
          <p:cNvPr id="22560" name="矩形 47"/>
          <p:cNvSpPr>
            <a:spLocks noChangeArrowheads="1"/>
          </p:cNvSpPr>
          <p:nvPr/>
        </p:nvSpPr>
        <p:spPr bwMode="auto">
          <a:xfrm>
            <a:off x="6648450" y="3068638"/>
            <a:ext cx="1104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x:=1;t:=0</a:t>
            </a:r>
          </a:p>
        </p:txBody>
      </p:sp>
      <p:sp>
        <p:nvSpPr>
          <p:cNvPr id="22561" name="矩形 48"/>
          <p:cNvSpPr>
            <a:spLocks noChangeArrowheads="1"/>
          </p:cNvSpPr>
          <p:nvPr/>
        </p:nvSpPr>
        <p:spPr bwMode="auto">
          <a:xfrm>
            <a:off x="6088063" y="5516563"/>
            <a:ext cx="6207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x:=0</a:t>
            </a:r>
          </a:p>
        </p:txBody>
      </p:sp>
      <p:sp>
        <p:nvSpPr>
          <p:cNvPr id="22562" name="矩形 49"/>
          <p:cNvSpPr>
            <a:spLocks noChangeArrowheads="1"/>
          </p:cNvSpPr>
          <p:nvPr/>
        </p:nvSpPr>
        <p:spPr bwMode="auto">
          <a:xfrm>
            <a:off x="2051050" y="5516563"/>
            <a:ext cx="627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y:=0</a:t>
            </a:r>
          </a:p>
        </p:txBody>
      </p:sp>
      <p:sp>
        <p:nvSpPr>
          <p:cNvPr id="22563" name="矩形 36"/>
          <p:cNvSpPr>
            <a:spLocks noChangeArrowheads="1"/>
          </p:cNvSpPr>
          <p:nvPr/>
        </p:nvSpPr>
        <p:spPr bwMode="auto">
          <a:xfrm>
            <a:off x="0" y="0"/>
            <a:ext cx="52530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例</a:t>
            </a: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互斥</a:t>
            </a: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状态图</a:t>
            </a:r>
            <a:r>
              <a:rPr lang="en-US" altLang="zh-CN" sz="2800">
                <a:latin typeface="Calibri" pitchFamily="34" charset="0"/>
              </a:rPr>
              <a:t>(State </a:t>
            </a: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Diagram)</a:t>
            </a:r>
            <a:endParaRPr lang="zh-CN" altLang="en-US" sz="2800">
              <a:latin typeface="Calibri" pitchFamily="34" charset="0"/>
            </a:endParaRPr>
          </a:p>
        </p:txBody>
      </p:sp>
      <p:sp>
        <p:nvSpPr>
          <p:cNvPr id="22564" name="页脚占位符 4"/>
          <p:cNvSpPr txBox="1">
            <a:spLocks/>
          </p:cNvSpPr>
          <p:nvPr/>
        </p:nvSpPr>
        <p:spPr bwMode="auto">
          <a:xfrm>
            <a:off x="395288" y="1844675"/>
            <a:ext cx="12239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Process A</a:t>
            </a:r>
          </a:p>
        </p:txBody>
      </p:sp>
      <p:sp>
        <p:nvSpPr>
          <p:cNvPr id="22565" name="页脚占位符 4"/>
          <p:cNvSpPr txBox="1">
            <a:spLocks/>
          </p:cNvSpPr>
          <p:nvPr/>
        </p:nvSpPr>
        <p:spPr bwMode="auto">
          <a:xfrm>
            <a:off x="4427538" y="1844675"/>
            <a:ext cx="12239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Process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algn="l" eaLnBrk="1" hangingPunct="1"/>
            <a:r>
              <a:rPr lang="zh-CN" altLang="en-US" sz="4000" smtClean="0">
                <a:solidFill>
                  <a:srgbClr val="000000"/>
                </a:solidFill>
              </a:rPr>
              <a:t>例子</a:t>
            </a:r>
            <a:r>
              <a:rPr lang="en-US" altLang="zh-CN" sz="4000" smtClean="0">
                <a:solidFill>
                  <a:srgbClr val="000000"/>
                </a:solidFill>
              </a:rPr>
              <a:t>-</a:t>
            </a:r>
            <a:r>
              <a:rPr lang="zh-CN" altLang="en-US" sz="4000" smtClean="0">
                <a:solidFill>
                  <a:srgbClr val="000000"/>
                </a:solidFill>
              </a:rPr>
              <a:t>互斥</a:t>
            </a:r>
          </a:p>
        </p:txBody>
      </p:sp>
      <p:sp>
        <p:nvSpPr>
          <p:cNvPr id="6" name="内容占位符 7"/>
          <p:cNvSpPr txBox="1">
            <a:spLocks/>
          </p:cNvSpPr>
          <p:nvPr/>
        </p:nvSpPr>
        <p:spPr>
          <a:xfrm>
            <a:off x="899593" y="1268760"/>
            <a:ext cx="7920880" cy="3600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a=NCR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		(y,t,a):=(1,1,wait);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a=wait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(x=0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 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t=0)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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	(a):=(CR);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a=wait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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(x=0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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t=0)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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(a):=(wait);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a=CR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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		(y,a):=(0, NCR);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b=NCR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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		(x,t,b):=(1,0, wait);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b=wait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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(y=0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 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t=1)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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	(b):=(CR);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b=wait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 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(y=0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 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t=1)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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(b):=(wait);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b=CR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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		(x,b):=(0, NCR);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7"/>
          <p:cNvSpPr txBox="1">
            <a:spLocks/>
          </p:cNvSpPr>
          <p:nvPr/>
        </p:nvSpPr>
        <p:spPr bwMode="auto">
          <a:xfrm>
            <a:off x="899592" y="5445224"/>
            <a:ext cx="7921575" cy="9361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{ 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(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a=NCR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), (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a=wait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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(x=0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  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t=0)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), (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a=CR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),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  (b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=NCR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), (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b=wait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 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(y=0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  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t=1)), </a:t>
            </a:r>
            <a:r>
              <a:rPr lang="en-US" altLang="zh-CN" dirty="0" smtClean="0">
                <a:solidFill>
                  <a:prstClr val="black"/>
                </a:solidFill>
                <a:sym typeface="Symbol" pitchFamily="18" charset="2"/>
              </a:rPr>
              <a:t>(</a:t>
            </a:r>
            <a:r>
              <a:rPr lang="en-US" altLang="zh-CN" dirty="0" smtClean="0">
                <a:solidFill>
                  <a:prstClr val="black"/>
                </a:solidFill>
              </a:rPr>
              <a:t>b=CR)</a:t>
            </a:r>
            <a:r>
              <a:rPr lang="en-US" altLang="zh-CN" dirty="0" smtClean="0">
                <a:solidFill>
                  <a:prstClr val="black"/>
                </a:solidFill>
                <a:sym typeface="Symbol" pitchFamily="18" charset="2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}</a:t>
            </a:r>
            <a:endParaRPr lang="en-US" altLang="zh-CN" sz="2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" name="内容占位符 7"/>
          <p:cNvSpPr txBox="1">
            <a:spLocks/>
          </p:cNvSpPr>
          <p:nvPr/>
        </p:nvSpPr>
        <p:spPr bwMode="auto">
          <a:xfrm>
            <a:off x="179512" y="5445224"/>
            <a:ext cx="720080" cy="9361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latin typeface="Calibri" pitchFamily="34" charset="0"/>
                <a:sym typeface="Symbol" pitchFamily="18" charset="2"/>
              </a:rPr>
              <a:t>F</a:t>
            </a:r>
            <a:r>
              <a:rPr lang="en-US" altLang="zh-CN" sz="2400" dirty="0" smtClean="0">
                <a:latin typeface="Calibri" pitchFamily="34" charset="0"/>
              </a:rPr>
              <a:t>:</a:t>
            </a:r>
            <a:r>
              <a:rPr lang="en-US" altLang="zh-CN" sz="2400" dirty="0">
                <a:latin typeface="Calibri" pitchFamily="34" charset="0"/>
              </a:rPr>
              <a:t>	</a:t>
            </a:r>
          </a:p>
        </p:txBody>
      </p:sp>
      <p:sp>
        <p:nvSpPr>
          <p:cNvPr id="9" name="内容占位符 7"/>
          <p:cNvSpPr txBox="1">
            <a:spLocks/>
          </p:cNvSpPr>
          <p:nvPr/>
        </p:nvSpPr>
        <p:spPr bwMode="auto">
          <a:xfrm>
            <a:off x="179512" y="1268760"/>
            <a:ext cx="720080" cy="3600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latin typeface="Calibri" pitchFamily="34" charset="0"/>
                <a:sym typeface="Symbol" pitchFamily="18" charset="2"/>
              </a:rPr>
              <a:t>T</a:t>
            </a:r>
            <a:r>
              <a:rPr lang="en-US" altLang="zh-CN" sz="2400" dirty="0" smtClean="0">
                <a:latin typeface="Calibri" pitchFamily="34" charset="0"/>
              </a:rPr>
              <a:t>:</a:t>
            </a:r>
            <a:r>
              <a:rPr lang="en-US" altLang="zh-CN" sz="2400" dirty="0">
                <a:latin typeface="Calibri" pitchFamily="34" charset="0"/>
              </a:rPr>
              <a:t>	</a:t>
            </a:r>
          </a:p>
        </p:txBody>
      </p:sp>
      <p:sp>
        <p:nvSpPr>
          <p:cNvPr id="10" name="内容占位符 7"/>
          <p:cNvSpPr txBox="1">
            <a:spLocks/>
          </p:cNvSpPr>
          <p:nvPr/>
        </p:nvSpPr>
        <p:spPr bwMode="auto">
          <a:xfrm>
            <a:off x="899592" y="4869160"/>
            <a:ext cx="7921575" cy="576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latin typeface="Calibri" pitchFamily="34" charset="0"/>
              </a:rPr>
              <a:t>x=0 </a:t>
            </a:r>
            <a:r>
              <a:rPr lang="en-US" altLang="zh-CN" sz="2400" dirty="0">
                <a:latin typeface="Calibri" pitchFamily="34" charset="0"/>
                <a:sym typeface="Symbol" pitchFamily="18" charset="2"/>
              </a:rPr>
              <a:t> </a:t>
            </a:r>
            <a:r>
              <a:rPr lang="en-US" altLang="zh-CN" sz="2400" dirty="0">
                <a:latin typeface="Calibri" pitchFamily="34" charset="0"/>
              </a:rPr>
              <a:t>y=0 </a:t>
            </a:r>
            <a:r>
              <a:rPr lang="en-US" altLang="zh-CN" sz="2400" dirty="0">
                <a:latin typeface="Calibri" pitchFamily="34" charset="0"/>
                <a:sym typeface="Symbol" pitchFamily="18" charset="2"/>
              </a:rPr>
              <a:t> </a:t>
            </a:r>
            <a:r>
              <a:rPr lang="en-US" altLang="zh-CN" sz="2400" dirty="0">
                <a:latin typeface="Calibri" pitchFamily="34" charset="0"/>
              </a:rPr>
              <a:t> a=NCR </a:t>
            </a:r>
            <a:r>
              <a:rPr lang="en-US" altLang="zh-CN" sz="2400" dirty="0">
                <a:latin typeface="Calibri" pitchFamily="34" charset="0"/>
                <a:sym typeface="Symbol" pitchFamily="18" charset="2"/>
              </a:rPr>
              <a:t></a:t>
            </a:r>
            <a:r>
              <a:rPr lang="en-US" altLang="zh-CN" sz="2400" dirty="0">
                <a:latin typeface="Calibri" pitchFamily="34" charset="0"/>
              </a:rPr>
              <a:t> b=NCR</a:t>
            </a:r>
          </a:p>
        </p:txBody>
      </p:sp>
      <p:sp>
        <p:nvSpPr>
          <p:cNvPr id="11" name="内容占位符 7"/>
          <p:cNvSpPr txBox="1">
            <a:spLocks/>
          </p:cNvSpPr>
          <p:nvPr/>
        </p:nvSpPr>
        <p:spPr bwMode="auto">
          <a:xfrm>
            <a:off x="179512" y="4869160"/>
            <a:ext cx="720080" cy="5760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dirty="0">
                <a:latin typeface="Calibri" pitchFamily="34" charset="0"/>
                <a:sym typeface="Symbol" pitchFamily="18" charset="2"/>
              </a:rPr>
              <a:t></a:t>
            </a:r>
            <a:r>
              <a:rPr lang="en-US" altLang="zh-CN" sz="2400" dirty="0">
                <a:latin typeface="Calibri" pitchFamily="34" charset="0"/>
              </a:rPr>
              <a:t>: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altLang="zh-CN" smtClean="0"/>
          </a:p>
          <a:p>
            <a:pPr algn="r">
              <a:defRPr/>
            </a:pPr>
            <a:fld id="{6282D092-7F10-4B29-9E21-30E2B13DE274}" type="slidenum">
              <a:rPr lang="en-US" altLang="zh-CN" smtClean="0"/>
              <a:pPr algn="r">
                <a:defRPr/>
              </a:pPr>
              <a:t>22</a:t>
            </a:fld>
            <a:endParaRPr lang="en-US" altLang="zh-CN" smtClean="0"/>
          </a:p>
        </p:txBody>
      </p:sp>
      <p:sp>
        <p:nvSpPr>
          <p:cNvPr id="34818" name="Oval 2"/>
          <p:cNvSpPr>
            <a:spLocks noChangeArrowheads="1"/>
          </p:cNvSpPr>
          <p:nvPr/>
        </p:nvSpPr>
        <p:spPr bwMode="auto">
          <a:xfrm>
            <a:off x="1763713" y="19161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NCR,NCR,0,0,0</a:t>
            </a:r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5087938" y="29702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NCR,wait,1,0,0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2360613" y="29575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wait,NCR,0,1,1</a:t>
            </a: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179388" y="393382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CR,NCR,0,1,1</a:t>
            </a:r>
          </a:p>
        </p:txBody>
      </p:sp>
      <p:sp>
        <p:nvSpPr>
          <p:cNvPr id="34822" name="Oval 8"/>
          <p:cNvSpPr>
            <a:spLocks noChangeArrowheads="1"/>
          </p:cNvSpPr>
          <p:nvPr/>
        </p:nvSpPr>
        <p:spPr bwMode="auto">
          <a:xfrm>
            <a:off x="2339975" y="40052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wait,wait,1,1,0</a:t>
            </a:r>
          </a:p>
        </p:txBody>
      </p:sp>
      <p:sp>
        <p:nvSpPr>
          <p:cNvPr id="34823" name="Oval 10"/>
          <p:cNvSpPr>
            <a:spLocks noChangeArrowheads="1"/>
          </p:cNvSpPr>
          <p:nvPr/>
        </p:nvSpPr>
        <p:spPr bwMode="auto">
          <a:xfrm>
            <a:off x="6875463" y="37893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NCR,CR,1,0,0</a:t>
            </a:r>
          </a:p>
        </p:txBody>
      </p:sp>
      <p:sp>
        <p:nvSpPr>
          <p:cNvPr id="34824" name="Oval 12"/>
          <p:cNvSpPr>
            <a:spLocks noChangeArrowheads="1"/>
          </p:cNvSpPr>
          <p:nvPr/>
        </p:nvSpPr>
        <p:spPr bwMode="auto">
          <a:xfrm>
            <a:off x="4787900" y="40052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wait,wait,1,1,1</a:t>
            </a:r>
          </a:p>
        </p:txBody>
      </p:sp>
      <p:sp>
        <p:nvSpPr>
          <p:cNvPr id="22538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9080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dirty="0" err="1" smtClean="0">
                <a:solidFill>
                  <a:prstClr val="black"/>
                </a:solidFill>
                <a:cs typeface="+mj-cs"/>
              </a:rPr>
              <a:t>Kripke</a:t>
            </a:r>
            <a:r>
              <a:rPr lang="en-US" altLang="zh-CN" sz="4400" dirty="0" smtClean="0">
                <a:solidFill>
                  <a:prstClr val="black"/>
                </a:solidFill>
                <a:cs typeface="+mj-cs"/>
              </a:rPr>
              <a:t> </a:t>
            </a:r>
            <a:r>
              <a:rPr lang="zh-CN" altLang="en-US" sz="4400" dirty="0" smtClean="0">
                <a:solidFill>
                  <a:prstClr val="black"/>
                </a:solidFill>
                <a:cs typeface="+mj-cs"/>
              </a:rPr>
              <a:t>结构</a:t>
            </a:r>
            <a:endParaRPr lang="en-US" altLang="zh-CN" dirty="0" smtClean="0"/>
          </a:p>
        </p:txBody>
      </p:sp>
      <p:cxnSp>
        <p:nvCxnSpPr>
          <p:cNvPr id="34826" name="AutoShape 26"/>
          <p:cNvCxnSpPr>
            <a:cxnSpLocks noChangeShapeType="1"/>
            <a:stCxn id="34818" idx="3"/>
            <a:endCxn id="34820" idx="0"/>
          </p:cNvCxnSpPr>
          <p:nvPr/>
        </p:nvCxnSpPr>
        <p:spPr bwMode="auto">
          <a:xfrm rot="16200000" flipH="1">
            <a:off x="2368550" y="1971675"/>
            <a:ext cx="671513" cy="1300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27" name="AutoShape 27"/>
          <p:cNvCxnSpPr>
            <a:cxnSpLocks noChangeShapeType="1"/>
            <a:stCxn id="34820" idx="3"/>
            <a:endCxn id="34821" idx="0"/>
          </p:cNvCxnSpPr>
          <p:nvPr/>
        </p:nvCxnSpPr>
        <p:spPr bwMode="auto">
          <a:xfrm rot="5400000">
            <a:off x="1608931" y="2891632"/>
            <a:ext cx="606425" cy="14779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28" name="AutoShape 28"/>
          <p:cNvCxnSpPr>
            <a:cxnSpLocks noChangeShapeType="1"/>
            <a:stCxn id="34821" idx="3"/>
            <a:endCxn id="34841" idx="1"/>
          </p:cNvCxnSpPr>
          <p:nvPr/>
        </p:nvCxnSpPr>
        <p:spPr bwMode="auto">
          <a:xfrm rot="5400000" flipH="1" flipV="1">
            <a:off x="2080419" y="369094"/>
            <a:ext cx="2324100" cy="5545138"/>
          </a:xfrm>
          <a:prstGeom prst="curvedConnector5">
            <a:avLst>
              <a:gd name="adj1" fmla="val -9843"/>
              <a:gd name="adj2" fmla="val -3458"/>
              <a:gd name="adj3" fmla="val 135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29" name="AutoShape 29"/>
          <p:cNvCxnSpPr>
            <a:cxnSpLocks noChangeShapeType="1"/>
            <a:stCxn id="34818" idx="5"/>
            <a:endCxn id="34819" idx="1"/>
          </p:cNvCxnSpPr>
          <p:nvPr/>
        </p:nvCxnSpPr>
        <p:spPr bwMode="auto">
          <a:xfrm rot="16200000" flipH="1">
            <a:off x="4045743" y="1701007"/>
            <a:ext cx="747713" cy="1917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30" name="AutoShape 30"/>
          <p:cNvCxnSpPr>
            <a:cxnSpLocks noChangeShapeType="1"/>
            <a:stCxn id="34819" idx="5"/>
            <a:endCxn id="34823" idx="0"/>
          </p:cNvCxnSpPr>
          <p:nvPr/>
        </p:nvCxnSpPr>
        <p:spPr bwMode="auto">
          <a:xfrm rot="16200000" flipH="1">
            <a:off x="7102475" y="3022600"/>
            <a:ext cx="449263" cy="10842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31" name="AutoShape 33"/>
          <p:cNvCxnSpPr>
            <a:cxnSpLocks noChangeShapeType="1"/>
            <a:stCxn id="34820" idx="5"/>
            <a:endCxn id="34822" idx="0"/>
          </p:cNvCxnSpPr>
          <p:nvPr/>
        </p:nvCxnSpPr>
        <p:spPr bwMode="auto">
          <a:xfrm rot="5400000">
            <a:off x="3356768" y="3304382"/>
            <a:ext cx="677863" cy="723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32" name="AutoShape 35"/>
          <p:cNvCxnSpPr>
            <a:cxnSpLocks noChangeShapeType="1"/>
            <a:stCxn id="34822" idx="3"/>
            <a:endCxn id="34836" idx="0"/>
          </p:cNvCxnSpPr>
          <p:nvPr/>
        </p:nvCxnSpPr>
        <p:spPr bwMode="auto">
          <a:xfrm rot="5400000">
            <a:off x="2159000" y="4757738"/>
            <a:ext cx="854075" cy="88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33" name="AutoShape 37"/>
          <p:cNvCxnSpPr>
            <a:cxnSpLocks noChangeShapeType="1"/>
            <a:stCxn id="34819" idx="3"/>
            <a:endCxn id="34824" idx="0"/>
          </p:cNvCxnSpPr>
          <p:nvPr/>
        </p:nvCxnSpPr>
        <p:spPr bwMode="auto">
          <a:xfrm rot="16200000" flipH="1">
            <a:off x="5247481" y="3471069"/>
            <a:ext cx="665163" cy="4032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34" name="AutoShape 39"/>
          <p:cNvCxnSpPr>
            <a:cxnSpLocks noChangeShapeType="1"/>
            <a:stCxn id="34823" idx="5"/>
            <a:endCxn id="34818" idx="7"/>
          </p:cNvCxnSpPr>
          <p:nvPr/>
        </p:nvCxnSpPr>
        <p:spPr bwMode="auto">
          <a:xfrm rot="5400000" flipH="1">
            <a:off x="4926806" y="513557"/>
            <a:ext cx="2179637" cy="5111750"/>
          </a:xfrm>
          <a:prstGeom prst="curvedConnector5">
            <a:avLst>
              <a:gd name="adj1" fmla="val -10491"/>
              <a:gd name="adj2" fmla="val -9227"/>
              <a:gd name="adj3" fmla="val 12895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35" name="AutoShape 41"/>
          <p:cNvCxnSpPr>
            <a:cxnSpLocks noChangeShapeType="1"/>
            <a:stCxn id="34824" idx="5"/>
            <a:endCxn id="34838" idx="0"/>
          </p:cNvCxnSpPr>
          <p:nvPr/>
        </p:nvCxnSpPr>
        <p:spPr bwMode="auto">
          <a:xfrm rot="5400000">
            <a:off x="5886450" y="4486275"/>
            <a:ext cx="709613" cy="4873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836" name="Oval 8"/>
          <p:cNvSpPr>
            <a:spLocks noChangeArrowheads="1"/>
          </p:cNvSpPr>
          <p:nvPr/>
        </p:nvSpPr>
        <p:spPr bwMode="auto">
          <a:xfrm>
            <a:off x="1547813" y="522922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CR,wait,1,1,0</a:t>
            </a:r>
          </a:p>
        </p:txBody>
      </p:sp>
      <p:cxnSp>
        <p:nvCxnSpPr>
          <p:cNvPr id="34837" name="AutoShape 41"/>
          <p:cNvCxnSpPr>
            <a:cxnSpLocks noChangeShapeType="1"/>
            <a:stCxn id="34836" idx="3"/>
            <a:endCxn id="34819" idx="2"/>
          </p:cNvCxnSpPr>
          <p:nvPr/>
        </p:nvCxnSpPr>
        <p:spPr bwMode="auto">
          <a:xfrm rot="5400000" flipH="1" flipV="1">
            <a:off x="2256632" y="2767806"/>
            <a:ext cx="2413000" cy="3249613"/>
          </a:xfrm>
          <a:prstGeom prst="curvedConnector4">
            <a:avLst>
              <a:gd name="adj1" fmla="val -25319"/>
              <a:gd name="adj2" fmla="val 7779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838" name="Oval 8"/>
          <p:cNvSpPr>
            <a:spLocks noChangeArrowheads="1"/>
          </p:cNvSpPr>
          <p:nvPr/>
        </p:nvSpPr>
        <p:spPr bwMode="auto">
          <a:xfrm>
            <a:off x="5003800" y="50847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wait,CR,1,1,1</a:t>
            </a:r>
          </a:p>
        </p:txBody>
      </p:sp>
      <p:cxnSp>
        <p:nvCxnSpPr>
          <p:cNvPr id="34839" name="AutoShape 41"/>
          <p:cNvCxnSpPr>
            <a:cxnSpLocks noChangeShapeType="1"/>
            <a:stCxn id="34838" idx="5"/>
            <a:endCxn id="34820" idx="6"/>
          </p:cNvCxnSpPr>
          <p:nvPr/>
        </p:nvCxnSpPr>
        <p:spPr bwMode="auto">
          <a:xfrm rot="5400000" flipH="1">
            <a:off x="4383882" y="3137694"/>
            <a:ext cx="2281237" cy="2352675"/>
          </a:xfrm>
          <a:prstGeom prst="curvedConnector4">
            <a:avLst>
              <a:gd name="adj1" fmla="val -34440"/>
              <a:gd name="adj2" fmla="val 9161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0" name="AutoShape 26"/>
          <p:cNvCxnSpPr>
            <a:cxnSpLocks noChangeShapeType="1"/>
            <a:endCxn id="34818" idx="0"/>
          </p:cNvCxnSpPr>
          <p:nvPr/>
        </p:nvCxnSpPr>
        <p:spPr bwMode="auto">
          <a:xfrm>
            <a:off x="2268538" y="1557338"/>
            <a:ext cx="488950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841" name="Oval 2"/>
          <p:cNvSpPr>
            <a:spLocks noChangeArrowheads="1"/>
          </p:cNvSpPr>
          <p:nvPr/>
        </p:nvSpPr>
        <p:spPr bwMode="auto">
          <a:xfrm>
            <a:off x="5724525" y="19161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NCR,NCR,0,0,1</a:t>
            </a:r>
          </a:p>
        </p:txBody>
      </p:sp>
      <p:cxnSp>
        <p:nvCxnSpPr>
          <p:cNvPr id="34842" name="AutoShape 26"/>
          <p:cNvCxnSpPr>
            <a:cxnSpLocks noChangeShapeType="1"/>
            <a:endCxn id="34841" idx="0"/>
          </p:cNvCxnSpPr>
          <p:nvPr/>
        </p:nvCxnSpPr>
        <p:spPr bwMode="auto">
          <a:xfrm>
            <a:off x="6300788" y="1557338"/>
            <a:ext cx="417512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3" name="AutoShape 26"/>
          <p:cNvCxnSpPr>
            <a:cxnSpLocks noChangeShapeType="1"/>
            <a:stCxn id="34841" idx="4"/>
            <a:endCxn id="34820" idx="7"/>
          </p:cNvCxnSpPr>
          <p:nvPr/>
        </p:nvCxnSpPr>
        <p:spPr bwMode="auto">
          <a:xfrm rot="5400000">
            <a:off x="5052218" y="1354932"/>
            <a:ext cx="671513" cy="26606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4" name="AutoShape 26"/>
          <p:cNvCxnSpPr>
            <a:cxnSpLocks noChangeShapeType="1"/>
            <a:stCxn id="34841" idx="5"/>
            <a:endCxn id="34819" idx="0"/>
          </p:cNvCxnSpPr>
          <p:nvPr/>
        </p:nvCxnSpPr>
        <p:spPr bwMode="auto">
          <a:xfrm rot="5400000">
            <a:off x="6408737" y="1958976"/>
            <a:ext cx="684213" cy="13382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5" name="AutoShape 39"/>
          <p:cNvCxnSpPr>
            <a:cxnSpLocks noChangeShapeType="1"/>
            <a:stCxn id="34823" idx="3"/>
            <a:endCxn id="34838" idx="0"/>
          </p:cNvCxnSpPr>
          <p:nvPr/>
        </p:nvCxnSpPr>
        <p:spPr bwMode="auto">
          <a:xfrm rot="5400000">
            <a:off x="6119812" y="4037013"/>
            <a:ext cx="925513" cy="11699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6" name="AutoShape 39"/>
          <p:cNvCxnSpPr>
            <a:cxnSpLocks noChangeShapeType="1"/>
            <a:stCxn id="34821" idx="5"/>
            <a:endCxn id="34836" idx="0"/>
          </p:cNvCxnSpPr>
          <p:nvPr/>
        </p:nvCxnSpPr>
        <p:spPr bwMode="auto">
          <a:xfrm rot="16200000" flipH="1">
            <a:off x="1746251" y="4433887"/>
            <a:ext cx="925512" cy="665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7" name="AutoShape 41"/>
          <p:cNvCxnSpPr>
            <a:cxnSpLocks noChangeShapeType="1"/>
            <a:stCxn id="34822" idx="4"/>
            <a:endCxn id="34822" idx="5"/>
          </p:cNvCxnSpPr>
          <p:nvPr/>
        </p:nvCxnSpPr>
        <p:spPr bwMode="auto">
          <a:xfrm rot="5400000" flipH="1" flipV="1">
            <a:off x="3653632" y="4055268"/>
            <a:ext cx="63500" cy="703263"/>
          </a:xfrm>
          <a:prstGeom prst="curvedConnector3">
            <a:avLst>
              <a:gd name="adj1" fmla="val -9547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8" name="AutoShape 41"/>
          <p:cNvCxnSpPr>
            <a:cxnSpLocks noChangeShapeType="1"/>
            <a:stCxn id="34824" idx="4"/>
            <a:endCxn id="34824" idx="3"/>
          </p:cNvCxnSpPr>
          <p:nvPr/>
        </p:nvCxnSpPr>
        <p:spPr bwMode="auto">
          <a:xfrm rot="5400000" flipH="1">
            <a:off x="5398294" y="4055269"/>
            <a:ext cx="63500" cy="703262"/>
          </a:xfrm>
          <a:prstGeom prst="curvedConnector3">
            <a:avLst>
              <a:gd name="adj1" fmla="val -7718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9" name="AutoShape 41"/>
          <p:cNvCxnSpPr>
            <a:cxnSpLocks noChangeShapeType="1"/>
            <a:stCxn id="34836" idx="5"/>
            <a:endCxn id="34836" idx="6"/>
          </p:cNvCxnSpPr>
          <p:nvPr/>
        </p:nvCxnSpPr>
        <p:spPr bwMode="auto">
          <a:xfrm rot="5400000" flipH="1" flipV="1">
            <a:off x="3313907" y="5377656"/>
            <a:ext cx="152400" cy="290513"/>
          </a:xfrm>
          <a:prstGeom prst="curvedConnector4">
            <a:avLst>
              <a:gd name="adj1" fmla="val -95889"/>
              <a:gd name="adj2" fmla="val 1785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50" name="AutoShape 41"/>
          <p:cNvCxnSpPr>
            <a:cxnSpLocks noChangeShapeType="1"/>
            <a:stCxn id="34838" idx="3"/>
            <a:endCxn id="34838" idx="2"/>
          </p:cNvCxnSpPr>
          <p:nvPr/>
        </p:nvCxnSpPr>
        <p:spPr bwMode="auto">
          <a:xfrm rot="5400000" flipH="1">
            <a:off x="5072857" y="5233193"/>
            <a:ext cx="152400" cy="290513"/>
          </a:xfrm>
          <a:prstGeom prst="curvedConnector4">
            <a:avLst>
              <a:gd name="adj1" fmla="val -190616"/>
              <a:gd name="adj2" fmla="val 12867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r>
              <a:rPr lang="zh-CN" altLang="en-US" smtClean="0"/>
              <a:t>标号</a:t>
            </a:r>
          </a:p>
        </p:txBody>
      </p:sp>
      <p:sp>
        <p:nvSpPr>
          <p:cNvPr id="36866" name="内容占位符 2"/>
          <p:cNvSpPr>
            <a:spLocks noGrp="1"/>
          </p:cNvSpPr>
          <p:nvPr>
            <p:ph idx="4294967295"/>
          </p:nvPr>
        </p:nvSpPr>
        <p:spPr>
          <a:xfrm>
            <a:off x="468313" y="1052513"/>
            <a:ext cx="8280400" cy="56165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smtClean="0"/>
              <a:t>PP={	a=NCR,a=wait,a=CR,b=NCR,b=wait,b=CR,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	       x=0,x=1,y=0,y=1,t=0,t=1 }</a:t>
            </a:r>
          </a:p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r>
              <a:rPr lang="en-US" altLang="zh-CN" smtClean="0"/>
              <a:t>AP={  a=NCR,a=wait,a=CR,b=NCR,b=wait,b=CR,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		x=0,x=1,y=0,y=1,t=0,t=1 }</a:t>
            </a:r>
          </a:p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r>
              <a:rPr lang="en-US" altLang="zh-CN" smtClean="0"/>
              <a:t>L(NCR,NCR,0,0,0)={a=NCR,b=NCR,x=0,y=0,t=0}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L(NCR,NCR,0,0,1)={a=NCR,b=NCR,x=0,y=0,t=1}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r>
              <a:rPr lang="zh-CN" altLang="en-US" smtClean="0"/>
              <a:t>公平约束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4294967295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dirty="0" smtClean="0"/>
              <a:t>F={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ym typeface="Symbol" pitchFamily="18" charset="2"/>
              </a:rPr>
              <a:t>(a=NCR),</a:t>
            </a:r>
            <a:endParaRPr lang="en-US" altLang="zh-CN" dirty="0" smtClean="0"/>
          </a:p>
          <a:p>
            <a:pPr>
              <a:buFont typeface="Arial" charset="0"/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ym typeface="Symbol" pitchFamily="18" charset="2"/>
              </a:rPr>
              <a:t>(</a:t>
            </a:r>
            <a:r>
              <a:rPr lang="en-US" altLang="zh-CN" dirty="0" smtClean="0"/>
              <a:t>(x=0</a:t>
            </a:r>
            <a:r>
              <a:rPr lang="en-US" altLang="zh-CN" dirty="0" smtClean="0">
                <a:sym typeface="Symbol" pitchFamily="18" charset="2"/>
              </a:rPr>
              <a:t>t=0)a=wait),</a:t>
            </a:r>
          </a:p>
          <a:p>
            <a:pPr>
              <a:buFont typeface="Arial" charset="0"/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ym typeface="Symbol" pitchFamily="18" charset="2"/>
              </a:rPr>
              <a:t>(a=CR),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ym typeface="Symbol" pitchFamily="18" charset="2"/>
              </a:rPr>
              <a:t>(b=NCR),</a:t>
            </a:r>
          </a:p>
          <a:p>
            <a:pPr>
              <a:buFont typeface="Arial" charset="0"/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ym typeface="Symbol" pitchFamily="18" charset="2"/>
              </a:rPr>
              <a:t>(</a:t>
            </a:r>
            <a:r>
              <a:rPr lang="en-US" altLang="zh-CN" dirty="0" smtClean="0"/>
              <a:t>(y=0</a:t>
            </a:r>
            <a:r>
              <a:rPr lang="en-US" altLang="zh-CN" dirty="0" smtClean="0">
                <a:sym typeface="Symbol" pitchFamily="18" charset="2"/>
              </a:rPr>
              <a:t>t=1)b=wait),</a:t>
            </a:r>
          </a:p>
          <a:p>
            <a:pPr>
              <a:buFont typeface="Arial" charset="0"/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ym typeface="Symbol" pitchFamily="18" charset="2"/>
              </a:rPr>
              <a:t>(b=CR)</a:t>
            </a:r>
          </a:p>
          <a:p>
            <a:pPr>
              <a:buFont typeface="Arial" charset="0"/>
              <a:buNone/>
            </a:pPr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mtClean="0"/>
              <a:t>根据前述构造方法， </a:t>
            </a:r>
            <a:r>
              <a:rPr lang="en-US" altLang="zh-CN" smtClean="0"/>
              <a:t>M </a:t>
            </a:r>
            <a:r>
              <a:rPr lang="zh-CN" altLang="en-US" smtClean="0"/>
              <a:t>与 </a:t>
            </a:r>
            <a:r>
              <a:rPr lang="en-US" altLang="zh-CN" smtClean="0"/>
              <a:t>K(M) </a:t>
            </a:r>
            <a:r>
              <a:rPr lang="zh-CN" altLang="en-US" smtClean="0"/>
              <a:t>为</a:t>
            </a:r>
            <a:r>
              <a:rPr lang="el-GR" altLang="zh-CN" smtClean="0">
                <a:latin typeface="宋体" charset="-122"/>
              </a:rPr>
              <a:t>ζ</a:t>
            </a:r>
            <a:r>
              <a:rPr lang="zh-CN" altLang="en-US" smtClean="0"/>
              <a:t>计算等价。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A0D1545-0BAE-4FBB-87DF-FDD6DC3D461C}" type="slidenum">
              <a:rPr lang="en-US" alt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en-US" altLang="zh-CN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9938" name="Oval 2"/>
          <p:cNvSpPr>
            <a:spLocks noChangeArrowheads="1"/>
          </p:cNvSpPr>
          <p:nvPr/>
        </p:nvSpPr>
        <p:spPr bwMode="auto">
          <a:xfrm>
            <a:off x="1763713" y="19161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NCR,NCR,0,0,0</a:t>
            </a:r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5087938" y="29702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NCR,wait,1,0,0</a:t>
            </a:r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2360613" y="29575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wait,NCR,0,1,1</a:t>
            </a: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179388" y="393382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CR,NCR,0,1,1</a:t>
            </a:r>
          </a:p>
        </p:txBody>
      </p:sp>
      <p:sp>
        <p:nvSpPr>
          <p:cNvPr id="39942" name="Oval 8"/>
          <p:cNvSpPr>
            <a:spLocks noChangeArrowheads="1"/>
          </p:cNvSpPr>
          <p:nvPr/>
        </p:nvSpPr>
        <p:spPr bwMode="auto">
          <a:xfrm>
            <a:off x="2339975" y="40052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wait,wait,1,1,0</a:t>
            </a:r>
          </a:p>
        </p:txBody>
      </p:sp>
      <p:sp>
        <p:nvSpPr>
          <p:cNvPr id="39943" name="Oval 10"/>
          <p:cNvSpPr>
            <a:spLocks noChangeArrowheads="1"/>
          </p:cNvSpPr>
          <p:nvPr/>
        </p:nvSpPr>
        <p:spPr bwMode="auto">
          <a:xfrm>
            <a:off x="6875463" y="37893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NCR,CR,1,0,0</a:t>
            </a:r>
          </a:p>
        </p:txBody>
      </p:sp>
      <p:sp>
        <p:nvSpPr>
          <p:cNvPr id="39944" name="Oval 12"/>
          <p:cNvSpPr>
            <a:spLocks noChangeArrowheads="1"/>
          </p:cNvSpPr>
          <p:nvPr/>
        </p:nvSpPr>
        <p:spPr bwMode="auto">
          <a:xfrm>
            <a:off x="4787900" y="40052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wait,wait,1,1,1</a:t>
            </a:r>
          </a:p>
        </p:txBody>
      </p:sp>
      <p:sp>
        <p:nvSpPr>
          <p:cNvPr id="22538" name="Rectangle 2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144000" cy="9080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dirty="0" err="1" smtClean="0">
                <a:solidFill>
                  <a:prstClr val="black"/>
                </a:solidFill>
                <a:cs typeface="+mj-cs"/>
              </a:rPr>
              <a:t>Kripke</a:t>
            </a:r>
            <a:r>
              <a:rPr lang="en-US" altLang="zh-CN" sz="4400" dirty="0" smtClean="0">
                <a:solidFill>
                  <a:prstClr val="black"/>
                </a:solidFill>
                <a:cs typeface="+mj-cs"/>
              </a:rPr>
              <a:t> </a:t>
            </a:r>
            <a:r>
              <a:rPr lang="zh-CN" altLang="en-US" sz="4400" dirty="0" smtClean="0">
                <a:solidFill>
                  <a:prstClr val="black"/>
                </a:solidFill>
                <a:cs typeface="+mj-cs"/>
              </a:rPr>
              <a:t>结构</a:t>
            </a:r>
            <a:endParaRPr lang="en-US" altLang="zh-CN" dirty="0" smtClean="0"/>
          </a:p>
        </p:txBody>
      </p:sp>
      <p:cxnSp>
        <p:nvCxnSpPr>
          <p:cNvPr id="39946" name="AutoShape 26"/>
          <p:cNvCxnSpPr>
            <a:cxnSpLocks noChangeShapeType="1"/>
            <a:stCxn id="39938" idx="3"/>
            <a:endCxn id="39940" idx="0"/>
          </p:cNvCxnSpPr>
          <p:nvPr/>
        </p:nvCxnSpPr>
        <p:spPr bwMode="auto">
          <a:xfrm rot="16200000" flipH="1">
            <a:off x="2368550" y="1971675"/>
            <a:ext cx="671513" cy="1300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47" name="AutoShape 27"/>
          <p:cNvCxnSpPr>
            <a:cxnSpLocks noChangeShapeType="1"/>
            <a:stCxn id="39940" idx="3"/>
            <a:endCxn id="39941" idx="0"/>
          </p:cNvCxnSpPr>
          <p:nvPr/>
        </p:nvCxnSpPr>
        <p:spPr bwMode="auto">
          <a:xfrm rot="5400000">
            <a:off x="1608931" y="2891632"/>
            <a:ext cx="606425" cy="14779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48" name="AutoShape 28"/>
          <p:cNvCxnSpPr>
            <a:cxnSpLocks noChangeShapeType="1"/>
            <a:stCxn id="39941" idx="3"/>
            <a:endCxn id="39961" idx="1"/>
          </p:cNvCxnSpPr>
          <p:nvPr/>
        </p:nvCxnSpPr>
        <p:spPr bwMode="auto">
          <a:xfrm rot="5400000" flipH="1" flipV="1">
            <a:off x="2080419" y="369094"/>
            <a:ext cx="2324100" cy="5545138"/>
          </a:xfrm>
          <a:prstGeom prst="curvedConnector5">
            <a:avLst>
              <a:gd name="adj1" fmla="val -9843"/>
              <a:gd name="adj2" fmla="val -3458"/>
              <a:gd name="adj3" fmla="val 135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49" name="AutoShape 29"/>
          <p:cNvCxnSpPr>
            <a:cxnSpLocks noChangeShapeType="1"/>
            <a:stCxn id="39938" idx="5"/>
            <a:endCxn id="39939" idx="1"/>
          </p:cNvCxnSpPr>
          <p:nvPr/>
        </p:nvCxnSpPr>
        <p:spPr bwMode="auto">
          <a:xfrm rot="16200000" flipH="1">
            <a:off x="4045743" y="1701007"/>
            <a:ext cx="747713" cy="1917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0" name="AutoShape 30"/>
          <p:cNvCxnSpPr>
            <a:cxnSpLocks noChangeShapeType="1"/>
            <a:stCxn id="39939" idx="5"/>
            <a:endCxn id="39943" idx="0"/>
          </p:cNvCxnSpPr>
          <p:nvPr/>
        </p:nvCxnSpPr>
        <p:spPr bwMode="auto">
          <a:xfrm rot="16200000" flipH="1">
            <a:off x="7102475" y="3022600"/>
            <a:ext cx="449263" cy="10842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1" name="AutoShape 33"/>
          <p:cNvCxnSpPr>
            <a:cxnSpLocks noChangeShapeType="1"/>
            <a:stCxn id="39940" idx="5"/>
            <a:endCxn id="39942" idx="0"/>
          </p:cNvCxnSpPr>
          <p:nvPr/>
        </p:nvCxnSpPr>
        <p:spPr bwMode="auto">
          <a:xfrm rot="5400000">
            <a:off x="3356768" y="3304382"/>
            <a:ext cx="677863" cy="723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2" name="AutoShape 35"/>
          <p:cNvCxnSpPr>
            <a:cxnSpLocks noChangeShapeType="1"/>
            <a:stCxn id="39942" idx="3"/>
            <a:endCxn id="39956" idx="0"/>
          </p:cNvCxnSpPr>
          <p:nvPr/>
        </p:nvCxnSpPr>
        <p:spPr bwMode="auto">
          <a:xfrm rot="5400000">
            <a:off x="2159000" y="4757738"/>
            <a:ext cx="854075" cy="88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3" name="AutoShape 37"/>
          <p:cNvCxnSpPr>
            <a:cxnSpLocks noChangeShapeType="1"/>
            <a:stCxn id="39939" idx="3"/>
            <a:endCxn id="39944" idx="0"/>
          </p:cNvCxnSpPr>
          <p:nvPr/>
        </p:nvCxnSpPr>
        <p:spPr bwMode="auto">
          <a:xfrm rot="16200000" flipH="1">
            <a:off x="5247481" y="3471069"/>
            <a:ext cx="665163" cy="4032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4" name="AutoShape 39"/>
          <p:cNvCxnSpPr>
            <a:cxnSpLocks noChangeShapeType="1"/>
            <a:stCxn id="39943" idx="5"/>
            <a:endCxn id="39938" idx="7"/>
          </p:cNvCxnSpPr>
          <p:nvPr/>
        </p:nvCxnSpPr>
        <p:spPr bwMode="auto">
          <a:xfrm rot="5400000" flipH="1">
            <a:off x="4926806" y="513557"/>
            <a:ext cx="2179637" cy="5111750"/>
          </a:xfrm>
          <a:prstGeom prst="curvedConnector5">
            <a:avLst>
              <a:gd name="adj1" fmla="val -10491"/>
              <a:gd name="adj2" fmla="val -9227"/>
              <a:gd name="adj3" fmla="val 12895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5" name="AutoShape 41"/>
          <p:cNvCxnSpPr>
            <a:cxnSpLocks noChangeShapeType="1"/>
            <a:stCxn id="39944" idx="5"/>
            <a:endCxn id="39958" idx="0"/>
          </p:cNvCxnSpPr>
          <p:nvPr/>
        </p:nvCxnSpPr>
        <p:spPr bwMode="auto">
          <a:xfrm rot="5400000">
            <a:off x="5886450" y="4486275"/>
            <a:ext cx="709613" cy="4873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956" name="Oval 8"/>
          <p:cNvSpPr>
            <a:spLocks noChangeArrowheads="1"/>
          </p:cNvSpPr>
          <p:nvPr/>
        </p:nvSpPr>
        <p:spPr bwMode="auto">
          <a:xfrm>
            <a:off x="1547813" y="522922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CR,wait,1,1,0</a:t>
            </a:r>
          </a:p>
        </p:txBody>
      </p:sp>
      <p:cxnSp>
        <p:nvCxnSpPr>
          <p:cNvPr id="39957" name="AutoShape 41"/>
          <p:cNvCxnSpPr>
            <a:cxnSpLocks noChangeShapeType="1"/>
            <a:stCxn id="39956" idx="3"/>
            <a:endCxn id="39939" idx="2"/>
          </p:cNvCxnSpPr>
          <p:nvPr/>
        </p:nvCxnSpPr>
        <p:spPr bwMode="auto">
          <a:xfrm rot="5400000" flipH="1" flipV="1">
            <a:off x="2256632" y="2767806"/>
            <a:ext cx="2413000" cy="3249613"/>
          </a:xfrm>
          <a:prstGeom prst="curvedConnector4">
            <a:avLst>
              <a:gd name="adj1" fmla="val -25319"/>
              <a:gd name="adj2" fmla="val 7779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958" name="Oval 8"/>
          <p:cNvSpPr>
            <a:spLocks noChangeArrowheads="1"/>
          </p:cNvSpPr>
          <p:nvPr/>
        </p:nvSpPr>
        <p:spPr bwMode="auto">
          <a:xfrm>
            <a:off x="5003800" y="50847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wait,CR,1,1,1</a:t>
            </a:r>
          </a:p>
        </p:txBody>
      </p:sp>
      <p:cxnSp>
        <p:nvCxnSpPr>
          <p:cNvPr id="39959" name="AutoShape 41"/>
          <p:cNvCxnSpPr>
            <a:cxnSpLocks noChangeShapeType="1"/>
            <a:stCxn id="39958" idx="5"/>
            <a:endCxn id="39940" idx="6"/>
          </p:cNvCxnSpPr>
          <p:nvPr/>
        </p:nvCxnSpPr>
        <p:spPr bwMode="auto">
          <a:xfrm rot="5400000" flipH="1">
            <a:off x="4383882" y="3137694"/>
            <a:ext cx="2281237" cy="2352675"/>
          </a:xfrm>
          <a:prstGeom prst="curvedConnector4">
            <a:avLst>
              <a:gd name="adj1" fmla="val -34440"/>
              <a:gd name="adj2" fmla="val 9161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60" name="AutoShape 26"/>
          <p:cNvCxnSpPr>
            <a:cxnSpLocks noChangeShapeType="1"/>
            <a:endCxn id="39938" idx="0"/>
          </p:cNvCxnSpPr>
          <p:nvPr/>
        </p:nvCxnSpPr>
        <p:spPr bwMode="auto">
          <a:xfrm>
            <a:off x="2268538" y="1557338"/>
            <a:ext cx="488950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961" name="Oval 2"/>
          <p:cNvSpPr>
            <a:spLocks noChangeArrowheads="1"/>
          </p:cNvSpPr>
          <p:nvPr/>
        </p:nvSpPr>
        <p:spPr bwMode="auto">
          <a:xfrm>
            <a:off x="5724525" y="19161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NCR,NCR,0,0,1</a:t>
            </a:r>
          </a:p>
        </p:txBody>
      </p:sp>
      <p:cxnSp>
        <p:nvCxnSpPr>
          <p:cNvPr id="39962" name="AutoShape 26"/>
          <p:cNvCxnSpPr>
            <a:cxnSpLocks noChangeShapeType="1"/>
            <a:endCxn id="39961" idx="0"/>
          </p:cNvCxnSpPr>
          <p:nvPr/>
        </p:nvCxnSpPr>
        <p:spPr bwMode="auto">
          <a:xfrm>
            <a:off x="6300788" y="1557338"/>
            <a:ext cx="417512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63" name="AutoShape 26"/>
          <p:cNvCxnSpPr>
            <a:cxnSpLocks noChangeShapeType="1"/>
            <a:stCxn id="39961" idx="4"/>
            <a:endCxn id="39940" idx="7"/>
          </p:cNvCxnSpPr>
          <p:nvPr/>
        </p:nvCxnSpPr>
        <p:spPr bwMode="auto">
          <a:xfrm rot="5400000">
            <a:off x="5052218" y="1354932"/>
            <a:ext cx="671513" cy="26606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64" name="AutoShape 26"/>
          <p:cNvCxnSpPr>
            <a:cxnSpLocks noChangeShapeType="1"/>
            <a:stCxn id="39961" idx="5"/>
            <a:endCxn id="39939" idx="0"/>
          </p:cNvCxnSpPr>
          <p:nvPr/>
        </p:nvCxnSpPr>
        <p:spPr bwMode="auto">
          <a:xfrm rot="5400000">
            <a:off x="6408737" y="1958976"/>
            <a:ext cx="684213" cy="13382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65" name="AutoShape 39"/>
          <p:cNvCxnSpPr>
            <a:cxnSpLocks noChangeShapeType="1"/>
            <a:stCxn id="39943" idx="3"/>
            <a:endCxn id="39958" idx="0"/>
          </p:cNvCxnSpPr>
          <p:nvPr/>
        </p:nvCxnSpPr>
        <p:spPr bwMode="auto">
          <a:xfrm rot="5400000">
            <a:off x="6119812" y="4037013"/>
            <a:ext cx="925513" cy="11699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66" name="AutoShape 39"/>
          <p:cNvCxnSpPr>
            <a:cxnSpLocks noChangeShapeType="1"/>
            <a:stCxn id="39941" idx="5"/>
            <a:endCxn id="39956" idx="0"/>
          </p:cNvCxnSpPr>
          <p:nvPr/>
        </p:nvCxnSpPr>
        <p:spPr bwMode="auto">
          <a:xfrm rot="16200000" flipH="1">
            <a:off x="1746251" y="4433887"/>
            <a:ext cx="925512" cy="665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67" name="AutoShape 41"/>
          <p:cNvCxnSpPr>
            <a:cxnSpLocks noChangeShapeType="1"/>
            <a:stCxn id="39942" idx="4"/>
            <a:endCxn id="39942" idx="5"/>
          </p:cNvCxnSpPr>
          <p:nvPr/>
        </p:nvCxnSpPr>
        <p:spPr bwMode="auto">
          <a:xfrm rot="5400000" flipH="1" flipV="1">
            <a:off x="3653632" y="4055268"/>
            <a:ext cx="63500" cy="703263"/>
          </a:xfrm>
          <a:prstGeom prst="curvedConnector3">
            <a:avLst>
              <a:gd name="adj1" fmla="val -9547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68" name="AutoShape 41"/>
          <p:cNvCxnSpPr>
            <a:cxnSpLocks noChangeShapeType="1"/>
            <a:stCxn id="39944" idx="4"/>
            <a:endCxn id="39944" idx="3"/>
          </p:cNvCxnSpPr>
          <p:nvPr/>
        </p:nvCxnSpPr>
        <p:spPr bwMode="auto">
          <a:xfrm rot="5400000" flipH="1">
            <a:off x="5398294" y="4055269"/>
            <a:ext cx="63500" cy="703262"/>
          </a:xfrm>
          <a:prstGeom prst="curvedConnector3">
            <a:avLst>
              <a:gd name="adj1" fmla="val -7718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69" name="AutoShape 41"/>
          <p:cNvCxnSpPr>
            <a:cxnSpLocks noChangeShapeType="1"/>
            <a:stCxn id="39956" idx="5"/>
            <a:endCxn id="39956" idx="6"/>
          </p:cNvCxnSpPr>
          <p:nvPr/>
        </p:nvCxnSpPr>
        <p:spPr bwMode="auto">
          <a:xfrm rot="5400000" flipH="1" flipV="1">
            <a:off x="3313907" y="5377656"/>
            <a:ext cx="152400" cy="290513"/>
          </a:xfrm>
          <a:prstGeom prst="curvedConnector4">
            <a:avLst>
              <a:gd name="adj1" fmla="val -95889"/>
              <a:gd name="adj2" fmla="val 1785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70" name="AutoShape 41"/>
          <p:cNvCxnSpPr>
            <a:cxnSpLocks noChangeShapeType="1"/>
            <a:stCxn id="39958" idx="3"/>
            <a:endCxn id="39958" idx="2"/>
          </p:cNvCxnSpPr>
          <p:nvPr/>
        </p:nvCxnSpPr>
        <p:spPr bwMode="auto">
          <a:xfrm rot="5400000" flipH="1">
            <a:off x="5072857" y="5233193"/>
            <a:ext cx="152400" cy="290513"/>
          </a:xfrm>
          <a:prstGeom prst="curvedConnector4">
            <a:avLst>
              <a:gd name="adj1" fmla="val -190616"/>
              <a:gd name="adj2" fmla="val 12867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B4BE461-C002-44CD-8231-A191EC5ACA55}" type="slidenum">
              <a:rPr lang="en-US" alt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en-US" altLang="zh-CN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986" name="Oval 2"/>
          <p:cNvSpPr>
            <a:spLocks noChangeArrowheads="1"/>
          </p:cNvSpPr>
          <p:nvPr/>
        </p:nvSpPr>
        <p:spPr bwMode="auto">
          <a:xfrm>
            <a:off x="1763713" y="19161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s0</a:t>
            </a:r>
          </a:p>
        </p:txBody>
      </p:sp>
      <p:sp>
        <p:nvSpPr>
          <p:cNvPr id="41987" name="Oval 3"/>
          <p:cNvSpPr>
            <a:spLocks noChangeArrowheads="1"/>
          </p:cNvSpPr>
          <p:nvPr/>
        </p:nvSpPr>
        <p:spPr bwMode="auto">
          <a:xfrm>
            <a:off x="5087938" y="29702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s12</a:t>
            </a:r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2360613" y="29575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s27</a:t>
            </a: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179388" y="393382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s51</a:t>
            </a:r>
          </a:p>
        </p:txBody>
      </p:sp>
      <p:sp>
        <p:nvSpPr>
          <p:cNvPr id="41990" name="Oval 8"/>
          <p:cNvSpPr>
            <a:spLocks noChangeArrowheads="1"/>
          </p:cNvSpPr>
          <p:nvPr/>
        </p:nvSpPr>
        <p:spPr bwMode="auto">
          <a:xfrm>
            <a:off x="2339975" y="40052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s30</a:t>
            </a:r>
          </a:p>
        </p:txBody>
      </p:sp>
      <p:sp>
        <p:nvSpPr>
          <p:cNvPr id="41991" name="Oval 10"/>
          <p:cNvSpPr>
            <a:spLocks noChangeArrowheads="1"/>
          </p:cNvSpPr>
          <p:nvPr/>
        </p:nvSpPr>
        <p:spPr bwMode="auto">
          <a:xfrm>
            <a:off x="6875463" y="37893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s20</a:t>
            </a:r>
          </a:p>
        </p:txBody>
      </p:sp>
      <p:sp>
        <p:nvSpPr>
          <p:cNvPr id="41992" name="Oval 12"/>
          <p:cNvSpPr>
            <a:spLocks noChangeArrowheads="1"/>
          </p:cNvSpPr>
          <p:nvPr/>
        </p:nvSpPr>
        <p:spPr bwMode="auto">
          <a:xfrm>
            <a:off x="4787900" y="40052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s35</a:t>
            </a:r>
          </a:p>
        </p:txBody>
      </p:sp>
      <p:sp>
        <p:nvSpPr>
          <p:cNvPr id="41993" name="Rectangle 2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144000" cy="9080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4000" smtClean="0">
                <a:solidFill>
                  <a:srgbClr val="000000"/>
                </a:solidFill>
              </a:rPr>
              <a:t>Kripke </a:t>
            </a:r>
            <a:r>
              <a:rPr lang="zh-CN" altLang="en-US" sz="4000" smtClean="0">
                <a:solidFill>
                  <a:srgbClr val="000000"/>
                </a:solidFill>
              </a:rPr>
              <a:t>结构：</a:t>
            </a:r>
            <a:r>
              <a:rPr lang="en-US" altLang="zh-CN" sz="4000" smtClean="0">
                <a:solidFill>
                  <a:srgbClr val="000000"/>
                </a:solidFill>
              </a:rPr>
              <a:t>(a,b,x,y,t) = 24a+8b+4x+2y+t</a:t>
            </a:r>
            <a:endParaRPr lang="en-US" altLang="zh-CN" sz="2800" smtClean="0"/>
          </a:p>
        </p:txBody>
      </p:sp>
      <p:cxnSp>
        <p:nvCxnSpPr>
          <p:cNvPr id="41994" name="AutoShape 26"/>
          <p:cNvCxnSpPr>
            <a:cxnSpLocks noChangeShapeType="1"/>
            <a:stCxn id="41986" idx="3"/>
            <a:endCxn id="41988" idx="0"/>
          </p:cNvCxnSpPr>
          <p:nvPr/>
        </p:nvCxnSpPr>
        <p:spPr bwMode="auto">
          <a:xfrm rot="16200000" flipH="1">
            <a:off x="2368550" y="1971675"/>
            <a:ext cx="671513" cy="1300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995" name="AutoShape 27"/>
          <p:cNvCxnSpPr>
            <a:cxnSpLocks noChangeShapeType="1"/>
            <a:stCxn id="41988" idx="3"/>
            <a:endCxn id="41989" idx="0"/>
          </p:cNvCxnSpPr>
          <p:nvPr/>
        </p:nvCxnSpPr>
        <p:spPr bwMode="auto">
          <a:xfrm rot="5400000">
            <a:off x="1608931" y="2891632"/>
            <a:ext cx="606425" cy="14779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996" name="AutoShape 28"/>
          <p:cNvCxnSpPr>
            <a:cxnSpLocks noChangeShapeType="1"/>
            <a:stCxn id="41989" idx="3"/>
            <a:endCxn id="42009" idx="1"/>
          </p:cNvCxnSpPr>
          <p:nvPr/>
        </p:nvCxnSpPr>
        <p:spPr bwMode="auto">
          <a:xfrm rot="5400000" flipH="1" flipV="1">
            <a:off x="2080419" y="369094"/>
            <a:ext cx="2324100" cy="5545138"/>
          </a:xfrm>
          <a:prstGeom prst="curvedConnector5">
            <a:avLst>
              <a:gd name="adj1" fmla="val -9843"/>
              <a:gd name="adj2" fmla="val -3458"/>
              <a:gd name="adj3" fmla="val 135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997" name="AutoShape 29"/>
          <p:cNvCxnSpPr>
            <a:cxnSpLocks noChangeShapeType="1"/>
            <a:stCxn id="41986" idx="5"/>
            <a:endCxn id="41987" idx="1"/>
          </p:cNvCxnSpPr>
          <p:nvPr/>
        </p:nvCxnSpPr>
        <p:spPr bwMode="auto">
          <a:xfrm rot="16200000" flipH="1">
            <a:off x="4045743" y="1701007"/>
            <a:ext cx="747713" cy="1917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998" name="AutoShape 30"/>
          <p:cNvCxnSpPr>
            <a:cxnSpLocks noChangeShapeType="1"/>
            <a:stCxn id="41987" idx="5"/>
            <a:endCxn id="41991" idx="0"/>
          </p:cNvCxnSpPr>
          <p:nvPr/>
        </p:nvCxnSpPr>
        <p:spPr bwMode="auto">
          <a:xfrm rot="16200000" flipH="1">
            <a:off x="7102475" y="3022600"/>
            <a:ext cx="449263" cy="10842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999" name="AutoShape 33"/>
          <p:cNvCxnSpPr>
            <a:cxnSpLocks noChangeShapeType="1"/>
            <a:stCxn id="41988" idx="5"/>
            <a:endCxn id="41990" idx="0"/>
          </p:cNvCxnSpPr>
          <p:nvPr/>
        </p:nvCxnSpPr>
        <p:spPr bwMode="auto">
          <a:xfrm rot="5400000">
            <a:off x="3356768" y="3304382"/>
            <a:ext cx="677863" cy="723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0" name="AutoShape 35"/>
          <p:cNvCxnSpPr>
            <a:cxnSpLocks noChangeShapeType="1"/>
            <a:stCxn id="41990" idx="3"/>
            <a:endCxn id="42004" idx="0"/>
          </p:cNvCxnSpPr>
          <p:nvPr/>
        </p:nvCxnSpPr>
        <p:spPr bwMode="auto">
          <a:xfrm rot="5400000">
            <a:off x="2159000" y="4757738"/>
            <a:ext cx="854075" cy="88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1" name="AutoShape 37"/>
          <p:cNvCxnSpPr>
            <a:cxnSpLocks noChangeShapeType="1"/>
            <a:stCxn id="41987" idx="3"/>
            <a:endCxn id="41992" idx="0"/>
          </p:cNvCxnSpPr>
          <p:nvPr/>
        </p:nvCxnSpPr>
        <p:spPr bwMode="auto">
          <a:xfrm rot="16200000" flipH="1">
            <a:off x="5247481" y="3471069"/>
            <a:ext cx="665163" cy="4032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2" name="AutoShape 39"/>
          <p:cNvCxnSpPr>
            <a:cxnSpLocks noChangeShapeType="1"/>
            <a:stCxn id="41991" idx="5"/>
            <a:endCxn id="41986" idx="7"/>
          </p:cNvCxnSpPr>
          <p:nvPr/>
        </p:nvCxnSpPr>
        <p:spPr bwMode="auto">
          <a:xfrm rot="5400000" flipH="1">
            <a:off x="4926806" y="513557"/>
            <a:ext cx="2179637" cy="5111750"/>
          </a:xfrm>
          <a:prstGeom prst="curvedConnector5">
            <a:avLst>
              <a:gd name="adj1" fmla="val -10491"/>
              <a:gd name="adj2" fmla="val -9227"/>
              <a:gd name="adj3" fmla="val 12895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3" name="AutoShape 41"/>
          <p:cNvCxnSpPr>
            <a:cxnSpLocks noChangeShapeType="1"/>
            <a:stCxn id="41992" idx="5"/>
            <a:endCxn id="42006" idx="0"/>
          </p:cNvCxnSpPr>
          <p:nvPr/>
        </p:nvCxnSpPr>
        <p:spPr bwMode="auto">
          <a:xfrm rot="5400000">
            <a:off x="5886450" y="4486275"/>
            <a:ext cx="709613" cy="4873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2004" name="Oval 8"/>
          <p:cNvSpPr>
            <a:spLocks noChangeArrowheads="1"/>
          </p:cNvSpPr>
          <p:nvPr/>
        </p:nvSpPr>
        <p:spPr bwMode="auto">
          <a:xfrm>
            <a:off x="1547813" y="522922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s72</a:t>
            </a:r>
          </a:p>
        </p:txBody>
      </p:sp>
      <p:cxnSp>
        <p:nvCxnSpPr>
          <p:cNvPr id="42005" name="AutoShape 41"/>
          <p:cNvCxnSpPr>
            <a:cxnSpLocks noChangeShapeType="1"/>
            <a:stCxn id="42004" idx="3"/>
            <a:endCxn id="41987" idx="2"/>
          </p:cNvCxnSpPr>
          <p:nvPr/>
        </p:nvCxnSpPr>
        <p:spPr bwMode="auto">
          <a:xfrm rot="5400000" flipH="1" flipV="1">
            <a:off x="2256632" y="2767806"/>
            <a:ext cx="2413000" cy="3249613"/>
          </a:xfrm>
          <a:prstGeom prst="curvedConnector4">
            <a:avLst>
              <a:gd name="adj1" fmla="val -25319"/>
              <a:gd name="adj2" fmla="val 7779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2006" name="Oval 8"/>
          <p:cNvSpPr>
            <a:spLocks noChangeArrowheads="1"/>
          </p:cNvSpPr>
          <p:nvPr/>
        </p:nvSpPr>
        <p:spPr bwMode="auto">
          <a:xfrm>
            <a:off x="5003800" y="50847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s47</a:t>
            </a:r>
          </a:p>
        </p:txBody>
      </p:sp>
      <p:cxnSp>
        <p:nvCxnSpPr>
          <p:cNvPr id="42007" name="AutoShape 41"/>
          <p:cNvCxnSpPr>
            <a:cxnSpLocks noChangeShapeType="1"/>
            <a:stCxn id="42006" idx="5"/>
            <a:endCxn id="41988" idx="6"/>
          </p:cNvCxnSpPr>
          <p:nvPr/>
        </p:nvCxnSpPr>
        <p:spPr bwMode="auto">
          <a:xfrm rot="5400000" flipH="1">
            <a:off x="4383882" y="3137694"/>
            <a:ext cx="2281237" cy="2352675"/>
          </a:xfrm>
          <a:prstGeom prst="curvedConnector4">
            <a:avLst>
              <a:gd name="adj1" fmla="val -34440"/>
              <a:gd name="adj2" fmla="val 9161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8" name="AutoShape 26"/>
          <p:cNvCxnSpPr>
            <a:cxnSpLocks noChangeShapeType="1"/>
            <a:endCxn id="41986" idx="0"/>
          </p:cNvCxnSpPr>
          <p:nvPr/>
        </p:nvCxnSpPr>
        <p:spPr bwMode="auto">
          <a:xfrm>
            <a:off x="2268538" y="1557338"/>
            <a:ext cx="488950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2009" name="Oval 2"/>
          <p:cNvSpPr>
            <a:spLocks noChangeArrowheads="1"/>
          </p:cNvSpPr>
          <p:nvPr/>
        </p:nvSpPr>
        <p:spPr bwMode="auto">
          <a:xfrm>
            <a:off x="5724525" y="19161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s1</a:t>
            </a:r>
          </a:p>
        </p:txBody>
      </p:sp>
      <p:cxnSp>
        <p:nvCxnSpPr>
          <p:cNvPr id="42010" name="AutoShape 26"/>
          <p:cNvCxnSpPr>
            <a:cxnSpLocks noChangeShapeType="1"/>
            <a:endCxn id="42009" idx="0"/>
          </p:cNvCxnSpPr>
          <p:nvPr/>
        </p:nvCxnSpPr>
        <p:spPr bwMode="auto">
          <a:xfrm>
            <a:off x="6300788" y="1557338"/>
            <a:ext cx="417512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11" name="AutoShape 26"/>
          <p:cNvCxnSpPr>
            <a:cxnSpLocks noChangeShapeType="1"/>
            <a:stCxn id="42009" idx="4"/>
            <a:endCxn id="41988" idx="7"/>
          </p:cNvCxnSpPr>
          <p:nvPr/>
        </p:nvCxnSpPr>
        <p:spPr bwMode="auto">
          <a:xfrm rot="5400000">
            <a:off x="5052218" y="1354932"/>
            <a:ext cx="671513" cy="26606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12" name="AutoShape 26"/>
          <p:cNvCxnSpPr>
            <a:cxnSpLocks noChangeShapeType="1"/>
            <a:stCxn id="42009" idx="5"/>
            <a:endCxn id="41987" idx="0"/>
          </p:cNvCxnSpPr>
          <p:nvPr/>
        </p:nvCxnSpPr>
        <p:spPr bwMode="auto">
          <a:xfrm rot="5400000">
            <a:off x="6408737" y="1958976"/>
            <a:ext cx="684213" cy="13382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13" name="AutoShape 39"/>
          <p:cNvCxnSpPr>
            <a:cxnSpLocks noChangeShapeType="1"/>
            <a:stCxn id="41991" idx="3"/>
            <a:endCxn id="42006" idx="0"/>
          </p:cNvCxnSpPr>
          <p:nvPr/>
        </p:nvCxnSpPr>
        <p:spPr bwMode="auto">
          <a:xfrm rot="5400000">
            <a:off x="6119812" y="4037013"/>
            <a:ext cx="925513" cy="11699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14" name="AutoShape 39"/>
          <p:cNvCxnSpPr>
            <a:cxnSpLocks noChangeShapeType="1"/>
            <a:stCxn id="41989" idx="5"/>
            <a:endCxn id="42004" idx="0"/>
          </p:cNvCxnSpPr>
          <p:nvPr/>
        </p:nvCxnSpPr>
        <p:spPr bwMode="auto">
          <a:xfrm rot="16200000" flipH="1">
            <a:off x="1746251" y="4433887"/>
            <a:ext cx="925512" cy="665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15" name="AutoShape 41"/>
          <p:cNvCxnSpPr>
            <a:cxnSpLocks noChangeShapeType="1"/>
            <a:stCxn id="41990" idx="4"/>
            <a:endCxn id="41990" idx="5"/>
          </p:cNvCxnSpPr>
          <p:nvPr/>
        </p:nvCxnSpPr>
        <p:spPr bwMode="auto">
          <a:xfrm rot="5400000" flipH="1" flipV="1">
            <a:off x="3653632" y="4055268"/>
            <a:ext cx="63500" cy="703263"/>
          </a:xfrm>
          <a:prstGeom prst="curvedConnector3">
            <a:avLst>
              <a:gd name="adj1" fmla="val -9547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16" name="AutoShape 41"/>
          <p:cNvCxnSpPr>
            <a:cxnSpLocks noChangeShapeType="1"/>
            <a:stCxn id="41992" idx="4"/>
            <a:endCxn id="41992" idx="3"/>
          </p:cNvCxnSpPr>
          <p:nvPr/>
        </p:nvCxnSpPr>
        <p:spPr bwMode="auto">
          <a:xfrm rot="5400000" flipH="1">
            <a:off x="5398294" y="4055269"/>
            <a:ext cx="63500" cy="703262"/>
          </a:xfrm>
          <a:prstGeom prst="curvedConnector3">
            <a:avLst>
              <a:gd name="adj1" fmla="val -7718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17" name="AutoShape 41"/>
          <p:cNvCxnSpPr>
            <a:cxnSpLocks noChangeShapeType="1"/>
            <a:stCxn id="42004" idx="5"/>
            <a:endCxn id="42004" idx="6"/>
          </p:cNvCxnSpPr>
          <p:nvPr/>
        </p:nvCxnSpPr>
        <p:spPr bwMode="auto">
          <a:xfrm rot="5400000" flipH="1" flipV="1">
            <a:off x="3313907" y="5377656"/>
            <a:ext cx="152400" cy="290513"/>
          </a:xfrm>
          <a:prstGeom prst="curvedConnector4">
            <a:avLst>
              <a:gd name="adj1" fmla="val -95889"/>
              <a:gd name="adj2" fmla="val 1785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18" name="AutoShape 41"/>
          <p:cNvCxnSpPr>
            <a:cxnSpLocks noChangeShapeType="1"/>
            <a:stCxn id="42006" idx="3"/>
            <a:endCxn id="42006" idx="2"/>
          </p:cNvCxnSpPr>
          <p:nvPr/>
        </p:nvCxnSpPr>
        <p:spPr bwMode="auto">
          <a:xfrm rot="5400000" flipH="1">
            <a:off x="5072857" y="5233193"/>
            <a:ext cx="152400" cy="290513"/>
          </a:xfrm>
          <a:prstGeom prst="curvedConnector4">
            <a:avLst>
              <a:gd name="adj1" fmla="val -190616"/>
              <a:gd name="adj2" fmla="val 12867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r>
              <a:rPr lang="zh-CN" altLang="en-US" smtClean="0"/>
              <a:t>标号</a:t>
            </a:r>
          </a:p>
        </p:txBody>
      </p:sp>
      <p:sp>
        <p:nvSpPr>
          <p:cNvPr id="44034" name="内容占位符 2"/>
          <p:cNvSpPr>
            <a:spLocks noGrp="1"/>
          </p:cNvSpPr>
          <p:nvPr>
            <p:ph idx="4294967295"/>
          </p:nvPr>
        </p:nvSpPr>
        <p:spPr>
          <a:xfrm>
            <a:off x="468313" y="1052513"/>
            <a:ext cx="8280400" cy="56165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smtClean="0"/>
              <a:t>PP={	a=NCR,a=wait,a=CR,b=NCR,b=wait,b=CR,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	       x=0,x=1,y=0,y=1,t=0,t=1 }</a:t>
            </a:r>
          </a:p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r>
              <a:rPr lang="en-US" altLang="zh-CN" smtClean="0"/>
              <a:t>AP={  p1,p2,p3,p4,p5,p6,p7,p8,p9,p10,p11,p12 }</a:t>
            </a:r>
          </a:p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r>
              <a:rPr lang="en-US" altLang="zh-CN" smtClean="0"/>
              <a:t>L(s0)={p1,p4,p7,p9,p11}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L(s1)={p1,p4,p7,p9,p12}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r>
              <a:rPr lang="zh-CN" altLang="en-US" smtClean="0"/>
              <a:t>公平约束</a:t>
            </a:r>
          </a:p>
        </p:txBody>
      </p:sp>
      <p:sp>
        <p:nvSpPr>
          <p:cNvPr id="45058" name="内容占位符 2"/>
          <p:cNvSpPr>
            <a:spLocks noGrp="1"/>
          </p:cNvSpPr>
          <p:nvPr>
            <p:ph idx="4294967295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dirty="0" smtClean="0"/>
              <a:t>F={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ym typeface="Symbol" pitchFamily="18" charset="2"/>
              </a:rPr>
              <a:t>(p1),</a:t>
            </a:r>
            <a:endParaRPr lang="en-US" altLang="zh-CN" dirty="0" smtClean="0"/>
          </a:p>
          <a:p>
            <a:pPr>
              <a:buFont typeface="Arial" charset="0"/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ym typeface="Symbol" pitchFamily="18" charset="2"/>
              </a:rPr>
              <a:t>(</a:t>
            </a:r>
            <a:r>
              <a:rPr lang="en-US" altLang="zh-CN" dirty="0" smtClean="0"/>
              <a:t>(p7</a:t>
            </a:r>
            <a:r>
              <a:rPr lang="en-US" altLang="zh-CN" dirty="0" smtClean="0">
                <a:sym typeface="Symbol" pitchFamily="18" charset="2"/>
              </a:rPr>
              <a:t>p11)p2),</a:t>
            </a:r>
          </a:p>
          <a:p>
            <a:pPr>
              <a:buFont typeface="Arial" charset="0"/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ym typeface="Symbol" pitchFamily="18" charset="2"/>
              </a:rPr>
              <a:t>(p3),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ym typeface="Symbol" pitchFamily="18" charset="2"/>
              </a:rPr>
              <a:t>(p4),</a:t>
            </a:r>
          </a:p>
          <a:p>
            <a:pPr>
              <a:buFont typeface="Arial" charset="0"/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ym typeface="Symbol" pitchFamily="18" charset="2"/>
              </a:rPr>
              <a:t>(</a:t>
            </a:r>
            <a:r>
              <a:rPr lang="en-US" altLang="zh-CN" dirty="0" smtClean="0"/>
              <a:t>(p9</a:t>
            </a:r>
            <a:r>
              <a:rPr lang="en-US" altLang="zh-CN" dirty="0" smtClean="0">
                <a:sym typeface="Symbol" pitchFamily="18" charset="2"/>
              </a:rPr>
              <a:t>p12)p5),</a:t>
            </a:r>
          </a:p>
          <a:p>
            <a:pPr>
              <a:buFont typeface="Arial" charset="0"/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ym typeface="Symbol" pitchFamily="18" charset="2"/>
              </a:rPr>
              <a:t>(p6)</a:t>
            </a:r>
          </a:p>
          <a:p>
            <a:pPr>
              <a:buFont typeface="Arial" charset="0"/>
              <a:buNone/>
            </a:pPr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矩形 3"/>
          <p:cNvSpPr>
            <a:spLocks noChangeArrowheads="1"/>
          </p:cNvSpPr>
          <p:nvPr/>
        </p:nvSpPr>
        <p:spPr bwMode="auto">
          <a:xfrm>
            <a:off x="0" y="0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例子</a:t>
            </a: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-</a:t>
            </a:r>
            <a:r>
              <a:rPr lang="zh-CN" altLang="en-US" sz="2800">
                <a:latin typeface="Calibri" pitchFamily="34" charset="0"/>
              </a:rPr>
              <a:t>整树平方根：</a:t>
            </a:r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设计</a:t>
            </a:r>
            <a:endParaRPr lang="en-US" altLang="zh-CN" sz="2400">
              <a:latin typeface="Calibri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55875" y="1106488"/>
            <a:ext cx="14398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BEG</a:t>
            </a:r>
            <a:endParaRPr lang="zh-CN" altLang="en-US" sz="2400" dirty="0"/>
          </a:p>
        </p:txBody>
      </p:sp>
      <p:cxnSp>
        <p:nvCxnSpPr>
          <p:cNvPr id="7" name="曲线连接符 6"/>
          <p:cNvCxnSpPr>
            <a:stCxn id="5" idx="4"/>
            <a:endCxn id="8" idx="0"/>
          </p:cNvCxnSpPr>
          <p:nvPr/>
        </p:nvCxnSpPr>
        <p:spPr>
          <a:xfrm rot="5400000">
            <a:off x="3139282" y="1689894"/>
            <a:ext cx="273050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08175" y="1827213"/>
            <a:ext cx="27352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(y1,y2,y3):=(0,1,1)</a:t>
            </a:r>
            <a:endParaRPr lang="zh-CN" altLang="en-US" sz="2400" dirty="0"/>
          </a:p>
        </p:txBody>
      </p:sp>
      <p:sp>
        <p:nvSpPr>
          <p:cNvPr id="9" name="椭圆 8"/>
          <p:cNvSpPr/>
          <p:nvPr/>
        </p:nvSpPr>
        <p:spPr>
          <a:xfrm>
            <a:off x="2771775" y="2474913"/>
            <a:ext cx="10080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4500563" y="3284538"/>
            <a:ext cx="1008062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s4</a:t>
            </a:r>
            <a:endParaRPr lang="zh-CN" altLang="en-US" sz="2400" dirty="0"/>
          </a:p>
        </p:txBody>
      </p:sp>
      <p:sp>
        <p:nvSpPr>
          <p:cNvPr id="12" name="流程图: 决策 11"/>
          <p:cNvSpPr/>
          <p:nvPr/>
        </p:nvSpPr>
        <p:spPr>
          <a:xfrm>
            <a:off x="2339975" y="3213100"/>
            <a:ext cx="1871663" cy="5572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y3&lt;=x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79388" y="4149725"/>
            <a:ext cx="273685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(y1,y2):=(y1+1,y2+2)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971550" y="4797425"/>
            <a:ext cx="1008063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39750" y="5589588"/>
            <a:ext cx="18716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(y3):=(y3+y2)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795963" y="3357563"/>
            <a:ext cx="15843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(r):=(y1)</a:t>
            </a:r>
            <a:endParaRPr lang="zh-CN" altLang="en-US" sz="2400" dirty="0"/>
          </a:p>
        </p:txBody>
      </p:sp>
      <p:sp>
        <p:nvSpPr>
          <p:cNvPr id="18" name="椭圆 17"/>
          <p:cNvSpPr/>
          <p:nvPr/>
        </p:nvSpPr>
        <p:spPr>
          <a:xfrm>
            <a:off x="1042988" y="3267075"/>
            <a:ext cx="1008062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cxnSp>
        <p:nvCxnSpPr>
          <p:cNvPr id="26" name="曲线连接符 25"/>
          <p:cNvCxnSpPr>
            <a:stCxn id="8" idx="2"/>
            <a:endCxn id="9" idx="0"/>
          </p:cNvCxnSpPr>
          <p:nvPr/>
        </p:nvCxnSpPr>
        <p:spPr>
          <a:xfrm rot="5400000">
            <a:off x="3147219" y="2345532"/>
            <a:ext cx="257175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9" idx="4"/>
            <a:endCxn id="12" idx="0"/>
          </p:cNvCxnSpPr>
          <p:nvPr/>
        </p:nvCxnSpPr>
        <p:spPr>
          <a:xfrm rot="5400000">
            <a:off x="3130551" y="3067050"/>
            <a:ext cx="290512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2" idx="1"/>
            <a:endCxn id="18" idx="6"/>
          </p:cNvCxnSpPr>
          <p:nvPr/>
        </p:nvCxnSpPr>
        <p:spPr>
          <a:xfrm rot="10800000">
            <a:off x="2051050" y="3490913"/>
            <a:ext cx="288925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12" idx="3"/>
            <a:endCxn id="10" idx="2"/>
          </p:cNvCxnSpPr>
          <p:nvPr/>
        </p:nvCxnSpPr>
        <p:spPr>
          <a:xfrm>
            <a:off x="4211960" y="3492007"/>
            <a:ext cx="288032" cy="16202"/>
          </a:xfrm>
          <a:prstGeom prst="curvedConnector3">
            <a:avLst>
              <a:gd name="adj1" fmla="val 50000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18" idx="4"/>
            <a:endCxn id="13" idx="0"/>
          </p:cNvCxnSpPr>
          <p:nvPr/>
        </p:nvCxnSpPr>
        <p:spPr>
          <a:xfrm rot="5400000">
            <a:off x="1329531" y="3931444"/>
            <a:ext cx="43497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13" idx="2"/>
            <a:endCxn id="14" idx="0"/>
          </p:cNvCxnSpPr>
          <p:nvPr/>
        </p:nvCxnSpPr>
        <p:spPr>
          <a:xfrm rot="5400000">
            <a:off x="1383506" y="4633119"/>
            <a:ext cx="257175" cy="714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14" idx="4"/>
            <a:endCxn id="15" idx="0"/>
          </p:cNvCxnSpPr>
          <p:nvPr/>
        </p:nvCxnSpPr>
        <p:spPr>
          <a:xfrm rot="5400000">
            <a:off x="1303338" y="5416550"/>
            <a:ext cx="344488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15" idx="2"/>
            <a:endCxn id="9" idx="2"/>
          </p:cNvCxnSpPr>
          <p:nvPr/>
        </p:nvCxnSpPr>
        <p:spPr>
          <a:xfrm rot="5400000" flipH="1" flipV="1">
            <a:off x="483393" y="3691732"/>
            <a:ext cx="3281363" cy="1295400"/>
          </a:xfrm>
          <a:prstGeom prst="curvedConnector4">
            <a:avLst>
              <a:gd name="adj1" fmla="val -6966"/>
              <a:gd name="adj2" fmla="val -1088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10" idx="6"/>
            <a:endCxn id="17" idx="1"/>
          </p:cNvCxnSpPr>
          <p:nvPr/>
        </p:nvCxnSpPr>
        <p:spPr>
          <a:xfrm>
            <a:off x="5508625" y="3508375"/>
            <a:ext cx="287338" cy="44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7740650" y="3284538"/>
            <a:ext cx="1079500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END</a:t>
            </a:r>
            <a:endParaRPr lang="zh-CN" altLang="en-US" sz="2400" dirty="0"/>
          </a:p>
        </p:txBody>
      </p:sp>
      <p:cxnSp>
        <p:nvCxnSpPr>
          <p:cNvPr id="67" name="曲线连接符 66"/>
          <p:cNvCxnSpPr>
            <a:stCxn id="17" idx="3"/>
            <a:endCxn id="66" idx="2"/>
          </p:cNvCxnSpPr>
          <p:nvPr/>
        </p:nvCxnSpPr>
        <p:spPr>
          <a:xfrm flipV="1">
            <a:off x="7380288" y="3508375"/>
            <a:ext cx="360362" cy="44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211638" y="3213100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124075" y="3213100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9482" name="矩形 45"/>
          <p:cNvSpPr>
            <a:spLocks noChangeArrowheads="1"/>
          </p:cNvSpPr>
          <p:nvPr/>
        </p:nvSpPr>
        <p:spPr bwMode="auto">
          <a:xfrm>
            <a:off x="3924300" y="4365625"/>
            <a:ext cx="48958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BEG:	</a:t>
            </a:r>
            <a:r>
              <a:rPr lang="en-US" altLang="zh-CN" sz="2400">
                <a:latin typeface="Calibri" pitchFamily="34" charset="0"/>
              </a:rPr>
              <a:t>(y1,y2,y3):=(0,1,1);  goto S1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S1:	if (y3&lt;=x) goto S2 else goto S4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S2:	</a:t>
            </a:r>
            <a:r>
              <a:rPr lang="en-US" altLang="zh-CN" sz="2400">
                <a:latin typeface="Calibri" pitchFamily="34" charset="0"/>
              </a:rPr>
              <a:t>(y1,y2):=(y1+1,y2+2);  goto S3</a:t>
            </a:r>
          </a:p>
          <a:p>
            <a:r>
              <a:rPr lang="en-US" altLang="zh-CN" sz="2400">
                <a:latin typeface="Calibri" pitchFamily="34" charset="0"/>
              </a:rPr>
              <a:t>S3:	(y3):=(y3+y2);  goto S1</a:t>
            </a:r>
          </a:p>
          <a:p>
            <a:r>
              <a:rPr lang="en-US" altLang="zh-CN" sz="2400">
                <a:latin typeface="Calibri" pitchFamily="34" charset="0"/>
              </a:rPr>
              <a:t>S4:	(r):=(y1); goto END</a:t>
            </a:r>
            <a:endParaRPr lang="zh-CN" altLang="en-US" sz="24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608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mtClean="0"/>
              <a:t>根据前述构造方法， </a:t>
            </a:r>
            <a:r>
              <a:rPr lang="en-US" altLang="zh-CN" smtClean="0"/>
              <a:t>M </a:t>
            </a:r>
            <a:r>
              <a:rPr lang="zh-CN" altLang="en-US" smtClean="0"/>
              <a:t>与 </a:t>
            </a:r>
            <a:r>
              <a:rPr lang="en-US" altLang="zh-CN" smtClean="0"/>
              <a:t>K(M) </a:t>
            </a:r>
            <a:r>
              <a:rPr lang="zh-CN" altLang="en-US" smtClean="0"/>
              <a:t>为</a:t>
            </a:r>
            <a:r>
              <a:rPr lang="el-GR" altLang="zh-CN" smtClean="0">
                <a:latin typeface="宋体" charset="-122"/>
              </a:rPr>
              <a:t>ζ</a:t>
            </a:r>
            <a:r>
              <a:rPr lang="zh-CN" altLang="en-US" smtClean="0"/>
              <a:t>计算等价。</a:t>
            </a:r>
          </a:p>
        </p:txBody>
      </p:sp>
      <p:sp>
        <p:nvSpPr>
          <p:cNvPr id="4" name="右箭头 3">
            <a:hlinkClick r:id="rId2"/>
          </p:cNvPr>
          <p:cNvSpPr/>
          <p:nvPr/>
        </p:nvSpPr>
        <p:spPr>
          <a:xfrm>
            <a:off x="8604250" y="6453188"/>
            <a:ext cx="539750" cy="404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200900" y="6521450"/>
            <a:ext cx="1943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600">
                <a:latin typeface="Calibri" pitchFamily="34" charset="0"/>
              </a:rPr>
              <a:t>x2-me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公平卫式迁移模型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/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卫式迁移模型的扩充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给定</a:t>
            </a:r>
            <a:r>
              <a:rPr lang="en-US" altLang="zh-CN" smtClean="0"/>
              <a:t>B=(F,P)</a:t>
            </a:r>
            <a:r>
              <a:rPr lang="zh-CN" altLang="en-US" smtClean="0"/>
              <a:t>和变量集合</a:t>
            </a:r>
            <a:r>
              <a:rPr lang="en-US" altLang="zh-CN" smtClean="0"/>
              <a:t>V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公平卫式迁移模型是一个三元组</a:t>
            </a:r>
            <a:r>
              <a:rPr lang="en-US" altLang="zh-CN" smtClean="0"/>
              <a:t>(T,</a:t>
            </a:r>
            <a:r>
              <a:rPr lang="en-US" altLang="zh-CN" smtClean="0">
                <a:sym typeface="Symbol" pitchFamily="18" charset="2"/>
              </a:rPr>
              <a:t>,</a:t>
            </a:r>
            <a:r>
              <a:rPr lang="en-US" altLang="zh-CN" smtClean="0"/>
              <a:t>)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其中</a:t>
            </a:r>
            <a:r>
              <a:rPr lang="en-US" altLang="zh-CN" smtClean="0"/>
              <a:t>(T,</a:t>
            </a:r>
            <a:r>
              <a:rPr lang="en-US" altLang="zh-CN" smtClean="0">
                <a:sym typeface="Symbol" pitchFamily="18" charset="2"/>
              </a:rPr>
              <a:t></a:t>
            </a:r>
            <a:r>
              <a:rPr lang="en-US" altLang="zh-CN" smtClean="0"/>
              <a:t>)</a:t>
            </a:r>
            <a:r>
              <a:rPr lang="zh-CN" altLang="en-US" smtClean="0"/>
              <a:t>是</a:t>
            </a:r>
            <a:r>
              <a:rPr lang="en-US" altLang="zh-CN" smtClean="0"/>
              <a:t>(B,V)</a:t>
            </a:r>
            <a:r>
              <a:rPr lang="zh-CN" altLang="en-US" smtClean="0"/>
              <a:t>上一个卫式迁移模型</a:t>
            </a:r>
            <a:r>
              <a:rPr lang="en-US" altLang="zh-CN" smtClean="0"/>
              <a:t>,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>
                <a:sym typeface="Symbol" pitchFamily="18" charset="2"/>
              </a:rPr>
              <a:t> </a:t>
            </a:r>
            <a:r>
              <a:rPr lang="en-US" altLang="zh-CN" smtClean="0"/>
              <a:t>={</a:t>
            </a:r>
            <a:r>
              <a:rPr lang="en-US" altLang="zh-CN" smtClean="0">
                <a:sym typeface="Symbol" pitchFamily="18" charset="2"/>
              </a:rPr>
              <a:t>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>
                <a:sym typeface="Symbol" pitchFamily="18" charset="2"/>
              </a:rPr>
              <a:t>,…, </a:t>
            </a:r>
            <a:r>
              <a:rPr lang="en-US" altLang="zh-CN" baseline="-25000" smtClean="0">
                <a:sym typeface="Symbol" pitchFamily="18" charset="2"/>
              </a:rPr>
              <a:t>n</a:t>
            </a:r>
            <a:r>
              <a:rPr lang="en-US" altLang="zh-CN" smtClean="0">
                <a:sym typeface="Symbol" pitchFamily="18" charset="2"/>
              </a:rPr>
              <a:t>}</a:t>
            </a:r>
            <a:r>
              <a:rPr lang="zh-CN" altLang="en-US" smtClean="0"/>
              <a:t>其中</a:t>
            </a:r>
            <a:r>
              <a:rPr lang="en-US" altLang="zh-CN" smtClean="0">
                <a:sym typeface="Symbol" pitchFamily="18" charset="2"/>
              </a:rPr>
              <a:t></a:t>
            </a:r>
            <a:r>
              <a:rPr lang="en-US" altLang="zh-CN" baseline="-25000" smtClean="0">
                <a:sym typeface="Symbol" pitchFamily="18" charset="2"/>
              </a:rPr>
              <a:t>i</a:t>
            </a:r>
            <a:r>
              <a:rPr lang="en-US" altLang="zh-CN" smtClean="0">
                <a:sym typeface="Symbol" pitchFamily="18" charset="2"/>
              </a:rPr>
              <a:t>  </a:t>
            </a:r>
            <a:r>
              <a:rPr lang="en-US" altLang="zh-CN" smtClean="0"/>
              <a:t>QFF</a:t>
            </a:r>
            <a:r>
              <a:rPr lang="en-US" altLang="zh-CN" baseline="-25000" smtClean="0"/>
              <a:t>B</a:t>
            </a:r>
            <a:r>
              <a:rPr lang="zh-CN" altLang="en-US" smtClean="0"/>
              <a:t>且在</a:t>
            </a:r>
            <a:r>
              <a:rPr lang="en-US" altLang="zh-CN" smtClean="0">
                <a:sym typeface="Symbol" pitchFamily="18" charset="2"/>
              </a:rPr>
              <a:t></a:t>
            </a:r>
            <a:r>
              <a:rPr lang="en-US" altLang="zh-CN" baseline="-25000" smtClean="0">
                <a:sym typeface="Symbol" pitchFamily="18" charset="2"/>
              </a:rPr>
              <a:t>i</a:t>
            </a:r>
            <a:r>
              <a:rPr lang="zh-CN" altLang="en-US" smtClean="0"/>
              <a:t>中出现的变量在</a:t>
            </a:r>
            <a:r>
              <a:rPr lang="en-US" altLang="zh-CN" smtClean="0"/>
              <a:t> V</a:t>
            </a:r>
            <a:r>
              <a:rPr lang="zh-CN" altLang="en-US" smtClean="0"/>
              <a:t>中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7"/>
          <p:cNvSpPr>
            <a:spLocks noGrp="1"/>
          </p:cNvSpPr>
          <p:nvPr>
            <p:ph idx="1"/>
          </p:nvPr>
        </p:nvSpPr>
        <p:spPr>
          <a:xfrm>
            <a:off x="899593" y="1268760"/>
            <a:ext cx="7920880" cy="3600400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2400" dirty="0" smtClean="0"/>
              <a:t>a=NCR</a:t>
            </a:r>
            <a:r>
              <a:rPr lang="en-US" altLang="zh-CN" sz="2400" dirty="0" smtClean="0">
                <a:sym typeface="Symbol" pitchFamily="18" charset="2"/>
              </a:rPr>
              <a:t></a:t>
            </a:r>
            <a:r>
              <a:rPr lang="en-US" altLang="zh-CN" sz="2400" dirty="0" smtClean="0"/>
              <a:t>                      		(</a:t>
            </a:r>
            <a:r>
              <a:rPr lang="en-US" altLang="zh-CN" sz="2400" dirty="0" err="1" smtClean="0"/>
              <a:t>y,t,a</a:t>
            </a:r>
            <a:r>
              <a:rPr lang="en-US" altLang="zh-CN" sz="2400" dirty="0" smtClean="0"/>
              <a:t>):=(1,1,wait);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smtClean="0"/>
              <a:t>a=wait</a:t>
            </a:r>
            <a:r>
              <a:rPr lang="en-US" altLang="zh-CN" sz="2400" dirty="0" smtClean="0">
                <a:sym typeface="Symbol" pitchFamily="18" charset="2"/>
              </a:rPr>
              <a:t></a:t>
            </a:r>
            <a:r>
              <a:rPr lang="en-US" altLang="zh-CN" sz="2400" dirty="0" smtClean="0"/>
              <a:t>(x=0</a:t>
            </a:r>
            <a:r>
              <a:rPr lang="en-US" altLang="zh-CN" sz="2400" dirty="0" smtClean="0">
                <a:sym typeface="Symbol" pitchFamily="18" charset="2"/>
              </a:rPr>
              <a:t>  </a:t>
            </a:r>
            <a:r>
              <a:rPr lang="en-US" altLang="zh-CN" sz="2400" dirty="0" smtClean="0"/>
              <a:t>t=0)</a:t>
            </a:r>
            <a:r>
              <a:rPr lang="en-US" altLang="zh-CN" sz="2400" dirty="0" smtClean="0">
                <a:sym typeface="Symbol" pitchFamily="18" charset="2"/>
              </a:rPr>
              <a:t> </a:t>
            </a:r>
            <a:r>
              <a:rPr lang="en-US" altLang="zh-CN" sz="2400" dirty="0" smtClean="0"/>
              <a:t>  	(a):=(CR);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smtClean="0"/>
              <a:t>a=wait</a:t>
            </a:r>
            <a:r>
              <a:rPr lang="en-US" altLang="zh-CN" sz="2400" dirty="0" smtClean="0">
                <a:sym typeface="Symbol" pitchFamily="18" charset="2"/>
              </a:rPr>
              <a:t> </a:t>
            </a:r>
            <a:r>
              <a:rPr lang="en-US" altLang="zh-CN" sz="2400" dirty="0" smtClean="0"/>
              <a:t>(x=0</a:t>
            </a:r>
            <a:r>
              <a:rPr lang="en-US" altLang="zh-CN" sz="2400" dirty="0" smtClean="0">
                <a:sym typeface="Symbol" pitchFamily="18" charset="2"/>
              </a:rPr>
              <a:t></a:t>
            </a:r>
            <a:r>
              <a:rPr lang="en-US" altLang="zh-CN" sz="2400" dirty="0" smtClean="0"/>
              <a:t>t=0)</a:t>
            </a:r>
            <a:r>
              <a:rPr lang="en-US" altLang="zh-CN" sz="2400" dirty="0" smtClean="0">
                <a:sym typeface="Symbol" pitchFamily="18" charset="2"/>
              </a:rPr>
              <a:t> </a:t>
            </a:r>
            <a:r>
              <a:rPr lang="en-US" altLang="zh-CN" sz="2400" dirty="0" smtClean="0"/>
              <a:t> 	(a):=(wait);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smtClean="0"/>
              <a:t>a=CR</a:t>
            </a:r>
            <a:r>
              <a:rPr lang="en-US" altLang="zh-CN" sz="2400" dirty="0" smtClean="0">
                <a:sym typeface="Symbol" pitchFamily="18" charset="2"/>
              </a:rPr>
              <a:t> </a:t>
            </a:r>
            <a:r>
              <a:rPr lang="en-US" altLang="zh-CN" sz="2400" dirty="0" smtClean="0"/>
              <a:t>                        		(</a:t>
            </a:r>
            <a:r>
              <a:rPr lang="en-US" altLang="zh-CN" sz="2400" dirty="0" err="1" smtClean="0"/>
              <a:t>y,a</a:t>
            </a:r>
            <a:r>
              <a:rPr lang="en-US" altLang="zh-CN" sz="2400" dirty="0" smtClean="0"/>
              <a:t>):=(0, NCR);</a:t>
            </a:r>
          </a:p>
          <a:p>
            <a:pPr>
              <a:buFont typeface="Arial" charset="0"/>
              <a:buNone/>
            </a:pPr>
            <a:r>
              <a:rPr lang="en-US" altLang="zh-CN" sz="2400" dirty="0" smtClean="0"/>
              <a:t>b=NCR</a:t>
            </a:r>
            <a:r>
              <a:rPr lang="en-US" altLang="zh-CN" sz="2400" dirty="0" smtClean="0">
                <a:sym typeface="Symbol" pitchFamily="18" charset="2"/>
              </a:rPr>
              <a:t> </a:t>
            </a:r>
            <a:r>
              <a:rPr lang="en-US" altLang="zh-CN" sz="2400" dirty="0" smtClean="0"/>
              <a:t>                      		(</a:t>
            </a:r>
            <a:r>
              <a:rPr lang="en-US" altLang="zh-CN" sz="2400" dirty="0" err="1" smtClean="0"/>
              <a:t>x,t,b</a:t>
            </a:r>
            <a:r>
              <a:rPr lang="en-US" altLang="zh-CN" sz="2400" dirty="0" smtClean="0"/>
              <a:t>):=(1,0, wait);</a:t>
            </a:r>
          </a:p>
          <a:p>
            <a:pPr>
              <a:buFont typeface="Arial" charset="0"/>
              <a:buNone/>
            </a:pPr>
            <a:r>
              <a:rPr lang="en-US" altLang="zh-CN" sz="2400" dirty="0" smtClean="0"/>
              <a:t>b=wait</a:t>
            </a:r>
            <a:r>
              <a:rPr lang="en-US" altLang="zh-CN" sz="2400" dirty="0" smtClean="0">
                <a:sym typeface="Symbol" pitchFamily="18" charset="2"/>
              </a:rPr>
              <a:t> </a:t>
            </a:r>
            <a:r>
              <a:rPr lang="en-US" altLang="zh-CN" sz="2400" dirty="0" smtClean="0"/>
              <a:t>(y=0</a:t>
            </a:r>
            <a:r>
              <a:rPr lang="en-US" altLang="zh-CN" sz="2400" dirty="0" smtClean="0">
                <a:sym typeface="Symbol" pitchFamily="18" charset="2"/>
              </a:rPr>
              <a:t>  </a:t>
            </a:r>
            <a:r>
              <a:rPr lang="en-US" altLang="zh-CN" sz="2400" dirty="0" smtClean="0"/>
              <a:t>t=1)</a:t>
            </a:r>
            <a:r>
              <a:rPr lang="en-US" altLang="zh-CN" sz="2400" dirty="0" smtClean="0">
                <a:sym typeface="Symbol" pitchFamily="18" charset="2"/>
              </a:rPr>
              <a:t> </a:t>
            </a:r>
            <a:r>
              <a:rPr lang="en-US" altLang="zh-CN" sz="2400" dirty="0" smtClean="0"/>
              <a:t>  	(b):=(CR);</a:t>
            </a:r>
          </a:p>
          <a:p>
            <a:pPr>
              <a:buFont typeface="Arial" charset="0"/>
              <a:buNone/>
            </a:pPr>
            <a:r>
              <a:rPr lang="en-US" altLang="zh-CN" sz="2400" dirty="0" smtClean="0"/>
              <a:t>b=wait</a:t>
            </a:r>
            <a:r>
              <a:rPr lang="en-US" altLang="zh-CN" sz="2400" dirty="0" smtClean="0">
                <a:sym typeface="Symbol" pitchFamily="18" charset="2"/>
              </a:rPr>
              <a:t>  </a:t>
            </a:r>
            <a:r>
              <a:rPr lang="en-US" altLang="zh-CN" sz="2400" dirty="0" smtClean="0"/>
              <a:t>(y=0</a:t>
            </a:r>
            <a:r>
              <a:rPr lang="en-US" altLang="zh-CN" sz="2400" dirty="0" smtClean="0">
                <a:sym typeface="Symbol" pitchFamily="18" charset="2"/>
              </a:rPr>
              <a:t>  </a:t>
            </a:r>
            <a:r>
              <a:rPr lang="en-US" altLang="zh-CN" sz="2400" dirty="0" smtClean="0"/>
              <a:t>t=1)</a:t>
            </a:r>
            <a:r>
              <a:rPr lang="en-US" altLang="zh-CN" sz="2400" dirty="0" smtClean="0">
                <a:sym typeface="Symbol" pitchFamily="18" charset="2"/>
              </a:rPr>
              <a:t> </a:t>
            </a:r>
            <a:r>
              <a:rPr lang="en-US" altLang="zh-CN" sz="2400" dirty="0" smtClean="0"/>
              <a:t> 	(b):=(wait);</a:t>
            </a:r>
          </a:p>
          <a:p>
            <a:pPr>
              <a:buFont typeface="Arial" charset="0"/>
              <a:buNone/>
            </a:pPr>
            <a:r>
              <a:rPr lang="en-US" altLang="zh-CN" sz="2400" dirty="0" smtClean="0"/>
              <a:t>b=CR</a:t>
            </a:r>
            <a:r>
              <a:rPr lang="en-US" altLang="zh-CN" sz="2400" dirty="0" smtClean="0">
                <a:sym typeface="Symbol" pitchFamily="18" charset="2"/>
              </a:rPr>
              <a:t> </a:t>
            </a:r>
            <a:r>
              <a:rPr lang="en-US" altLang="zh-CN" sz="2400" dirty="0" smtClean="0"/>
              <a:t>                      		(</a:t>
            </a:r>
            <a:r>
              <a:rPr lang="en-US" altLang="zh-CN" sz="2400" dirty="0" err="1" smtClean="0"/>
              <a:t>x,b</a:t>
            </a:r>
            <a:r>
              <a:rPr lang="en-US" altLang="zh-CN" sz="2400" dirty="0" smtClean="0"/>
              <a:t>):=(0, NCR);</a:t>
            </a:r>
          </a:p>
          <a:p>
            <a:pPr eaLnBrk="1" hangingPunct="1">
              <a:buFont typeface="Arial" charset="0"/>
              <a:buNone/>
            </a:pPr>
            <a:endParaRPr lang="en-US" altLang="zh-CN" sz="2400" dirty="0" smtClean="0"/>
          </a:p>
        </p:txBody>
      </p:sp>
      <p:sp>
        <p:nvSpPr>
          <p:cNvPr id="10244" name="内容占位符 7"/>
          <p:cNvSpPr txBox="1">
            <a:spLocks/>
          </p:cNvSpPr>
          <p:nvPr/>
        </p:nvSpPr>
        <p:spPr bwMode="auto">
          <a:xfrm>
            <a:off x="899592" y="5445224"/>
            <a:ext cx="7921575" cy="9361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{ 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(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a=NCR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), (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a=wait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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(x=0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  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t=0)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), (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a=CR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),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  (b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=NCR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), (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b=wait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 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(y=0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  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t=1)), </a:t>
            </a:r>
            <a:r>
              <a:rPr lang="en-US" altLang="zh-CN" dirty="0" smtClean="0">
                <a:solidFill>
                  <a:prstClr val="black"/>
                </a:solidFill>
                <a:sym typeface="Symbol" pitchFamily="18" charset="2"/>
              </a:rPr>
              <a:t>(</a:t>
            </a:r>
            <a:r>
              <a:rPr lang="en-US" altLang="zh-CN" dirty="0" smtClean="0">
                <a:solidFill>
                  <a:prstClr val="black"/>
                </a:solidFill>
              </a:rPr>
              <a:t>b=CR)</a:t>
            </a:r>
            <a:r>
              <a:rPr lang="en-US" altLang="zh-CN" dirty="0" smtClean="0">
                <a:solidFill>
                  <a:prstClr val="black"/>
                </a:solidFill>
                <a:sym typeface="Symbol" pitchFamily="18" charset="2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}</a:t>
            </a:r>
            <a:endParaRPr lang="en-US" altLang="zh-CN" sz="2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" name="内容占位符 7"/>
          <p:cNvSpPr txBox="1">
            <a:spLocks/>
          </p:cNvSpPr>
          <p:nvPr/>
        </p:nvSpPr>
        <p:spPr bwMode="auto">
          <a:xfrm>
            <a:off x="179512" y="5445224"/>
            <a:ext cx="720080" cy="9361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latin typeface="Calibri" pitchFamily="34" charset="0"/>
                <a:sym typeface="Symbol" pitchFamily="18" charset="2"/>
              </a:rPr>
              <a:t>F</a:t>
            </a:r>
            <a:r>
              <a:rPr lang="en-US" altLang="zh-CN" sz="2400" dirty="0" smtClean="0">
                <a:latin typeface="Calibri" pitchFamily="34" charset="0"/>
              </a:rPr>
              <a:t>:</a:t>
            </a:r>
            <a:r>
              <a:rPr lang="en-US" altLang="zh-CN" sz="2400" dirty="0">
                <a:latin typeface="Calibri" pitchFamily="34" charset="0"/>
              </a:rPr>
              <a:t>	</a:t>
            </a:r>
          </a:p>
        </p:txBody>
      </p:sp>
      <p:sp>
        <p:nvSpPr>
          <p:cNvPr id="6" name="内容占位符 7"/>
          <p:cNvSpPr txBox="1">
            <a:spLocks/>
          </p:cNvSpPr>
          <p:nvPr/>
        </p:nvSpPr>
        <p:spPr bwMode="auto">
          <a:xfrm>
            <a:off x="179512" y="1268760"/>
            <a:ext cx="720080" cy="3600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latin typeface="Calibri" pitchFamily="34" charset="0"/>
                <a:sym typeface="Symbol" pitchFamily="18" charset="2"/>
              </a:rPr>
              <a:t>T</a:t>
            </a:r>
            <a:r>
              <a:rPr lang="en-US" altLang="zh-CN" sz="2400" dirty="0" smtClean="0">
                <a:latin typeface="Calibri" pitchFamily="34" charset="0"/>
              </a:rPr>
              <a:t>:</a:t>
            </a:r>
            <a:r>
              <a:rPr lang="en-US" altLang="zh-CN" sz="2400" dirty="0">
                <a:latin typeface="Calibri" pitchFamily="34" charset="0"/>
              </a:rPr>
              <a:t>	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例子</a:t>
            </a:r>
            <a:r>
              <a:rPr lang="en-US" altLang="zh-CN" dirty="0" smtClean="0">
                <a:solidFill>
                  <a:srgbClr val="000000"/>
                </a:solidFill>
              </a:rPr>
              <a:t>-</a:t>
            </a:r>
            <a:r>
              <a:rPr lang="zh-CN" altLang="en-US" dirty="0" smtClean="0">
                <a:solidFill>
                  <a:srgbClr val="000000"/>
                </a:solidFill>
              </a:rPr>
              <a:t>互斥</a:t>
            </a:r>
            <a:endParaRPr lang="zh-CN" altLang="en-US" dirty="0"/>
          </a:p>
        </p:txBody>
      </p:sp>
      <p:sp>
        <p:nvSpPr>
          <p:cNvPr id="8" name="内容占位符 7"/>
          <p:cNvSpPr txBox="1">
            <a:spLocks/>
          </p:cNvSpPr>
          <p:nvPr/>
        </p:nvSpPr>
        <p:spPr bwMode="auto">
          <a:xfrm>
            <a:off x="899592" y="4869160"/>
            <a:ext cx="7921575" cy="576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latin typeface="Calibri" pitchFamily="34" charset="0"/>
              </a:rPr>
              <a:t>x=0 </a:t>
            </a:r>
            <a:r>
              <a:rPr lang="en-US" altLang="zh-CN" sz="2400" dirty="0">
                <a:latin typeface="Calibri" pitchFamily="34" charset="0"/>
                <a:sym typeface="Symbol" pitchFamily="18" charset="2"/>
              </a:rPr>
              <a:t> </a:t>
            </a:r>
            <a:r>
              <a:rPr lang="en-US" altLang="zh-CN" sz="2400" dirty="0">
                <a:latin typeface="Calibri" pitchFamily="34" charset="0"/>
              </a:rPr>
              <a:t>y=0 </a:t>
            </a:r>
            <a:r>
              <a:rPr lang="en-US" altLang="zh-CN" sz="2400" dirty="0">
                <a:latin typeface="Calibri" pitchFamily="34" charset="0"/>
                <a:sym typeface="Symbol" pitchFamily="18" charset="2"/>
              </a:rPr>
              <a:t> </a:t>
            </a:r>
            <a:r>
              <a:rPr lang="en-US" altLang="zh-CN" sz="2400" dirty="0">
                <a:latin typeface="Calibri" pitchFamily="34" charset="0"/>
              </a:rPr>
              <a:t> a=NCR </a:t>
            </a:r>
            <a:r>
              <a:rPr lang="en-US" altLang="zh-CN" sz="2400" dirty="0">
                <a:latin typeface="Calibri" pitchFamily="34" charset="0"/>
                <a:sym typeface="Symbol" pitchFamily="18" charset="2"/>
              </a:rPr>
              <a:t></a:t>
            </a:r>
            <a:r>
              <a:rPr lang="en-US" altLang="zh-CN" sz="2400" dirty="0">
                <a:latin typeface="Calibri" pitchFamily="34" charset="0"/>
              </a:rPr>
              <a:t> b=NCR</a:t>
            </a:r>
          </a:p>
        </p:txBody>
      </p:sp>
      <p:sp>
        <p:nvSpPr>
          <p:cNvPr id="9" name="内容占位符 7"/>
          <p:cNvSpPr txBox="1">
            <a:spLocks/>
          </p:cNvSpPr>
          <p:nvPr/>
        </p:nvSpPr>
        <p:spPr bwMode="auto">
          <a:xfrm>
            <a:off x="179512" y="4869160"/>
            <a:ext cx="720080" cy="5760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dirty="0">
                <a:latin typeface="Calibri" pitchFamily="34" charset="0"/>
                <a:sym typeface="Symbol" pitchFamily="18" charset="2"/>
              </a:rPr>
              <a:t></a:t>
            </a:r>
            <a:r>
              <a:rPr lang="en-US" altLang="zh-CN" sz="2400" dirty="0">
                <a:latin typeface="Calibri" pitchFamily="34" charset="0"/>
              </a:rPr>
              <a:t>: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模型</a:t>
            </a: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状态集合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状态迁移关系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公平计算、公平路径、公平状态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计算</a:t>
            </a: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zh-CN" altLang="en-US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模型</a:t>
            </a:r>
            <a:r>
              <a:rPr lang="en-US" altLang="zh-CN" smtClean="0"/>
              <a:t>M=(T,</a:t>
            </a:r>
            <a:r>
              <a:rPr lang="en-US" altLang="zh-CN" smtClean="0">
                <a:sym typeface="Symbol" pitchFamily="18" charset="2"/>
              </a:rPr>
              <a:t>)</a:t>
            </a:r>
            <a:r>
              <a:rPr lang="zh-CN" altLang="en-US" smtClean="0"/>
              <a:t>的一条路径是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状态集</a:t>
            </a:r>
            <a:r>
              <a:rPr lang="en-US" altLang="zh-CN" smtClean="0">
                <a:sym typeface="Symbol" pitchFamily="18" charset="2"/>
              </a:rPr>
              <a:t></a:t>
            </a:r>
            <a:r>
              <a:rPr lang="zh-CN" altLang="en-US" smtClean="0"/>
              <a:t>上的一个无穷序列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0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/>
              <a:t> ……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满足对任意</a:t>
            </a:r>
            <a:r>
              <a:rPr lang="en-US" altLang="zh-CN" smtClean="0"/>
              <a:t>i</a:t>
            </a:r>
            <a:r>
              <a:rPr lang="zh-CN" altLang="en-US" smtClean="0"/>
              <a:t>有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i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smtClean="0"/>
              <a:t>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i+1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模型</a:t>
            </a:r>
            <a:r>
              <a:rPr lang="en-US" altLang="zh-CN" smtClean="0"/>
              <a:t>M=(T,</a:t>
            </a:r>
            <a:r>
              <a:rPr lang="en-US" altLang="zh-CN" smtClean="0">
                <a:sym typeface="Symbol" pitchFamily="18" charset="2"/>
              </a:rPr>
              <a:t>)</a:t>
            </a:r>
            <a:r>
              <a:rPr lang="zh-CN" altLang="en-US" smtClean="0"/>
              <a:t>的一个计算是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状态集</a:t>
            </a:r>
            <a:r>
              <a:rPr lang="en-US" altLang="zh-CN" smtClean="0">
                <a:sym typeface="Symbol" pitchFamily="18" charset="2"/>
              </a:rPr>
              <a:t></a:t>
            </a:r>
            <a:r>
              <a:rPr lang="zh-CN" altLang="en-US" smtClean="0"/>
              <a:t>上的一个无穷序列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0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/>
              <a:t> ……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满足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0</a:t>
            </a:r>
            <a:r>
              <a:rPr lang="en-US" altLang="zh-CN" smtClean="0"/>
              <a:t>|=</a:t>
            </a:r>
            <a:r>
              <a:rPr lang="en-US" altLang="zh-CN" baseline="-25000" smtClean="0"/>
              <a:t>I</a:t>
            </a:r>
            <a:r>
              <a:rPr lang="en-US" altLang="zh-CN" smtClean="0">
                <a:sym typeface="Symbol" pitchFamily="18" charset="2"/>
              </a:rPr>
              <a:t></a:t>
            </a:r>
            <a:r>
              <a:rPr lang="zh-CN" altLang="en-US" smtClean="0">
                <a:sym typeface="Symbol" pitchFamily="18" charset="2"/>
              </a:rPr>
              <a:t>且</a:t>
            </a:r>
            <a:r>
              <a:rPr lang="zh-CN" altLang="en-US" smtClean="0"/>
              <a:t>对任意</a:t>
            </a:r>
            <a:r>
              <a:rPr lang="en-US" altLang="zh-CN" smtClean="0"/>
              <a:t>i</a:t>
            </a:r>
            <a:r>
              <a:rPr lang="zh-CN" altLang="en-US" smtClean="0"/>
              <a:t>有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i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smtClean="0"/>
              <a:t>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i+1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baseline="-25000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endParaRPr lang="en-US" altLang="zh-CN" baseline="-25000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endParaRPr lang="en-US" altLang="zh-CN" baseline="-25000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endParaRPr lang="en-US" altLang="zh-CN" baseline="-25000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endParaRPr lang="en-US" altLang="zh-CN" baseline="-2500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公平计算</a:t>
            </a: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baseline="-25000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模型</a:t>
            </a:r>
            <a:r>
              <a:rPr lang="en-US" altLang="zh-CN" smtClean="0"/>
              <a:t>M=(T,</a:t>
            </a:r>
            <a:r>
              <a:rPr lang="en-US" altLang="zh-CN" smtClean="0">
                <a:sym typeface="Symbol" pitchFamily="18" charset="2"/>
              </a:rPr>
              <a:t>,)</a:t>
            </a:r>
            <a:r>
              <a:rPr lang="zh-CN" altLang="en-US" smtClean="0"/>
              <a:t>的一条公平路径是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/>
              <a:t>(T,</a:t>
            </a:r>
            <a:r>
              <a:rPr lang="en-US" altLang="zh-CN" smtClean="0">
                <a:sym typeface="Symbol" pitchFamily="18" charset="2"/>
              </a:rPr>
              <a:t>)</a:t>
            </a:r>
            <a:r>
              <a:rPr lang="zh-CN" altLang="en-US" smtClean="0"/>
              <a:t>的一条路径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0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/>
              <a:t> ……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满足对任意</a:t>
            </a:r>
            <a:r>
              <a:rPr lang="en-US" altLang="zh-CN" smtClean="0"/>
              <a:t>i </a:t>
            </a:r>
            <a:r>
              <a:rPr lang="zh-CN" altLang="en-US" smtClean="0"/>
              <a:t>存在无限多个</a:t>
            </a:r>
            <a:r>
              <a:rPr lang="en-US" altLang="zh-CN" smtClean="0"/>
              <a:t>k,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k</a:t>
            </a:r>
            <a:r>
              <a:rPr lang="en-US" altLang="zh-CN" smtClean="0"/>
              <a:t>|=</a:t>
            </a:r>
            <a:r>
              <a:rPr lang="en-US" altLang="zh-CN" baseline="-25000" smtClean="0"/>
              <a:t>I</a:t>
            </a:r>
            <a:r>
              <a:rPr lang="en-US" altLang="zh-CN" smtClean="0">
                <a:sym typeface="Symbol" pitchFamily="18" charset="2"/>
              </a:rPr>
              <a:t> </a:t>
            </a:r>
            <a:r>
              <a:rPr lang="en-US" altLang="zh-CN" baseline="-25000" smtClean="0">
                <a:sym typeface="Symbol" pitchFamily="18" charset="2"/>
              </a:rPr>
              <a:t>i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baseline="-25000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模型</a:t>
            </a:r>
            <a:r>
              <a:rPr lang="en-US" altLang="zh-CN" smtClean="0"/>
              <a:t>M=(T,</a:t>
            </a:r>
            <a:r>
              <a:rPr lang="en-US" altLang="zh-CN" smtClean="0">
                <a:sym typeface="Symbol" pitchFamily="18" charset="2"/>
              </a:rPr>
              <a:t>,)</a:t>
            </a:r>
            <a:r>
              <a:rPr lang="zh-CN" altLang="en-US" smtClean="0"/>
              <a:t>的一个公平计算是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/>
              <a:t>(T,</a:t>
            </a:r>
            <a:r>
              <a:rPr lang="en-US" altLang="zh-CN" smtClean="0">
                <a:sym typeface="Symbol" pitchFamily="18" charset="2"/>
              </a:rPr>
              <a:t>)</a:t>
            </a:r>
            <a:r>
              <a:rPr lang="zh-CN" altLang="en-US" smtClean="0"/>
              <a:t>的一个计算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0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/>
              <a:t> ……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满足对任意</a:t>
            </a:r>
            <a:r>
              <a:rPr lang="en-US" altLang="zh-CN" smtClean="0"/>
              <a:t>i </a:t>
            </a:r>
            <a:r>
              <a:rPr lang="zh-CN" altLang="en-US" smtClean="0"/>
              <a:t>存在无限多个</a:t>
            </a:r>
            <a:r>
              <a:rPr lang="en-US" altLang="zh-CN" smtClean="0"/>
              <a:t>k,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k</a:t>
            </a:r>
            <a:r>
              <a:rPr lang="en-US" altLang="zh-CN" smtClean="0"/>
              <a:t>|=</a:t>
            </a:r>
            <a:r>
              <a:rPr lang="en-US" altLang="zh-CN" baseline="-25000" smtClean="0"/>
              <a:t>I</a:t>
            </a:r>
            <a:r>
              <a:rPr lang="en-US" altLang="zh-CN" smtClean="0">
                <a:sym typeface="Symbol" pitchFamily="18" charset="2"/>
              </a:rPr>
              <a:t> </a:t>
            </a:r>
            <a:r>
              <a:rPr lang="en-US" altLang="zh-CN" baseline="-25000" smtClean="0">
                <a:sym typeface="Symbol" pitchFamily="18" charset="2"/>
              </a:rPr>
              <a:t>i</a:t>
            </a:r>
          </a:p>
          <a:p>
            <a:pPr marL="400050" lvl="1" indent="0" eaLnBrk="1" hangingPunct="1">
              <a:buFont typeface="Arial" charset="0"/>
              <a:buNone/>
            </a:pPr>
            <a:endParaRPr lang="zh-CN" altLang="en-US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模型</a:t>
            </a:r>
            <a:r>
              <a:rPr lang="en-US" altLang="zh-CN" smtClean="0"/>
              <a:t>M</a:t>
            </a:r>
            <a:r>
              <a:rPr lang="zh-CN" altLang="en-US" smtClean="0"/>
              <a:t>的公平计算集合记为</a:t>
            </a:r>
            <a:r>
              <a:rPr lang="en-US" altLang="zh-CN" smtClean="0"/>
              <a:t>[[M]]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baseline="-2500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公平状态与公平可达状态集合</a:t>
            </a:r>
            <a:endParaRPr lang="en-US" altLang="zh-CN" smtClean="0"/>
          </a:p>
        </p:txBody>
      </p:sp>
      <p:sp>
        <p:nvSpPr>
          <p:cNvPr id="30722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baseline="-25000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/>
              <a:t>s</a:t>
            </a:r>
            <a:r>
              <a:rPr lang="zh-CN" altLang="en-US" smtClean="0"/>
              <a:t>是模型</a:t>
            </a:r>
            <a:r>
              <a:rPr lang="en-US" altLang="zh-CN" smtClean="0"/>
              <a:t>M=(T,</a:t>
            </a:r>
            <a:r>
              <a:rPr lang="en-US" altLang="zh-CN" smtClean="0">
                <a:sym typeface="Symbol" pitchFamily="18" charset="2"/>
              </a:rPr>
              <a:t>,)</a:t>
            </a:r>
            <a:r>
              <a:rPr lang="zh-CN" altLang="en-US" smtClean="0"/>
              <a:t>的一个公平状态，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当且仅当存在从</a:t>
            </a:r>
            <a:r>
              <a:rPr lang="en-US" altLang="zh-CN" smtClean="0"/>
              <a:t>s</a:t>
            </a:r>
            <a:r>
              <a:rPr lang="zh-CN" altLang="en-US" smtClean="0"/>
              <a:t>出发的公平路径</a:t>
            </a:r>
            <a:r>
              <a:rPr lang="zh-CN" altLang="en-US" smtClean="0">
                <a:sym typeface="Symbol" pitchFamily="18" charset="2"/>
              </a:rPr>
              <a:t>。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模型</a:t>
            </a:r>
            <a:r>
              <a:rPr lang="en-US" altLang="zh-CN" smtClean="0"/>
              <a:t>M</a:t>
            </a:r>
            <a:r>
              <a:rPr lang="zh-CN" altLang="en-US" smtClean="0"/>
              <a:t>的公平可达状态集合记为</a:t>
            </a:r>
            <a:r>
              <a:rPr lang="en-US" altLang="zh-CN" smtClean="0"/>
              <a:t>rh</a:t>
            </a:r>
            <a:r>
              <a:rPr lang="en-US" altLang="zh-CN" baseline="-25000" smtClean="0"/>
              <a:t>F</a:t>
            </a:r>
            <a:r>
              <a:rPr lang="en-US" altLang="zh-CN" smtClean="0"/>
              <a:t>(M)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baseline="-25000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endParaRPr lang="en-US" altLang="zh-CN" baseline="-2500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1332</Words>
  <Application>Microsoft Office PowerPoint</Application>
  <PresentationFormat>全屏显示(4:3)</PresentationFormat>
  <Paragraphs>334</Paragraphs>
  <Slides>30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公平卫式迁移模型</vt:lpstr>
      <vt:lpstr>幻灯片 2</vt:lpstr>
      <vt:lpstr>幻灯片 3</vt:lpstr>
      <vt:lpstr>公平卫式迁移模型</vt:lpstr>
      <vt:lpstr>例子-互斥</vt:lpstr>
      <vt:lpstr>模型</vt:lpstr>
      <vt:lpstr>计算</vt:lpstr>
      <vt:lpstr>公平计算</vt:lpstr>
      <vt:lpstr>公平状态与公平可达状态集合</vt:lpstr>
      <vt:lpstr>模型性质</vt:lpstr>
      <vt:lpstr>卫式迁移系统–公平标号Kripke结构: 等价</vt:lpstr>
      <vt:lpstr>卫式迁移系统–公平标号Kripke结构: 等价</vt:lpstr>
      <vt:lpstr>卫式迁移系统–公平标号Kripke结构: 构造</vt:lpstr>
      <vt:lpstr>卫式迁移系统–公平标号Kripke结构: 构造</vt:lpstr>
      <vt:lpstr>幻灯片 15</vt:lpstr>
      <vt:lpstr>卫式迁移系统–公平标号Kripke结构: 构造</vt:lpstr>
      <vt:lpstr>卫式迁移系统–公平标号Kripke结构:构造</vt:lpstr>
      <vt:lpstr>卫式迁移系统–公平标号Kripke结构:构造</vt:lpstr>
      <vt:lpstr>卫式迁移系统–公平标号Kripke结构:构造</vt:lpstr>
      <vt:lpstr>幻灯片 20</vt:lpstr>
      <vt:lpstr>例子-互斥</vt:lpstr>
      <vt:lpstr>幻灯片 22</vt:lpstr>
      <vt:lpstr>标号</vt:lpstr>
      <vt:lpstr>公平约束</vt:lpstr>
      <vt:lpstr>幻灯片 25</vt:lpstr>
      <vt:lpstr>幻灯片 26</vt:lpstr>
      <vt:lpstr>幻灯片 27</vt:lpstr>
      <vt:lpstr>标号</vt:lpstr>
      <vt:lpstr>公平约束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形式化方法 -- 简介</dc:title>
  <cp:lastModifiedBy>Wenhui Zhang</cp:lastModifiedBy>
  <cp:revision>64</cp:revision>
  <dcterms:modified xsi:type="dcterms:W3CDTF">2018-03-28T01:30:54Z</dcterms:modified>
</cp:coreProperties>
</file>