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6" r:id="rId2"/>
    <p:sldId id="313" r:id="rId3"/>
    <p:sldId id="267" r:id="rId4"/>
    <p:sldId id="268" r:id="rId5"/>
    <p:sldId id="311" r:id="rId6"/>
    <p:sldId id="288" r:id="rId7"/>
    <p:sldId id="289" r:id="rId8"/>
    <p:sldId id="290" r:id="rId9"/>
    <p:sldId id="291" r:id="rId10"/>
    <p:sldId id="293" r:id="rId11"/>
    <p:sldId id="292" r:id="rId12"/>
    <p:sldId id="297" r:id="rId13"/>
    <p:sldId id="294" r:id="rId14"/>
    <p:sldId id="296" r:id="rId15"/>
    <p:sldId id="310" r:id="rId16"/>
    <p:sldId id="295" r:id="rId17"/>
    <p:sldId id="298" r:id="rId18"/>
    <p:sldId id="300" r:id="rId19"/>
    <p:sldId id="305" r:id="rId20"/>
    <p:sldId id="314" r:id="rId21"/>
    <p:sldId id="299" r:id="rId22"/>
    <p:sldId id="301" r:id="rId23"/>
    <p:sldId id="302" r:id="rId24"/>
    <p:sldId id="306" r:id="rId25"/>
    <p:sldId id="304" r:id="rId26"/>
    <p:sldId id="318" r:id="rId27"/>
    <p:sldId id="315" r:id="rId28"/>
    <p:sldId id="317" r:id="rId29"/>
    <p:sldId id="319" r:id="rId30"/>
    <p:sldId id="320" r:id="rId31"/>
    <p:sldId id="321" r:id="rId32"/>
  </p:sldIdLst>
  <p:sldSz cx="9144000" cy="6858000" type="screen4x3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3" autoAdjust="0"/>
    <p:restoredTop sz="94660"/>
  </p:normalViewPr>
  <p:slideViewPr>
    <p:cSldViewPr>
      <p:cViewPr>
        <p:scale>
          <a:sx n="50" d="100"/>
          <a:sy n="50" d="100"/>
        </p:scale>
        <p:origin x="-822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82AE7D-878A-4489-96F6-08FFF1327390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D7EC93B-797C-4AEB-AE8E-FC4B35861D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54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AB4EC8-B1BE-4E9A-8716-9BC9C15223C5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314"/>
            <a:ext cx="5445760" cy="4472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3AB98F-1A3D-4689-968C-222DB8622A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37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0AE90B-9235-4647-A72D-F39840740D2B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27E07A-6546-4EB9-BFF6-03C2FE625E05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2419DF-E51F-480F-9D93-8916B8F91F52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CDFFA1-F0B7-42DB-92FB-99D1C7F9976A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B5CE5-5FBB-4578-B957-12D5E76D09B4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74DE10-647E-493C-94D8-AA7624E3AC18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033431-72C5-49E3-B30F-F2B60B4404FA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E80DDD-C511-4956-A093-5C4894CD7487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56AC02-13D8-4792-9D68-2CF46699B428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EBC7B9-1999-4283-85D2-4D3A37C84B88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5CF530-8651-41D7-B37E-CD4CDB41F389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6B729F-C06E-4B2B-BF11-ADE23813C8F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A10462-43E9-48BE-8E5B-340E5D83E9A4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6323" name="灯片编号占位符 3"/>
          <p:cNvSpPr txBox="1">
            <a:spLocks noGrp="1"/>
          </p:cNvSpPr>
          <p:nvPr/>
        </p:nvSpPr>
        <p:spPr bwMode="auto">
          <a:xfrm>
            <a:off x="3855839" y="9440920"/>
            <a:ext cx="2949787" cy="49671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92F531C-449D-498C-A175-7CC4444D2ECF}" type="slidenum">
              <a:rPr lang="zh-CN" altLang="en-US" sz="1200">
                <a:ea typeface="+mn-ea"/>
              </a:rPr>
              <a:pPr algn="r">
                <a:defRPr/>
              </a:pPr>
              <a:t>30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 txBox="1">
            <a:spLocks noGrp="1"/>
          </p:cNvSpPr>
          <p:nvPr/>
        </p:nvSpPr>
        <p:spPr bwMode="auto">
          <a:xfrm>
            <a:off x="3855839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515B781-7EB2-4FD1-A2E7-2817512ED10D}" type="slidenum">
              <a:rPr lang="zh-CN" altLang="en-US" sz="1200">
                <a:latin typeface="Calibri" pitchFamily="34" charset="0"/>
              </a:rPr>
              <a:pPr algn="r"/>
              <a:t>31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E515A6-779D-4ADF-8B11-1461B0CFABA0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E8EE01-CFF1-4C9A-BF61-6083DE504057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A5809E-1DCE-4AFF-A6A1-8454A7AE1F07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EC6FF0-80AB-49CD-8F39-A41529B95885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484793-798B-45B2-90AB-B0886528B8B3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CC04CE-A3AF-4022-BBC0-8337A9790F44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58C2C9-746D-4A33-B343-04B55985B975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14845-6DAD-4A06-9CF1-7DA482625B8C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7C13B-0D8F-49E8-B3E8-7A91114DF4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914E0-C4B8-4B90-8460-92F0F6911274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B8744-80D5-455D-9585-72C22AD2E2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EA89C-1618-48AC-B18E-8E3694D2C471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71DBB-B169-4291-A8A5-1511950AEA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44692-05C4-4D9F-AF47-36AFE40637D8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98345-54F8-45A1-89E4-B0E159A348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63F59-6C05-4A32-8DAA-03117F84451E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31D30-9464-44C6-8765-0FC99C7281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F8EE5-3485-44CF-B1A5-61856EECAA24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5FCDD-81A0-4465-B609-245C89134F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18600-F197-45F7-939A-843193211E06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D6916-6F73-466A-8C46-5C51CE1605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40862-46C1-4BB5-BE40-279E52995639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F8140-D153-4720-B518-36F51EC3E5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B7C71-399A-4476-85F0-0E03AB1E630C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E50FF-DD17-4DB0-AB89-8AC63C2C01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51F31-B594-40D0-AB37-7ACEE6D8CF15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81694-2BE8-4E56-8202-54C10C9049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30B62-582E-46E5-B8E5-E3F2B28B786A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425F6-538B-441C-B1EE-FD4B23062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A2F521-08A2-449B-9538-F7F0353355ED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C7B210-139B-4B6D-8B00-F5DD5FBD8D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207375" cy="147002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顺序流程图模型</a:t>
            </a:r>
            <a:endParaRPr lang="en-US" altLang="zh-CN" sz="4000" smtClean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107950" y="3573463"/>
            <a:ext cx="8856663" cy="25193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898989"/>
                </a:solidFill>
              </a:rPr>
              <a:t>中国科学院软件研究所</a:t>
            </a:r>
            <a:endParaRPr lang="en-US" altLang="zh-CN" smtClean="0">
              <a:solidFill>
                <a:srgbClr val="898989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898989"/>
                </a:solidFill>
              </a:rPr>
              <a:t>计算机科学国家重点实验室</a:t>
            </a:r>
            <a:endParaRPr lang="en-US" altLang="zh-CN" smtClean="0">
              <a:solidFill>
                <a:srgbClr val="898989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898989"/>
                </a:solidFill>
              </a:rPr>
              <a:t>张文辉</a:t>
            </a:r>
            <a:endParaRPr lang="en-US" altLang="zh-CN" smtClean="0">
              <a:solidFill>
                <a:srgbClr val="898989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898989"/>
                </a:solidFill>
              </a:rPr>
              <a:t>http://lcs.ios.ac.cn/~zwh/</a:t>
            </a:r>
          </a:p>
          <a:p>
            <a:pPr eaLnBrk="1" hangingPunct="1"/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15363" name="Subtitle 2"/>
          <p:cNvSpPr txBox="1">
            <a:spLocks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endParaRPr lang="en-US" altLang="zh-CN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矩形 3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设计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9722" name="矩形 45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S1:	if (y3&lt;=x) goto S2 else goto S4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400">
                <a:latin typeface="Calibri" pitchFamily="34" charset="0"/>
              </a:rPr>
              <a:t>S3:	(y3):=(y3+y2);  goto S1</a:t>
            </a:r>
          </a:p>
          <a:p>
            <a:r>
              <a:rPr lang="en-US" altLang="zh-CN" sz="2400">
                <a:latin typeface="Calibri" pitchFamily="34" charset="0"/>
              </a:rPr>
              <a:t>S4:	(r):=(y1); goto END</a:t>
            </a:r>
            <a:endParaRPr lang="zh-CN" altLang="en-US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9723" name="内容占位符 2"/>
          <p:cNvSpPr txBox="1">
            <a:spLocks/>
          </p:cNvSpPr>
          <p:nvPr/>
        </p:nvSpPr>
        <p:spPr bwMode="auto">
          <a:xfrm>
            <a:off x="4211638" y="0"/>
            <a:ext cx="4608512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B=(F,P) </a:t>
            </a:r>
            <a:r>
              <a:rPr lang="zh-CN" altLang="en-US" sz="2400">
                <a:latin typeface="Calibri" pitchFamily="34" charset="0"/>
              </a:rPr>
              <a:t>其中</a:t>
            </a:r>
            <a:r>
              <a:rPr lang="en-US" altLang="zh-CN" sz="2400">
                <a:latin typeface="Calibri" pitchFamily="34" charset="0"/>
              </a:rPr>
              <a:t>F={+,0,1,2}, P={&lt;=}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V={y1,y2,y3,x,r}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模型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状态集合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状态迁移关系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计算</a:t>
            </a:r>
            <a:r>
              <a:rPr lang="en-US" altLang="zh-CN" smtClean="0"/>
              <a:t>/</a:t>
            </a:r>
            <a:r>
              <a:rPr lang="zh-CN" altLang="en-US" smtClean="0"/>
              <a:t>运行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系统状态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流程图模型的系统状态有两个部分：即标号和变量状态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标号可以理解为模型或系统的控制状态。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变量状态空间：</a:t>
            </a:r>
            <a:r>
              <a:rPr lang="en-US" altLang="zh-CN" smtClean="0"/>
              <a:t>V</a:t>
            </a:r>
            <a:r>
              <a:rPr lang="zh-CN" altLang="en-US" smtClean="0"/>
              <a:t>中变量取值的组合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zh-CN" smtClean="0">
                <a:sym typeface="Symbol" pitchFamily="18" charset="2"/>
              </a:rPr>
              <a:t>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{</a:t>
            </a:r>
            <a:r>
              <a:rPr lang="zh-CN" altLang="en-US" smtClean="0">
                <a:sym typeface="Symbol" pitchFamily="18" charset="2"/>
              </a:rPr>
              <a:t> </a:t>
            </a:r>
            <a:r>
              <a:rPr lang="en-US" altLang="zh-CN" smtClean="0">
                <a:sym typeface="Symbol" pitchFamily="18" charset="2"/>
              </a:rPr>
              <a:t>| 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(x)D,xV}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系统的状态空间为标号和</a:t>
            </a:r>
            <a:r>
              <a:rPr lang="en-US" altLang="zh-CN" smtClean="0"/>
              <a:t>V</a:t>
            </a:r>
            <a:r>
              <a:rPr lang="zh-CN" altLang="en-US" smtClean="0"/>
              <a:t>中变量取值的组合</a:t>
            </a:r>
            <a:r>
              <a:rPr lang="en-US" altLang="zh-CN" smtClean="0"/>
              <a:t>LB x </a:t>
            </a:r>
            <a:r>
              <a:rPr lang="zh-CN" altLang="zh-CN" smtClean="0">
                <a:sym typeface="Symbol" pitchFamily="18" charset="2"/>
              </a:rPr>
              <a:t>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状态迁移关系</a:t>
            </a: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给定</a:t>
            </a:r>
            <a:r>
              <a:rPr lang="en-US" altLang="zh-CN" smtClean="0"/>
              <a:t>B</a:t>
            </a:r>
            <a:r>
              <a:rPr lang="zh-CN" altLang="en-US" smtClean="0"/>
              <a:t>的一个解释</a:t>
            </a:r>
            <a:r>
              <a:rPr lang="en-US" altLang="zh-CN" smtClean="0"/>
              <a:t>I</a:t>
            </a:r>
            <a:r>
              <a:rPr lang="zh-CN" altLang="en-US" smtClean="0"/>
              <a:t>。给定指令</a:t>
            </a:r>
            <a:r>
              <a:rPr lang="en-US" altLang="zh-CN" smtClean="0"/>
              <a:t>t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(L</a:t>
            </a:r>
            <a:r>
              <a:rPr lang="en-US" altLang="zh-CN" baseline="-25000" smtClean="0"/>
              <a:t>i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>
                <a:sym typeface="Symbol" pitchFamily="18" charset="2"/>
              </a:rPr>
              <a:t>t</a:t>
            </a:r>
            <a:r>
              <a:rPr lang="en-US" altLang="zh-CN" smtClean="0"/>
              <a:t> (L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en-US" altLang="zh-CN" smtClean="0"/>
              <a:t>,</a:t>
            </a:r>
            <a:r>
              <a:rPr lang="zh-CN" altLang="en-US" smtClean="0">
                <a:sym typeface="Symbol" pitchFamily="18" charset="2"/>
              </a:rPr>
              <a:t> 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en-US" altLang="zh-CN" smtClean="0"/>
              <a:t>)</a:t>
            </a:r>
            <a:r>
              <a:rPr lang="zh-CN" altLang="en-US" smtClean="0"/>
              <a:t>当且仅当以下一种情况成立：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t</a:t>
            </a:r>
            <a:r>
              <a:rPr lang="zh-CN" altLang="en-US" smtClean="0"/>
              <a:t>是</a:t>
            </a:r>
            <a:r>
              <a:rPr lang="en-US" altLang="zh-CN" smtClean="0"/>
              <a:t>		L</a:t>
            </a:r>
            <a:r>
              <a:rPr lang="en-US" altLang="zh-CN" baseline="-25000" smtClean="0"/>
              <a:t>i</a:t>
            </a:r>
            <a:r>
              <a:rPr lang="en-US" altLang="zh-CN" smtClean="0"/>
              <a:t>: (v1,...,vn):=(t1,...,tn); goto L</a:t>
            </a:r>
            <a:r>
              <a:rPr lang="en-US" altLang="zh-CN" baseline="-25000" smtClean="0">
                <a:sym typeface="Symbol" pitchFamily="18" charset="2"/>
              </a:rPr>
              <a:t>i+1	</a:t>
            </a:r>
            <a:r>
              <a:rPr lang="zh-CN" altLang="en-US" smtClean="0"/>
              <a:t>且</a:t>
            </a:r>
            <a:endParaRPr lang="en-US" altLang="zh-CN" baseline="-2500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zh-CN" altLang="en-US" smtClean="0"/>
              <a:t>是</a:t>
            </a:r>
            <a:r>
              <a:rPr lang="en-US" altLang="zh-CN" smtClean="0"/>
              <a:t>	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 </a:t>
            </a:r>
            <a:r>
              <a:rPr lang="en-US" altLang="zh-CN" smtClean="0"/>
              <a:t>[v1/I(t1)(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/>
              <a:t>)]...[vn/I(tn)(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/>
              <a:t>)]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t</a:t>
            </a:r>
            <a:r>
              <a:rPr lang="zh-CN" altLang="en-US" smtClean="0"/>
              <a:t>是</a:t>
            </a:r>
            <a:r>
              <a:rPr lang="en-US" altLang="zh-CN" smtClean="0"/>
              <a:t>		L</a:t>
            </a:r>
            <a:r>
              <a:rPr lang="en-US" altLang="zh-CN" baseline="-25000" smtClean="0"/>
              <a:t>i</a:t>
            </a:r>
            <a:r>
              <a:rPr lang="en-US" altLang="zh-CN" smtClean="0"/>
              <a:t>: if (e) goto L’ else goto L’’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zh-CN" altLang="en-US" smtClean="0"/>
              <a:t>是</a:t>
            </a:r>
            <a:r>
              <a:rPr lang="en-US" altLang="zh-CN" smtClean="0"/>
              <a:t>	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 </a:t>
            </a:r>
            <a:r>
              <a:rPr lang="en-US" altLang="zh-CN" smtClean="0"/>
              <a:t>						</a:t>
            </a:r>
            <a:r>
              <a:rPr lang="zh-CN" altLang="en-US" smtClean="0"/>
              <a:t>且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 </a:t>
            </a:r>
            <a:r>
              <a:rPr lang="en-US" altLang="zh-CN" smtClean="0"/>
              <a:t>|=</a:t>
            </a:r>
            <a:r>
              <a:rPr lang="en-US" altLang="zh-CN" baseline="-25000" smtClean="0"/>
              <a:t>I</a:t>
            </a:r>
            <a:r>
              <a:rPr lang="en-US" altLang="zh-CN" smtClean="0"/>
              <a:t> e</a:t>
            </a:r>
            <a:r>
              <a:rPr lang="zh-CN" altLang="en-US" smtClean="0"/>
              <a:t>则</a:t>
            </a:r>
            <a:r>
              <a:rPr lang="en-US" altLang="zh-CN" smtClean="0"/>
              <a:t>L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en-US" altLang="zh-CN" smtClean="0"/>
              <a:t>=L'</a:t>
            </a:r>
            <a:r>
              <a:rPr lang="zh-CN" altLang="en-US" smtClean="0"/>
              <a:t>，否则</a:t>
            </a:r>
            <a:r>
              <a:rPr lang="en-US" altLang="zh-CN" smtClean="0"/>
              <a:t>L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en-US" altLang="zh-CN" smtClean="0"/>
              <a:t>=L''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状态迁移关系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给定</a:t>
            </a:r>
            <a:r>
              <a:rPr lang="en-US" altLang="zh-CN" smtClean="0"/>
              <a:t>B</a:t>
            </a:r>
            <a:r>
              <a:rPr lang="zh-CN" altLang="en-US" smtClean="0"/>
              <a:t>的一个解释</a:t>
            </a:r>
            <a:r>
              <a:rPr lang="en-US" altLang="zh-CN" smtClean="0"/>
              <a:t>I</a:t>
            </a:r>
            <a:r>
              <a:rPr lang="zh-CN" altLang="en-US" smtClean="0"/>
              <a:t>。流程图模型</a:t>
            </a:r>
            <a:r>
              <a:rPr lang="en-US" altLang="zh-CN" smtClean="0"/>
              <a:t>T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(L</a:t>
            </a:r>
            <a:r>
              <a:rPr lang="en-US" altLang="zh-CN" baseline="-25000" smtClean="0"/>
              <a:t>i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>
                <a:sym typeface="Symbol" pitchFamily="18" charset="2"/>
              </a:rPr>
              <a:t>T</a:t>
            </a:r>
            <a:r>
              <a:rPr lang="en-US" altLang="zh-CN" smtClean="0"/>
              <a:t> (L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en-US" altLang="zh-CN" smtClean="0"/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en-US" altLang="zh-CN" smtClean="0"/>
              <a:t>)</a:t>
            </a:r>
            <a:r>
              <a:rPr lang="zh-CN" altLang="en-US" smtClean="0"/>
              <a:t>当且仅当以下一种情况成立：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(1) 	</a:t>
            </a:r>
            <a:r>
              <a:rPr lang="zh-CN" altLang="en-US" smtClean="0"/>
              <a:t>存在</a:t>
            </a:r>
            <a:r>
              <a:rPr lang="en-US" altLang="zh-CN" smtClean="0"/>
              <a:t>t</a:t>
            </a:r>
            <a:r>
              <a:rPr lang="en-US" altLang="zh-CN" smtClean="0">
                <a:sym typeface="Symbol" pitchFamily="18" charset="2"/>
              </a:rPr>
              <a:t>T</a:t>
            </a:r>
            <a:r>
              <a:rPr lang="zh-CN" altLang="en-US" smtClean="0">
                <a:sym typeface="Symbol" pitchFamily="18" charset="2"/>
              </a:rPr>
              <a:t>使得</a:t>
            </a:r>
            <a:r>
              <a:rPr lang="en-US" altLang="zh-CN" smtClean="0"/>
              <a:t>(L</a:t>
            </a:r>
            <a:r>
              <a:rPr lang="en-US" altLang="zh-CN" baseline="-25000" smtClean="0"/>
              <a:t>i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>
                <a:sym typeface="Symbol" pitchFamily="18" charset="2"/>
              </a:rPr>
              <a:t>t</a:t>
            </a:r>
            <a:r>
              <a:rPr lang="en-US" altLang="zh-CN" smtClean="0"/>
              <a:t> (L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en-US" altLang="zh-CN" smtClean="0"/>
              <a:t>,</a:t>
            </a:r>
            <a:r>
              <a:rPr lang="zh-CN" altLang="en-US" smtClean="0">
                <a:sym typeface="Symbol" pitchFamily="18" charset="2"/>
              </a:rPr>
              <a:t> 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en-US" altLang="zh-CN" smtClean="0"/>
              <a:t>)</a:t>
            </a: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(2) 	L</a:t>
            </a:r>
            <a:r>
              <a:rPr lang="en-US" altLang="zh-CN" baseline="-25000" smtClean="0"/>
              <a:t>i </a:t>
            </a:r>
            <a:r>
              <a:rPr lang="en-US" altLang="zh-CN" smtClean="0"/>
              <a:t>=END</a:t>
            </a:r>
            <a:r>
              <a:rPr lang="zh-CN" altLang="en-US" smtClean="0"/>
              <a:t>且</a:t>
            </a:r>
            <a:r>
              <a:rPr lang="en-US" altLang="zh-CN" smtClean="0"/>
              <a:t>(L</a:t>
            </a:r>
            <a:r>
              <a:rPr lang="en-US" altLang="zh-CN" baseline="-25000" smtClean="0"/>
              <a:t>i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/>
              <a:t>) = (L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en-US" altLang="zh-CN" smtClean="0"/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矩形 3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设计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8938" name="矩形 45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S1:	if (y3&lt;=x) goto S2 else goto S4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400">
                <a:latin typeface="Calibri" pitchFamily="34" charset="0"/>
              </a:rPr>
              <a:t>S3:	(y3):=(y3+y2);  goto S1</a:t>
            </a:r>
          </a:p>
          <a:p>
            <a:r>
              <a:rPr lang="en-US" altLang="zh-CN" sz="2400">
                <a:latin typeface="Calibri" pitchFamily="34" charset="0"/>
              </a:rPr>
              <a:t>S4:	(r):=(y1); goto END</a:t>
            </a:r>
            <a:endParaRPr lang="zh-CN" altLang="en-US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38939" name="内容占位符 2"/>
          <p:cNvSpPr txBox="1">
            <a:spLocks/>
          </p:cNvSpPr>
          <p:nvPr/>
        </p:nvSpPr>
        <p:spPr bwMode="auto">
          <a:xfrm>
            <a:off x="4427538" y="0"/>
            <a:ext cx="4392612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B=(F,P) </a:t>
            </a:r>
            <a:r>
              <a:rPr lang="zh-CN" altLang="en-US" sz="2400">
                <a:latin typeface="Calibri" pitchFamily="34" charset="0"/>
              </a:rPr>
              <a:t>其中 </a:t>
            </a:r>
            <a:r>
              <a:rPr lang="en-US" altLang="zh-CN" sz="2400">
                <a:latin typeface="Calibri" pitchFamily="34" charset="0"/>
              </a:rPr>
              <a:t>F={+,0,1,2}, P={&lt;=}</a:t>
            </a:r>
          </a:p>
          <a:p>
            <a:pPr marL="400050" lvl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latin typeface="Calibri" pitchFamily="34" charset="0"/>
              </a:rPr>
              <a:t>V={y1,y2,y3,x,r}</a:t>
            </a:r>
          </a:p>
        </p:txBody>
      </p:sp>
      <p:sp>
        <p:nvSpPr>
          <p:cNvPr id="38940" name="矩形 32"/>
          <p:cNvSpPr>
            <a:spLocks noChangeArrowheads="1"/>
          </p:cNvSpPr>
          <p:nvPr/>
        </p:nvSpPr>
        <p:spPr bwMode="auto">
          <a:xfrm>
            <a:off x="4427538" y="908050"/>
            <a:ext cx="4392612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I=(N,I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)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(+)  =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+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(0)  =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0, </a:t>
            </a: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(1)  =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1, </a:t>
            </a: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(2)  =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2</a:t>
            </a:r>
          </a:p>
          <a:p>
            <a:pPr marL="400050" lvl="1">
              <a:spcBef>
                <a:spcPct val="20000"/>
              </a:spcBef>
            </a:pPr>
            <a:r>
              <a:rPr lang="en-US" altLang="zh-CN" sz="2400">
                <a:latin typeface="Calibri" pitchFamily="34" charset="0"/>
              </a:rPr>
              <a:t>I</a:t>
            </a:r>
            <a:r>
              <a:rPr lang="en-US" altLang="zh-CN" sz="2400" baseline="-25000">
                <a:latin typeface="Calibri" pitchFamily="34" charset="0"/>
              </a:rPr>
              <a:t>0</a:t>
            </a:r>
            <a:r>
              <a:rPr lang="en-US" altLang="zh-CN" sz="2400">
                <a:latin typeface="Calibri" pitchFamily="34" charset="0"/>
              </a:rPr>
              <a:t>(&lt;=)  = </a:t>
            </a:r>
            <a:r>
              <a:rPr lang="en-US" altLang="zh-CN" sz="2400">
                <a:latin typeface="Calibri" pitchFamily="34" charset="0"/>
                <a:sym typeface="Symbol" pitchFamily="18" charset="2"/>
              </a:rPr>
              <a:t></a:t>
            </a:r>
          </a:p>
          <a:p>
            <a:pPr marL="400050" lvl="1">
              <a:spcBef>
                <a:spcPct val="20000"/>
              </a:spcBef>
            </a:pPr>
            <a:endParaRPr lang="en-US" altLang="zh-CN" sz="240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矩形 3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 </a:t>
            </a:r>
            <a:r>
              <a:rPr lang="zh-CN" altLang="en-US" sz="2800">
                <a:latin typeface="Calibri" pitchFamily="34" charset="0"/>
              </a:rPr>
              <a:t>整树平方根</a:t>
            </a: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9962" name="矩形 30"/>
          <p:cNvSpPr>
            <a:spLocks noChangeArrowheads="1"/>
          </p:cNvSpPr>
          <p:nvPr/>
        </p:nvSpPr>
        <p:spPr bwMode="auto">
          <a:xfrm>
            <a:off x="0" y="476250"/>
            <a:ext cx="42116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状态：</a:t>
            </a:r>
            <a:r>
              <a:rPr lang="en-US" altLang="zh-CN" sz="2800">
                <a:latin typeface="Calibri" pitchFamily="34" charset="0"/>
              </a:rPr>
              <a:t>LAB+(y1,y2,y3,x,r)</a:t>
            </a:r>
          </a:p>
        </p:txBody>
      </p:sp>
      <p:sp>
        <p:nvSpPr>
          <p:cNvPr id="39963" name="矩形 32"/>
          <p:cNvSpPr>
            <a:spLocks noChangeArrowheads="1"/>
          </p:cNvSpPr>
          <p:nvPr/>
        </p:nvSpPr>
        <p:spPr bwMode="auto">
          <a:xfrm>
            <a:off x="3924300" y="1052513"/>
            <a:ext cx="2519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(0,0,0,5,0)</a:t>
            </a:r>
          </a:p>
        </p:txBody>
      </p:sp>
      <p:sp>
        <p:nvSpPr>
          <p:cNvPr id="39964" name="矩形 33"/>
          <p:cNvSpPr>
            <a:spLocks noChangeArrowheads="1"/>
          </p:cNvSpPr>
          <p:nvPr/>
        </p:nvSpPr>
        <p:spPr bwMode="auto">
          <a:xfrm>
            <a:off x="3779838" y="2420938"/>
            <a:ext cx="511333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(0,1,1,5,0) (1,3,4,5,0) (2,5,9,5,0)</a:t>
            </a:r>
          </a:p>
          <a:p>
            <a:r>
              <a:rPr lang="en-US" altLang="zh-CN" sz="2800">
                <a:latin typeface="Calibri" pitchFamily="34" charset="0"/>
              </a:rPr>
              <a:t> </a:t>
            </a:r>
          </a:p>
        </p:txBody>
      </p:sp>
      <p:sp>
        <p:nvSpPr>
          <p:cNvPr id="39965" name="矩形 34"/>
          <p:cNvSpPr>
            <a:spLocks noChangeArrowheads="1"/>
          </p:cNvSpPr>
          <p:nvPr/>
        </p:nvSpPr>
        <p:spPr bwMode="auto">
          <a:xfrm>
            <a:off x="250825" y="2349500"/>
            <a:ext cx="25209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(0,1,1,5,0)</a:t>
            </a:r>
          </a:p>
          <a:p>
            <a:r>
              <a:rPr lang="en-US" altLang="zh-CN" sz="2800">
                <a:latin typeface="Calibri" pitchFamily="34" charset="0"/>
              </a:rPr>
              <a:t>(1,3,4,5,0)</a:t>
            </a:r>
          </a:p>
        </p:txBody>
      </p:sp>
      <p:sp>
        <p:nvSpPr>
          <p:cNvPr id="39966" name="矩形 35"/>
          <p:cNvSpPr>
            <a:spLocks noChangeArrowheads="1"/>
          </p:cNvSpPr>
          <p:nvPr/>
        </p:nvSpPr>
        <p:spPr bwMode="auto">
          <a:xfrm>
            <a:off x="1979613" y="4652963"/>
            <a:ext cx="252095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(1,3,1,5,0)</a:t>
            </a:r>
          </a:p>
          <a:p>
            <a:r>
              <a:rPr lang="en-US" altLang="zh-CN" sz="2800">
                <a:latin typeface="Calibri" pitchFamily="34" charset="0"/>
              </a:rPr>
              <a:t>(2,5,4,5,0)</a:t>
            </a:r>
          </a:p>
          <a:p>
            <a:endParaRPr lang="en-US" altLang="zh-CN" sz="2800">
              <a:latin typeface="Calibri" pitchFamily="34" charset="0"/>
            </a:endParaRPr>
          </a:p>
        </p:txBody>
      </p:sp>
      <p:sp>
        <p:nvSpPr>
          <p:cNvPr id="39967" name="矩形 38"/>
          <p:cNvSpPr>
            <a:spLocks noChangeArrowheads="1"/>
          </p:cNvSpPr>
          <p:nvPr/>
        </p:nvSpPr>
        <p:spPr bwMode="auto">
          <a:xfrm>
            <a:off x="4284663" y="3789363"/>
            <a:ext cx="29162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(2,5,9,5,0) </a:t>
            </a:r>
          </a:p>
        </p:txBody>
      </p:sp>
      <p:sp>
        <p:nvSpPr>
          <p:cNvPr id="39968" name="矩形 40"/>
          <p:cNvSpPr>
            <a:spLocks noChangeArrowheads="1"/>
          </p:cNvSpPr>
          <p:nvPr/>
        </p:nvSpPr>
        <p:spPr bwMode="auto">
          <a:xfrm>
            <a:off x="7380288" y="3789363"/>
            <a:ext cx="16129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(2,5,9,5,2) </a:t>
            </a:r>
          </a:p>
        </p:txBody>
      </p:sp>
      <p:sp>
        <p:nvSpPr>
          <p:cNvPr id="39969" name="矩形 41"/>
          <p:cNvSpPr>
            <a:spLocks noChangeArrowheads="1"/>
          </p:cNvSpPr>
          <p:nvPr/>
        </p:nvSpPr>
        <p:spPr bwMode="auto">
          <a:xfrm>
            <a:off x="0" y="908050"/>
            <a:ext cx="2520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给定：</a:t>
            </a:r>
            <a:r>
              <a:rPr lang="en-US" altLang="zh-CN" sz="2800">
                <a:latin typeface="Calibri" pitchFamily="34" charset="0"/>
              </a:rPr>
              <a:t>x=5</a:t>
            </a:r>
          </a:p>
        </p:txBody>
      </p:sp>
      <p:sp>
        <p:nvSpPr>
          <p:cNvPr id="39970" name="矩形 36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S1:	if (y3&lt;=x) goto S2 else goto S4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400">
                <a:latin typeface="Calibri" pitchFamily="34" charset="0"/>
              </a:rPr>
              <a:t>S3:	(y3):=(y3+y2);  goto S1</a:t>
            </a:r>
          </a:p>
          <a:p>
            <a:r>
              <a:rPr lang="en-US" altLang="zh-CN" sz="2400">
                <a:latin typeface="Calibri" pitchFamily="34" charset="0"/>
              </a:rPr>
              <a:t>S4:	(r):=(y1); goto END</a:t>
            </a:r>
            <a:endParaRPr lang="zh-CN" altLang="en-US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计算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流程图模型</a:t>
            </a:r>
            <a:r>
              <a:rPr lang="en-US" altLang="zh-CN" smtClean="0"/>
              <a:t>T</a:t>
            </a:r>
            <a:r>
              <a:rPr lang="zh-CN" altLang="en-US" smtClean="0"/>
              <a:t>的一个计算是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状态集</a:t>
            </a:r>
            <a:r>
              <a:rPr lang="en-US" altLang="zh-CN" smtClean="0"/>
              <a:t>LB x </a:t>
            </a:r>
            <a:r>
              <a:rPr lang="en-US" altLang="zh-CN" smtClean="0">
                <a:sym typeface="Symbol" pitchFamily="18" charset="2"/>
              </a:rPr>
              <a:t></a:t>
            </a:r>
            <a:r>
              <a:rPr lang="zh-CN" altLang="en-US" smtClean="0"/>
              <a:t>上的一个无穷序列</a:t>
            </a:r>
            <a:r>
              <a:rPr lang="en-US" altLang="zh-CN" smtClean="0"/>
              <a:t>(L</a:t>
            </a:r>
            <a:r>
              <a:rPr lang="en-US" altLang="zh-CN" baseline="-25000" smtClean="0"/>
              <a:t>0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en-US" altLang="zh-CN" smtClean="0"/>
              <a:t>)(L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/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/>
              <a:t>) ……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满足</a:t>
            </a:r>
            <a:r>
              <a:rPr lang="en-US" altLang="zh-CN" smtClean="0"/>
              <a:t>L</a:t>
            </a:r>
            <a:r>
              <a:rPr lang="en-US" altLang="zh-CN" baseline="-25000" smtClean="0"/>
              <a:t>0 </a:t>
            </a:r>
            <a:r>
              <a:rPr lang="en-US" altLang="zh-CN" smtClean="0"/>
              <a:t>=BEG</a:t>
            </a:r>
            <a:r>
              <a:rPr lang="zh-CN" altLang="en-US" smtClean="0"/>
              <a:t>且对任意</a:t>
            </a:r>
            <a:r>
              <a:rPr lang="en-US" altLang="zh-CN" smtClean="0"/>
              <a:t>i</a:t>
            </a:r>
            <a:r>
              <a:rPr lang="zh-CN" altLang="en-US" smtClean="0"/>
              <a:t>有</a:t>
            </a:r>
            <a:r>
              <a:rPr lang="en-US" altLang="zh-CN" smtClean="0"/>
              <a:t>(L</a:t>
            </a:r>
            <a:r>
              <a:rPr lang="en-US" altLang="zh-CN" baseline="-25000" smtClean="0"/>
              <a:t>i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>
                <a:sym typeface="Symbol" pitchFamily="18" charset="2"/>
              </a:rPr>
              <a:t>T</a:t>
            </a:r>
            <a:r>
              <a:rPr lang="en-US" altLang="zh-CN" smtClean="0"/>
              <a:t> (L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en-US" altLang="zh-CN" smtClean="0"/>
              <a:t>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i+1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可达状态集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定义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* </a:t>
            </a:r>
            <a:r>
              <a:rPr lang="zh-CN" altLang="en-US" smtClean="0"/>
              <a:t>为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T</a:t>
            </a:r>
            <a:r>
              <a:rPr lang="zh-CN" altLang="en-US" smtClean="0"/>
              <a:t> 的传递自反闭包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流程图模型</a:t>
            </a:r>
            <a:r>
              <a:rPr lang="en-US" altLang="zh-CN" smtClean="0"/>
              <a:t>T</a:t>
            </a:r>
            <a:r>
              <a:rPr lang="zh-CN" altLang="en-US" smtClean="0"/>
              <a:t>在初始变量状态为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zh-CN" altLang="en-US" smtClean="0"/>
              <a:t>时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运行可到达的状态的集合为</a:t>
            </a:r>
            <a:r>
              <a:rPr lang="en-US" altLang="zh-CN" smtClean="0"/>
              <a:t> { (L,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(BEG,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* </a:t>
            </a:r>
            <a:r>
              <a:rPr lang="en-US" altLang="zh-CN" smtClean="0"/>
              <a:t>(L,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}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流程图模型</a:t>
            </a:r>
            <a:r>
              <a:rPr lang="en-US" altLang="zh-CN" smtClean="0"/>
              <a:t>T</a:t>
            </a:r>
            <a:r>
              <a:rPr lang="zh-CN" altLang="en-US" smtClean="0"/>
              <a:t>在初始变量状态为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zh-CN" altLang="en-US" smtClean="0"/>
              <a:t>时的计算可终止，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当且仅当存在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zh-CN" altLang="en-US" smtClean="0"/>
              <a:t>使得</a:t>
            </a:r>
            <a:r>
              <a:rPr lang="en-US" altLang="zh-CN" smtClean="0"/>
              <a:t>(BEG,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* </a:t>
            </a:r>
            <a:r>
              <a:rPr lang="en-US" altLang="zh-CN" smtClean="0"/>
              <a:t>(END,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模型</a:t>
            </a: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给定模型</a:t>
            </a:r>
            <a:r>
              <a:rPr lang="en-US" altLang="zh-CN" smtClean="0"/>
              <a:t>T：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状态集：</a:t>
            </a:r>
            <a:r>
              <a:rPr lang="en-US" altLang="zh-CN" smtClean="0"/>
              <a:t>LB x </a:t>
            </a:r>
            <a:r>
              <a:rPr lang="en-US" altLang="zh-CN" smtClean="0">
                <a:sym typeface="Symbol" pitchFamily="18" charset="2"/>
              </a:rPr>
              <a:t>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迁移关系：</a:t>
            </a:r>
            <a:r>
              <a:rPr lang="en-US" altLang="zh-CN" smtClean="0">
                <a:sym typeface="Symbol" pitchFamily="18" charset="2"/>
              </a:rPr>
              <a:t> </a:t>
            </a:r>
            <a:r>
              <a:rPr lang="en-US" altLang="zh-CN" baseline="30000" smtClean="0"/>
              <a:t>T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初始状态集：</a:t>
            </a:r>
            <a:r>
              <a:rPr lang="en-US" altLang="zh-CN" smtClean="0"/>
              <a:t> { (BEG,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</a:t>
            </a:r>
            <a:r>
              <a:rPr lang="en-US" altLang="zh-CN" smtClean="0">
                <a:sym typeface="Symbol" pitchFamily="18" charset="2"/>
              </a:rPr>
              <a:t> </a:t>
            </a:r>
            <a:r>
              <a:rPr lang="en-US" altLang="zh-CN" smtClean="0"/>
              <a:t>}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标号函数：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 algn="r">
              <a:defRPr/>
            </a:pPr>
            <a:fld id="{84112219-CEE7-4D67-BB06-CA8F66ACA9A1}" type="slidenum">
              <a:rPr lang="en-US" altLang="zh-CN" smtClean="0"/>
              <a:pPr algn="r">
                <a:defRPr/>
              </a:pPr>
              <a:t>2</a:t>
            </a:fld>
            <a:endParaRPr lang="en-US" altLang="zh-CN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97913" cy="549275"/>
          </a:xfrm>
        </p:spPr>
        <p:txBody>
          <a:bodyPr/>
          <a:lstStyle/>
          <a:p>
            <a:pPr algn="l" eaLnBrk="1" hangingPunct="1"/>
            <a:r>
              <a:rPr lang="zh-CN" altLang="en-US" sz="2800" smtClean="0"/>
              <a:t>课程主要内容</a:t>
            </a:r>
            <a:r>
              <a:rPr lang="en-US" altLang="zh-CN" sz="2800" smtClean="0"/>
              <a:t>(1)</a:t>
            </a:r>
            <a:endParaRPr lang="zh-CN" altLang="en-US" sz="2800" smtClean="0"/>
          </a:p>
        </p:txBody>
      </p:sp>
      <p:sp>
        <p:nvSpPr>
          <p:cNvPr id="19" name="矩形标注 18"/>
          <p:cNvSpPr/>
          <p:nvPr/>
        </p:nvSpPr>
        <p:spPr bwMode="auto">
          <a:xfrm>
            <a:off x="827088" y="981075"/>
            <a:ext cx="2593975" cy="506413"/>
          </a:xfrm>
          <a:prstGeom prst="wedgeRectCallout">
            <a:avLst>
              <a:gd name="adj1" fmla="val -9796"/>
              <a:gd name="adj2" fmla="val 50344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ea typeface="宋体" pitchFamily="2" charset="-122"/>
              </a:rPr>
              <a:t>变量赋值模型</a:t>
            </a:r>
            <a:endParaRPr lang="en-US" altLang="zh-CN" sz="2800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20" name="矩形标注 19"/>
          <p:cNvSpPr/>
          <p:nvPr/>
        </p:nvSpPr>
        <p:spPr bwMode="auto">
          <a:xfrm>
            <a:off x="827088" y="1484313"/>
            <a:ext cx="2593975" cy="504825"/>
          </a:xfrm>
          <a:prstGeom prst="wedgeRectCallout">
            <a:avLst>
              <a:gd name="adj1" fmla="val -11785"/>
              <a:gd name="adj2" fmla="val 7799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prstClr val="black"/>
                </a:solidFill>
                <a:ea typeface="宋体" pitchFamily="2" charset="-122"/>
              </a:rPr>
              <a:t>状态迁移模型</a:t>
            </a:r>
            <a:endParaRPr lang="en-US" altLang="zh-CN" sz="2800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21" name="流程图: 可选过程 20"/>
          <p:cNvSpPr/>
          <p:nvPr/>
        </p:nvSpPr>
        <p:spPr bwMode="auto">
          <a:xfrm>
            <a:off x="4932363" y="5514975"/>
            <a:ext cx="3527425" cy="579438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latin typeface="+mn-lt"/>
                <a:ea typeface="宋体" pitchFamily="2" charset="-122"/>
              </a:rPr>
              <a:t>Kripke</a:t>
            </a:r>
            <a:r>
              <a:rPr lang="en-US" altLang="zh-CN" sz="2800" dirty="0">
                <a:latin typeface="+mn-lt"/>
                <a:ea typeface="宋体" pitchFamily="2" charset="-122"/>
              </a:rPr>
              <a:t> </a:t>
            </a:r>
            <a:r>
              <a:rPr lang="zh-CN" altLang="en-US" sz="2800" dirty="0">
                <a:latin typeface="+mn-lt"/>
                <a:ea typeface="宋体" pitchFamily="2" charset="-122"/>
              </a:rPr>
              <a:t>结构</a:t>
            </a:r>
          </a:p>
        </p:txBody>
      </p:sp>
      <p:cxnSp>
        <p:nvCxnSpPr>
          <p:cNvPr id="22" name="肘形连接符 13"/>
          <p:cNvCxnSpPr>
            <a:stCxn id="20" idx="3"/>
            <a:endCxn id="21" idx="1"/>
          </p:cNvCxnSpPr>
          <p:nvPr/>
        </p:nvCxnSpPr>
        <p:spPr>
          <a:xfrm>
            <a:off x="3421063" y="1736725"/>
            <a:ext cx="1511300" cy="4067175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1425575" y="2133600"/>
            <a:ext cx="1346200" cy="1943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系统行为模型</a:t>
            </a:r>
            <a:endParaRPr lang="en-US" altLang="zh-CN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cxnSp>
        <p:nvCxnSpPr>
          <p:cNvPr id="9" name="肘形连接符 13"/>
          <p:cNvCxnSpPr>
            <a:stCxn id="19" idx="3"/>
            <a:endCxn id="12" idx="1"/>
          </p:cNvCxnSpPr>
          <p:nvPr/>
        </p:nvCxnSpPr>
        <p:spPr>
          <a:xfrm>
            <a:off x="3421063" y="1233488"/>
            <a:ext cx="1511300" cy="2916237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 bwMode="auto">
          <a:xfrm>
            <a:off x="4932363" y="3284538"/>
            <a:ext cx="3527425" cy="57785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宋体" pitchFamily="2" charset="-122"/>
              </a:rPr>
              <a:t>顺序流程图模型</a:t>
            </a:r>
          </a:p>
        </p:txBody>
      </p:sp>
      <p:sp>
        <p:nvSpPr>
          <p:cNvPr id="12" name="流程图: 可选过程 11"/>
          <p:cNvSpPr/>
          <p:nvPr/>
        </p:nvSpPr>
        <p:spPr bwMode="auto">
          <a:xfrm>
            <a:off x="4932363" y="3860800"/>
            <a:ext cx="3527425" cy="57785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lt"/>
                <a:ea typeface="+mn-ea"/>
              </a:rPr>
              <a:t>卫式迁移模型</a:t>
            </a:r>
            <a:endParaRPr lang="zh-CN" altLang="en-US" sz="28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正确性性质</a:t>
            </a: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zh-CN" sz="2800" smtClean="0"/>
              <a:t>A </a:t>
            </a:r>
            <a:r>
              <a:rPr lang="en-US" altLang="zh-CN" sz="2800" smtClean="0">
                <a:sym typeface="Symbol" pitchFamily="18" charset="2"/>
              </a:rPr>
              <a:t></a:t>
            </a:r>
            <a:r>
              <a:rPr lang="en-US" altLang="zh-CN" sz="2800" smtClean="0"/>
              <a:t> LB x </a:t>
            </a:r>
            <a:r>
              <a:rPr lang="en-US" altLang="zh-CN" sz="2800" smtClean="0">
                <a:sym typeface="Symbol" pitchFamily="18" charset="2"/>
              </a:rPr>
              <a:t></a:t>
            </a:r>
            <a:endParaRPr lang="en-US" altLang="zh-CN" sz="2800" smtClean="0"/>
          </a:p>
          <a:p>
            <a:pPr marL="0" indent="0" eaLnBrk="1" hangingPunct="1">
              <a:buFont typeface="Arial" charset="0"/>
              <a:buNone/>
            </a:pPr>
            <a:endParaRPr lang="en-US" altLang="zh-CN" sz="28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zh-CN" sz="2800" smtClean="0"/>
              <a:t>A</a:t>
            </a:r>
            <a:r>
              <a:rPr lang="zh-CN" altLang="en-US" sz="2800" smtClean="0"/>
              <a:t>是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的可达性质，当且仅当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的某些计算有</a:t>
            </a:r>
            <a:r>
              <a:rPr lang="en-US" altLang="zh-CN" sz="2800" smtClean="0"/>
              <a:t>A</a:t>
            </a:r>
            <a:r>
              <a:rPr lang="zh-CN" altLang="en-US" sz="2800" smtClean="0"/>
              <a:t>状态出现。</a:t>
            </a:r>
          </a:p>
          <a:p>
            <a:pPr marL="0" indent="0" eaLnBrk="1" hangingPunct="1">
              <a:buFont typeface="Arial" charset="0"/>
              <a:buNone/>
            </a:pPr>
            <a:endParaRPr lang="zh-CN" altLang="en-US" sz="28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zh-CN" sz="2800" smtClean="0"/>
              <a:t>A</a:t>
            </a:r>
            <a:r>
              <a:rPr lang="zh-CN" altLang="en-US" sz="2800" smtClean="0"/>
              <a:t>是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的安全性质，当且仅当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的所有计算都是</a:t>
            </a:r>
            <a:r>
              <a:rPr lang="en-US" altLang="zh-CN" sz="2800" smtClean="0"/>
              <a:t>A</a:t>
            </a:r>
            <a:r>
              <a:rPr lang="zh-CN" altLang="en-US" sz="2800" smtClean="0"/>
              <a:t>计算。</a:t>
            </a:r>
          </a:p>
          <a:p>
            <a:pPr marL="0" indent="0" eaLnBrk="1" hangingPunct="1">
              <a:buFont typeface="Arial" charset="0"/>
              <a:buNone/>
            </a:pPr>
            <a:endParaRPr lang="zh-CN" altLang="en-US" sz="28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zh-CN" sz="2800" smtClean="0"/>
              <a:t>A</a:t>
            </a:r>
            <a:r>
              <a:rPr lang="zh-CN" altLang="en-US" sz="2800" smtClean="0"/>
              <a:t>是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的可免性质，当且仅当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的某些计算是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smtClean="0"/>
              <a:t>A</a:t>
            </a:r>
            <a:r>
              <a:rPr lang="zh-CN" altLang="en-US" sz="2800" smtClean="0"/>
              <a:t>计算。</a:t>
            </a:r>
          </a:p>
          <a:p>
            <a:pPr marL="0" indent="0" eaLnBrk="1" hangingPunct="1">
              <a:buFont typeface="Arial" charset="0"/>
              <a:buNone/>
            </a:pPr>
            <a:endParaRPr lang="en-US" altLang="zh-CN" sz="280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zh-CN" sz="2800" smtClean="0"/>
              <a:t>A</a:t>
            </a:r>
            <a:r>
              <a:rPr lang="zh-CN" altLang="en-US" sz="2800" smtClean="0"/>
              <a:t>是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的必达性质，当且仅当</a:t>
            </a:r>
            <a:r>
              <a:rPr lang="en-US" altLang="zh-CN" sz="2800" smtClean="0"/>
              <a:t>M</a:t>
            </a:r>
            <a:r>
              <a:rPr lang="zh-CN" altLang="en-US" sz="2800" smtClean="0"/>
              <a:t>的所有计算都有</a:t>
            </a:r>
            <a:r>
              <a:rPr lang="en-US" altLang="zh-CN" sz="2800" smtClean="0"/>
              <a:t>A</a:t>
            </a:r>
            <a:r>
              <a:rPr lang="zh-CN" altLang="en-US" sz="2800" smtClean="0"/>
              <a:t>状态出现。</a:t>
            </a:r>
            <a:endParaRPr lang="en-US" altLang="zh-CN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正确性问题</a:t>
            </a:r>
            <a:r>
              <a:rPr lang="en-US" altLang="zh-CN" smtClean="0"/>
              <a:t>(</a:t>
            </a:r>
            <a:r>
              <a:rPr lang="zh-CN" altLang="en-US" smtClean="0"/>
              <a:t>终止性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设谓词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zh-CN" altLang="en-US" smtClean="0"/>
              <a:t>为模型</a:t>
            </a:r>
            <a:r>
              <a:rPr lang="en-US" altLang="zh-CN" smtClean="0"/>
              <a:t>T</a:t>
            </a:r>
            <a:r>
              <a:rPr lang="zh-CN" altLang="en-US" smtClean="0"/>
              <a:t>的初始状态满足的条件。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T</a:t>
            </a:r>
            <a:r>
              <a:rPr lang="zh-CN" altLang="en-US" smtClean="0"/>
              <a:t>对于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zh-CN" altLang="en-US" smtClean="0"/>
              <a:t>的终止性定义如下：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smtClean="0"/>
              <a:t>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 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’.</a:t>
            </a:r>
            <a:r>
              <a:rPr lang="en-US" altLang="zh-CN" smtClean="0"/>
              <a:t>((BEG,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*</a:t>
            </a:r>
            <a:r>
              <a:rPr lang="en-US" altLang="zh-CN" smtClean="0"/>
              <a:t>(END,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en-US" altLang="zh-CN" smtClean="0"/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正确性问题</a:t>
            </a:r>
            <a:r>
              <a:rPr lang="en-US" altLang="zh-CN" sz="4000" smtClean="0"/>
              <a:t>(</a:t>
            </a:r>
            <a:r>
              <a:rPr lang="zh-CN" altLang="en-US" sz="4000" smtClean="0"/>
              <a:t>部分正确性与完全正确性</a:t>
            </a:r>
            <a:r>
              <a:rPr lang="en-US" altLang="zh-CN" sz="4000" smtClean="0"/>
              <a:t>)</a:t>
            </a:r>
            <a:endParaRPr lang="zh-CN" altLang="en-US" sz="4000" smtClean="0"/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设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谓词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zh-CN" altLang="en-US" smtClean="0"/>
              <a:t>为模型</a:t>
            </a:r>
            <a:r>
              <a:rPr lang="en-US" altLang="zh-CN" smtClean="0"/>
              <a:t>T</a:t>
            </a:r>
            <a:r>
              <a:rPr lang="zh-CN" altLang="en-US" smtClean="0"/>
              <a:t>的初始状态满足的条件，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谓词</a:t>
            </a:r>
            <a:r>
              <a:rPr lang="en-US" altLang="zh-CN" smtClean="0">
                <a:sym typeface="Symbol" pitchFamily="18" charset="2"/>
              </a:rPr>
              <a:t></a:t>
            </a:r>
            <a:r>
              <a:rPr lang="zh-CN" altLang="en-US" smtClean="0"/>
              <a:t>为对模型</a:t>
            </a:r>
            <a:r>
              <a:rPr lang="en-US" altLang="zh-CN" smtClean="0"/>
              <a:t>T</a:t>
            </a:r>
            <a:r>
              <a:rPr lang="zh-CN" altLang="en-US" smtClean="0"/>
              <a:t>的终止状态的要求。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T</a:t>
            </a:r>
            <a:r>
              <a:rPr lang="zh-CN" altLang="en-US" smtClean="0"/>
              <a:t>对于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zh-CN" altLang="en-US" smtClean="0"/>
              <a:t>和</a:t>
            </a:r>
            <a:r>
              <a:rPr lang="en-US" altLang="zh-CN" smtClean="0">
                <a:sym typeface="Symbol" pitchFamily="18" charset="2"/>
              </a:rPr>
              <a:t></a:t>
            </a:r>
            <a:r>
              <a:rPr lang="zh-CN" altLang="en-US" smtClean="0"/>
              <a:t>的部分正确性和完全正确性定义如下：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部分正确性</a:t>
            </a:r>
            <a:r>
              <a:rPr lang="en-US" altLang="zh-CN" smtClean="0"/>
              <a:t>: 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smtClean="0"/>
              <a:t>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 (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’.(</a:t>
            </a:r>
            <a:r>
              <a:rPr lang="en-US" altLang="zh-CN" smtClean="0"/>
              <a:t>((BEG,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*</a:t>
            </a:r>
            <a:r>
              <a:rPr lang="en-US" altLang="zh-CN" smtClean="0"/>
              <a:t>(END,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en-US" altLang="zh-CN" smtClean="0"/>
              <a:t>))</a:t>
            </a:r>
            <a:r>
              <a:rPr lang="en-US" altLang="zh-CN" smtClean="0">
                <a:sym typeface="Symbol" pitchFamily="18" charset="2"/>
              </a:rPr>
              <a:t>  (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en-US" altLang="zh-CN" smtClean="0"/>
              <a:t>)))</a:t>
            </a:r>
            <a:r>
              <a:rPr lang="en-US" altLang="zh-CN" smtClean="0">
                <a:sym typeface="Symbol" pitchFamily="18" charset="2"/>
              </a:rPr>
              <a:t> 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完全正确性</a:t>
            </a:r>
            <a:r>
              <a:rPr lang="en-US" altLang="zh-CN" smtClean="0"/>
              <a:t>: 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smtClean="0"/>
              <a:t>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 (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’.</a:t>
            </a:r>
            <a:r>
              <a:rPr lang="en-US" altLang="zh-CN" smtClean="0"/>
              <a:t>(((BEG,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baseline="30000" smtClean="0"/>
              <a:t>*</a:t>
            </a:r>
            <a:r>
              <a:rPr lang="en-US" altLang="zh-CN" smtClean="0"/>
              <a:t>(END,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en-US" altLang="zh-CN" smtClean="0"/>
              <a:t>))</a:t>
            </a:r>
            <a:r>
              <a:rPr lang="en-US" altLang="zh-CN" smtClean="0">
                <a:sym typeface="Symbol" pitchFamily="18" charset="2"/>
              </a:rPr>
              <a:t>  (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’</a:t>
            </a:r>
            <a:r>
              <a:rPr lang="en-US" altLang="zh-CN" smtClean="0"/>
              <a:t>)))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完全正确性　＝　部分正确性＋终止性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正确性问题</a:t>
            </a:r>
            <a:r>
              <a:rPr lang="en-US" altLang="zh-CN" sz="4000" smtClean="0"/>
              <a:t>(</a:t>
            </a:r>
            <a:r>
              <a:rPr lang="zh-CN" altLang="en-US" sz="4000" smtClean="0"/>
              <a:t>部分正确性与完全正确性</a:t>
            </a:r>
            <a:r>
              <a:rPr lang="en-US" altLang="zh-CN" sz="4000" smtClean="0"/>
              <a:t>)</a:t>
            </a:r>
            <a:endParaRPr lang="zh-CN" altLang="en-US" sz="4000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>
            <a:normAutofit/>
          </a:bodyPr>
          <a:lstStyle/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相应地可以定义以公式为前后断言的模型正确性。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对于公式</a:t>
            </a:r>
            <a:r>
              <a:rPr lang="en-US" altLang="zh-CN" sz="2600" smtClean="0">
                <a:sym typeface="Symbol" pitchFamily="18" charset="2"/>
              </a:rPr>
              <a:t></a:t>
            </a:r>
            <a:r>
              <a:rPr lang="zh-CN" altLang="en-US" sz="2600" smtClean="0"/>
              <a:t>和</a:t>
            </a:r>
            <a:r>
              <a:rPr lang="en-US" altLang="zh-CN" sz="2600" smtClean="0">
                <a:sym typeface="Symbol" pitchFamily="18" charset="2"/>
              </a:rPr>
              <a:t></a:t>
            </a:r>
            <a:r>
              <a:rPr lang="zh-CN" altLang="en-US" sz="2600" smtClean="0"/>
              <a:t>，可以把公式通过</a:t>
            </a:r>
            <a:r>
              <a:rPr lang="en-US" altLang="zh-CN" sz="2600" smtClean="0"/>
              <a:t>I</a:t>
            </a:r>
            <a:r>
              <a:rPr lang="zh-CN" altLang="en-US" sz="2600" smtClean="0"/>
              <a:t>解释成为谓词</a:t>
            </a:r>
            <a:r>
              <a:rPr lang="en-US" altLang="zh-CN" sz="2600" smtClean="0"/>
              <a:t>I(</a:t>
            </a:r>
            <a:r>
              <a:rPr lang="en-US" altLang="zh-CN" sz="2600" smtClean="0">
                <a:sym typeface="Symbol" pitchFamily="18" charset="2"/>
              </a:rPr>
              <a:t> )</a:t>
            </a:r>
            <a:r>
              <a:rPr lang="zh-CN" altLang="en-US" sz="2600" smtClean="0"/>
              <a:t>和</a:t>
            </a:r>
            <a:r>
              <a:rPr lang="en-US" altLang="zh-CN" sz="2600" smtClean="0"/>
              <a:t>I(</a:t>
            </a:r>
            <a:r>
              <a:rPr lang="en-US" altLang="zh-CN" sz="2600" smtClean="0">
                <a:sym typeface="Symbol" pitchFamily="18" charset="2"/>
              </a:rPr>
              <a:t>)</a:t>
            </a:r>
            <a:r>
              <a:rPr lang="zh-CN" altLang="en-US" sz="2600" smtClean="0"/>
              <a:t>，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则有类似的性质描述。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设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公式</a:t>
            </a:r>
            <a:r>
              <a:rPr lang="en-US" altLang="zh-CN" sz="2600" smtClean="0">
                <a:sym typeface="Symbol" pitchFamily="18" charset="2"/>
              </a:rPr>
              <a:t></a:t>
            </a:r>
            <a:r>
              <a:rPr lang="zh-CN" altLang="en-US" sz="2600" smtClean="0"/>
              <a:t>为模型</a:t>
            </a:r>
            <a:r>
              <a:rPr lang="en-US" altLang="zh-CN" sz="2600" smtClean="0"/>
              <a:t>T</a:t>
            </a:r>
            <a:r>
              <a:rPr lang="zh-CN" altLang="en-US" sz="2600" smtClean="0"/>
              <a:t>的初始状态满足的条件，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公式</a:t>
            </a:r>
            <a:r>
              <a:rPr lang="en-US" altLang="zh-CN" sz="2600" smtClean="0">
                <a:sym typeface="Symbol" pitchFamily="18" charset="2"/>
              </a:rPr>
              <a:t></a:t>
            </a:r>
            <a:r>
              <a:rPr lang="zh-CN" altLang="en-US" sz="2600" smtClean="0"/>
              <a:t>为对模型</a:t>
            </a:r>
            <a:r>
              <a:rPr lang="en-US" altLang="zh-CN" sz="2600" smtClean="0"/>
              <a:t>T</a:t>
            </a:r>
            <a:r>
              <a:rPr lang="zh-CN" altLang="en-US" sz="2600" smtClean="0"/>
              <a:t>的终止状态的要求。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600" smtClean="0"/>
              <a:t>T</a:t>
            </a:r>
            <a:r>
              <a:rPr lang="zh-CN" altLang="en-US" sz="2600" smtClean="0"/>
              <a:t>对于</a:t>
            </a:r>
            <a:r>
              <a:rPr lang="en-US" altLang="zh-CN" sz="2600" smtClean="0">
                <a:sym typeface="Symbol" pitchFamily="18" charset="2"/>
              </a:rPr>
              <a:t></a:t>
            </a:r>
            <a:r>
              <a:rPr lang="zh-CN" altLang="en-US" sz="2600" smtClean="0"/>
              <a:t>和</a:t>
            </a:r>
            <a:r>
              <a:rPr lang="en-US" altLang="zh-CN" sz="2600" smtClean="0">
                <a:sym typeface="Symbol" pitchFamily="18" charset="2"/>
              </a:rPr>
              <a:t></a:t>
            </a:r>
            <a:r>
              <a:rPr lang="zh-CN" altLang="en-US" sz="2600" smtClean="0"/>
              <a:t>的部分正确性和完全正确性定义如下：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部分正确性</a:t>
            </a:r>
            <a:r>
              <a:rPr lang="en-US" altLang="zh-CN" sz="2600" smtClean="0"/>
              <a:t>: I(</a:t>
            </a:r>
            <a:r>
              <a:rPr lang="en-US" altLang="zh-CN" sz="2600" smtClean="0">
                <a:sym typeface="Symbol" pitchFamily="18" charset="2"/>
              </a:rPr>
              <a:t>)</a:t>
            </a:r>
            <a:r>
              <a:rPr lang="en-US" altLang="zh-CN" sz="2600" smtClean="0"/>
              <a:t>(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/>
              <a:t>) </a:t>
            </a:r>
            <a:r>
              <a:rPr lang="en-US" altLang="zh-CN" sz="2600" smtClean="0">
                <a:sym typeface="Symbol" pitchFamily="18" charset="2"/>
              </a:rPr>
              <a:t> (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>
                <a:sym typeface="Symbol" pitchFamily="18" charset="2"/>
              </a:rPr>
              <a:t>’.</a:t>
            </a:r>
            <a:r>
              <a:rPr lang="en-US" altLang="zh-CN" sz="2600" smtClean="0"/>
              <a:t>(((BEG,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/>
              <a:t>) </a:t>
            </a:r>
            <a:r>
              <a:rPr lang="en-US" altLang="zh-CN" sz="2600" smtClean="0">
                <a:sym typeface="Symbol" pitchFamily="18" charset="2"/>
              </a:rPr>
              <a:t></a:t>
            </a:r>
            <a:r>
              <a:rPr lang="en-US" altLang="zh-CN" sz="2600" baseline="30000" smtClean="0"/>
              <a:t>*</a:t>
            </a:r>
            <a:r>
              <a:rPr lang="en-US" altLang="zh-CN" sz="2600" smtClean="0"/>
              <a:t>(END,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>
                <a:sym typeface="Symbol" pitchFamily="18" charset="2"/>
              </a:rPr>
              <a:t>’</a:t>
            </a:r>
            <a:r>
              <a:rPr lang="en-US" altLang="zh-CN" sz="2600" smtClean="0"/>
              <a:t>))</a:t>
            </a:r>
            <a:r>
              <a:rPr lang="en-US" altLang="zh-CN" sz="2600" smtClean="0">
                <a:sym typeface="Symbol" pitchFamily="18" charset="2"/>
              </a:rPr>
              <a:t>  I()(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>
                <a:sym typeface="Symbol" pitchFamily="18" charset="2"/>
              </a:rPr>
              <a:t>’</a:t>
            </a:r>
            <a:r>
              <a:rPr lang="en-US" altLang="zh-CN" sz="2600" smtClean="0"/>
              <a:t>)))</a:t>
            </a:r>
            <a:r>
              <a:rPr lang="en-US" altLang="zh-CN" sz="2600" smtClean="0">
                <a:sym typeface="Symbol" pitchFamily="18" charset="2"/>
              </a:rPr>
              <a:t> </a:t>
            </a:r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600" smtClean="0">
              <a:sym typeface="Symbol" pitchFamily="18" charset="2"/>
            </a:endParaRPr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600" smtClean="0"/>
              <a:t>完全正确性</a:t>
            </a:r>
            <a:r>
              <a:rPr lang="en-US" altLang="zh-CN" sz="2600" smtClean="0"/>
              <a:t>: I(</a:t>
            </a:r>
            <a:r>
              <a:rPr lang="en-US" altLang="zh-CN" sz="2600" smtClean="0">
                <a:sym typeface="Symbol" pitchFamily="18" charset="2"/>
              </a:rPr>
              <a:t>)</a:t>
            </a:r>
            <a:r>
              <a:rPr lang="en-US" altLang="zh-CN" sz="2600" smtClean="0"/>
              <a:t>(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/>
              <a:t>) </a:t>
            </a:r>
            <a:r>
              <a:rPr lang="en-US" altLang="zh-CN" sz="2600" smtClean="0">
                <a:sym typeface="Symbol" pitchFamily="18" charset="2"/>
              </a:rPr>
              <a:t> (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>
                <a:sym typeface="Symbol" pitchFamily="18" charset="2"/>
              </a:rPr>
              <a:t>’.</a:t>
            </a:r>
            <a:r>
              <a:rPr lang="en-US" altLang="zh-CN" sz="2600" smtClean="0"/>
              <a:t>(((BEG,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/>
              <a:t>) </a:t>
            </a:r>
            <a:r>
              <a:rPr lang="en-US" altLang="zh-CN" sz="2600" smtClean="0">
                <a:sym typeface="Symbol" pitchFamily="18" charset="2"/>
              </a:rPr>
              <a:t></a:t>
            </a:r>
            <a:r>
              <a:rPr lang="en-US" altLang="zh-CN" sz="2600" baseline="30000" smtClean="0"/>
              <a:t>*</a:t>
            </a:r>
            <a:r>
              <a:rPr lang="en-US" altLang="zh-CN" sz="2600" smtClean="0"/>
              <a:t>(END,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>
                <a:sym typeface="Symbol" pitchFamily="18" charset="2"/>
              </a:rPr>
              <a:t>’</a:t>
            </a:r>
            <a:r>
              <a:rPr lang="en-US" altLang="zh-CN" sz="2600" smtClean="0"/>
              <a:t>))</a:t>
            </a:r>
            <a:r>
              <a:rPr lang="en-US" altLang="zh-CN" sz="2600" smtClean="0">
                <a:sym typeface="Symbol" pitchFamily="18" charset="2"/>
              </a:rPr>
              <a:t>  I()(</a:t>
            </a:r>
            <a:r>
              <a:rPr lang="zh-CN" altLang="en-US" sz="2600" smtClean="0">
                <a:sym typeface="Symbol" pitchFamily="18" charset="2"/>
              </a:rPr>
              <a:t></a:t>
            </a:r>
            <a:r>
              <a:rPr lang="en-US" altLang="zh-CN" sz="2600" smtClean="0">
                <a:sym typeface="Symbol" pitchFamily="18" charset="2"/>
              </a:rPr>
              <a:t>’</a:t>
            </a:r>
            <a:r>
              <a:rPr lang="en-US" altLang="zh-CN" sz="2600" smtClean="0"/>
              <a:t>))</a:t>
            </a:r>
            <a:r>
              <a:rPr lang="en-US" altLang="zh-CN" sz="2600" smtClean="0">
                <a:sym typeface="Symbol" pitchFamily="18" charset="2"/>
              </a:rPr>
              <a:t>)</a:t>
            </a:r>
            <a:endParaRPr lang="en-US" altLang="zh-CN" sz="2600" smtClean="0"/>
          </a:p>
          <a:p>
            <a:pPr marL="400050" lvl="1" indent="0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模型</a:t>
            </a: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给定模型</a:t>
            </a:r>
            <a:r>
              <a:rPr lang="en-US" altLang="zh-CN" smtClean="0"/>
              <a:t>T：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状态集：</a:t>
            </a:r>
            <a:r>
              <a:rPr lang="en-US" altLang="zh-CN" smtClean="0"/>
              <a:t>LB x </a:t>
            </a:r>
            <a:r>
              <a:rPr lang="en-US" altLang="zh-CN" smtClean="0">
                <a:sym typeface="Symbol" pitchFamily="18" charset="2"/>
              </a:rPr>
              <a:t>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迁移关系：</a:t>
            </a:r>
            <a:r>
              <a:rPr lang="en-US" altLang="zh-CN" smtClean="0">
                <a:sym typeface="Symbol" pitchFamily="18" charset="2"/>
              </a:rPr>
              <a:t> </a:t>
            </a:r>
            <a:r>
              <a:rPr lang="en-US" altLang="zh-CN" baseline="30000" smtClean="0"/>
              <a:t>T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初始状态集：</a:t>
            </a:r>
            <a:r>
              <a:rPr lang="en-US" altLang="zh-CN" smtClean="0"/>
              <a:t> { (BEG,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</a:t>
            </a:r>
            <a:r>
              <a:rPr lang="en-US" altLang="zh-CN" smtClean="0">
                <a:sym typeface="Symbol" pitchFamily="18" charset="2"/>
              </a:rPr>
              <a:t> </a:t>
            </a:r>
            <a:r>
              <a:rPr lang="en-US" altLang="zh-CN" smtClean="0"/>
              <a:t>}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谓词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zh-CN" altLang="en-US" smtClean="0"/>
              <a:t>为模型</a:t>
            </a:r>
            <a:r>
              <a:rPr lang="en-US" altLang="zh-CN" smtClean="0"/>
              <a:t>T</a:t>
            </a:r>
            <a:r>
              <a:rPr lang="zh-CN" altLang="en-US" smtClean="0"/>
              <a:t>的初始状态满足的条件：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等价于将</a:t>
            </a:r>
            <a:r>
              <a:rPr lang="en-US" altLang="zh-CN" smtClean="0"/>
              <a:t>T</a:t>
            </a:r>
            <a:r>
              <a:rPr lang="zh-CN" altLang="en-US" smtClean="0"/>
              <a:t>的初始状态集限制在</a:t>
            </a:r>
            <a:r>
              <a:rPr lang="en-US" altLang="zh-CN" smtClean="0"/>
              <a:t>{ (BEG,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smtClean="0"/>
              <a:t>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} 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正确性问题</a:t>
            </a: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谓词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zh-CN" altLang="en-US" smtClean="0"/>
              <a:t>为模型</a:t>
            </a:r>
            <a:r>
              <a:rPr lang="en-US" altLang="zh-CN" smtClean="0"/>
              <a:t>T</a:t>
            </a:r>
            <a:r>
              <a:rPr lang="zh-CN" altLang="en-US" smtClean="0"/>
              <a:t>的初始状态满足的条件：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等价于将</a:t>
            </a:r>
            <a:r>
              <a:rPr lang="en-US" altLang="zh-CN" smtClean="0"/>
              <a:t>T</a:t>
            </a:r>
            <a:r>
              <a:rPr lang="zh-CN" altLang="en-US" smtClean="0"/>
              <a:t>的初始状态集限制在</a:t>
            </a:r>
            <a:r>
              <a:rPr lang="en-US" altLang="zh-CN" smtClean="0"/>
              <a:t>{ (BEG,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</a:t>
            </a:r>
            <a:r>
              <a:rPr lang="en-US" altLang="zh-CN" smtClean="0">
                <a:sym typeface="Symbol" pitchFamily="18" charset="2"/>
              </a:rPr>
              <a:t></a:t>
            </a:r>
            <a:r>
              <a:rPr lang="en-US" altLang="zh-CN" smtClean="0"/>
              <a:t>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} 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在这个受限的模型下：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终止性 </a:t>
            </a:r>
            <a:r>
              <a:rPr lang="en-US" altLang="zh-CN" smtClean="0"/>
              <a:t>– </a:t>
            </a:r>
            <a:r>
              <a:rPr lang="zh-CN" altLang="en-US" smtClean="0"/>
              <a:t>必达性质</a:t>
            </a:r>
            <a:r>
              <a:rPr lang="en-US" altLang="zh-CN" smtClean="0"/>
              <a:t>(Inevitability)：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{ (END,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</a:t>
            </a:r>
            <a:r>
              <a:rPr lang="zh-CN" altLang="en-US" smtClean="0">
                <a:sym typeface="Symbol" pitchFamily="18" charset="2"/>
              </a:rPr>
              <a:t> </a:t>
            </a:r>
            <a:r>
              <a:rPr lang="en-US" altLang="zh-CN" smtClean="0">
                <a:sym typeface="Symbol" pitchFamily="18" charset="2"/>
              </a:rPr>
              <a:t> } </a:t>
            </a:r>
            <a:r>
              <a:rPr lang="zh-CN" altLang="en-US" smtClean="0">
                <a:sym typeface="Symbol" pitchFamily="18" charset="2"/>
              </a:rPr>
              <a:t>是否</a:t>
            </a:r>
            <a:r>
              <a:rPr lang="zh-CN" altLang="en-US" smtClean="0"/>
              <a:t>必然可达？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部分正确性 </a:t>
            </a:r>
            <a:r>
              <a:rPr lang="en-US" altLang="zh-CN" smtClean="0"/>
              <a:t>– </a:t>
            </a:r>
            <a:r>
              <a:rPr lang="zh-CN" altLang="en-US" smtClean="0"/>
              <a:t>安全性质</a:t>
            </a:r>
            <a:r>
              <a:rPr lang="en-US" altLang="zh-CN" smtClean="0"/>
              <a:t>(Safety)：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>
                <a:sym typeface="Symbol" pitchFamily="18" charset="2"/>
              </a:rPr>
              <a:t>是否所有可达状态都满足</a:t>
            </a: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r>
              <a:rPr lang="en-US" altLang="zh-CN" smtClean="0"/>
              <a:t>{ (END,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</a:t>
            </a:r>
            <a:r>
              <a:rPr lang="en-US" altLang="zh-CN" smtClean="0">
                <a:sym typeface="Symbol" pitchFamily="18" charset="2"/>
              </a:rPr>
              <a:t></a:t>
            </a:r>
            <a:r>
              <a:rPr lang="en-US" altLang="zh-CN" smtClean="0"/>
              <a:t>(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} </a:t>
            </a:r>
            <a:r>
              <a:rPr lang="en-US" altLang="zh-CN" smtClean="0"/>
              <a:t> { (L,</a:t>
            </a:r>
            <a:r>
              <a:rPr lang="zh-CN" altLang="en-US" smtClean="0">
                <a:sym typeface="Symbol" pitchFamily="18" charset="2"/>
              </a:rPr>
              <a:t></a:t>
            </a:r>
            <a:r>
              <a:rPr lang="en-US" altLang="zh-CN" smtClean="0"/>
              <a:t>) | L</a:t>
            </a:r>
            <a:r>
              <a:rPr lang="en-US" altLang="zh-CN" smtClean="0">
                <a:sym typeface="Symbol" pitchFamily="18" charset="2"/>
              </a:rPr>
              <a:t>END,</a:t>
            </a:r>
            <a:r>
              <a:rPr lang="zh-CN" altLang="en-US" smtClean="0">
                <a:sym typeface="Symbol" pitchFamily="18" charset="2"/>
              </a:rPr>
              <a:t>  </a:t>
            </a:r>
            <a:r>
              <a:rPr lang="en-US" altLang="zh-CN" smtClean="0">
                <a:sym typeface="Symbol" pitchFamily="18" charset="2"/>
              </a:rPr>
              <a:t> } </a:t>
            </a:r>
            <a:r>
              <a:rPr lang="zh-CN" altLang="en-US" smtClean="0"/>
              <a:t>？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z="4000" smtClean="0"/>
              <a:t>顺序流程图模型与卫式迁移模型的等价</a:t>
            </a: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400050" lvl="1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914400" lvl="1" indent="-514350" eaLnBrk="1" hangingPunct="1">
              <a:buFont typeface="Arial" charset="0"/>
              <a:buAutoNum type="arabicPeriod"/>
              <a:defRPr/>
            </a:pPr>
            <a:r>
              <a:rPr lang="zh-CN" altLang="en-US" dirty="0" smtClean="0">
                <a:sym typeface="Symbol" pitchFamily="18" charset="2"/>
              </a:rPr>
              <a:t>定义等价的含义：</a:t>
            </a:r>
            <a:r>
              <a:rPr lang="en-US" altLang="zh-CN" dirty="0" smtClean="0"/>
              <a:t> LB x </a:t>
            </a:r>
            <a:r>
              <a:rPr lang="en-US" altLang="zh-CN" dirty="0" smtClean="0">
                <a:sym typeface="Symbol" pitchFamily="18" charset="2"/>
              </a:rPr>
              <a:t>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en-US" altLang="zh-CN" dirty="0" smtClean="0">
                <a:sym typeface="Symbol" pitchFamily="18" charset="2"/>
              </a:rPr>
              <a:t>--  </a:t>
            </a:r>
            <a:r>
              <a:rPr lang="en-US" altLang="zh-CN" dirty="0" smtClean="0">
                <a:sym typeface="Symbol"/>
              </a:rPr>
              <a:t>’</a:t>
            </a:r>
            <a:endParaRPr lang="en-US" altLang="zh-CN" dirty="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  <a:defRPr/>
            </a:pPr>
            <a:endParaRPr lang="en-US" altLang="zh-CN" dirty="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                                           (B,V)   --   ((F</a:t>
            </a:r>
            <a:r>
              <a:rPr lang="zh-CN" altLang="en-US" dirty="0" smtClean="0">
                <a:sym typeface="Symbol"/>
              </a:rPr>
              <a:t> </a:t>
            </a:r>
            <a:r>
              <a:rPr lang="en-US" altLang="zh-CN" smtClean="0">
                <a:sym typeface="Symbol"/>
              </a:rPr>
              <a:t>LB,P), </a:t>
            </a:r>
            <a:r>
              <a:rPr lang="en-US" altLang="zh-CN" dirty="0" smtClean="0">
                <a:sym typeface="Symbol"/>
              </a:rPr>
              <a:t>V</a:t>
            </a:r>
            <a:r>
              <a:rPr lang="zh-CN" altLang="en-US" dirty="0">
                <a:sym typeface="Symbol"/>
              </a:rPr>
              <a:t> </a:t>
            </a:r>
            <a:r>
              <a:rPr lang="zh-CN" altLang="en-US" dirty="0" smtClean="0">
                <a:sym typeface="Symbol"/>
              </a:rPr>
              <a:t></a:t>
            </a:r>
            <a:r>
              <a:rPr lang="en-US" altLang="zh-CN" dirty="0" smtClean="0">
                <a:sym typeface="Symbol"/>
              </a:rPr>
              <a:t>{pc} )</a:t>
            </a:r>
          </a:p>
          <a:p>
            <a:pPr marL="400050" lvl="1" indent="0" eaLnBrk="1" hangingPunct="1">
              <a:buFont typeface="Arial" charset="0"/>
              <a:buNone/>
              <a:defRPr/>
            </a:pPr>
            <a:endParaRPr lang="en-US" altLang="zh-CN" dirty="0">
              <a:sym typeface="Symbol"/>
            </a:endParaRPr>
          </a:p>
          <a:p>
            <a:pPr marL="400050" lvl="1" indent="0" eaLnBrk="1" hangingPunct="1">
              <a:buFont typeface="Arial" charset="0"/>
              <a:buNone/>
              <a:defRPr/>
            </a:pPr>
            <a:r>
              <a:rPr lang="en-US" altLang="zh-CN" dirty="0" smtClean="0">
                <a:sym typeface="Symbol"/>
              </a:rPr>
              <a:t>				   I		I’</a:t>
            </a:r>
            <a:endParaRPr lang="en-US" altLang="zh-CN" dirty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  <a:defRPr/>
            </a:pPr>
            <a:endParaRPr lang="en-US" altLang="zh-CN" dirty="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2.    </a:t>
            </a:r>
            <a:r>
              <a:rPr lang="zh-CN" altLang="en-US" dirty="0" smtClean="0">
                <a:sym typeface="Symbol" pitchFamily="18" charset="2"/>
              </a:rPr>
              <a:t>定义一个转换方法，证明转换前后是等价的</a:t>
            </a:r>
            <a:endParaRPr lang="en-US" altLang="zh-CN" dirty="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  <a:defRPr/>
            </a:pPr>
            <a:endParaRPr lang="en-US" altLang="zh-CN" dirty="0" smtClean="0">
              <a:sym typeface="Symbol" pitchFamily="18" charset="2"/>
            </a:endParaRPr>
          </a:p>
          <a:p>
            <a:pPr marL="400050" lvl="1" indent="0" eaLnBrk="1" hangingPunct="1">
              <a:buFont typeface="Arial" charset="0"/>
              <a:buNone/>
              <a:defRPr/>
            </a:pPr>
            <a:endParaRPr lang="en-US" altLang="zh-CN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矩形 3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设计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1466" name="矩形 45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S1:	if (y3&lt;=x) goto S2 else goto S4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400">
                <a:latin typeface="Calibri" pitchFamily="34" charset="0"/>
              </a:rPr>
              <a:t>S3:	(y3):=(y3+y2);  goto S1</a:t>
            </a:r>
          </a:p>
          <a:p>
            <a:r>
              <a:rPr lang="en-US" altLang="zh-CN" sz="2400">
                <a:latin typeface="Calibri" pitchFamily="34" charset="0"/>
              </a:rPr>
              <a:t>S4:	(r):=(y1); goto END</a:t>
            </a:r>
            <a:endParaRPr lang="zh-CN" altLang="en-US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矩形 3"/>
          <p:cNvSpPr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例子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-</a:t>
            </a:r>
            <a:r>
              <a:rPr lang="zh-CN" altLang="en-US" sz="2800">
                <a:latin typeface="Calibri" pitchFamily="34" charset="0"/>
              </a:rPr>
              <a:t>整树平方根</a:t>
            </a:r>
            <a:endParaRPr lang="en-US" altLang="zh-CN" sz="2400">
              <a:latin typeface="Calibri" pitchFamily="34" charset="0"/>
            </a:endParaRPr>
          </a:p>
          <a:p>
            <a:endParaRPr lang="zh-CN" altLang="en-US" sz="2800">
              <a:latin typeface="Calibri" pitchFamily="34" charset="0"/>
            </a:endParaRPr>
          </a:p>
        </p:txBody>
      </p:sp>
      <p:sp>
        <p:nvSpPr>
          <p:cNvPr id="62466" name="矩形 5"/>
          <p:cNvSpPr>
            <a:spLocks noChangeArrowheads="1"/>
          </p:cNvSpPr>
          <p:nvPr/>
        </p:nvSpPr>
        <p:spPr bwMode="auto">
          <a:xfrm>
            <a:off x="250825" y="2852738"/>
            <a:ext cx="8569325" cy="3108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T:</a:t>
            </a:r>
          </a:p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 pc=BEG </a:t>
            </a:r>
            <a:r>
              <a:rPr lang="en-US" altLang="zh-CN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			</a:t>
            </a:r>
            <a:r>
              <a:rPr lang="en-US" altLang="zh-CN" sz="2800">
                <a:latin typeface="Calibri" pitchFamily="34" charset="0"/>
              </a:rPr>
              <a:t>(y1,y2,y3,pc):=(0,1,1,S1)</a:t>
            </a:r>
          </a:p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 pc=S1</a:t>
            </a:r>
            <a:r>
              <a:rPr lang="en-US" altLang="zh-CN" sz="2800"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(y3&lt;=x) </a:t>
            </a:r>
            <a:r>
              <a:rPr lang="en-US" altLang="zh-CN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		(pc):=(S2) </a:t>
            </a:r>
          </a:p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 pc=S1</a:t>
            </a:r>
            <a:r>
              <a:rPr lang="en-US" altLang="zh-CN" sz="2800">
                <a:latin typeface="Calibri" pitchFamily="34" charset="0"/>
                <a:sym typeface="Symbol" pitchFamily="18" charset="2"/>
              </a:rPr>
              <a:t>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 (y3&lt;=x) </a:t>
            </a:r>
            <a:r>
              <a:rPr lang="en-US" altLang="zh-CN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	(pc):=(S4) </a:t>
            </a:r>
          </a:p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 pc=S2</a:t>
            </a:r>
            <a:r>
              <a:rPr lang="en-US" altLang="zh-CN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			</a:t>
            </a:r>
            <a:r>
              <a:rPr lang="en-US" altLang="zh-CN" sz="2800">
                <a:latin typeface="Calibri" pitchFamily="34" charset="0"/>
              </a:rPr>
              <a:t>(y1,y2,pc):=(y1+1,y2+2,S3)</a:t>
            </a:r>
          </a:p>
          <a:p>
            <a:r>
              <a:rPr lang="en-US" altLang="zh-CN" sz="2800">
                <a:latin typeface="Calibri" pitchFamily="34" charset="0"/>
              </a:rPr>
              <a:t> pc=S3</a:t>
            </a:r>
            <a:r>
              <a:rPr lang="en-US" altLang="zh-CN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			</a:t>
            </a:r>
            <a:r>
              <a:rPr lang="en-US" altLang="zh-CN" sz="2800">
                <a:latin typeface="Calibri" pitchFamily="34" charset="0"/>
              </a:rPr>
              <a:t>(y3,pc):=(y3+y2,S1)</a:t>
            </a:r>
          </a:p>
          <a:p>
            <a:r>
              <a:rPr lang="en-US" altLang="zh-CN" sz="2800">
                <a:latin typeface="Calibri" pitchFamily="34" charset="0"/>
              </a:rPr>
              <a:t> pc=S4</a:t>
            </a:r>
            <a:r>
              <a:rPr lang="en-US" altLang="zh-CN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			</a:t>
            </a:r>
            <a:r>
              <a:rPr lang="en-US" altLang="zh-CN" sz="2800">
                <a:latin typeface="Calibri" pitchFamily="34" charset="0"/>
              </a:rPr>
              <a:t>(r,pc):=(y1,END)</a:t>
            </a:r>
          </a:p>
        </p:txBody>
      </p:sp>
      <p:sp>
        <p:nvSpPr>
          <p:cNvPr id="62467" name="内容占位符 7"/>
          <p:cNvSpPr txBox="1">
            <a:spLocks/>
          </p:cNvSpPr>
          <p:nvPr/>
        </p:nvSpPr>
        <p:spPr bwMode="auto">
          <a:xfrm>
            <a:off x="250825" y="5949950"/>
            <a:ext cx="8569325" cy="64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zh-CN" altLang="en-US" sz="2800">
                <a:latin typeface="Calibri" pitchFamily="34" charset="0"/>
                <a:sym typeface="Symbol" pitchFamily="18" charset="2"/>
              </a:rPr>
              <a:t></a:t>
            </a:r>
            <a:r>
              <a:rPr lang="en-US" altLang="zh-CN" sz="2800">
                <a:latin typeface="Calibri" pitchFamily="34" charset="0"/>
                <a:sym typeface="Symbol" pitchFamily="18" charset="2"/>
              </a:rPr>
              <a:t>:</a:t>
            </a:r>
            <a:r>
              <a:rPr lang="en-US" altLang="zh-CN" sz="2800">
                <a:latin typeface="Calibri" pitchFamily="34" charset="0"/>
              </a:rPr>
              <a:t> 	</a:t>
            </a:r>
            <a:r>
              <a:rPr lang="en-US" altLang="zh-CN" sz="2800">
                <a:latin typeface="Calibri" pitchFamily="34" charset="0"/>
                <a:sym typeface="Wingdings" pitchFamily="2" charset="2"/>
              </a:rPr>
              <a:t>pc=BEG</a:t>
            </a:r>
            <a:endParaRPr lang="en-US" altLang="zh-CN" sz="2800">
              <a:latin typeface="Calibri" pitchFamily="34" charset="0"/>
            </a:endParaRPr>
          </a:p>
        </p:txBody>
      </p:sp>
      <p:sp>
        <p:nvSpPr>
          <p:cNvPr id="62468" name="矩形 45"/>
          <p:cNvSpPr>
            <a:spLocks noChangeArrowheads="1"/>
          </p:cNvSpPr>
          <p:nvPr/>
        </p:nvSpPr>
        <p:spPr bwMode="auto">
          <a:xfrm>
            <a:off x="250825" y="620713"/>
            <a:ext cx="8569325" cy="2246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BEG:				</a:t>
            </a:r>
            <a:r>
              <a:rPr lang="en-US" altLang="zh-CN" sz="28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S1:				if (y3&lt;=x) goto S2 else goto S4</a:t>
            </a:r>
          </a:p>
          <a:p>
            <a:r>
              <a:rPr lang="en-US" altLang="zh-CN" sz="2800">
                <a:latin typeface="Calibri" pitchFamily="34" charset="0"/>
                <a:sym typeface="Wingdings" pitchFamily="2" charset="2"/>
              </a:rPr>
              <a:t>S2:				</a:t>
            </a:r>
            <a:r>
              <a:rPr lang="en-US" altLang="zh-CN" sz="28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800">
                <a:latin typeface="Calibri" pitchFamily="34" charset="0"/>
              </a:rPr>
              <a:t>S3:				(y3):=(y3+y2);  goto S1</a:t>
            </a:r>
          </a:p>
          <a:p>
            <a:r>
              <a:rPr lang="en-US" altLang="zh-CN" sz="2800">
                <a:latin typeface="Calibri" pitchFamily="34" charset="0"/>
              </a:rPr>
              <a:t>S4:				(r):=(y1); goto END</a:t>
            </a:r>
            <a:endParaRPr lang="zh-CN" alt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模型之间的关系</a:t>
            </a:r>
            <a:endParaRPr lang="en-US" altLang="zh-CN" smtClean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流程图模型与卫式迁移模型的关系</a:t>
            </a:r>
            <a:r>
              <a:rPr lang="en-US" altLang="zh-CN" smtClean="0"/>
              <a:t>;</a:t>
            </a:r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流程图模型到卫式迁移模型的转换算法</a:t>
            </a:r>
            <a:r>
              <a:rPr lang="en-US" altLang="zh-CN" smtClean="0"/>
              <a:t>.</a:t>
            </a:r>
          </a:p>
          <a:p>
            <a:pPr marL="400050" lvl="1" indent="0" eaLnBrk="1" hangingPunct="1">
              <a:buFont typeface="Arial" charset="0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3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整树平方根：需求</a:t>
            </a:r>
            <a:endParaRPr lang="en-US" altLang="zh-CN" sz="2800">
              <a:latin typeface="Calibri" pitchFamily="34" charset="0"/>
            </a:endParaRPr>
          </a:p>
          <a:p>
            <a:r>
              <a:rPr lang="en-US" altLang="zh-CN" sz="2800">
                <a:latin typeface="Calibri" pitchFamily="34" charset="0"/>
              </a:rPr>
              <a:t> </a:t>
            </a:r>
          </a:p>
        </p:txBody>
      </p:sp>
      <p:sp>
        <p:nvSpPr>
          <p:cNvPr id="19458" name="矩形 2"/>
          <p:cNvSpPr>
            <a:spLocks noChangeArrowheads="1"/>
          </p:cNvSpPr>
          <p:nvPr/>
        </p:nvSpPr>
        <p:spPr bwMode="auto">
          <a:xfrm>
            <a:off x="0" y="1052513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endParaRPr lang="en-US" altLang="zh-CN" sz="2800">
              <a:latin typeface="Calibri" pitchFamily="34" charset="0"/>
            </a:endParaRPr>
          </a:p>
          <a:p>
            <a:r>
              <a:rPr lang="zh-CN" altLang="en-US" sz="2800">
                <a:latin typeface="Calibri" pitchFamily="34" charset="0"/>
              </a:rPr>
              <a:t>输入：</a:t>
            </a:r>
            <a:r>
              <a:rPr lang="en-US" altLang="zh-CN" sz="2800">
                <a:latin typeface="Calibri" pitchFamily="34" charset="0"/>
              </a:rPr>
              <a:t>	x;</a:t>
            </a:r>
          </a:p>
          <a:p>
            <a:r>
              <a:rPr lang="zh-CN" altLang="en-US" sz="2800">
                <a:latin typeface="Calibri" pitchFamily="34" charset="0"/>
              </a:rPr>
              <a:t>初始条件：</a:t>
            </a:r>
            <a:r>
              <a:rPr lang="en-US" altLang="zh-CN" sz="2800">
                <a:latin typeface="Calibri" pitchFamily="34" charset="0"/>
              </a:rPr>
              <a:t>	x&gt;=0;</a:t>
            </a:r>
          </a:p>
          <a:p>
            <a:endParaRPr lang="en-US" altLang="zh-CN" sz="2800">
              <a:latin typeface="Calibri" pitchFamily="34" charset="0"/>
            </a:endParaRPr>
          </a:p>
          <a:p>
            <a:r>
              <a:rPr lang="zh-CN" altLang="en-US" sz="2800">
                <a:latin typeface="Calibri" pitchFamily="34" charset="0"/>
              </a:rPr>
              <a:t>输出：</a:t>
            </a:r>
            <a:r>
              <a:rPr lang="en-US" altLang="zh-CN" sz="2800">
                <a:latin typeface="Calibri" pitchFamily="34" charset="0"/>
              </a:rPr>
              <a:t>	r;</a:t>
            </a:r>
          </a:p>
          <a:p>
            <a:r>
              <a:rPr lang="zh-CN" altLang="en-US" sz="2800">
                <a:latin typeface="Calibri" pitchFamily="34" charset="0"/>
              </a:rPr>
              <a:t>输出满足：</a:t>
            </a:r>
            <a:r>
              <a:rPr lang="en-US" altLang="zh-CN" sz="2800">
                <a:latin typeface="Calibri" pitchFamily="34" charset="0"/>
              </a:rPr>
              <a:t>	x&gt;=r*r; x&lt;(r+1)*(r+1);</a:t>
            </a:r>
          </a:p>
          <a:p>
            <a:endParaRPr lang="en-US" altLang="zh-CN" sz="2800">
              <a:latin typeface="Calibri" pitchFamily="34" charset="0"/>
            </a:endParaRPr>
          </a:p>
        </p:txBody>
      </p:sp>
      <p:cxnSp>
        <p:nvCxnSpPr>
          <p:cNvPr id="5" name="曲线连接符 43"/>
          <p:cNvCxnSpPr>
            <a:stCxn id="19461" idx="3"/>
            <a:endCxn id="19460" idx="1"/>
          </p:cNvCxnSpPr>
          <p:nvPr/>
        </p:nvCxnSpPr>
        <p:spPr>
          <a:xfrm>
            <a:off x="3132138" y="2033588"/>
            <a:ext cx="576262" cy="269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AutoShape 11"/>
          <p:cNvSpPr>
            <a:spLocks noChangeArrowheads="1"/>
          </p:cNvSpPr>
          <p:nvPr/>
        </p:nvSpPr>
        <p:spPr bwMode="auto">
          <a:xfrm>
            <a:off x="3708400" y="1628775"/>
            <a:ext cx="1154113" cy="863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>
                <a:latin typeface="Calibri" pitchFamily="34" charset="0"/>
              </a:rPr>
              <a:t>系统</a:t>
            </a:r>
          </a:p>
        </p:txBody>
      </p:sp>
      <p:sp>
        <p:nvSpPr>
          <p:cNvPr id="19461" name="AutoShape 11"/>
          <p:cNvSpPr>
            <a:spLocks noChangeArrowheads="1"/>
          </p:cNvSpPr>
          <p:nvPr/>
        </p:nvSpPr>
        <p:spPr bwMode="auto">
          <a:xfrm>
            <a:off x="1403350" y="1400175"/>
            <a:ext cx="1728788" cy="12652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>
                <a:latin typeface="Calibri" pitchFamily="34" charset="0"/>
              </a:rPr>
              <a:t>输入：</a:t>
            </a:r>
            <a:r>
              <a:rPr lang="en-US" altLang="zh-CN" sz="2400">
                <a:latin typeface="Calibri" pitchFamily="34" charset="0"/>
              </a:rPr>
              <a:t>x</a:t>
            </a:r>
            <a:endParaRPr lang="zh-CN" altLang="en-US" sz="2400">
              <a:latin typeface="Calibri" pitchFamily="34" charset="0"/>
            </a:endParaRPr>
          </a:p>
        </p:txBody>
      </p:sp>
      <p:sp>
        <p:nvSpPr>
          <p:cNvPr id="19462" name="AutoShape 11"/>
          <p:cNvSpPr>
            <a:spLocks noChangeArrowheads="1"/>
          </p:cNvSpPr>
          <p:nvPr/>
        </p:nvSpPr>
        <p:spPr bwMode="auto">
          <a:xfrm>
            <a:off x="5435600" y="1400175"/>
            <a:ext cx="1728788" cy="12652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>
                <a:latin typeface="Calibri" pitchFamily="34" charset="0"/>
              </a:rPr>
              <a:t>输出：</a:t>
            </a:r>
            <a:r>
              <a:rPr lang="en-US" altLang="zh-CN" sz="2400">
                <a:latin typeface="Calibri" pitchFamily="34" charset="0"/>
              </a:rPr>
              <a:t>r</a:t>
            </a:r>
            <a:endParaRPr lang="zh-CN" altLang="en-US" sz="2400">
              <a:latin typeface="Calibri" pitchFamily="34" charset="0"/>
            </a:endParaRPr>
          </a:p>
        </p:txBody>
      </p:sp>
      <p:cxnSp>
        <p:nvCxnSpPr>
          <p:cNvPr id="9" name="曲线连接符 43"/>
          <p:cNvCxnSpPr>
            <a:stCxn id="19462" idx="1"/>
            <a:endCxn id="19460" idx="3"/>
          </p:cNvCxnSpPr>
          <p:nvPr/>
        </p:nvCxnSpPr>
        <p:spPr>
          <a:xfrm rot="10800000" flipV="1">
            <a:off x="4862513" y="2033588"/>
            <a:ext cx="573087" cy="269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模型之间的关系</a:t>
            </a:r>
            <a:endParaRPr lang="en-US" altLang="zh-CN" smtClean="0"/>
          </a:p>
        </p:txBody>
      </p:sp>
      <p:sp>
        <p:nvSpPr>
          <p:cNvPr id="17410" name="TextBox 5"/>
          <p:cNvSpPr txBox="1">
            <a:spLocks noChangeArrowheads="1"/>
          </p:cNvSpPr>
          <p:nvPr/>
        </p:nvSpPr>
        <p:spPr bwMode="auto">
          <a:xfrm>
            <a:off x="3348038" y="1628775"/>
            <a:ext cx="1728787" cy="15605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Calibri" pitchFamily="34" charset="0"/>
              </a:rPr>
              <a:t>顺序</a:t>
            </a:r>
          </a:p>
          <a:p>
            <a:r>
              <a:rPr lang="zh-CN" altLang="en-US" sz="3200">
                <a:latin typeface="Calibri" pitchFamily="34" charset="0"/>
              </a:rPr>
              <a:t>流程图模型</a:t>
            </a:r>
            <a:endParaRPr lang="en-US" altLang="zh-CN" sz="3200">
              <a:latin typeface="Calibri" pitchFamily="34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5724525" y="1628775"/>
            <a:ext cx="1727200" cy="15605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Calibri" pitchFamily="34" charset="0"/>
              </a:rPr>
              <a:t>卫式</a:t>
            </a:r>
          </a:p>
          <a:p>
            <a:r>
              <a:rPr lang="zh-CN" altLang="en-US" sz="3200">
                <a:latin typeface="Calibri" pitchFamily="34" charset="0"/>
              </a:rPr>
              <a:t>迁移</a:t>
            </a:r>
          </a:p>
          <a:p>
            <a:r>
              <a:rPr lang="zh-CN" altLang="en-US" sz="3200">
                <a:latin typeface="Calibri" pitchFamily="34" charset="0"/>
              </a:rPr>
              <a:t>模型</a:t>
            </a:r>
            <a:endParaRPr lang="en-US" altLang="zh-CN" sz="3200">
              <a:latin typeface="Calibri" pitchFamily="34" charset="0"/>
            </a:endParaRP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5724525" y="3860800"/>
            <a:ext cx="1728788" cy="15605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Calibri" pitchFamily="34" charset="0"/>
                <a:sym typeface="Wingdings" pitchFamily="2" charset="2"/>
              </a:rPr>
              <a:t>标号</a:t>
            </a:r>
            <a:r>
              <a:rPr lang="en-US" altLang="zh-CN" sz="3200">
                <a:latin typeface="Calibri" pitchFamily="34" charset="0"/>
                <a:sym typeface="Wingdings" pitchFamily="2" charset="2"/>
              </a:rPr>
              <a:t>Kripke</a:t>
            </a:r>
            <a:r>
              <a:rPr lang="zh-CN" altLang="en-US" sz="3200">
                <a:latin typeface="Calibri" pitchFamily="34" charset="0"/>
                <a:sym typeface="Wingdings" pitchFamily="2" charset="2"/>
              </a:rPr>
              <a:t>模型</a:t>
            </a:r>
            <a:endParaRPr lang="en-US" altLang="zh-CN" sz="320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5076825" y="2133600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/>
              <a:t> </a:t>
            </a:r>
            <a:r>
              <a:rPr lang="en-US" altLang="zh-CN" sz="2400">
                <a:sym typeface="Wingdings" pitchFamily="2" charset="2"/>
              </a:rPr>
              <a:t> </a:t>
            </a:r>
            <a:endParaRPr lang="zh-CN" altLang="en-US" sz="2400">
              <a:sym typeface="Wingdings" pitchFamily="2" charset="2"/>
            </a:endParaRPr>
          </a:p>
        </p:txBody>
      </p:sp>
      <p:cxnSp>
        <p:nvCxnSpPr>
          <p:cNvPr id="17414" name="曲线连接符 43"/>
          <p:cNvCxnSpPr>
            <a:cxnSpLocks noChangeShapeType="1"/>
            <a:stCxn id="17411" idx="2"/>
            <a:endCxn id="17412" idx="0"/>
          </p:cNvCxnSpPr>
          <p:nvPr/>
        </p:nvCxnSpPr>
        <p:spPr bwMode="auto">
          <a:xfrm rot="16200000" flipH="1">
            <a:off x="6253163" y="3524250"/>
            <a:ext cx="671512" cy="1588"/>
          </a:xfrm>
          <a:prstGeom prst="curvedConnector3">
            <a:avLst>
              <a:gd name="adj1" fmla="val 49880"/>
            </a:avLst>
          </a:prstGeom>
          <a:noFill/>
          <a:ln w="38100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17415" name="曲线连接符 43"/>
          <p:cNvCxnSpPr>
            <a:cxnSpLocks noChangeShapeType="1"/>
            <a:endCxn id="17412" idx="1"/>
          </p:cNvCxnSpPr>
          <p:nvPr/>
        </p:nvCxnSpPr>
        <p:spPr bwMode="auto">
          <a:xfrm rot="16200000" flipH="1">
            <a:off x="4242594" y="3159919"/>
            <a:ext cx="1452562" cy="1511300"/>
          </a:xfrm>
          <a:prstGeom prst="curvedConnector2">
            <a:avLst/>
          </a:prstGeom>
          <a:noFill/>
          <a:ln w="38100" algn="ctr">
            <a:solidFill>
              <a:srgbClr val="4A7EBB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3"/>
          <p:cNvSpPr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 smtClean="0">
                <a:latin typeface="Calibri" pitchFamily="34" charset="0"/>
              </a:rPr>
              <a:t>思考题：</a:t>
            </a:r>
            <a:endParaRPr lang="en-US" altLang="zh-CN" sz="3200" dirty="0">
              <a:latin typeface="Calibri" pitchFamily="34" charset="0"/>
            </a:endParaRPr>
          </a:p>
        </p:txBody>
      </p:sp>
      <p:sp>
        <p:nvSpPr>
          <p:cNvPr id="19459" name="内容占位符 7"/>
          <p:cNvSpPr txBox="1">
            <a:spLocks/>
          </p:cNvSpPr>
          <p:nvPr/>
        </p:nvSpPr>
        <p:spPr bwMode="auto">
          <a:xfrm>
            <a:off x="179388" y="981075"/>
            <a:ext cx="8713787" cy="5616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dirty="0" smtClean="0">
                <a:latin typeface="Calibri" pitchFamily="34" charset="0"/>
                <a:sym typeface="Wingdings" pitchFamily="2" charset="2"/>
              </a:rPr>
              <a:t>(1</a:t>
            </a:r>
            <a:r>
              <a:rPr lang="en-US" altLang="zh-CN" sz="2800" dirty="0" smtClean="0">
                <a:latin typeface="Calibri" pitchFamily="34" charset="0"/>
                <a:sym typeface="Wingdings" pitchFamily="2" charset="2"/>
              </a:rPr>
              <a:t>)</a:t>
            </a:r>
            <a:r>
              <a:rPr lang="zh-CN" altLang="en-US" sz="2800" dirty="0"/>
              <a:t>卫式迁移</a:t>
            </a:r>
            <a:r>
              <a:rPr lang="zh-CN" altLang="en-US" sz="2800" dirty="0" smtClean="0">
                <a:latin typeface="Calibri" pitchFamily="34" charset="0"/>
                <a:sym typeface="Wingdings" pitchFamily="2" charset="2"/>
              </a:rPr>
              <a:t>模型</a:t>
            </a:r>
            <a:r>
              <a:rPr lang="en-US" altLang="zh-CN" sz="2800" dirty="0">
                <a:latin typeface="Calibri" pitchFamily="34" charset="0"/>
                <a:sym typeface="Wingdings" pitchFamily="2" charset="2"/>
              </a:rPr>
              <a:t>—</a:t>
            </a:r>
            <a:r>
              <a:rPr lang="zh-CN" altLang="en-US" sz="2800" dirty="0" smtClean="0">
                <a:latin typeface="Calibri" pitchFamily="34" charset="0"/>
                <a:sym typeface="Wingdings" pitchFamily="2" charset="2"/>
              </a:rPr>
              <a:t>建模</a:t>
            </a:r>
            <a:r>
              <a:rPr lang="zh-CN" altLang="en-US" sz="2800" dirty="0">
                <a:latin typeface="Calibri" pitchFamily="34" charset="0"/>
                <a:sym typeface="Wingdings" pitchFamily="2" charset="2"/>
              </a:rPr>
              <a:t>与</a:t>
            </a:r>
            <a:r>
              <a:rPr lang="zh-CN" altLang="en-US" sz="2800" dirty="0" smtClean="0">
                <a:latin typeface="Calibri" pitchFamily="34" charset="0"/>
                <a:sym typeface="Wingdings" pitchFamily="2" charset="2"/>
              </a:rPr>
              <a:t>分析：</a:t>
            </a:r>
            <a:endParaRPr lang="en-US" altLang="zh-CN" sz="2800" dirty="0" smtClean="0">
              <a:latin typeface="Calibri" pitchFamily="34" charset="0"/>
              <a:sym typeface="Wingdings" pitchFamily="2" charset="2"/>
            </a:endParaRPr>
          </a:p>
          <a:p>
            <a:endParaRPr lang="en-US" altLang="zh-CN" sz="2800" dirty="0" smtClean="0">
              <a:latin typeface="Calibri" pitchFamily="34" charset="0"/>
              <a:sym typeface="Wingdings" pitchFamily="2" charset="2"/>
            </a:endParaRPr>
          </a:p>
          <a:p>
            <a:r>
              <a:rPr lang="zh-CN" altLang="en-US" sz="2800" dirty="0" smtClean="0">
                <a:latin typeface="Calibri" pitchFamily="34" charset="0"/>
                <a:sym typeface="Wingdings" pitchFamily="2" charset="2"/>
              </a:rPr>
              <a:t>定义一个三个进程的互斥协议的</a:t>
            </a:r>
            <a:r>
              <a:rPr lang="en-US" altLang="zh-CN" sz="2800" dirty="0" smtClean="0">
                <a:latin typeface="Calibri" pitchFamily="34" charset="0"/>
                <a:sym typeface="Wingdings" pitchFamily="2" charset="2"/>
              </a:rPr>
              <a:t>(</a:t>
            </a:r>
            <a:r>
              <a:rPr lang="zh-CN" altLang="en-US" sz="2800" dirty="0" smtClean="0">
                <a:latin typeface="Calibri" pitchFamily="34" charset="0"/>
                <a:sym typeface="Wingdings" pitchFamily="2" charset="2"/>
              </a:rPr>
              <a:t>公平</a:t>
            </a:r>
            <a:r>
              <a:rPr lang="en-US" altLang="zh-CN" sz="2800" dirty="0" smtClean="0">
                <a:latin typeface="Calibri" pitchFamily="34" charset="0"/>
                <a:sym typeface="Wingdings" pitchFamily="2" charset="2"/>
              </a:rPr>
              <a:t>)</a:t>
            </a:r>
            <a:r>
              <a:rPr lang="zh-CN" altLang="en-US" sz="2800" dirty="0" smtClean="0"/>
              <a:t>卫式迁移</a:t>
            </a:r>
            <a:r>
              <a:rPr lang="zh-CN" altLang="en-US" sz="2800" dirty="0" smtClean="0">
                <a:latin typeface="Calibri" pitchFamily="34" charset="0"/>
                <a:sym typeface="Wingdings" pitchFamily="2" charset="2"/>
              </a:rPr>
              <a:t>模型。</a:t>
            </a:r>
            <a:endParaRPr lang="en-US" altLang="zh-CN" sz="2800" dirty="0" smtClean="0">
              <a:latin typeface="Calibri" pitchFamily="34" charset="0"/>
              <a:sym typeface="Wingdings" pitchFamily="2" charset="2"/>
            </a:endParaRPr>
          </a:p>
          <a:p>
            <a:r>
              <a:rPr lang="zh-CN" altLang="en-US" sz="2800" dirty="0" smtClean="0">
                <a:latin typeface="Calibri" pitchFamily="34" charset="0"/>
                <a:sym typeface="Wingdings" pitchFamily="2" charset="2"/>
              </a:rPr>
              <a:t>说明 模型中所用到的各类符号及其解释。</a:t>
            </a:r>
            <a:endParaRPr lang="en-US" altLang="zh-CN" sz="2800" dirty="0" smtClean="0">
              <a:latin typeface="Calibri" pitchFamily="34" charset="0"/>
              <a:sym typeface="Wingdings" pitchFamily="2" charset="2"/>
            </a:endParaRPr>
          </a:p>
          <a:p>
            <a:r>
              <a:rPr lang="zh-CN" altLang="en-US" sz="2800" dirty="0" smtClean="0">
                <a:latin typeface="Calibri" pitchFamily="34" charset="0"/>
                <a:sym typeface="Wingdings" pitchFamily="2" charset="2"/>
              </a:rPr>
              <a:t>定义安全和必达性质并分析其正确性。</a:t>
            </a:r>
            <a:endParaRPr lang="en-US" altLang="zh-CN" sz="2800" dirty="0" smtClean="0">
              <a:latin typeface="Calibri" pitchFamily="34" charset="0"/>
              <a:sym typeface="Wingdings" pitchFamily="2" charset="2"/>
            </a:endParaRPr>
          </a:p>
          <a:p>
            <a:endParaRPr lang="en-US" altLang="zh-CN" sz="2800" dirty="0" smtClean="0">
              <a:latin typeface="Calibri" pitchFamily="34" charset="0"/>
              <a:sym typeface="Wingdings" pitchFamily="2" charset="2"/>
            </a:endParaRPr>
          </a:p>
          <a:p>
            <a:r>
              <a:rPr lang="en-US" altLang="zh-CN" sz="2800" dirty="0" smtClean="0">
                <a:latin typeface="Calibri" pitchFamily="34" charset="0"/>
                <a:sym typeface="Wingdings" pitchFamily="2" charset="2"/>
              </a:rPr>
              <a:t>(2</a:t>
            </a:r>
            <a:r>
              <a:rPr lang="en-US" altLang="zh-CN" sz="2800" dirty="0" smtClean="0">
                <a:latin typeface="Calibri" pitchFamily="34" charset="0"/>
                <a:sym typeface="Wingdings" pitchFamily="2" charset="2"/>
              </a:rPr>
              <a:t>)</a:t>
            </a:r>
            <a:r>
              <a:rPr lang="zh-CN" altLang="en-US" sz="2800" dirty="0">
                <a:latin typeface="Calibri" pitchFamily="34" charset="0"/>
                <a:sym typeface="Wingdings" pitchFamily="2" charset="2"/>
              </a:rPr>
              <a:t>流程图模型与标号</a:t>
            </a:r>
            <a:r>
              <a:rPr lang="en-US" altLang="zh-CN" sz="2800" dirty="0" err="1">
                <a:latin typeface="Calibri" pitchFamily="34" charset="0"/>
                <a:sym typeface="Wingdings" pitchFamily="2" charset="2"/>
              </a:rPr>
              <a:t>Kripke</a:t>
            </a:r>
            <a:r>
              <a:rPr lang="zh-CN" altLang="en-US" sz="2800" dirty="0">
                <a:latin typeface="Calibri" pitchFamily="34" charset="0"/>
                <a:sym typeface="Wingdings" pitchFamily="2" charset="2"/>
              </a:rPr>
              <a:t>模型</a:t>
            </a:r>
            <a:r>
              <a:rPr lang="zh-CN" altLang="en-US" sz="2800" dirty="0" smtClean="0">
                <a:latin typeface="Calibri" pitchFamily="34" charset="0"/>
                <a:sym typeface="Wingdings" pitchFamily="2" charset="2"/>
              </a:rPr>
              <a:t>的等价</a:t>
            </a:r>
            <a:r>
              <a:rPr lang="en-US" altLang="zh-CN" sz="2800" dirty="0" smtClean="0">
                <a:latin typeface="Calibri" pitchFamily="34" charset="0"/>
                <a:sym typeface="Wingdings" pitchFamily="2" charset="2"/>
              </a:rPr>
              <a:t>—</a:t>
            </a:r>
            <a:r>
              <a:rPr lang="zh-CN" altLang="en-US" sz="2800" dirty="0" smtClean="0">
                <a:latin typeface="Calibri" pitchFamily="34" charset="0"/>
                <a:sym typeface="Wingdings" pitchFamily="2" charset="2"/>
              </a:rPr>
              <a:t>定义与构造：</a:t>
            </a:r>
            <a:endParaRPr lang="en-US" altLang="zh-CN" sz="2800" dirty="0" smtClean="0">
              <a:latin typeface="Calibri" pitchFamily="34" charset="0"/>
              <a:sym typeface="Wingdings" pitchFamily="2" charset="2"/>
            </a:endParaRPr>
          </a:p>
          <a:p>
            <a:endParaRPr lang="en-US" altLang="zh-CN" sz="2800" dirty="0">
              <a:latin typeface="Calibri" pitchFamily="34" charset="0"/>
              <a:sym typeface="Wingdings" pitchFamily="2" charset="2"/>
            </a:endParaRPr>
          </a:p>
          <a:p>
            <a:r>
              <a:rPr lang="zh-CN" altLang="en-US" sz="2800" dirty="0">
                <a:latin typeface="Calibri" pitchFamily="34" charset="0"/>
                <a:sym typeface="Wingdings" pitchFamily="2" charset="2"/>
              </a:rPr>
              <a:t>定义一种具备一定合理性的流程图模型与标号</a:t>
            </a:r>
            <a:r>
              <a:rPr lang="en-US" altLang="zh-CN" sz="2800" dirty="0" err="1">
                <a:latin typeface="Calibri" pitchFamily="34" charset="0"/>
                <a:sym typeface="Wingdings" pitchFamily="2" charset="2"/>
              </a:rPr>
              <a:t>Kripke</a:t>
            </a:r>
            <a:r>
              <a:rPr lang="zh-CN" altLang="en-US" sz="2800" dirty="0">
                <a:latin typeface="Calibri" pitchFamily="34" charset="0"/>
                <a:sym typeface="Wingdings" pitchFamily="2" charset="2"/>
              </a:rPr>
              <a:t>模型的计算</a:t>
            </a:r>
            <a:r>
              <a:rPr lang="zh-CN" altLang="en-US" sz="2800" dirty="0" smtClean="0">
                <a:latin typeface="Calibri" pitchFamily="34" charset="0"/>
                <a:sym typeface="Wingdings" pitchFamily="2" charset="2"/>
              </a:rPr>
              <a:t>等价关系</a:t>
            </a:r>
            <a:r>
              <a:rPr lang="zh-CN" altLang="en-US" sz="2400" dirty="0" smtClean="0">
                <a:latin typeface="Calibri" pitchFamily="34" charset="0"/>
                <a:sym typeface="Symbol" pitchFamily="18" charset="2"/>
              </a:rPr>
              <a:t>，并</a:t>
            </a:r>
            <a:endParaRPr lang="zh-CN" altLang="en-US" sz="2400" dirty="0">
              <a:latin typeface="Calibri" pitchFamily="34" charset="0"/>
              <a:sym typeface="Symbol" pitchFamily="18" charset="2"/>
            </a:endParaRPr>
          </a:p>
          <a:p>
            <a:r>
              <a:rPr lang="zh-CN" altLang="en-US" sz="2800" dirty="0" smtClean="0">
                <a:latin typeface="宋体" charset="-122"/>
                <a:sym typeface="Symbol" pitchFamily="18" charset="2"/>
              </a:rPr>
              <a:t>给</a:t>
            </a:r>
            <a:r>
              <a:rPr lang="zh-CN" altLang="en-US" sz="2800" dirty="0">
                <a:latin typeface="宋体" charset="-122"/>
                <a:sym typeface="Symbol" pitchFamily="18" charset="2"/>
              </a:rPr>
              <a:t>出一种能够满足前述等价关系的、由</a:t>
            </a:r>
            <a:r>
              <a:rPr lang="zh-CN" altLang="en-US" sz="2800" dirty="0"/>
              <a:t>流程图模型</a:t>
            </a:r>
            <a:r>
              <a:rPr lang="zh-CN" altLang="en-US" sz="2800" dirty="0">
                <a:latin typeface="Calibri" pitchFamily="34" charset="0"/>
                <a:sym typeface="Wingdings" pitchFamily="2" charset="2"/>
              </a:rPr>
              <a:t>构造标号</a:t>
            </a:r>
            <a:r>
              <a:rPr lang="en-US" altLang="zh-CN" sz="2800" dirty="0" err="1">
                <a:latin typeface="Calibri" pitchFamily="34" charset="0"/>
                <a:sym typeface="Wingdings" pitchFamily="2" charset="2"/>
              </a:rPr>
              <a:t>Kripke</a:t>
            </a:r>
            <a:r>
              <a:rPr lang="zh-CN" altLang="en-US" sz="2800" dirty="0">
                <a:latin typeface="Calibri" pitchFamily="34" charset="0"/>
                <a:sym typeface="Wingdings" pitchFamily="2" charset="2"/>
              </a:rPr>
              <a:t>模型的方法</a:t>
            </a:r>
            <a:r>
              <a:rPr lang="zh-CN" altLang="en-US" sz="2800" dirty="0" smtClean="0">
                <a:latin typeface="宋体" charset="-122"/>
                <a:sym typeface="Symbol" pitchFamily="18" charset="2"/>
              </a:rPr>
              <a:t>。</a:t>
            </a:r>
            <a:endParaRPr lang="en-US" altLang="zh-CN" sz="2800" dirty="0" smtClean="0">
              <a:latin typeface="宋体" charset="-122"/>
              <a:sym typeface="Symbol" pitchFamily="18" charset="2"/>
            </a:endParaRPr>
          </a:p>
          <a:p>
            <a:endParaRPr lang="en-US" altLang="zh-CN" sz="2800" dirty="0" smtClean="0">
              <a:latin typeface="宋体" charset="-122"/>
              <a:sym typeface="Symbol" pitchFamily="18" charset="2"/>
            </a:endParaRPr>
          </a:p>
          <a:p>
            <a:endParaRPr lang="en-US" altLang="zh-CN" sz="2800" dirty="0" smtClean="0">
              <a:latin typeface="宋体" charset="-122"/>
              <a:sym typeface="Symbol" pitchFamily="18" charset="2"/>
            </a:endParaRPr>
          </a:p>
          <a:p>
            <a:endParaRPr lang="en-US" altLang="zh-CN" sz="2800" dirty="0" smtClean="0">
              <a:latin typeface="宋体" charset="-122"/>
              <a:sym typeface="Symbol" pitchFamily="18" charset="2"/>
            </a:endParaRPr>
          </a:p>
          <a:p>
            <a:endParaRPr lang="en-US" altLang="zh-CN" sz="2800" dirty="0" smtClean="0">
              <a:latin typeface="宋体" charset="-122"/>
              <a:sym typeface="Symbol" pitchFamily="18" charset="2"/>
            </a:endParaRPr>
          </a:p>
          <a:p>
            <a:endParaRPr lang="zh-CN" altLang="en-US" sz="2800" dirty="0">
              <a:latin typeface="宋体" charset="-122"/>
              <a:sym typeface="Symbol" pitchFamily="18" charset="2"/>
            </a:endParaRPr>
          </a:p>
          <a:p>
            <a:endParaRPr lang="en-US" altLang="zh-CN" sz="2800" dirty="0">
              <a:latin typeface="Calibri" pitchFamily="34" charset="0"/>
              <a:sym typeface="Wingdings" pitchFamily="2" charset="2"/>
            </a:endParaRPr>
          </a:p>
          <a:p>
            <a:endParaRPr lang="en-US" altLang="zh-CN" sz="2800" dirty="0"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3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设计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0506" name="矩形 45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S1:	if (y3&lt;=x) goto S2 else goto S4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400">
                <a:latin typeface="Calibri" pitchFamily="34" charset="0"/>
              </a:rPr>
              <a:t>S3:	(y3):=(y3+y2);  goto S1</a:t>
            </a:r>
          </a:p>
          <a:p>
            <a:r>
              <a:rPr lang="en-US" altLang="zh-CN" sz="2400">
                <a:latin typeface="Calibri" pitchFamily="34" charset="0"/>
              </a:rPr>
              <a:t>S4:	(r):=(y1); goto END</a:t>
            </a:r>
            <a:endParaRPr lang="zh-CN" altLang="en-US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矩形 3"/>
          <p:cNvSpPr>
            <a:spLocks noChangeArrowheads="1"/>
          </p:cNvSpPr>
          <p:nvPr/>
        </p:nvSpPr>
        <p:spPr bwMode="auto">
          <a:xfrm>
            <a:off x="0" y="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>
                <a:latin typeface="Calibri" pitchFamily="34" charset="0"/>
              </a:rPr>
              <a:t>流程图模型基本组成部分</a:t>
            </a:r>
            <a:endParaRPr lang="en-US" altLang="zh-CN" sz="44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87450" y="1700213"/>
            <a:ext cx="1439863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1771650" y="2284413"/>
            <a:ext cx="27305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9750" y="2420938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(x1,…,</a:t>
            </a:r>
            <a:r>
              <a:rPr lang="en-US" altLang="zh-CN" sz="2400" dirty="0" err="1"/>
              <a:t>xn</a:t>
            </a:r>
            <a:r>
              <a:rPr lang="en-US" altLang="zh-CN" sz="2400" dirty="0"/>
              <a:t>):=(t1,…,</a:t>
            </a:r>
            <a:r>
              <a:rPr lang="en-US" altLang="zh-CN" sz="2400" dirty="0" err="1"/>
              <a:t>tn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1403350" y="43656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2627313" y="587692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971550" y="5084763"/>
            <a:ext cx="1871663" cy="558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1403350" y="314166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323850" y="5805488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1771650" y="4948238"/>
            <a:ext cx="27305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 flipH="1" flipV="1">
            <a:off x="971550" y="5364163"/>
            <a:ext cx="360363" cy="663575"/>
          </a:xfrm>
          <a:prstGeom prst="curvedConnector5">
            <a:avLst>
              <a:gd name="adj1" fmla="val -63493"/>
              <a:gd name="adj2" fmla="val 54201"/>
              <a:gd name="adj3" fmla="val 163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 flipH="1">
            <a:off x="2627784" y="5364215"/>
            <a:ext cx="216024" cy="736282"/>
          </a:xfrm>
          <a:prstGeom prst="curvedConnector5">
            <a:avLst>
              <a:gd name="adj1" fmla="val -105822"/>
              <a:gd name="adj2" fmla="val 53790"/>
              <a:gd name="adj3" fmla="val 205822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8" idx="2"/>
            <a:endCxn id="14" idx="0"/>
          </p:cNvCxnSpPr>
          <p:nvPr/>
        </p:nvCxnSpPr>
        <p:spPr>
          <a:xfrm rot="5400000">
            <a:off x="1743075" y="2976563"/>
            <a:ext cx="330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700338" y="5229225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00113" y="5229225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1520" name="矩形 45"/>
          <p:cNvSpPr>
            <a:spLocks noChangeArrowheads="1"/>
          </p:cNvSpPr>
          <p:nvPr/>
        </p:nvSpPr>
        <p:spPr bwMode="auto">
          <a:xfrm>
            <a:off x="3851275" y="1844675"/>
            <a:ext cx="46815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L1:	(x1,…,xn):=(t1,…,tn);  goto L2</a:t>
            </a: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L1:	if (e) goto L2 else goto L3</a:t>
            </a: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516688" y="4508500"/>
            <a:ext cx="14398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sp>
        <p:nvSpPr>
          <p:cNvPr id="33" name="椭圆 32"/>
          <p:cNvSpPr/>
          <p:nvPr/>
        </p:nvSpPr>
        <p:spPr>
          <a:xfrm>
            <a:off x="6732588" y="5661025"/>
            <a:ext cx="1079500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流程图模型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一阶逻辑的扩充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主要有两种语句（指令）：赋值语句，条件语句。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在一阶逻辑的基础上，增加以下两个集合的符号：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辅助符号集</a:t>
            </a:r>
            <a:r>
              <a:rPr lang="en-US" altLang="zh-CN" smtClean="0"/>
              <a:t>AX：{ :=, :, ;, goto, if, else }</a:t>
            </a:r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标号符号集</a:t>
            </a:r>
            <a:r>
              <a:rPr lang="en-US" altLang="zh-CN" smtClean="0"/>
              <a:t>LB：{ BEG, END, ......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指令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 rtlCol="0">
            <a:normAutofit fontScale="92500" lnSpcReduction="10000"/>
          </a:bodyPr>
          <a:lstStyle/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给定</a:t>
            </a:r>
            <a:r>
              <a:rPr lang="en-US" altLang="zh-CN" dirty="0" smtClean="0"/>
              <a:t>B=(F,P)</a:t>
            </a:r>
            <a:r>
              <a:rPr lang="zh-CN" altLang="en-US" dirty="0" smtClean="0"/>
              <a:t>和变量集合</a:t>
            </a:r>
            <a:r>
              <a:rPr lang="en-US" altLang="zh-CN" dirty="0" smtClean="0"/>
              <a:t>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(B,V)</a:t>
            </a:r>
            <a:r>
              <a:rPr lang="zh-CN" altLang="en-US" dirty="0" smtClean="0"/>
              <a:t>上的流程图模型的两种指令如下：</a:t>
            </a: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L1: (x1,...,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):=(t1,...,</a:t>
            </a:r>
            <a:r>
              <a:rPr lang="en-US" altLang="zh-CN" dirty="0" err="1" smtClean="0"/>
              <a:t>tn</a:t>
            </a:r>
            <a:r>
              <a:rPr lang="en-US" altLang="zh-CN" dirty="0" smtClean="0"/>
              <a:t>) ;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L2 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L1: if (e)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L2 else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L3 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	L1,L2,L3</a:t>
            </a:r>
            <a:r>
              <a:rPr lang="en-US" altLang="zh-CN" dirty="0" smtClean="0">
                <a:sym typeface="Symbol"/>
              </a:rPr>
              <a:t></a:t>
            </a:r>
            <a:r>
              <a:rPr lang="en-US" altLang="zh-CN" dirty="0" smtClean="0"/>
              <a:t>LB</a:t>
            </a:r>
            <a:r>
              <a:rPr lang="zh-CN" altLang="en-US" dirty="0" smtClean="0"/>
              <a:t>为标号</a:t>
            </a:r>
            <a:r>
              <a:rPr lang="en-US" altLang="zh-CN" dirty="0" smtClean="0"/>
              <a:t>,  L1  </a:t>
            </a:r>
            <a:r>
              <a:rPr lang="en-US" altLang="zh-CN" dirty="0" smtClean="0">
                <a:sym typeface="Symbol"/>
              </a:rPr>
              <a:t></a:t>
            </a:r>
            <a:r>
              <a:rPr lang="en-US" altLang="zh-CN" dirty="0" smtClean="0"/>
              <a:t> END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	t1,...,</a:t>
            </a:r>
            <a:r>
              <a:rPr lang="en-US" altLang="zh-CN" dirty="0" err="1" smtClean="0"/>
              <a:t>tn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/>
              </a:rPr>
              <a:t>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 </a:t>
            </a:r>
            <a:r>
              <a:rPr lang="zh-CN" altLang="en-US" dirty="0" smtClean="0"/>
              <a:t>且在</a:t>
            </a:r>
            <a:r>
              <a:rPr lang="en-US" altLang="zh-CN" dirty="0" smtClean="0"/>
              <a:t>t1,...,</a:t>
            </a:r>
            <a:r>
              <a:rPr lang="en-US" altLang="zh-CN" dirty="0" err="1" smtClean="0"/>
              <a:t>tn</a:t>
            </a:r>
            <a:r>
              <a:rPr lang="zh-CN" altLang="en-US" dirty="0" smtClean="0"/>
              <a:t>中出现的变量在</a:t>
            </a:r>
            <a:r>
              <a:rPr lang="en-US" altLang="zh-CN" dirty="0" smtClean="0"/>
              <a:t> V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	e </a:t>
            </a:r>
            <a:r>
              <a:rPr lang="en-US" altLang="zh-CN" dirty="0" smtClean="0">
                <a:sym typeface="Symbol"/>
              </a:rPr>
              <a:t> </a:t>
            </a:r>
            <a:r>
              <a:rPr lang="en-US" altLang="zh-CN" dirty="0" smtClean="0"/>
              <a:t>QFF</a:t>
            </a:r>
            <a:r>
              <a:rPr lang="en-US" altLang="zh-CN" baseline="-25000" dirty="0" smtClean="0"/>
              <a:t>B</a:t>
            </a:r>
            <a:r>
              <a:rPr lang="zh-CN" altLang="en-US" dirty="0" smtClean="0"/>
              <a:t>且在</a:t>
            </a:r>
            <a:r>
              <a:rPr lang="en-US" altLang="zh-CN" dirty="0" smtClean="0"/>
              <a:t>e</a:t>
            </a:r>
            <a:r>
              <a:rPr lang="zh-CN" altLang="en-US" dirty="0" smtClean="0"/>
              <a:t>中出现的变量在</a:t>
            </a:r>
            <a:r>
              <a:rPr lang="en-US" altLang="zh-CN" dirty="0" smtClean="0"/>
              <a:t> V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	x1,...,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/>
              </a:rPr>
              <a:t></a:t>
            </a:r>
            <a:r>
              <a:rPr lang="en-US" altLang="zh-CN" dirty="0" smtClean="0"/>
              <a:t>V</a:t>
            </a:r>
            <a:r>
              <a:rPr lang="zh-CN" altLang="en-US" dirty="0" smtClean="0"/>
              <a:t>且这些变量不重复</a:t>
            </a: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冒号左边的标号称为</a:t>
            </a:r>
            <a:r>
              <a:rPr lang="en-US" altLang="zh-CN" dirty="0" smtClean="0"/>
              <a:t>	</a:t>
            </a:r>
            <a:r>
              <a:rPr lang="zh-CN" altLang="en-US" dirty="0" smtClean="0"/>
              <a:t>被定义标号</a:t>
            </a:r>
            <a:endParaRPr lang="en-US" altLang="zh-CN" dirty="0" smtClean="0"/>
          </a:p>
          <a:p>
            <a:pPr marL="40005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冒号右边的句子称为</a:t>
            </a:r>
            <a:r>
              <a:rPr lang="en-US" altLang="zh-CN" dirty="0" smtClean="0"/>
              <a:t>	</a:t>
            </a:r>
            <a:r>
              <a:rPr lang="zh-CN" altLang="en-US" dirty="0" smtClean="0"/>
              <a:t>标号定义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矩形 3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</a:t>
            </a:r>
            <a:r>
              <a:rPr lang="en-US" altLang="zh-CN" sz="2800">
                <a:latin typeface="Calibri" pitchFamily="34" charset="0"/>
              </a:rPr>
              <a:t>1 -</a:t>
            </a:r>
            <a:r>
              <a:rPr lang="zh-CN" altLang="en-US" sz="2800">
                <a:latin typeface="Calibri" pitchFamily="34" charset="0"/>
              </a:rPr>
              <a:t>整树平方根：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设计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6650" name="矩形 45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S1:	if (y3&lt;=x) goto S2 else goto S4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400">
                <a:latin typeface="Calibri" pitchFamily="34" charset="0"/>
              </a:rPr>
              <a:t>S3:	(y3):=(y3+y2);  goto S1</a:t>
            </a:r>
          </a:p>
          <a:p>
            <a:r>
              <a:rPr lang="en-US" altLang="zh-CN" sz="2400">
                <a:latin typeface="Calibri" pitchFamily="34" charset="0"/>
              </a:rPr>
              <a:t>S4:	(r):=(y1); goto END</a:t>
            </a:r>
            <a:endParaRPr lang="zh-CN" altLang="en-US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流程图模型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一个</a:t>
            </a:r>
            <a:r>
              <a:rPr lang="en-US" altLang="zh-CN" smtClean="0"/>
              <a:t>(B,V)</a:t>
            </a:r>
            <a:r>
              <a:rPr lang="zh-CN" altLang="en-US" smtClean="0"/>
              <a:t>上的流程图模型</a:t>
            </a:r>
            <a:r>
              <a:rPr lang="en-US" altLang="zh-CN" smtClean="0"/>
              <a:t>T</a:t>
            </a:r>
            <a:r>
              <a:rPr lang="zh-CN" altLang="en-US" smtClean="0"/>
              <a:t>为满足以下条件的指令集合：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标号</a:t>
            </a:r>
            <a:r>
              <a:rPr lang="en-US" altLang="zh-CN" smtClean="0"/>
              <a:t>BEG</a:t>
            </a:r>
            <a:r>
              <a:rPr lang="zh-CN" altLang="en-US" smtClean="0"/>
              <a:t>必须有定义 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出现在标号定义中的除</a:t>
            </a:r>
            <a:r>
              <a:rPr lang="en-US" altLang="zh-CN" smtClean="0"/>
              <a:t>END</a:t>
            </a:r>
            <a:r>
              <a:rPr lang="zh-CN" altLang="en-US" smtClean="0"/>
              <a:t>外的标号必须有定义 </a:t>
            </a:r>
            <a:endParaRPr lang="en-US" altLang="zh-CN" smtClean="0"/>
          </a:p>
          <a:p>
            <a:pPr marL="400050" lvl="1" indent="0" eaLnBrk="1" hangingPunct="1">
              <a:buFont typeface="Arial" charset="0"/>
              <a:buNone/>
            </a:pPr>
            <a:r>
              <a:rPr lang="zh-CN" altLang="en-US" smtClean="0"/>
              <a:t>每个标号最多被定义一次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1666</Words>
  <Application>Microsoft Office PowerPoint</Application>
  <PresentationFormat>全屏显示(4:3)</PresentationFormat>
  <Paragraphs>408</Paragraphs>
  <Slides>31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顺序流程图模型</vt:lpstr>
      <vt:lpstr>课程主要内容(1)</vt:lpstr>
      <vt:lpstr>PowerPoint 演示文稿</vt:lpstr>
      <vt:lpstr>PowerPoint 演示文稿</vt:lpstr>
      <vt:lpstr>PowerPoint 演示文稿</vt:lpstr>
      <vt:lpstr>流程图模型</vt:lpstr>
      <vt:lpstr>指令</vt:lpstr>
      <vt:lpstr>PowerPoint 演示文稿</vt:lpstr>
      <vt:lpstr>流程图模型</vt:lpstr>
      <vt:lpstr>PowerPoint 演示文稿</vt:lpstr>
      <vt:lpstr>模型</vt:lpstr>
      <vt:lpstr>系统状态</vt:lpstr>
      <vt:lpstr>状态迁移关系</vt:lpstr>
      <vt:lpstr>状态迁移关系</vt:lpstr>
      <vt:lpstr>PowerPoint 演示文稿</vt:lpstr>
      <vt:lpstr>PowerPoint 演示文稿</vt:lpstr>
      <vt:lpstr>计算</vt:lpstr>
      <vt:lpstr>可达状态集</vt:lpstr>
      <vt:lpstr>模型</vt:lpstr>
      <vt:lpstr>正确性性质</vt:lpstr>
      <vt:lpstr>正确性问题(终止性)</vt:lpstr>
      <vt:lpstr>正确性问题(部分正确性与完全正确性)</vt:lpstr>
      <vt:lpstr>正确性问题(部分正确性与完全正确性)</vt:lpstr>
      <vt:lpstr>模型</vt:lpstr>
      <vt:lpstr>正确性问题</vt:lpstr>
      <vt:lpstr>顺序流程图模型与卫式迁移模型的等价</vt:lpstr>
      <vt:lpstr>PowerPoint 演示文稿</vt:lpstr>
      <vt:lpstr>PowerPoint 演示文稿</vt:lpstr>
      <vt:lpstr>模型之间的关系</vt:lpstr>
      <vt:lpstr>模型之间的关系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zwh</cp:lastModifiedBy>
  <cp:revision>197</cp:revision>
  <dcterms:modified xsi:type="dcterms:W3CDTF">2018-03-29T01:31:45Z</dcterms:modified>
</cp:coreProperties>
</file>