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6" r:id="rId2"/>
    <p:sldId id="316" r:id="rId3"/>
    <p:sldId id="267" r:id="rId4"/>
    <p:sldId id="325" r:id="rId5"/>
    <p:sldId id="326" r:id="rId6"/>
    <p:sldId id="327" r:id="rId7"/>
    <p:sldId id="328" r:id="rId8"/>
    <p:sldId id="288" r:id="rId9"/>
    <p:sldId id="289" r:id="rId10"/>
    <p:sldId id="312" r:id="rId11"/>
    <p:sldId id="313" r:id="rId12"/>
    <p:sldId id="292" r:id="rId13"/>
    <p:sldId id="297" r:id="rId14"/>
    <p:sldId id="294" r:id="rId15"/>
    <p:sldId id="314" r:id="rId16"/>
    <p:sldId id="298" r:id="rId17"/>
    <p:sldId id="300" r:id="rId18"/>
    <p:sldId id="305" r:id="rId19"/>
    <p:sldId id="317" r:id="rId20"/>
    <p:sldId id="299" r:id="rId21"/>
    <p:sldId id="301" r:id="rId22"/>
    <p:sldId id="302" r:id="rId23"/>
    <p:sldId id="306" r:id="rId24"/>
    <p:sldId id="304" r:id="rId25"/>
    <p:sldId id="318" r:id="rId26"/>
    <p:sldId id="324" r:id="rId27"/>
    <p:sldId id="321" r:id="rId28"/>
    <p:sldId id="322" r:id="rId29"/>
    <p:sldId id="323" r:id="rId30"/>
    <p:sldId id="329" r:id="rId31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63" autoAdjust="0"/>
    <p:restoredTop sz="94660"/>
  </p:normalViewPr>
  <p:slideViewPr>
    <p:cSldViewPr>
      <p:cViewPr>
        <p:scale>
          <a:sx n="66" d="100"/>
          <a:sy n="66" d="100"/>
        </p:scale>
        <p:origin x="-1128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F786A6D-F6D1-473D-9C98-36682B370416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44F87A-ADB2-40CE-B144-A16EE5C75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F654F6-B829-494E-9E61-CB861B80C46A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314"/>
            <a:ext cx="5445760" cy="447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3CAF301-DD1F-4B4C-943B-70FD8835C0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640E74-30FA-4543-9959-47A5504B2BE7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849656-654D-43C0-9601-CFF70133FF06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F1E0C-C7C1-4492-A04B-00E0B2EC613B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867812-D532-415D-8FCD-42F0FBDC6A42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927011-FD8F-4AB0-B321-03B14B01B9DA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54858D-D999-40C5-9E7F-BEE83CFAFB7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B0D447-396D-42EB-9702-E70624571FAF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59E250-21C7-403B-A17F-F7E2EA44810C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CE7B-BF9E-40BB-AAAB-3BCE54E5D65B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6" name="灯片编号占位符 3"/>
          <p:cNvSpPr txBox="1">
            <a:spLocks noGrp="1"/>
          </p:cNvSpPr>
          <p:nvPr/>
        </p:nvSpPr>
        <p:spPr bwMode="auto">
          <a:xfrm>
            <a:off x="3856076" y="9441352"/>
            <a:ext cx="2949581" cy="49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98" tIns="46000" rIns="91998" bIns="46000" anchor="b"/>
          <a:lstStyle/>
          <a:p>
            <a:pPr algn="r"/>
            <a:fld id="{F9DC66FB-1BD3-481E-A3A7-8B42F76B2C6A}" type="slidenum">
              <a:rPr lang="zh-CN" altLang="en-US" sz="1200"/>
              <a:pPr algn="r"/>
              <a:t>30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6C5DAA-72A1-4DD0-9D8C-286540C5A249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D9DC0C-3462-40CF-9B01-978BEB6830EB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82D57C-9388-41D8-BDC0-9BFCE0A2D80C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353CFF-0803-4432-90CA-9F3ECCAA8E80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601A82-E8CF-4FAD-9D0A-1F988E66E43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C5AAF-450F-4DF3-8A93-E9A5C68EF58D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49DC36-FCCB-4EF4-A468-94995A4617E6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85F1F3-8E1F-4E5C-8F9D-04B460F33531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F7F69-2273-48D1-B86C-70596A97248E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EEDA2-E8B4-4432-8FFD-734E68F59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8124F-F621-47C9-B035-49C5C7CFA7E0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4E32C-F7E9-4B8D-B264-424A4EE5C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ECCC-596C-4FF3-AE5A-F9B799ECC61D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E6C9E-3135-4DB4-A7DA-F39B63B21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E8915-57D0-4C0A-AB55-6A9BF6ACA07E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6EDBA-04F2-4FB5-8F58-9D5B20A360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F168-4648-4E09-8BF8-26BCFCB5C23C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1916D-BD72-4328-9104-3A420D48F1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90B5-38B8-4BCF-89EE-5F4FAFAE193E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2281C-B619-4EC4-82BB-5732F57D5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15EC-D036-4A70-83D9-991B6BFA58F9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5578D-B5E6-4E40-B420-0B0774E693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7B25-7C7E-4D1E-A243-428232967D58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C776B-8341-44A7-842D-49A6635F0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65343-74CA-4253-A3C1-79CD938F00DA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CA31A-89C5-47D4-96C4-E1860031C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F2040-C3CD-4852-BD68-0696FFCC3E7E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D38A-FF68-4040-B166-F15E4FF6B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6CE12-81A6-4B39-B21E-31AFEA91D5F0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17D86-2171-4AFE-AFB0-B54D86D991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57742-24C5-411D-B522-9EA7FDFB7207}" type="datetimeFigureOut">
              <a:rPr lang="zh-CN" altLang="en-US"/>
              <a:pPr>
                <a:defRPr/>
              </a:pPr>
              <a:t>2018-4-11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4E4F70-A9C8-40F8-867D-73F9DF8D90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lec3/a1x.ppt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207375" cy="14700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结构化循环语句模型</a:t>
            </a:r>
            <a:endParaRPr lang="en-US" altLang="zh-CN" sz="4000" smtClean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07950" y="3573463"/>
            <a:ext cx="8856663" cy="25193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中国科学院软件研究所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计算机科学国家重点实验室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张文辉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http://lcs.ios.ac.cn/~zwh/</a:t>
            </a:r>
          </a:p>
          <a:p>
            <a:pPr eaLnBrk="1" hangingPunct="1"/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5363" name="Subtitle 2"/>
          <p:cNvSpPr txBox="1">
            <a:spLocks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整树平方根：软件编码</a:t>
            </a:r>
            <a:r>
              <a:rPr lang="en-US" altLang="zh-CN" sz="2800">
                <a:latin typeface="Calibri" pitchFamily="34" charset="0"/>
              </a:rPr>
              <a:t>2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26626" name="矩形 30"/>
          <p:cNvSpPr>
            <a:spLocks noChangeArrowheads="1"/>
          </p:cNvSpPr>
          <p:nvPr/>
        </p:nvSpPr>
        <p:spPr bwMode="auto">
          <a:xfrm>
            <a:off x="4067943" y="1844824"/>
            <a:ext cx="507605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	</a:t>
            </a:r>
            <a:r>
              <a:rPr lang="en-US" altLang="zh-CN" sz="2800" dirty="0" smtClean="0">
                <a:latin typeface="Calibri" pitchFamily="34" charset="0"/>
              </a:rPr>
              <a:t>y1</a:t>
            </a:r>
            <a:r>
              <a:rPr lang="en-US" altLang="zh-CN" sz="2800" dirty="0">
                <a:latin typeface="Calibri" pitchFamily="34" charset="0"/>
              </a:rPr>
              <a:t>:=0; y2:=1; y3:=1; </a:t>
            </a:r>
          </a:p>
          <a:p>
            <a:r>
              <a:rPr lang="en-US" altLang="zh-CN" sz="2800" dirty="0">
                <a:latin typeface="Calibri" pitchFamily="34" charset="0"/>
              </a:rPr>
              <a:t>	while (</a:t>
            </a:r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y3&lt;=x) do</a:t>
            </a:r>
          </a:p>
          <a:p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		y1:=y1+1; </a:t>
            </a:r>
          </a:p>
          <a:p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		y2:=</a:t>
            </a:r>
            <a:r>
              <a:rPr lang="en-US" altLang="zh-CN" sz="2800" dirty="0">
                <a:latin typeface="Calibri" pitchFamily="34" charset="0"/>
              </a:rPr>
              <a:t>y2+2;  </a:t>
            </a:r>
          </a:p>
          <a:p>
            <a:r>
              <a:rPr lang="en-US" altLang="zh-CN" sz="2800" dirty="0">
                <a:latin typeface="Calibri" pitchFamily="34" charset="0"/>
              </a:rPr>
              <a:t> 		y3:=y3+y2  </a:t>
            </a:r>
          </a:p>
          <a:p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en-US" altLang="zh-CN" sz="2800" dirty="0" err="1">
                <a:latin typeface="Calibri" pitchFamily="34" charset="0"/>
              </a:rPr>
              <a:t>od</a:t>
            </a:r>
            <a:r>
              <a:rPr lang="en-US" altLang="zh-CN" sz="2800" dirty="0">
                <a:latin typeface="Calibri" pitchFamily="34" charset="0"/>
              </a:rPr>
              <a:t>;</a:t>
            </a:r>
          </a:p>
          <a:p>
            <a:pPr marL="0" lvl="2"/>
            <a:r>
              <a:rPr lang="en-US" altLang="zh-CN" sz="2800" dirty="0">
                <a:latin typeface="Calibri" pitchFamily="34" charset="0"/>
              </a:rPr>
              <a:t>	r:=y1;</a:t>
            </a:r>
            <a:endParaRPr lang="zh-CN" altLang="en-US" sz="2800" dirty="0">
              <a:latin typeface="Calibri" pitchFamily="34" charset="0"/>
            </a:endParaRPr>
          </a:p>
          <a:p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el-GR" altLang="zh-CN" sz="2800" dirty="0">
                <a:latin typeface="Calibri" pitchFamily="34" charset="0"/>
              </a:rPr>
              <a:t>ε</a:t>
            </a:r>
            <a:r>
              <a:rPr lang="en-US" altLang="zh-CN" sz="2800" dirty="0">
                <a:latin typeface="Calibri" pitchFamily="34" charset="0"/>
              </a:rPr>
              <a:t> </a:t>
            </a:r>
            <a:endParaRPr lang="en-US" altLang="zh-CN" sz="28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627" name="矩形 4"/>
          <p:cNvSpPr>
            <a:spLocks noChangeArrowheads="1"/>
          </p:cNvSpPr>
          <p:nvPr/>
        </p:nvSpPr>
        <p:spPr bwMode="auto">
          <a:xfrm>
            <a:off x="0" y="1844824"/>
            <a:ext cx="406794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Calibri" pitchFamily="34" charset="0"/>
              </a:rPr>
              <a:t>y1=0</a:t>
            </a:r>
            <a:r>
              <a:rPr lang="en-US" altLang="zh-CN" sz="2800" dirty="0">
                <a:latin typeface="Calibri" pitchFamily="34" charset="0"/>
              </a:rPr>
              <a:t>; y2=1; y3=1; </a:t>
            </a:r>
          </a:p>
          <a:p>
            <a:r>
              <a:rPr lang="en-US" altLang="zh-CN" sz="2800" dirty="0">
                <a:latin typeface="Calibri" pitchFamily="34" charset="0"/>
              </a:rPr>
              <a:t>while (</a:t>
            </a:r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y3&lt;=x) {</a:t>
            </a:r>
          </a:p>
          <a:p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	y1=y1+1; </a:t>
            </a:r>
          </a:p>
          <a:p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	y2=</a:t>
            </a:r>
            <a:r>
              <a:rPr lang="en-US" altLang="zh-CN" sz="2800" dirty="0">
                <a:latin typeface="Calibri" pitchFamily="34" charset="0"/>
              </a:rPr>
              <a:t>y2+2;  </a:t>
            </a:r>
          </a:p>
          <a:p>
            <a:r>
              <a:rPr lang="en-US" altLang="zh-CN" sz="2800" dirty="0">
                <a:latin typeface="Calibri" pitchFamily="34" charset="0"/>
              </a:rPr>
              <a:t> 	y3=y3+y2;  </a:t>
            </a:r>
          </a:p>
          <a:p>
            <a:r>
              <a:rPr lang="en-US" altLang="zh-CN" sz="2800" dirty="0">
                <a:latin typeface="Calibri" pitchFamily="34" charset="0"/>
              </a:rPr>
              <a:t>}</a:t>
            </a:r>
          </a:p>
          <a:p>
            <a:r>
              <a:rPr lang="en-US" altLang="zh-CN" sz="2800" dirty="0">
                <a:latin typeface="Calibri" pitchFamily="34" charset="0"/>
              </a:rPr>
              <a:t>r=y1; </a:t>
            </a:r>
            <a:endParaRPr lang="en-US" altLang="zh-CN" sz="2800" dirty="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整树平方根：软件编码</a:t>
            </a:r>
            <a:r>
              <a:rPr lang="en-US" altLang="zh-CN" sz="2800">
                <a:latin typeface="Calibri" pitchFamily="34" charset="0"/>
              </a:rPr>
              <a:t>2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27650" name="矩形 30"/>
          <p:cNvSpPr>
            <a:spLocks noChangeArrowheads="1"/>
          </p:cNvSpPr>
          <p:nvPr/>
        </p:nvSpPr>
        <p:spPr bwMode="auto">
          <a:xfrm>
            <a:off x="4500563" y="908720"/>
            <a:ext cx="46434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Calibri" pitchFamily="34" charset="0"/>
              </a:rPr>
              <a:t>	y1</a:t>
            </a:r>
            <a:r>
              <a:rPr lang="en-US" altLang="zh-CN" sz="2400" dirty="0">
                <a:latin typeface="Calibri" pitchFamily="34" charset="0"/>
              </a:rPr>
              <a:t>:=0; y2:=1; y3:=1; </a:t>
            </a:r>
          </a:p>
          <a:p>
            <a:r>
              <a:rPr lang="en-US" altLang="zh-CN" sz="2400" dirty="0">
                <a:latin typeface="Calibri" pitchFamily="34" charset="0"/>
              </a:rPr>
              <a:t>	while (</a:t>
            </a:r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y3&lt;=x) do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		y1:=y1+1; 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		y2:=</a:t>
            </a:r>
            <a:r>
              <a:rPr lang="en-US" altLang="zh-CN" sz="2400" dirty="0">
                <a:latin typeface="Calibri" pitchFamily="34" charset="0"/>
              </a:rPr>
              <a:t>y2+2;  </a:t>
            </a:r>
          </a:p>
          <a:p>
            <a:r>
              <a:rPr lang="en-US" altLang="zh-CN" sz="2400" dirty="0">
                <a:latin typeface="Calibri" pitchFamily="34" charset="0"/>
              </a:rPr>
              <a:t> 		y3:=y3+y2  </a:t>
            </a:r>
          </a:p>
          <a:p>
            <a:r>
              <a:rPr lang="en-US" altLang="zh-CN" sz="2400" dirty="0">
                <a:latin typeface="Calibri" pitchFamily="34" charset="0"/>
              </a:rPr>
              <a:t>	</a:t>
            </a:r>
            <a:r>
              <a:rPr lang="en-US" altLang="zh-CN" sz="2400" dirty="0" err="1">
                <a:latin typeface="Calibri" pitchFamily="34" charset="0"/>
              </a:rPr>
              <a:t>od</a:t>
            </a:r>
            <a:r>
              <a:rPr lang="en-US" altLang="zh-CN" sz="2400" dirty="0">
                <a:latin typeface="Calibri" pitchFamily="34" charset="0"/>
              </a:rPr>
              <a:t>;</a:t>
            </a:r>
          </a:p>
          <a:p>
            <a:pPr marL="0" lvl="2"/>
            <a:r>
              <a:rPr lang="en-US" altLang="zh-CN" sz="2400" dirty="0">
                <a:latin typeface="Calibri" pitchFamily="34" charset="0"/>
              </a:rPr>
              <a:t>	r:=y1;</a:t>
            </a:r>
          </a:p>
          <a:p>
            <a:r>
              <a:rPr lang="en-US" altLang="zh-CN" sz="2400" dirty="0">
                <a:latin typeface="Calibri" pitchFamily="34" charset="0"/>
              </a:rPr>
              <a:t>	</a:t>
            </a:r>
            <a:r>
              <a:rPr lang="el-GR" altLang="zh-CN" sz="2400" dirty="0">
                <a:latin typeface="Calibri" pitchFamily="34" charset="0"/>
              </a:rPr>
              <a:t>ε</a:t>
            </a:r>
            <a:r>
              <a:rPr lang="en-US" altLang="zh-CN" sz="2400" dirty="0">
                <a:latin typeface="Calibri" pitchFamily="34" charset="0"/>
              </a:rPr>
              <a:t> </a:t>
            </a:r>
            <a:endParaRPr lang="en-US" altLang="zh-CN" sz="20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0" y="836613"/>
            <a:ext cx="37449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zh-CN" sz="2400" dirty="0">
                <a:latin typeface="Calibri" pitchFamily="34" charset="0"/>
              </a:rPr>
              <a:t>y1=0; y2=1; y3=1; </a:t>
            </a:r>
          </a:p>
          <a:p>
            <a:r>
              <a:rPr lang="en-US" altLang="zh-CN" sz="2400" dirty="0">
                <a:latin typeface="Calibri" pitchFamily="34" charset="0"/>
              </a:rPr>
              <a:t>while (</a:t>
            </a:r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y3&lt;=x) {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	y1=y1+1; 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	y2=</a:t>
            </a:r>
            <a:r>
              <a:rPr lang="en-US" altLang="zh-CN" sz="2400" dirty="0">
                <a:latin typeface="Calibri" pitchFamily="34" charset="0"/>
              </a:rPr>
              <a:t>y2+2;  </a:t>
            </a:r>
          </a:p>
          <a:p>
            <a:r>
              <a:rPr lang="en-US" altLang="zh-CN" sz="2400" dirty="0">
                <a:latin typeface="Calibri" pitchFamily="34" charset="0"/>
              </a:rPr>
              <a:t> 	y3=y3+y2;  </a:t>
            </a:r>
          </a:p>
          <a:p>
            <a:r>
              <a:rPr lang="en-US" altLang="zh-CN" sz="2400" dirty="0">
                <a:latin typeface="Calibri" pitchFamily="34" charset="0"/>
              </a:rPr>
              <a:t>}</a:t>
            </a:r>
          </a:p>
          <a:p>
            <a:r>
              <a:rPr lang="en-US" altLang="zh-CN" sz="2400" dirty="0">
                <a:latin typeface="Calibri" pitchFamily="34" charset="0"/>
              </a:rPr>
              <a:t>r=y1; </a:t>
            </a:r>
            <a:endParaRPr lang="en-US" altLang="zh-CN" sz="2000" dirty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7652" name="内容占位符 2"/>
          <p:cNvSpPr txBox="1">
            <a:spLocks/>
          </p:cNvSpPr>
          <p:nvPr/>
        </p:nvSpPr>
        <p:spPr bwMode="auto">
          <a:xfrm>
            <a:off x="2411413" y="4049713"/>
            <a:ext cx="288131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B=(F,P)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F={+,0,1,2}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P={&lt;=,=}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V={y1,y2,y3,x,r}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状态集合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状态迁移关系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计算</a:t>
            </a:r>
            <a:r>
              <a:rPr lang="en-US" altLang="zh-CN" smtClean="0"/>
              <a:t>/</a:t>
            </a:r>
            <a:r>
              <a:rPr lang="zh-CN" altLang="en-US" smtClean="0"/>
              <a:t>运行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系统状态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结构化循环语句模型的系统状态有两个部分：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模型运行的剩余部分</a:t>
            </a:r>
            <a:r>
              <a:rPr lang="en-US" altLang="zh-CN" smtClean="0"/>
              <a:t>(</a:t>
            </a:r>
            <a:r>
              <a:rPr lang="zh-CN" altLang="en-US" smtClean="0"/>
              <a:t>控制状态</a:t>
            </a:r>
            <a:r>
              <a:rPr lang="en-US" altLang="zh-CN" smtClean="0"/>
              <a:t>)</a:t>
            </a:r>
            <a:r>
              <a:rPr lang="zh-CN" altLang="en-US" smtClean="0"/>
              <a:t>和变量状态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变量状态空间：</a:t>
            </a:r>
            <a:r>
              <a:rPr lang="en-US" altLang="zh-CN" smtClean="0"/>
              <a:t>V</a:t>
            </a:r>
            <a:r>
              <a:rPr lang="zh-CN" altLang="en-US" smtClean="0"/>
              <a:t>中变量取值的组合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zh-CN" smtClean="0">
                <a:sym typeface="Symbol" pitchFamily="18" charset="2"/>
              </a:rPr>
              <a:t>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{</a:t>
            </a:r>
            <a:r>
              <a:rPr lang="zh-CN" altLang="en-US" smtClean="0">
                <a:sym typeface="Symbol" pitchFamily="18" charset="2"/>
              </a:rPr>
              <a:t> </a:t>
            </a:r>
            <a:r>
              <a:rPr lang="en-US" altLang="zh-CN" smtClean="0">
                <a:sym typeface="Symbol" pitchFamily="18" charset="2"/>
              </a:rPr>
              <a:t>|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(x)D,xV}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系统的状态空间为程序和</a:t>
            </a:r>
            <a:r>
              <a:rPr lang="en-US" altLang="zh-CN" smtClean="0"/>
              <a:t>V</a:t>
            </a:r>
            <a:r>
              <a:rPr lang="zh-CN" altLang="en-US" smtClean="0"/>
              <a:t>中变量取值的组合</a:t>
            </a:r>
            <a:r>
              <a:rPr lang="en-US" altLang="zh-CN" b="1" i="1" smtClean="0"/>
              <a:t>S</a:t>
            </a:r>
            <a:r>
              <a:rPr lang="en-US" altLang="zh-CN" smtClean="0"/>
              <a:t> x </a:t>
            </a:r>
            <a:r>
              <a:rPr lang="zh-CN" altLang="zh-CN" smtClean="0">
                <a:sym typeface="Symbol" pitchFamily="18" charset="2"/>
              </a:rPr>
              <a:t>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状态迁移关系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>
            <a:normAutofit/>
          </a:bodyPr>
          <a:lstStyle/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B</a:t>
            </a:r>
            <a:r>
              <a:rPr lang="zh-CN" altLang="en-US" smtClean="0"/>
              <a:t>的一个解释</a:t>
            </a:r>
            <a:r>
              <a:rPr lang="en-US" altLang="zh-CN" smtClean="0"/>
              <a:t>I</a:t>
            </a:r>
            <a:r>
              <a:rPr lang="zh-CN" altLang="en-US" smtClean="0"/>
              <a:t>。给定</a:t>
            </a:r>
            <a:r>
              <a:rPr lang="en-US" altLang="zh-CN" smtClean="0"/>
              <a:t>S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(S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(S*,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*</a:t>
            </a:r>
            <a:r>
              <a:rPr lang="en-US" altLang="zh-CN" smtClean="0"/>
              <a:t>)</a:t>
            </a:r>
            <a:r>
              <a:rPr lang="zh-CN" altLang="en-US" smtClean="0"/>
              <a:t>当且仅当以下一种情况成立：</a:t>
            </a: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是</a:t>
            </a:r>
            <a:r>
              <a:rPr lang="el-GR" altLang="zh-CN" smtClean="0"/>
              <a:t>ε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*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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是</a:t>
            </a:r>
            <a:r>
              <a:rPr lang="en-US" altLang="zh-CN" smtClean="0"/>
              <a:t>x:=t;S* 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*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[x/I(t)(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)]</a:t>
            </a: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是</a:t>
            </a:r>
            <a:r>
              <a:rPr lang="en-US" altLang="zh-CN" smtClean="0"/>
              <a:t>if (e) then T else T’ fi; S’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/>
              <a:t> e</a:t>
            </a:r>
            <a:r>
              <a:rPr lang="zh-CN" altLang="en-US" smtClean="0"/>
              <a:t>且</a:t>
            </a:r>
            <a:r>
              <a:rPr lang="en-US" altLang="zh-CN" smtClean="0"/>
              <a:t>S*=T;S’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*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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是</a:t>
            </a:r>
            <a:r>
              <a:rPr lang="en-US" altLang="zh-CN" smtClean="0"/>
              <a:t>if (e) then T else T’ fi; S’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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/>
              <a:t> e)</a:t>
            </a:r>
            <a:r>
              <a:rPr lang="zh-CN" altLang="en-US" smtClean="0"/>
              <a:t>且</a:t>
            </a:r>
            <a:r>
              <a:rPr lang="en-US" altLang="zh-CN" smtClean="0"/>
              <a:t>S*=T’;S’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*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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是</a:t>
            </a:r>
            <a:r>
              <a:rPr lang="en-US" altLang="zh-CN" smtClean="0"/>
              <a:t>while (e) do T od; S’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/>
              <a:t> e</a:t>
            </a:r>
            <a:r>
              <a:rPr lang="zh-CN" altLang="en-US" smtClean="0"/>
              <a:t>且</a:t>
            </a:r>
            <a:r>
              <a:rPr lang="en-US" altLang="zh-CN" smtClean="0"/>
              <a:t>S*=T;S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*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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是</a:t>
            </a:r>
            <a:r>
              <a:rPr lang="en-US" altLang="zh-CN" smtClean="0"/>
              <a:t>while (e) do T od; S’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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/>
              <a:t> e)</a:t>
            </a:r>
            <a:r>
              <a:rPr lang="zh-CN" altLang="en-US" smtClean="0"/>
              <a:t>且</a:t>
            </a:r>
            <a:r>
              <a:rPr lang="en-US" altLang="zh-CN" smtClean="0"/>
              <a:t>S*=S’</a:t>
            </a:r>
            <a:r>
              <a:rPr lang="zh-CN" altLang="en-US" smtClean="0"/>
              <a:t>且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*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</a:t>
            </a: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整树平方根：软件编码</a:t>
            </a:r>
            <a:r>
              <a:rPr lang="en-US" altLang="zh-CN" sz="2800">
                <a:latin typeface="Calibri" pitchFamily="34" charset="0"/>
              </a:rPr>
              <a:t>2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34819" name="内容占位符 2"/>
          <p:cNvSpPr txBox="1">
            <a:spLocks/>
          </p:cNvSpPr>
          <p:nvPr/>
        </p:nvSpPr>
        <p:spPr bwMode="auto">
          <a:xfrm>
            <a:off x="0" y="908050"/>
            <a:ext cx="287972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B=(F,P)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F={+,0,1,2}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P={&lt;=,=}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endParaRPr lang="en-US" altLang="zh-CN" sz="240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V={y1,y2,y3,x,r}</a:t>
            </a:r>
          </a:p>
        </p:txBody>
      </p:sp>
      <p:sp>
        <p:nvSpPr>
          <p:cNvPr id="34820" name="矩形 6"/>
          <p:cNvSpPr>
            <a:spLocks noChangeArrowheads="1"/>
          </p:cNvSpPr>
          <p:nvPr/>
        </p:nvSpPr>
        <p:spPr bwMode="auto">
          <a:xfrm>
            <a:off x="0" y="3500438"/>
            <a:ext cx="4572000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I=(N,I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)</a:t>
            </a: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</a:endParaRP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(+)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+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(0)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0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(1)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1,        </a:t>
            </a: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(2)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2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(&lt;=)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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(=)  = 	</a:t>
            </a:r>
            <a:r>
              <a:rPr lang="en-US" altLang="zh-CN" sz="2400" b="1">
                <a:latin typeface="Calibri" pitchFamily="34" charset="0"/>
                <a:sym typeface="Symbol" pitchFamily="18" charset="2"/>
              </a:rPr>
              <a:t>=</a:t>
            </a: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6" name="矩形 30"/>
          <p:cNvSpPr>
            <a:spLocks noChangeArrowheads="1"/>
          </p:cNvSpPr>
          <p:nvPr/>
        </p:nvSpPr>
        <p:spPr bwMode="auto">
          <a:xfrm>
            <a:off x="4500563" y="908720"/>
            <a:ext cx="464343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Calibri" pitchFamily="34" charset="0"/>
              </a:rPr>
              <a:t>	y1</a:t>
            </a:r>
            <a:r>
              <a:rPr lang="en-US" altLang="zh-CN" sz="2400" dirty="0">
                <a:latin typeface="Calibri" pitchFamily="34" charset="0"/>
              </a:rPr>
              <a:t>:=0; y2:=1; y3:=1; </a:t>
            </a:r>
          </a:p>
          <a:p>
            <a:r>
              <a:rPr lang="en-US" altLang="zh-CN" sz="2400" dirty="0">
                <a:latin typeface="Calibri" pitchFamily="34" charset="0"/>
              </a:rPr>
              <a:t>	while (</a:t>
            </a:r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y3&lt;=x) do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		y1:=y1+1; 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		y2:=</a:t>
            </a:r>
            <a:r>
              <a:rPr lang="en-US" altLang="zh-CN" sz="2400" dirty="0">
                <a:latin typeface="Calibri" pitchFamily="34" charset="0"/>
              </a:rPr>
              <a:t>y2+2;  </a:t>
            </a:r>
          </a:p>
          <a:p>
            <a:r>
              <a:rPr lang="en-US" altLang="zh-CN" sz="2400" dirty="0">
                <a:latin typeface="Calibri" pitchFamily="34" charset="0"/>
              </a:rPr>
              <a:t> 		y3:=y3+y2  </a:t>
            </a:r>
          </a:p>
          <a:p>
            <a:r>
              <a:rPr lang="en-US" altLang="zh-CN" sz="2400" dirty="0">
                <a:latin typeface="Calibri" pitchFamily="34" charset="0"/>
              </a:rPr>
              <a:t>	</a:t>
            </a:r>
            <a:r>
              <a:rPr lang="en-US" altLang="zh-CN" sz="2400" dirty="0" err="1">
                <a:latin typeface="Calibri" pitchFamily="34" charset="0"/>
              </a:rPr>
              <a:t>od</a:t>
            </a:r>
            <a:r>
              <a:rPr lang="en-US" altLang="zh-CN" sz="2400" dirty="0">
                <a:latin typeface="Calibri" pitchFamily="34" charset="0"/>
              </a:rPr>
              <a:t>;</a:t>
            </a:r>
          </a:p>
          <a:p>
            <a:pPr marL="0" lvl="2"/>
            <a:r>
              <a:rPr lang="en-US" altLang="zh-CN" sz="2400" dirty="0">
                <a:latin typeface="Calibri" pitchFamily="34" charset="0"/>
              </a:rPr>
              <a:t>	r:=y1;</a:t>
            </a:r>
          </a:p>
          <a:p>
            <a:r>
              <a:rPr lang="en-US" altLang="zh-CN" sz="2400" dirty="0">
                <a:latin typeface="Calibri" pitchFamily="34" charset="0"/>
              </a:rPr>
              <a:t>	</a:t>
            </a:r>
            <a:r>
              <a:rPr lang="el-GR" altLang="zh-CN" sz="2400" dirty="0">
                <a:latin typeface="Calibri" pitchFamily="34" charset="0"/>
              </a:rPr>
              <a:t>ε</a:t>
            </a:r>
            <a:r>
              <a:rPr lang="en-US" altLang="zh-CN" sz="2400" dirty="0">
                <a:latin typeface="Calibri" pitchFamily="34" charset="0"/>
              </a:rPr>
              <a:t> </a:t>
            </a:r>
            <a:endParaRPr lang="en-US" altLang="zh-CN" sz="2000" dirty="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计算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结构化循环语句模型</a:t>
            </a:r>
            <a:r>
              <a:rPr lang="en-US" altLang="zh-CN" smtClean="0"/>
              <a:t>S</a:t>
            </a:r>
            <a:r>
              <a:rPr lang="zh-CN" altLang="en-US" smtClean="0"/>
              <a:t>的一个计算是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</a:t>
            </a:r>
            <a:r>
              <a:rPr lang="en-US" altLang="zh-CN" b="1" i="1" smtClean="0"/>
              <a:t>S</a:t>
            </a:r>
            <a:r>
              <a:rPr lang="en-US" altLang="zh-CN" smtClean="0"/>
              <a:t> x </a:t>
            </a:r>
            <a:r>
              <a:rPr lang="en-US" altLang="zh-CN" smtClean="0">
                <a:sym typeface="Symbol" pitchFamily="18" charset="2"/>
              </a:rPr>
              <a:t></a:t>
            </a:r>
            <a:r>
              <a:rPr lang="zh-CN" altLang="en-US" smtClean="0"/>
              <a:t>上的一个无穷序列</a:t>
            </a:r>
            <a:r>
              <a:rPr lang="en-US" altLang="zh-CN" smtClean="0"/>
              <a:t>(S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smtClean="0"/>
              <a:t>)(S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)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</a:t>
            </a:r>
            <a:r>
              <a:rPr lang="en-US" altLang="zh-CN" smtClean="0"/>
              <a:t>S</a:t>
            </a:r>
            <a:r>
              <a:rPr lang="en-US" altLang="zh-CN" baseline="-25000" smtClean="0"/>
              <a:t>0 </a:t>
            </a:r>
            <a:r>
              <a:rPr lang="en-US" altLang="zh-CN" smtClean="0"/>
              <a:t>=S</a:t>
            </a:r>
            <a:r>
              <a:rPr lang="zh-CN" altLang="en-US" smtClean="0"/>
              <a:t>且对任意</a:t>
            </a:r>
            <a:r>
              <a:rPr lang="en-US" altLang="zh-CN" smtClean="0"/>
              <a:t>i</a:t>
            </a:r>
            <a:r>
              <a:rPr lang="zh-CN" altLang="en-US" smtClean="0"/>
              <a:t>有</a:t>
            </a:r>
            <a:r>
              <a:rPr lang="en-US" altLang="zh-CN" smtClean="0"/>
              <a:t>(S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 (S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可达状态集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定义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zh-CN" altLang="en-US" smtClean="0"/>
              <a:t>为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zh-CN" altLang="en-US" smtClean="0"/>
              <a:t> 的自反闭包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结构化循环语句模型</a:t>
            </a:r>
            <a:r>
              <a:rPr lang="en-US" altLang="zh-CN" smtClean="0"/>
              <a:t>S</a:t>
            </a:r>
            <a:r>
              <a:rPr lang="zh-CN" altLang="en-US" smtClean="0"/>
              <a:t>在初始变量状态为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/>
              <a:t>时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运行可到达的状态的集合为</a:t>
            </a:r>
            <a:r>
              <a:rPr lang="en-US" altLang="zh-CN" smtClean="0"/>
              <a:t> { (S’,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en-US" altLang="zh-CN" smtClean="0"/>
              <a:t>(S’,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模型</a:t>
            </a:r>
            <a:r>
              <a:rPr lang="en-US" altLang="zh-CN" smtClean="0"/>
              <a:t>S</a:t>
            </a:r>
            <a:r>
              <a:rPr lang="zh-CN" altLang="en-US" smtClean="0"/>
              <a:t>在初始变量状态为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zh-CN" altLang="en-US" smtClean="0"/>
              <a:t>时的计算可终止，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当且仅当存在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zh-CN" altLang="en-US" smtClean="0"/>
              <a:t>使得</a:t>
            </a:r>
            <a:r>
              <a:rPr lang="en-US" altLang="zh-CN" smtClean="0"/>
              <a:t>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en-US" altLang="zh-CN" smtClean="0"/>
              <a:t>(</a:t>
            </a:r>
            <a:r>
              <a:rPr lang="el-GR" altLang="zh-CN" smtClean="0"/>
              <a:t>ε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S：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状态集：</a:t>
            </a:r>
            <a:r>
              <a:rPr lang="en-US" altLang="zh-CN" b="1" i="1" smtClean="0"/>
              <a:t>S</a:t>
            </a:r>
            <a:r>
              <a:rPr lang="en-US" altLang="zh-CN" smtClean="0"/>
              <a:t> x </a:t>
            </a:r>
            <a:r>
              <a:rPr lang="en-US" altLang="zh-CN" smtClean="0">
                <a:sym typeface="Symbol" pitchFamily="18" charset="2"/>
              </a:rPr>
              <a:t>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迁移关系：</a:t>
            </a:r>
            <a:r>
              <a:rPr lang="en-US" altLang="zh-CN" smtClean="0">
                <a:sym typeface="Symbol" pitchFamily="18" charset="2"/>
              </a:rPr>
              <a:t> 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初始状态集：</a:t>
            </a:r>
            <a:r>
              <a:rPr lang="en-US" altLang="zh-CN" smtClean="0"/>
              <a:t> { 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 </a:t>
            </a:r>
            <a:r>
              <a:rPr lang="en-US" altLang="zh-CN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标号函数：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mtClean="0"/>
              <a:t>正确性性质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</a:pPr>
            <a:endParaRPr lang="en-US" altLang="zh-CN" smtClean="0"/>
          </a:p>
          <a:p>
            <a:pPr marL="0" indent="0">
              <a:buFont typeface="Arial" charset="0"/>
              <a:buNone/>
            </a:pPr>
            <a:r>
              <a:rPr lang="en-US" altLang="zh-CN" sz="2800" smtClean="0"/>
              <a:t>A </a:t>
            </a:r>
            <a:r>
              <a:rPr lang="en-US" altLang="zh-CN" sz="2800" smtClean="0">
                <a:sym typeface="Symbol" pitchFamily="18" charset="2"/>
              </a:rPr>
              <a:t></a:t>
            </a:r>
            <a:r>
              <a:rPr lang="en-US" altLang="zh-CN" sz="2800" smtClean="0"/>
              <a:t> </a:t>
            </a:r>
            <a:r>
              <a:rPr lang="en-US" altLang="zh-CN" sz="2800" b="1" i="1" smtClean="0"/>
              <a:t>S</a:t>
            </a:r>
            <a:r>
              <a:rPr lang="en-US" altLang="zh-CN" sz="2800" smtClean="0"/>
              <a:t> x </a:t>
            </a:r>
            <a:r>
              <a:rPr lang="en-US" altLang="zh-CN" sz="2800" smtClean="0">
                <a:sym typeface="Symbol" pitchFamily="18" charset="2"/>
              </a:rPr>
              <a:t></a:t>
            </a:r>
            <a:endParaRPr lang="en-US" altLang="zh-CN" sz="2800" smtClean="0"/>
          </a:p>
          <a:p>
            <a:pPr marL="0" indent="0">
              <a:buFont typeface="Arial" charset="0"/>
              <a:buNone/>
            </a:pPr>
            <a:endParaRPr lang="en-US" altLang="zh-CN" sz="2800" smtClean="0"/>
          </a:p>
          <a:p>
            <a:pPr marL="0" indent="0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的可达性质，当且仅当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的某些计算有</a:t>
            </a:r>
            <a:r>
              <a:rPr lang="en-US" altLang="zh-CN" sz="2800" smtClean="0"/>
              <a:t>A</a:t>
            </a:r>
            <a:r>
              <a:rPr lang="zh-CN" altLang="en-US" sz="2800" smtClean="0"/>
              <a:t>状态出现。</a:t>
            </a:r>
          </a:p>
          <a:p>
            <a:pPr marL="0" indent="0">
              <a:buFont typeface="Arial" charset="0"/>
              <a:buNone/>
            </a:pPr>
            <a:endParaRPr lang="zh-CN" altLang="en-US" sz="2800" smtClean="0"/>
          </a:p>
          <a:p>
            <a:pPr marL="0" indent="0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的安全性质，当且仅当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的所有计算都是</a:t>
            </a:r>
            <a:r>
              <a:rPr lang="en-US" altLang="zh-CN" sz="2800" smtClean="0"/>
              <a:t>A</a:t>
            </a:r>
            <a:r>
              <a:rPr lang="zh-CN" altLang="en-US" sz="2800" smtClean="0"/>
              <a:t>计算。</a:t>
            </a:r>
          </a:p>
          <a:p>
            <a:pPr marL="0" indent="0">
              <a:buFont typeface="Arial" charset="0"/>
              <a:buNone/>
            </a:pPr>
            <a:endParaRPr lang="zh-CN" altLang="en-US" sz="2800" smtClean="0"/>
          </a:p>
          <a:p>
            <a:pPr marL="0" indent="0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的可免性质，当且仅当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的某些计算是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smtClean="0"/>
              <a:t>A</a:t>
            </a:r>
            <a:r>
              <a:rPr lang="zh-CN" altLang="en-US" sz="2800" smtClean="0"/>
              <a:t>计算。</a:t>
            </a:r>
          </a:p>
          <a:p>
            <a:pPr marL="0" indent="0">
              <a:buFont typeface="Arial" charset="0"/>
              <a:buNone/>
            </a:pPr>
            <a:endParaRPr lang="en-US" altLang="zh-CN" sz="2800" smtClean="0"/>
          </a:p>
          <a:p>
            <a:pPr marL="0" indent="0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的必达性质，当且仅当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的所有计算都有</a:t>
            </a:r>
            <a:r>
              <a:rPr lang="en-US" altLang="zh-CN" sz="2800" smtClean="0"/>
              <a:t>A</a:t>
            </a:r>
            <a:r>
              <a:rPr lang="zh-CN" altLang="en-US" sz="2800" smtClean="0"/>
              <a:t>状态出现。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 algn="r">
              <a:defRPr/>
            </a:pPr>
            <a:fld id="{FFA7C703-0BB8-4950-9225-EE742C9D1993}" type="slidenum">
              <a:rPr lang="en-US" altLang="zh-CN" smtClean="0"/>
              <a:pPr algn="r">
                <a:defRPr/>
              </a:pPr>
              <a:t>2</a:t>
            </a:fld>
            <a:endParaRPr lang="en-US" altLang="zh-CN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549275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课程主要内容</a:t>
            </a:r>
            <a:r>
              <a:rPr lang="en-US" altLang="zh-CN" sz="2800" smtClean="0"/>
              <a:t>(1)</a:t>
            </a:r>
            <a:endParaRPr lang="zh-CN" altLang="en-US" sz="2800" smtClean="0"/>
          </a:p>
        </p:txBody>
      </p:sp>
      <p:sp>
        <p:nvSpPr>
          <p:cNvPr id="19" name="矩形标注 18"/>
          <p:cNvSpPr/>
          <p:nvPr/>
        </p:nvSpPr>
        <p:spPr bwMode="auto">
          <a:xfrm>
            <a:off x="827088" y="981075"/>
            <a:ext cx="2593975" cy="506413"/>
          </a:xfrm>
          <a:prstGeom prst="wedgeRectCallout">
            <a:avLst>
              <a:gd name="adj1" fmla="val -9796"/>
              <a:gd name="adj2" fmla="val 50344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变量赋值模型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827088" y="1484313"/>
            <a:ext cx="2593975" cy="504825"/>
          </a:xfrm>
          <a:prstGeom prst="wedgeRectCallout">
            <a:avLst>
              <a:gd name="adj1" fmla="val -11785"/>
              <a:gd name="adj2" fmla="val 779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latin typeface="+mn-lt"/>
                <a:ea typeface="宋体" pitchFamily="2" charset="-122"/>
              </a:rPr>
              <a:t>状态迁移模型</a:t>
            </a:r>
            <a:endParaRPr lang="en-US" altLang="zh-CN" sz="2800" dirty="0">
              <a:solidFill>
                <a:prstClr val="black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4932363" y="5514975"/>
            <a:ext cx="3527425" cy="57943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+mn-lt"/>
                <a:ea typeface="宋体" pitchFamily="2" charset="-122"/>
              </a:rPr>
              <a:t>Kripke</a:t>
            </a:r>
            <a:r>
              <a:rPr lang="en-US" altLang="zh-CN" sz="2800" dirty="0">
                <a:latin typeface="+mn-lt"/>
                <a:ea typeface="宋体" pitchFamily="2" charset="-122"/>
              </a:rPr>
              <a:t> </a:t>
            </a:r>
            <a:r>
              <a:rPr lang="zh-CN" altLang="en-US" sz="2800" dirty="0">
                <a:latin typeface="+mn-lt"/>
                <a:ea typeface="宋体" pitchFamily="2" charset="-122"/>
              </a:rPr>
              <a:t>结构</a:t>
            </a:r>
          </a:p>
        </p:txBody>
      </p:sp>
      <p:cxnSp>
        <p:nvCxnSpPr>
          <p:cNvPr id="22" name="肘形连接符 13"/>
          <p:cNvCxnSpPr>
            <a:stCxn id="20" idx="3"/>
            <a:endCxn id="21" idx="1"/>
          </p:cNvCxnSpPr>
          <p:nvPr/>
        </p:nvCxnSpPr>
        <p:spPr>
          <a:xfrm>
            <a:off x="3421063" y="1736725"/>
            <a:ext cx="1511300" cy="4067175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425575" y="2133600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系统行为模型</a:t>
            </a: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cxnSp>
        <p:nvCxnSpPr>
          <p:cNvPr id="9" name="肘形连接符 13"/>
          <p:cNvCxnSpPr>
            <a:stCxn id="19" idx="3"/>
            <a:endCxn id="12" idx="1"/>
          </p:cNvCxnSpPr>
          <p:nvPr/>
        </p:nvCxnSpPr>
        <p:spPr>
          <a:xfrm>
            <a:off x="3421063" y="1233488"/>
            <a:ext cx="1511300" cy="2916237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 bwMode="auto">
          <a:xfrm>
            <a:off x="4932363" y="328453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顺序流程图模型</a:t>
            </a:r>
          </a:p>
        </p:txBody>
      </p:sp>
      <p:sp>
        <p:nvSpPr>
          <p:cNvPr id="12" name="流程图: 可选过程 11"/>
          <p:cNvSpPr/>
          <p:nvPr/>
        </p:nvSpPr>
        <p:spPr bwMode="auto">
          <a:xfrm>
            <a:off x="4932363" y="3860800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卫式迁移模型</a:t>
            </a:r>
            <a:endParaRPr lang="zh-CN" altLang="en-US" sz="2800" dirty="0">
              <a:latin typeface="+mn-lt"/>
              <a:ea typeface="宋体" pitchFamily="2" charset="-122"/>
            </a:endParaRP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932363" y="270668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结构化循环语句模型</a:t>
            </a:r>
            <a:endParaRPr lang="zh-CN" altLang="en-US" sz="28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正确性问题</a:t>
            </a:r>
            <a:r>
              <a:rPr lang="en-US" altLang="zh-CN" smtClean="0"/>
              <a:t>(</a:t>
            </a:r>
            <a:r>
              <a:rPr lang="zh-CN" altLang="en-US" smtClean="0"/>
              <a:t>终止性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设谓词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S</a:t>
            </a:r>
            <a:r>
              <a:rPr lang="zh-CN" altLang="en-US" smtClean="0"/>
              <a:t>的初始状态满足的条件。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对于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的终止性定义如下：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 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’.</a:t>
            </a:r>
            <a:r>
              <a:rPr lang="en-US" altLang="zh-CN" smtClean="0"/>
              <a:t>((S,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</a:t>
            </a:r>
            <a:r>
              <a:rPr lang="en-US" altLang="zh-CN" smtClean="0"/>
              <a:t>(</a:t>
            </a:r>
            <a:r>
              <a:rPr lang="el-GR" altLang="zh-CN" smtClean="0"/>
              <a:t>ε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正确性问题</a:t>
            </a:r>
            <a:r>
              <a:rPr lang="en-US" altLang="zh-CN" sz="4000" smtClean="0"/>
              <a:t>(</a:t>
            </a:r>
            <a:r>
              <a:rPr lang="zh-CN" altLang="en-US" sz="4000" smtClean="0"/>
              <a:t>部分正确性与完全正确性</a:t>
            </a:r>
            <a:r>
              <a:rPr lang="en-US" altLang="zh-CN" sz="4000" smtClean="0"/>
              <a:t>)</a:t>
            </a:r>
            <a:endParaRPr lang="zh-CN" altLang="en-US" sz="4000" smtClean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设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S</a:t>
            </a:r>
            <a:r>
              <a:rPr lang="zh-CN" altLang="en-US" smtClean="0"/>
              <a:t>的初始状态满足的条件，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</a:t>
            </a:r>
            <a:r>
              <a:rPr lang="zh-CN" altLang="en-US" smtClean="0"/>
              <a:t>为对模型</a:t>
            </a:r>
            <a:r>
              <a:rPr lang="en-US" altLang="zh-CN" smtClean="0"/>
              <a:t>S</a:t>
            </a:r>
            <a:r>
              <a:rPr lang="zh-CN" altLang="en-US" smtClean="0"/>
              <a:t>的终止状态的要求。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S</a:t>
            </a:r>
            <a:r>
              <a:rPr lang="zh-CN" altLang="en-US" smtClean="0"/>
              <a:t>对于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和</a:t>
            </a:r>
            <a:r>
              <a:rPr lang="en-US" altLang="zh-CN" smtClean="0">
                <a:sym typeface="Symbol" pitchFamily="18" charset="2"/>
              </a:rPr>
              <a:t></a:t>
            </a:r>
            <a:r>
              <a:rPr lang="zh-CN" altLang="en-US" smtClean="0"/>
              <a:t>的部分正确性和完全正确性定义如下：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部分正确性</a:t>
            </a:r>
            <a:r>
              <a:rPr lang="en-US" altLang="zh-CN" smtClean="0"/>
              <a:t>: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 (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’.(</a:t>
            </a:r>
            <a:r>
              <a:rPr lang="en-US" altLang="zh-CN" smtClean="0"/>
              <a:t>((S,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</a:t>
            </a:r>
            <a:r>
              <a:rPr lang="en-US" altLang="zh-CN" smtClean="0"/>
              <a:t>(</a:t>
            </a:r>
            <a:r>
              <a:rPr lang="el-GR" altLang="zh-CN" smtClean="0"/>
              <a:t>ε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</a:t>
            </a:r>
            <a:r>
              <a:rPr lang="en-US" altLang="zh-CN" smtClean="0">
                <a:sym typeface="Symbol" pitchFamily="18" charset="2"/>
              </a:rPr>
              <a:t>  (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)))</a:t>
            </a:r>
            <a:r>
              <a:rPr lang="en-US" altLang="zh-CN" smtClean="0">
                <a:sym typeface="Symbol" pitchFamily="18" charset="2"/>
              </a:rPr>
              <a:t> 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完全正确性</a:t>
            </a:r>
            <a:r>
              <a:rPr lang="en-US" altLang="zh-CN" smtClean="0"/>
              <a:t>: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 (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’.</a:t>
            </a:r>
            <a:r>
              <a:rPr lang="en-US" altLang="zh-CN" smtClean="0"/>
              <a:t>(((S,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</a:t>
            </a:r>
            <a:r>
              <a:rPr lang="en-US" altLang="zh-CN" smtClean="0"/>
              <a:t>(</a:t>
            </a:r>
            <a:r>
              <a:rPr lang="el-GR" altLang="zh-CN" smtClean="0"/>
              <a:t>ε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</a:t>
            </a:r>
            <a:r>
              <a:rPr lang="en-US" altLang="zh-CN" smtClean="0">
                <a:sym typeface="Symbol" pitchFamily="18" charset="2"/>
              </a:rPr>
              <a:t>  (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完全正确性　＝　部分正确性＋终止性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>
                <a:solidFill>
                  <a:srgbClr val="000000"/>
                </a:solidFill>
              </a:rPr>
              <a:t>正确性问题</a:t>
            </a:r>
            <a:r>
              <a:rPr lang="en-US" altLang="zh-CN" sz="4000" smtClean="0">
                <a:solidFill>
                  <a:srgbClr val="000000"/>
                </a:solidFill>
              </a:rPr>
              <a:t>(</a:t>
            </a:r>
            <a:r>
              <a:rPr lang="zh-CN" altLang="en-US" sz="4000" smtClean="0">
                <a:solidFill>
                  <a:srgbClr val="000000"/>
                </a:solidFill>
              </a:rPr>
              <a:t>部分正确性与完全正确性</a:t>
            </a:r>
            <a:r>
              <a:rPr lang="en-US" altLang="zh-CN" sz="4000" smtClean="0">
                <a:solidFill>
                  <a:srgbClr val="000000"/>
                </a:solidFill>
              </a:rPr>
              <a:t>)</a:t>
            </a:r>
            <a:endParaRPr lang="zh-CN" altLang="en-US" smtClean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相应地可以定义以公式为前后断言的模型正确性。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对于公式</a:t>
            </a:r>
            <a:r>
              <a:rPr lang="en-US" altLang="zh-CN" sz="2600" smtClean="0">
                <a:sym typeface="Symbol" pitchFamily="18" charset="2"/>
              </a:rPr>
              <a:t></a:t>
            </a:r>
            <a:r>
              <a:rPr lang="zh-CN" altLang="en-US" sz="2600" smtClean="0"/>
              <a:t>和</a:t>
            </a:r>
            <a:r>
              <a:rPr lang="en-US" altLang="zh-CN" sz="2600" smtClean="0">
                <a:sym typeface="Symbol" pitchFamily="18" charset="2"/>
              </a:rPr>
              <a:t></a:t>
            </a:r>
            <a:r>
              <a:rPr lang="zh-CN" altLang="en-US" sz="2600" smtClean="0"/>
              <a:t>，可以把公式通过</a:t>
            </a:r>
            <a:r>
              <a:rPr lang="en-US" altLang="zh-CN" sz="2600" smtClean="0"/>
              <a:t>I</a:t>
            </a:r>
            <a:r>
              <a:rPr lang="zh-CN" altLang="en-US" sz="2600" smtClean="0"/>
              <a:t>解释成为谓词</a:t>
            </a:r>
            <a:r>
              <a:rPr lang="en-US" altLang="zh-CN" sz="2600" smtClean="0"/>
              <a:t>I(</a:t>
            </a:r>
            <a:r>
              <a:rPr lang="en-US" altLang="zh-CN" sz="2600" smtClean="0">
                <a:sym typeface="Symbol" pitchFamily="18" charset="2"/>
              </a:rPr>
              <a:t> )</a:t>
            </a:r>
            <a:r>
              <a:rPr lang="zh-CN" altLang="en-US" sz="2600" smtClean="0"/>
              <a:t>和</a:t>
            </a:r>
            <a:r>
              <a:rPr lang="en-US" altLang="zh-CN" sz="2600" smtClean="0"/>
              <a:t>I(</a:t>
            </a:r>
            <a:r>
              <a:rPr lang="en-US" altLang="zh-CN" sz="2600" smtClean="0">
                <a:sym typeface="Symbol" pitchFamily="18" charset="2"/>
              </a:rPr>
              <a:t>)</a:t>
            </a:r>
            <a:r>
              <a:rPr lang="zh-CN" altLang="en-US" sz="2600" smtClean="0"/>
              <a:t>，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则有类似的性质描述。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设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公式</a:t>
            </a:r>
            <a:r>
              <a:rPr lang="en-US" altLang="zh-CN" sz="2600" smtClean="0">
                <a:sym typeface="Symbol" pitchFamily="18" charset="2"/>
              </a:rPr>
              <a:t></a:t>
            </a:r>
            <a:r>
              <a:rPr lang="zh-CN" altLang="en-US" sz="2600" smtClean="0"/>
              <a:t>为模型</a:t>
            </a:r>
            <a:r>
              <a:rPr lang="en-US" altLang="zh-CN" sz="2600" smtClean="0"/>
              <a:t>S</a:t>
            </a:r>
            <a:r>
              <a:rPr lang="zh-CN" altLang="en-US" sz="2600" smtClean="0"/>
              <a:t>的初始状态满足的条件，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公式</a:t>
            </a:r>
            <a:r>
              <a:rPr lang="en-US" altLang="zh-CN" sz="2600" smtClean="0">
                <a:sym typeface="Symbol" pitchFamily="18" charset="2"/>
              </a:rPr>
              <a:t></a:t>
            </a:r>
            <a:r>
              <a:rPr lang="zh-CN" altLang="en-US" sz="2600" smtClean="0"/>
              <a:t>为对模型</a:t>
            </a:r>
            <a:r>
              <a:rPr lang="en-US" altLang="zh-CN" sz="2600" smtClean="0"/>
              <a:t>S</a:t>
            </a:r>
            <a:r>
              <a:rPr lang="zh-CN" altLang="en-US" sz="2600" smtClean="0"/>
              <a:t>的终止状态的要求。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600" smtClean="0"/>
              <a:t>S</a:t>
            </a:r>
            <a:r>
              <a:rPr lang="zh-CN" altLang="en-US" sz="2600" smtClean="0"/>
              <a:t>对于</a:t>
            </a:r>
            <a:r>
              <a:rPr lang="en-US" altLang="zh-CN" sz="2600" smtClean="0">
                <a:sym typeface="Symbol" pitchFamily="18" charset="2"/>
              </a:rPr>
              <a:t></a:t>
            </a:r>
            <a:r>
              <a:rPr lang="zh-CN" altLang="en-US" sz="2600" smtClean="0"/>
              <a:t>和</a:t>
            </a:r>
            <a:r>
              <a:rPr lang="en-US" altLang="zh-CN" sz="2600" smtClean="0">
                <a:sym typeface="Symbol" pitchFamily="18" charset="2"/>
              </a:rPr>
              <a:t></a:t>
            </a:r>
            <a:r>
              <a:rPr lang="zh-CN" altLang="en-US" sz="2600" smtClean="0"/>
              <a:t>的部分正确性和完全正确性定义如下：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部分正确性</a:t>
            </a:r>
            <a:r>
              <a:rPr lang="en-US" altLang="zh-CN" sz="2600" smtClean="0"/>
              <a:t>: I(</a:t>
            </a:r>
            <a:r>
              <a:rPr lang="en-US" altLang="zh-CN" sz="2600" smtClean="0">
                <a:sym typeface="Symbol" pitchFamily="18" charset="2"/>
              </a:rPr>
              <a:t>)</a:t>
            </a:r>
            <a:r>
              <a:rPr lang="en-US" altLang="zh-CN" sz="2600" smtClean="0"/>
              <a:t>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 (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’.(</a:t>
            </a:r>
            <a:r>
              <a:rPr lang="en-US" altLang="zh-CN" sz="2600" smtClean="0"/>
              <a:t>((S,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</a:t>
            </a:r>
            <a:r>
              <a:rPr lang="en-US" altLang="zh-CN" sz="2600" baseline="30000" smtClean="0"/>
              <a:t>*</a:t>
            </a:r>
            <a:r>
              <a:rPr lang="en-US" altLang="zh-CN" sz="2600" smtClean="0"/>
              <a:t>(</a:t>
            </a:r>
            <a:r>
              <a:rPr lang="el-GR" altLang="zh-CN" sz="2600" smtClean="0"/>
              <a:t>ε</a:t>
            </a:r>
            <a:r>
              <a:rPr lang="en-US" altLang="zh-CN" sz="2600" smtClean="0"/>
              <a:t>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</a:t>
            </a:r>
            <a:r>
              <a:rPr lang="en-US" altLang="zh-CN" sz="2600" smtClean="0">
                <a:sym typeface="Symbol" pitchFamily="18" charset="2"/>
              </a:rPr>
              <a:t>  I()(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)))</a:t>
            </a:r>
            <a:r>
              <a:rPr lang="en-US" altLang="zh-CN" sz="2600" smtClean="0">
                <a:sym typeface="Symbol" pitchFamily="18" charset="2"/>
              </a:rPr>
              <a:t> </a:t>
            </a:r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>
              <a:sym typeface="Symbol" pitchFamily="18" charset="2"/>
            </a:endParaRPr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完全正确性</a:t>
            </a:r>
            <a:r>
              <a:rPr lang="en-US" altLang="zh-CN" sz="2600" smtClean="0"/>
              <a:t>: I(</a:t>
            </a:r>
            <a:r>
              <a:rPr lang="en-US" altLang="zh-CN" sz="2600" smtClean="0">
                <a:sym typeface="Symbol" pitchFamily="18" charset="2"/>
              </a:rPr>
              <a:t>)</a:t>
            </a:r>
            <a:r>
              <a:rPr lang="en-US" altLang="zh-CN" sz="2600" smtClean="0"/>
              <a:t>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 (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’.</a:t>
            </a:r>
            <a:r>
              <a:rPr lang="en-US" altLang="zh-CN" sz="2600" smtClean="0"/>
              <a:t>(((S,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</a:t>
            </a:r>
            <a:r>
              <a:rPr lang="en-US" altLang="zh-CN" sz="2600" baseline="30000" smtClean="0"/>
              <a:t>*</a:t>
            </a:r>
            <a:r>
              <a:rPr lang="en-US" altLang="zh-CN" sz="2600" smtClean="0"/>
              <a:t>(</a:t>
            </a:r>
            <a:r>
              <a:rPr lang="el-GR" altLang="zh-CN" sz="2600" smtClean="0"/>
              <a:t>ε</a:t>
            </a:r>
            <a:r>
              <a:rPr lang="en-US" altLang="zh-CN" sz="2600" smtClean="0"/>
              <a:t>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</a:t>
            </a:r>
            <a:r>
              <a:rPr lang="en-US" altLang="zh-CN" sz="2600" smtClean="0">
                <a:sym typeface="Symbol" pitchFamily="18" charset="2"/>
              </a:rPr>
              <a:t>  I()(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)))</a:t>
            </a:r>
            <a:r>
              <a:rPr lang="en-US" altLang="zh-CN" sz="2600" smtClean="0">
                <a:sym typeface="Symbol" pitchFamily="18" charset="2"/>
              </a:rPr>
              <a:t> 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S：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状态集：</a:t>
            </a:r>
            <a:r>
              <a:rPr lang="en-US" altLang="zh-CN" b="1" i="1" smtClean="0"/>
              <a:t>S</a:t>
            </a:r>
            <a:r>
              <a:rPr lang="en-US" altLang="zh-CN" smtClean="0"/>
              <a:t> x </a:t>
            </a:r>
            <a:r>
              <a:rPr lang="en-US" altLang="zh-CN" smtClean="0">
                <a:sym typeface="Symbol" pitchFamily="18" charset="2"/>
              </a:rPr>
              <a:t>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迁移关系：</a:t>
            </a:r>
            <a:r>
              <a:rPr lang="en-US" altLang="zh-CN" smtClean="0">
                <a:sym typeface="Symbol" pitchFamily="18" charset="2"/>
              </a:rPr>
              <a:t> 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初始状态集：</a:t>
            </a:r>
            <a:r>
              <a:rPr lang="en-US" altLang="zh-CN" smtClean="0"/>
              <a:t> { 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 </a:t>
            </a:r>
            <a:r>
              <a:rPr lang="en-US" altLang="zh-CN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S</a:t>
            </a:r>
            <a:r>
              <a:rPr lang="zh-CN" altLang="en-US" smtClean="0"/>
              <a:t>的初始状态满足的条件：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等价于将</a:t>
            </a:r>
            <a:r>
              <a:rPr lang="en-US" altLang="zh-CN" smtClean="0"/>
              <a:t>S</a:t>
            </a:r>
            <a:r>
              <a:rPr lang="zh-CN" altLang="en-US" smtClean="0"/>
              <a:t>的初始状态集限制在</a:t>
            </a:r>
            <a:r>
              <a:rPr lang="en-US" altLang="zh-CN" smtClean="0"/>
              <a:t>{ 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}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正确性问题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S</a:t>
            </a:r>
            <a:r>
              <a:rPr lang="zh-CN" altLang="en-US" smtClean="0"/>
              <a:t>的初始状态满足的条件：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等价于将</a:t>
            </a:r>
            <a:r>
              <a:rPr lang="en-US" altLang="zh-CN" smtClean="0"/>
              <a:t>S</a:t>
            </a:r>
            <a:r>
              <a:rPr lang="zh-CN" altLang="en-US" smtClean="0"/>
              <a:t>的初始状态集限制在</a:t>
            </a:r>
            <a:r>
              <a:rPr lang="en-US" altLang="zh-CN" smtClean="0"/>
              <a:t>{ (S,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}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在这个受限的模型下：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终止性 </a:t>
            </a:r>
            <a:r>
              <a:rPr lang="en-US" altLang="zh-CN" smtClean="0"/>
              <a:t>–</a:t>
            </a:r>
            <a:r>
              <a:rPr lang="zh-CN" altLang="en-US" smtClean="0"/>
              <a:t>必可性质</a:t>
            </a:r>
            <a:r>
              <a:rPr lang="en-US" altLang="zh-CN" smtClean="0"/>
              <a:t>(Inevitability)：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{ (</a:t>
            </a:r>
            <a:r>
              <a:rPr lang="el-GR" altLang="zh-CN" smtClean="0"/>
              <a:t>ε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zh-CN" altLang="en-US" smtClean="0">
                <a:sym typeface="Symbol" pitchFamily="18" charset="2"/>
              </a:rPr>
              <a:t> </a:t>
            </a:r>
            <a:r>
              <a:rPr lang="en-US" altLang="zh-CN" smtClean="0">
                <a:sym typeface="Symbol" pitchFamily="18" charset="2"/>
              </a:rPr>
              <a:t> } </a:t>
            </a:r>
            <a:r>
              <a:rPr lang="zh-CN" altLang="en-US" smtClean="0">
                <a:sym typeface="Symbol" pitchFamily="18" charset="2"/>
              </a:rPr>
              <a:t>是否</a:t>
            </a:r>
            <a:r>
              <a:rPr lang="zh-CN" altLang="en-US" smtClean="0"/>
              <a:t>必然可达？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部分正确性 </a:t>
            </a:r>
            <a:r>
              <a:rPr lang="en-US" altLang="zh-CN" smtClean="0"/>
              <a:t>– </a:t>
            </a:r>
            <a:r>
              <a:rPr lang="zh-CN" altLang="en-US" smtClean="0"/>
              <a:t>安全性质</a:t>
            </a:r>
            <a:r>
              <a:rPr lang="en-US" altLang="zh-CN" smtClean="0"/>
              <a:t>(Safety)：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是否所有可达状态都满足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{ (</a:t>
            </a:r>
            <a:r>
              <a:rPr lang="el-GR" altLang="zh-CN" smtClean="0"/>
              <a:t>ε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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} </a:t>
            </a:r>
            <a:r>
              <a:rPr lang="en-US" altLang="zh-CN" smtClean="0"/>
              <a:t> { (S’,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S’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l-GR" altLang="zh-CN" smtClean="0">
                <a:sym typeface="Symbol" pitchFamily="18" charset="2"/>
              </a:rPr>
              <a:t>ε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  </a:t>
            </a:r>
            <a:r>
              <a:rPr lang="en-US" altLang="zh-CN" smtClean="0">
                <a:sym typeface="Symbol" pitchFamily="18" charset="2"/>
              </a:rPr>
              <a:t> } </a:t>
            </a:r>
            <a:r>
              <a:rPr lang="zh-CN" altLang="en-US" smtClean="0"/>
              <a:t>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zh-CN" altLang="en-US" sz="4000" smtClean="0"/>
              <a:t>循环语句模型与流程图模型的等价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>
              <a:buFont typeface="Arial" charset="0"/>
              <a:buNone/>
              <a:defRPr/>
            </a:pPr>
            <a:endParaRPr lang="en-US" altLang="zh-CN" dirty="0" smtClean="0"/>
          </a:p>
          <a:p>
            <a:pPr marL="400050" lvl="1" indent="0">
              <a:buFont typeface="Arial" charset="0"/>
              <a:buNone/>
              <a:defRPr/>
            </a:pPr>
            <a:endParaRPr lang="en-US" altLang="zh-CN" dirty="0" smtClean="0"/>
          </a:p>
          <a:p>
            <a:pPr marL="914400" lvl="1" indent="-514350">
              <a:buFont typeface="Arial" charset="0"/>
              <a:buAutoNum type="arabicPeriod"/>
              <a:defRPr/>
            </a:pPr>
            <a:r>
              <a:rPr lang="zh-CN" altLang="en-US" dirty="0" smtClean="0">
                <a:sym typeface="Symbol" pitchFamily="18" charset="2"/>
              </a:rPr>
              <a:t>定义等价的含义：</a:t>
            </a:r>
            <a:r>
              <a:rPr lang="en-US" altLang="zh-CN" dirty="0" smtClean="0"/>
              <a:t> </a:t>
            </a:r>
            <a:r>
              <a:rPr lang="en-US" altLang="zh-CN" b="1" i="1" dirty="0" smtClean="0"/>
              <a:t>S</a:t>
            </a:r>
            <a:r>
              <a:rPr lang="en-US" altLang="zh-CN" dirty="0" smtClean="0"/>
              <a:t> x </a:t>
            </a:r>
            <a:r>
              <a:rPr lang="en-US" altLang="zh-CN" dirty="0" smtClean="0">
                <a:sym typeface="Symbol" pitchFamily="18" charset="2"/>
              </a:rPr>
              <a:t> -- </a:t>
            </a:r>
            <a:r>
              <a:rPr lang="en-US" altLang="zh-CN" dirty="0" smtClean="0"/>
              <a:t>LB x </a:t>
            </a:r>
            <a:r>
              <a:rPr lang="en-US" altLang="zh-CN" dirty="0" smtClean="0">
                <a:sym typeface="Symbol" pitchFamily="18" charset="2"/>
              </a:rPr>
              <a:t></a:t>
            </a:r>
          </a:p>
          <a:p>
            <a:pPr marL="400050" lvl="1" indent="0">
              <a:buFont typeface="Arial" charset="0"/>
              <a:buNone/>
              <a:defRPr/>
            </a:pPr>
            <a:endParaRPr lang="en-US" altLang="zh-CN" dirty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				</a:t>
            </a:r>
            <a:r>
              <a:rPr lang="en-US" altLang="zh-CN" smtClean="0">
                <a:sym typeface="Symbol" pitchFamily="18" charset="2"/>
              </a:rPr>
              <a:t>  (</a:t>
            </a:r>
            <a:r>
              <a:rPr lang="en-US" altLang="zh-CN" dirty="0" smtClean="0">
                <a:sym typeface="Symbol" pitchFamily="18" charset="2"/>
              </a:rPr>
              <a:t>B,V)  --  (B,V)</a:t>
            </a:r>
          </a:p>
          <a:p>
            <a:pPr marL="914400" lvl="1" indent="-514350">
              <a:buFont typeface="Arial" charset="0"/>
              <a:buAutoNum type="arabicPeriod"/>
              <a:defRPr/>
            </a:pPr>
            <a:endParaRPr lang="en-US" altLang="zh-CN" dirty="0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2.    </a:t>
            </a:r>
            <a:r>
              <a:rPr lang="zh-CN" altLang="en-US" dirty="0" smtClean="0">
                <a:sym typeface="Symbol" pitchFamily="18" charset="2"/>
              </a:rPr>
              <a:t>定义一个转换方法，证明转换前后是等价的</a:t>
            </a:r>
            <a:endParaRPr lang="en-US" altLang="zh-CN" dirty="0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 marL="400050" lvl="1" indent="0">
              <a:buFont typeface="Arial" charset="0"/>
              <a:buNone/>
              <a:defRPr/>
            </a:pPr>
            <a:endParaRPr lang="en-US" altLang="zh-CN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整树平方根：软件编码</a:t>
            </a:r>
            <a:r>
              <a:rPr lang="en-US" altLang="zh-CN" sz="2800">
                <a:latin typeface="Calibri" pitchFamily="34" charset="0"/>
              </a:rPr>
              <a:t>2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56322" name="矩形 30"/>
          <p:cNvSpPr>
            <a:spLocks noChangeArrowheads="1"/>
          </p:cNvSpPr>
          <p:nvPr/>
        </p:nvSpPr>
        <p:spPr bwMode="auto">
          <a:xfrm>
            <a:off x="0" y="1341438"/>
            <a:ext cx="3744913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 	</a:t>
            </a:r>
            <a:r>
              <a:rPr lang="en-US" altLang="zh-CN" sz="2800">
                <a:latin typeface="Calibri" pitchFamily="34" charset="0"/>
              </a:rPr>
              <a:t>y1=0; y2=1; y3=1; </a:t>
            </a:r>
          </a:p>
          <a:p>
            <a:r>
              <a:rPr lang="en-US" altLang="zh-CN" sz="2800">
                <a:latin typeface="Calibri" pitchFamily="34" charset="0"/>
              </a:rPr>
              <a:t>	while (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y3&lt;=x) {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		y1=y1+1; 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		y2=</a:t>
            </a:r>
            <a:r>
              <a:rPr lang="en-US" altLang="zh-CN" sz="2800">
                <a:latin typeface="Calibri" pitchFamily="34" charset="0"/>
              </a:rPr>
              <a:t>y2+2;  </a:t>
            </a:r>
          </a:p>
          <a:p>
            <a:r>
              <a:rPr lang="en-US" altLang="zh-CN" sz="2800">
                <a:latin typeface="Calibri" pitchFamily="34" charset="0"/>
              </a:rPr>
              <a:t> 		y3=y3+y2;  </a:t>
            </a:r>
          </a:p>
          <a:p>
            <a:r>
              <a:rPr lang="en-US" altLang="zh-CN" sz="2800">
                <a:latin typeface="Calibri" pitchFamily="34" charset="0"/>
              </a:rPr>
              <a:t>	}</a:t>
            </a:r>
          </a:p>
          <a:p>
            <a:pPr lvl="2"/>
            <a:r>
              <a:rPr lang="en-US" altLang="zh-CN" sz="2800">
                <a:latin typeface="Calibri" pitchFamily="34" charset="0"/>
              </a:rPr>
              <a:t>r=y1; </a:t>
            </a:r>
            <a:r>
              <a:rPr lang="el-GR" altLang="zh-CN" sz="3200">
                <a:latin typeface="Calibri" pitchFamily="34" charset="0"/>
              </a:rPr>
              <a:t>ε</a:t>
            </a:r>
            <a:endParaRPr lang="en-US" altLang="zh-CN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矩形 3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latin typeface="Calibri" pitchFamily="34" charset="0"/>
              </a:rPr>
              <a:t>整树平方根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57346" name="矩形 5"/>
          <p:cNvSpPr>
            <a:spLocks noChangeArrowheads="1"/>
          </p:cNvSpPr>
          <p:nvPr/>
        </p:nvSpPr>
        <p:spPr bwMode="auto">
          <a:xfrm>
            <a:off x="250825" y="2852738"/>
            <a:ext cx="8569325" cy="3151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zh-CN" sz="2800">
                <a:latin typeface="Calibri" pitchFamily="34" charset="0"/>
                <a:sym typeface="Wingdings" pitchFamily="2" charset="2"/>
              </a:rPr>
              <a:t>y1=0; y2=1; y3=1; </a:t>
            </a:r>
          </a:p>
          <a:p>
            <a:r>
              <a:rPr lang="es-ES" altLang="zh-CN" sz="2800">
                <a:latin typeface="Calibri" pitchFamily="34" charset="0"/>
                <a:sym typeface="Wingdings" pitchFamily="2" charset="2"/>
              </a:rPr>
              <a:t>while (y3&lt;=x) {</a:t>
            </a:r>
          </a:p>
          <a:p>
            <a:r>
              <a:rPr lang="es-ES" altLang="zh-CN" sz="2800">
                <a:latin typeface="Calibri" pitchFamily="34" charset="0"/>
                <a:sym typeface="Wingdings" pitchFamily="2" charset="2"/>
              </a:rPr>
              <a:t>	y1=y1+1; </a:t>
            </a:r>
          </a:p>
          <a:p>
            <a:r>
              <a:rPr lang="es-ES" altLang="zh-CN" sz="2800">
                <a:latin typeface="Calibri" pitchFamily="34" charset="0"/>
                <a:sym typeface="Wingdings" pitchFamily="2" charset="2"/>
              </a:rPr>
              <a:t>	y2=y2+2;  </a:t>
            </a:r>
          </a:p>
          <a:p>
            <a:r>
              <a:rPr lang="es-ES" altLang="zh-CN" sz="2800">
                <a:latin typeface="Calibri" pitchFamily="34" charset="0"/>
                <a:sym typeface="Wingdings" pitchFamily="2" charset="2"/>
              </a:rPr>
              <a:t> 	y3=y3+y2;  </a:t>
            </a:r>
          </a:p>
          <a:p>
            <a:r>
              <a:rPr lang="es-ES" altLang="zh-CN" sz="2800">
                <a:latin typeface="Calibri" pitchFamily="34" charset="0"/>
                <a:sym typeface="Wingdings" pitchFamily="2" charset="2"/>
              </a:rPr>
              <a:t>}</a:t>
            </a:r>
          </a:p>
          <a:p>
            <a:r>
              <a:rPr lang="es-ES" altLang="zh-CN" sz="2800">
                <a:latin typeface="Calibri" pitchFamily="34" charset="0"/>
                <a:sym typeface="Wingdings" pitchFamily="2" charset="2"/>
              </a:rPr>
              <a:t>r=y1; </a:t>
            </a:r>
            <a:r>
              <a:rPr lang="el-GR" altLang="zh-CN" sz="3200">
                <a:latin typeface="Calibri" pitchFamily="34" charset="0"/>
              </a:rPr>
              <a:t>ε</a:t>
            </a:r>
            <a:endParaRPr lang="es-ES" altLang="zh-CN" sz="3200">
              <a:latin typeface="Calibri" pitchFamily="34" charset="0"/>
            </a:endParaRPr>
          </a:p>
        </p:txBody>
      </p:sp>
      <p:sp>
        <p:nvSpPr>
          <p:cNvPr id="57347" name="矩形 45"/>
          <p:cNvSpPr>
            <a:spLocks noChangeArrowheads="1"/>
          </p:cNvSpPr>
          <p:nvPr/>
        </p:nvSpPr>
        <p:spPr bwMode="auto">
          <a:xfrm>
            <a:off x="250825" y="620713"/>
            <a:ext cx="8569325" cy="2246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BEG:				</a:t>
            </a:r>
            <a:r>
              <a:rPr lang="en-US" altLang="zh-CN" sz="28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S1:				if (y3&lt;=x) goto S2 else goto S4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S2:				</a:t>
            </a:r>
            <a:r>
              <a:rPr lang="en-US" altLang="zh-CN" sz="28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800">
                <a:latin typeface="Calibri" pitchFamily="34" charset="0"/>
              </a:rPr>
              <a:t>S3:				(y3):=(y3+y2);  goto S1</a:t>
            </a:r>
          </a:p>
          <a:p>
            <a:r>
              <a:rPr lang="en-US" altLang="zh-CN" sz="2800">
                <a:latin typeface="Calibri" pitchFamily="34" charset="0"/>
              </a:rPr>
              <a:t>S4:				(r):=(y1); goto END</a:t>
            </a:r>
            <a:endParaRPr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矩形 3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latin typeface="Calibri" pitchFamily="34" charset="0"/>
              </a:rPr>
              <a:t>整树平方根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58370" name="矩形 5"/>
          <p:cNvSpPr>
            <a:spLocks noChangeArrowheads="1"/>
          </p:cNvSpPr>
          <p:nvPr/>
        </p:nvSpPr>
        <p:spPr bwMode="auto">
          <a:xfrm>
            <a:off x="250825" y="2852738"/>
            <a:ext cx="8569325" cy="38750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BEG: </a:t>
            </a:r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y1=0;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L1: y2=1;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L2: y3=1;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L3: while (y3&lt;=x) {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L4:		y1=y1+1;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L5:		y2=y2+2; 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L6:		y3=y3+y2; 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	}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L7: r=y1;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END: </a:t>
            </a:r>
            <a:r>
              <a:rPr lang="el-GR" altLang="zh-CN" sz="3200" dirty="0">
                <a:latin typeface="Calibri" pitchFamily="34" charset="0"/>
              </a:rPr>
              <a:t>ε</a:t>
            </a:r>
            <a:endParaRPr lang="es-ES" altLang="zh-CN" sz="3200" dirty="0">
              <a:latin typeface="Calibri" pitchFamily="34" charset="0"/>
            </a:endParaRPr>
          </a:p>
        </p:txBody>
      </p:sp>
      <p:sp>
        <p:nvSpPr>
          <p:cNvPr id="58371" name="矩形 45"/>
          <p:cNvSpPr>
            <a:spLocks noChangeArrowheads="1"/>
          </p:cNvSpPr>
          <p:nvPr/>
        </p:nvSpPr>
        <p:spPr bwMode="auto">
          <a:xfrm>
            <a:off x="250825" y="620713"/>
            <a:ext cx="8569325" cy="2246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BEG:				</a:t>
            </a:r>
            <a:r>
              <a:rPr lang="en-US" altLang="zh-CN" sz="28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S1:				if (y3&lt;=x) goto S2 else goto S4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S2:				</a:t>
            </a:r>
            <a:r>
              <a:rPr lang="en-US" altLang="zh-CN" sz="28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800">
                <a:latin typeface="Calibri" pitchFamily="34" charset="0"/>
              </a:rPr>
              <a:t>S3:				(y3):=(y3+y2);  goto S1</a:t>
            </a:r>
          </a:p>
          <a:p>
            <a:r>
              <a:rPr lang="en-US" altLang="zh-CN" sz="2800">
                <a:latin typeface="Calibri" pitchFamily="34" charset="0"/>
              </a:rPr>
              <a:t>S4:				(r):=(y1); goto END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39752" y="6237312"/>
            <a:ext cx="1584176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/>
              <a:t>加标号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矩形 3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latin typeface="Calibri" pitchFamily="34" charset="0"/>
              </a:rPr>
              <a:t>整树平方根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59394" name="矩形 5"/>
          <p:cNvSpPr>
            <a:spLocks noChangeArrowheads="1"/>
          </p:cNvSpPr>
          <p:nvPr/>
        </p:nvSpPr>
        <p:spPr bwMode="auto">
          <a:xfrm>
            <a:off x="250825" y="2852739"/>
            <a:ext cx="3745111" cy="39087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BEG: </a:t>
            </a:r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y1=0;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L1: y2=1;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L2: y3=1;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L3: while (y3&lt;=x) {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L4:		y1=y1+1;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L5:		y2=y2+2; 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L6:		y3=y3+y2; 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	}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L7: r=y1;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END: </a:t>
            </a:r>
            <a:r>
              <a:rPr lang="el-GR" altLang="zh-CN" sz="3200" dirty="0">
                <a:latin typeface="Calibri" pitchFamily="34" charset="0"/>
              </a:rPr>
              <a:t>ε</a:t>
            </a:r>
            <a:endParaRPr lang="es-ES" altLang="zh-CN" sz="3200" dirty="0">
              <a:latin typeface="Calibri" pitchFamily="34" charset="0"/>
            </a:endParaRPr>
          </a:p>
        </p:txBody>
      </p:sp>
      <p:sp>
        <p:nvSpPr>
          <p:cNvPr id="59395" name="矩形 45"/>
          <p:cNvSpPr>
            <a:spLocks noChangeArrowheads="1"/>
          </p:cNvSpPr>
          <p:nvPr/>
        </p:nvSpPr>
        <p:spPr bwMode="auto">
          <a:xfrm>
            <a:off x="250825" y="620713"/>
            <a:ext cx="8569325" cy="2246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BEG:				</a:t>
            </a:r>
            <a:r>
              <a:rPr lang="en-US" altLang="zh-CN" sz="28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S1:				if (y3&lt;=x) goto S2 else goto S4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S2:				</a:t>
            </a:r>
            <a:r>
              <a:rPr lang="en-US" altLang="zh-CN" sz="28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800">
                <a:latin typeface="Calibri" pitchFamily="34" charset="0"/>
              </a:rPr>
              <a:t>S3:				(y3):=(y3+y2);  goto S1</a:t>
            </a:r>
          </a:p>
          <a:p>
            <a:r>
              <a:rPr lang="en-US" altLang="zh-CN" sz="2800">
                <a:latin typeface="Calibri" pitchFamily="34" charset="0"/>
              </a:rPr>
              <a:t>S4:				(r):=(y1); goto END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59396" name="矩形 5"/>
          <p:cNvSpPr>
            <a:spLocks noChangeArrowheads="1"/>
          </p:cNvSpPr>
          <p:nvPr/>
        </p:nvSpPr>
        <p:spPr bwMode="auto">
          <a:xfrm>
            <a:off x="3995936" y="2852738"/>
            <a:ext cx="4824536" cy="39087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BEG: 	</a:t>
            </a:r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y1=0; 		goto L1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L1:	y2=1; 		goto L2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L2: 	y3=1;		goto L3 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L3:	if (y3&lt;=x) goto L4 else goto L7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L4:	y1=y1+1; 	goto L5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L5:	y2=y2+2;  	goto L6</a:t>
            </a: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L6:	y3=y3+y2;  	goto L3</a:t>
            </a:r>
          </a:p>
          <a:p>
            <a:endParaRPr lang="es-ES" altLang="zh-CN" sz="2400" dirty="0">
              <a:latin typeface="Calibri" pitchFamily="34" charset="0"/>
              <a:sym typeface="Wingdings" pitchFamily="2" charset="2"/>
            </a:endParaRPr>
          </a:p>
          <a:p>
            <a:r>
              <a:rPr lang="es-ES" altLang="zh-CN" sz="2400" dirty="0">
                <a:latin typeface="Calibri" pitchFamily="34" charset="0"/>
                <a:sym typeface="Wingdings" pitchFamily="2" charset="2"/>
              </a:rPr>
              <a:t>L7: 	r=y1; 		goto </a:t>
            </a:r>
            <a:r>
              <a:rPr lang="es-ES" altLang="zh-CN" sz="2400" dirty="0" smtClean="0">
                <a:latin typeface="Calibri" pitchFamily="34" charset="0"/>
                <a:sym typeface="Wingdings" pitchFamily="2" charset="2"/>
              </a:rPr>
              <a:t>END</a:t>
            </a:r>
          </a:p>
          <a:p>
            <a:endParaRPr lang="es-ES" altLang="zh-CN" sz="3200" dirty="0" smtClean="0">
              <a:latin typeface="Calibri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48264" y="6237312"/>
            <a:ext cx="1800200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/>
              <a:t>完成转换</a:t>
            </a: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2339752" y="6237312"/>
            <a:ext cx="1584176" cy="4320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 smtClean="0"/>
              <a:t>加标号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整树平方根：需求</a:t>
            </a:r>
            <a:endParaRPr lang="en-US" altLang="zh-CN" sz="2800">
              <a:latin typeface="Calibri" pitchFamily="34" charset="0"/>
            </a:endParaRPr>
          </a:p>
          <a:p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19458" name="矩形 2"/>
          <p:cNvSpPr>
            <a:spLocks noChangeArrowheads="1"/>
          </p:cNvSpPr>
          <p:nvPr/>
        </p:nvSpPr>
        <p:spPr bwMode="auto">
          <a:xfrm>
            <a:off x="0" y="1052513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输入：</a:t>
            </a:r>
            <a:r>
              <a:rPr lang="en-US" altLang="zh-CN" sz="2800">
                <a:latin typeface="Calibri" pitchFamily="34" charset="0"/>
              </a:rPr>
              <a:t>	x;</a:t>
            </a:r>
          </a:p>
          <a:p>
            <a:r>
              <a:rPr lang="zh-CN" altLang="en-US" sz="2800">
                <a:latin typeface="Calibri" pitchFamily="34" charset="0"/>
              </a:rPr>
              <a:t>初始条件：</a:t>
            </a:r>
            <a:r>
              <a:rPr lang="en-US" altLang="zh-CN" sz="2800">
                <a:latin typeface="Calibri" pitchFamily="34" charset="0"/>
              </a:rPr>
              <a:t>	x&gt;=0;</a:t>
            </a: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输出：</a:t>
            </a:r>
            <a:r>
              <a:rPr lang="en-US" altLang="zh-CN" sz="2800">
                <a:latin typeface="Calibri" pitchFamily="34" charset="0"/>
              </a:rPr>
              <a:t>	r;</a:t>
            </a:r>
          </a:p>
          <a:p>
            <a:r>
              <a:rPr lang="zh-CN" altLang="en-US" sz="2800">
                <a:latin typeface="Calibri" pitchFamily="34" charset="0"/>
              </a:rPr>
              <a:t>输出满足：</a:t>
            </a:r>
            <a:r>
              <a:rPr lang="en-US" altLang="zh-CN" sz="2800">
                <a:latin typeface="Calibri" pitchFamily="34" charset="0"/>
              </a:rPr>
              <a:t>	x&gt;=r*r; x&lt;(r+1)*(r+1);</a:t>
            </a:r>
          </a:p>
          <a:p>
            <a:endParaRPr lang="en-US" altLang="zh-CN" sz="2800">
              <a:latin typeface="Calibri" pitchFamily="34" charset="0"/>
            </a:endParaRPr>
          </a:p>
        </p:txBody>
      </p:sp>
      <p:cxnSp>
        <p:nvCxnSpPr>
          <p:cNvPr id="5" name="曲线连接符 43"/>
          <p:cNvCxnSpPr>
            <a:stCxn id="19461" idx="3"/>
            <a:endCxn id="19460" idx="1"/>
          </p:cNvCxnSpPr>
          <p:nvPr/>
        </p:nvCxnSpPr>
        <p:spPr>
          <a:xfrm>
            <a:off x="3132138" y="2033588"/>
            <a:ext cx="576262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AutoShape 11"/>
          <p:cNvSpPr>
            <a:spLocks noChangeArrowheads="1"/>
          </p:cNvSpPr>
          <p:nvPr/>
        </p:nvSpPr>
        <p:spPr bwMode="auto">
          <a:xfrm>
            <a:off x="3708400" y="1628775"/>
            <a:ext cx="1154113" cy="8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>
                <a:latin typeface="Calibri" pitchFamily="34" charset="0"/>
              </a:rPr>
              <a:t>系统</a:t>
            </a:r>
          </a:p>
        </p:txBody>
      </p:sp>
      <p:sp>
        <p:nvSpPr>
          <p:cNvPr id="19461" name="AutoShape 11"/>
          <p:cNvSpPr>
            <a:spLocks noChangeArrowheads="1"/>
          </p:cNvSpPr>
          <p:nvPr/>
        </p:nvSpPr>
        <p:spPr bwMode="auto">
          <a:xfrm>
            <a:off x="1403350" y="1400175"/>
            <a:ext cx="1728788" cy="1265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>
                <a:latin typeface="Calibri" pitchFamily="34" charset="0"/>
              </a:rPr>
              <a:t>输入：</a:t>
            </a:r>
            <a:r>
              <a:rPr lang="en-US" altLang="zh-CN" sz="2400">
                <a:latin typeface="Calibri" pitchFamily="34" charset="0"/>
              </a:rPr>
              <a:t>x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5435600" y="1400175"/>
            <a:ext cx="1728788" cy="1265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>
                <a:latin typeface="Calibri" pitchFamily="34" charset="0"/>
              </a:rPr>
              <a:t>输出：</a:t>
            </a:r>
            <a:r>
              <a:rPr lang="en-US" altLang="zh-CN" sz="2400">
                <a:latin typeface="Calibri" pitchFamily="34" charset="0"/>
              </a:rPr>
              <a:t>r</a:t>
            </a:r>
            <a:endParaRPr lang="zh-CN" altLang="en-US" sz="2400">
              <a:latin typeface="Calibri" pitchFamily="34" charset="0"/>
            </a:endParaRPr>
          </a:p>
        </p:txBody>
      </p:sp>
      <p:cxnSp>
        <p:nvCxnSpPr>
          <p:cNvPr id="9" name="曲线连接符 43"/>
          <p:cNvCxnSpPr>
            <a:stCxn id="19462" idx="1"/>
            <a:endCxn id="19460" idx="3"/>
          </p:cNvCxnSpPr>
          <p:nvPr/>
        </p:nvCxnSpPr>
        <p:spPr>
          <a:xfrm rot="10800000" flipV="1">
            <a:off x="4862513" y="2033588"/>
            <a:ext cx="573087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例子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0403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zh-CN" dirty="0" smtClean="0">
              <a:sym typeface="Symbol" pitchFamily="18" charset="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>
                <a:sym typeface="Symbol" pitchFamily="18" charset="2"/>
              </a:rPr>
              <a:t>	</a:t>
            </a:r>
          </a:p>
        </p:txBody>
      </p:sp>
      <p:sp>
        <p:nvSpPr>
          <p:cNvPr id="6" name="右箭头 5">
            <a:hlinkClick r:id="rId3"/>
          </p:cNvPr>
          <p:cNvSpPr/>
          <p:nvPr/>
        </p:nvSpPr>
        <p:spPr>
          <a:xfrm>
            <a:off x="7020272" y="6453188"/>
            <a:ext cx="1115864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Isqrt1(v)</a:t>
            </a:r>
            <a:endParaRPr lang="zh-CN" altLang="en-US" dirty="0"/>
          </a:p>
        </p:txBody>
      </p:sp>
      <p:sp>
        <p:nvSpPr>
          <p:cNvPr id="7" name="右箭头 6">
            <a:hlinkClick r:id="rId3"/>
          </p:cNvPr>
          <p:cNvSpPr/>
          <p:nvPr/>
        </p:nvSpPr>
        <p:spPr>
          <a:xfrm>
            <a:off x="8028136" y="6453188"/>
            <a:ext cx="1115864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Isqrt2(f)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0" y="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71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 dirty="0">
                <a:latin typeface="Calibri" pitchFamily="34" charset="0"/>
              </a:rPr>
              <a:t>(y1,y2,y3):=(0,1,1);  </a:t>
            </a:r>
            <a:r>
              <a:rPr lang="en-US" altLang="zh-CN" sz="2400" dirty="0" err="1">
                <a:latin typeface="Calibri" pitchFamily="34" charset="0"/>
              </a:rPr>
              <a:t>goto</a:t>
            </a:r>
            <a:r>
              <a:rPr lang="en-US" altLang="zh-CN" sz="2400" dirty="0">
                <a:latin typeface="Calibri" pitchFamily="34" charset="0"/>
              </a:rPr>
              <a:t> S1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S1:	if (y3&lt;=x) </a:t>
            </a:r>
            <a:r>
              <a:rPr lang="en-US" altLang="zh-CN" sz="2400" dirty="0" err="1">
                <a:latin typeface="Calibri" pitchFamily="34" charset="0"/>
                <a:sym typeface="Wingdings" pitchFamily="2" charset="2"/>
              </a:rPr>
              <a:t>goto</a:t>
            </a:r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 S2 else </a:t>
            </a:r>
            <a:r>
              <a:rPr lang="en-US" altLang="zh-CN" sz="2400" dirty="0" err="1">
                <a:latin typeface="Calibri" pitchFamily="34" charset="0"/>
                <a:sym typeface="Wingdings" pitchFamily="2" charset="2"/>
              </a:rPr>
              <a:t>goto</a:t>
            </a:r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 S4</a:t>
            </a:r>
          </a:p>
          <a:p>
            <a:r>
              <a:rPr lang="en-US" altLang="zh-CN" sz="2400" dirty="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 dirty="0">
                <a:latin typeface="Calibri" pitchFamily="34" charset="0"/>
              </a:rPr>
              <a:t>(y1,y2):=(y1+1,y2+2);  </a:t>
            </a:r>
            <a:r>
              <a:rPr lang="en-US" altLang="zh-CN" sz="2400" dirty="0" err="1">
                <a:latin typeface="Calibri" pitchFamily="34" charset="0"/>
              </a:rPr>
              <a:t>goto</a:t>
            </a:r>
            <a:r>
              <a:rPr lang="en-US" altLang="zh-CN" sz="2400" dirty="0">
                <a:latin typeface="Calibri" pitchFamily="34" charset="0"/>
              </a:rPr>
              <a:t> S3</a:t>
            </a:r>
          </a:p>
          <a:p>
            <a:r>
              <a:rPr lang="en-US" altLang="zh-CN" sz="2400" dirty="0">
                <a:latin typeface="Calibri" pitchFamily="34" charset="0"/>
              </a:rPr>
              <a:t>S3:	(y3):=(y3+y2);  </a:t>
            </a:r>
            <a:r>
              <a:rPr lang="en-US" altLang="zh-CN" sz="2400" dirty="0" err="1">
                <a:latin typeface="Calibri" pitchFamily="34" charset="0"/>
              </a:rPr>
              <a:t>goto</a:t>
            </a:r>
            <a:r>
              <a:rPr lang="en-US" altLang="zh-CN" sz="2400" dirty="0">
                <a:latin typeface="Calibri" pitchFamily="34" charset="0"/>
              </a:rPr>
              <a:t> S1</a:t>
            </a:r>
          </a:p>
          <a:p>
            <a:r>
              <a:rPr lang="en-US" altLang="zh-CN" sz="2400" dirty="0">
                <a:latin typeface="Calibri" pitchFamily="34" charset="0"/>
              </a:rPr>
              <a:t>S4:	(r):=(y1); </a:t>
            </a:r>
            <a:r>
              <a:rPr lang="en-US" altLang="zh-CN" sz="2400" dirty="0" err="1">
                <a:latin typeface="Calibri" pitchFamily="34" charset="0"/>
              </a:rPr>
              <a:t>goto</a:t>
            </a:r>
            <a:r>
              <a:rPr lang="en-US" altLang="zh-CN" sz="2400" dirty="0">
                <a:latin typeface="Calibri" pitchFamily="34" charset="0"/>
              </a:rPr>
              <a:t> END</a:t>
            </a:r>
            <a:endParaRPr lang="zh-CN" altLang="en-US" sz="2400" dirty="0">
              <a:latin typeface="Calibri" pitchFamily="34" charset="0"/>
            </a:endParaRPr>
          </a:p>
          <a:p>
            <a:endParaRPr lang="en-US" altLang="zh-CN" sz="2400" dirty="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/>
              <a:t>程序代码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txBody>
          <a:bodyPr rtlCol="0">
            <a:noAutofit/>
          </a:bodyPr>
          <a:lstStyle/>
          <a:p>
            <a:pPr>
              <a:buNone/>
            </a:pPr>
            <a:r>
              <a:rPr lang="en-US" altLang="zh-CN" sz="2800" dirty="0" smtClean="0">
                <a:sym typeface="Wingdings" pitchFamily="2" charset="2"/>
              </a:rPr>
              <a:t> </a:t>
            </a:r>
            <a:r>
              <a:rPr lang="en-US" altLang="zh-CN" sz="2800" dirty="0" err="1" smtClean="0">
                <a:sym typeface="Wingdings" pitchFamily="2" charset="2"/>
              </a:rPr>
              <a:t>int</a:t>
            </a:r>
            <a:r>
              <a:rPr lang="en-US" altLang="zh-CN" sz="2800" dirty="0" smtClean="0">
                <a:sym typeface="Wingdings" pitchFamily="2" charset="2"/>
              </a:rPr>
              <a:t> </a:t>
            </a:r>
            <a:r>
              <a:rPr lang="en-US" altLang="zh-CN" sz="2800" dirty="0" err="1" smtClean="0">
                <a:sym typeface="Wingdings" pitchFamily="2" charset="2"/>
              </a:rPr>
              <a:t>isqrt</a:t>
            </a:r>
            <a:r>
              <a:rPr lang="en-US" altLang="zh-CN" sz="2800" dirty="0" smtClean="0">
                <a:sym typeface="Wingdings" pitchFamily="2" charset="2"/>
              </a:rPr>
              <a:t>(</a:t>
            </a:r>
            <a:r>
              <a:rPr lang="en-US" altLang="zh-CN" sz="2800" dirty="0" err="1" smtClean="0">
                <a:sym typeface="Wingdings" pitchFamily="2" charset="2"/>
              </a:rPr>
              <a:t>int</a:t>
            </a:r>
            <a:r>
              <a:rPr lang="en-US" altLang="zh-CN" sz="2800" dirty="0" smtClean="0">
                <a:sym typeface="Wingdings" pitchFamily="2" charset="2"/>
              </a:rPr>
              <a:t> x)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ym typeface="Wingdings" pitchFamily="2" charset="2"/>
              </a:rPr>
              <a:t> { 	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zh-CN" sz="2800" dirty="0" smtClean="0">
                <a:sym typeface="Wingdings" pitchFamily="2" charset="2"/>
              </a:rPr>
              <a:t>	</a:t>
            </a:r>
            <a:r>
              <a:rPr lang="es-ES" altLang="zh-CN" sz="2800" dirty="0" smtClean="0">
                <a:sym typeface="Wingdings" pitchFamily="2" charset="2"/>
              </a:rPr>
              <a:t>int y1,y2,y3,r;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s-ES" altLang="zh-CN" sz="2800" dirty="0" smtClean="0">
              <a:sym typeface="Wingdings" pitchFamily="2" charset="2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ym typeface="Wingdings" pitchFamily="2" charset="2"/>
              </a:rPr>
              <a:t>	begin:	</a:t>
            </a:r>
            <a:r>
              <a:rPr lang="en-US" altLang="zh-CN" sz="2800" dirty="0" smtClean="0"/>
              <a:t>y1=0; y2=1; y3=1; 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ym typeface="Wingdings" pitchFamily="2" charset="2"/>
              </a:rPr>
              <a:t>	s1: 		if (y3&lt;=x) </a:t>
            </a:r>
            <a:r>
              <a:rPr lang="en-US" altLang="zh-CN" sz="2800" dirty="0" err="1" smtClean="0">
                <a:sym typeface="Wingdings" pitchFamily="2" charset="2"/>
              </a:rPr>
              <a:t>goto</a:t>
            </a:r>
            <a:r>
              <a:rPr lang="en-US" altLang="zh-CN" sz="2800" dirty="0" smtClean="0">
                <a:sym typeface="Wingdings" pitchFamily="2" charset="2"/>
              </a:rPr>
              <a:t> s2; else </a:t>
            </a:r>
            <a:r>
              <a:rPr lang="en-US" altLang="zh-CN" sz="2800" dirty="0" err="1" smtClean="0">
                <a:sym typeface="Wingdings" pitchFamily="2" charset="2"/>
              </a:rPr>
              <a:t>goto</a:t>
            </a:r>
            <a:r>
              <a:rPr lang="en-US" altLang="zh-CN" sz="2800" dirty="0" smtClean="0">
                <a:sym typeface="Wingdings" pitchFamily="2" charset="2"/>
              </a:rPr>
              <a:t> s4;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ym typeface="Wingdings" pitchFamily="2" charset="2"/>
              </a:rPr>
              <a:t>	s2:		</a:t>
            </a:r>
            <a:r>
              <a:rPr lang="en-US" altLang="zh-CN" sz="2800" dirty="0" smtClean="0"/>
              <a:t>y1=y1+1; y2=y2+2; 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s3;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	s3:		y3=y3+y2;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s1;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	s4:		r=y1; </a:t>
            </a:r>
            <a:r>
              <a:rPr lang="en-US" altLang="zh-CN" sz="2800" dirty="0" err="1" smtClean="0"/>
              <a:t>goto</a:t>
            </a:r>
            <a:r>
              <a:rPr lang="en-US" altLang="zh-CN" sz="2800" dirty="0" smtClean="0"/>
              <a:t> end;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	end:	return r;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>
                <a:sym typeface="Wingdings" pitchFamily="2" charset="2"/>
              </a:rPr>
              <a:t> }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zh-CN" altLang="en-US" dirty="0" smtClean="0"/>
              <a:t>程序代码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ym typeface="Wingdings" pitchFamily="2" charset="2"/>
              </a:rPr>
              <a:t> </a:t>
            </a:r>
            <a:r>
              <a:rPr lang="en-US" altLang="zh-CN" sz="2800" dirty="0" err="1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int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 </a:t>
            </a:r>
            <a:r>
              <a:rPr lang="en-US" altLang="zh-CN" sz="2800" dirty="0" err="1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isqrt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(</a:t>
            </a:r>
            <a:r>
              <a:rPr lang="en-US" altLang="zh-CN" sz="2800" dirty="0" err="1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int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 x)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 { 	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	</a:t>
            </a:r>
            <a:r>
              <a:rPr lang="en-US" altLang="zh-CN" sz="2800" dirty="0" err="1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int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 y1,y2,y3,r;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 smtClean="0">
              <a:solidFill>
                <a:prstClr val="black"/>
              </a:solidFill>
              <a:latin typeface="Calibri" pitchFamily="34" charset="0"/>
              <a:ea typeface="宋体" charset="-122"/>
              <a:sym typeface="Wingdings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 	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y1=0; y2=1; y3=1;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	while (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y3&lt;=x)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		y1=y1+1;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		y2=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y2+2;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 		y3=y3+y2;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	}</a:t>
            </a:r>
          </a:p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r=y1; </a:t>
            </a:r>
          </a:p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return r;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 }</a:t>
            </a:r>
            <a:endParaRPr lang="en-US" altLang="zh-CN" sz="2800" dirty="0">
              <a:solidFill>
                <a:prstClr val="black"/>
              </a:solidFill>
              <a:latin typeface="Calibri" pitchFamily="34" charset="0"/>
              <a:ea typeface="宋体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 rtlCol="0">
            <a:normAutofit fontScale="90000"/>
          </a:bodyPr>
          <a:lstStyle/>
          <a:p>
            <a:r>
              <a:rPr lang="zh-CN" altLang="en-US" dirty="0" smtClean="0">
                <a:latin typeface="Calibri" pitchFamily="34" charset="0"/>
              </a:rPr>
              <a:t>例</a:t>
            </a:r>
            <a:r>
              <a:rPr lang="en-US" altLang="zh-CN" dirty="0" smtClean="0">
                <a:latin typeface="Calibri" pitchFamily="34" charset="0"/>
              </a:rPr>
              <a:t>1 -</a:t>
            </a:r>
            <a:r>
              <a:rPr lang="zh-CN" altLang="en-US" dirty="0" smtClean="0">
                <a:latin typeface="Calibri" pitchFamily="34" charset="0"/>
              </a:rPr>
              <a:t>整树平方根： </a:t>
            </a:r>
            <a:r>
              <a:rPr lang="zh-CN" altLang="en-US" dirty="0" smtClean="0"/>
              <a:t>结构化循环语句模型</a:t>
            </a:r>
            <a:endParaRPr lang="en-US" altLang="zh-CN" dirty="0">
              <a:latin typeface="Calibri" pitchFamily="34" charset="0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 smtClean="0">
              <a:sym typeface="Wingdings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 smtClean="0">
              <a:solidFill>
                <a:prstClr val="black"/>
              </a:solidFill>
              <a:latin typeface="Calibri" pitchFamily="34" charset="0"/>
              <a:ea typeface="宋体" charset="-122"/>
              <a:sym typeface="Wingdings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 smtClean="0">
              <a:solidFill>
                <a:prstClr val="black"/>
              </a:solidFill>
              <a:latin typeface="Calibri" pitchFamily="34" charset="0"/>
              <a:ea typeface="宋体" charset="-122"/>
              <a:sym typeface="Wingdings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dirty="0" smtClean="0">
              <a:solidFill>
                <a:prstClr val="black"/>
              </a:solidFill>
              <a:latin typeface="Calibri" pitchFamily="34" charset="0"/>
              <a:ea typeface="宋体" charset="-122"/>
              <a:sym typeface="Wingdings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 	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y1=0; y2=1; y3=1;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	while (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y3&lt;=x) 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		y1=y1+1;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  <a:sym typeface="Wingdings" pitchFamily="2" charset="2"/>
              </a:rPr>
              <a:t>		y2=</a:t>
            </a: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y2+2;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 		y3=y3+y2;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	}</a:t>
            </a:r>
          </a:p>
          <a:p>
            <a:pPr marL="914400" lvl="2" indent="0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solidFill>
                  <a:prstClr val="black"/>
                </a:solidFill>
                <a:latin typeface="Calibri" pitchFamily="34" charset="0"/>
                <a:ea typeface="宋体" charset="-122"/>
              </a:rPr>
              <a:t>r=y1;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结构化循环语句模型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一阶逻辑的扩充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主要有赋值、顺序复合、条件语句和循环语句。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在一阶逻辑的基础上，增加以下辅助符号集：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{:=, ;, if, then, else, fi, while, do, od, </a:t>
            </a:r>
            <a:r>
              <a:rPr lang="el-GR" altLang="zh-CN" smtClean="0"/>
              <a:t>ε</a:t>
            </a:r>
            <a:r>
              <a:rPr lang="en-US" altLang="zh-CN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结构化循环语句模型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 rtlCol="0">
            <a:normAutofit lnSpcReduction="10000"/>
          </a:bodyPr>
          <a:lstStyle/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B=(F,P)</a:t>
            </a:r>
            <a:r>
              <a:rPr lang="zh-CN" altLang="en-US" dirty="0" smtClean="0"/>
              <a:t>和变量集合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(B,V)</a:t>
            </a:r>
            <a:r>
              <a:rPr lang="zh-CN" altLang="en-US" dirty="0" smtClean="0"/>
              <a:t>上的结构化循环语句模型是一个字符串，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其集合</a:t>
            </a:r>
            <a:r>
              <a:rPr lang="en-US" altLang="zh-CN" b="1" i="1" dirty="0" smtClean="0"/>
              <a:t>S</a:t>
            </a:r>
            <a:r>
              <a:rPr lang="zh-CN" altLang="en-US" dirty="0" smtClean="0"/>
              <a:t>定义如下：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 ::= </a:t>
            </a:r>
            <a:r>
              <a:rPr lang="el-GR" altLang="zh-CN" dirty="0" smtClean="0"/>
              <a:t>ε</a:t>
            </a:r>
            <a:r>
              <a:rPr lang="en-US" altLang="zh-CN" dirty="0" smtClean="0"/>
              <a:t> | T; </a:t>
            </a:r>
            <a:r>
              <a:rPr lang="el-GR" altLang="zh-CN" dirty="0" smtClean="0"/>
              <a:t>ε 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T ::= x:=t | T;T | if (e) then T else T </a:t>
            </a:r>
            <a:r>
              <a:rPr lang="en-US" altLang="zh-CN" dirty="0" err="1" smtClean="0"/>
              <a:t>fi</a:t>
            </a:r>
            <a:r>
              <a:rPr lang="en-US" altLang="zh-CN" dirty="0" smtClean="0"/>
              <a:t> | while (e) do T </a:t>
            </a:r>
            <a:r>
              <a:rPr lang="en-US" altLang="zh-CN" dirty="0" err="1" smtClean="0"/>
              <a:t>od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	x</a:t>
            </a:r>
            <a:r>
              <a:rPr lang="en-US" altLang="zh-CN" dirty="0" smtClean="0">
                <a:sym typeface="Symbol"/>
              </a:rPr>
              <a:t> 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为变量</a:t>
            </a:r>
            <a:r>
              <a:rPr lang="en-US" altLang="zh-CN" dirty="0" smtClean="0"/>
              <a:t>,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t </a:t>
            </a:r>
            <a:r>
              <a:rPr lang="en-US" altLang="zh-CN" dirty="0" smtClean="0">
                <a:sym typeface="Symbol"/>
              </a:rPr>
              <a:t>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且在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中出现的变量在</a:t>
            </a:r>
            <a:r>
              <a:rPr lang="en-US" altLang="zh-CN" dirty="0" smtClean="0"/>
              <a:t> 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e </a:t>
            </a:r>
            <a:r>
              <a:rPr lang="en-US" altLang="zh-CN" dirty="0" smtClean="0">
                <a:sym typeface="Symbol"/>
              </a:rPr>
              <a:t> </a:t>
            </a:r>
            <a:r>
              <a:rPr lang="en-US" altLang="zh-CN" dirty="0" smtClean="0"/>
              <a:t>QFF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且在</a:t>
            </a:r>
            <a:r>
              <a:rPr lang="en-US" altLang="zh-CN" dirty="0" smtClean="0"/>
              <a:t>e</a:t>
            </a:r>
            <a:r>
              <a:rPr lang="zh-CN" altLang="en-US" dirty="0" smtClean="0"/>
              <a:t>中出现的变量在</a:t>
            </a:r>
            <a:r>
              <a:rPr lang="en-US" altLang="zh-CN" dirty="0" smtClean="0"/>
              <a:t> 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1436</Words>
  <Application>Microsoft Office PowerPoint</Application>
  <PresentationFormat>全屏显示(4:3)</PresentationFormat>
  <Paragraphs>385</Paragraphs>
  <Slides>30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结构化循环语句模型</vt:lpstr>
      <vt:lpstr>课程主要内容(1)</vt:lpstr>
      <vt:lpstr>幻灯片 3</vt:lpstr>
      <vt:lpstr>幻灯片 4</vt:lpstr>
      <vt:lpstr>程序代码(1)</vt:lpstr>
      <vt:lpstr>程序代码(2)</vt:lpstr>
      <vt:lpstr>例1 -整树平方根： 结构化循环语句模型</vt:lpstr>
      <vt:lpstr>结构化循环语句模型</vt:lpstr>
      <vt:lpstr>结构化循环语句模型</vt:lpstr>
      <vt:lpstr>幻灯片 10</vt:lpstr>
      <vt:lpstr>幻灯片 11</vt:lpstr>
      <vt:lpstr>模型</vt:lpstr>
      <vt:lpstr>系统状态</vt:lpstr>
      <vt:lpstr>状态迁移关系</vt:lpstr>
      <vt:lpstr>幻灯片 15</vt:lpstr>
      <vt:lpstr>计算</vt:lpstr>
      <vt:lpstr>可达状态集</vt:lpstr>
      <vt:lpstr>模型</vt:lpstr>
      <vt:lpstr>正确性性质</vt:lpstr>
      <vt:lpstr>正确性问题(终止性)</vt:lpstr>
      <vt:lpstr>正确性问题(部分正确性与完全正确性)</vt:lpstr>
      <vt:lpstr>正确性问题(部分正确性与完全正确性)</vt:lpstr>
      <vt:lpstr>模型</vt:lpstr>
      <vt:lpstr>正确性问题</vt:lpstr>
      <vt:lpstr>循环语句模型与流程图模型的等价</vt:lpstr>
      <vt:lpstr>幻灯片 26</vt:lpstr>
      <vt:lpstr>幻灯片 27</vt:lpstr>
      <vt:lpstr>幻灯片 28</vt:lpstr>
      <vt:lpstr>幻灯片 29</vt:lpstr>
      <vt:lpstr>例子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Wenhui Zhang</cp:lastModifiedBy>
  <cp:revision>205</cp:revision>
  <dcterms:modified xsi:type="dcterms:W3CDTF">2018-04-11T07:43:16Z</dcterms:modified>
</cp:coreProperties>
</file>