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68" r:id="rId3"/>
    <p:sldId id="269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9" r:id="rId17"/>
    <p:sldId id="328" r:id="rId18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0779995-A5D4-450C-B1AD-D8FCDC09324F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951DC6-8733-46D8-B08F-023EF9EB31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7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CEA432F-7474-4BF1-BDFA-AE5A81B714F3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314"/>
            <a:ext cx="5445760" cy="4472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920"/>
            <a:ext cx="2949787" cy="4967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00083-1F6E-4A15-BCC2-9EB3263C27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DC7DEF9-CE04-46A0-8148-E8453AD4D321}" type="slidenum">
              <a:rPr lang="zh-CN" altLang="en-US" sz="1200"/>
              <a:pPr algn="r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 txBox="1">
            <a:spLocks noGrp="1"/>
          </p:cNvSpPr>
          <p:nvPr/>
        </p:nvSpPr>
        <p:spPr bwMode="auto">
          <a:xfrm>
            <a:off x="3855838" y="9440920"/>
            <a:ext cx="2949787" cy="49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DAA0C7-FAF5-4F57-A781-C5D095CD3E32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D8897-CEE7-4ABA-8075-69A6E9A4B493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18F6A-C836-48C1-A0C8-3D42466441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4B51-2A1E-4C7B-8BAD-E2D29AEB154A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B54C6-A5DA-4AA4-9026-0FD1403325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CE26-3451-4FA6-B0AC-4D2332AAEEB6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CB35B-786B-42BD-8391-4588700D28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E58CA-BB71-499B-93DB-CF71BEA183B3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C6E79-0A0E-4E5C-A8B2-FB2EAE2A4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ADDDA-633D-4577-8804-F35BD77D4397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FFC89-907D-4E5B-BB35-33DA787791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28397-1EAF-496B-8198-17375CAB2015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76D9F-9D04-414A-8E78-F22C49FE9B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3C0A2-C0C6-4405-9F55-C5732A289A53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19559-128B-4D9E-BDF5-0A2C0E13FA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D81E-B8FF-41B7-AA4D-C05DC0BA7707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A75FE-8C26-4C82-86DA-CF541D2F00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8B0F5-44A3-4D0D-A12A-D3C358C7F841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C804C-070C-410A-AE0A-91E84EBF2E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D24F3-224E-4D01-A936-87F3B05294A7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94BFB-AEC6-46FF-8BEF-6C4B9E8AE7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854EF-4B6E-4B75-BD5F-15CB7B96EE43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4B44-1DCB-4003-9ED3-80F740889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300268-3000-49CD-AD05-AA7FD299D7BC}" type="datetimeFigureOut">
              <a:rPr lang="zh-CN" altLang="en-US"/>
              <a:pPr>
                <a:defRPr/>
              </a:pPr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F89B51-4D1D-4489-B85C-15DFDDBFC1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 eaLnBrk="1" hangingPunct="1"/>
            <a:r>
              <a:rPr lang="zh-CN" altLang="en-US" dirty="0" smtClean="0"/>
              <a:t>例子：</a:t>
            </a:r>
            <a:r>
              <a:rPr lang="zh-CN" altLang="zh-CN" dirty="0" smtClean="0"/>
              <a:t>整</a:t>
            </a:r>
            <a:r>
              <a:rPr lang="zh-CN" altLang="en-US" dirty="0" smtClean="0"/>
              <a:t>数</a:t>
            </a:r>
            <a:r>
              <a:rPr lang="zh-CN" altLang="zh-CN" dirty="0" smtClean="0"/>
              <a:t>平方根</a:t>
            </a:r>
            <a:r>
              <a:rPr lang="zh-CN" altLang="en-US" dirty="0" smtClean="0"/>
              <a:t>算法设计</a:t>
            </a:r>
            <a:r>
              <a:rPr lang="en-US" altLang="zh-CN" dirty="0" smtClean="0"/>
              <a:t>(1)</a:t>
            </a:r>
            <a:endParaRPr lang="zh-CN" altLang="en-US" dirty="0" smtClean="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-33338" y="908050"/>
            <a:ext cx="4605338" cy="5949950"/>
          </a:xfrm>
        </p:spPr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问题</a:t>
            </a:r>
            <a:r>
              <a:rPr lang="en-US" altLang="zh-CN" dirty="0" smtClean="0"/>
              <a:t>(</a:t>
            </a:r>
            <a:r>
              <a:rPr lang="zh-CN" altLang="en-US" dirty="0" smtClean="0"/>
              <a:t>验证设计正确性</a:t>
            </a:r>
            <a:r>
              <a:rPr lang="en-US" altLang="zh-CN" dirty="0" smtClean="0"/>
              <a:t>)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设计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验证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>
                <a:solidFill>
                  <a:srgbClr val="CC0000"/>
                </a:solidFill>
              </a:rPr>
              <a:t>模型检测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pPr lvl="1" eaLnBrk="1" hangingPunct="1"/>
            <a:r>
              <a:rPr lang="zh-CN" altLang="en-US" dirty="0" smtClean="0"/>
              <a:t>推理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/>
          </p:cNvSpPr>
          <p:nvPr/>
        </p:nvSpPr>
        <p:spPr>
          <a:xfrm>
            <a:off x="0" y="17463"/>
            <a:ext cx="9144000" cy="8191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4400" dirty="0">
                <a:latin typeface="+mj-lt"/>
                <a:ea typeface="+mj-ea"/>
                <a:cs typeface="+mj-cs"/>
              </a:rPr>
              <a:t>例子：</a:t>
            </a:r>
            <a:r>
              <a:rPr lang="zh-CN" altLang="en-US" sz="4400" dirty="0">
                <a:latin typeface="+mn-lt"/>
                <a:ea typeface="+mn-ea"/>
              </a:rPr>
              <a:t>底层</a:t>
            </a:r>
            <a:r>
              <a:rPr lang="zh-CN" altLang="en-US" sz="4400" dirty="0" smtClean="0">
                <a:latin typeface="+mn-lt"/>
                <a:ea typeface="+mn-ea"/>
              </a:rPr>
              <a:t>模型 </a:t>
            </a:r>
            <a:r>
              <a:rPr lang="en-US" altLang="zh-CN" sz="4400" dirty="0" smtClean="0">
                <a:latin typeface="+mn-lt"/>
                <a:ea typeface="+mn-ea"/>
              </a:rPr>
              <a:t>(</a:t>
            </a:r>
            <a:r>
              <a:rPr lang="zh-CN" altLang="en-US" sz="4400" dirty="0" smtClean="0"/>
              <a:t>类似流程图</a:t>
            </a:r>
            <a:r>
              <a:rPr lang="en-US" altLang="zh-CN" sz="4400" dirty="0" smtClean="0">
                <a:latin typeface="+mn-lt"/>
                <a:ea typeface="+mn-ea"/>
              </a:rPr>
              <a:t>)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4578" name="矩形 9"/>
          <p:cNvSpPr>
            <a:spLocks noChangeArrowheads="1"/>
          </p:cNvSpPr>
          <p:nvPr/>
        </p:nvSpPr>
        <p:spPr bwMode="auto">
          <a:xfrm>
            <a:off x="539750" y="1341438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dirty="0" smtClean="0"/>
              <a:t>VVM isqrt1.vvm</a:t>
            </a:r>
            <a:endParaRPr lang="zh-CN" altLang="en-US" sz="1200" dirty="0"/>
          </a:p>
          <a:p>
            <a:r>
              <a:rPr lang="en-US" altLang="zh-CN" sz="1200" dirty="0"/>
              <a:t>VAR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pc:{beg,s1,s2,s3,s4,end};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x: 0..20;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y1: 0..20;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y2: 0..20;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y3: 0..20;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res:  0..20;</a:t>
            </a:r>
            <a:endParaRPr lang="zh-CN" altLang="en-US" sz="1200" dirty="0"/>
          </a:p>
          <a:p>
            <a:r>
              <a:rPr lang="en-US" altLang="zh-CN" sz="1200" dirty="0"/>
              <a:t>INIT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pc=beg;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x&lt;=20;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y1=0;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y2=0;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y3=0;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res=0;</a:t>
            </a:r>
            <a:endParaRPr lang="zh-CN" altLang="en-US" sz="1200" dirty="0"/>
          </a:p>
          <a:p>
            <a:r>
              <a:rPr lang="en-US" altLang="zh-CN" sz="1200" dirty="0"/>
              <a:t>TRANS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pc=beg:(y1,y2,y3,pc):=(0,1,1,s1);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pc=s1&amp;(y3&lt;=x):(pc):=(s2);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pc=s1&amp;!(y3&lt;=x):(pc):=(s4);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pc=s2:(y1,y2,pc):=(y1+1,y2+2,s3);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pc=s3:(y3,pc):=(y3+y2,s1);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pc=s4:(</a:t>
            </a:r>
            <a:r>
              <a:rPr lang="en-US" altLang="zh-CN" sz="1200" dirty="0" err="1"/>
              <a:t>res,pc</a:t>
            </a:r>
            <a:r>
              <a:rPr lang="en-US" altLang="zh-CN" sz="1200" dirty="0"/>
              <a:t>):=(y1,end);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pc=end:(pc):=(end);</a:t>
            </a:r>
            <a:endParaRPr lang="zh-CN" altLang="en-US" sz="1200" dirty="0"/>
          </a:p>
          <a:p>
            <a:endParaRPr lang="zh-CN" altLang="en-US" sz="1200" dirty="0"/>
          </a:p>
          <a:p>
            <a:r>
              <a:rPr lang="en-US" altLang="zh-CN" sz="1200" dirty="0"/>
              <a:t>SPEC </a:t>
            </a:r>
            <a:endParaRPr lang="zh-CN" altLang="en-US" sz="1200" dirty="0"/>
          </a:p>
          <a:p>
            <a:r>
              <a:rPr lang="en-US" altLang="zh-CN" sz="1200" dirty="0"/>
              <a:t>        AG(!(pc=end)|(x&gt;=res*res)&amp;x&lt;(res+1)*(res+1));</a:t>
            </a:r>
          </a:p>
          <a:p>
            <a:r>
              <a:rPr lang="en-US" altLang="zh-CN" sz="1200" dirty="0"/>
              <a:t>        AF(pc=end);</a:t>
            </a:r>
          </a:p>
        </p:txBody>
      </p:sp>
      <p:sp>
        <p:nvSpPr>
          <p:cNvPr id="11" name="椭圆 10"/>
          <p:cNvSpPr/>
          <p:nvPr/>
        </p:nvSpPr>
        <p:spPr>
          <a:xfrm>
            <a:off x="4427538" y="3284538"/>
            <a:ext cx="1800225" cy="16573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正确</a:t>
            </a:r>
          </a:p>
        </p:txBody>
      </p:sp>
      <p:sp>
        <p:nvSpPr>
          <p:cNvPr id="13" name="矩形 12"/>
          <p:cNvSpPr/>
          <p:nvPr/>
        </p:nvSpPr>
        <p:spPr>
          <a:xfrm>
            <a:off x="4284663" y="1341438"/>
            <a:ext cx="4032250" cy="1938337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+mn-lt"/>
                <a:ea typeface="+mn-ea"/>
              </a:rPr>
              <a:t>验证的命令行：</a:t>
            </a: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./</a:t>
            </a:r>
            <a:r>
              <a:rPr lang="en-US" altLang="zh-CN" sz="2000" dirty="0" err="1">
                <a:latin typeface="+mn-lt"/>
                <a:ea typeface="+mn-ea"/>
              </a:rPr>
              <a:t>verds</a:t>
            </a:r>
            <a:r>
              <a:rPr lang="en-US" altLang="zh-CN" sz="2000" dirty="0">
                <a:latin typeface="+mn-lt"/>
                <a:ea typeface="+mn-ea"/>
              </a:rPr>
              <a:t> -ck 1  	                isqrt1.vvm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+mn-lt"/>
                <a:ea typeface="+mn-ea"/>
              </a:rPr>
              <a:t>./</a:t>
            </a:r>
            <a:r>
              <a:rPr lang="en-US" altLang="zh-CN" sz="2000" dirty="0" err="1">
                <a:latin typeface="+mn-lt"/>
                <a:ea typeface="+mn-ea"/>
              </a:rPr>
              <a:t>verds</a:t>
            </a:r>
            <a:r>
              <a:rPr lang="en-US" altLang="zh-CN" sz="2000" dirty="0">
                <a:latin typeface="+mn-lt"/>
                <a:ea typeface="+mn-ea"/>
              </a:rPr>
              <a:t> -ck 2  	                isqrt1.vvm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627313" y="1125538"/>
            <a:ext cx="1223962" cy="574675"/>
          </a:xfrm>
          <a:prstGeom prst="wedgeRoundRectCallout">
            <a:avLst>
              <a:gd name="adj1" fmla="val -55094"/>
              <a:gd name="adj2" fmla="val 90803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x&lt;=20;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验证</a:t>
            </a:r>
          </a:p>
        </p:txBody>
      </p:sp>
      <p:sp>
        <p:nvSpPr>
          <p:cNvPr id="25602" name="矩形 4"/>
          <p:cNvSpPr>
            <a:spLocks noChangeArrowheads="1"/>
          </p:cNvSpPr>
          <p:nvPr/>
        </p:nvSpPr>
        <p:spPr bwMode="auto">
          <a:xfrm>
            <a:off x="4643438" y="908050"/>
            <a:ext cx="4213225" cy="5262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 smtClean="0"/>
              <a:t>./</a:t>
            </a:r>
            <a:r>
              <a:rPr lang="en-US" altLang="zh-CN" sz="1600" dirty="0" err="1" smtClean="0"/>
              <a:t>verds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-ck 2 isqrt1.vvm</a:t>
            </a:r>
          </a:p>
          <a:p>
            <a:r>
              <a:rPr lang="en-US" altLang="zh-CN" sz="1600" dirty="0"/>
              <a:t>VERSION:    </a:t>
            </a:r>
            <a:r>
              <a:rPr lang="en-US" altLang="zh-CN" sz="1600" dirty="0" err="1"/>
              <a:t>verds</a:t>
            </a:r>
            <a:r>
              <a:rPr lang="en-US" altLang="zh-CN" sz="1600" dirty="0"/>
              <a:t> 1.49 - JAN 2017</a:t>
            </a:r>
          </a:p>
          <a:p>
            <a:r>
              <a:rPr lang="en-US" altLang="zh-CN" sz="1600" dirty="0"/>
              <a:t>FILE:       isqrt1.vvm</a:t>
            </a:r>
          </a:p>
          <a:p>
            <a:r>
              <a:rPr lang="en-US" altLang="zh-CN" sz="1600" dirty="0"/>
              <a:t>INFO: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=i0</a:t>
            </a:r>
          </a:p>
          <a:p>
            <a:r>
              <a:rPr lang="en-US" altLang="zh-CN" sz="1600" dirty="0"/>
              <a:t>PROPERTY:   A F (pc = 5 )</a:t>
            </a:r>
          </a:p>
          <a:p>
            <a:r>
              <a:rPr lang="en-US" altLang="zh-CN" sz="1600" dirty="0"/>
              <a:t>check:   0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1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2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3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15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CONCLUSION: TRUE</a:t>
            </a:r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25603" name="矩形 5"/>
          <p:cNvSpPr>
            <a:spLocks noChangeArrowheads="1"/>
          </p:cNvSpPr>
          <p:nvPr/>
        </p:nvSpPr>
        <p:spPr bwMode="auto">
          <a:xfrm>
            <a:off x="179388" y="908050"/>
            <a:ext cx="4464050" cy="5262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 smtClean="0"/>
              <a:t>./</a:t>
            </a:r>
            <a:r>
              <a:rPr lang="en-US" altLang="zh-CN" sz="1600" dirty="0" err="1" smtClean="0"/>
              <a:t>verds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-ck 1 isqrt1.vvm</a:t>
            </a:r>
          </a:p>
          <a:p>
            <a:r>
              <a:rPr lang="en-US" altLang="zh-CN" sz="1600" dirty="0"/>
              <a:t>VERSION:    </a:t>
            </a:r>
            <a:r>
              <a:rPr lang="en-US" altLang="zh-CN" sz="1600" dirty="0" err="1"/>
              <a:t>verds</a:t>
            </a:r>
            <a:r>
              <a:rPr lang="en-US" altLang="zh-CN" sz="1600" dirty="0"/>
              <a:t> 1.49 - JAN 2017</a:t>
            </a:r>
          </a:p>
          <a:p>
            <a:r>
              <a:rPr lang="en-US" altLang="zh-CN" sz="1600" dirty="0"/>
              <a:t>FILE:       isqrt1.vvm</a:t>
            </a:r>
          </a:p>
          <a:p>
            <a:r>
              <a:rPr lang="en-US" altLang="zh-CN" sz="1600" dirty="0"/>
              <a:t>INFO: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=i0</a:t>
            </a:r>
          </a:p>
          <a:p>
            <a:r>
              <a:rPr lang="en-US" altLang="zh-CN" sz="1600" dirty="0"/>
              <a:t>PROPERTY:   A G (! (pc = 5 )| ((x } (res * res ))&amp; (x &lt; ((res + 1 )* (res + 1 )))))</a:t>
            </a:r>
          </a:p>
          <a:p>
            <a:r>
              <a:rPr lang="en-US" altLang="zh-CN" sz="1600" dirty="0"/>
              <a:t>check:   0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1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2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3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</a:t>
            </a:r>
            <a:r>
              <a:rPr lang="en-US" altLang="zh-CN" sz="1600" dirty="0" smtClean="0"/>
              <a:t>17  </a:t>
            </a:r>
            <a:endParaRPr lang="en-US" altLang="zh-CN" sz="1600" dirty="0"/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CONCLUSION: TRUE</a:t>
            </a:r>
          </a:p>
          <a:p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9144000" cy="81915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例子：</a:t>
            </a:r>
            <a:r>
              <a:rPr lang="zh-CN" altLang="zh-CN" dirty="0" smtClean="0"/>
              <a:t>整</a:t>
            </a:r>
            <a:r>
              <a:rPr lang="zh-CN" altLang="en-US" dirty="0" smtClean="0"/>
              <a:t>数</a:t>
            </a:r>
            <a:r>
              <a:rPr lang="zh-CN" altLang="zh-CN" dirty="0" smtClean="0"/>
              <a:t>平方根</a:t>
            </a:r>
            <a:r>
              <a:rPr lang="zh-CN" altLang="en-US" dirty="0" smtClean="0"/>
              <a:t>算法设计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程序验证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619250" y="134143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BEGIN</a:t>
            </a:r>
            <a:endParaRPr lang="zh-CN" altLang="en-US" sz="2400" dirty="0"/>
          </a:p>
        </p:txBody>
      </p:sp>
      <p:cxnSp>
        <p:nvCxnSpPr>
          <p:cNvPr id="27" name="曲线连接符 26"/>
          <p:cNvCxnSpPr>
            <a:stCxn id="26" idx="4"/>
            <a:endCxn id="28" idx="0"/>
          </p:cNvCxnSpPr>
          <p:nvPr/>
        </p:nvCxnSpPr>
        <p:spPr>
          <a:xfrm rot="5400000">
            <a:off x="2166937" y="1960563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71550" y="2133600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29" name="椭圆 28"/>
          <p:cNvSpPr/>
          <p:nvPr/>
        </p:nvSpPr>
        <p:spPr>
          <a:xfrm>
            <a:off x="1835150" y="2781300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32" name="椭圆 31"/>
          <p:cNvSpPr/>
          <p:nvPr/>
        </p:nvSpPr>
        <p:spPr>
          <a:xfrm>
            <a:off x="3276600" y="44370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34" name="流程图: 决策 33"/>
          <p:cNvSpPr/>
          <p:nvPr/>
        </p:nvSpPr>
        <p:spPr>
          <a:xfrm>
            <a:off x="2124075" y="3500438"/>
            <a:ext cx="2160588" cy="5762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179388" y="4437063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38" name="椭圆 37"/>
          <p:cNvSpPr/>
          <p:nvPr/>
        </p:nvSpPr>
        <p:spPr>
          <a:xfrm>
            <a:off x="755650" y="50847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39750" y="5876925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2987675" y="5229225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(res):=(y1)</a:t>
            </a:r>
            <a:endParaRPr lang="zh-CN" altLang="en-US" sz="2400" dirty="0"/>
          </a:p>
        </p:txBody>
      </p:sp>
      <p:sp>
        <p:nvSpPr>
          <p:cNvPr id="46" name="椭圆 45"/>
          <p:cNvSpPr/>
          <p:nvPr/>
        </p:nvSpPr>
        <p:spPr>
          <a:xfrm>
            <a:off x="684213" y="3573463"/>
            <a:ext cx="1008062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50" name="曲线连接符 49"/>
          <p:cNvCxnSpPr>
            <a:stCxn id="28" idx="2"/>
            <a:endCxn id="29" idx="0"/>
          </p:cNvCxnSpPr>
          <p:nvPr/>
        </p:nvCxnSpPr>
        <p:spPr>
          <a:xfrm rot="5400000">
            <a:off x="2211387" y="2652713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9" idx="4"/>
            <a:endCxn id="34" idx="0"/>
          </p:cNvCxnSpPr>
          <p:nvPr/>
        </p:nvCxnSpPr>
        <p:spPr>
          <a:xfrm rot="16200000" flipH="1">
            <a:off x="2635250" y="2932113"/>
            <a:ext cx="273050" cy="863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4" idx="1"/>
            <a:endCxn id="46" idx="6"/>
          </p:cNvCxnSpPr>
          <p:nvPr/>
        </p:nvCxnSpPr>
        <p:spPr>
          <a:xfrm rot="10800000" flipV="1">
            <a:off x="1692275" y="3789363"/>
            <a:ext cx="431800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39"/>
          <p:cNvCxnSpPr>
            <a:stCxn id="34" idx="3"/>
            <a:endCxn id="32" idx="0"/>
          </p:cNvCxnSpPr>
          <p:nvPr/>
        </p:nvCxnSpPr>
        <p:spPr>
          <a:xfrm flipH="1">
            <a:off x="3779912" y="3789040"/>
            <a:ext cx="504056" cy="648072"/>
          </a:xfrm>
          <a:prstGeom prst="curvedConnector4">
            <a:avLst>
              <a:gd name="adj1" fmla="val -45352"/>
              <a:gd name="adj2" fmla="val 7222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46" idx="4"/>
            <a:endCxn id="36" idx="0"/>
          </p:cNvCxnSpPr>
          <p:nvPr/>
        </p:nvCxnSpPr>
        <p:spPr>
          <a:xfrm rot="16200000" flipH="1">
            <a:off x="1158875" y="4048125"/>
            <a:ext cx="417513" cy="3603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6" idx="2"/>
            <a:endCxn id="38" idx="0"/>
          </p:cNvCxnSpPr>
          <p:nvPr/>
        </p:nvCxnSpPr>
        <p:spPr>
          <a:xfrm rot="5400000">
            <a:off x="1274763" y="4811713"/>
            <a:ext cx="257175" cy="2889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38" idx="4"/>
            <a:endCxn id="41" idx="0"/>
          </p:cNvCxnSpPr>
          <p:nvPr/>
        </p:nvCxnSpPr>
        <p:spPr>
          <a:xfrm rot="16200000" flipH="1">
            <a:off x="1194594" y="5595144"/>
            <a:ext cx="346075" cy="217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56"/>
          <p:cNvCxnSpPr>
            <a:stCxn id="41" idx="2"/>
            <a:endCxn id="29" idx="2"/>
          </p:cNvCxnSpPr>
          <p:nvPr/>
        </p:nvCxnSpPr>
        <p:spPr>
          <a:xfrm rot="5400000" flipH="1" flipV="1">
            <a:off x="23813" y="4456112"/>
            <a:ext cx="3263900" cy="358775"/>
          </a:xfrm>
          <a:prstGeom prst="curvedConnector4">
            <a:avLst>
              <a:gd name="adj1" fmla="val -7004"/>
              <a:gd name="adj2" fmla="val -38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2" idx="4"/>
            <a:endCxn id="45" idx="0"/>
          </p:cNvCxnSpPr>
          <p:nvPr/>
        </p:nvCxnSpPr>
        <p:spPr>
          <a:xfrm rot="5400000">
            <a:off x="3606800" y="5056188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3203575" y="5876925"/>
            <a:ext cx="1152525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9" name="曲线连接符 68"/>
          <p:cNvCxnSpPr>
            <a:stCxn id="45" idx="2"/>
            <a:endCxn id="68" idx="0"/>
          </p:cNvCxnSpPr>
          <p:nvPr/>
        </p:nvCxnSpPr>
        <p:spPr>
          <a:xfrm rot="5400000">
            <a:off x="3651250" y="5748338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140200" y="3500438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051050" y="3500438"/>
            <a:ext cx="217488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7674" name="矩形 72"/>
          <p:cNvSpPr>
            <a:spLocks noChangeArrowheads="1"/>
          </p:cNvSpPr>
          <p:nvPr/>
        </p:nvSpPr>
        <p:spPr bwMode="auto">
          <a:xfrm>
            <a:off x="5940425" y="2492375"/>
            <a:ext cx="32035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INOPUT:	x</a:t>
            </a:r>
          </a:p>
          <a:p>
            <a:r>
              <a:rPr lang="en-US" altLang="zh-CN" sz="2400"/>
              <a:t>OUTPUT:	res</a:t>
            </a:r>
          </a:p>
          <a:p>
            <a:endParaRPr lang="en-US" altLang="zh-CN" sz="2400"/>
          </a:p>
          <a:p>
            <a:r>
              <a:rPr lang="en-US" altLang="zh-CN" sz="2400"/>
              <a:t>PRE:		</a:t>
            </a:r>
          </a:p>
          <a:p>
            <a:r>
              <a:rPr lang="en-US" altLang="zh-CN" sz="2400"/>
              <a:t>x&gt;=0; </a:t>
            </a: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POST:	</a:t>
            </a:r>
          </a:p>
          <a:p>
            <a:r>
              <a:rPr lang="en-US" altLang="zh-CN" sz="2400"/>
              <a:t>x&lt;=res*res&lt;=x;</a:t>
            </a:r>
            <a:r>
              <a:rPr lang="zh-CN" altLang="en-US" sz="2400"/>
              <a:t> </a:t>
            </a:r>
            <a:r>
              <a:rPr lang="en-US" altLang="zh-CN" sz="2400"/>
              <a:t>x&lt;(res+1)*(res+1);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3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例</a:t>
            </a:r>
            <a:r>
              <a:rPr lang="en-US" altLang="zh-CN" sz="2800"/>
              <a:t>1 -</a:t>
            </a:r>
            <a:r>
              <a:rPr lang="zh-CN" altLang="en-US" sz="2800"/>
              <a:t>整树平方根：软件编码</a:t>
            </a:r>
            <a:r>
              <a:rPr lang="en-US" altLang="zh-CN" sz="2800"/>
              <a:t>2</a:t>
            </a:r>
            <a:endParaRPr lang="en-US" altLang="zh-CN" sz="2400"/>
          </a:p>
          <a:p>
            <a:endParaRPr lang="zh-CN" altLang="en-US" sz="2800"/>
          </a:p>
        </p:txBody>
      </p:sp>
      <p:sp>
        <p:nvSpPr>
          <p:cNvPr id="28674" name="矩形 30"/>
          <p:cNvSpPr>
            <a:spLocks noChangeArrowheads="1"/>
          </p:cNvSpPr>
          <p:nvPr/>
        </p:nvSpPr>
        <p:spPr bwMode="auto">
          <a:xfrm>
            <a:off x="0" y="1341438"/>
            <a:ext cx="3744913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ym typeface="Wingdings" pitchFamily="2" charset="2"/>
              </a:rPr>
              <a:t> int isqrt(int x)</a:t>
            </a:r>
          </a:p>
          <a:p>
            <a:r>
              <a:rPr lang="en-US" altLang="zh-CN" sz="2400">
                <a:sym typeface="Wingdings" pitchFamily="2" charset="2"/>
              </a:rPr>
              <a:t> { 	</a:t>
            </a:r>
          </a:p>
          <a:p>
            <a:r>
              <a:rPr lang="en-US" altLang="zh-CN" sz="2400">
                <a:sym typeface="Wingdings" pitchFamily="2" charset="2"/>
              </a:rPr>
              <a:t>	int y1,y2,y3,r;</a:t>
            </a:r>
          </a:p>
          <a:p>
            <a:endParaRPr lang="en-US" altLang="zh-CN" sz="2400">
              <a:sym typeface="Wingdings" pitchFamily="2" charset="2"/>
            </a:endParaRPr>
          </a:p>
          <a:p>
            <a:r>
              <a:rPr lang="en-US" altLang="zh-CN" sz="2400">
                <a:sym typeface="Wingdings" pitchFamily="2" charset="2"/>
              </a:rPr>
              <a:t> 	</a:t>
            </a:r>
            <a:r>
              <a:rPr lang="en-US" altLang="zh-CN" sz="2400"/>
              <a:t>y1=0; y2=1; y3=1; </a:t>
            </a:r>
          </a:p>
          <a:p>
            <a:r>
              <a:rPr lang="en-US" altLang="zh-CN" sz="2400"/>
              <a:t>	while (</a:t>
            </a:r>
            <a:r>
              <a:rPr lang="en-US" altLang="zh-CN" sz="2400">
                <a:sym typeface="Wingdings" pitchFamily="2" charset="2"/>
              </a:rPr>
              <a:t>y3&lt;=x) {</a:t>
            </a:r>
          </a:p>
          <a:p>
            <a:r>
              <a:rPr lang="en-US" altLang="zh-CN" sz="2400">
                <a:sym typeface="Wingdings" pitchFamily="2" charset="2"/>
              </a:rPr>
              <a:t>		y1=y1+1; </a:t>
            </a:r>
          </a:p>
          <a:p>
            <a:r>
              <a:rPr lang="en-US" altLang="zh-CN" sz="2400">
                <a:sym typeface="Wingdings" pitchFamily="2" charset="2"/>
              </a:rPr>
              <a:t>		y2=</a:t>
            </a:r>
            <a:r>
              <a:rPr lang="en-US" altLang="zh-CN" sz="2400"/>
              <a:t>y2+2;  </a:t>
            </a:r>
          </a:p>
          <a:p>
            <a:r>
              <a:rPr lang="en-US" altLang="zh-CN" sz="2400"/>
              <a:t> 		y3=y3+y2;  </a:t>
            </a:r>
          </a:p>
          <a:p>
            <a:r>
              <a:rPr lang="en-US" altLang="zh-CN" sz="2400"/>
              <a:t>	}</a:t>
            </a:r>
          </a:p>
          <a:p>
            <a:pPr lvl="2"/>
            <a:r>
              <a:rPr lang="en-US" altLang="zh-CN" sz="2400"/>
              <a:t>r=y1; </a:t>
            </a:r>
          </a:p>
          <a:p>
            <a:pPr lvl="2"/>
            <a:r>
              <a:rPr lang="en-US" altLang="zh-CN" sz="2400"/>
              <a:t>return r;</a:t>
            </a:r>
          </a:p>
          <a:p>
            <a:r>
              <a:rPr lang="en-US" altLang="zh-CN" sz="2400">
                <a:sym typeface="Wingdings" pitchFamily="2" charset="2"/>
              </a:rPr>
              <a:t> }</a:t>
            </a:r>
            <a:endParaRPr lang="en-US" altLang="zh-CN" sz="200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92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3: </a:t>
            </a:r>
            <a:r>
              <a:rPr lang="zh-CN" altLang="en-US" sz="4000" dirty="0" smtClean="0"/>
              <a:t>程序验证</a:t>
            </a:r>
            <a:r>
              <a:rPr lang="en-US" altLang="zh-CN" sz="4000" dirty="0" smtClean="0"/>
              <a:t>(</a:t>
            </a:r>
            <a:r>
              <a:rPr lang="zh-CN" altLang="zh-CN" sz="4000" dirty="0" smtClean="0"/>
              <a:t>整</a:t>
            </a:r>
            <a:r>
              <a:rPr lang="zh-CN" altLang="en-US" sz="4000" dirty="0" smtClean="0"/>
              <a:t>数</a:t>
            </a:r>
            <a:r>
              <a:rPr lang="zh-CN" altLang="zh-CN" sz="4000" dirty="0" smtClean="0"/>
              <a:t>平方根</a:t>
            </a:r>
            <a:r>
              <a:rPr lang="en-US" altLang="zh-CN" sz="4000" dirty="0" smtClean="0"/>
              <a:t>isqrt2.c)</a:t>
            </a:r>
            <a:endParaRPr lang="zh-CN" altLang="en-US" sz="4000" dirty="0"/>
          </a:p>
        </p:txBody>
      </p:sp>
      <p:sp>
        <p:nvSpPr>
          <p:cNvPr id="29698" name="矩形 128"/>
          <p:cNvSpPr>
            <a:spLocks noChangeArrowheads="1"/>
          </p:cNvSpPr>
          <p:nvPr/>
        </p:nvSpPr>
        <p:spPr bwMode="auto">
          <a:xfrm>
            <a:off x="179388" y="692150"/>
            <a:ext cx="4572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/*****************************************/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in();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isqrt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x);</a:t>
            </a:r>
          </a:p>
          <a:p>
            <a:r>
              <a:rPr lang="en-US" altLang="zh-CN" sz="1600" dirty="0"/>
              <a:t>/*****************************************/</a:t>
            </a:r>
          </a:p>
          <a:p>
            <a:r>
              <a:rPr lang="en-US" altLang="zh-CN" sz="1600" dirty="0"/>
              <a:t>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 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n=0,m=0;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("system is now active\n"); </a:t>
            </a:r>
          </a:p>
          <a:p>
            <a:r>
              <a:rPr lang="en-US" altLang="zh-CN" sz="1600" dirty="0"/>
              <a:t>        while (1) {</a:t>
            </a:r>
          </a:p>
          <a:p>
            <a:r>
              <a:rPr lang="en-US" altLang="zh-CN" sz="1600" dirty="0"/>
              <a:t>                n=in();</a:t>
            </a:r>
          </a:p>
          <a:p>
            <a:r>
              <a:rPr lang="en-US" altLang="zh-CN" sz="1600" dirty="0"/>
              <a:t>                m=</a:t>
            </a:r>
            <a:r>
              <a:rPr lang="en-US" altLang="zh-CN" sz="1600" dirty="0" err="1"/>
              <a:t>isqrt</a:t>
            </a:r>
            <a:r>
              <a:rPr lang="en-US" altLang="zh-CN" sz="1600" dirty="0"/>
              <a:t>(n); </a:t>
            </a:r>
          </a:p>
          <a:p>
            <a:r>
              <a:rPr lang="en-US" altLang="zh-CN" sz="1600" dirty="0"/>
              <a:t>     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("RESULT: %</a:t>
            </a:r>
            <a:r>
              <a:rPr lang="en-US" altLang="zh-CN" sz="1600" dirty="0" err="1"/>
              <a:t>i</a:t>
            </a:r>
            <a:r>
              <a:rPr lang="en-US" altLang="zh-CN" sz="1600" dirty="0"/>
              <a:t>\n\</a:t>
            </a:r>
            <a:r>
              <a:rPr lang="en-US" altLang="zh-CN" sz="1600" dirty="0" err="1"/>
              <a:t>n",m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/*****************************************/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isqrt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x)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y1=0,y2=0,y3=0,r=0;</a:t>
            </a:r>
          </a:p>
          <a:p>
            <a:r>
              <a:rPr lang="en-US" altLang="zh-CN" sz="1600" dirty="0"/>
              <a:t>        y1=0; y2=1; y3=1;</a:t>
            </a:r>
          </a:p>
          <a:p>
            <a:r>
              <a:rPr lang="en-US" altLang="zh-CN" sz="1600" dirty="0"/>
              <a:t>        while (y3&lt;=x) { y1=y1+1; y2=y2+2; y3=y3+y2; }</a:t>
            </a:r>
          </a:p>
          <a:p>
            <a:r>
              <a:rPr lang="en-US" altLang="zh-CN" sz="1600" dirty="0"/>
              <a:t>        r=y1;</a:t>
            </a:r>
          </a:p>
          <a:p>
            <a:r>
              <a:rPr lang="en-US" altLang="zh-CN" sz="1600" dirty="0"/>
              <a:t>        return r;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/*****************************************/</a:t>
            </a:r>
          </a:p>
          <a:p>
            <a:endParaRPr lang="zh-CN" altLang="en-US" sz="1600" dirty="0"/>
          </a:p>
        </p:txBody>
      </p:sp>
      <p:sp>
        <p:nvSpPr>
          <p:cNvPr id="29699" name="矩形 129"/>
          <p:cNvSpPr>
            <a:spLocks noChangeArrowheads="1"/>
          </p:cNvSpPr>
          <p:nvPr/>
        </p:nvSpPr>
        <p:spPr bwMode="auto">
          <a:xfrm>
            <a:off x="4859338" y="765175"/>
            <a:ext cx="3744912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 dirty="0" err="1"/>
              <a:t>int</a:t>
            </a:r>
            <a:r>
              <a:rPr lang="en-US" altLang="zh-CN" sz="1000" dirty="0"/>
              <a:t> in()</a:t>
            </a:r>
            <a:endParaRPr lang="zh-CN" altLang="en-US" sz="1000" dirty="0"/>
          </a:p>
          <a:p>
            <a:r>
              <a:rPr lang="en-US" altLang="zh-CN" sz="1000" dirty="0"/>
              <a:t>{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char c; 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 k=0;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while (1) { 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k=0;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 err="1"/>
              <a:t>putc</a:t>
            </a:r>
            <a:r>
              <a:rPr lang="en-US" altLang="zh-CN" sz="1000" dirty="0"/>
              <a:t>('</a:t>
            </a:r>
            <a:r>
              <a:rPr lang="en-US" altLang="zh-CN" sz="1000" dirty="0" err="1"/>
              <a:t>N',stdout</a:t>
            </a:r>
            <a:r>
              <a:rPr lang="en-US" altLang="zh-CN" sz="1000" dirty="0"/>
              <a:t>); </a:t>
            </a:r>
            <a:r>
              <a:rPr lang="en-US" altLang="zh-CN" sz="1000" dirty="0" err="1"/>
              <a:t>putc</a:t>
            </a:r>
            <a:r>
              <a:rPr lang="en-US" altLang="zh-CN" sz="1000" dirty="0"/>
              <a:t>(':',</a:t>
            </a:r>
            <a:r>
              <a:rPr lang="en-US" altLang="zh-CN" sz="1000" dirty="0" err="1"/>
              <a:t>stdout</a:t>
            </a:r>
            <a:r>
              <a:rPr lang="en-US" altLang="zh-CN" sz="1000" dirty="0"/>
              <a:t>); </a:t>
            </a:r>
            <a:r>
              <a:rPr lang="en-US" altLang="zh-CN" sz="1000" dirty="0" err="1"/>
              <a:t>putc</a:t>
            </a:r>
            <a:r>
              <a:rPr lang="en-US" altLang="zh-CN" sz="1000" dirty="0"/>
              <a:t>(9,stdout);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/* </a:t>
            </a:r>
            <a:r>
              <a:rPr lang="en-US" altLang="zh-CN" sz="1000" dirty="0" err="1"/>
              <a:t>printf</a:t>
            </a:r>
            <a:r>
              <a:rPr lang="en-US" altLang="zh-CN" sz="1000" dirty="0"/>
              <a:t>("%</a:t>
            </a:r>
            <a:r>
              <a:rPr lang="en-US" altLang="zh-CN" sz="1000" dirty="0" err="1"/>
              <a:t>i</a:t>
            </a:r>
            <a:r>
              <a:rPr lang="en-US" altLang="zh-CN" sz="1000" dirty="0"/>
              <a:t>\</a:t>
            </a:r>
            <a:r>
              <a:rPr lang="en-US" altLang="zh-CN" sz="1000" dirty="0" err="1"/>
              <a:t>n",c</a:t>
            </a:r>
            <a:r>
              <a:rPr lang="en-US" altLang="zh-CN" sz="1000" dirty="0"/>
              <a:t>); */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if (c=='\n') { 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 err="1"/>
              <a:t>printf</a:t>
            </a:r>
            <a:r>
              <a:rPr lang="en-US" altLang="zh-CN" sz="1000" dirty="0"/>
              <a:t>("INFO:   the input must be 1 or 2 digits\n\n"); 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continue;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}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if (c&lt;'0'||c&gt;'9') {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while (1) { 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if (c=='\n') break; }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 err="1"/>
              <a:t>printf</a:t>
            </a:r>
            <a:r>
              <a:rPr lang="en-US" altLang="zh-CN" sz="1000" dirty="0"/>
              <a:t>("INFO:   the input must be 1 or 2 digits\n\n"); 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continue;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}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k=c-'0'; 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if (c=='\n') { return k; }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if (c&lt;'0'||c&gt;'9') {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while (1) { 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if (c=='\n') break; }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 err="1"/>
              <a:t>printf</a:t>
            </a:r>
            <a:r>
              <a:rPr lang="en-US" altLang="zh-CN" sz="1000" dirty="0"/>
              <a:t>("INFO:   the input must be 1 or 2 digits\n\n"); 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continue;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}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k=k*10+(c-'0'); 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if (k&gt;20) {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while (1) { 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if (c=='\n') break; }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 err="1"/>
              <a:t>printf</a:t>
            </a:r>
            <a:r>
              <a:rPr lang="en-US" altLang="zh-CN" sz="1000" dirty="0"/>
              <a:t>("INFO:   the input number must be in {0,...,20}\n\n");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continue;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}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if (c!='\n') {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while (1) { c=</a:t>
            </a:r>
            <a:r>
              <a:rPr lang="en-US" altLang="zh-CN" sz="1000" dirty="0" err="1"/>
              <a:t>getc</a:t>
            </a:r>
            <a:r>
              <a:rPr lang="en-US" altLang="zh-CN" sz="1000" dirty="0"/>
              <a:t>(</a:t>
            </a:r>
            <a:r>
              <a:rPr lang="en-US" altLang="zh-CN" sz="1000" dirty="0" err="1"/>
              <a:t>stdin</a:t>
            </a:r>
            <a:r>
              <a:rPr lang="en-US" altLang="zh-CN" sz="1000" dirty="0"/>
              <a:t>); if (c=='\n') break; }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 err="1"/>
              <a:t>printf</a:t>
            </a:r>
            <a:r>
              <a:rPr lang="en-US" altLang="zh-CN" sz="1000" dirty="0"/>
              <a:t>("INFO:   the input must be 1 or 2 digits\n\n"); </a:t>
            </a:r>
            <a:endParaRPr lang="zh-CN" altLang="en-US" sz="1000" dirty="0"/>
          </a:p>
          <a:p>
            <a:r>
              <a:rPr lang="zh-CN" altLang="en-US" sz="1000" dirty="0"/>
              <a:t>                   </a:t>
            </a:r>
            <a:r>
              <a:rPr lang="en-US" altLang="zh-CN" sz="1000" dirty="0"/>
              <a:t>continue;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}</a:t>
            </a:r>
            <a:endParaRPr lang="zh-CN" altLang="en-US" sz="1000" dirty="0"/>
          </a:p>
          <a:p>
            <a:r>
              <a:rPr lang="zh-CN" altLang="en-US" sz="1000" dirty="0"/>
              <a:t>                </a:t>
            </a:r>
            <a:r>
              <a:rPr lang="en-US" altLang="zh-CN" sz="1000" dirty="0"/>
              <a:t>return k;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}</a:t>
            </a:r>
            <a:endParaRPr lang="zh-CN" altLang="en-US" sz="1000" dirty="0"/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92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3: </a:t>
            </a:r>
            <a:r>
              <a:rPr lang="zh-CN" altLang="en-US" sz="4000" dirty="0" smtClean="0"/>
              <a:t>程序验证</a:t>
            </a:r>
            <a:r>
              <a:rPr lang="en-US" altLang="zh-CN" sz="4000" dirty="0" smtClean="0"/>
              <a:t>(</a:t>
            </a:r>
            <a:r>
              <a:rPr lang="zh-CN" altLang="zh-CN" sz="4000" dirty="0" smtClean="0"/>
              <a:t>整</a:t>
            </a:r>
            <a:r>
              <a:rPr lang="zh-CN" altLang="en-US" sz="4000" dirty="0" smtClean="0"/>
              <a:t>数</a:t>
            </a:r>
            <a:r>
              <a:rPr lang="zh-CN" altLang="zh-CN" sz="4000" dirty="0" smtClean="0"/>
              <a:t>平方根</a:t>
            </a:r>
            <a:r>
              <a:rPr lang="en-US" altLang="zh-CN" sz="4000" dirty="0" smtClean="0"/>
              <a:t>isqrt2.c)</a:t>
            </a:r>
            <a:endParaRPr lang="zh-CN" altLang="en-US" sz="4000" dirty="0"/>
          </a:p>
        </p:txBody>
      </p:sp>
      <p:sp>
        <p:nvSpPr>
          <p:cNvPr id="30722" name="矩形 128"/>
          <p:cNvSpPr>
            <a:spLocks noChangeArrowheads="1"/>
          </p:cNvSpPr>
          <p:nvPr/>
        </p:nvSpPr>
        <p:spPr bwMode="auto">
          <a:xfrm>
            <a:off x="179388" y="692150"/>
            <a:ext cx="4572000" cy="649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#include &lt;stdio.h&gt;</a:t>
            </a:r>
          </a:p>
          <a:p>
            <a:r>
              <a:rPr lang="en-US" altLang="zh-CN" sz="1600"/>
              <a:t>/*****************************************/</a:t>
            </a:r>
          </a:p>
          <a:p>
            <a:r>
              <a:rPr lang="en-US" altLang="zh-CN" sz="1600"/>
              <a:t>int in();</a:t>
            </a:r>
          </a:p>
          <a:p>
            <a:r>
              <a:rPr lang="en-US" altLang="zh-CN" sz="1600"/>
              <a:t>int isqrt(int x);</a:t>
            </a:r>
          </a:p>
          <a:p>
            <a:r>
              <a:rPr lang="en-US" altLang="zh-CN" sz="1600"/>
              <a:t>/*****************************************/</a:t>
            </a:r>
          </a:p>
          <a:p>
            <a:r>
              <a:rPr lang="en-US" altLang="zh-CN" sz="1600"/>
              <a:t>main(int argc, char **argv 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    int n=0,m=0;</a:t>
            </a:r>
          </a:p>
          <a:p>
            <a:r>
              <a:rPr lang="en-US" altLang="zh-CN" sz="1600"/>
              <a:t>        printf("system is now active\n"); </a:t>
            </a:r>
          </a:p>
          <a:p>
            <a:r>
              <a:rPr lang="en-US" altLang="zh-CN" sz="1600"/>
              <a:t>        while (1) {</a:t>
            </a:r>
          </a:p>
          <a:p>
            <a:r>
              <a:rPr lang="en-US" altLang="zh-CN" sz="1600"/>
              <a:t>                n=in();</a:t>
            </a:r>
          </a:p>
          <a:p>
            <a:r>
              <a:rPr lang="en-US" altLang="zh-CN" sz="1600"/>
              <a:t>                m=isqrt(n); </a:t>
            </a:r>
          </a:p>
          <a:p>
            <a:r>
              <a:rPr lang="en-US" altLang="zh-CN" sz="1600"/>
              <a:t>                printf("RESULT: %i\n\n",m);</a:t>
            </a:r>
          </a:p>
          <a:p>
            <a:r>
              <a:rPr lang="en-US" altLang="zh-CN" sz="1600"/>
              <a:t>        }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/*****************************************/</a:t>
            </a:r>
          </a:p>
          <a:p>
            <a:r>
              <a:rPr lang="en-US" altLang="zh-CN" sz="1600"/>
              <a:t>int isqrt(int x)</a:t>
            </a:r>
          </a:p>
          <a:p>
            <a:r>
              <a:rPr lang="en-US" altLang="zh-CN" sz="1600"/>
              <a:t>{</a:t>
            </a:r>
          </a:p>
          <a:p>
            <a:r>
              <a:rPr lang="en-US" altLang="zh-CN" sz="1600"/>
              <a:t>        int y1=0,y2=0,y3=0,r=0;</a:t>
            </a:r>
          </a:p>
          <a:p>
            <a:r>
              <a:rPr lang="en-US" altLang="zh-CN" sz="1600"/>
              <a:t>        y1=0; y2=1; y3=1;</a:t>
            </a:r>
          </a:p>
          <a:p>
            <a:r>
              <a:rPr lang="en-US" altLang="zh-CN" sz="1600"/>
              <a:t>        while (y3&lt;=x) { y1=y1+1; y2=y2+2; y3=y3+y2; }</a:t>
            </a:r>
          </a:p>
          <a:p>
            <a:r>
              <a:rPr lang="en-US" altLang="zh-CN" sz="1600"/>
              <a:t>        r=y1;</a:t>
            </a:r>
          </a:p>
          <a:p>
            <a:r>
              <a:rPr lang="en-US" altLang="zh-CN" sz="1600"/>
              <a:t>        return r;</a:t>
            </a:r>
          </a:p>
          <a:p>
            <a:r>
              <a:rPr lang="en-US" altLang="zh-CN" sz="1600"/>
              <a:t>}</a:t>
            </a:r>
          </a:p>
          <a:p>
            <a:r>
              <a:rPr lang="en-US" altLang="zh-CN" sz="1600"/>
              <a:t>/*****************************************/</a:t>
            </a:r>
          </a:p>
          <a:p>
            <a:endParaRPr lang="zh-CN" altLang="en-US" sz="1600"/>
          </a:p>
        </p:txBody>
      </p:sp>
      <p:sp>
        <p:nvSpPr>
          <p:cNvPr id="30723" name="矩形 129"/>
          <p:cNvSpPr>
            <a:spLocks noChangeArrowheads="1"/>
          </p:cNvSpPr>
          <p:nvPr/>
        </p:nvSpPr>
        <p:spPr bwMode="auto">
          <a:xfrm>
            <a:off x="4859338" y="765175"/>
            <a:ext cx="3744912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000"/>
              <a:t>int in()</a:t>
            </a:r>
            <a:endParaRPr lang="zh-CN" altLang="en-US" sz="1000"/>
          </a:p>
          <a:p>
            <a:r>
              <a:rPr lang="en-US" altLang="zh-CN" sz="1000"/>
              <a:t>{</a:t>
            </a:r>
            <a:endParaRPr lang="zh-CN" altLang="en-US" sz="1000"/>
          </a:p>
          <a:p>
            <a:r>
              <a:rPr lang="zh-CN" altLang="en-US" sz="1000"/>
              <a:t>        </a:t>
            </a:r>
            <a:r>
              <a:rPr lang="en-US" altLang="zh-CN" sz="1000"/>
              <a:t>char c; int k=0;</a:t>
            </a:r>
            <a:endParaRPr lang="zh-CN" altLang="en-US" sz="1000"/>
          </a:p>
          <a:p>
            <a:r>
              <a:rPr lang="zh-CN" altLang="en-US" sz="1000"/>
              <a:t>        </a:t>
            </a:r>
            <a:r>
              <a:rPr lang="en-US" altLang="zh-CN" sz="1000"/>
              <a:t>while (1) { 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k=0;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putc('N',stdout); putc(':',stdout); putc(9,stdout);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c=getc(stdin); /* printf("%i\n",c); */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if (c=='\n') { 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printf("INFO:   the input must be 1 or 2 digits\n\n"); 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continue;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}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if (c&lt;'0'||c&gt;'9') {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while (1) { c=getc(stdin); if (c=='\n') break; }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printf("INFO:   the input must be 1 or 2 digits\n\n"); 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continue;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}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k=c-'0'; 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c=getc(stdin); 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if (c=='\n') { return k; }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if (c&lt;'0'||c&gt;'9') {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while (1) { c=getc(stdin); if (c=='\n') break; }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printf("INFO:   the input must be 1 or 2 digits\n\n"); 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continue;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}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k=k*10+(c-'0'); 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if (k&gt;20) {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while (1) { c=getc(stdin); if (c=='\n') break; }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printf("INFO:   the input number must be in {0,...,20}\n\n");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continue;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}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c=getc(stdin); 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if (c!='\n') {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while (1) { c=getc(stdin); if (c=='\n') break; }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printf("INFO:   the input must be 1 or 2 digits\n\n"); </a:t>
            </a:r>
            <a:endParaRPr lang="zh-CN" altLang="en-US" sz="1000"/>
          </a:p>
          <a:p>
            <a:r>
              <a:rPr lang="zh-CN" altLang="en-US" sz="1000"/>
              <a:t>                   </a:t>
            </a:r>
            <a:r>
              <a:rPr lang="en-US" altLang="zh-CN" sz="1000"/>
              <a:t>continue;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}</a:t>
            </a:r>
            <a:endParaRPr lang="zh-CN" altLang="en-US" sz="1000"/>
          </a:p>
          <a:p>
            <a:r>
              <a:rPr lang="zh-CN" altLang="en-US" sz="1000"/>
              <a:t>                </a:t>
            </a:r>
            <a:r>
              <a:rPr lang="en-US" altLang="zh-CN" sz="1000"/>
              <a:t>return k;</a:t>
            </a:r>
            <a:endParaRPr lang="zh-CN" altLang="en-US" sz="1000"/>
          </a:p>
          <a:p>
            <a:r>
              <a:rPr lang="zh-CN" altLang="en-US" sz="1000"/>
              <a:t>        </a:t>
            </a:r>
            <a:r>
              <a:rPr lang="en-US" altLang="zh-CN" sz="1000"/>
              <a:t>}</a:t>
            </a:r>
            <a:endParaRPr lang="zh-CN" altLang="en-US" sz="1000"/>
          </a:p>
          <a:p>
            <a:r>
              <a:rPr lang="en-US" altLang="zh-CN" sz="1000"/>
              <a:t>}</a:t>
            </a:r>
            <a:endParaRPr lang="zh-CN" altLang="en-US" sz="1000"/>
          </a:p>
        </p:txBody>
      </p:sp>
      <p:sp>
        <p:nvSpPr>
          <p:cNvPr id="9" name="圆角矩形标注 8"/>
          <p:cNvSpPr/>
          <p:nvPr/>
        </p:nvSpPr>
        <p:spPr>
          <a:xfrm>
            <a:off x="323850" y="5229225"/>
            <a:ext cx="6911975" cy="1223963"/>
          </a:xfrm>
          <a:prstGeom prst="wedgeRoundRectCallout">
            <a:avLst>
              <a:gd name="adj1" fmla="val -29415"/>
              <a:gd name="adj2" fmla="val -1540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(at line 13): ((m*m)&lt;=n)&amp;&amp;((m*m)+2*m+1&gt;n)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4927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4000" dirty="0" smtClean="0"/>
              <a:t>例</a:t>
            </a:r>
            <a:r>
              <a:rPr lang="en-US" altLang="zh-CN" sz="4000" dirty="0" smtClean="0"/>
              <a:t>3: </a:t>
            </a:r>
            <a:r>
              <a:rPr lang="zh-CN" altLang="en-US" sz="4000" dirty="0" smtClean="0"/>
              <a:t>程序性质</a:t>
            </a:r>
            <a:r>
              <a:rPr lang="en-US" altLang="zh-CN" sz="4000" dirty="0" smtClean="0"/>
              <a:t>(isqrt2.sp)</a:t>
            </a:r>
            <a:endParaRPr lang="zh-CN" altLang="en-US" sz="4000" dirty="0"/>
          </a:p>
        </p:txBody>
      </p:sp>
      <p:sp>
        <p:nvSpPr>
          <p:cNvPr id="30722" name="矩形 128"/>
          <p:cNvSpPr>
            <a:spLocks noChangeArrowheads="1"/>
          </p:cNvSpPr>
          <p:nvPr/>
        </p:nvSpPr>
        <p:spPr bwMode="auto">
          <a:xfrm>
            <a:off x="179512" y="1196752"/>
            <a:ext cx="4572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/>
              <a:t>(at line 13): ((m*m)&lt;=n)&amp;&amp;((m*m)+2*m+1&gt;n)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验证</a:t>
            </a:r>
          </a:p>
        </p:txBody>
      </p:sp>
      <p:sp>
        <p:nvSpPr>
          <p:cNvPr id="31746" name="矩形 5"/>
          <p:cNvSpPr>
            <a:spLocks noChangeArrowheads="1"/>
          </p:cNvSpPr>
          <p:nvPr/>
        </p:nvSpPr>
        <p:spPr bwMode="auto">
          <a:xfrm>
            <a:off x="179388" y="908050"/>
            <a:ext cx="4464050" cy="52625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dirty="0"/>
              <a:t> </a:t>
            </a:r>
            <a:r>
              <a:rPr lang="en-US" altLang="zh-CN" sz="1600" dirty="0" smtClean="0"/>
              <a:t>./</a:t>
            </a:r>
            <a:r>
              <a:rPr lang="en-US" altLang="zh-CN" sz="1600" dirty="0" err="1" smtClean="0"/>
              <a:t>verds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-c </a:t>
            </a:r>
            <a:r>
              <a:rPr lang="en-US" altLang="zh-CN" sz="1600" dirty="0" smtClean="0"/>
              <a:t>isqrt2.c </a:t>
            </a:r>
            <a:r>
              <a:rPr lang="en-US" altLang="zh-CN" sz="1600" dirty="0"/>
              <a:t>-sp </a:t>
            </a:r>
            <a:r>
              <a:rPr lang="en-US" altLang="zh-CN" sz="1600" dirty="0" smtClean="0"/>
              <a:t>isqrt2.sp </a:t>
            </a:r>
            <a:endParaRPr lang="en-US" altLang="zh-CN" sz="1600" dirty="0"/>
          </a:p>
          <a:p>
            <a:r>
              <a:rPr lang="en-US" altLang="zh-CN" sz="1600" dirty="0"/>
              <a:t>VERSION:    </a:t>
            </a:r>
            <a:r>
              <a:rPr lang="en-US" altLang="zh-CN" sz="1600" dirty="0" err="1"/>
              <a:t>verds</a:t>
            </a:r>
            <a:r>
              <a:rPr lang="en-US" altLang="zh-CN" sz="1600" dirty="0"/>
              <a:t> 1.49 - JAN 2017</a:t>
            </a:r>
          </a:p>
          <a:p>
            <a:r>
              <a:rPr lang="en-US" altLang="zh-CN" sz="1600" dirty="0"/>
              <a:t>FILE:       </a:t>
            </a:r>
            <a:r>
              <a:rPr lang="en-US" altLang="zh-CN" sz="1600" dirty="0" smtClean="0"/>
              <a:t>isqrt2.vvm</a:t>
            </a:r>
            <a:endParaRPr lang="en-US" altLang="zh-CN" sz="1600" dirty="0"/>
          </a:p>
          <a:p>
            <a:r>
              <a:rPr lang="en-US" altLang="zh-CN" sz="1600" dirty="0"/>
              <a:t>INFO: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=i5</a:t>
            </a:r>
          </a:p>
          <a:p>
            <a:r>
              <a:rPr lang="en-US" altLang="zh-CN" sz="1600" dirty="0"/>
              <a:t>PROPERTY:   A G (! (pc = 4 )| (((m * m ){ n )&amp; (((m * m )+ ((2 * m )+ 1 ))&gt; n )))</a:t>
            </a:r>
          </a:p>
          <a:p>
            <a:r>
              <a:rPr lang="en-US" altLang="zh-CN" sz="1600" dirty="0"/>
              <a:t>check:   0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1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2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3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…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check:   9  </a:t>
            </a:r>
          </a:p>
          <a:p>
            <a:r>
              <a:rPr lang="en-US" altLang="zh-CN" sz="1600" dirty="0"/>
              <a:t>----------  </a:t>
            </a:r>
          </a:p>
          <a:p>
            <a:r>
              <a:rPr lang="en-US" altLang="zh-CN" sz="1600" dirty="0"/>
              <a:t>CONCLUSION: TRUE</a:t>
            </a:r>
          </a:p>
          <a:p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例子：</a:t>
            </a:r>
            <a:r>
              <a:rPr lang="zh-CN" altLang="zh-CN" smtClean="0"/>
              <a:t>整</a:t>
            </a:r>
            <a:r>
              <a:rPr lang="zh-CN" altLang="en-US" smtClean="0"/>
              <a:t>数</a:t>
            </a:r>
            <a:r>
              <a:rPr lang="zh-CN" altLang="zh-CN" smtClean="0"/>
              <a:t>平方根</a:t>
            </a:r>
            <a:r>
              <a:rPr lang="zh-CN" altLang="en-US" smtClean="0"/>
              <a:t>算法设计</a:t>
            </a:r>
          </a:p>
        </p:txBody>
      </p:sp>
      <p:sp>
        <p:nvSpPr>
          <p:cNvPr id="16386" name="矩形 4"/>
          <p:cNvSpPr>
            <a:spLocks noChangeArrowheads="1"/>
          </p:cNvSpPr>
          <p:nvPr/>
        </p:nvSpPr>
        <p:spPr bwMode="auto">
          <a:xfrm>
            <a:off x="-15875" y="1484313"/>
            <a:ext cx="7467600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/>
              <a:t>INOPUT:	x</a:t>
            </a:r>
          </a:p>
          <a:p>
            <a:r>
              <a:rPr lang="en-US" altLang="zh-CN" sz="2800"/>
              <a:t>OUTPUT:	res</a:t>
            </a:r>
          </a:p>
          <a:p>
            <a:endParaRPr lang="en-US" altLang="zh-CN" sz="2800"/>
          </a:p>
          <a:p>
            <a:r>
              <a:rPr lang="en-US" altLang="zh-CN" sz="2800"/>
              <a:t>PRE:		</a:t>
            </a:r>
          </a:p>
          <a:p>
            <a:r>
              <a:rPr lang="en-US" altLang="zh-CN" sz="2800"/>
              <a:t>x&gt;=0; 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POST:	</a:t>
            </a:r>
          </a:p>
          <a:p>
            <a:r>
              <a:rPr lang="en-US" altLang="zh-CN" sz="2800"/>
              <a:t>x&lt;=res*res&lt;=x;</a:t>
            </a:r>
            <a:r>
              <a:rPr lang="zh-CN" altLang="en-US" sz="2800"/>
              <a:t> </a:t>
            </a:r>
            <a:r>
              <a:rPr lang="en-US" altLang="zh-CN" sz="2800"/>
              <a:t>x&lt;(res+1)*(res+1);</a:t>
            </a:r>
          </a:p>
          <a:p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例子：</a:t>
            </a:r>
            <a:r>
              <a:rPr lang="zh-CN" altLang="zh-CN" smtClean="0"/>
              <a:t>整</a:t>
            </a:r>
            <a:r>
              <a:rPr lang="zh-CN" altLang="en-US" smtClean="0"/>
              <a:t>数</a:t>
            </a:r>
            <a:r>
              <a:rPr lang="zh-CN" altLang="zh-CN" smtClean="0"/>
              <a:t>平方根</a:t>
            </a:r>
            <a:r>
              <a:rPr lang="zh-CN" altLang="en-US" smtClean="0"/>
              <a:t>算法设计</a:t>
            </a:r>
          </a:p>
        </p:txBody>
      </p:sp>
      <p:sp>
        <p:nvSpPr>
          <p:cNvPr id="26" name="椭圆 25"/>
          <p:cNvSpPr/>
          <p:nvPr/>
        </p:nvSpPr>
        <p:spPr>
          <a:xfrm>
            <a:off x="1619250" y="1341438"/>
            <a:ext cx="14398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BEGIN</a:t>
            </a:r>
            <a:endParaRPr lang="zh-CN" altLang="en-US" sz="2400" dirty="0"/>
          </a:p>
        </p:txBody>
      </p:sp>
      <p:cxnSp>
        <p:nvCxnSpPr>
          <p:cNvPr id="27" name="曲线连接符 26"/>
          <p:cNvCxnSpPr>
            <a:stCxn id="26" idx="4"/>
            <a:endCxn id="28" idx="0"/>
          </p:cNvCxnSpPr>
          <p:nvPr/>
        </p:nvCxnSpPr>
        <p:spPr>
          <a:xfrm rot="5400000">
            <a:off x="2166937" y="1960563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971550" y="2133600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(y1,y2,y3):=(0,1,1)</a:t>
            </a:r>
            <a:endParaRPr lang="zh-CN" altLang="en-US" sz="2400" dirty="0"/>
          </a:p>
        </p:txBody>
      </p:sp>
      <p:sp>
        <p:nvSpPr>
          <p:cNvPr id="29" name="椭圆 28"/>
          <p:cNvSpPr/>
          <p:nvPr/>
        </p:nvSpPr>
        <p:spPr>
          <a:xfrm>
            <a:off x="1835150" y="2781300"/>
            <a:ext cx="1008063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s1</a:t>
            </a:r>
            <a:endParaRPr lang="zh-CN" altLang="en-US" sz="2400" dirty="0"/>
          </a:p>
        </p:txBody>
      </p:sp>
      <p:sp>
        <p:nvSpPr>
          <p:cNvPr id="32" name="椭圆 31"/>
          <p:cNvSpPr/>
          <p:nvPr/>
        </p:nvSpPr>
        <p:spPr>
          <a:xfrm>
            <a:off x="3276600" y="44370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s4</a:t>
            </a:r>
            <a:endParaRPr lang="zh-CN" altLang="en-US" sz="2400" dirty="0"/>
          </a:p>
        </p:txBody>
      </p:sp>
      <p:sp>
        <p:nvSpPr>
          <p:cNvPr id="34" name="流程图: 决策 33"/>
          <p:cNvSpPr/>
          <p:nvPr/>
        </p:nvSpPr>
        <p:spPr>
          <a:xfrm>
            <a:off x="2124075" y="3500438"/>
            <a:ext cx="2160588" cy="57626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y3&lt;=x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179388" y="4437063"/>
            <a:ext cx="2736850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(y1,y2):=(y1+1,y2+2)</a:t>
            </a:r>
            <a:endParaRPr lang="zh-CN" altLang="en-US" sz="2400" dirty="0"/>
          </a:p>
        </p:txBody>
      </p:sp>
      <p:sp>
        <p:nvSpPr>
          <p:cNvPr id="38" name="椭圆 37"/>
          <p:cNvSpPr/>
          <p:nvPr/>
        </p:nvSpPr>
        <p:spPr>
          <a:xfrm>
            <a:off x="755650" y="5084763"/>
            <a:ext cx="1008063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s3</a:t>
            </a:r>
            <a:endParaRPr lang="zh-CN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539750" y="5876925"/>
            <a:ext cx="1871663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(y3):=(y3+y2)</a:t>
            </a:r>
            <a:endParaRPr lang="zh-CN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2987675" y="5229225"/>
            <a:ext cx="1584325" cy="3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 (res):=(y1)</a:t>
            </a:r>
            <a:endParaRPr lang="zh-CN" altLang="en-US" sz="2400" dirty="0"/>
          </a:p>
        </p:txBody>
      </p:sp>
      <p:sp>
        <p:nvSpPr>
          <p:cNvPr id="46" name="椭圆 45"/>
          <p:cNvSpPr/>
          <p:nvPr/>
        </p:nvSpPr>
        <p:spPr>
          <a:xfrm>
            <a:off x="684213" y="3573463"/>
            <a:ext cx="1008062" cy="446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s2</a:t>
            </a:r>
            <a:endParaRPr lang="zh-CN" altLang="en-US" sz="2400" dirty="0"/>
          </a:p>
        </p:txBody>
      </p:sp>
      <p:cxnSp>
        <p:nvCxnSpPr>
          <p:cNvPr id="50" name="曲线连接符 49"/>
          <p:cNvCxnSpPr>
            <a:stCxn id="28" idx="2"/>
            <a:endCxn id="29" idx="0"/>
          </p:cNvCxnSpPr>
          <p:nvPr/>
        </p:nvCxnSpPr>
        <p:spPr>
          <a:xfrm rot="5400000">
            <a:off x="2211387" y="2652713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9" idx="4"/>
            <a:endCxn id="34" idx="0"/>
          </p:cNvCxnSpPr>
          <p:nvPr/>
        </p:nvCxnSpPr>
        <p:spPr>
          <a:xfrm rot="16200000" flipH="1">
            <a:off x="2635250" y="2932113"/>
            <a:ext cx="273050" cy="8636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34" idx="1"/>
            <a:endCxn id="46" idx="6"/>
          </p:cNvCxnSpPr>
          <p:nvPr/>
        </p:nvCxnSpPr>
        <p:spPr>
          <a:xfrm rot="10800000" flipV="1">
            <a:off x="1692275" y="3789363"/>
            <a:ext cx="431800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39"/>
          <p:cNvCxnSpPr>
            <a:stCxn id="34" idx="3"/>
            <a:endCxn id="32" idx="0"/>
          </p:cNvCxnSpPr>
          <p:nvPr/>
        </p:nvCxnSpPr>
        <p:spPr>
          <a:xfrm flipH="1">
            <a:off x="3779912" y="3789040"/>
            <a:ext cx="504056" cy="648072"/>
          </a:xfrm>
          <a:prstGeom prst="curvedConnector4">
            <a:avLst>
              <a:gd name="adj1" fmla="val -45352"/>
              <a:gd name="adj2" fmla="val 72222"/>
            </a:avLst>
          </a:prstGeom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46" idx="4"/>
            <a:endCxn id="36" idx="0"/>
          </p:cNvCxnSpPr>
          <p:nvPr/>
        </p:nvCxnSpPr>
        <p:spPr>
          <a:xfrm rot="16200000" flipH="1">
            <a:off x="1158875" y="4048125"/>
            <a:ext cx="417513" cy="3603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36" idx="2"/>
            <a:endCxn id="38" idx="0"/>
          </p:cNvCxnSpPr>
          <p:nvPr/>
        </p:nvCxnSpPr>
        <p:spPr>
          <a:xfrm rot="5400000">
            <a:off x="1274763" y="4811713"/>
            <a:ext cx="257175" cy="2889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/>
          <p:cNvCxnSpPr>
            <a:stCxn id="38" idx="4"/>
            <a:endCxn id="41" idx="0"/>
          </p:cNvCxnSpPr>
          <p:nvPr/>
        </p:nvCxnSpPr>
        <p:spPr>
          <a:xfrm rot="16200000" flipH="1">
            <a:off x="1194594" y="5595144"/>
            <a:ext cx="346075" cy="2174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56"/>
          <p:cNvCxnSpPr>
            <a:stCxn id="41" idx="2"/>
            <a:endCxn id="29" idx="2"/>
          </p:cNvCxnSpPr>
          <p:nvPr/>
        </p:nvCxnSpPr>
        <p:spPr>
          <a:xfrm rot="5400000" flipH="1" flipV="1">
            <a:off x="23813" y="4456112"/>
            <a:ext cx="3263900" cy="358775"/>
          </a:xfrm>
          <a:prstGeom prst="curvedConnector4">
            <a:avLst>
              <a:gd name="adj1" fmla="val -7004"/>
              <a:gd name="adj2" fmla="val -3843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32" idx="4"/>
            <a:endCxn id="45" idx="0"/>
          </p:cNvCxnSpPr>
          <p:nvPr/>
        </p:nvCxnSpPr>
        <p:spPr>
          <a:xfrm rot="5400000">
            <a:off x="3606800" y="5056188"/>
            <a:ext cx="3460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3203575" y="5876925"/>
            <a:ext cx="1152525" cy="446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END</a:t>
            </a:r>
            <a:endParaRPr lang="zh-CN" altLang="en-US" sz="2400" dirty="0"/>
          </a:p>
        </p:txBody>
      </p:sp>
      <p:cxnSp>
        <p:nvCxnSpPr>
          <p:cNvPr id="69" name="曲线连接符 68"/>
          <p:cNvCxnSpPr>
            <a:stCxn id="45" idx="2"/>
            <a:endCxn id="68" idx="0"/>
          </p:cNvCxnSpPr>
          <p:nvPr/>
        </p:nvCxnSpPr>
        <p:spPr>
          <a:xfrm rot="5400000">
            <a:off x="3651250" y="5748338"/>
            <a:ext cx="25717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140200" y="3500438"/>
            <a:ext cx="215900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2051050" y="3500438"/>
            <a:ext cx="217488" cy="215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7434" name="矩形 72"/>
          <p:cNvSpPr>
            <a:spLocks noChangeArrowheads="1"/>
          </p:cNvSpPr>
          <p:nvPr/>
        </p:nvSpPr>
        <p:spPr bwMode="auto">
          <a:xfrm>
            <a:off x="5940425" y="2492375"/>
            <a:ext cx="320357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INOPUT:	x</a:t>
            </a:r>
          </a:p>
          <a:p>
            <a:r>
              <a:rPr lang="en-US" altLang="zh-CN" sz="2400"/>
              <a:t>OUTPUT:	res</a:t>
            </a:r>
          </a:p>
          <a:p>
            <a:endParaRPr lang="en-US" altLang="zh-CN" sz="2400"/>
          </a:p>
          <a:p>
            <a:r>
              <a:rPr lang="en-US" altLang="zh-CN" sz="2400"/>
              <a:t>PRE:		</a:t>
            </a:r>
          </a:p>
          <a:p>
            <a:r>
              <a:rPr lang="en-US" altLang="zh-CN" sz="2400"/>
              <a:t>x&gt;=0; </a:t>
            </a:r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POST:	</a:t>
            </a:r>
          </a:p>
          <a:p>
            <a:r>
              <a:rPr lang="en-US" altLang="zh-CN" sz="2400"/>
              <a:t>x&lt;=res*res&lt;=x;</a:t>
            </a:r>
            <a:r>
              <a:rPr lang="zh-CN" altLang="en-US" sz="2400"/>
              <a:t> </a:t>
            </a:r>
            <a:r>
              <a:rPr lang="en-US" altLang="zh-CN" sz="2400"/>
              <a:t>x&lt;(res+1)*(res+1);</a:t>
            </a:r>
          </a:p>
          <a:p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 txBox="1">
            <a:spLocks/>
          </p:cNvSpPr>
          <p:nvPr/>
        </p:nvSpPr>
        <p:spPr bwMode="auto">
          <a:xfrm>
            <a:off x="0" y="17463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/>
              <a:t>卫式迁移模型</a:t>
            </a:r>
            <a:r>
              <a:rPr lang="en-US" altLang="zh-CN" sz="4400"/>
              <a:t>(T,</a:t>
            </a:r>
            <a:r>
              <a:rPr lang="el-GR" altLang="zh-CN" sz="4400"/>
              <a:t>Θ</a:t>
            </a:r>
            <a:r>
              <a:rPr lang="en-US" altLang="zh-CN" sz="4400"/>
              <a:t>)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4294967295"/>
          </p:nvPr>
        </p:nvSpPr>
        <p:spPr>
          <a:xfrm>
            <a:off x="250825" y="908050"/>
            <a:ext cx="6913563" cy="4608513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pc=beg:    	(y1,y2,y3,pc):=(0,1,1,s1);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pc=s1&amp;(y3&lt;=x):  	(pc):=(s2);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pc=s1&amp;!(y3&lt;=x):  	(pc):=(s4);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pc=s2:  		(y1,y2,pc):=(y1+1,y2+2,s3);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pc=s3:  		(y3,pc):=(y3+y2,s1);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pc=s4:  		(res,pc):=(y1,end);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/>
              <a:t>        </a:t>
            </a:r>
            <a:r>
              <a:rPr lang="en-US" altLang="zh-CN" sz="2800" smtClean="0"/>
              <a:t>pc=end:  	(pc):=(end);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zh-CN" smtClean="0"/>
              <a:t>Θ</a:t>
            </a:r>
            <a:r>
              <a:rPr lang="en-US" altLang="zh-CN" smtClean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mtClean="0"/>
              <a:t>	   </a:t>
            </a:r>
            <a:r>
              <a:rPr lang="en-US" altLang="zh-CN" smtClean="0"/>
              <a:t>pc=beg</a:t>
            </a:r>
            <a:endParaRPr lang="zh-CN" altLang="en-US" sz="2800" smtClean="0"/>
          </a:p>
        </p:txBody>
      </p:sp>
      <p:sp>
        <p:nvSpPr>
          <p:cNvPr id="18435" name="内容占位符 2"/>
          <p:cNvSpPr txBox="1">
            <a:spLocks/>
          </p:cNvSpPr>
          <p:nvPr/>
        </p:nvSpPr>
        <p:spPr bwMode="auto">
          <a:xfrm>
            <a:off x="250825" y="5516563"/>
            <a:ext cx="69135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B=(F,P); F={</a:t>
            </a:r>
            <a:r>
              <a:rPr lang="es-ES" altLang="zh-CN" sz="2400"/>
              <a:t>0,1,2,+,beg,s1,s2,s3, s4,end</a:t>
            </a:r>
            <a:r>
              <a:rPr lang="es-ES" altLang="zh-CN" sz="2800"/>
              <a:t>};  P={&lt;=} 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V={y1,y2,y3,res,pc}</a:t>
            </a:r>
          </a:p>
        </p:txBody>
      </p:sp>
      <p:sp>
        <p:nvSpPr>
          <p:cNvPr id="18436" name="内容占位符 2"/>
          <p:cNvSpPr txBox="1">
            <a:spLocks/>
          </p:cNvSpPr>
          <p:nvPr/>
        </p:nvSpPr>
        <p:spPr bwMode="auto">
          <a:xfrm>
            <a:off x="7164388" y="908050"/>
            <a:ext cx="1655762" cy="568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I=(N,I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(0)=0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(1)=1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(2)=2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(beg)=0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(s1</a:t>
            </a:r>
            <a:r>
              <a:rPr lang="es-ES" altLang="zh-CN" sz="2400" dirty="0" smtClean="0"/>
              <a:t>)=1</a:t>
            </a:r>
            <a:endParaRPr lang="es-E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(s2</a:t>
            </a:r>
            <a:r>
              <a:rPr lang="es-ES" altLang="zh-CN" sz="2400" dirty="0" smtClean="0"/>
              <a:t>)=2</a:t>
            </a:r>
            <a:endParaRPr lang="es-E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(s3</a:t>
            </a:r>
            <a:r>
              <a:rPr lang="es-ES" altLang="zh-CN" sz="2400" dirty="0" smtClean="0"/>
              <a:t>)=3</a:t>
            </a:r>
            <a:endParaRPr lang="es-E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(s4</a:t>
            </a:r>
            <a:r>
              <a:rPr lang="es-ES" altLang="zh-CN" sz="2400" dirty="0" smtClean="0"/>
              <a:t>)=4</a:t>
            </a:r>
            <a:endParaRPr lang="es-E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(+)=+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400"/>
              <a:t>I</a:t>
            </a:r>
            <a:r>
              <a:rPr lang="es-ES" altLang="zh-CN" sz="2400" baseline="-25000"/>
              <a:t>0</a:t>
            </a:r>
            <a:r>
              <a:rPr lang="es-ES" altLang="zh-CN" sz="2400"/>
              <a:t>(end</a:t>
            </a:r>
            <a:r>
              <a:rPr lang="es-ES" altLang="zh-CN" sz="2400" smtClean="0"/>
              <a:t>)=5</a:t>
            </a:r>
            <a:endParaRPr lang="es-ES" altLang="zh-CN" sz="2400" dirty="0"/>
          </a:p>
          <a:p>
            <a:pPr marL="342900" indent="-342900">
              <a:spcBef>
                <a:spcPct val="20000"/>
              </a:spcBef>
            </a:pPr>
            <a:r>
              <a:rPr lang="es-ES" altLang="zh-CN" sz="2400" dirty="0"/>
              <a:t>I</a:t>
            </a:r>
            <a:r>
              <a:rPr lang="es-ES" altLang="zh-CN" sz="2400" baseline="-25000" dirty="0"/>
              <a:t>0</a:t>
            </a:r>
            <a:r>
              <a:rPr lang="es-ES" altLang="zh-CN" sz="2400" dirty="0"/>
              <a:t>(&lt;=)=≤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 txBox="1">
            <a:spLocks/>
          </p:cNvSpPr>
          <p:nvPr/>
        </p:nvSpPr>
        <p:spPr bwMode="auto">
          <a:xfrm>
            <a:off x="0" y="17463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/>
              <a:t>流程图模型</a:t>
            </a:r>
            <a:r>
              <a:rPr lang="en-US" altLang="zh-CN" sz="4400"/>
              <a:t>(T)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4294967295"/>
          </p:nvPr>
        </p:nvSpPr>
        <p:spPr>
          <a:xfrm>
            <a:off x="250825" y="908050"/>
            <a:ext cx="6913563" cy="4608513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</a:t>
            </a:r>
            <a:r>
              <a:rPr lang="en-US" altLang="zh-CN" sz="2800" smtClean="0">
                <a:sym typeface="Wingdings" pitchFamily="2" charset="2"/>
              </a:rPr>
              <a:t>BEG:	</a:t>
            </a:r>
            <a:r>
              <a:rPr lang="en-US" altLang="zh-CN" sz="2800" smtClean="0"/>
              <a:t>(y1,y2,y3):=(0,1,1);  goto 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        S1:	if (y3&lt;=x) goto S2 else goto S4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        S2:	</a:t>
            </a:r>
            <a:r>
              <a:rPr lang="en-US" altLang="zh-CN" sz="2800" smtClean="0"/>
              <a:t>(y1,y2):=(y1+1,y2+2);  goto S3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S3:	(y3):=(y3+y2);  goto S1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        S4:	(res):=(y1); goto END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smtClean="0">
              <a:sym typeface="Wingdings" pitchFamily="2" charset="2"/>
            </a:endParaRPr>
          </a:p>
        </p:txBody>
      </p:sp>
      <p:sp>
        <p:nvSpPr>
          <p:cNvPr id="19459" name="内容占位符 2"/>
          <p:cNvSpPr txBox="1">
            <a:spLocks/>
          </p:cNvSpPr>
          <p:nvPr/>
        </p:nvSpPr>
        <p:spPr bwMode="auto">
          <a:xfrm>
            <a:off x="250825" y="5516563"/>
            <a:ext cx="69135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B=(F,P); F={0,1,2,+}; P={&lt;=} 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V={y1,y2,y3,res}</a:t>
            </a:r>
          </a:p>
        </p:txBody>
      </p:sp>
      <p:sp>
        <p:nvSpPr>
          <p:cNvPr id="19460" name="内容占位符 2"/>
          <p:cNvSpPr txBox="1">
            <a:spLocks/>
          </p:cNvSpPr>
          <p:nvPr/>
        </p:nvSpPr>
        <p:spPr bwMode="auto">
          <a:xfrm>
            <a:off x="7164388" y="908050"/>
            <a:ext cx="1655762" cy="568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I=(N,I</a:t>
            </a:r>
            <a:r>
              <a:rPr lang="es-ES" altLang="zh-CN" sz="2800" baseline="-25000"/>
              <a:t>0</a:t>
            </a:r>
            <a:r>
              <a:rPr lang="es-ES" altLang="zh-CN" sz="280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(0)=0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(1)=1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(2)=2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(+)=+</a:t>
            </a:r>
          </a:p>
          <a:p>
            <a:pPr marL="342900" indent="-342900">
              <a:spcBef>
                <a:spcPct val="20000"/>
              </a:spcBef>
            </a:pPr>
            <a:endParaRPr lang="es-ES" altLang="zh-CN" sz="2800"/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(&lt;=)=≤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 txBox="1">
            <a:spLocks/>
          </p:cNvSpPr>
          <p:nvPr/>
        </p:nvSpPr>
        <p:spPr bwMode="auto">
          <a:xfrm>
            <a:off x="0" y="17463"/>
            <a:ext cx="9144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/>
              <a:t>结构化循环语句模型</a:t>
            </a:r>
            <a:r>
              <a:rPr lang="en-US" altLang="zh-CN" sz="4400"/>
              <a:t>(T)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4294967295"/>
          </p:nvPr>
        </p:nvSpPr>
        <p:spPr>
          <a:xfrm>
            <a:off x="250825" y="908050"/>
            <a:ext cx="6913563" cy="4608513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	y1:=0; y2:=1; y3:=1;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	while (</a:t>
            </a:r>
            <a:r>
              <a:rPr lang="en-US" altLang="zh-CN" sz="2800" smtClean="0">
                <a:sym typeface="Wingdings" pitchFamily="2" charset="2"/>
              </a:rPr>
              <a:t>y3&lt;=x)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		y1:=y1+1;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>
                <a:sym typeface="Wingdings" pitchFamily="2" charset="2"/>
              </a:rPr>
              <a:t>		y2:=</a:t>
            </a:r>
            <a:r>
              <a:rPr lang="en-US" altLang="zh-CN" sz="2800" smtClean="0"/>
              <a:t>y2+2;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 		y3:=y3+y2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	od;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	res:=y1;</a:t>
            </a:r>
            <a:endParaRPr lang="zh-CN" altLang="en-US" sz="280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smtClean="0"/>
              <a:t>	</a:t>
            </a:r>
            <a:r>
              <a:rPr lang="el-GR" altLang="zh-CN" sz="2800" smtClean="0"/>
              <a:t>ε</a:t>
            </a:r>
            <a:r>
              <a:rPr lang="en-US" altLang="zh-CN" sz="2800" smtClean="0"/>
              <a:t> </a:t>
            </a:r>
            <a:endParaRPr lang="en-US" altLang="zh-CN" sz="280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smtClean="0">
              <a:sym typeface="Wingdings" pitchFamily="2" charset="2"/>
            </a:endParaRPr>
          </a:p>
        </p:txBody>
      </p:sp>
      <p:sp>
        <p:nvSpPr>
          <p:cNvPr id="20483" name="内容占位符 2"/>
          <p:cNvSpPr txBox="1">
            <a:spLocks/>
          </p:cNvSpPr>
          <p:nvPr/>
        </p:nvSpPr>
        <p:spPr bwMode="auto">
          <a:xfrm>
            <a:off x="250825" y="5516563"/>
            <a:ext cx="6913563" cy="1077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B=(F,P); F={0,1,2,+};  P={&lt;=} 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V={y1,y2,y3,res}</a:t>
            </a:r>
          </a:p>
        </p:txBody>
      </p:sp>
      <p:sp>
        <p:nvSpPr>
          <p:cNvPr id="20484" name="内容占位符 2"/>
          <p:cNvSpPr txBox="1">
            <a:spLocks/>
          </p:cNvSpPr>
          <p:nvPr/>
        </p:nvSpPr>
        <p:spPr bwMode="auto">
          <a:xfrm>
            <a:off x="7164388" y="908050"/>
            <a:ext cx="1655762" cy="568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I=(N,I</a:t>
            </a:r>
            <a:r>
              <a:rPr lang="es-ES" altLang="zh-CN" sz="2800" baseline="-25000"/>
              <a:t>0</a:t>
            </a:r>
            <a:r>
              <a:rPr lang="es-ES" altLang="zh-CN" sz="2800"/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(0)=0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(1)=1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(2)=2</a:t>
            </a:r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(+)=+</a:t>
            </a:r>
          </a:p>
          <a:p>
            <a:pPr marL="342900" indent="-342900">
              <a:spcBef>
                <a:spcPct val="20000"/>
              </a:spcBef>
            </a:pPr>
            <a:endParaRPr lang="es-ES" altLang="zh-CN" sz="2800"/>
          </a:p>
          <a:p>
            <a:pPr marL="342900" indent="-342900">
              <a:spcBef>
                <a:spcPct val="20000"/>
              </a:spcBef>
            </a:pPr>
            <a:r>
              <a:rPr lang="es-ES" altLang="zh-CN" sz="2800"/>
              <a:t>I</a:t>
            </a:r>
            <a:r>
              <a:rPr lang="es-ES" altLang="zh-CN" sz="2800" baseline="-25000"/>
              <a:t>0</a:t>
            </a:r>
            <a:r>
              <a:rPr lang="es-ES" altLang="zh-CN" sz="2800"/>
              <a:t>(&lt;=)=≤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模型检测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例子：算法设计的验证</a:t>
            </a:r>
            <a:r>
              <a:rPr lang="en-US" altLang="zh-CN" smtClean="0"/>
              <a:t>(</a:t>
            </a:r>
            <a:r>
              <a:rPr lang="zh-CN" altLang="en-US" smtClean="0"/>
              <a:t>模型检测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22530" name="矩形 29"/>
          <p:cNvSpPr>
            <a:spLocks noChangeArrowheads="1"/>
          </p:cNvSpPr>
          <p:nvPr/>
        </p:nvSpPr>
        <p:spPr bwMode="auto">
          <a:xfrm>
            <a:off x="0" y="1557338"/>
            <a:ext cx="9144000" cy="35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:		</a:t>
            </a:r>
            <a:r>
              <a:rPr lang="zh-CN" altLang="en-US" sz="3200"/>
              <a:t>算法流程的正确性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方法</a:t>
            </a:r>
            <a:r>
              <a:rPr lang="en-US" altLang="zh-CN" sz="3200"/>
              <a:t>:		</a:t>
            </a:r>
            <a:r>
              <a:rPr lang="zh-CN" altLang="en-US" sz="3200"/>
              <a:t>模型检测</a:t>
            </a:r>
            <a:endParaRPr lang="en-US" altLang="zh-CN" sz="3200"/>
          </a:p>
          <a:p>
            <a:endParaRPr lang="en-US" altLang="zh-CN" sz="3200"/>
          </a:p>
          <a:p>
            <a:r>
              <a:rPr lang="zh-CN" altLang="en-US" sz="3200"/>
              <a:t>工具</a:t>
            </a:r>
            <a:r>
              <a:rPr lang="en-US" altLang="zh-CN" sz="3200"/>
              <a:t>:		</a:t>
            </a:r>
            <a:r>
              <a:rPr lang="zh-CN" altLang="en-US" sz="3200"/>
              <a:t>模型检测工具</a:t>
            </a:r>
            <a:r>
              <a:rPr lang="en-US" altLang="zh-CN" sz="3200"/>
              <a:t>(VERDS)</a:t>
            </a:r>
          </a:p>
          <a:p>
            <a:endParaRPr lang="en-US" altLang="zh-CN" sz="3200"/>
          </a:p>
          <a:p>
            <a:r>
              <a:rPr lang="zh-CN" altLang="en-US" sz="3200"/>
              <a:t>局限性</a:t>
            </a:r>
            <a:r>
              <a:rPr lang="en-US" altLang="zh-CN" sz="3200"/>
              <a:t>:		</a:t>
            </a:r>
            <a:r>
              <a:rPr lang="zh-CN" altLang="en-US" sz="3200"/>
              <a:t>有穷状态</a:t>
            </a:r>
            <a:endParaRPr lang="en-US" altLang="zh-CN" sz="3200"/>
          </a:p>
        </p:txBody>
      </p:sp>
      <p:sp>
        <p:nvSpPr>
          <p:cNvPr id="31" name="圆角矩形标注 30"/>
          <p:cNvSpPr/>
          <p:nvPr/>
        </p:nvSpPr>
        <p:spPr>
          <a:xfrm>
            <a:off x="6516688" y="4221163"/>
            <a:ext cx="1800225" cy="792162"/>
          </a:xfrm>
          <a:prstGeom prst="wedgeRoundRectCallout">
            <a:avLst>
              <a:gd name="adj1" fmla="val -79934"/>
              <a:gd name="adj2" fmla="val 1915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输入值限制</a:t>
            </a:r>
            <a:r>
              <a:rPr lang="en-US" altLang="zh-CN" sz="2400" dirty="0">
                <a:solidFill>
                  <a:schemeClr val="tx1"/>
                </a:solidFill>
              </a:rPr>
              <a:t> x&lt;=20;</a:t>
            </a:r>
          </a:p>
        </p:txBody>
      </p:sp>
      <p:sp>
        <p:nvSpPr>
          <p:cNvPr id="32" name="圆角矩形标注 31"/>
          <p:cNvSpPr/>
          <p:nvPr/>
        </p:nvSpPr>
        <p:spPr>
          <a:xfrm>
            <a:off x="6516688" y="2492375"/>
            <a:ext cx="1800225" cy="792163"/>
          </a:xfrm>
          <a:prstGeom prst="wedgeRoundRectCallout">
            <a:avLst>
              <a:gd name="adj1" fmla="val -79934"/>
              <a:gd name="adj2" fmla="val 1915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判定算法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87450" y="1557338"/>
            <a:ext cx="2160588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ym typeface="Symbol"/>
              </a:rPr>
              <a:t>算法流程</a:t>
            </a:r>
            <a:endParaRPr lang="en-US" altLang="zh-CN" sz="3200" dirty="0">
              <a:sym typeface="Symbo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ym typeface="Symbol"/>
              </a:rPr>
              <a:t>算法规约</a:t>
            </a:r>
            <a:endParaRPr lang="zh-CN" altLang="en-US" sz="3200" dirty="0"/>
          </a:p>
        </p:txBody>
      </p:sp>
      <p:sp>
        <p:nvSpPr>
          <p:cNvPr id="29" name="圆角矩形 28"/>
          <p:cNvSpPr/>
          <p:nvPr/>
        </p:nvSpPr>
        <p:spPr>
          <a:xfrm>
            <a:off x="5219700" y="1557338"/>
            <a:ext cx="2160588" cy="1223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底层模型</a:t>
            </a:r>
          </a:p>
        </p:txBody>
      </p:sp>
      <p:cxnSp>
        <p:nvCxnSpPr>
          <p:cNvPr id="30" name="直接箭头连接符 29"/>
          <p:cNvCxnSpPr>
            <a:stCxn id="28" idx="3"/>
            <a:endCxn id="29" idx="1"/>
          </p:cNvCxnSpPr>
          <p:nvPr/>
        </p:nvCxnSpPr>
        <p:spPr>
          <a:xfrm>
            <a:off x="3348038" y="2168525"/>
            <a:ext cx="18716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可选过程 30"/>
          <p:cNvSpPr/>
          <p:nvPr/>
        </p:nvSpPr>
        <p:spPr>
          <a:xfrm>
            <a:off x="3419475" y="2205038"/>
            <a:ext cx="1728788" cy="64452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转换</a:t>
            </a:r>
          </a:p>
        </p:txBody>
      </p:sp>
      <p:sp>
        <p:nvSpPr>
          <p:cNvPr id="65" name="圆角矩形标注 64"/>
          <p:cNvSpPr/>
          <p:nvPr/>
        </p:nvSpPr>
        <p:spPr>
          <a:xfrm>
            <a:off x="6011863" y="3068638"/>
            <a:ext cx="2160587" cy="865187"/>
          </a:xfrm>
          <a:prstGeom prst="wedgeRoundRectCallout">
            <a:avLst>
              <a:gd name="adj1" fmla="val -21943"/>
              <a:gd name="adj2" fmla="val -83312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性质验证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(VERDS)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558" name="标题 1"/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9144000" cy="819150"/>
          </a:xfrm>
        </p:spPr>
        <p:txBody>
          <a:bodyPr/>
          <a:lstStyle/>
          <a:p>
            <a:pPr algn="l" eaLnBrk="1" hangingPunct="1"/>
            <a:r>
              <a:rPr lang="zh-CN" altLang="en-US" smtClean="0"/>
              <a:t>例子：算法设计的验证</a:t>
            </a:r>
            <a:r>
              <a:rPr lang="en-US" altLang="zh-CN" smtClean="0"/>
              <a:t>(</a:t>
            </a:r>
            <a:r>
              <a:rPr lang="zh-CN" altLang="en-US" smtClean="0"/>
              <a:t>模型检测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8" name="圆角矩形标注 7"/>
          <p:cNvSpPr/>
          <p:nvPr/>
        </p:nvSpPr>
        <p:spPr>
          <a:xfrm>
            <a:off x="2484438" y="4292600"/>
            <a:ext cx="1800225" cy="792163"/>
          </a:xfrm>
          <a:prstGeom prst="wedgeRoundRectCallout">
            <a:avLst>
              <a:gd name="adj1" fmla="val 20473"/>
              <a:gd name="adj2" fmla="val -221125"/>
              <a:gd name="adj3" fmla="val 16667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输入值限制</a:t>
            </a:r>
            <a:r>
              <a:rPr lang="en-US" altLang="zh-CN" sz="2400" dirty="0">
                <a:solidFill>
                  <a:schemeClr val="tx1"/>
                </a:solidFill>
              </a:rPr>
              <a:t> x&lt;=20;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1546</Words>
  <Application>Microsoft Office PowerPoint</Application>
  <PresentationFormat>全屏显示(4:3)</PresentationFormat>
  <Paragraphs>385</Paragraphs>
  <Slides>17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例子：整数平方根算法设计(1)</vt:lpstr>
      <vt:lpstr>例子：整数平方根算法设计</vt:lpstr>
      <vt:lpstr>例子：整数平方根算法设计</vt:lpstr>
      <vt:lpstr>幻灯片 4</vt:lpstr>
      <vt:lpstr>幻灯片 5</vt:lpstr>
      <vt:lpstr>幻灯片 6</vt:lpstr>
      <vt:lpstr>模型检测</vt:lpstr>
      <vt:lpstr>例子：算法设计的验证(模型检测)</vt:lpstr>
      <vt:lpstr>例子：算法设计的验证(模型检测)</vt:lpstr>
      <vt:lpstr>幻灯片 10</vt:lpstr>
      <vt:lpstr>验证</vt:lpstr>
      <vt:lpstr>例子：整数平方根算法设计(程序验证)</vt:lpstr>
      <vt:lpstr>幻灯片 13</vt:lpstr>
      <vt:lpstr>例3: 程序验证(整数平方根isqrt2.c)</vt:lpstr>
      <vt:lpstr>例3: 程序验证(整数平方根isqrt2.c)</vt:lpstr>
      <vt:lpstr>例3: 程序性质(isqrt2.sp)</vt:lpstr>
      <vt:lpstr>验证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zwh</dc:creator>
  <cp:lastModifiedBy>zkd</cp:lastModifiedBy>
  <cp:revision>55</cp:revision>
  <dcterms:created xsi:type="dcterms:W3CDTF">2016-12-11T05:48:57Z</dcterms:created>
  <dcterms:modified xsi:type="dcterms:W3CDTF">2018-04-12T06:27:21Z</dcterms:modified>
</cp:coreProperties>
</file>