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7" r:id="rId2"/>
    <p:sldId id="268" r:id="rId3"/>
    <p:sldId id="296" r:id="rId4"/>
    <p:sldId id="314" r:id="rId5"/>
    <p:sldId id="315" r:id="rId6"/>
    <p:sldId id="316" r:id="rId7"/>
    <p:sldId id="317" r:id="rId8"/>
    <p:sldId id="280" r:id="rId9"/>
    <p:sldId id="281" r:id="rId10"/>
    <p:sldId id="299" r:id="rId11"/>
    <p:sldId id="301" r:id="rId12"/>
    <p:sldId id="295" r:id="rId13"/>
    <p:sldId id="308" r:id="rId14"/>
    <p:sldId id="309" r:id="rId15"/>
    <p:sldId id="311" r:id="rId16"/>
    <p:sldId id="318" r:id="rId17"/>
    <p:sldId id="319" r:id="rId18"/>
    <p:sldId id="320" r:id="rId19"/>
    <p:sldId id="321" r:id="rId20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3E0EC2-5574-4F2C-A56B-0BF6258C0117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AA6E73C-C502-4C82-BB12-BA9B69A76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8D43A89-C94C-456B-964C-D48BDDEB8829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314"/>
            <a:ext cx="5445760" cy="447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12EBA0F-FAAB-41E3-B949-E2A368B12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FE2694-A591-48E5-8E59-7E5C9FA71DBB}" type="slidenum">
              <a:rPr lang="zh-CN" altLang="en-US" sz="1200">
                <a:latin typeface="Calibri" pitchFamily="34" charset="0"/>
              </a:rPr>
              <a:pPr algn="r"/>
              <a:t>11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3EEC60-D171-432F-AFFC-6F56B42280DC}" type="slidenum">
              <a:rPr lang="zh-CN" altLang="en-US" sz="1200">
                <a:latin typeface="Calibri" pitchFamily="34" charset="0"/>
              </a:rPr>
              <a:pPr algn="r"/>
              <a:t>15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7" name="灯片编号占位符 3"/>
          <p:cNvSpPr txBox="1">
            <a:spLocks noGrp="1"/>
          </p:cNvSpPr>
          <p:nvPr/>
        </p:nvSpPr>
        <p:spPr bwMode="auto">
          <a:xfrm>
            <a:off x="3855838" y="9440647"/>
            <a:ext cx="2949787" cy="496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9551567-535E-4F78-AB6B-0F9F39766134}" type="slidenum">
              <a:rPr lang="zh-CN" altLang="en-US" sz="1200">
                <a:ea typeface="+mn-ea"/>
              </a:rPr>
              <a:pPr algn="r">
                <a:defRPr/>
              </a:pPr>
              <a:t>17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4852F-4D14-4CF2-93AD-9A12A734FB3F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9109A-5FB0-417E-9BE2-00C8BB672C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0680C-6EE6-496E-942C-03298BDA8EF1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89D8-1E5C-4AAC-A0F4-941886462C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8389D-7376-4403-A0B5-FB837E3AD1DC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54D61-3BB5-4974-9DD5-C4E18DE75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B355F-4C4C-4E75-B9C1-C31E6746922E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9C54F-3143-4733-8C9E-D37EF1B1DA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2E99-4CB9-400C-A1C7-31CD7E5C9F4D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7F71-3D44-45AD-B591-B03D88369B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9DCC-6F92-46B2-A8A1-627C62C5A532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1AAEE-4176-4EB9-B4A4-94B2106E6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06D0-1607-4E4E-8B5E-C4215184B18D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C2AB5-F593-438D-A5AE-D7BD45AC3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EEB65-AF0B-4F55-90CC-3F5C26F5FBAF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F7C55-B23F-4A29-B8E3-7AAD829AA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3E61A-069D-44F7-89E2-71019174406F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AC19-405B-4D48-ABEA-7FFF27E178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48453-04DE-4AB0-A48C-F687F4B58EA7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E920-AE50-4891-B657-2077F7CFC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8E318-C110-4929-A260-886B8E52AE9D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C84CE-1DCC-4E2C-9CC5-8E012212E6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4AB45C-4FDC-4BA0-93C2-5F541666AFA2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843C51-D571-4020-BA49-91EBFA6B82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/>
            <a:r>
              <a:rPr lang="zh-CN" altLang="en-US" dirty="0" smtClean="0"/>
              <a:t>例子：</a:t>
            </a:r>
            <a:r>
              <a:rPr lang="zh-CN" altLang="zh-CN" dirty="0" smtClean="0"/>
              <a:t>整</a:t>
            </a:r>
            <a:r>
              <a:rPr lang="zh-CN" altLang="en-US" dirty="0" smtClean="0"/>
              <a:t>数</a:t>
            </a:r>
            <a:r>
              <a:rPr lang="zh-CN" altLang="zh-CN" dirty="0" smtClean="0"/>
              <a:t>平方根</a:t>
            </a:r>
            <a:r>
              <a:rPr lang="zh-CN" altLang="en-US" dirty="0" smtClean="0"/>
              <a:t>算法设计</a:t>
            </a:r>
            <a:r>
              <a:rPr lang="en-US" altLang="zh-CN" smtClean="0"/>
              <a:t>(2)</a:t>
            </a:r>
            <a:endParaRPr lang="zh-CN" altLang="en-US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-33338" y="908050"/>
            <a:ext cx="4605338" cy="594995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确认设计问题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00"/>
                </a:solidFill>
              </a:rPr>
              <a:t>模型检测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pPr lvl="1"/>
            <a:r>
              <a:rPr lang="zh-CN" altLang="en-US" dirty="0" smtClean="0"/>
              <a:t>推理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0" y="17463"/>
            <a:ext cx="9144000" cy="819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 sz="4400">
                <a:latin typeface="Calibri" pitchFamily="34" charset="0"/>
              </a:rPr>
              <a:t>例子：底层模型 </a:t>
            </a:r>
            <a:r>
              <a:rPr lang="en-US" altLang="zh-CN" sz="4400">
                <a:latin typeface="Calibri" pitchFamily="34" charset="0"/>
              </a:rPr>
              <a:t>(isqrt1w.vvm)</a:t>
            </a:r>
            <a:endParaRPr lang="zh-CN" altLang="en-US" sz="4400">
              <a:latin typeface="Calibri" pitchFamily="34" charset="0"/>
            </a:endParaRPr>
          </a:p>
        </p:txBody>
      </p:sp>
      <p:sp>
        <p:nvSpPr>
          <p:cNvPr id="27650" name="矩形 9"/>
          <p:cNvSpPr>
            <a:spLocks noChangeArrowheads="1"/>
          </p:cNvSpPr>
          <p:nvPr/>
        </p:nvSpPr>
        <p:spPr bwMode="auto">
          <a:xfrm>
            <a:off x="539750" y="1341438"/>
            <a:ext cx="80645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Calibri" pitchFamily="34" charset="0"/>
              </a:rPr>
              <a:t>VVM</a:t>
            </a:r>
            <a:endParaRPr lang="zh-CN" altLang="en-US" sz="1200">
              <a:latin typeface="Calibri" pitchFamily="34" charset="0"/>
            </a:endParaRPr>
          </a:p>
          <a:p>
            <a:r>
              <a:rPr lang="en-US" altLang="zh-CN" sz="1200">
                <a:latin typeface="Calibri" pitchFamily="34" charset="0"/>
              </a:rPr>
              <a:t>VAR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pc:{beg,s1,s2,s3,s4,end};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x: 0..20;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y1: 0..20;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y2: 0..20;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y3: 0..20;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res:  0..20;</a:t>
            </a:r>
            <a:endParaRPr lang="zh-CN" altLang="en-US" sz="1200">
              <a:latin typeface="Calibri" pitchFamily="34" charset="0"/>
            </a:endParaRPr>
          </a:p>
          <a:p>
            <a:r>
              <a:rPr lang="en-US" altLang="zh-CN" sz="1200">
                <a:latin typeface="Calibri" pitchFamily="34" charset="0"/>
              </a:rPr>
              <a:t>INIT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pc=beg;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x&lt;=20;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y1=0;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y2=0;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y3=0;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res=0;</a:t>
            </a:r>
            <a:endParaRPr lang="zh-CN" altLang="en-US" sz="1200">
              <a:latin typeface="Calibri" pitchFamily="34" charset="0"/>
            </a:endParaRPr>
          </a:p>
          <a:p>
            <a:r>
              <a:rPr lang="en-US" altLang="zh-CN" sz="1200">
                <a:latin typeface="Calibri" pitchFamily="34" charset="0"/>
              </a:rPr>
              <a:t>TRANS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pc=beg:(y1,y2,y3,pc):=(0,1,1,s1);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pc=s1&amp;(y3&lt;x):(pc):=(s2);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pc=s1&amp;!(y3&lt;x):(pc):=(s4);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pc=s2:(y1,y2,pc):=(y1+1,y2+2,s3);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pc=s3:(y3,pc):=(y3+y2,s1);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pc=s4:(res,pc):=(y1,end);</a:t>
            </a:r>
            <a:endParaRPr lang="zh-CN" altLang="en-US" sz="1200">
              <a:latin typeface="Calibri" pitchFamily="34" charset="0"/>
            </a:endParaRPr>
          </a:p>
          <a:p>
            <a:r>
              <a:rPr lang="zh-CN" altLang="en-US" sz="1200">
                <a:latin typeface="Calibri" pitchFamily="34" charset="0"/>
              </a:rPr>
              <a:t>        </a:t>
            </a:r>
            <a:r>
              <a:rPr lang="en-US" altLang="zh-CN" sz="1200">
                <a:latin typeface="Calibri" pitchFamily="34" charset="0"/>
              </a:rPr>
              <a:t>pc=end:(pc):=(end);</a:t>
            </a:r>
            <a:endParaRPr lang="zh-CN" altLang="en-US" sz="1200">
              <a:latin typeface="Calibri" pitchFamily="34" charset="0"/>
            </a:endParaRPr>
          </a:p>
          <a:p>
            <a:endParaRPr lang="zh-CN" altLang="en-US" sz="1200">
              <a:latin typeface="Calibri" pitchFamily="34" charset="0"/>
            </a:endParaRPr>
          </a:p>
          <a:p>
            <a:r>
              <a:rPr lang="en-US" altLang="zh-CN" sz="1200">
                <a:latin typeface="Calibri" pitchFamily="34" charset="0"/>
              </a:rPr>
              <a:t>SPEC </a:t>
            </a:r>
            <a:endParaRPr lang="zh-CN" altLang="en-US" sz="1200">
              <a:latin typeface="Calibri" pitchFamily="34" charset="0"/>
            </a:endParaRPr>
          </a:p>
          <a:p>
            <a:r>
              <a:rPr lang="en-US" altLang="zh-CN" sz="1200">
                <a:latin typeface="Calibri" pitchFamily="34" charset="0"/>
              </a:rPr>
              <a:t>        AG(!(pc=end)|(x&gt;=res*res)&amp;x&lt;(res+1)*(res+1));</a:t>
            </a:r>
          </a:p>
          <a:p>
            <a:r>
              <a:rPr lang="en-US" altLang="zh-CN" sz="1200">
                <a:latin typeface="Calibri" pitchFamily="34" charset="0"/>
              </a:rPr>
              <a:t>        AF(pc=end);</a:t>
            </a:r>
          </a:p>
        </p:txBody>
      </p:sp>
      <p:sp>
        <p:nvSpPr>
          <p:cNvPr id="11" name="椭圆 10"/>
          <p:cNvSpPr/>
          <p:nvPr/>
        </p:nvSpPr>
        <p:spPr>
          <a:xfrm>
            <a:off x="4427538" y="3284538"/>
            <a:ext cx="1800225" cy="16573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不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正确</a:t>
            </a:r>
          </a:p>
        </p:txBody>
      </p:sp>
      <p:sp>
        <p:nvSpPr>
          <p:cNvPr id="13" name="矩形 12"/>
          <p:cNvSpPr/>
          <p:nvPr/>
        </p:nvSpPr>
        <p:spPr>
          <a:xfrm>
            <a:off x="4284663" y="1341438"/>
            <a:ext cx="4319587" cy="1938337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lt"/>
                <a:ea typeface="+mn-ea"/>
              </a:rPr>
              <a:t>验证的命令行：</a:t>
            </a: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./</a:t>
            </a:r>
            <a:r>
              <a:rPr lang="en-US" altLang="zh-CN" sz="2000" dirty="0" err="1">
                <a:latin typeface="+mn-lt"/>
                <a:ea typeface="+mn-ea"/>
              </a:rPr>
              <a:t>verds</a:t>
            </a:r>
            <a:r>
              <a:rPr lang="en-US" altLang="zh-CN" sz="2000" dirty="0">
                <a:latin typeface="+mn-lt"/>
                <a:ea typeface="+mn-ea"/>
              </a:rPr>
              <a:t> -ck 1 	                isqrt1w.vvm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./</a:t>
            </a:r>
            <a:r>
              <a:rPr lang="en-US" altLang="zh-CN" sz="2000" dirty="0" err="1">
                <a:latin typeface="+mn-lt"/>
                <a:ea typeface="+mn-ea"/>
              </a:rPr>
              <a:t>verds</a:t>
            </a:r>
            <a:r>
              <a:rPr lang="en-US" altLang="zh-CN" sz="2000" dirty="0">
                <a:latin typeface="+mn-lt"/>
                <a:ea typeface="+mn-ea"/>
              </a:rPr>
              <a:t> -ck 2 	                isqrt1w.vvm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627313" y="1125538"/>
            <a:ext cx="1223962" cy="574675"/>
          </a:xfrm>
          <a:prstGeom prst="wedgeRoundRectCallout">
            <a:avLst>
              <a:gd name="adj1" fmla="val -55094"/>
              <a:gd name="adj2" fmla="val 90803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x&lt;=20;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mtClean="0"/>
              <a:t>验证</a:t>
            </a:r>
          </a:p>
        </p:txBody>
      </p:sp>
      <p:sp>
        <p:nvSpPr>
          <p:cNvPr id="28674" name="矩形 4"/>
          <p:cNvSpPr>
            <a:spLocks noChangeArrowheads="1"/>
          </p:cNvSpPr>
          <p:nvPr/>
        </p:nvSpPr>
        <p:spPr bwMode="auto">
          <a:xfrm>
            <a:off x="4643438" y="908050"/>
            <a:ext cx="4213225" cy="5262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./xverds -ck 2 isqrt1w.vvm</a:t>
            </a:r>
          </a:p>
          <a:p>
            <a:r>
              <a:rPr lang="en-US" altLang="zh-CN" sz="1600">
                <a:latin typeface="Calibri" pitchFamily="34" charset="0"/>
              </a:rPr>
              <a:t>VERSION:    verds 1.49 - JAN 2017</a:t>
            </a:r>
          </a:p>
          <a:p>
            <a:r>
              <a:rPr lang="en-US" altLang="zh-CN" sz="1600">
                <a:latin typeface="Calibri" pitchFamily="34" charset="0"/>
              </a:rPr>
              <a:t>FILE:       isqrt1w.vvm</a:t>
            </a:r>
          </a:p>
          <a:p>
            <a:r>
              <a:rPr lang="en-US" altLang="zh-CN" sz="1600">
                <a:latin typeface="Calibri" pitchFamily="34" charset="0"/>
              </a:rPr>
              <a:t>INFO:       int=i0</a:t>
            </a:r>
          </a:p>
          <a:p>
            <a:r>
              <a:rPr lang="en-US" altLang="zh-CN" sz="1600">
                <a:latin typeface="Calibri" pitchFamily="34" charset="0"/>
              </a:rPr>
              <a:t>PROPERTY:   A F (pc = 5 )</a:t>
            </a:r>
          </a:p>
          <a:p>
            <a:r>
              <a:rPr lang="en-US" altLang="zh-CN" sz="1600">
                <a:latin typeface="Calibri" pitchFamily="34" charset="0"/>
              </a:rPr>
              <a:t>check:   0  </a:t>
            </a:r>
          </a:p>
          <a:p>
            <a:r>
              <a:rPr lang="en-US" altLang="zh-CN" sz="1600">
                <a:latin typeface="Calibri" pitchFamily="34" charset="0"/>
              </a:rPr>
              <a:t>----------  </a:t>
            </a:r>
          </a:p>
          <a:p>
            <a:r>
              <a:rPr lang="en-US" altLang="zh-CN" sz="1600">
                <a:latin typeface="Calibri" pitchFamily="34" charset="0"/>
              </a:rPr>
              <a:t>check:   1  </a:t>
            </a:r>
          </a:p>
          <a:p>
            <a:r>
              <a:rPr lang="en-US" altLang="zh-CN" sz="1600">
                <a:latin typeface="Calibri" pitchFamily="34" charset="0"/>
              </a:rPr>
              <a:t>----------  </a:t>
            </a:r>
          </a:p>
          <a:p>
            <a:r>
              <a:rPr lang="en-US" altLang="zh-CN" sz="1600">
                <a:latin typeface="Calibri" pitchFamily="34" charset="0"/>
              </a:rPr>
              <a:t>check:   2  </a:t>
            </a:r>
          </a:p>
          <a:p>
            <a:r>
              <a:rPr lang="en-US" altLang="zh-CN" sz="1600">
                <a:latin typeface="Calibri" pitchFamily="34" charset="0"/>
              </a:rPr>
              <a:t>----------  </a:t>
            </a:r>
          </a:p>
          <a:p>
            <a:r>
              <a:rPr lang="en-US" altLang="zh-CN" sz="1600">
                <a:latin typeface="Calibri" pitchFamily="34" charset="0"/>
              </a:rPr>
              <a:t>check:   3  </a:t>
            </a:r>
          </a:p>
          <a:p>
            <a:r>
              <a:rPr lang="en-US" altLang="zh-CN" sz="1600">
                <a:latin typeface="Calibri" pitchFamily="34" charset="0"/>
              </a:rPr>
              <a:t>----------  </a:t>
            </a:r>
          </a:p>
          <a:p>
            <a:r>
              <a:rPr lang="en-US" altLang="zh-CN" sz="1600">
                <a:latin typeface="Calibri" pitchFamily="34" charset="0"/>
              </a:rPr>
              <a:t>…</a:t>
            </a:r>
          </a:p>
          <a:p>
            <a:r>
              <a:rPr lang="en-US" altLang="zh-CN" sz="1600">
                <a:latin typeface="Calibri" pitchFamily="34" charset="0"/>
              </a:rPr>
              <a:t>…</a:t>
            </a:r>
          </a:p>
          <a:p>
            <a:r>
              <a:rPr lang="en-US" altLang="zh-CN" sz="1600">
                <a:latin typeface="Calibri" pitchFamily="34" charset="0"/>
              </a:rPr>
              <a:t>----------  </a:t>
            </a:r>
          </a:p>
          <a:p>
            <a:r>
              <a:rPr lang="en-US" altLang="zh-CN" sz="1600">
                <a:latin typeface="Calibri" pitchFamily="34" charset="0"/>
              </a:rPr>
              <a:t>check:  15  </a:t>
            </a:r>
          </a:p>
          <a:p>
            <a:r>
              <a:rPr lang="en-US" altLang="zh-CN" sz="1600">
                <a:latin typeface="Calibri" pitchFamily="34" charset="0"/>
              </a:rPr>
              <a:t>----------  </a:t>
            </a:r>
          </a:p>
          <a:p>
            <a:r>
              <a:rPr lang="en-US" altLang="zh-CN" sz="1600">
                <a:latin typeface="Calibri" pitchFamily="34" charset="0"/>
              </a:rPr>
              <a:t>CONCLUSION: TRUE</a:t>
            </a:r>
          </a:p>
          <a:p>
            <a:endParaRPr lang="en-US" altLang="zh-CN" sz="1600">
              <a:latin typeface="Calibri" pitchFamily="34" charset="0"/>
            </a:endParaRPr>
          </a:p>
          <a:p>
            <a:endParaRPr lang="en-US" altLang="zh-CN" sz="1600">
              <a:latin typeface="Calibri" pitchFamily="34" charset="0"/>
            </a:endParaRPr>
          </a:p>
        </p:txBody>
      </p:sp>
      <p:sp>
        <p:nvSpPr>
          <p:cNvPr id="28675" name="矩形 5"/>
          <p:cNvSpPr>
            <a:spLocks noChangeArrowheads="1"/>
          </p:cNvSpPr>
          <p:nvPr/>
        </p:nvSpPr>
        <p:spPr bwMode="auto">
          <a:xfrm>
            <a:off x="179388" y="908050"/>
            <a:ext cx="4464050" cy="5262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latin typeface="Calibri" pitchFamily="34" charset="0"/>
              </a:rPr>
              <a:t>./</a:t>
            </a:r>
            <a:r>
              <a:rPr lang="en-US" altLang="zh-CN" sz="1600" dirty="0" err="1">
                <a:latin typeface="Calibri" pitchFamily="34" charset="0"/>
              </a:rPr>
              <a:t>xverds</a:t>
            </a:r>
            <a:r>
              <a:rPr lang="en-US" altLang="zh-CN" sz="1600" dirty="0">
                <a:latin typeface="Calibri" pitchFamily="34" charset="0"/>
              </a:rPr>
              <a:t> -ck 1 isqrt1w.vvm</a:t>
            </a:r>
          </a:p>
          <a:p>
            <a:r>
              <a:rPr lang="en-US" altLang="zh-CN" sz="1600" dirty="0">
                <a:latin typeface="Calibri" pitchFamily="34" charset="0"/>
              </a:rPr>
              <a:t>VERSION:    </a:t>
            </a:r>
            <a:r>
              <a:rPr lang="en-US" altLang="zh-CN" sz="1600" dirty="0" err="1">
                <a:latin typeface="Calibri" pitchFamily="34" charset="0"/>
              </a:rPr>
              <a:t>verds</a:t>
            </a:r>
            <a:r>
              <a:rPr lang="en-US" altLang="zh-CN" sz="1600" dirty="0">
                <a:latin typeface="Calibri" pitchFamily="34" charset="0"/>
              </a:rPr>
              <a:t> 1.49 - JAN 2017</a:t>
            </a:r>
          </a:p>
          <a:p>
            <a:r>
              <a:rPr lang="en-US" altLang="zh-CN" sz="1600" dirty="0">
                <a:latin typeface="Calibri" pitchFamily="34" charset="0"/>
              </a:rPr>
              <a:t>FILE:       isqrt1w.vvm</a:t>
            </a:r>
          </a:p>
          <a:p>
            <a:r>
              <a:rPr lang="en-US" altLang="zh-CN" sz="1600" dirty="0">
                <a:latin typeface="Calibri" pitchFamily="34" charset="0"/>
              </a:rPr>
              <a:t>INFO:       </a:t>
            </a:r>
            <a:r>
              <a:rPr lang="en-US" altLang="zh-CN" sz="1600" dirty="0" err="1">
                <a:latin typeface="Calibri" pitchFamily="34" charset="0"/>
              </a:rPr>
              <a:t>int</a:t>
            </a:r>
            <a:r>
              <a:rPr lang="en-US" altLang="zh-CN" sz="1600" dirty="0">
                <a:latin typeface="Calibri" pitchFamily="34" charset="0"/>
              </a:rPr>
              <a:t>=i0</a:t>
            </a:r>
          </a:p>
          <a:p>
            <a:r>
              <a:rPr lang="en-US" altLang="zh-CN" sz="1600" dirty="0">
                <a:latin typeface="Calibri" pitchFamily="34" charset="0"/>
              </a:rPr>
              <a:t>PROPERTY:   A G (! (pc = 5 )| ((x } (res * res ))&amp; (x &lt; ((res + 1 )* (res + 1 )))))</a:t>
            </a:r>
          </a:p>
          <a:p>
            <a:r>
              <a:rPr lang="en-US" altLang="zh-CN" sz="1600" dirty="0">
                <a:latin typeface="Calibri" pitchFamily="34" charset="0"/>
              </a:rPr>
              <a:t>check:   0  </a:t>
            </a:r>
          </a:p>
          <a:p>
            <a:r>
              <a:rPr lang="en-US" altLang="zh-CN" sz="1600" dirty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>
                <a:latin typeface="Calibri" pitchFamily="34" charset="0"/>
              </a:rPr>
              <a:t>check:   1  </a:t>
            </a:r>
          </a:p>
          <a:p>
            <a:r>
              <a:rPr lang="en-US" altLang="zh-CN" sz="1600" dirty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>
                <a:latin typeface="Calibri" pitchFamily="34" charset="0"/>
              </a:rPr>
              <a:t>check:   2  </a:t>
            </a:r>
          </a:p>
          <a:p>
            <a:r>
              <a:rPr lang="en-US" altLang="zh-CN" sz="1600" dirty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>
                <a:latin typeface="Calibri" pitchFamily="34" charset="0"/>
              </a:rPr>
              <a:t>check:   3  </a:t>
            </a:r>
          </a:p>
          <a:p>
            <a:r>
              <a:rPr lang="en-US" altLang="zh-CN" sz="1600" dirty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>
                <a:latin typeface="Calibri" pitchFamily="34" charset="0"/>
              </a:rPr>
              <a:t>The property is false, preparing isqrt1w.cex ...</a:t>
            </a:r>
          </a:p>
          <a:p>
            <a:r>
              <a:rPr lang="en-US" altLang="zh-CN" sz="1600" dirty="0">
                <a:latin typeface="Calibri" pitchFamily="34" charset="0"/>
              </a:rPr>
              <a:t>state:   3</a:t>
            </a:r>
          </a:p>
          <a:p>
            <a:r>
              <a:rPr lang="en-US" altLang="zh-CN" sz="1600" dirty="0">
                <a:latin typeface="Calibri" pitchFamily="34" charset="0"/>
              </a:rPr>
              <a:t>state:   2</a:t>
            </a:r>
          </a:p>
          <a:p>
            <a:r>
              <a:rPr lang="en-US" altLang="zh-CN" sz="1600" dirty="0">
                <a:latin typeface="Calibri" pitchFamily="34" charset="0"/>
              </a:rPr>
              <a:t>state:   1</a:t>
            </a:r>
          </a:p>
          <a:p>
            <a:r>
              <a:rPr lang="en-US" altLang="zh-CN" sz="1600" dirty="0">
                <a:latin typeface="Calibri" pitchFamily="34" charset="0"/>
              </a:rPr>
              <a:t>CONCLUSION: FALSE</a:t>
            </a:r>
          </a:p>
          <a:p>
            <a:endParaRPr lang="en-US" altLang="zh-CN" sz="1600" dirty="0">
              <a:latin typeface="Calibri" pitchFamily="34" charset="0"/>
            </a:endParaRPr>
          </a:p>
          <a:p>
            <a:endParaRPr lang="en-US" altLang="zh-CN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0" y="17463"/>
            <a:ext cx="9144000" cy="819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例子：模型检测的反例报告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611188" y="1312863"/>
            <a:ext cx="4032250" cy="5545137"/>
          </a:xfrm>
        </p:spPr>
        <p:txBody>
          <a:bodyPr/>
          <a:lstStyle/>
          <a:p>
            <a:pPr>
              <a:buFont typeface="Arial" charset="0"/>
              <a:buNone/>
            </a:pPr>
            <a:endParaRPr lang="es-ES" altLang="zh-CN" sz="1600" smtClean="0"/>
          </a:p>
          <a:p>
            <a:pPr>
              <a:buFont typeface="Arial" charset="0"/>
              <a:buNone/>
            </a:pPr>
            <a:r>
              <a:rPr lang="es-ES" altLang="zh-CN" sz="1600" smtClean="0"/>
              <a:t>--- STATE 0 ---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pc      =0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x       =1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y1      =0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y2      =0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y3      =0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res     =0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--- TRANS 1 ---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--- STATE 1 ---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pc      =1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x       =1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y1      =0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y2      =1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y3      =1</a:t>
            </a:r>
          </a:p>
          <a:p>
            <a:pPr>
              <a:buFont typeface="Arial" charset="0"/>
              <a:buNone/>
            </a:pPr>
            <a:r>
              <a:rPr lang="es-ES" altLang="zh-CN" sz="1600" smtClean="0"/>
              <a:t>res     =0</a:t>
            </a:r>
          </a:p>
        </p:txBody>
      </p:sp>
      <p:sp>
        <p:nvSpPr>
          <p:cNvPr id="30723" name="内容占位符 2"/>
          <p:cNvSpPr txBox="1">
            <a:spLocks/>
          </p:cNvSpPr>
          <p:nvPr/>
        </p:nvSpPr>
        <p:spPr bwMode="auto">
          <a:xfrm>
            <a:off x="4787900" y="1312863"/>
            <a:ext cx="40322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--- TRANS 3 ---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--- STATE 2 ---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pc      =4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x       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y1      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y2      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y3      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res     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--- TRANS 6 ---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--- STATE 3 ---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pc      =5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x       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y1      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y2      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y3      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1600">
                <a:latin typeface="Calibri" pitchFamily="34" charset="0"/>
              </a:rPr>
              <a:t>res     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/>
            <a:r>
              <a:rPr lang="zh-CN" altLang="en-US" smtClean="0"/>
              <a:t>例子：</a:t>
            </a:r>
            <a:r>
              <a:rPr lang="zh-CN" altLang="zh-CN" smtClean="0"/>
              <a:t>整</a:t>
            </a:r>
            <a:r>
              <a:rPr lang="zh-CN" altLang="en-US" smtClean="0"/>
              <a:t>数</a:t>
            </a:r>
            <a:r>
              <a:rPr lang="zh-CN" altLang="zh-CN" smtClean="0"/>
              <a:t>平方根</a:t>
            </a:r>
            <a:r>
              <a:rPr lang="zh-CN" altLang="en-US" smtClean="0"/>
              <a:t>算法的错误设计</a:t>
            </a:r>
          </a:p>
        </p:txBody>
      </p:sp>
      <p:sp>
        <p:nvSpPr>
          <p:cNvPr id="26" name="椭圆 25"/>
          <p:cNvSpPr/>
          <p:nvPr/>
        </p:nvSpPr>
        <p:spPr>
          <a:xfrm>
            <a:off x="1619250" y="134143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BEGIN</a:t>
            </a:r>
            <a:endParaRPr lang="zh-CN" altLang="en-US" sz="2400" dirty="0"/>
          </a:p>
        </p:txBody>
      </p:sp>
      <p:cxnSp>
        <p:nvCxnSpPr>
          <p:cNvPr id="27" name="曲线连接符 26"/>
          <p:cNvCxnSpPr>
            <a:stCxn id="26" idx="4"/>
            <a:endCxn id="28" idx="0"/>
          </p:cNvCxnSpPr>
          <p:nvPr/>
        </p:nvCxnSpPr>
        <p:spPr>
          <a:xfrm rot="5400000">
            <a:off x="2166937" y="1960563"/>
            <a:ext cx="3460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71550" y="2133600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29" name="椭圆 28"/>
          <p:cNvSpPr/>
          <p:nvPr/>
        </p:nvSpPr>
        <p:spPr>
          <a:xfrm>
            <a:off x="1835150" y="2781300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32" name="椭圆 31"/>
          <p:cNvSpPr/>
          <p:nvPr/>
        </p:nvSpPr>
        <p:spPr>
          <a:xfrm>
            <a:off x="3276600" y="443706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34" name="流程图: 决策 33"/>
          <p:cNvSpPr/>
          <p:nvPr/>
        </p:nvSpPr>
        <p:spPr>
          <a:xfrm>
            <a:off x="2124075" y="3500438"/>
            <a:ext cx="2160588" cy="5762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y3&lt;x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179388" y="4437063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38" name="椭圆 37"/>
          <p:cNvSpPr/>
          <p:nvPr/>
        </p:nvSpPr>
        <p:spPr>
          <a:xfrm>
            <a:off x="755650" y="508476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539750" y="5876925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2987675" y="5229225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(res):=(y1)</a:t>
            </a:r>
            <a:endParaRPr lang="zh-CN" altLang="en-US" sz="2400" dirty="0"/>
          </a:p>
        </p:txBody>
      </p:sp>
      <p:sp>
        <p:nvSpPr>
          <p:cNvPr id="46" name="椭圆 45"/>
          <p:cNvSpPr/>
          <p:nvPr/>
        </p:nvSpPr>
        <p:spPr>
          <a:xfrm>
            <a:off x="684213" y="3573463"/>
            <a:ext cx="1008062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50" name="曲线连接符 49"/>
          <p:cNvCxnSpPr>
            <a:stCxn id="28" idx="2"/>
            <a:endCxn id="29" idx="0"/>
          </p:cNvCxnSpPr>
          <p:nvPr/>
        </p:nvCxnSpPr>
        <p:spPr>
          <a:xfrm rot="5400000">
            <a:off x="2211387" y="2652713"/>
            <a:ext cx="2571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29" idx="4"/>
            <a:endCxn id="34" idx="0"/>
          </p:cNvCxnSpPr>
          <p:nvPr/>
        </p:nvCxnSpPr>
        <p:spPr>
          <a:xfrm rot="16200000" flipH="1">
            <a:off x="2635250" y="2932113"/>
            <a:ext cx="273050" cy="863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34" idx="1"/>
            <a:endCxn id="46" idx="6"/>
          </p:cNvCxnSpPr>
          <p:nvPr/>
        </p:nvCxnSpPr>
        <p:spPr>
          <a:xfrm rot="10800000" flipV="1">
            <a:off x="1692275" y="3789363"/>
            <a:ext cx="431800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39"/>
          <p:cNvCxnSpPr>
            <a:stCxn id="34" idx="3"/>
            <a:endCxn id="32" idx="0"/>
          </p:cNvCxnSpPr>
          <p:nvPr/>
        </p:nvCxnSpPr>
        <p:spPr>
          <a:xfrm flipH="1">
            <a:off x="3779912" y="3789040"/>
            <a:ext cx="504056" cy="648072"/>
          </a:xfrm>
          <a:prstGeom prst="curvedConnector4">
            <a:avLst>
              <a:gd name="adj1" fmla="val -45352"/>
              <a:gd name="adj2" fmla="val 72222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46" idx="4"/>
            <a:endCxn id="36" idx="0"/>
          </p:cNvCxnSpPr>
          <p:nvPr/>
        </p:nvCxnSpPr>
        <p:spPr>
          <a:xfrm rot="16200000" flipH="1">
            <a:off x="1158875" y="4048125"/>
            <a:ext cx="417513" cy="3603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6" idx="2"/>
            <a:endCxn id="38" idx="0"/>
          </p:cNvCxnSpPr>
          <p:nvPr/>
        </p:nvCxnSpPr>
        <p:spPr>
          <a:xfrm rot="5400000">
            <a:off x="1274763" y="4811713"/>
            <a:ext cx="257175" cy="2889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38" idx="4"/>
            <a:endCxn id="41" idx="0"/>
          </p:cNvCxnSpPr>
          <p:nvPr/>
        </p:nvCxnSpPr>
        <p:spPr>
          <a:xfrm rot="16200000" flipH="1">
            <a:off x="1194594" y="5595144"/>
            <a:ext cx="346075" cy="2174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56"/>
          <p:cNvCxnSpPr>
            <a:stCxn id="41" idx="2"/>
            <a:endCxn id="29" idx="2"/>
          </p:cNvCxnSpPr>
          <p:nvPr/>
        </p:nvCxnSpPr>
        <p:spPr>
          <a:xfrm rot="5400000" flipH="1" flipV="1">
            <a:off x="23813" y="4456112"/>
            <a:ext cx="3263900" cy="358775"/>
          </a:xfrm>
          <a:prstGeom prst="curvedConnector4">
            <a:avLst>
              <a:gd name="adj1" fmla="val -7004"/>
              <a:gd name="adj2" fmla="val -38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32" idx="4"/>
            <a:endCxn id="45" idx="0"/>
          </p:cNvCxnSpPr>
          <p:nvPr/>
        </p:nvCxnSpPr>
        <p:spPr>
          <a:xfrm rot="5400000">
            <a:off x="3606800" y="5056188"/>
            <a:ext cx="3460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3203575" y="5876925"/>
            <a:ext cx="1152525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9" name="曲线连接符 68"/>
          <p:cNvCxnSpPr>
            <a:stCxn id="45" idx="2"/>
            <a:endCxn id="68" idx="0"/>
          </p:cNvCxnSpPr>
          <p:nvPr/>
        </p:nvCxnSpPr>
        <p:spPr>
          <a:xfrm rot="5400000">
            <a:off x="3651250" y="5748338"/>
            <a:ext cx="2571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140200" y="3500438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2051050" y="3500438"/>
            <a:ext cx="217488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914" name="矩形 72"/>
          <p:cNvSpPr>
            <a:spLocks noChangeArrowheads="1"/>
          </p:cNvSpPr>
          <p:nvPr/>
        </p:nvSpPr>
        <p:spPr bwMode="auto">
          <a:xfrm>
            <a:off x="5940425" y="2492375"/>
            <a:ext cx="32035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INOPUT:	x</a:t>
            </a:r>
          </a:p>
          <a:p>
            <a:r>
              <a:rPr lang="en-US" altLang="zh-CN" sz="2400">
                <a:latin typeface="Calibri" pitchFamily="34" charset="0"/>
              </a:rPr>
              <a:t>OUTPUT:	res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PRE:		</a:t>
            </a:r>
          </a:p>
          <a:p>
            <a:r>
              <a:rPr lang="en-US" altLang="zh-CN" sz="2400">
                <a:latin typeface="Calibri" pitchFamily="34" charset="0"/>
              </a:rPr>
              <a:t>x&gt;=0; </a:t>
            </a:r>
          </a:p>
          <a:p>
            <a:endParaRPr lang="en-US" altLang="zh-CN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POST:	</a:t>
            </a:r>
          </a:p>
          <a:p>
            <a:r>
              <a:rPr lang="en-US" altLang="zh-CN" sz="2400">
                <a:latin typeface="Calibri" pitchFamily="34" charset="0"/>
              </a:rPr>
              <a:t>x&lt;=res*res&lt;=x;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x&lt;(res+1)*(res+1);</a:t>
            </a: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3635375" y="2636838"/>
            <a:ext cx="1584325" cy="431800"/>
          </a:xfrm>
          <a:prstGeom prst="wedgeRoundRectCallout">
            <a:avLst>
              <a:gd name="adj1" fmla="val -57843"/>
              <a:gd name="adj2" fmla="val 160342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条件错误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sz="4000" dirty="0" smtClean="0"/>
              <a:t>例</a:t>
            </a:r>
            <a:r>
              <a:rPr lang="en-US" altLang="zh-CN" sz="4000" dirty="0" smtClean="0"/>
              <a:t>3: </a:t>
            </a:r>
            <a:r>
              <a:rPr lang="zh-CN" altLang="en-US" sz="4000" dirty="0" smtClean="0"/>
              <a:t>程序验证</a:t>
            </a:r>
            <a:r>
              <a:rPr lang="en-US" altLang="zh-CN" sz="4000" dirty="0" smtClean="0"/>
              <a:t>(</a:t>
            </a:r>
            <a:r>
              <a:rPr lang="zh-CN" altLang="zh-CN" sz="4000" dirty="0" smtClean="0"/>
              <a:t>整</a:t>
            </a:r>
            <a:r>
              <a:rPr lang="zh-CN" altLang="en-US" sz="4000" dirty="0" smtClean="0"/>
              <a:t>数</a:t>
            </a:r>
            <a:r>
              <a:rPr lang="zh-CN" altLang="zh-CN" sz="4000" dirty="0" smtClean="0"/>
              <a:t>平方根</a:t>
            </a:r>
            <a:r>
              <a:rPr lang="en-US" altLang="zh-CN" sz="4000" dirty="0" smtClean="0"/>
              <a:t>isqrt2w.c)</a:t>
            </a:r>
            <a:endParaRPr lang="zh-CN" altLang="en-US" sz="4000" dirty="0"/>
          </a:p>
        </p:txBody>
      </p:sp>
      <p:sp>
        <p:nvSpPr>
          <p:cNvPr id="38914" name="矩形 128"/>
          <p:cNvSpPr>
            <a:spLocks noChangeArrowheads="1"/>
          </p:cNvSpPr>
          <p:nvPr/>
        </p:nvSpPr>
        <p:spPr bwMode="auto">
          <a:xfrm>
            <a:off x="179388" y="692150"/>
            <a:ext cx="4572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#include &lt;stdio.h&gt;</a:t>
            </a:r>
          </a:p>
          <a:p>
            <a:r>
              <a:rPr lang="en-US" altLang="zh-CN" sz="1600">
                <a:latin typeface="Calibri" pitchFamily="34" charset="0"/>
              </a:rPr>
              <a:t>/*****************************************/</a:t>
            </a:r>
          </a:p>
          <a:p>
            <a:r>
              <a:rPr lang="en-US" altLang="zh-CN" sz="1600">
                <a:latin typeface="Calibri" pitchFamily="34" charset="0"/>
              </a:rPr>
              <a:t>int in();</a:t>
            </a:r>
          </a:p>
          <a:p>
            <a:r>
              <a:rPr lang="en-US" altLang="zh-CN" sz="1600">
                <a:latin typeface="Calibri" pitchFamily="34" charset="0"/>
              </a:rPr>
              <a:t>int isqrt(int x);</a:t>
            </a:r>
          </a:p>
          <a:p>
            <a:r>
              <a:rPr lang="en-US" altLang="zh-CN" sz="1600">
                <a:latin typeface="Calibri" pitchFamily="34" charset="0"/>
              </a:rPr>
              <a:t>/*****************************************/</a:t>
            </a:r>
          </a:p>
          <a:p>
            <a:r>
              <a:rPr lang="en-US" altLang="zh-CN" sz="1600">
                <a:latin typeface="Calibri" pitchFamily="34" charset="0"/>
              </a:rPr>
              <a:t>main(int argc, char **argv )</a:t>
            </a:r>
          </a:p>
          <a:p>
            <a:r>
              <a:rPr lang="en-US" altLang="zh-CN" sz="1600">
                <a:latin typeface="Calibri" pitchFamily="34" charset="0"/>
              </a:rPr>
              <a:t>{</a:t>
            </a:r>
          </a:p>
          <a:p>
            <a:r>
              <a:rPr lang="en-US" altLang="zh-CN" sz="1600">
                <a:latin typeface="Calibri" pitchFamily="34" charset="0"/>
              </a:rPr>
              <a:t>        int n=0,m=0;</a:t>
            </a:r>
          </a:p>
          <a:p>
            <a:r>
              <a:rPr lang="en-US" altLang="zh-CN" sz="1600">
                <a:latin typeface="Calibri" pitchFamily="34" charset="0"/>
              </a:rPr>
              <a:t>        printf("system is now active\n"); </a:t>
            </a:r>
          </a:p>
          <a:p>
            <a:r>
              <a:rPr lang="en-US" altLang="zh-CN" sz="1600">
                <a:latin typeface="Calibri" pitchFamily="34" charset="0"/>
              </a:rPr>
              <a:t>        while (1) {</a:t>
            </a:r>
          </a:p>
          <a:p>
            <a:r>
              <a:rPr lang="en-US" altLang="zh-CN" sz="1600">
                <a:latin typeface="Calibri" pitchFamily="34" charset="0"/>
              </a:rPr>
              <a:t>                n=in();</a:t>
            </a:r>
          </a:p>
          <a:p>
            <a:r>
              <a:rPr lang="en-US" altLang="zh-CN" sz="1600">
                <a:latin typeface="Calibri" pitchFamily="34" charset="0"/>
              </a:rPr>
              <a:t>                m=isqrt(n); </a:t>
            </a:r>
          </a:p>
          <a:p>
            <a:r>
              <a:rPr lang="en-US" altLang="zh-CN" sz="1600">
                <a:latin typeface="Calibri" pitchFamily="34" charset="0"/>
              </a:rPr>
              <a:t>                printf("RESULT: %i\n\n",m);</a:t>
            </a:r>
          </a:p>
          <a:p>
            <a:r>
              <a:rPr lang="en-US" altLang="zh-CN" sz="1600">
                <a:latin typeface="Calibri" pitchFamily="34" charset="0"/>
              </a:rPr>
              <a:t>        }</a:t>
            </a:r>
          </a:p>
          <a:p>
            <a:r>
              <a:rPr lang="en-US" altLang="zh-CN" sz="1600">
                <a:latin typeface="Calibri" pitchFamily="34" charset="0"/>
              </a:rPr>
              <a:t>}</a:t>
            </a:r>
          </a:p>
          <a:p>
            <a:r>
              <a:rPr lang="en-US" altLang="zh-CN" sz="1600">
                <a:latin typeface="Calibri" pitchFamily="34" charset="0"/>
              </a:rPr>
              <a:t>/*****************************************/</a:t>
            </a:r>
          </a:p>
          <a:p>
            <a:r>
              <a:rPr lang="en-US" altLang="zh-CN" sz="1600">
                <a:latin typeface="Calibri" pitchFamily="34" charset="0"/>
              </a:rPr>
              <a:t>int isqrt(int x)</a:t>
            </a:r>
          </a:p>
          <a:p>
            <a:r>
              <a:rPr lang="en-US" altLang="zh-CN" sz="1600">
                <a:latin typeface="Calibri" pitchFamily="34" charset="0"/>
              </a:rPr>
              <a:t>{</a:t>
            </a:r>
          </a:p>
          <a:p>
            <a:r>
              <a:rPr lang="en-US" altLang="zh-CN" sz="1600">
                <a:latin typeface="Calibri" pitchFamily="34" charset="0"/>
              </a:rPr>
              <a:t>        int y1=0,y2=0,y3=0,r=0;</a:t>
            </a:r>
          </a:p>
          <a:p>
            <a:r>
              <a:rPr lang="en-US" altLang="zh-CN" sz="1600">
                <a:latin typeface="Calibri" pitchFamily="34" charset="0"/>
              </a:rPr>
              <a:t>        y1=0; y2=1; y3=1;</a:t>
            </a:r>
          </a:p>
          <a:p>
            <a:r>
              <a:rPr lang="en-US" altLang="zh-CN" sz="1600">
                <a:latin typeface="Calibri" pitchFamily="34" charset="0"/>
              </a:rPr>
              <a:t>        while (y3&lt;x) { y1=y1+1; y2=y2+2; y3=y3+y2; }</a:t>
            </a:r>
          </a:p>
          <a:p>
            <a:r>
              <a:rPr lang="en-US" altLang="zh-CN" sz="1600">
                <a:latin typeface="Calibri" pitchFamily="34" charset="0"/>
              </a:rPr>
              <a:t>        r=y1;</a:t>
            </a:r>
          </a:p>
          <a:p>
            <a:r>
              <a:rPr lang="en-US" altLang="zh-CN" sz="1600">
                <a:latin typeface="Calibri" pitchFamily="34" charset="0"/>
              </a:rPr>
              <a:t>        return r;</a:t>
            </a:r>
          </a:p>
          <a:p>
            <a:r>
              <a:rPr lang="en-US" altLang="zh-CN" sz="1600">
                <a:latin typeface="Calibri" pitchFamily="34" charset="0"/>
              </a:rPr>
              <a:t>}</a:t>
            </a:r>
          </a:p>
          <a:p>
            <a:r>
              <a:rPr lang="en-US" altLang="zh-CN" sz="1600">
                <a:latin typeface="Calibri" pitchFamily="34" charset="0"/>
              </a:rPr>
              <a:t>/*****************************************/</a:t>
            </a:r>
          </a:p>
          <a:p>
            <a:endParaRPr lang="zh-CN" altLang="en-US" sz="1600">
              <a:latin typeface="Calibri" pitchFamily="34" charset="0"/>
            </a:endParaRPr>
          </a:p>
        </p:txBody>
      </p:sp>
      <p:sp>
        <p:nvSpPr>
          <p:cNvPr id="38915" name="矩形 129"/>
          <p:cNvSpPr>
            <a:spLocks noChangeArrowheads="1"/>
          </p:cNvSpPr>
          <p:nvPr/>
        </p:nvSpPr>
        <p:spPr bwMode="auto">
          <a:xfrm>
            <a:off x="4859338" y="765175"/>
            <a:ext cx="3744912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 dirty="0" err="1">
                <a:latin typeface="Calibri" pitchFamily="34" charset="0"/>
              </a:rPr>
              <a:t>int</a:t>
            </a:r>
            <a:r>
              <a:rPr lang="en-US" altLang="zh-CN" sz="1000" dirty="0">
                <a:latin typeface="Calibri" pitchFamily="34" charset="0"/>
              </a:rPr>
              <a:t> in()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en-US" altLang="zh-CN" sz="1000" dirty="0">
                <a:latin typeface="Calibri" pitchFamily="34" charset="0"/>
              </a:rPr>
              <a:t>{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</a:t>
            </a:r>
            <a:r>
              <a:rPr lang="en-US" altLang="zh-CN" sz="1000" dirty="0">
                <a:latin typeface="Calibri" pitchFamily="34" charset="0"/>
              </a:rPr>
              <a:t>char c; </a:t>
            </a:r>
            <a:r>
              <a:rPr lang="en-US" altLang="zh-CN" sz="1000" dirty="0" err="1">
                <a:latin typeface="Calibri" pitchFamily="34" charset="0"/>
              </a:rPr>
              <a:t>int</a:t>
            </a:r>
            <a:r>
              <a:rPr lang="en-US" altLang="zh-CN" sz="1000" dirty="0">
                <a:latin typeface="Calibri" pitchFamily="34" charset="0"/>
              </a:rPr>
              <a:t> k=0;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</a:t>
            </a:r>
            <a:r>
              <a:rPr lang="en-US" altLang="zh-CN" sz="1000" dirty="0">
                <a:latin typeface="Calibri" pitchFamily="34" charset="0"/>
              </a:rPr>
              <a:t>while (1) {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k=0;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 err="1">
                <a:latin typeface="Calibri" pitchFamily="34" charset="0"/>
              </a:rPr>
              <a:t>putc</a:t>
            </a:r>
            <a:r>
              <a:rPr lang="en-US" altLang="zh-CN" sz="1000" dirty="0">
                <a:latin typeface="Calibri" pitchFamily="34" charset="0"/>
              </a:rPr>
              <a:t>('</a:t>
            </a:r>
            <a:r>
              <a:rPr lang="en-US" altLang="zh-CN" sz="1000" dirty="0" err="1">
                <a:latin typeface="Calibri" pitchFamily="34" charset="0"/>
              </a:rPr>
              <a:t>N',stdout</a:t>
            </a:r>
            <a:r>
              <a:rPr lang="en-US" altLang="zh-CN" sz="1000" dirty="0">
                <a:latin typeface="Calibri" pitchFamily="34" charset="0"/>
              </a:rPr>
              <a:t>); </a:t>
            </a:r>
            <a:r>
              <a:rPr lang="en-US" altLang="zh-CN" sz="1000" dirty="0" err="1">
                <a:latin typeface="Calibri" pitchFamily="34" charset="0"/>
              </a:rPr>
              <a:t>putc</a:t>
            </a:r>
            <a:r>
              <a:rPr lang="en-US" altLang="zh-CN" sz="1000" dirty="0">
                <a:latin typeface="Calibri" pitchFamily="34" charset="0"/>
              </a:rPr>
              <a:t>(':',</a:t>
            </a:r>
            <a:r>
              <a:rPr lang="en-US" altLang="zh-CN" sz="1000" dirty="0" err="1">
                <a:latin typeface="Calibri" pitchFamily="34" charset="0"/>
              </a:rPr>
              <a:t>stdout</a:t>
            </a:r>
            <a:r>
              <a:rPr lang="en-US" altLang="zh-CN" sz="1000" dirty="0">
                <a:latin typeface="Calibri" pitchFamily="34" charset="0"/>
              </a:rPr>
              <a:t>); </a:t>
            </a:r>
            <a:r>
              <a:rPr lang="en-US" altLang="zh-CN" sz="1000" dirty="0" err="1">
                <a:latin typeface="Calibri" pitchFamily="34" charset="0"/>
              </a:rPr>
              <a:t>putc</a:t>
            </a:r>
            <a:r>
              <a:rPr lang="en-US" altLang="zh-CN" sz="1000" dirty="0">
                <a:latin typeface="Calibri" pitchFamily="34" charset="0"/>
              </a:rPr>
              <a:t>(9,stdout);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c=</a:t>
            </a:r>
            <a:r>
              <a:rPr lang="en-US" altLang="zh-CN" sz="1000" dirty="0" err="1">
                <a:latin typeface="Calibri" pitchFamily="34" charset="0"/>
              </a:rPr>
              <a:t>getc</a:t>
            </a:r>
            <a:r>
              <a:rPr lang="en-US" altLang="zh-CN" sz="1000" dirty="0">
                <a:latin typeface="Calibri" pitchFamily="34" charset="0"/>
              </a:rPr>
              <a:t>(</a:t>
            </a:r>
            <a:r>
              <a:rPr lang="en-US" altLang="zh-CN" sz="1000" dirty="0" err="1">
                <a:latin typeface="Calibri" pitchFamily="34" charset="0"/>
              </a:rPr>
              <a:t>stdin</a:t>
            </a:r>
            <a:r>
              <a:rPr lang="en-US" altLang="zh-CN" sz="1000" dirty="0">
                <a:latin typeface="Calibri" pitchFamily="34" charset="0"/>
              </a:rPr>
              <a:t>); /* </a:t>
            </a:r>
            <a:r>
              <a:rPr lang="en-US" altLang="zh-CN" sz="1000" dirty="0" err="1">
                <a:latin typeface="Calibri" pitchFamily="34" charset="0"/>
              </a:rPr>
              <a:t>printf</a:t>
            </a:r>
            <a:r>
              <a:rPr lang="en-US" altLang="zh-CN" sz="1000" dirty="0">
                <a:latin typeface="Calibri" pitchFamily="34" charset="0"/>
              </a:rPr>
              <a:t>("%</a:t>
            </a:r>
            <a:r>
              <a:rPr lang="en-US" altLang="zh-CN" sz="1000" dirty="0" err="1">
                <a:latin typeface="Calibri" pitchFamily="34" charset="0"/>
              </a:rPr>
              <a:t>i</a:t>
            </a:r>
            <a:r>
              <a:rPr lang="en-US" altLang="zh-CN" sz="1000" dirty="0">
                <a:latin typeface="Calibri" pitchFamily="34" charset="0"/>
              </a:rPr>
              <a:t>\</a:t>
            </a:r>
            <a:r>
              <a:rPr lang="en-US" altLang="zh-CN" sz="1000" dirty="0" err="1">
                <a:latin typeface="Calibri" pitchFamily="34" charset="0"/>
              </a:rPr>
              <a:t>n",c</a:t>
            </a:r>
            <a:r>
              <a:rPr lang="en-US" altLang="zh-CN" sz="1000" dirty="0">
                <a:latin typeface="Calibri" pitchFamily="34" charset="0"/>
              </a:rPr>
              <a:t>); */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if (c=='\n') {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 err="1">
                <a:latin typeface="Calibri" pitchFamily="34" charset="0"/>
              </a:rPr>
              <a:t>printf</a:t>
            </a:r>
            <a:r>
              <a:rPr lang="en-US" altLang="zh-CN" sz="1000" dirty="0">
                <a:latin typeface="Calibri" pitchFamily="34" charset="0"/>
              </a:rPr>
              <a:t>("INFO:   the input must be 1 or 2 digits\n\n");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>
                <a:latin typeface="Calibri" pitchFamily="34" charset="0"/>
              </a:rPr>
              <a:t>continue;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if (c&lt;'0'||c&gt;'9') {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>
                <a:latin typeface="Calibri" pitchFamily="34" charset="0"/>
              </a:rPr>
              <a:t>while (1) { c=</a:t>
            </a:r>
            <a:r>
              <a:rPr lang="en-US" altLang="zh-CN" sz="1000" dirty="0" err="1">
                <a:latin typeface="Calibri" pitchFamily="34" charset="0"/>
              </a:rPr>
              <a:t>getc</a:t>
            </a:r>
            <a:r>
              <a:rPr lang="en-US" altLang="zh-CN" sz="1000" dirty="0">
                <a:latin typeface="Calibri" pitchFamily="34" charset="0"/>
              </a:rPr>
              <a:t>(</a:t>
            </a:r>
            <a:r>
              <a:rPr lang="en-US" altLang="zh-CN" sz="1000" dirty="0" err="1">
                <a:latin typeface="Calibri" pitchFamily="34" charset="0"/>
              </a:rPr>
              <a:t>stdin</a:t>
            </a:r>
            <a:r>
              <a:rPr lang="en-US" altLang="zh-CN" sz="1000" dirty="0">
                <a:latin typeface="Calibri" pitchFamily="34" charset="0"/>
              </a:rPr>
              <a:t>); if (c=='\n') break; 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 err="1">
                <a:latin typeface="Calibri" pitchFamily="34" charset="0"/>
              </a:rPr>
              <a:t>printf</a:t>
            </a:r>
            <a:r>
              <a:rPr lang="en-US" altLang="zh-CN" sz="1000" dirty="0">
                <a:latin typeface="Calibri" pitchFamily="34" charset="0"/>
              </a:rPr>
              <a:t>("INFO:   the input must be 1 or 2 digits\n\n");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>
                <a:latin typeface="Calibri" pitchFamily="34" charset="0"/>
              </a:rPr>
              <a:t>continue;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k=c-'0';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c=</a:t>
            </a:r>
            <a:r>
              <a:rPr lang="en-US" altLang="zh-CN" sz="1000" dirty="0" err="1">
                <a:latin typeface="Calibri" pitchFamily="34" charset="0"/>
              </a:rPr>
              <a:t>getc</a:t>
            </a:r>
            <a:r>
              <a:rPr lang="en-US" altLang="zh-CN" sz="1000" dirty="0">
                <a:latin typeface="Calibri" pitchFamily="34" charset="0"/>
              </a:rPr>
              <a:t>(</a:t>
            </a:r>
            <a:r>
              <a:rPr lang="en-US" altLang="zh-CN" sz="1000" dirty="0" err="1">
                <a:latin typeface="Calibri" pitchFamily="34" charset="0"/>
              </a:rPr>
              <a:t>stdin</a:t>
            </a:r>
            <a:r>
              <a:rPr lang="en-US" altLang="zh-CN" sz="1000" dirty="0">
                <a:latin typeface="Calibri" pitchFamily="34" charset="0"/>
              </a:rPr>
              <a:t>);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if (c=='\n') { return k; 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if (c&lt;'0'||c&gt;'9') {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>
                <a:latin typeface="Calibri" pitchFamily="34" charset="0"/>
              </a:rPr>
              <a:t>while (1) { c=</a:t>
            </a:r>
            <a:r>
              <a:rPr lang="en-US" altLang="zh-CN" sz="1000" dirty="0" err="1">
                <a:latin typeface="Calibri" pitchFamily="34" charset="0"/>
              </a:rPr>
              <a:t>getc</a:t>
            </a:r>
            <a:r>
              <a:rPr lang="en-US" altLang="zh-CN" sz="1000" dirty="0">
                <a:latin typeface="Calibri" pitchFamily="34" charset="0"/>
              </a:rPr>
              <a:t>(</a:t>
            </a:r>
            <a:r>
              <a:rPr lang="en-US" altLang="zh-CN" sz="1000" dirty="0" err="1">
                <a:latin typeface="Calibri" pitchFamily="34" charset="0"/>
              </a:rPr>
              <a:t>stdin</a:t>
            </a:r>
            <a:r>
              <a:rPr lang="en-US" altLang="zh-CN" sz="1000" dirty="0">
                <a:latin typeface="Calibri" pitchFamily="34" charset="0"/>
              </a:rPr>
              <a:t>); if (c=='\n') break; 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 err="1">
                <a:latin typeface="Calibri" pitchFamily="34" charset="0"/>
              </a:rPr>
              <a:t>printf</a:t>
            </a:r>
            <a:r>
              <a:rPr lang="en-US" altLang="zh-CN" sz="1000" dirty="0">
                <a:latin typeface="Calibri" pitchFamily="34" charset="0"/>
              </a:rPr>
              <a:t>("INFO:   the input must be 1 or 2 digits\n\n");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>
                <a:latin typeface="Calibri" pitchFamily="34" charset="0"/>
              </a:rPr>
              <a:t>continue;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k=k*10+(c-'0');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if (k&gt;20) {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>
                <a:latin typeface="Calibri" pitchFamily="34" charset="0"/>
              </a:rPr>
              <a:t>while (1) { c=</a:t>
            </a:r>
            <a:r>
              <a:rPr lang="en-US" altLang="zh-CN" sz="1000" dirty="0" err="1">
                <a:latin typeface="Calibri" pitchFamily="34" charset="0"/>
              </a:rPr>
              <a:t>getc</a:t>
            </a:r>
            <a:r>
              <a:rPr lang="en-US" altLang="zh-CN" sz="1000" dirty="0">
                <a:latin typeface="Calibri" pitchFamily="34" charset="0"/>
              </a:rPr>
              <a:t>(</a:t>
            </a:r>
            <a:r>
              <a:rPr lang="en-US" altLang="zh-CN" sz="1000" dirty="0" err="1">
                <a:latin typeface="Calibri" pitchFamily="34" charset="0"/>
              </a:rPr>
              <a:t>stdin</a:t>
            </a:r>
            <a:r>
              <a:rPr lang="en-US" altLang="zh-CN" sz="1000" dirty="0">
                <a:latin typeface="Calibri" pitchFamily="34" charset="0"/>
              </a:rPr>
              <a:t>); if (c=='\n') break; 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 err="1">
                <a:latin typeface="Calibri" pitchFamily="34" charset="0"/>
              </a:rPr>
              <a:t>printf</a:t>
            </a:r>
            <a:r>
              <a:rPr lang="en-US" altLang="zh-CN" sz="1000" dirty="0">
                <a:latin typeface="Calibri" pitchFamily="34" charset="0"/>
              </a:rPr>
              <a:t>("INFO:   the input number must be in {0,...,20}\n\n");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>
                <a:latin typeface="Calibri" pitchFamily="34" charset="0"/>
              </a:rPr>
              <a:t>continue;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c=</a:t>
            </a:r>
            <a:r>
              <a:rPr lang="en-US" altLang="zh-CN" sz="1000" dirty="0" err="1">
                <a:latin typeface="Calibri" pitchFamily="34" charset="0"/>
              </a:rPr>
              <a:t>getc</a:t>
            </a:r>
            <a:r>
              <a:rPr lang="en-US" altLang="zh-CN" sz="1000" dirty="0">
                <a:latin typeface="Calibri" pitchFamily="34" charset="0"/>
              </a:rPr>
              <a:t>(</a:t>
            </a:r>
            <a:r>
              <a:rPr lang="en-US" altLang="zh-CN" sz="1000" dirty="0" err="1">
                <a:latin typeface="Calibri" pitchFamily="34" charset="0"/>
              </a:rPr>
              <a:t>stdin</a:t>
            </a:r>
            <a:r>
              <a:rPr lang="en-US" altLang="zh-CN" sz="1000" dirty="0">
                <a:latin typeface="Calibri" pitchFamily="34" charset="0"/>
              </a:rPr>
              <a:t>);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if (c!='\n') {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>
                <a:latin typeface="Calibri" pitchFamily="34" charset="0"/>
              </a:rPr>
              <a:t>while (1) { c=</a:t>
            </a:r>
            <a:r>
              <a:rPr lang="en-US" altLang="zh-CN" sz="1000" dirty="0" err="1">
                <a:latin typeface="Calibri" pitchFamily="34" charset="0"/>
              </a:rPr>
              <a:t>getc</a:t>
            </a:r>
            <a:r>
              <a:rPr lang="en-US" altLang="zh-CN" sz="1000" dirty="0">
                <a:latin typeface="Calibri" pitchFamily="34" charset="0"/>
              </a:rPr>
              <a:t>(</a:t>
            </a:r>
            <a:r>
              <a:rPr lang="en-US" altLang="zh-CN" sz="1000" dirty="0" err="1">
                <a:latin typeface="Calibri" pitchFamily="34" charset="0"/>
              </a:rPr>
              <a:t>stdin</a:t>
            </a:r>
            <a:r>
              <a:rPr lang="en-US" altLang="zh-CN" sz="1000" dirty="0">
                <a:latin typeface="Calibri" pitchFamily="34" charset="0"/>
              </a:rPr>
              <a:t>); if (c=='\n') break; 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 err="1">
                <a:latin typeface="Calibri" pitchFamily="34" charset="0"/>
              </a:rPr>
              <a:t>printf</a:t>
            </a:r>
            <a:r>
              <a:rPr lang="en-US" altLang="zh-CN" sz="1000" dirty="0">
                <a:latin typeface="Calibri" pitchFamily="34" charset="0"/>
              </a:rPr>
              <a:t>("INFO:   the input must be 1 or 2 digits\n\n"); 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   </a:t>
            </a:r>
            <a:r>
              <a:rPr lang="en-US" altLang="zh-CN" sz="1000" dirty="0">
                <a:latin typeface="Calibri" pitchFamily="34" charset="0"/>
              </a:rPr>
              <a:t>continue;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        </a:t>
            </a:r>
            <a:r>
              <a:rPr lang="en-US" altLang="zh-CN" sz="1000" dirty="0">
                <a:latin typeface="Calibri" pitchFamily="34" charset="0"/>
              </a:rPr>
              <a:t>return k;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zh-CN" altLang="en-US" sz="1000" dirty="0">
                <a:latin typeface="Calibri" pitchFamily="34" charset="0"/>
              </a:rPr>
              <a:t>        </a:t>
            </a:r>
            <a:r>
              <a:rPr lang="en-US" altLang="zh-CN" sz="1000" dirty="0">
                <a:latin typeface="Calibri" pitchFamily="34" charset="0"/>
              </a:rPr>
              <a:t>}</a:t>
            </a:r>
            <a:endParaRPr lang="zh-CN" altLang="en-US" sz="1000" dirty="0">
              <a:latin typeface="Calibri" pitchFamily="34" charset="0"/>
            </a:endParaRPr>
          </a:p>
          <a:p>
            <a:r>
              <a:rPr lang="en-US" altLang="zh-CN" sz="1000" dirty="0">
                <a:latin typeface="Calibri" pitchFamily="34" charset="0"/>
              </a:rPr>
              <a:t>}</a:t>
            </a:r>
            <a:endParaRPr lang="zh-CN" altLang="en-US" sz="1000" dirty="0">
              <a:latin typeface="Calibri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23528" y="5229200"/>
            <a:ext cx="6912768" cy="1224136"/>
          </a:xfrm>
          <a:prstGeom prst="wedgeRoundRectCallout">
            <a:avLst>
              <a:gd name="adj1" fmla="val -29415"/>
              <a:gd name="adj2" fmla="val -1540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(at line 13): ((m*m)&lt;=n)&amp;&amp;((m*m)+2*m+1&gt;n)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492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/>
              <a:t>验证</a:t>
            </a:r>
          </a:p>
        </p:txBody>
      </p:sp>
      <p:sp>
        <p:nvSpPr>
          <p:cNvPr id="39938" name="矩形 5"/>
          <p:cNvSpPr>
            <a:spLocks noChangeArrowheads="1"/>
          </p:cNvSpPr>
          <p:nvPr/>
        </p:nvSpPr>
        <p:spPr bwMode="auto">
          <a:xfrm>
            <a:off x="179388" y="692150"/>
            <a:ext cx="4464050" cy="6002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latin typeface="Calibri" pitchFamily="34" charset="0"/>
              </a:rPr>
              <a:t> ./</a:t>
            </a:r>
            <a:r>
              <a:rPr lang="en-US" altLang="zh-CN" sz="1600" dirty="0" err="1">
                <a:latin typeface="Calibri" pitchFamily="34" charset="0"/>
              </a:rPr>
              <a:t>xverds</a:t>
            </a:r>
            <a:r>
              <a:rPr lang="en-US" altLang="zh-CN" sz="1600" dirty="0">
                <a:latin typeface="Calibri" pitchFamily="34" charset="0"/>
              </a:rPr>
              <a:t> -c </a:t>
            </a:r>
            <a:r>
              <a:rPr lang="en-US" altLang="zh-CN" sz="1600" dirty="0" smtClean="0">
                <a:latin typeface="Calibri" pitchFamily="34" charset="0"/>
              </a:rPr>
              <a:t>isqrt2w.c </a:t>
            </a:r>
            <a:r>
              <a:rPr lang="en-US" altLang="zh-CN" sz="1600" dirty="0">
                <a:latin typeface="Calibri" pitchFamily="34" charset="0"/>
              </a:rPr>
              <a:t>-sp </a:t>
            </a:r>
            <a:r>
              <a:rPr lang="en-US" altLang="zh-CN" sz="1600" dirty="0" smtClean="0">
                <a:latin typeface="Calibri" pitchFamily="34" charset="0"/>
              </a:rPr>
              <a:t>isqrt2.sp </a:t>
            </a:r>
            <a:endParaRPr lang="en-US" altLang="zh-CN" sz="1600" dirty="0">
              <a:latin typeface="Calibri" pitchFamily="34" charset="0"/>
            </a:endParaRPr>
          </a:p>
          <a:p>
            <a:r>
              <a:rPr lang="en-US" altLang="zh-CN" sz="1600" dirty="0">
                <a:latin typeface="Calibri" pitchFamily="34" charset="0"/>
              </a:rPr>
              <a:t>VERSION:    </a:t>
            </a:r>
            <a:r>
              <a:rPr lang="en-US" altLang="zh-CN" sz="1600" dirty="0" err="1">
                <a:latin typeface="Calibri" pitchFamily="34" charset="0"/>
              </a:rPr>
              <a:t>verds</a:t>
            </a:r>
            <a:r>
              <a:rPr lang="en-US" altLang="zh-CN" sz="1600" dirty="0">
                <a:latin typeface="Calibri" pitchFamily="34" charset="0"/>
              </a:rPr>
              <a:t> 1.49 - JAN 2017</a:t>
            </a:r>
          </a:p>
          <a:p>
            <a:r>
              <a:rPr lang="en-US" altLang="zh-CN" sz="1600" dirty="0">
                <a:latin typeface="Calibri" pitchFamily="34" charset="0"/>
              </a:rPr>
              <a:t>FILE:       </a:t>
            </a:r>
            <a:r>
              <a:rPr lang="en-US" altLang="zh-CN" sz="1600" dirty="0" smtClean="0">
                <a:latin typeface="Calibri" pitchFamily="34" charset="0"/>
              </a:rPr>
              <a:t>isqrt2w.vvm</a:t>
            </a:r>
            <a:endParaRPr lang="en-US" altLang="zh-CN" sz="1600" dirty="0">
              <a:latin typeface="Calibri" pitchFamily="34" charset="0"/>
            </a:endParaRPr>
          </a:p>
          <a:p>
            <a:r>
              <a:rPr lang="en-US" altLang="zh-CN" sz="1600" dirty="0">
                <a:latin typeface="Calibri" pitchFamily="34" charset="0"/>
              </a:rPr>
              <a:t>INFO:       </a:t>
            </a:r>
            <a:r>
              <a:rPr lang="en-US" altLang="zh-CN" sz="1600" dirty="0" err="1">
                <a:latin typeface="Calibri" pitchFamily="34" charset="0"/>
              </a:rPr>
              <a:t>int</a:t>
            </a:r>
            <a:r>
              <a:rPr lang="en-US" altLang="zh-CN" sz="1600" dirty="0">
                <a:latin typeface="Calibri" pitchFamily="34" charset="0"/>
              </a:rPr>
              <a:t>=i5</a:t>
            </a:r>
          </a:p>
          <a:p>
            <a:r>
              <a:rPr lang="en-US" altLang="zh-CN" sz="1600" dirty="0">
                <a:latin typeface="Calibri" pitchFamily="34" charset="0"/>
              </a:rPr>
              <a:t>PROPERTY:   A G (! (pc = 4 )| (((m * m ){ n )&amp; (((m * m )+ ((2 * m )+ 1 ))&gt; n )))</a:t>
            </a:r>
          </a:p>
          <a:p>
            <a:r>
              <a:rPr lang="en-US" altLang="zh-CN" sz="1600" dirty="0">
                <a:latin typeface="Calibri" pitchFamily="34" charset="0"/>
              </a:rPr>
              <a:t>check:   0  </a:t>
            </a:r>
          </a:p>
          <a:p>
            <a:r>
              <a:rPr lang="en-US" altLang="zh-CN" sz="1600" dirty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>
                <a:latin typeface="Calibri" pitchFamily="34" charset="0"/>
              </a:rPr>
              <a:t>check:   1  </a:t>
            </a:r>
          </a:p>
          <a:p>
            <a:r>
              <a:rPr lang="en-US" altLang="zh-CN" sz="1600" dirty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>
                <a:latin typeface="Calibri" pitchFamily="34" charset="0"/>
              </a:rPr>
              <a:t>check:   2  </a:t>
            </a:r>
          </a:p>
          <a:p>
            <a:r>
              <a:rPr lang="en-US" altLang="zh-CN" sz="1600" dirty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>
                <a:latin typeface="Calibri" pitchFamily="34" charset="0"/>
              </a:rPr>
              <a:t>check:   3  </a:t>
            </a:r>
          </a:p>
          <a:p>
            <a:r>
              <a:rPr lang="en-US" altLang="zh-CN" sz="1600" dirty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>
                <a:latin typeface="Calibri" pitchFamily="34" charset="0"/>
              </a:rPr>
              <a:t>check:   4  </a:t>
            </a:r>
          </a:p>
          <a:p>
            <a:r>
              <a:rPr lang="en-US" altLang="zh-CN" sz="1600" dirty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>
                <a:latin typeface="Calibri" pitchFamily="34" charset="0"/>
              </a:rPr>
              <a:t>The property is false, preparing </a:t>
            </a:r>
            <a:r>
              <a:rPr lang="en-US" altLang="zh-CN" sz="1600" dirty="0" smtClean="0">
                <a:latin typeface="Calibri" pitchFamily="34" charset="0"/>
              </a:rPr>
              <a:t>isqrt2w.cex </a:t>
            </a:r>
            <a:r>
              <a:rPr lang="en-US" altLang="zh-CN" sz="1600" dirty="0">
                <a:latin typeface="Calibri" pitchFamily="34" charset="0"/>
              </a:rPr>
              <a:t>...</a:t>
            </a:r>
          </a:p>
          <a:p>
            <a:r>
              <a:rPr lang="en-US" altLang="zh-CN" sz="1600" dirty="0">
                <a:latin typeface="Calibri" pitchFamily="34" charset="0"/>
              </a:rPr>
              <a:t>state:   4</a:t>
            </a:r>
          </a:p>
          <a:p>
            <a:r>
              <a:rPr lang="en-US" altLang="zh-CN" sz="1600" dirty="0">
                <a:latin typeface="Calibri" pitchFamily="34" charset="0"/>
              </a:rPr>
              <a:t>state:   3</a:t>
            </a:r>
          </a:p>
          <a:p>
            <a:r>
              <a:rPr lang="en-US" altLang="zh-CN" sz="1600" dirty="0">
                <a:latin typeface="Calibri" pitchFamily="34" charset="0"/>
              </a:rPr>
              <a:t>state:   2</a:t>
            </a:r>
          </a:p>
          <a:p>
            <a:r>
              <a:rPr lang="en-US" altLang="zh-CN" sz="1600" dirty="0">
                <a:latin typeface="Calibri" pitchFamily="34" charset="0"/>
              </a:rPr>
              <a:t>state:   1</a:t>
            </a:r>
          </a:p>
          <a:p>
            <a:r>
              <a:rPr lang="en-US" altLang="zh-CN" sz="1600" dirty="0">
                <a:latin typeface="Calibri" pitchFamily="34" charset="0"/>
              </a:rPr>
              <a:t>CONCLUSION: FALSE</a:t>
            </a:r>
          </a:p>
          <a:p>
            <a:endParaRPr lang="en-US" altLang="zh-CN" sz="1600" dirty="0">
              <a:latin typeface="Calibri" pitchFamily="34" charset="0"/>
            </a:endParaRPr>
          </a:p>
          <a:p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39939" name="矩形 5"/>
          <p:cNvSpPr>
            <a:spLocks noChangeArrowheads="1"/>
          </p:cNvSpPr>
          <p:nvPr/>
        </p:nvSpPr>
        <p:spPr bwMode="auto">
          <a:xfrm>
            <a:off x="4787900" y="692150"/>
            <a:ext cx="4105275" cy="6002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--- STATE 0 ---</a:t>
            </a:r>
          </a:p>
          <a:p>
            <a:r>
              <a:rPr lang="en-US" altLang="zh-CN" sz="1600">
                <a:latin typeface="Calibri" pitchFamily="34" charset="0"/>
              </a:rPr>
              <a:t>n       =0</a:t>
            </a:r>
          </a:p>
          <a:p>
            <a:r>
              <a:rPr lang="en-US" altLang="zh-CN" sz="1600">
                <a:latin typeface="Calibri" pitchFamily="34" charset="0"/>
              </a:rPr>
              <a:t>m       =0</a:t>
            </a:r>
          </a:p>
          <a:p>
            <a:r>
              <a:rPr lang="en-US" altLang="zh-CN" sz="1600">
                <a:latin typeface="Calibri" pitchFamily="34" charset="0"/>
              </a:rPr>
              <a:t>pc      =0</a:t>
            </a:r>
          </a:p>
          <a:p>
            <a:r>
              <a:rPr lang="en-US" altLang="zh-CN" sz="1600">
                <a:latin typeface="Calibri" pitchFamily="34" charset="0"/>
              </a:rPr>
              <a:t>--- TRANS 1 ---</a:t>
            </a:r>
          </a:p>
          <a:p>
            <a:r>
              <a:rPr lang="en-US" altLang="zh-CN" sz="1600">
                <a:latin typeface="Calibri" pitchFamily="34" charset="0"/>
              </a:rPr>
              <a:t>--- STATE 1 ---</a:t>
            </a:r>
          </a:p>
          <a:p>
            <a:r>
              <a:rPr lang="en-US" altLang="zh-CN" sz="1600">
                <a:latin typeface="Calibri" pitchFamily="34" charset="0"/>
              </a:rPr>
              <a:t>n       =0</a:t>
            </a:r>
          </a:p>
          <a:p>
            <a:r>
              <a:rPr lang="en-US" altLang="zh-CN" sz="1600">
                <a:latin typeface="Calibri" pitchFamily="34" charset="0"/>
              </a:rPr>
              <a:t>m       =0</a:t>
            </a:r>
          </a:p>
          <a:p>
            <a:r>
              <a:rPr lang="en-US" altLang="zh-CN" sz="1600">
                <a:latin typeface="Calibri" pitchFamily="34" charset="0"/>
              </a:rPr>
              <a:t>pc      =1</a:t>
            </a:r>
          </a:p>
          <a:p>
            <a:r>
              <a:rPr lang="en-US" altLang="zh-CN" sz="1600">
                <a:latin typeface="Calibri" pitchFamily="34" charset="0"/>
              </a:rPr>
              <a:t>--- TRANS 2 ---</a:t>
            </a:r>
          </a:p>
          <a:p>
            <a:r>
              <a:rPr lang="en-US" altLang="zh-CN" sz="1600">
                <a:latin typeface="Calibri" pitchFamily="34" charset="0"/>
              </a:rPr>
              <a:t>--- STATE 2 ---</a:t>
            </a:r>
          </a:p>
          <a:p>
            <a:r>
              <a:rPr lang="en-US" altLang="zh-CN" sz="1600">
                <a:latin typeface="Calibri" pitchFamily="34" charset="0"/>
              </a:rPr>
              <a:t>n       =0</a:t>
            </a:r>
          </a:p>
          <a:p>
            <a:r>
              <a:rPr lang="en-US" altLang="zh-CN" sz="1600">
                <a:latin typeface="Calibri" pitchFamily="34" charset="0"/>
              </a:rPr>
              <a:t>m       =0</a:t>
            </a:r>
          </a:p>
          <a:p>
            <a:r>
              <a:rPr lang="en-US" altLang="zh-CN" sz="1600">
                <a:latin typeface="Calibri" pitchFamily="34" charset="0"/>
              </a:rPr>
              <a:t>pc      =2</a:t>
            </a:r>
          </a:p>
          <a:p>
            <a:r>
              <a:rPr lang="en-US" altLang="zh-CN" sz="1600">
                <a:latin typeface="Calibri" pitchFamily="34" charset="0"/>
              </a:rPr>
              <a:t>--- TRANS 3 ---</a:t>
            </a:r>
          </a:p>
          <a:p>
            <a:r>
              <a:rPr lang="en-US" altLang="zh-CN" sz="1600">
                <a:latin typeface="Calibri" pitchFamily="34" charset="0"/>
              </a:rPr>
              <a:t>--- STATE 3 ---</a:t>
            </a:r>
          </a:p>
          <a:p>
            <a:r>
              <a:rPr lang="en-US" altLang="zh-CN" sz="1600">
                <a:latin typeface="Calibri" pitchFamily="34" charset="0"/>
              </a:rPr>
              <a:t>n       =1</a:t>
            </a:r>
          </a:p>
          <a:p>
            <a:r>
              <a:rPr lang="en-US" altLang="zh-CN" sz="1600">
                <a:latin typeface="Calibri" pitchFamily="34" charset="0"/>
              </a:rPr>
              <a:t>m       =0</a:t>
            </a:r>
          </a:p>
          <a:p>
            <a:r>
              <a:rPr lang="en-US" altLang="zh-CN" sz="1600">
                <a:latin typeface="Calibri" pitchFamily="34" charset="0"/>
              </a:rPr>
              <a:t>pc      =3</a:t>
            </a:r>
          </a:p>
          <a:p>
            <a:r>
              <a:rPr lang="en-US" altLang="zh-CN" sz="1600">
                <a:latin typeface="Calibri" pitchFamily="34" charset="0"/>
              </a:rPr>
              <a:t>--- TRANS 4 ---</a:t>
            </a:r>
          </a:p>
          <a:p>
            <a:r>
              <a:rPr lang="en-US" altLang="zh-CN" sz="1600">
                <a:latin typeface="Calibri" pitchFamily="34" charset="0"/>
              </a:rPr>
              <a:t>--- STATE 4 ---</a:t>
            </a:r>
          </a:p>
          <a:p>
            <a:r>
              <a:rPr lang="en-US" altLang="zh-CN" sz="1600">
                <a:latin typeface="Calibri" pitchFamily="34" charset="0"/>
              </a:rPr>
              <a:t>n       =1</a:t>
            </a:r>
          </a:p>
          <a:p>
            <a:r>
              <a:rPr lang="en-US" altLang="zh-CN" sz="1600">
                <a:latin typeface="Calibri" pitchFamily="34" charset="0"/>
              </a:rPr>
              <a:t>m       =0</a:t>
            </a:r>
          </a:p>
          <a:p>
            <a:r>
              <a:rPr lang="en-US" altLang="zh-CN" sz="1600">
                <a:latin typeface="Calibri" pitchFamily="34" charset="0"/>
              </a:rPr>
              <a:t>pc      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 smtClean="0"/>
              <a:t>例</a:t>
            </a:r>
            <a:r>
              <a:rPr lang="en-US" altLang="zh-CN" sz="4000" dirty="0" smtClean="0"/>
              <a:t>3: </a:t>
            </a:r>
            <a:r>
              <a:rPr lang="zh-CN" altLang="en-US" sz="4000" dirty="0" smtClean="0"/>
              <a:t>程序验证</a:t>
            </a:r>
            <a:r>
              <a:rPr lang="en-US" altLang="zh-CN" sz="4000" dirty="0" smtClean="0"/>
              <a:t>(</a:t>
            </a:r>
            <a:r>
              <a:rPr lang="zh-CN" altLang="zh-CN" sz="4000" dirty="0" smtClean="0"/>
              <a:t>整</a:t>
            </a:r>
            <a:r>
              <a:rPr lang="zh-CN" altLang="en-US" sz="4000" dirty="0" smtClean="0"/>
              <a:t>数</a:t>
            </a:r>
            <a:r>
              <a:rPr lang="zh-CN" altLang="zh-CN" sz="4000" dirty="0" smtClean="0"/>
              <a:t>平方根</a:t>
            </a:r>
            <a:r>
              <a:rPr lang="en-US" altLang="zh-CN" sz="4000" dirty="0" smtClean="0"/>
              <a:t>isqrt2w1.c)</a:t>
            </a:r>
            <a:endParaRPr lang="zh-CN" altLang="en-US" sz="4000" dirty="0"/>
          </a:p>
        </p:txBody>
      </p:sp>
      <p:sp>
        <p:nvSpPr>
          <p:cNvPr id="129" name="矩形 128"/>
          <p:cNvSpPr/>
          <p:nvPr/>
        </p:nvSpPr>
        <p:spPr>
          <a:xfrm>
            <a:off x="179512" y="692696"/>
            <a:ext cx="48245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/*****************************************/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in();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isqrt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x);</a:t>
            </a:r>
          </a:p>
          <a:p>
            <a:r>
              <a:rPr lang="en-US" altLang="zh-CN" sz="1600" dirty="0" smtClean="0"/>
              <a:t>/*****************************************/</a:t>
            </a:r>
          </a:p>
          <a:p>
            <a:r>
              <a:rPr lang="en-US" altLang="zh-CN" sz="1600" dirty="0" smtClean="0"/>
              <a:t>main(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argc</a:t>
            </a:r>
            <a:r>
              <a:rPr lang="en-US" altLang="zh-CN" sz="1600" dirty="0" smtClean="0"/>
              <a:t>, char **</a:t>
            </a:r>
            <a:r>
              <a:rPr lang="en-US" altLang="zh-CN" sz="1600" dirty="0" err="1" smtClean="0"/>
              <a:t>argv</a:t>
            </a:r>
            <a:r>
              <a:rPr lang="en-US" altLang="zh-CN" sz="1600" dirty="0" smtClean="0"/>
              <a:t> )</a:t>
            </a:r>
          </a:p>
          <a:p>
            <a:r>
              <a:rPr lang="es-ES" altLang="zh-CN" sz="1600" dirty="0" smtClean="0"/>
              <a:t>{</a:t>
            </a:r>
          </a:p>
          <a:p>
            <a:r>
              <a:rPr lang="es-ES" altLang="zh-CN" sz="1600" dirty="0" smtClean="0"/>
              <a:t>        int n=0,m=0;</a:t>
            </a:r>
          </a:p>
          <a:p>
            <a:r>
              <a:rPr lang="es-ES" altLang="zh-CN" sz="1600" dirty="0" smtClean="0"/>
              <a:t>        int y1=0,y2=0,y3=0,r=0;</a:t>
            </a:r>
          </a:p>
          <a:p>
            <a:r>
              <a:rPr lang="es-ES" altLang="zh-CN" sz="1600" dirty="0" smtClean="0"/>
              <a:t>        int x;</a:t>
            </a:r>
          </a:p>
          <a:p>
            <a:r>
              <a:rPr lang="es-ES" altLang="zh-CN" sz="1600" dirty="0" smtClean="0"/>
              <a:t>        printf("system is now active\n");</a:t>
            </a:r>
          </a:p>
          <a:p>
            <a:r>
              <a:rPr lang="es-ES" altLang="zh-CN" sz="1600" dirty="0" smtClean="0"/>
              <a:t>        while (1) {</a:t>
            </a:r>
          </a:p>
          <a:p>
            <a:r>
              <a:rPr lang="es-ES" altLang="zh-CN" sz="1600" dirty="0" smtClean="0"/>
              <a:t>                n=in();</a:t>
            </a:r>
          </a:p>
          <a:p>
            <a:r>
              <a:rPr lang="es-ES" altLang="zh-CN" sz="1600" dirty="0" smtClean="0"/>
              <a:t>                x=n;</a:t>
            </a:r>
          </a:p>
          <a:p>
            <a:endParaRPr lang="es-ES" altLang="zh-CN" sz="1600" dirty="0" smtClean="0"/>
          </a:p>
          <a:p>
            <a:r>
              <a:rPr lang="es-ES" altLang="zh-CN" sz="1600" dirty="0" smtClean="0"/>
              <a:t>        y1=0; y2=1; y3=1;</a:t>
            </a:r>
          </a:p>
          <a:p>
            <a:r>
              <a:rPr lang="es-ES" altLang="zh-CN" sz="1600" dirty="0" smtClean="0"/>
              <a:t>        while (y3&lt;x) { y1=y1+1; y2=y2+2; y3=y3+y2; }</a:t>
            </a:r>
          </a:p>
          <a:p>
            <a:r>
              <a:rPr lang="es-ES" altLang="zh-CN" sz="1600" dirty="0" smtClean="0"/>
              <a:t>        r=y1;</a:t>
            </a:r>
          </a:p>
          <a:p>
            <a:endParaRPr lang="es-ES" altLang="zh-CN" sz="1600" dirty="0" smtClean="0"/>
          </a:p>
          <a:p>
            <a:r>
              <a:rPr lang="es-ES" altLang="zh-CN" sz="1600" dirty="0" smtClean="0"/>
              <a:t>                m=r;</a:t>
            </a:r>
          </a:p>
          <a:p>
            <a:r>
              <a:rPr lang="es-ES" altLang="zh-CN" sz="1600" dirty="0" smtClean="0"/>
              <a:t>                printf("RESULT: %i\n\n",m);</a:t>
            </a:r>
          </a:p>
          <a:p>
            <a:r>
              <a:rPr lang="es-ES" altLang="zh-CN" sz="1600" dirty="0" smtClean="0"/>
              <a:t>        }</a:t>
            </a:r>
          </a:p>
          <a:p>
            <a:r>
              <a:rPr lang="es-ES" altLang="zh-CN" sz="1600" dirty="0" smtClean="0"/>
              <a:t>}</a:t>
            </a:r>
          </a:p>
          <a:p>
            <a:r>
              <a:rPr lang="en-US" altLang="zh-CN" sz="1600" dirty="0" smtClean="0"/>
              <a:t>/*****************************************/</a:t>
            </a:r>
          </a:p>
          <a:p>
            <a:endParaRPr lang="zh-CN" altLang="en-US" sz="16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5148064" y="764024"/>
            <a:ext cx="374441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in()</a:t>
            </a:r>
            <a:endParaRPr lang="zh-CN" altLang="en-US" sz="1000" dirty="0" smtClean="0"/>
          </a:p>
          <a:p>
            <a:r>
              <a:rPr lang="en-US" altLang="zh-CN" sz="1000" dirty="0" smtClean="0"/>
              <a:t>{</a:t>
            </a:r>
            <a:endParaRPr lang="zh-CN" altLang="en-US" sz="1000" dirty="0" smtClean="0"/>
          </a:p>
          <a:p>
            <a:r>
              <a:rPr lang="zh-CN" altLang="en-US" sz="1000" dirty="0" smtClean="0"/>
              <a:t>        </a:t>
            </a:r>
            <a:r>
              <a:rPr lang="en-US" altLang="zh-CN" sz="1000" dirty="0" smtClean="0"/>
              <a:t>char c;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k=0;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</a:t>
            </a:r>
            <a:r>
              <a:rPr lang="en-US" altLang="zh-CN" sz="1000" dirty="0" smtClean="0"/>
              <a:t>while (1) {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k=0;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err="1" smtClean="0"/>
              <a:t>putc</a:t>
            </a:r>
            <a:r>
              <a:rPr lang="en-US" altLang="zh-CN" sz="1000" dirty="0" smtClean="0"/>
              <a:t>('</a:t>
            </a:r>
            <a:r>
              <a:rPr lang="en-US" altLang="zh-CN" sz="1000" dirty="0" err="1" smtClean="0"/>
              <a:t>N',stdout</a:t>
            </a:r>
            <a:r>
              <a:rPr lang="en-US" altLang="zh-CN" sz="1000" dirty="0" smtClean="0"/>
              <a:t>); </a:t>
            </a:r>
            <a:r>
              <a:rPr lang="en-US" altLang="zh-CN" sz="1000" dirty="0" err="1" smtClean="0"/>
              <a:t>putc</a:t>
            </a:r>
            <a:r>
              <a:rPr lang="en-US" altLang="zh-CN" sz="1000" dirty="0" smtClean="0"/>
              <a:t>(':',</a:t>
            </a:r>
            <a:r>
              <a:rPr lang="en-US" altLang="zh-CN" sz="1000" dirty="0" err="1" smtClean="0"/>
              <a:t>stdout</a:t>
            </a:r>
            <a:r>
              <a:rPr lang="en-US" altLang="zh-CN" sz="1000" dirty="0" smtClean="0"/>
              <a:t>); </a:t>
            </a:r>
            <a:r>
              <a:rPr lang="en-US" altLang="zh-CN" sz="1000" dirty="0" err="1" smtClean="0"/>
              <a:t>putc</a:t>
            </a:r>
            <a:r>
              <a:rPr lang="en-US" altLang="zh-CN" sz="1000" dirty="0" smtClean="0"/>
              <a:t>(9,stdout);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c=</a:t>
            </a:r>
            <a:r>
              <a:rPr lang="en-US" altLang="zh-CN" sz="1000" dirty="0" err="1" smtClean="0"/>
              <a:t>getc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stdin</a:t>
            </a:r>
            <a:r>
              <a:rPr lang="en-US" altLang="zh-CN" sz="1000" dirty="0" smtClean="0"/>
              <a:t>); /* </a:t>
            </a:r>
            <a:r>
              <a:rPr lang="en-US" altLang="zh-CN" sz="1000" dirty="0" err="1" smtClean="0"/>
              <a:t>printf</a:t>
            </a:r>
            <a:r>
              <a:rPr lang="en-US" altLang="zh-CN" sz="1000" dirty="0" smtClean="0"/>
              <a:t>("%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\</a:t>
            </a:r>
            <a:r>
              <a:rPr lang="en-US" altLang="zh-CN" sz="1000" dirty="0" err="1" smtClean="0"/>
              <a:t>n",c</a:t>
            </a:r>
            <a:r>
              <a:rPr lang="en-US" altLang="zh-CN" sz="1000" dirty="0" smtClean="0"/>
              <a:t>); */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if (c=='\n') {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err="1" smtClean="0"/>
              <a:t>printf</a:t>
            </a:r>
            <a:r>
              <a:rPr lang="en-US" altLang="zh-CN" sz="1000" dirty="0" smtClean="0"/>
              <a:t>("INFO:   the input must be 1 or 2 digits\n\n");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smtClean="0"/>
              <a:t>continue;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if (c&lt;'0'||c&gt;'9') {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smtClean="0"/>
              <a:t>while (1) { c=</a:t>
            </a:r>
            <a:r>
              <a:rPr lang="en-US" altLang="zh-CN" sz="1000" dirty="0" err="1" smtClean="0"/>
              <a:t>getc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stdin</a:t>
            </a:r>
            <a:r>
              <a:rPr lang="en-US" altLang="zh-CN" sz="1000" dirty="0" smtClean="0"/>
              <a:t>); if (c=='\n') break; 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err="1" smtClean="0"/>
              <a:t>printf</a:t>
            </a:r>
            <a:r>
              <a:rPr lang="en-US" altLang="zh-CN" sz="1000" dirty="0" smtClean="0"/>
              <a:t>("INFO:   the input must be 1 or 2 digits\n\n");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smtClean="0"/>
              <a:t>continue;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k=c-'0';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c=</a:t>
            </a:r>
            <a:r>
              <a:rPr lang="en-US" altLang="zh-CN" sz="1000" dirty="0" err="1" smtClean="0"/>
              <a:t>getc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stdin</a:t>
            </a:r>
            <a:r>
              <a:rPr lang="en-US" altLang="zh-CN" sz="1000" dirty="0" smtClean="0"/>
              <a:t>);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if (c=='\n') { return k; 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if (c&lt;'0'||c&gt;'9') {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smtClean="0"/>
              <a:t>while (1) { c=</a:t>
            </a:r>
            <a:r>
              <a:rPr lang="en-US" altLang="zh-CN" sz="1000" dirty="0" err="1" smtClean="0"/>
              <a:t>getc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stdin</a:t>
            </a:r>
            <a:r>
              <a:rPr lang="en-US" altLang="zh-CN" sz="1000" dirty="0" smtClean="0"/>
              <a:t>); if (c=='\n') break; 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err="1" smtClean="0"/>
              <a:t>printf</a:t>
            </a:r>
            <a:r>
              <a:rPr lang="en-US" altLang="zh-CN" sz="1000" dirty="0" smtClean="0"/>
              <a:t>("INFO:   the input must be 1 or 2 digits\n\n");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smtClean="0"/>
              <a:t>continue;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k=k*10+(c-'0');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if (k&gt;20) {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smtClean="0"/>
              <a:t>while (1) { c=</a:t>
            </a:r>
            <a:r>
              <a:rPr lang="en-US" altLang="zh-CN" sz="1000" dirty="0" err="1" smtClean="0"/>
              <a:t>getc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stdin</a:t>
            </a:r>
            <a:r>
              <a:rPr lang="en-US" altLang="zh-CN" sz="1000" dirty="0" smtClean="0"/>
              <a:t>); if (c=='\n') break; 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err="1" smtClean="0"/>
              <a:t>printf</a:t>
            </a:r>
            <a:r>
              <a:rPr lang="en-US" altLang="zh-CN" sz="1000" dirty="0" smtClean="0"/>
              <a:t>("INFO:   the input number must be in {0,...,20}\n\n");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smtClean="0"/>
              <a:t>continue;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c=</a:t>
            </a:r>
            <a:r>
              <a:rPr lang="en-US" altLang="zh-CN" sz="1000" dirty="0" err="1" smtClean="0"/>
              <a:t>getc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stdin</a:t>
            </a:r>
            <a:r>
              <a:rPr lang="en-US" altLang="zh-CN" sz="1000" dirty="0" smtClean="0"/>
              <a:t>);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if (c!='\n') {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smtClean="0"/>
              <a:t>while (1) { c=</a:t>
            </a:r>
            <a:r>
              <a:rPr lang="en-US" altLang="zh-CN" sz="1000" dirty="0" err="1" smtClean="0"/>
              <a:t>getc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stdin</a:t>
            </a:r>
            <a:r>
              <a:rPr lang="en-US" altLang="zh-CN" sz="1000" dirty="0" smtClean="0"/>
              <a:t>); if (c=='\n') break; 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err="1" smtClean="0"/>
              <a:t>printf</a:t>
            </a:r>
            <a:r>
              <a:rPr lang="en-US" altLang="zh-CN" sz="1000" dirty="0" smtClean="0"/>
              <a:t>("INFO:   the input must be 1 or 2 digits\n\n"); 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   </a:t>
            </a:r>
            <a:r>
              <a:rPr lang="en-US" altLang="zh-CN" sz="1000" dirty="0" smtClean="0"/>
              <a:t>continue;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}</a:t>
            </a:r>
            <a:endParaRPr lang="zh-CN" altLang="en-US" sz="1000" dirty="0" smtClean="0"/>
          </a:p>
          <a:p>
            <a:r>
              <a:rPr lang="zh-CN" altLang="en-US" sz="1000" dirty="0" smtClean="0"/>
              <a:t>                </a:t>
            </a:r>
            <a:r>
              <a:rPr lang="en-US" altLang="zh-CN" sz="1000" dirty="0" smtClean="0"/>
              <a:t>return k;</a:t>
            </a:r>
            <a:endParaRPr lang="zh-CN" altLang="en-US" sz="1000" dirty="0" smtClean="0"/>
          </a:p>
          <a:p>
            <a:r>
              <a:rPr lang="zh-CN" altLang="en-US" sz="1000" dirty="0" smtClean="0"/>
              <a:t>        </a:t>
            </a:r>
            <a:r>
              <a:rPr lang="en-US" altLang="zh-CN" sz="1000" dirty="0" smtClean="0"/>
              <a:t>}</a:t>
            </a:r>
            <a:endParaRPr lang="zh-CN" altLang="en-US" sz="1000" dirty="0" smtClean="0"/>
          </a:p>
          <a:p>
            <a:r>
              <a:rPr lang="en-US" altLang="zh-CN" sz="1000" dirty="0" smtClean="0"/>
              <a:t>}</a:t>
            </a:r>
            <a:endParaRPr lang="zh-CN" altLang="en-US" sz="1000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1115616" y="6237312"/>
            <a:ext cx="7056784" cy="432048"/>
          </a:xfrm>
          <a:prstGeom prst="wedgeRoundRectCallout">
            <a:avLst>
              <a:gd name="adj1" fmla="val -18435"/>
              <a:gd name="adj2" fmla="val -1212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(at line 21): ((m*m)&lt;=n)&amp;&amp;((m*m)+2*m+1&gt;n)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04248" y="5229200"/>
            <a:ext cx="1800200" cy="504056"/>
          </a:xfrm>
          <a:prstGeom prst="wedgeRoundRectCallout">
            <a:avLst>
              <a:gd name="adj1" fmla="val -29255"/>
              <a:gd name="adj2" fmla="val 14106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isqrt2w1.sp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548679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dirty="0" smtClean="0"/>
              <a:t>验证</a:t>
            </a:r>
          </a:p>
        </p:txBody>
      </p:sp>
      <p:sp>
        <p:nvSpPr>
          <p:cNvPr id="11268" name="矩形 5"/>
          <p:cNvSpPr>
            <a:spLocks noChangeArrowheads="1"/>
          </p:cNvSpPr>
          <p:nvPr/>
        </p:nvSpPr>
        <p:spPr bwMode="auto">
          <a:xfrm>
            <a:off x="179512" y="692696"/>
            <a:ext cx="4464620" cy="60016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alibri" pitchFamily="34" charset="0"/>
              </a:rPr>
              <a:t> ./</a:t>
            </a:r>
            <a:r>
              <a:rPr lang="en-US" altLang="zh-CN" sz="1600" dirty="0" err="1" smtClean="0">
                <a:latin typeface="Calibri" pitchFamily="34" charset="0"/>
              </a:rPr>
              <a:t>xverds</a:t>
            </a:r>
            <a:r>
              <a:rPr lang="en-US" altLang="zh-CN" sz="1600" dirty="0" smtClean="0">
                <a:latin typeface="Calibri" pitchFamily="34" charset="0"/>
              </a:rPr>
              <a:t> -c isqrt2w1.c -sp isqrt2w1.sp </a:t>
            </a:r>
          </a:p>
          <a:p>
            <a:r>
              <a:rPr lang="en-US" altLang="zh-CN" sz="1600" dirty="0" smtClean="0">
                <a:latin typeface="Calibri" pitchFamily="34" charset="0"/>
              </a:rPr>
              <a:t>VERSION:    </a:t>
            </a:r>
            <a:r>
              <a:rPr lang="en-US" altLang="zh-CN" sz="1600" dirty="0" err="1" smtClean="0">
                <a:latin typeface="Calibri" pitchFamily="34" charset="0"/>
              </a:rPr>
              <a:t>verds</a:t>
            </a:r>
            <a:r>
              <a:rPr lang="en-US" altLang="zh-CN" sz="1600" dirty="0" smtClean="0">
                <a:latin typeface="Calibri" pitchFamily="34" charset="0"/>
              </a:rPr>
              <a:t> 1.49 - JAN 2017</a:t>
            </a:r>
          </a:p>
          <a:p>
            <a:r>
              <a:rPr lang="en-US" altLang="zh-CN" sz="1600" dirty="0" smtClean="0">
                <a:latin typeface="Calibri" pitchFamily="34" charset="0"/>
              </a:rPr>
              <a:t>FILE:       isqrt2w1.vvm</a:t>
            </a:r>
          </a:p>
          <a:p>
            <a:r>
              <a:rPr lang="en-US" altLang="zh-CN" sz="1600" dirty="0" smtClean="0">
                <a:latin typeface="Calibri" pitchFamily="34" charset="0"/>
              </a:rPr>
              <a:t>INFO:       </a:t>
            </a:r>
            <a:r>
              <a:rPr lang="en-US" altLang="zh-CN" sz="1600" dirty="0" err="1" smtClean="0">
                <a:latin typeface="Calibri" pitchFamily="34" charset="0"/>
              </a:rPr>
              <a:t>int</a:t>
            </a:r>
            <a:r>
              <a:rPr lang="en-US" altLang="zh-CN" sz="1600" dirty="0" smtClean="0">
                <a:latin typeface="Calibri" pitchFamily="34" charset="0"/>
              </a:rPr>
              <a:t>=i5</a:t>
            </a:r>
          </a:p>
          <a:p>
            <a:r>
              <a:rPr lang="en-US" altLang="zh-CN" sz="1600" dirty="0" smtClean="0">
                <a:latin typeface="Calibri" pitchFamily="34" charset="0"/>
              </a:rPr>
              <a:t>PROPERTY:   A G (! (pc = 4 )| (((m * m ){ n )&amp; (((m * m )+ ((2 * m )+ 1 ))&gt; n )))</a:t>
            </a:r>
          </a:p>
          <a:p>
            <a:r>
              <a:rPr lang="en-US" altLang="zh-CN" sz="1600" dirty="0" smtClean="0">
                <a:latin typeface="Calibri" pitchFamily="34" charset="0"/>
              </a:rPr>
              <a:t>check:   0  </a:t>
            </a:r>
          </a:p>
          <a:p>
            <a:r>
              <a:rPr lang="en-US" altLang="zh-CN" sz="1600" dirty="0" smtClean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 smtClean="0">
                <a:latin typeface="Calibri" pitchFamily="34" charset="0"/>
              </a:rPr>
              <a:t>check:   1  </a:t>
            </a:r>
          </a:p>
          <a:p>
            <a:r>
              <a:rPr lang="en-US" altLang="zh-CN" sz="1600" dirty="0" smtClean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 smtClean="0">
                <a:latin typeface="Calibri" pitchFamily="34" charset="0"/>
              </a:rPr>
              <a:t>check:   2  </a:t>
            </a:r>
          </a:p>
          <a:p>
            <a:r>
              <a:rPr lang="en-US" altLang="zh-CN" sz="1600" dirty="0" smtClean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 smtClean="0">
                <a:latin typeface="Calibri" pitchFamily="34" charset="0"/>
              </a:rPr>
              <a:t>…</a:t>
            </a:r>
          </a:p>
          <a:p>
            <a:r>
              <a:rPr lang="en-US" altLang="zh-CN" sz="1600" dirty="0" smtClean="0">
                <a:latin typeface="Calibri" pitchFamily="34" charset="0"/>
              </a:rPr>
              <a:t>…</a:t>
            </a:r>
          </a:p>
          <a:p>
            <a:r>
              <a:rPr lang="en-US" altLang="zh-CN" sz="1600" dirty="0" smtClean="0">
                <a:latin typeface="Calibri" pitchFamily="34" charset="0"/>
              </a:rPr>
              <a:t>check:   10</a:t>
            </a:r>
          </a:p>
          <a:p>
            <a:r>
              <a:rPr lang="en-US" altLang="zh-CN" sz="1600" dirty="0" smtClean="0">
                <a:latin typeface="Calibri" pitchFamily="34" charset="0"/>
              </a:rPr>
              <a:t>----------  </a:t>
            </a:r>
          </a:p>
          <a:p>
            <a:r>
              <a:rPr lang="en-US" altLang="zh-CN" sz="1600" dirty="0" smtClean="0">
                <a:latin typeface="Calibri" pitchFamily="34" charset="0"/>
              </a:rPr>
              <a:t>The property is false, preparing isqrt2w1.cex ...</a:t>
            </a:r>
          </a:p>
          <a:p>
            <a:r>
              <a:rPr lang="en-US" altLang="zh-CN" sz="1600" dirty="0" smtClean="0">
                <a:latin typeface="Calibri" pitchFamily="34" charset="0"/>
              </a:rPr>
              <a:t>state:   10</a:t>
            </a:r>
          </a:p>
          <a:p>
            <a:r>
              <a:rPr lang="en-US" altLang="zh-CN" sz="1600" dirty="0" smtClean="0">
                <a:latin typeface="Calibri" pitchFamily="34" charset="0"/>
              </a:rPr>
              <a:t>…</a:t>
            </a:r>
          </a:p>
          <a:p>
            <a:r>
              <a:rPr lang="en-US" altLang="zh-CN" sz="1600" dirty="0" smtClean="0">
                <a:latin typeface="Calibri" pitchFamily="34" charset="0"/>
              </a:rPr>
              <a:t>state:   2</a:t>
            </a:r>
          </a:p>
          <a:p>
            <a:r>
              <a:rPr lang="en-US" altLang="zh-CN" sz="1600" dirty="0" smtClean="0">
                <a:latin typeface="Calibri" pitchFamily="34" charset="0"/>
              </a:rPr>
              <a:t>state:   1</a:t>
            </a:r>
          </a:p>
          <a:p>
            <a:r>
              <a:rPr lang="en-US" altLang="zh-CN" sz="1600" dirty="0" smtClean="0">
                <a:latin typeface="Calibri" pitchFamily="34" charset="0"/>
              </a:rPr>
              <a:t>CONCLUSION: FALSE</a:t>
            </a:r>
          </a:p>
          <a:p>
            <a:endParaRPr lang="en-US" altLang="zh-CN" sz="1600" dirty="0" smtClean="0">
              <a:latin typeface="Calibri" pitchFamily="34" charset="0"/>
            </a:endParaRPr>
          </a:p>
          <a:p>
            <a:endParaRPr lang="en-US" altLang="zh-CN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9512" y="620689"/>
          <a:ext cx="8784972" cy="5906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08"/>
                <a:gridCol w="976108"/>
                <a:gridCol w="976108"/>
                <a:gridCol w="976108"/>
                <a:gridCol w="976108"/>
                <a:gridCol w="976108"/>
                <a:gridCol w="976108"/>
                <a:gridCol w="976108"/>
                <a:gridCol w="976108"/>
              </a:tblGrid>
              <a:tr h="515879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tr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y1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y2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y3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x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pc</a:t>
                      </a:r>
                      <a:endParaRPr lang="zh-CN" altLang="en-US" sz="28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</a:tr>
              <a:tr h="48988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0" y="1"/>
            <a:ext cx="9144000" cy="54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lvl="0">
              <a:spcBef>
                <a:spcPct val="0"/>
              </a:spcBef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反例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(isqrt2w1.cex)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1"/>
            <a:ext cx="9144000" cy="54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lvl="0">
              <a:spcBef>
                <a:spcPct val="0"/>
              </a:spcBef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底层模型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(isqrt2w1.vvm)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692696"/>
            <a:ext cx="4572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 smtClean="0"/>
              <a:t>VVM     main</a:t>
            </a:r>
          </a:p>
          <a:p>
            <a:r>
              <a:rPr lang="en-US" altLang="zh-CN" sz="1000" dirty="0" smtClean="0"/>
              <a:t>VAR</a:t>
            </a:r>
          </a:p>
          <a:p>
            <a:r>
              <a:rPr lang="en-US" altLang="zh-CN" sz="1000" dirty="0" smtClean="0"/>
              <a:t>        n:     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    m:     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    y1:    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    y2:    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    y3:    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    r:     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    x:     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    pc:     0..14;</a:t>
            </a:r>
          </a:p>
          <a:p>
            <a:r>
              <a:rPr lang="en-US" altLang="zh-CN" sz="1000" dirty="0" smtClean="0"/>
              <a:t>INIT</a:t>
            </a:r>
          </a:p>
          <a:p>
            <a:r>
              <a:rPr lang="en-US" altLang="zh-CN" sz="1000" dirty="0" smtClean="0"/>
              <a:t>        n=0;</a:t>
            </a:r>
          </a:p>
          <a:p>
            <a:r>
              <a:rPr lang="en-US" altLang="zh-CN" sz="1000" dirty="0" smtClean="0"/>
              <a:t>        m=0;</a:t>
            </a:r>
          </a:p>
          <a:p>
            <a:r>
              <a:rPr lang="en-US" altLang="zh-CN" sz="1000" dirty="0" smtClean="0"/>
              <a:t>        y1=0;</a:t>
            </a:r>
          </a:p>
          <a:p>
            <a:r>
              <a:rPr lang="en-US" altLang="zh-CN" sz="1000" dirty="0" smtClean="0"/>
              <a:t>        y2=0;</a:t>
            </a:r>
          </a:p>
          <a:p>
            <a:r>
              <a:rPr lang="en-US" altLang="zh-CN" sz="1000" dirty="0" smtClean="0"/>
              <a:t>        y3=0;</a:t>
            </a:r>
          </a:p>
          <a:p>
            <a:r>
              <a:rPr lang="en-US" altLang="zh-CN" sz="1000" dirty="0" smtClean="0"/>
              <a:t>        r=0;</a:t>
            </a:r>
          </a:p>
          <a:p>
            <a:r>
              <a:rPr lang="en-US" altLang="zh-CN" sz="1000" dirty="0" smtClean="0"/>
              <a:t>        x=0;</a:t>
            </a:r>
          </a:p>
          <a:p>
            <a:r>
              <a:rPr lang="en-US" altLang="zh-CN" sz="1000" dirty="0" smtClean="0"/>
              <a:t>        pc=0;</a:t>
            </a:r>
          </a:p>
          <a:p>
            <a:r>
              <a:rPr lang="en-US" altLang="zh-CN" sz="1000" dirty="0" smtClean="0"/>
              <a:t>TRANS</a:t>
            </a:r>
          </a:p>
          <a:p>
            <a:r>
              <a:rPr lang="en-US" altLang="zh-CN" sz="1000" dirty="0" smtClean="0"/>
              <a:t>        pc=0:   (pc):=(1);</a:t>
            </a:r>
          </a:p>
          <a:p>
            <a:r>
              <a:rPr lang="en-US" altLang="zh-CN" sz="1000" dirty="0" smtClean="0"/>
              <a:t>        pc=1&amp;((1)):     (pc):=(2);</a:t>
            </a:r>
          </a:p>
          <a:p>
            <a:r>
              <a:rPr lang="en-US" altLang="zh-CN" sz="1000" dirty="0" smtClean="0"/>
              <a:t>        pc=2:   in(n)&amp;(pc):=(3);</a:t>
            </a:r>
          </a:p>
          <a:p>
            <a:r>
              <a:rPr lang="en-US" altLang="zh-CN" sz="1000" dirty="0" smtClean="0"/>
              <a:t>        pc=3:   (</a:t>
            </a:r>
            <a:r>
              <a:rPr lang="en-US" altLang="zh-CN" sz="1000" dirty="0" err="1" smtClean="0"/>
              <a:t>pc,x</a:t>
            </a:r>
            <a:r>
              <a:rPr lang="en-US" altLang="zh-CN" sz="1000" dirty="0" smtClean="0"/>
              <a:t>):=(4,n);</a:t>
            </a:r>
          </a:p>
          <a:p>
            <a:r>
              <a:rPr lang="en-US" altLang="zh-CN" sz="1000" dirty="0" smtClean="0"/>
              <a:t>        pc=4:   (pc,y1):=(5,0);</a:t>
            </a:r>
          </a:p>
          <a:p>
            <a:r>
              <a:rPr lang="en-US" altLang="zh-CN" sz="1000" dirty="0" smtClean="0"/>
              <a:t>        pc=5:   (pc,y2):=(6,1);</a:t>
            </a:r>
          </a:p>
          <a:p>
            <a:r>
              <a:rPr lang="en-US" altLang="zh-CN" sz="1000" dirty="0" smtClean="0"/>
              <a:t>        pc=6:   (pc,y3):=(7,1);</a:t>
            </a:r>
          </a:p>
          <a:p>
            <a:r>
              <a:rPr lang="en-US" altLang="zh-CN" sz="1000" dirty="0" smtClean="0"/>
              <a:t>        pc=7&amp;((y3&lt;x)):  (pc):=(8);</a:t>
            </a:r>
          </a:p>
          <a:p>
            <a:r>
              <a:rPr lang="en-US" altLang="zh-CN" sz="1000" dirty="0" smtClean="0"/>
              <a:t>        pc=8:   (pc,y1):=(9,y1+1);</a:t>
            </a:r>
          </a:p>
          <a:p>
            <a:r>
              <a:rPr lang="en-US" altLang="zh-CN" sz="1000" dirty="0" smtClean="0"/>
              <a:t>        pc=9:   (pc,y2):=(10,y2+2);</a:t>
            </a:r>
          </a:p>
          <a:p>
            <a:r>
              <a:rPr lang="en-US" altLang="zh-CN" sz="1000" dirty="0" smtClean="0"/>
              <a:t>        pc=10:  (pc,y3):=(7,y3+y2);</a:t>
            </a:r>
          </a:p>
          <a:p>
            <a:r>
              <a:rPr lang="en-US" altLang="zh-CN" sz="1000" dirty="0" smtClean="0"/>
              <a:t>        pc=7&amp;!((y3&lt;x)): (pc):=(11);</a:t>
            </a:r>
          </a:p>
          <a:p>
            <a:r>
              <a:rPr lang="en-US" altLang="zh-CN" sz="1000" dirty="0" smtClean="0"/>
              <a:t>        pc=11:  (</a:t>
            </a:r>
            <a:r>
              <a:rPr lang="en-US" altLang="zh-CN" sz="1000" dirty="0" err="1" smtClean="0"/>
              <a:t>pc,r</a:t>
            </a:r>
            <a:r>
              <a:rPr lang="en-US" altLang="zh-CN" sz="1000" dirty="0" smtClean="0"/>
              <a:t>):=(12,y1);</a:t>
            </a:r>
          </a:p>
          <a:p>
            <a:r>
              <a:rPr lang="en-US" altLang="zh-CN" sz="1000" dirty="0" smtClean="0"/>
              <a:t>        pc=12:  (</a:t>
            </a:r>
            <a:r>
              <a:rPr lang="en-US" altLang="zh-CN" sz="1000" dirty="0" err="1" smtClean="0"/>
              <a:t>pc,m</a:t>
            </a:r>
            <a:r>
              <a:rPr lang="en-US" altLang="zh-CN" sz="1000" dirty="0" smtClean="0"/>
              <a:t>):=(13,r);</a:t>
            </a:r>
          </a:p>
          <a:p>
            <a:r>
              <a:rPr lang="en-US" altLang="zh-CN" sz="1000" dirty="0" smtClean="0"/>
              <a:t>        pc=13:  (pc):=(1);</a:t>
            </a:r>
          </a:p>
          <a:p>
            <a:r>
              <a:rPr lang="en-US" altLang="zh-CN" sz="1000" dirty="0" smtClean="0"/>
              <a:t>        pc=1&amp;!((1)):    (pc):=(14);</a:t>
            </a:r>
          </a:p>
          <a:p>
            <a:r>
              <a:rPr lang="en-US" altLang="zh-CN" sz="1000" dirty="0" smtClean="0"/>
              <a:t>        pc=14:  (pc):=(14);</a:t>
            </a:r>
          </a:p>
          <a:p>
            <a:r>
              <a:rPr lang="en-US" altLang="zh-CN" sz="1000" dirty="0" smtClean="0"/>
              <a:t>SPEC</a:t>
            </a:r>
          </a:p>
          <a:p>
            <a:r>
              <a:rPr lang="en-US" altLang="zh-CN" sz="1000" dirty="0" smtClean="0"/>
              <a:t>        AG(!(pc=13)|(((m*m)&lt;=n)&amp;((m*m)+2*m+1&gt;n)));</a:t>
            </a:r>
          </a:p>
        </p:txBody>
      </p:sp>
      <p:sp>
        <p:nvSpPr>
          <p:cNvPr id="5" name="矩形 4"/>
          <p:cNvSpPr/>
          <p:nvPr/>
        </p:nvSpPr>
        <p:spPr>
          <a:xfrm>
            <a:off x="5004048" y="0"/>
            <a:ext cx="374441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 smtClean="0"/>
              <a:t>PROCEDURE in(</a:t>
            </a:r>
            <a:r>
              <a:rPr lang="en-US" altLang="zh-CN" sz="800" dirty="0" err="1" smtClean="0"/>
              <a:t>return_val</a:t>
            </a:r>
            <a:r>
              <a:rPr lang="en-US" altLang="zh-CN" sz="800" dirty="0" smtClean="0"/>
              <a:t>)</a:t>
            </a:r>
          </a:p>
          <a:p>
            <a:r>
              <a:rPr lang="en-US" altLang="zh-CN" sz="800" dirty="0" smtClean="0"/>
              <a:t>VAR</a:t>
            </a:r>
          </a:p>
          <a:p>
            <a:r>
              <a:rPr lang="en-US" altLang="zh-CN" sz="800" dirty="0" smtClean="0"/>
              <a:t>        c:      char;</a:t>
            </a:r>
          </a:p>
          <a:p>
            <a:r>
              <a:rPr lang="en-US" altLang="zh-CN" sz="800" dirty="0" smtClean="0"/>
              <a:t>        k:      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;</a:t>
            </a:r>
          </a:p>
          <a:p>
            <a:r>
              <a:rPr lang="en-US" altLang="zh-CN" sz="800" dirty="0" smtClean="0"/>
              <a:t>        pc:     0..44;</a:t>
            </a:r>
          </a:p>
          <a:p>
            <a:r>
              <a:rPr lang="en-US" altLang="zh-CN" sz="800" dirty="0" smtClean="0"/>
              <a:t>INIT</a:t>
            </a:r>
          </a:p>
          <a:p>
            <a:r>
              <a:rPr lang="en-US" altLang="zh-CN" sz="800" dirty="0" smtClean="0"/>
              <a:t>        c=0;</a:t>
            </a:r>
          </a:p>
          <a:p>
            <a:r>
              <a:rPr lang="en-US" altLang="zh-CN" sz="800" dirty="0" smtClean="0"/>
              <a:t>        k=0;</a:t>
            </a:r>
          </a:p>
          <a:p>
            <a:r>
              <a:rPr lang="en-US" altLang="zh-CN" sz="800" dirty="0" smtClean="0"/>
              <a:t>        pc=0;</a:t>
            </a:r>
          </a:p>
          <a:p>
            <a:r>
              <a:rPr lang="en-US" altLang="zh-CN" sz="800" dirty="0" smtClean="0"/>
              <a:t>TRANS</a:t>
            </a:r>
          </a:p>
          <a:p>
            <a:r>
              <a:rPr lang="en-US" altLang="zh-CN" sz="800" dirty="0" smtClean="0"/>
              <a:t>        pc=0&amp;((1)):     (pc):=(1);</a:t>
            </a:r>
          </a:p>
          <a:p>
            <a:r>
              <a:rPr lang="en-US" altLang="zh-CN" sz="800" dirty="0" smtClean="0"/>
              <a:t>        pc=1:   (</a:t>
            </a:r>
            <a:r>
              <a:rPr lang="en-US" altLang="zh-CN" sz="800" dirty="0" err="1" smtClean="0"/>
              <a:t>pc,k</a:t>
            </a:r>
            <a:r>
              <a:rPr lang="en-US" altLang="zh-CN" sz="800" dirty="0" smtClean="0"/>
              <a:t>):=(2,0);</a:t>
            </a:r>
          </a:p>
          <a:p>
            <a:r>
              <a:rPr lang="en-US" altLang="zh-CN" sz="800" dirty="0" smtClean="0"/>
              <a:t>        pc=2:   (pc):=(3);</a:t>
            </a:r>
          </a:p>
          <a:p>
            <a:r>
              <a:rPr lang="en-US" altLang="zh-CN" sz="800" dirty="0" smtClean="0"/>
              <a:t>        pc=3:   (pc):=(4);</a:t>
            </a:r>
          </a:p>
          <a:p>
            <a:r>
              <a:rPr lang="en-US" altLang="zh-CN" sz="800" dirty="0" smtClean="0"/>
              <a:t>        pc=4:   (pc):=(5);</a:t>
            </a:r>
          </a:p>
          <a:p>
            <a:r>
              <a:rPr lang="en-US" altLang="zh-CN" sz="800" dirty="0" smtClean="0"/>
              <a:t>        pc=5:   (</a:t>
            </a:r>
            <a:r>
              <a:rPr lang="en-US" altLang="zh-CN" sz="800" dirty="0" err="1" smtClean="0"/>
              <a:t>pc,c</a:t>
            </a:r>
            <a:r>
              <a:rPr lang="en-US" altLang="zh-CN" sz="800" dirty="0" smtClean="0"/>
              <a:t>):=(6,*);</a:t>
            </a:r>
          </a:p>
          <a:p>
            <a:r>
              <a:rPr lang="en-US" altLang="zh-CN" sz="800" dirty="0" smtClean="0"/>
              <a:t>        pc=6&amp;((c ='\n')):       (pc):=(7);</a:t>
            </a:r>
          </a:p>
          <a:p>
            <a:r>
              <a:rPr lang="en-US" altLang="zh-CN" sz="800" dirty="0" smtClean="0"/>
              <a:t>        pc=7:   (pc):=(8);</a:t>
            </a:r>
          </a:p>
          <a:p>
            <a:r>
              <a:rPr lang="en-US" altLang="zh-CN" sz="800" dirty="0" smtClean="0"/>
              <a:t>        pc=8:   (pc):=(0);</a:t>
            </a:r>
          </a:p>
          <a:p>
            <a:r>
              <a:rPr lang="en-US" altLang="zh-CN" sz="800" dirty="0" smtClean="0"/>
              <a:t>        pc=6&amp;!((c ='\n')):      (pc):=(9);</a:t>
            </a:r>
          </a:p>
          <a:p>
            <a:r>
              <a:rPr lang="en-US" altLang="zh-CN" sz="800" dirty="0" smtClean="0"/>
              <a:t>        pc=9&amp;((c&lt;'0' |c&gt;'9')):  (pc):=(10);</a:t>
            </a:r>
          </a:p>
          <a:p>
            <a:r>
              <a:rPr lang="en-US" altLang="zh-CN" sz="800" dirty="0" smtClean="0"/>
              <a:t>        pc=10&amp;((1)):    (pc):=(11);</a:t>
            </a:r>
          </a:p>
          <a:p>
            <a:r>
              <a:rPr lang="en-US" altLang="zh-CN" sz="800" dirty="0" smtClean="0"/>
              <a:t>        pc=11:  (</a:t>
            </a:r>
            <a:r>
              <a:rPr lang="en-US" altLang="zh-CN" sz="800" dirty="0" err="1" smtClean="0"/>
              <a:t>pc,c</a:t>
            </a:r>
            <a:r>
              <a:rPr lang="en-US" altLang="zh-CN" sz="800" dirty="0" smtClean="0"/>
              <a:t>):=(12,*);</a:t>
            </a:r>
          </a:p>
          <a:p>
            <a:r>
              <a:rPr lang="en-US" altLang="zh-CN" sz="800" dirty="0" smtClean="0"/>
              <a:t>        pc=12&amp;((c ='\n')):      (pc):=(13);</a:t>
            </a:r>
          </a:p>
          <a:p>
            <a:r>
              <a:rPr lang="en-US" altLang="zh-CN" sz="800" dirty="0" smtClean="0"/>
              <a:t>        pc=13:  (pc):=(14);</a:t>
            </a:r>
          </a:p>
          <a:p>
            <a:r>
              <a:rPr lang="en-US" altLang="zh-CN" sz="800" dirty="0" smtClean="0"/>
              <a:t>        pc=12&amp;!((c ='\n')):     (pc):=(10);</a:t>
            </a:r>
          </a:p>
          <a:p>
            <a:r>
              <a:rPr lang="en-US" altLang="zh-CN" sz="800" dirty="0" smtClean="0"/>
              <a:t>        pc=10&amp;!((1)):   (pc):=(14);</a:t>
            </a:r>
          </a:p>
          <a:p>
            <a:r>
              <a:rPr lang="en-US" altLang="zh-CN" sz="800" dirty="0" smtClean="0"/>
              <a:t>        pc=14:  (pc):=(15);</a:t>
            </a:r>
          </a:p>
          <a:p>
            <a:r>
              <a:rPr lang="en-US" altLang="zh-CN" sz="800" dirty="0" smtClean="0"/>
              <a:t>        pc=15:  (pc):=(0);</a:t>
            </a:r>
          </a:p>
          <a:p>
            <a:r>
              <a:rPr lang="en-US" altLang="zh-CN" sz="800" dirty="0" smtClean="0"/>
              <a:t>        pc=9&amp;!((c&lt;'0' |c&gt;'9')): (pc):=(16);</a:t>
            </a:r>
          </a:p>
          <a:p>
            <a:r>
              <a:rPr lang="en-US" altLang="zh-CN" sz="800" dirty="0" smtClean="0"/>
              <a:t>        pc=16:  (</a:t>
            </a:r>
            <a:r>
              <a:rPr lang="en-US" altLang="zh-CN" sz="800" dirty="0" err="1" smtClean="0"/>
              <a:t>pc,k</a:t>
            </a:r>
            <a:r>
              <a:rPr lang="en-US" altLang="zh-CN" sz="800" dirty="0" smtClean="0"/>
              <a:t>):=(17,c-'0');</a:t>
            </a:r>
          </a:p>
          <a:p>
            <a:r>
              <a:rPr lang="en-US" altLang="zh-CN" sz="800" dirty="0" smtClean="0"/>
              <a:t>        pc=17:  (</a:t>
            </a:r>
            <a:r>
              <a:rPr lang="en-US" altLang="zh-CN" sz="800" dirty="0" err="1" smtClean="0"/>
              <a:t>pc,c</a:t>
            </a:r>
            <a:r>
              <a:rPr lang="en-US" altLang="zh-CN" sz="800" dirty="0" smtClean="0"/>
              <a:t>):=(18,*);</a:t>
            </a:r>
          </a:p>
          <a:p>
            <a:r>
              <a:rPr lang="en-US" altLang="zh-CN" sz="800" dirty="0" smtClean="0"/>
              <a:t>        pc=18&amp;((c ='\n')):      (pc):=(19);</a:t>
            </a:r>
          </a:p>
          <a:p>
            <a:r>
              <a:rPr lang="en-US" altLang="zh-CN" sz="800" dirty="0" smtClean="0"/>
              <a:t>        pc=19:  (</a:t>
            </a:r>
            <a:r>
              <a:rPr lang="en-US" altLang="zh-CN" sz="800" dirty="0" err="1" smtClean="0"/>
              <a:t>pc,return_val</a:t>
            </a:r>
            <a:r>
              <a:rPr lang="en-US" altLang="zh-CN" sz="800" dirty="0" smtClean="0"/>
              <a:t>):=(44,k)&amp;RETURN;</a:t>
            </a:r>
          </a:p>
          <a:p>
            <a:r>
              <a:rPr lang="en-US" altLang="zh-CN" sz="800" dirty="0" smtClean="0"/>
              <a:t>        pc=18&amp;!((c ='\n')):     (pc):=(20);</a:t>
            </a:r>
          </a:p>
          <a:p>
            <a:r>
              <a:rPr lang="en-US" altLang="zh-CN" sz="800" dirty="0" smtClean="0"/>
              <a:t>        pc=20&amp;((c&lt;'0' |c&gt;'9')): (pc):=(21);</a:t>
            </a:r>
          </a:p>
          <a:p>
            <a:r>
              <a:rPr lang="en-US" altLang="zh-CN" sz="800" dirty="0" smtClean="0"/>
              <a:t>        pc=21&amp;((1)):    (pc):=(22);</a:t>
            </a:r>
          </a:p>
          <a:p>
            <a:r>
              <a:rPr lang="en-US" altLang="zh-CN" sz="800" dirty="0" smtClean="0"/>
              <a:t>        pc=22:  (</a:t>
            </a:r>
            <a:r>
              <a:rPr lang="en-US" altLang="zh-CN" sz="800" dirty="0" err="1" smtClean="0"/>
              <a:t>pc,c</a:t>
            </a:r>
            <a:r>
              <a:rPr lang="en-US" altLang="zh-CN" sz="800" dirty="0" smtClean="0"/>
              <a:t>):=(23,*);</a:t>
            </a:r>
          </a:p>
          <a:p>
            <a:r>
              <a:rPr lang="en-US" altLang="zh-CN" sz="800" dirty="0" smtClean="0"/>
              <a:t>        pc=23&amp;((c ='\n')):      (pc):=(24);</a:t>
            </a:r>
          </a:p>
          <a:p>
            <a:r>
              <a:rPr lang="en-US" altLang="zh-CN" sz="800" dirty="0" smtClean="0"/>
              <a:t>        pc=24:  (pc):=(25);</a:t>
            </a:r>
          </a:p>
          <a:p>
            <a:r>
              <a:rPr lang="en-US" altLang="zh-CN" sz="800" dirty="0" smtClean="0"/>
              <a:t>        pc=23&amp;!((c ='\n')):     (pc):=(21);</a:t>
            </a:r>
          </a:p>
          <a:p>
            <a:r>
              <a:rPr lang="en-US" altLang="zh-CN" sz="800" dirty="0" smtClean="0"/>
              <a:t>        pc=21&amp;!((1)):   (pc):=(25);</a:t>
            </a:r>
          </a:p>
          <a:p>
            <a:r>
              <a:rPr lang="en-US" altLang="zh-CN" sz="800" dirty="0" smtClean="0"/>
              <a:t>        pc=25:  (pc):=(26);</a:t>
            </a:r>
          </a:p>
          <a:p>
            <a:r>
              <a:rPr lang="en-US" altLang="zh-CN" sz="800" dirty="0" smtClean="0"/>
              <a:t>        pc=26:  (pc):=(0);</a:t>
            </a:r>
          </a:p>
          <a:p>
            <a:r>
              <a:rPr lang="en-US" altLang="zh-CN" sz="800" dirty="0" smtClean="0"/>
              <a:t>        pc=20&amp;!((c&lt;'0' |c&gt;'9')):        (pc):=(27);</a:t>
            </a:r>
          </a:p>
          <a:p>
            <a:r>
              <a:rPr lang="en-US" altLang="zh-CN" sz="800" dirty="0" smtClean="0"/>
              <a:t>        pc=27:  (</a:t>
            </a:r>
            <a:r>
              <a:rPr lang="en-US" altLang="zh-CN" sz="800" dirty="0" err="1" smtClean="0"/>
              <a:t>pc,k</a:t>
            </a:r>
            <a:r>
              <a:rPr lang="en-US" altLang="zh-CN" sz="800" dirty="0" smtClean="0"/>
              <a:t>):=(28,k*10+(c-'0'));</a:t>
            </a:r>
          </a:p>
          <a:p>
            <a:r>
              <a:rPr lang="en-US" altLang="zh-CN" sz="800" dirty="0" smtClean="0"/>
              <a:t>        pc=28&amp;((k&gt;20)): (pc):=(29);</a:t>
            </a:r>
          </a:p>
          <a:p>
            <a:r>
              <a:rPr lang="en-US" altLang="zh-CN" sz="800" dirty="0" smtClean="0"/>
              <a:t>        pc=29&amp;((1)):    (pc):=(30);</a:t>
            </a:r>
          </a:p>
          <a:p>
            <a:r>
              <a:rPr lang="en-US" altLang="zh-CN" sz="800" dirty="0" smtClean="0"/>
              <a:t>        pc=30:  (</a:t>
            </a:r>
            <a:r>
              <a:rPr lang="en-US" altLang="zh-CN" sz="800" dirty="0" err="1" smtClean="0"/>
              <a:t>pc,c</a:t>
            </a:r>
            <a:r>
              <a:rPr lang="en-US" altLang="zh-CN" sz="800" dirty="0" smtClean="0"/>
              <a:t>):=(31,*);</a:t>
            </a:r>
          </a:p>
          <a:p>
            <a:r>
              <a:rPr lang="en-US" altLang="zh-CN" sz="800" dirty="0" smtClean="0"/>
              <a:t>        pc=31&amp;((c ='\n')):      (pc):=(32);</a:t>
            </a:r>
          </a:p>
          <a:p>
            <a:r>
              <a:rPr lang="en-US" altLang="zh-CN" sz="800" dirty="0" smtClean="0"/>
              <a:t>        pc=32:  (pc):=(33);</a:t>
            </a:r>
          </a:p>
          <a:p>
            <a:r>
              <a:rPr lang="en-US" altLang="zh-CN" sz="800" dirty="0" smtClean="0"/>
              <a:t>        pc=31&amp;!((c ='\n')):     (pc):=(29);</a:t>
            </a:r>
          </a:p>
          <a:p>
            <a:r>
              <a:rPr lang="en-US" altLang="zh-CN" sz="800" dirty="0" smtClean="0"/>
              <a:t>        pc=29&amp;!((1)):   (pc):=(33);</a:t>
            </a:r>
          </a:p>
          <a:p>
            <a:r>
              <a:rPr lang="en-US" altLang="zh-CN" sz="800" dirty="0" smtClean="0"/>
              <a:t>        pc=33:  (pc):=(34);</a:t>
            </a:r>
          </a:p>
          <a:p>
            <a:r>
              <a:rPr lang="en-US" altLang="zh-CN" sz="800" dirty="0" smtClean="0"/>
              <a:t>        pc=34:  (pc):=(0);</a:t>
            </a:r>
          </a:p>
          <a:p>
            <a:r>
              <a:rPr lang="en-US" altLang="zh-CN" sz="800" dirty="0" smtClean="0"/>
              <a:t>        pc=28&amp;!((k&gt;20)):        (pc):=(35);</a:t>
            </a:r>
          </a:p>
          <a:p>
            <a:r>
              <a:rPr lang="en-US" altLang="zh-CN" sz="800" dirty="0" smtClean="0"/>
              <a:t>        pc=35:  (</a:t>
            </a:r>
            <a:r>
              <a:rPr lang="en-US" altLang="zh-CN" sz="800" dirty="0" err="1" smtClean="0"/>
              <a:t>pc,c</a:t>
            </a:r>
            <a:r>
              <a:rPr lang="en-US" altLang="zh-CN" sz="800" dirty="0" smtClean="0"/>
              <a:t>):=(36,*);</a:t>
            </a:r>
          </a:p>
          <a:p>
            <a:r>
              <a:rPr lang="en-US" altLang="zh-CN" sz="800" dirty="0" smtClean="0"/>
              <a:t>        pc=36&amp;((c!='\n')):      (pc):=(37);</a:t>
            </a:r>
          </a:p>
          <a:p>
            <a:r>
              <a:rPr lang="en-US" altLang="zh-CN" sz="800" dirty="0" smtClean="0"/>
              <a:t>        pc=37&amp;((1)):    (pc):=(38);</a:t>
            </a:r>
          </a:p>
          <a:p>
            <a:r>
              <a:rPr lang="en-US" altLang="zh-CN" sz="800" dirty="0" smtClean="0"/>
              <a:t>        pc=38:  (</a:t>
            </a:r>
            <a:r>
              <a:rPr lang="en-US" altLang="zh-CN" sz="800" dirty="0" err="1" smtClean="0"/>
              <a:t>pc,c</a:t>
            </a:r>
            <a:r>
              <a:rPr lang="en-US" altLang="zh-CN" sz="800" dirty="0" smtClean="0"/>
              <a:t>):=(39,*);</a:t>
            </a:r>
          </a:p>
          <a:p>
            <a:r>
              <a:rPr lang="en-US" altLang="zh-CN" sz="800" dirty="0" smtClean="0"/>
              <a:t>        pc=39&amp;((c ='\n')):      (pc):=(40);</a:t>
            </a:r>
          </a:p>
          <a:p>
            <a:r>
              <a:rPr lang="en-US" altLang="zh-CN" sz="800" dirty="0" smtClean="0"/>
              <a:t>        pc=40:  (pc):=(41);</a:t>
            </a:r>
          </a:p>
          <a:p>
            <a:r>
              <a:rPr lang="en-US" altLang="zh-CN" sz="800" dirty="0" smtClean="0"/>
              <a:t>        pc=39&amp;!((c ='\n')):     (pc):=(37);</a:t>
            </a:r>
          </a:p>
          <a:p>
            <a:r>
              <a:rPr lang="en-US" altLang="zh-CN" sz="800" dirty="0" smtClean="0"/>
              <a:t>        pc=37&amp;!((1)):   (pc):=(41);</a:t>
            </a:r>
          </a:p>
          <a:p>
            <a:r>
              <a:rPr lang="en-US" altLang="zh-CN" sz="800" dirty="0" smtClean="0"/>
              <a:t>        pc=41:  (pc):=(42);</a:t>
            </a:r>
          </a:p>
          <a:p>
            <a:r>
              <a:rPr lang="en-US" altLang="zh-CN" sz="800" dirty="0" smtClean="0"/>
              <a:t>        pc=42:  (pc):=(0);</a:t>
            </a:r>
          </a:p>
          <a:p>
            <a:r>
              <a:rPr lang="en-US" altLang="zh-CN" sz="800" dirty="0" smtClean="0"/>
              <a:t>        pc=36&amp;!((c!='\n')):     (pc):=(43);</a:t>
            </a:r>
          </a:p>
          <a:p>
            <a:r>
              <a:rPr lang="en-US" altLang="zh-CN" sz="800" dirty="0" smtClean="0"/>
              <a:t>        pc=43:  (</a:t>
            </a:r>
            <a:r>
              <a:rPr lang="en-US" altLang="zh-CN" sz="800" dirty="0" err="1" smtClean="0"/>
              <a:t>pc,return_val</a:t>
            </a:r>
            <a:r>
              <a:rPr lang="en-US" altLang="zh-CN" sz="800" dirty="0" smtClean="0"/>
              <a:t>):=(44,k)&amp;RETURN;</a:t>
            </a:r>
          </a:p>
          <a:p>
            <a:r>
              <a:rPr lang="en-US" altLang="zh-CN" sz="800" dirty="0" smtClean="0"/>
              <a:t>        pc=0&amp;!((1)):    (pc):=(44);</a:t>
            </a:r>
          </a:p>
          <a:p>
            <a:r>
              <a:rPr lang="en-US" altLang="zh-CN" sz="800" dirty="0" smtClean="0"/>
              <a:t>        pc=44:  (pc):=(44)&amp;RETURN;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/>
            <a:r>
              <a:rPr lang="zh-CN" altLang="en-US" smtClean="0"/>
              <a:t>例子：</a:t>
            </a:r>
            <a:r>
              <a:rPr lang="zh-CN" altLang="zh-CN" smtClean="0"/>
              <a:t>整</a:t>
            </a:r>
            <a:r>
              <a:rPr lang="zh-CN" altLang="en-US" smtClean="0"/>
              <a:t>数</a:t>
            </a:r>
            <a:r>
              <a:rPr lang="zh-CN" altLang="zh-CN" smtClean="0"/>
              <a:t>平方根</a:t>
            </a:r>
            <a:r>
              <a:rPr lang="zh-CN" altLang="en-US" smtClean="0"/>
              <a:t>算法设计</a:t>
            </a:r>
          </a:p>
        </p:txBody>
      </p:sp>
      <p:sp>
        <p:nvSpPr>
          <p:cNvPr id="17410" name="矩形 4"/>
          <p:cNvSpPr>
            <a:spLocks noChangeArrowheads="1"/>
          </p:cNvSpPr>
          <p:nvPr/>
        </p:nvSpPr>
        <p:spPr bwMode="auto">
          <a:xfrm>
            <a:off x="-15875" y="1484313"/>
            <a:ext cx="7467600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INOPUT:	x</a:t>
            </a:r>
          </a:p>
          <a:p>
            <a:r>
              <a:rPr lang="en-US" altLang="zh-CN" sz="2800">
                <a:latin typeface="Calibri" pitchFamily="34" charset="0"/>
              </a:rPr>
              <a:t>OUTPUT:	res</a:t>
            </a: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en-US" altLang="zh-CN" sz="2800">
                <a:latin typeface="Calibri" pitchFamily="34" charset="0"/>
              </a:rPr>
              <a:t>PRE:		</a:t>
            </a:r>
          </a:p>
          <a:p>
            <a:r>
              <a:rPr lang="en-US" altLang="zh-CN" sz="2800">
                <a:latin typeface="Calibri" pitchFamily="34" charset="0"/>
              </a:rPr>
              <a:t>x&gt;=0; </a:t>
            </a:r>
          </a:p>
          <a:p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en-US" altLang="zh-CN" sz="2800">
                <a:latin typeface="Calibri" pitchFamily="34" charset="0"/>
              </a:rPr>
              <a:t>POST:	</a:t>
            </a:r>
          </a:p>
          <a:p>
            <a:r>
              <a:rPr lang="en-US" altLang="zh-CN" sz="2800">
                <a:latin typeface="Calibri" pitchFamily="34" charset="0"/>
              </a:rPr>
              <a:t>x&lt;=res*res&lt;=x;</a:t>
            </a:r>
            <a:r>
              <a:rPr lang="zh-CN" altLang="en-US" sz="2800">
                <a:latin typeface="Calibri" pitchFamily="34" charset="0"/>
              </a:rPr>
              <a:t> </a:t>
            </a:r>
            <a:r>
              <a:rPr lang="en-US" altLang="zh-CN" sz="2800">
                <a:latin typeface="Calibri" pitchFamily="34" charset="0"/>
              </a:rPr>
              <a:t>x&lt;(res+1)*(res+1);</a:t>
            </a:r>
          </a:p>
          <a:p>
            <a:endParaRPr lang="en-US" altLang="zh-CN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/>
            <a:r>
              <a:rPr lang="zh-CN" altLang="en-US" smtClean="0"/>
              <a:t>例子：</a:t>
            </a:r>
            <a:r>
              <a:rPr lang="zh-CN" altLang="zh-CN" smtClean="0"/>
              <a:t>整</a:t>
            </a:r>
            <a:r>
              <a:rPr lang="zh-CN" altLang="en-US" smtClean="0"/>
              <a:t>数</a:t>
            </a:r>
            <a:r>
              <a:rPr lang="zh-CN" altLang="zh-CN" smtClean="0"/>
              <a:t>平方根</a:t>
            </a:r>
            <a:r>
              <a:rPr lang="zh-CN" altLang="en-US" smtClean="0"/>
              <a:t>算法的错误设计</a:t>
            </a:r>
          </a:p>
        </p:txBody>
      </p:sp>
      <p:sp>
        <p:nvSpPr>
          <p:cNvPr id="26" name="椭圆 25"/>
          <p:cNvSpPr/>
          <p:nvPr/>
        </p:nvSpPr>
        <p:spPr>
          <a:xfrm>
            <a:off x="1619250" y="134143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BEGIN</a:t>
            </a:r>
            <a:endParaRPr lang="zh-CN" altLang="en-US" sz="2400" dirty="0"/>
          </a:p>
        </p:txBody>
      </p:sp>
      <p:cxnSp>
        <p:nvCxnSpPr>
          <p:cNvPr id="27" name="曲线连接符 26"/>
          <p:cNvCxnSpPr>
            <a:stCxn id="26" idx="4"/>
            <a:endCxn id="28" idx="0"/>
          </p:cNvCxnSpPr>
          <p:nvPr/>
        </p:nvCxnSpPr>
        <p:spPr>
          <a:xfrm rot="5400000">
            <a:off x="2166937" y="1960563"/>
            <a:ext cx="3460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71550" y="2133600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29" name="椭圆 28"/>
          <p:cNvSpPr/>
          <p:nvPr/>
        </p:nvSpPr>
        <p:spPr>
          <a:xfrm>
            <a:off x="1835150" y="2781300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32" name="椭圆 31"/>
          <p:cNvSpPr/>
          <p:nvPr/>
        </p:nvSpPr>
        <p:spPr>
          <a:xfrm>
            <a:off x="3276600" y="443706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34" name="流程图: 决策 33"/>
          <p:cNvSpPr/>
          <p:nvPr/>
        </p:nvSpPr>
        <p:spPr>
          <a:xfrm>
            <a:off x="2124075" y="3500438"/>
            <a:ext cx="2160588" cy="5762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y3&lt;x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179388" y="4437063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38" name="椭圆 37"/>
          <p:cNvSpPr/>
          <p:nvPr/>
        </p:nvSpPr>
        <p:spPr>
          <a:xfrm>
            <a:off x="755650" y="508476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539750" y="5876925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2987675" y="5229225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(res):=(y1)</a:t>
            </a:r>
            <a:endParaRPr lang="zh-CN" altLang="en-US" sz="2400" dirty="0"/>
          </a:p>
        </p:txBody>
      </p:sp>
      <p:sp>
        <p:nvSpPr>
          <p:cNvPr id="46" name="椭圆 45"/>
          <p:cNvSpPr/>
          <p:nvPr/>
        </p:nvSpPr>
        <p:spPr>
          <a:xfrm>
            <a:off x="684213" y="3573463"/>
            <a:ext cx="1008062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50" name="曲线连接符 49"/>
          <p:cNvCxnSpPr>
            <a:stCxn id="28" idx="2"/>
            <a:endCxn id="29" idx="0"/>
          </p:cNvCxnSpPr>
          <p:nvPr/>
        </p:nvCxnSpPr>
        <p:spPr>
          <a:xfrm rot="5400000">
            <a:off x="2211387" y="2652713"/>
            <a:ext cx="2571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29" idx="4"/>
            <a:endCxn id="34" idx="0"/>
          </p:cNvCxnSpPr>
          <p:nvPr/>
        </p:nvCxnSpPr>
        <p:spPr>
          <a:xfrm rot="16200000" flipH="1">
            <a:off x="2635250" y="2932113"/>
            <a:ext cx="273050" cy="863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34" idx="1"/>
            <a:endCxn id="46" idx="6"/>
          </p:cNvCxnSpPr>
          <p:nvPr/>
        </p:nvCxnSpPr>
        <p:spPr>
          <a:xfrm rot="10800000" flipV="1">
            <a:off x="1692275" y="3789363"/>
            <a:ext cx="431800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39"/>
          <p:cNvCxnSpPr>
            <a:stCxn id="34" idx="3"/>
            <a:endCxn id="32" idx="0"/>
          </p:cNvCxnSpPr>
          <p:nvPr/>
        </p:nvCxnSpPr>
        <p:spPr>
          <a:xfrm flipH="1">
            <a:off x="3779912" y="3789040"/>
            <a:ext cx="504056" cy="648072"/>
          </a:xfrm>
          <a:prstGeom prst="curvedConnector4">
            <a:avLst>
              <a:gd name="adj1" fmla="val -45352"/>
              <a:gd name="adj2" fmla="val 72222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46" idx="4"/>
            <a:endCxn id="36" idx="0"/>
          </p:cNvCxnSpPr>
          <p:nvPr/>
        </p:nvCxnSpPr>
        <p:spPr>
          <a:xfrm rot="16200000" flipH="1">
            <a:off x="1158875" y="4048125"/>
            <a:ext cx="417513" cy="3603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6" idx="2"/>
            <a:endCxn id="38" idx="0"/>
          </p:cNvCxnSpPr>
          <p:nvPr/>
        </p:nvCxnSpPr>
        <p:spPr>
          <a:xfrm rot="5400000">
            <a:off x="1274763" y="4811713"/>
            <a:ext cx="257175" cy="2889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38" idx="4"/>
            <a:endCxn id="41" idx="0"/>
          </p:cNvCxnSpPr>
          <p:nvPr/>
        </p:nvCxnSpPr>
        <p:spPr>
          <a:xfrm rot="16200000" flipH="1">
            <a:off x="1194594" y="5595144"/>
            <a:ext cx="346075" cy="2174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56"/>
          <p:cNvCxnSpPr>
            <a:stCxn id="41" idx="2"/>
            <a:endCxn id="29" idx="2"/>
          </p:cNvCxnSpPr>
          <p:nvPr/>
        </p:nvCxnSpPr>
        <p:spPr>
          <a:xfrm rot="5400000" flipH="1" flipV="1">
            <a:off x="23813" y="4456112"/>
            <a:ext cx="3263900" cy="358775"/>
          </a:xfrm>
          <a:prstGeom prst="curvedConnector4">
            <a:avLst>
              <a:gd name="adj1" fmla="val -7004"/>
              <a:gd name="adj2" fmla="val -38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32" idx="4"/>
            <a:endCxn id="45" idx="0"/>
          </p:cNvCxnSpPr>
          <p:nvPr/>
        </p:nvCxnSpPr>
        <p:spPr>
          <a:xfrm rot="5400000">
            <a:off x="3606800" y="5056188"/>
            <a:ext cx="3460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3203575" y="5876925"/>
            <a:ext cx="1152525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9" name="曲线连接符 68"/>
          <p:cNvCxnSpPr>
            <a:stCxn id="45" idx="2"/>
            <a:endCxn id="68" idx="0"/>
          </p:cNvCxnSpPr>
          <p:nvPr/>
        </p:nvCxnSpPr>
        <p:spPr>
          <a:xfrm rot="5400000">
            <a:off x="3651250" y="5748338"/>
            <a:ext cx="2571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140200" y="3500438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2051050" y="3500438"/>
            <a:ext cx="217488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4602" name="矩形 72"/>
          <p:cNvSpPr>
            <a:spLocks noChangeArrowheads="1"/>
          </p:cNvSpPr>
          <p:nvPr/>
        </p:nvSpPr>
        <p:spPr bwMode="auto">
          <a:xfrm>
            <a:off x="5940425" y="2492375"/>
            <a:ext cx="32035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INOPUT:	x</a:t>
            </a:r>
          </a:p>
          <a:p>
            <a:r>
              <a:rPr lang="en-US" altLang="zh-CN" sz="2400">
                <a:latin typeface="Calibri" pitchFamily="34" charset="0"/>
              </a:rPr>
              <a:t>OUTPUT:	res</a:t>
            </a: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PRE:		</a:t>
            </a:r>
          </a:p>
          <a:p>
            <a:r>
              <a:rPr lang="en-US" altLang="zh-CN" sz="2400">
                <a:latin typeface="Calibri" pitchFamily="34" charset="0"/>
              </a:rPr>
              <a:t>x&gt;=0; </a:t>
            </a:r>
          </a:p>
          <a:p>
            <a:endParaRPr lang="en-US" altLang="zh-CN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  <a:p>
            <a:r>
              <a:rPr lang="en-US" altLang="zh-CN" sz="2400">
                <a:latin typeface="Calibri" pitchFamily="34" charset="0"/>
              </a:rPr>
              <a:t>POST:	</a:t>
            </a:r>
          </a:p>
          <a:p>
            <a:r>
              <a:rPr lang="en-US" altLang="zh-CN" sz="2400">
                <a:latin typeface="Calibri" pitchFamily="34" charset="0"/>
              </a:rPr>
              <a:t>x&lt;=res*res&lt;=x;</a:t>
            </a:r>
            <a:r>
              <a:rPr lang="zh-CN" altLang="en-US" sz="2400">
                <a:latin typeface="Calibri" pitchFamily="34" charset="0"/>
              </a:rPr>
              <a:t> </a:t>
            </a:r>
            <a:r>
              <a:rPr lang="en-US" altLang="zh-CN" sz="2400">
                <a:latin typeface="Calibri" pitchFamily="34" charset="0"/>
              </a:rPr>
              <a:t>x&lt;(res+1)*(res+1);</a:t>
            </a: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3635375" y="2636838"/>
            <a:ext cx="1584325" cy="431800"/>
          </a:xfrm>
          <a:prstGeom prst="wedgeRoundRectCallout">
            <a:avLst>
              <a:gd name="adj1" fmla="val -57843"/>
              <a:gd name="adj2" fmla="val 160342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条件错误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 txBox="1">
            <a:spLocks/>
          </p:cNvSpPr>
          <p:nvPr/>
        </p:nvSpPr>
        <p:spPr bwMode="auto">
          <a:xfrm>
            <a:off x="0" y="17463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latin typeface="Calibri" pitchFamily="34" charset="0"/>
              </a:rPr>
              <a:t>卫式迁移模型</a:t>
            </a:r>
            <a:r>
              <a:rPr lang="en-US" altLang="zh-CN" sz="4400">
                <a:latin typeface="Calibri" pitchFamily="34" charset="0"/>
              </a:rPr>
              <a:t>(T,</a:t>
            </a:r>
            <a:r>
              <a:rPr lang="el-GR" altLang="zh-CN" sz="4400">
                <a:latin typeface="Calibri" pitchFamily="34" charset="0"/>
              </a:rPr>
              <a:t>Θ</a:t>
            </a:r>
            <a:r>
              <a:rPr lang="en-US" altLang="zh-CN" sz="4400">
                <a:latin typeface="Calibri" pitchFamily="34" charset="0"/>
              </a:rPr>
              <a:t>)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250825" y="908050"/>
            <a:ext cx="6913563" cy="4608513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   pc=beg:    	(y1,y2,y3,pc):=(0,1,1,s1);</a:t>
            </a:r>
            <a:endParaRPr lang="zh-CN" altLang="en-US" sz="2800" smtClean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pc=s1&amp;(y3&lt;x):  	(pc):=(s2);</a:t>
            </a:r>
            <a:endParaRPr lang="zh-CN" altLang="en-US" sz="2800" smtClean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pc=s1&amp;!(y3&lt;x):  	(pc):=(s4);</a:t>
            </a:r>
            <a:endParaRPr lang="zh-CN" altLang="en-US" sz="2800" smtClean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pc=s2:  		(y1,y2,pc):=(y1+1,y2+2,s3);</a:t>
            </a:r>
            <a:endParaRPr lang="zh-CN" altLang="en-US" sz="2800" smtClean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pc=s3:  		(y3,pc):=(y3+y2,s1);</a:t>
            </a:r>
            <a:endParaRPr lang="zh-CN" altLang="en-US" sz="2800" smtClean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pc=s4:  		(res,pc):=(y1,end);</a:t>
            </a:r>
            <a:endParaRPr lang="zh-CN" altLang="en-US" sz="2800" smtClean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pc=end:  	(pc):=(end);</a:t>
            </a:r>
            <a:endParaRPr lang="zh-CN" altLang="en-US" sz="2800" smtClean="0"/>
          </a:p>
          <a:p>
            <a:pPr>
              <a:spcBef>
                <a:spcPct val="0"/>
              </a:spcBef>
              <a:buFontTx/>
              <a:buNone/>
            </a:pPr>
            <a:r>
              <a:rPr lang="el-GR" altLang="zh-CN" smtClean="0"/>
              <a:t>Θ</a:t>
            </a:r>
            <a:r>
              <a:rPr lang="en-US" altLang="zh-CN" smtClean="0"/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	   </a:t>
            </a:r>
            <a:r>
              <a:rPr lang="en-US" altLang="zh-CN" smtClean="0"/>
              <a:t>pc=beg</a:t>
            </a:r>
            <a:endParaRPr lang="zh-CN" altLang="en-US" sz="2800" smtClean="0"/>
          </a:p>
        </p:txBody>
      </p:sp>
      <p:sp>
        <p:nvSpPr>
          <p:cNvPr id="41988" name="内容占位符 2"/>
          <p:cNvSpPr txBox="1">
            <a:spLocks/>
          </p:cNvSpPr>
          <p:nvPr/>
        </p:nvSpPr>
        <p:spPr bwMode="auto">
          <a:xfrm>
            <a:off x="250825" y="5516563"/>
            <a:ext cx="6913563" cy="107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B=(F,P); F={</a:t>
            </a:r>
            <a:r>
              <a:rPr lang="es-ES" altLang="zh-CN" sz="2400">
                <a:latin typeface="Calibri" pitchFamily="34" charset="0"/>
              </a:rPr>
              <a:t>0,1,2,+,beg,s1,s2,s3, s4,end</a:t>
            </a:r>
            <a:r>
              <a:rPr lang="es-ES" altLang="zh-CN" sz="2800">
                <a:latin typeface="Calibri" pitchFamily="34" charset="0"/>
              </a:rPr>
              <a:t>};  P={&lt;} 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V={y1,y2,y3,res,pc}</a:t>
            </a:r>
          </a:p>
        </p:txBody>
      </p:sp>
      <p:sp>
        <p:nvSpPr>
          <p:cNvPr id="41989" name="内容占位符 2"/>
          <p:cNvSpPr txBox="1">
            <a:spLocks/>
          </p:cNvSpPr>
          <p:nvPr/>
        </p:nvSpPr>
        <p:spPr bwMode="auto">
          <a:xfrm>
            <a:off x="7164388" y="908050"/>
            <a:ext cx="1655762" cy="568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I=(N,I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(0)=0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(1)=1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(2)=2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(beg)=0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(s1</a:t>
            </a:r>
            <a:r>
              <a:rPr lang="es-ES" altLang="zh-CN" sz="2400" dirty="0" smtClean="0">
                <a:latin typeface="Calibri" pitchFamily="34" charset="0"/>
              </a:rPr>
              <a:t>)=1</a:t>
            </a:r>
            <a:endParaRPr lang="es-E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(s2</a:t>
            </a:r>
            <a:r>
              <a:rPr lang="es-ES" altLang="zh-CN" sz="2400" dirty="0" smtClean="0">
                <a:latin typeface="Calibri" pitchFamily="34" charset="0"/>
              </a:rPr>
              <a:t>)=2</a:t>
            </a:r>
            <a:endParaRPr lang="es-E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(s3</a:t>
            </a:r>
            <a:r>
              <a:rPr lang="es-ES" altLang="zh-CN" sz="2400" dirty="0" smtClean="0">
                <a:latin typeface="Calibri" pitchFamily="34" charset="0"/>
              </a:rPr>
              <a:t>)=3</a:t>
            </a:r>
            <a:endParaRPr lang="es-E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(s4</a:t>
            </a:r>
            <a:r>
              <a:rPr lang="es-ES" altLang="zh-CN" sz="2400" dirty="0" smtClean="0">
                <a:latin typeface="Calibri" pitchFamily="34" charset="0"/>
              </a:rPr>
              <a:t>)=4</a:t>
            </a:r>
            <a:endParaRPr lang="es-E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(+)=+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>
                <a:latin typeface="Calibri" pitchFamily="34" charset="0"/>
              </a:rPr>
              <a:t>I</a:t>
            </a:r>
            <a:r>
              <a:rPr lang="es-ES" altLang="zh-CN" sz="2400" baseline="-25000">
                <a:latin typeface="Calibri" pitchFamily="34" charset="0"/>
              </a:rPr>
              <a:t>0</a:t>
            </a:r>
            <a:r>
              <a:rPr lang="es-ES" altLang="zh-CN" sz="2400">
                <a:latin typeface="Calibri" pitchFamily="34" charset="0"/>
              </a:rPr>
              <a:t>(end</a:t>
            </a:r>
            <a:r>
              <a:rPr lang="es-ES" altLang="zh-CN" sz="2400" smtClean="0">
                <a:latin typeface="Calibri" pitchFamily="34" charset="0"/>
              </a:rPr>
              <a:t>)=5</a:t>
            </a:r>
            <a:endParaRPr lang="es-ES" altLang="zh-CN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>
                <a:latin typeface="Calibri" pitchFamily="34" charset="0"/>
              </a:rPr>
              <a:t>I</a:t>
            </a:r>
            <a:r>
              <a:rPr lang="es-ES" altLang="zh-CN" sz="2400" baseline="-25000" dirty="0">
                <a:latin typeface="Calibri" pitchFamily="34" charset="0"/>
              </a:rPr>
              <a:t>0</a:t>
            </a:r>
            <a:r>
              <a:rPr lang="es-ES" altLang="zh-CN" sz="2400" dirty="0">
                <a:latin typeface="Calibri" pitchFamily="34" charset="0"/>
              </a:rPr>
              <a:t>(&lt;)=&lt;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 txBox="1">
            <a:spLocks/>
          </p:cNvSpPr>
          <p:nvPr/>
        </p:nvSpPr>
        <p:spPr bwMode="auto">
          <a:xfrm>
            <a:off x="0" y="17463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latin typeface="Calibri" pitchFamily="34" charset="0"/>
              </a:rPr>
              <a:t>流程图模型</a:t>
            </a:r>
            <a:r>
              <a:rPr lang="en-US" altLang="zh-CN" sz="4400">
                <a:latin typeface="Calibri" pitchFamily="34" charset="0"/>
              </a:rPr>
              <a:t>(T)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250825" y="908050"/>
            <a:ext cx="6913563" cy="4608513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   </a:t>
            </a:r>
            <a:r>
              <a:rPr lang="en-US" altLang="zh-CN" sz="2800" smtClean="0">
                <a:sym typeface="Wingdings" pitchFamily="2" charset="2"/>
              </a:rPr>
              <a:t>BEG:	</a:t>
            </a:r>
            <a:r>
              <a:rPr lang="en-US" altLang="zh-CN" sz="2800" smtClean="0"/>
              <a:t>(y1,y2,y3):=(0,1,1);  goto S1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ym typeface="Wingdings" pitchFamily="2" charset="2"/>
              </a:rPr>
              <a:t>        S1:	if (y3&lt;x) goto S2 else goto S4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ym typeface="Wingdings" pitchFamily="2" charset="2"/>
              </a:rPr>
              <a:t>        S2:	</a:t>
            </a:r>
            <a:r>
              <a:rPr lang="en-US" altLang="zh-CN" sz="2800" smtClean="0"/>
              <a:t>(y1,y2):=(y1+1,y2+2);  goto S3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   S3:	(y3):=(y3+y2);  goto S1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   S4:	(res):=(y1); goto END</a:t>
            </a:r>
            <a:endParaRPr lang="zh-CN" altLang="en-US" sz="2800" smtClean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 smtClean="0">
              <a:sym typeface="Wingdings" pitchFamily="2" charset="2"/>
            </a:endParaRPr>
          </a:p>
        </p:txBody>
      </p:sp>
      <p:sp>
        <p:nvSpPr>
          <p:cNvPr id="43012" name="内容占位符 2"/>
          <p:cNvSpPr txBox="1">
            <a:spLocks/>
          </p:cNvSpPr>
          <p:nvPr/>
        </p:nvSpPr>
        <p:spPr bwMode="auto">
          <a:xfrm>
            <a:off x="250825" y="5516563"/>
            <a:ext cx="6913563" cy="107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B=(F,P); F={0,1,2,+}; P={&lt;} 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V={y1,y2,y3,res}</a:t>
            </a:r>
          </a:p>
        </p:txBody>
      </p:sp>
      <p:sp>
        <p:nvSpPr>
          <p:cNvPr id="43013" name="内容占位符 2"/>
          <p:cNvSpPr txBox="1">
            <a:spLocks/>
          </p:cNvSpPr>
          <p:nvPr/>
        </p:nvSpPr>
        <p:spPr bwMode="auto">
          <a:xfrm>
            <a:off x="7164388" y="908050"/>
            <a:ext cx="1655762" cy="568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I=(N,I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(0)=0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(1)=1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(2)=2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(+)=+</a:t>
            </a:r>
          </a:p>
          <a:p>
            <a:pPr marL="342900" indent="-342900">
              <a:spcBef>
                <a:spcPct val="20000"/>
              </a:spcBef>
            </a:pPr>
            <a:endParaRPr lang="es-ES" altLang="zh-CN" sz="28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(&lt;)=&lt;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 txBox="1">
            <a:spLocks/>
          </p:cNvSpPr>
          <p:nvPr/>
        </p:nvSpPr>
        <p:spPr bwMode="auto">
          <a:xfrm>
            <a:off x="0" y="17463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latin typeface="Calibri" pitchFamily="34" charset="0"/>
              </a:rPr>
              <a:t>结构化循环语句模型</a:t>
            </a:r>
            <a:r>
              <a:rPr lang="en-US" altLang="zh-CN" sz="4400">
                <a:latin typeface="Calibri" pitchFamily="34" charset="0"/>
              </a:rPr>
              <a:t>(T)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4294967295"/>
          </p:nvPr>
        </p:nvSpPr>
        <p:spPr>
          <a:xfrm>
            <a:off x="250825" y="908050"/>
            <a:ext cx="6913563" cy="4608513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	y1:=0; y2:=1; y3:=1;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	while (</a:t>
            </a:r>
            <a:r>
              <a:rPr lang="en-US" altLang="zh-CN" sz="2800" smtClean="0">
                <a:sym typeface="Wingdings" pitchFamily="2" charset="2"/>
              </a:rPr>
              <a:t>y3&lt;x) 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ym typeface="Wingdings" pitchFamily="2" charset="2"/>
              </a:rPr>
              <a:t>		y1:=y1+1;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>
                <a:sym typeface="Wingdings" pitchFamily="2" charset="2"/>
              </a:rPr>
              <a:t>		y2:=</a:t>
            </a:r>
            <a:r>
              <a:rPr lang="en-US" altLang="zh-CN" sz="2800" smtClean="0"/>
              <a:t>y2+2;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 		y3:=y3+y2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	od;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sz="2800" smtClean="0"/>
              <a:t>	res:=y1;</a:t>
            </a:r>
            <a:endParaRPr lang="zh-CN" altLang="en-US" sz="280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smtClean="0"/>
              <a:t>	</a:t>
            </a:r>
            <a:r>
              <a:rPr lang="el-GR" altLang="zh-CN" sz="2800" smtClean="0"/>
              <a:t>ε</a:t>
            </a:r>
            <a:r>
              <a:rPr lang="en-US" altLang="zh-CN" sz="2800" smtClean="0"/>
              <a:t> </a:t>
            </a:r>
            <a:endParaRPr lang="en-US" altLang="zh-CN" sz="2800" smtClean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 smtClean="0">
              <a:sym typeface="Wingdings" pitchFamily="2" charset="2"/>
            </a:endParaRPr>
          </a:p>
        </p:txBody>
      </p:sp>
      <p:sp>
        <p:nvSpPr>
          <p:cNvPr id="44036" name="内容占位符 2"/>
          <p:cNvSpPr txBox="1">
            <a:spLocks/>
          </p:cNvSpPr>
          <p:nvPr/>
        </p:nvSpPr>
        <p:spPr bwMode="auto">
          <a:xfrm>
            <a:off x="250825" y="5516563"/>
            <a:ext cx="6913563" cy="107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B=(F,P); F={0,1,2,+};  P={&lt;} 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V={y1,y2,y3,res}</a:t>
            </a:r>
          </a:p>
        </p:txBody>
      </p:sp>
      <p:sp>
        <p:nvSpPr>
          <p:cNvPr id="44037" name="内容占位符 2"/>
          <p:cNvSpPr txBox="1">
            <a:spLocks/>
          </p:cNvSpPr>
          <p:nvPr/>
        </p:nvSpPr>
        <p:spPr bwMode="auto">
          <a:xfrm>
            <a:off x="7164388" y="908050"/>
            <a:ext cx="1655762" cy="568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I=(N,I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(0)=0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(1)=1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(2)=2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(+)=+</a:t>
            </a:r>
          </a:p>
          <a:p>
            <a:pPr marL="342900" indent="-342900">
              <a:spcBef>
                <a:spcPct val="20000"/>
              </a:spcBef>
            </a:pPr>
            <a:endParaRPr lang="es-ES" altLang="zh-CN" sz="28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s-ES" altLang="zh-CN" sz="2800">
                <a:latin typeface="Calibri" pitchFamily="34" charset="0"/>
              </a:rPr>
              <a:t>I</a:t>
            </a:r>
            <a:r>
              <a:rPr lang="es-ES" altLang="zh-CN" sz="2800" baseline="-25000">
                <a:latin typeface="Calibri" pitchFamily="34" charset="0"/>
              </a:rPr>
              <a:t>0</a:t>
            </a:r>
            <a:r>
              <a:rPr lang="es-ES" altLang="zh-CN" sz="2800">
                <a:latin typeface="Calibri" pitchFamily="34" charset="0"/>
              </a:rPr>
              <a:t>(&lt;)=&lt;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/>
            <a:r>
              <a:rPr lang="zh-CN" altLang="en-US" smtClean="0"/>
              <a:t>模型检测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/>
            <a:r>
              <a:rPr lang="zh-CN" altLang="en-US" smtClean="0"/>
              <a:t>例子：算法设计的验证</a:t>
            </a:r>
            <a:r>
              <a:rPr lang="en-US" altLang="zh-CN" smtClean="0"/>
              <a:t>(</a:t>
            </a:r>
            <a:r>
              <a:rPr lang="zh-CN" altLang="en-US" smtClean="0"/>
              <a:t>模型检测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9458" name="矩形 29"/>
          <p:cNvSpPr>
            <a:spLocks noChangeArrowheads="1"/>
          </p:cNvSpPr>
          <p:nvPr/>
        </p:nvSpPr>
        <p:spPr bwMode="auto">
          <a:xfrm>
            <a:off x="0" y="1557338"/>
            <a:ext cx="91440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</a:rPr>
              <a:t>问题</a:t>
            </a:r>
            <a:r>
              <a:rPr lang="en-US" altLang="zh-CN" sz="3200">
                <a:latin typeface="Calibri" pitchFamily="34" charset="0"/>
              </a:rPr>
              <a:t>:		</a:t>
            </a:r>
            <a:r>
              <a:rPr lang="zh-CN" altLang="en-US" sz="3200">
                <a:latin typeface="Calibri" pitchFamily="34" charset="0"/>
              </a:rPr>
              <a:t>算法流程的正确性</a:t>
            </a:r>
            <a:endParaRPr lang="en-US" altLang="zh-CN" sz="3200">
              <a:latin typeface="Calibri" pitchFamily="34" charset="0"/>
            </a:endParaRPr>
          </a:p>
          <a:p>
            <a:endParaRPr lang="en-US" altLang="zh-CN" sz="3200">
              <a:latin typeface="Calibri" pitchFamily="34" charset="0"/>
            </a:endParaRPr>
          </a:p>
          <a:p>
            <a:r>
              <a:rPr lang="zh-CN" altLang="en-US" sz="3200">
                <a:latin typeface="Calibri" pitchFamily="34" charset="0"/>
              </a:rPr>
              <a:t>方法</a:t>
            </a:r>
            <a:r>
              <a:rPr lang="en-US" altLang="zh-CN" sz="3200">
                <a:latin typeface="Calibri" pitchFamily="34" charset="0"/>
              </a:rPr>
              <a:t>:		</a:t>
            </a:r>
            <a:r>
              <a:rPr lang="zh-CN" altLang="en-US" sz="3200">
                <a:latin typeface="Calibri" pitchFamily="34" charset="0"/>
              </a:rPr>
              <a:t>模型检测</a:t>
            </a:r>
            <a:endParaRPr lang="en-US" altLang="zh-CN" sz="3200">
              <a:latin typeface="Calibri" pitchFamily="34" charset="0"/>
            </a:endParaRPr>
          </a:p>
          <a:p>
            <a:endParaRPr lang="en-US" altLang="zh-CN" sz="3200">
              <a:latin typeface="Calibri" pitchFamily="34" charset="0"/>
            </a:endParaRPr>
          </a:p>
          <a:p>
            <a:r>
              <a:rPr lang="zh-CN" altLang="en-US" sz="3200">
                <a:latin typeface="Calibri" pitchFamily="34" charset="0"/>
              </a:rPr>
              <a:t>工具</a:t>
            </a:r>
            <a:r>
              <a:rPr lang="en-US" altLang="zh-CN" sz="3200">
                <a:latin typeface="Calibri" pitchFamily="34" charset="0"/>
              </a:rPr>
              <a:t>:		</a:t>
            </a:r>
            <a:r>
              <a:rPr lang="zh-CN" altLang="en-US" sz="3200">
                <a:latin typeface="Calibri" pitchFamily="34" charset="0"/>
              </a:rPr>
              <a:t>模型检测工具</a:t>
            </a:r>
            <a:r>
              <a:rPr lang="en-US" altLang="zh-CN" sz="3200">
                <a:latin typeface="Calibri" pitchFamily="34" charset="0"/>
              </a:rPr>
              <a:t>(VERDS)</a:t>
            </a:r>
          </a:p>
          <a:p>
            <a:endParaRPr lang="en-US" altLang="zh-CN" sz="3200">
              <a:latin typeface="Calibri" pitchFamily="34" charset="0"/>
            </a:endParaRPr>
          </a:p>
          <a:p>
            <a:r>
              <a:rPr lang="zh-CN" altLang="en-US" sz="3200">
                <a:latin typeface="Calibri" pitchFamily="34" charset="0"/>
              </a:rPr>
              <a:t>局限性</a:t>
            </a:r>
            <a:r>
              <a:rPr lang="en-US" altLang="zh-CN" sz="3200">
                <a:latin typeface="Calibri" pitchFamily="34" charset="0"/>
              </a:rPr>
              <a:t>:		</a:t>
            </a:r>
            <a:r>
              <a:rPr lang="zh-CN" altLang="en-US" sz="3200">
                <a:latin typeface="Calibri" pitchFamily="34" charset="0"/>
              </a:rPr>
              <a:t>有穷状态</a:t>
            </a:r>
            <a:endParaRPr lang="en-US" altLang="zh-CN" sz="3200">
              <a:latin typeface="Calibri" pitchFamily="34" charset="0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6516688" y="4221163"/>
            <a:ext cx="1800225" cy="792162"/>
          </a:xfrm>
          <a:prstGeom prst="wedgeRoundRectCallout">
            <a:avLst>
              <a:gd name="adj1" fmla="val -79934"/>
              <a:gd name="adj2" fmla="val 19155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输入值限制</a:t>
            </a:r>
            <a:r>
              <a:rPr lang="en-US" altLang="zh-CN" sz="2400" dirty="0">
                <a:solidFill>
                  <a:schemeClr val="tx1"/>
                </a:solidFill>
              </a:rPr>
              <a:t> x&lt;=20;</a:t>
            </a:r>
          </a:p>
        </p:txBody>
      </p:sp>
      <p:sp>
        <p:nvSpPr>
          <p:cNvPr id="32" name="圆角矩形标注 31"/>
          <p:cNvSpPr/>
          <p:nvPr/>
        </p:nvSpPr>
        <p:spPr>
          <a:xfrm>
            <a:off x="6516688" y="2492375"/>
            <a:ext cx="1800225" cy="792163"/>
          </a:xfrm>
          <a:prstGeom prst="wedgeRoundRectCallout">
            <a:avLst>
              <a:gd name="adj1" fmla="val -79934"/>
              <a:gd name="adj2" fmla="val 19155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判定算法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187450" y="1557338"/>
            <a:ext cx="2160588" cy="122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ym typeface="Symbol"/>
              </a:rPr>
              <a:t>算法流程</a:t>
            </a:r>
            <a:endParaRPr lang="en-US" altLang="zh-CN" sz="3200" dirty="0">
              <a:sym typeface="Symbo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ym typeface="Symbol"/>
              </a:rPr>
              <a:t>算法规约</a:t>
            </a:r>
            <a:endParaRPr lang="zh-CN" altLang="en-US" sz="3200" dirty="0"/>
          </a:p>
        </p:txBody>
      </p:sp>
      <p:sp>
        <p:nvSpPr>
          <p:cNvPr id="29" name="圆角矩形 28"/>
          <p:cNvSpPr/>
          <p:nvPr/>
        </p:nvSpPr>
        <p:spPr>
          <a:xfrm>
            <a:off x="5219700" y="1557338"/>
            <a:ext cx="2160588" cy="122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底层模型</a:t>
            </a:r>
          </a:p>
        </p:txBody>
      </p:sp>
      <p:cxnSp>
        <p:nvCxnSpPr>
          <p:cNvPr id="30" name="直接箭头连接符 29"/>
          <p:cNvCxnSpPr>
            <a:stCxn id="28" idx="3"/>
            <a:endCxn id="29" idx="1"/>
          </p:cNvCxnSpPr>
          <p:nvPr/>
        </p:nvCxnSpPr>
        <p:spPr>
          <a:xfrm>
            <a:off x="3348038" y="2168525"/>
            <a:ext cx="18716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可选过程 30"/>
          <p:cNvSpPr/>
          <p:nvPr/>
        </p:nvSpPr>
        <p:spPr>
          <a:xfrm>
            <a:off x="3419475" y="2205038"/>
            <a:ext cx="1728788" cy="64452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转换</a:t>
            </a:r>
          </a:p>
        </p:txBody>
      </p:sp>
      <p:sp>
        <p:nvSpPr>
          <p:cNvPr id="65" name="圆角矩形标注 64"/>
          <p:cNvSpPr/>
          <p:nvPr/>
        </p:nvSpPr>
        <p:spPr>
          <a:xfrm>
            <a:off x="6011863" y="3068638"/>
            <a:ext cx="2160587" cy="865187"/>
          </a:xfrm>
          <a:prstGeom prst="wedgeRoundRectCallout">
            <a:avLst>
              <a:gd name="adj1" fmla="val -21943"/>
              <a:gd name="adj2" fmla="val -83312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性质验证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(VERDS)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486" name="标题 1"/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/>
            <a:r>
              <a:rPr lang="zh-CN" altLang="en-US" smtClean="0"/>
              <a:t>例子：算法设计的验证</a:t>
            </a:r>
            <a:r>
              <a:rPr lang="en-US" altLang="zh-CN" smtClean="0"/>
              <a:t>(</a:t>
            </a:r>
            <a:r>
              <a:rPr lang="zh-CN" altLang="en-US" smtClean="0"/>
              <a:t>模型检测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8" name="圆角矩形标注 7"/>
          <p:cNvSpPr/>
          <p:nvPr/>
        </p:nvSpPr>
        <p:spPr>
          <a:xfrm>
            <a:off x="2484438" y="4292600"/>
            <a:ext cx="1800225" cy="792163"/>
          </a:xfrm>
          <a:prstGeom prst="wedgeRoundRectCallout">
            <a:avLst>
              <a:gd name="adj1" fmla="val 20473"/>
              <a:gd name="adj2" fmla="val -221125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输入值限制</a:t>
            </a:r>
            <a:r>
              <a:rPr lang="en-US" altLang="zh-CN" sz="2400" dirty="0">
                <a:solidFill>
                  <a:schemeClr val="tx1"/>
                </a:solidFill>
              </a:rPr>
              <a:t> x&lt;=20;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2798</Words>
  <Application>Microsoft Office PowerPoint</Application>
  <PresentationFormat>全屏显示(4:3)</PresentationFormat>
  <Paragraphs>672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例子：整数平方根算法设计(2)</vt:lpstr>
      <vt:lpstr>例子：整数平方根算法设计</vt:lpstr>
      <vt:lpstr>例子：整数平方根算法的错误设计</vt:lpstr>
      <vt:lpstr>幻灯片 4</vt:lpstr>
      <vt:lpstr>幻灯片 5</vt:lpstr>
      <vt:lpstr>幻灯片 6</vt:lpstr>
      <vt:lpstr>模型检测</vt:lpstr>
      <vt:lpstr>例子：算法设计的验证(模型检测)</vt:lpstr>
      <vt:lpstr>例子：算法设计的验证(模型检测)</vt:lpstr>
      <vt:lpstr>幻灯片 10</vt:lpstr>
      <vt:lpstr>验证</vt:lpstr>
      <vt:lpstr>幻灯片 12</vt:lpstr>
      <vt:lpstr>例子：整数平方根算法的错误设计</vt:lpstr>
      <vt:lpstr>例3: 程序验证(整数平方根isqrt2w.c)</vt:lpstr>
      <vt:lpstr>验证</vt:lpstr>
      <vt:lpstr>例3: 程序验证(整数平方根isqrt2w1.c)</vt:lpstr>
      <vt:lpstr>验证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zwh</dc:creator>
  <cp:lastModifiedBy>zkd</cp:lastModifiedBy>
  <cp:revision>49</cp:revision>
  <dcterms:created xsi:type="dcterms:W3CDTF">2016-12-11T05:48:57Z</dcterms:created>
  <dcterms:modified xsi:type="dcterms:W3CDTF">2018-04-12T07:30:08Z</dcterms:modified>
</cp:coreProperties>
</file>