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56" r:id="rId3"/>
    <p:sldId id="261" r:id="rId4"/>
    <p:sldId id="257" r:id="rId5"/>
    <p:sldId id="272" r:id="rId6"/>
    <p:sldId id="265" r:id="rId7"/>
    <p:sldId id="258" r:id="rId8"/>
    <p:sldId id="260" r:id="rId9"/>
    <p:sldId id="269" r:id="rId10"/>
    <p:sldId id="268" r:id="rId11"/>
    <p:sldId id="270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AEAEA"/>
    <a:srgbClr val="6CF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A819A-B018-46AA-AF3F-969CAEBE58F7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48475-4017-4577-B321-5F72230759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自从数据执行位出现以来，注入的数据不允许被执行，栈溢出攻击就变得十分艰难，于是</a:t>
            </a:r>
            <a:r>
              <a:rPr lang="en-US" altLang="zh-CN" dirty="0"/>
              <a:t>ROP</a:t>
            </a:r>
            <a:r>
              <a:rPr lang="zh-CN" altLang="en-US" dirty="0"/>
              <a:t>攻击随之诞生，它利用系统或者程序本身的代码来构造攻击程序，而不需要我们后期输入，这样就可以绕开数据执行保护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8475-4017-4577-B321-5F722307596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无法从外界注入</a:t>
            </a:r>
            <a:r>
              <a:rPr lang="en-US" altLang="zh-CN" dirty="0"/>
              <a:t>shellcode</a:t>
            </a:r>
            <a:r>
              <a:rPr lang="zh-CN" altLang="en-US" dirty="0"/>
              <a:t>，我们只能从原先就在的代码中或者库中寻找我们能用到的代码，拼接成攻击代码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8475-4017-4577-B321-5F722307596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我们这里的目标是获得</a:t>
            </a:r>
            <a:r>
              <a:rPr lang="en-US" altLang="zh-CN" dirty="0"/>
              <a:t>shell</a:t>
            </a:r>
            <a:r>
              <a:rPr lang="zh-CN" altLang="en-US" dirty="0"/>
              <a:t>，基本的原理是，我们提供命令，然后想办法用</a:t>
            </a:r>
            <a:r>
              <a:rPr lang="en-US" altLang="zh-CN" dirty="0"/>
              <a:t>system()</a:t>
            </a:r>
            <a:r>
              <a:rPr lang="zh-CN" altLang="en-US" dirty="0"/>
              <a:t>函数来打开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8475-4017-4577-B321-5F722307596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8475-4017-4577-B321-5F722307596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我们的设想是找到依据指令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8475-4017-4577-B321-5F722307596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64</a:t>
            </a:r>
            <a:r>
              <a:rPr lang="zh-CN" altLang="en-US" dirty="0"/>
              <a:t>位下不再以堆栈的方式传递参数了，而是以</a:t>
            </a:r>
            <a:r>
              <a:rPr lang="en-US" altLang="zh-CN" dirty="0" err="1"/>
              <a:t>rdi</a:t>
            </a:r>
            <a:r>
              <a:rPr lang="en-US" altLang="zh-CN" dirty="0"/>
              <a:t>…..</a:t>
            </a:r>
            <a:r>
              <a:rPr lang="zh-CN" altLang="en-US" dirty="0"/>
              <a:t>的顺序默认存参数，自从数据执行位出现以来，栈溢出攻击就变得十分艰难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8475-4017-4577-B321-5F722307596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64</a:t>
            </a:r>
            <a:r>
              <a:rPr lang="zh-CN" altLang="en-US" dirty="0"/>
              <a:t>位下不再以堆栈的方式传递参数了，而是以</a:t>
            </a:r>
            <a:r>
              <a:rPr lang="en-US" altLang="zh-CN" dirty="0" err="1"/>
              <a:t>rdi</a:t>
            </a:r>
            <a:r>
              <a:rPr lang="en-US" altLang="zh-CN" dirty="0"/>
              <a:t>…..</a:t>
            </a:r>
            <a:r>
              <a:rPr lang="zh-CN" altLang="en-US" dirty="0"/>
              <a:t>的顺序默认存参数，自从数据执行位出现以来，栈溢出攻击就变得十分艰难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8475-4017-4577-B321-5F722307596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64</a:t>
            </a:r>
            <a:r>
              <a:rPr lang="zh-CN" altLang="en-US" dirty="0"/>
              <a:t>位下不再以堆栈的方式传递参数了，而是以</a:t>
            </a:r>
            <a:r>
              <a:rPr lang="en-US" altLang="zh-CN" dirty="0" err="1"/>
              <a:t>rdi</a:t>
            </a:r>
            <a:r>
              <a:rPr lang="en-US" altLang="zh-CN" dirty="0"/>
              <a:t>…..</a:t>
            </a:r>
            <a:r>
              <a:rPr lang="zh-CN" altLang="en-US" dirty="0"/>
              <a:t>的顺序默认存参数，自从数据执行位出现以来，栈溢出攻击就变得十分艰难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8475-4017-4577-B321-5F722307596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2B17-805B-4F29-A071-C659BF7460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D5FA-E7AE-46DD-AAB0-84AA85FB33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2B17-805B-4F29-A071-C659BF7460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D5FA-E7AE-46DD-AAB0-84AA85FB33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2B17-805B-4F29-A071-C659BF7460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D5FA-E7AE-46DD-AAB0-84AA85FB33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2B17-805B-4F29-A071-C659BF7460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D5FA-E7AE-46DD-AAB0-84AA85FB33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2B17-805B-4F29-A071-C659BF7460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D5FA-E7AE-46DD-AAB0-84AA85FB33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2B17-805B-4F29-A071-C659BF7460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D5FA-E7AE-46DD-AAB0-84AA85FB33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2B17-805B-4F29-A071-C659BF7460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D5FA-E7AE-46DD-AAB0-84AA85FB33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2B17-805B-4F29-A071-C659BF7460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D5FA-E7AE-46DD-AAB0-84AA85FB33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2B17-805B-4F29-A071-C659BF7460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D5FA-E7AE-46DD-AAB0-84AA85FB33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2B17-805B-4F29-A071-C659BF7460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D5FA-E7AE-46DD-AAB0-84AA85FB33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2B17-805B-4F29-A071-C659BF7460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D5FA-E7AE-46DD-AAB0-84AA85FB33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82B17-805B-4F29-A071-C659BF7460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ED5FA-E7AE-46DD-AAB0-84AA85FB33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103122"/>
            <a:ext cx="12192000" cy="200464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/>
              <a:t>浅谈</a:t>
            </a:r>
            <a:r>
              <a:rPr lang="en-US" altLang="zh-CN" sz="5400" dirty="0"/>
              <a:t>ROP</a:t>
            </a:r>
            <a:r>
              <a:rPr lang="zh-CN" altLang="en-US" sz="5400" dirty="0"/>
              <a:t>攻击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990450" y="36153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王立敏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230929" y="3079066"/>
            <a:ext cx="1167130" cy="502920"/>
          </a:xfrm>
          <a:prstGeom prst="rect">
            <a:avLst/>
          </a:prstGeom>
          <a:solidFill>
            <a:srgbClr val="00B050"/>
          </a:solidFill>
          <a:ln>
            <a:solidFill>
              <a:srgbClr val="6CF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sym typeface="+mn-ea"/>
              </a:rPr>
              <a:t>pop </a:t>
            </a:r>
            <a:r>
              <a:rPr lang="en-US" altLang="zh-CN" dirty="0" err="1">
                <a:solidFill>
                  <a:schemeClr val="bg1"/>
                </a:solidFill>
                <a:sym typeface="+mn-ea"/>
              </a:rPr>
              <a:t>rdi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 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sym typeface="+mn-ea"/>
              </a:rPr>
              <a:t>ret</a:t>
            </a:r>
          </a:p>
        </p:txBody>
      </p:sp>
      <p:sp>
        <p:nvSpPr>
          <p:cNvPr id="14" name="矩形 13"/>
          <p:cNvSpPr/>
          <p:nvPr/>
        </p:nvSpPr>
        <p:spPr>
          <a:xfrm>
            <a:off x="3235374" y="2012901"/>
            <a:ext cx="1167765" cy="53340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rgbClr val="6CFA2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dirty="0">
                <a:solidFill>
                  <a:schemeClr val="bg1"/>
                </a:solidFill>
                <a:sym typeface="+mn-ea"/>
              </a:rPr>
              <a:t>system()</a:t>
            </a:r>
          </a:p>
        </p:txBody>
      </p:sp>
      <p:sp>
        <p:nvSpPr>
          <p:cNvPr id="15" name="矩形 14"/>
          <p:cNvSpPr/>
          <p:nvPr/>
        </p:nvSpPr>
        <p:spPr>
          <a:xfrm>
            <a:off x="3233835" y="2563341"/>
            <a:ext cx="1167619" cy="50296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rgbClr val="6CFA2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dirty="0">
                <a:solidFill>
                  <a:schemeClr val="bg1"/>
                </a:solidFill>
                <a:sym typeface="+mn-ea"/>
              </a:rPr>
              <a:t>/bin/sh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65877" y="3668885"/>
            <a:ext cx="169862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0x5f 0xc3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315" y="2048991"/>
            <a:ext cx="6739817" cy="514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315" y="2921268"/>
            <a:ext cx="6739817" cy="81851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0"/>
            <a:ext cx="236337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32346" y="1300644"/>
            <a:ext cx="2395718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漏洞代码</a:t>
            </a:r>
          </a:p>
        </p:txBody>
      </p:sp>
      <p:sp>
        <p:nvSpPr>
          <p:cNvPr id="11" name="矩形 10"/>
          <p:cNvSpPr/>
          <p:nvPr/>
        </p:nvSpPr>
        <p:spPr>
          <a:xfrm>
            <a:off x="-25788" y="1797141"/>
            <a:ext cx="2387760" cy="496497"/>
          </a:xfrm>
          <a:prstGeom prst="rect">
            <a:avLst/>
          </a:prstGeom>
          <a:solidFill>
            <a:srgbClr val="00B0F0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溢出点检测</a:t>
            </a:r>
          </a:p>
        </p:txBody>
      </p:sp>
      <p:sp>
        <p:nvSpPr>
          <p:cNvPr id="12" name="矩形 11"/>
          <p:cNvSpPr/>
          <p:nvPr/>
        </p:nvSpPr>
        <p:spPr>
          <a:xfrm>
            <a:off x="-32346" y="2289192"/>
            <a:ext cx="2394317" cy="496497"/>
          </a:xfrm>
          <a:prstGeom prst="rect">
            <a:avLst/>
          </a:prstGeom>
          <a:solidFill>
            <a:srgbClr val="F8F8F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寻找地址</a:t>
            </a:r>
          </a:p>
        </p:txBody>
      </p:sp>
      <p:sp>
        <p:nvSpPr>
          <p:cNvPr id="16" name="矩形 15"/>
          <p:cNvSpPr/>
          <p:nvPr/>
        </p:nvSpPr>
        <p:spPr>
          <a:xfrm>
            <a:off x="-32347" y="2785689"/>
            <a:ext cx="2394317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shellcode</a:t>
            </a:r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28136" y="3277740"/>
            <a:ext cx="2394317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结果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236337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-21600" y="1300644"/>
            <a:ext cx="2395718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漏洞代码</a:t>
            </a:r>
          </a:p>
        </p:txBody>
      </p:sp>
      <p:sp>
        <p:nvSpPr>
          <p:cNvPr id="20" name="矩形 19"/>
          <p:cNvSpPr/>
          <p:nvPr/>
        </p:nvSpPr>
        <p:spPr>
          <a:xfrm>
            <a:off x="-14400" y="1797141"/>
            <a:ext cx="2387760" cy="496497"/>
          </a:xfrm>
          <a:prstGeom prst="rect">
            <a:avLst/>
          </a:prstGeom>
          <a:solidFill>
            <a:srgbClr val="00B0F0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溢出点检测</a:t>
            </a:r>
          </a:p>
        </p:txBody>
      </p:sp>
      <p:sp>
        <p:nvSpPr>
          <p:cNvPr id="21" name="矩形 20"/>
          <p:cNvSpPr/>
          <p:nvPr/>
        </p:nvSpPr>
        <p:spPr>
          <a:xfrm>
            <a:off x="-18000" y="2289192"/>
            <a:ext cx="2394317" cy="496497"/>
          </a:xfrm>
          <a:prstGeom prst="rect">
            <a:avLst/>
          </a:prstGeom>
          <a:solidFill>
            <a:srgbClr val="F8F8F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寻找地址</a:t>
            </a:r>
          </a:p>
        </p:txBody>
      </p:sp>
      <p:sp>
        <p:nvSpPr>
          <p:cNvPr id="22" name="矩形 21"/>
          <p:cNvSpPr/>
          <p:nvPr/>
        </p:nvSpPr>
        <p:spPr>
          <a:xfrm>
            <a:off x="-18000" y="2785689"/>
            <a:ext cx="2394317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shellcode</a:t>
            </a:r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-18000" y="3277740"/>
            <a:ext cx="2394317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结果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463" y="2769120"/>
            <a:ext cx="8447405" cy="15430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011463" y="2089297"/>
            <a:ext cx="1167619" cy="39978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填充</a:t>
            </a:r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4179082" y="2089297"/>
            <a:ext cx="1167619" cy="3997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sym typeface="+mn-ea"/>
              </a:rPr>
              <a:t>pop </a:t>
            </a:r>
            <a:r>
              <a:rPr lang="en-US" altLang="zh-CN" sz="1400" dirty="0" err="1">
                <a:solidFill>
                  <a:schemeClr val="bg1"/>
                </a:solidFill>
                <a:sym typeface="+mn-ea"/>
              </a:rPr>
              <a:t>rdi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 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sym typeface="+mn-ea"/>
              </a:rPr>
              <a:t>ret</a:t>
            </a:r>
          </a:p>
          <a:p>
            <a:pPr algn="ctr"/>
            <a:endParaRPr lang="en-US" altLang="zh-CN" sz="1600" dirty="0"/>
          </a:p>
        </p:txBody>
      </p:sp>
      <p:sp>
        <p:nvSpPr>
          <p:cNvPr id="6" name="矩形 5"/>
          <p:cNvSpPr/>
          <p:nvPr/>
        </p:nvSpPr>
        <p:spPr>
          <a:xfrm>
            <a:off x="5346701" y="2089297"/>
            <a:ext cx="1167619" cy="3997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bin/</a:t>
            </a:r>
            <a:r>
              <a:rPr lang="en-US" altLang="zh-CN" sz="1600" dirty="0" err="1"/>
              <a:t>sh</a:t>
            </a:r>
            <a:endParaRPr lang="en-US" altLang="zh-CN" sz="1600" dirty="0"/>
          </a:p>
        </p:txBody>
      </p:sp>
      <p:sp>
        <p:nvSpPr>
          <p:cNvPr id="7" name="矩形 6"/>
          <p:cNvSpPr/>
          <p:nvPr/>
        </p:nvSpPr>
        <p:spPr>
          <a:xfrm>
            <a:off x="6514320" y="2089296"/>
            <a:ext cx="1167619" cy="3997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System()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236337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21600" y="1300644"/>
            <a:ext cx="2395718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漏洞代码</a:t>
            </a:r>
          </a:p>
        </p:txBody>
      </p:sp>
      <p:sp>
        <p:nvSpPr>
          <p:cNvPr id="10" name="矩形 9"/>
          <p:cNvSpPr/>
          <p:nvPr/>
        </p:nvSpPr>
        <p:spPr>
          <a:xfrm>
            <a:off x="-14400" y="1797141"/>
            <a:ext cx="2387760" cy="496497"/>
          </a:xfrm>
          <a:prstGeom prst="rect">
            <a:avLst/>
          </a:prstGeom>
          <a:solidFill>
            <a:srgbClr val="00B0F0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溢出点检测</a:t>
            </a:r>
          </a:p>
        </p:txBody>
      </p:sp>
      <p:sp>
        <p:nvSpPr>
          <p:cNvPr id="11" name="矩形 10"/>
          <p:cNvSpPr/>
          <p:nvPr/>
        </p:nvSpPr>
        <p:spPr>
          <a:xfrm>
            <a:off x="-21600" y="2289192"/>
            <a:ext cx="2394317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寻找地址</a:t>
            </a:r>
          </a:p>
        </p:txBody>
      </p:sp>
      <p:sp>
        <p:nvSpPr>
          <p:cNvPr id="12" name="矩形 11"/>
          <p:cNvSpPr/>
          <p:nvPr/>
        </p:nvSpPr>
        <p:spPr>
          <a:xfrm>
            <a:off x="-21600" y="2785689"/>
            <a:ext cx="2394317" cy="49649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shellcode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21600" y="3277740"/>
            <a:ext cx="2394317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结果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F72DFF-4976-4F63-8075-C409C3F9A851}"/>
              </a:ext>
            </a:extLst>
          </p:cNvPr>
          <p:cNvSpPr txBox="1"/>
          <p:nvPr/>
        </p:nvSpPr>
        <p:spPr>
          <a:xfrm>
            <a:off x="3704266" y="1570406"/>
            <a:ext cx="168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0x7ffff782a102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286DE7-D799-4E33-A36E-08F21EF2D22C}"/>
              </a:ext>
            </a:extLst>
          </p:cNvPr>
          <p:cNvSpPr txBox="1"/>
          <p:nvPr/>
        </p:nvSpPr>
        <p:spPr>
          <a:xfrm>
            <a:off x="5243384" y="1576782"/>
            <a:ext cx="17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0x7ffff7995d57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75C543D-7D89-4DA0-881E-EB5E31D8529A}"/>
              </a:ext>
            </a:extLst>
          </p:cNvPr>
          <p:cNvSpPr txBox="1"/>
          <p:nvPr/>
        </p:nvSpPr>
        <p:spPr>
          <a:xfrm>
            <a:off x="6836721" y="1570406"/>
            <a:ext cx="169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0x7ffff784e390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34177"/>
          <a:stretch/>
        </p:blipFill>
        <p:spPr>
          <a:xfrm>
            <a:off x="3979398" y="2086706"/>
            <a:ext cx="6933565" cy="23820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236337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21600" y="1300644"/>
            <a:ext cx="2395718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漏洞代码</a:t>
            </a:r>
          </a:p>
        </p:txBody>
      </p:sp>
      <p:sp>
        <p:nvSpPr>
          <p:cNvPr id="6" name="矩形 5"/>
          <p:cNvSpPr/>
          <p:nvPr/>
        </p:nvSpPr>
        <p:spPr>
          <a:xfrm>
            <a:off x="-14400" y="1797141"/>
            <a:ext cx="2387760" cy="496497"/>
          </a:xfrm>
          <a:prstGeom prst="rect">
            <a:avLst/>
          </a:prstGeom>
          <a:solidFill>
            <a:srgbClr val="00B0F0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溢出点检测</a:t>
            </a:r>
          </a:p>
        </p:txBody>
      </p:sp>
      <p:sp>
        <p:nvSpPr>
          <p:cNvPr id="7" name="矩形 6"/>
          <p:cNvSpPr/>
          <p:nvPr/>
        </p:nvSpPr>
        <p:spPr>
          <a:xfrm>
            <a:off x="-21600" y="2289192"/>
            <a:ext cx="2394317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寻找地址</a:t>
            </a:r>
          </a:p>
        </p:txBody>
      </p:sp>
      <p:sp>
        <p:nvSpPr>
          <p:cNvPr id="8" name="矩形 7"/>
          <p:cNvSpPr/>
          <p:nvPr/>
        </p:nvSpPr>
        <p:spPr>
          <a:xfrm>
            <a:off x="-21600" y="2785689"/>
            <a:ext cx="2394317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shellcode</a:t>
            </a:r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21600" y="3277740"/>
            <a:ext cx="2394317" cy="496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结果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0" y="0"/>
            <a:ext cx="236337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65734" y="128651"/>
            <a:ext cx="1167619" cy="319336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65734" y="1800366"/>
            <a:ext cx="1167619" cy="77255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82251" y="2732363"/>
            <a:ext cx="461665" cy="772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……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57409" y="1296270"/>
            <a:ext cx="1167619" cy="50296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sfp</a:t>
            </a:r>
          </a:p>
        </p:txBody>
      </p:sp>
      <p:sp>
        <p:nvSpPr>
          <p:cNvPr id="7" name="矩形 6"/>
          <p:cNvSpPr/>
          <p:nvPr/>
        </p:nvSpPr>
        <p:spPr>
          <a:xfrm>
            <a:off x="3265734" y="799773"/>
            <a:ext cx="1167619" cy="50296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628915" y="249096"/>
            <a:ext cx="461665" cy="5354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……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433353" y="2586985"/>
            <a:ext cx="196947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445073" y="1810922"/>
            <a:ext cx="196947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445073" y="1290412"/>
            <a:ext cx="196947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445073" y="799773"/>
            <a:ext cx="196947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255258" y="1885432"/>
            <a:ext cx="461665" cy="6822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AAAA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55129" y="1374808"/>
            <a:ext cx="461665" cy="4900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AA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25690" y="852447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Shellcode_Address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7" name="箭头: 右 16"/>
          <p:cNvSpPr/>
          <p:nvPr/>
        </p:nvSpPr>
        <p:spPr>
          <a:xfrm>
            <a:off x="6920381" y="1413000"/>
            <a:ext cx="1139489" cy="21688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576748" y="1009738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B0F0"/>
                </a:solidFill>
              </a:rPr>
              <a:t>未设置边界检查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548612" y="16945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B0F0"/>
                </a:solidFill>
              </a:rPr>
              <a:t>强行替换返回地址</a:t>
            </a:r>
          </a:p>
        </p:txBody>
      </p:sp>
      <p:sp>
        <p:nvSpPr>
          <p:cNvPr id="20" name="矩形 19"/>
          <p:cNvSpPr/>
          <p:nvPr/>
        </p:nvSpPr>
        <p:spPr>
          <a:xfrm>
            <a:off x="8882989" y="126558"/>
            <a:ext cx="1167619" cy="319336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882989" y="1798273"/>
            <a:ext cx="1167619" cy="77255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874664" y="1294177"/>
            <a:ext cx="1167619" cy="50296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</a:p>
        </p:txBody>
      </p:sp>
      <p:sp>
        <p:nvSpPr>
          <p:cNvPr id="23" name="矩形 22"/>
          <p:cNvSpPr/>
          <p:nvPr/>
        </p:nvSpPr>
        <p:spPr>
          <a:xfrm>
            <a:off x="8882989" y="783612"/>
            <a:ext cx="1167619" cy="50296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Shellcode_Address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9246170" y="247003"/>
            <a:ext cx="461665" cy="5354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……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874663" y="2208581"/>
            <a:ext cx="1167619" cy="37631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shellcode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9306469" y="18155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接连接符 34"/>
          <p:cNvCxnSpPr>
            <a:stCxn id="23" idx="3"/>
          </p:cNvCxnSpPr>
          <p:nvPr/>
        </p:nvCxnSpPr>
        <p:spPr>
          <a:xfrm flipV="1">
            <a:off x="10050608" y="1035020"/>
            <a:ext cx="1203567" cy="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1254175" y="1035020"/>
            <a:ext cx="0" cy="136171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32" idx="3"/>
          </p:cNvCxnSpPr>
          <p:nvPr/>
        </p:nvCxnSpPr>
        <p:spPr>
          <a:xfrm flipH="1">
            <a:off x="10042282" y="2396736"/>
            <a:ext cx="1211893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8882989" y="3503510"/>
            <a:ext cx="1167619" cy="319336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8882989" y="5175225"/>
            <a:ext cx="1167619" cy="77255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8874664" y="4671129"/>
            <a:ext cx="1167619" cy="50296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</a:p>
        </p:txBody>
      </p:sp>
      <p:sp>
        <p:nvSpPr>
          <p:cNvPr id="44" name="矩形 43"/>
          <p:cNvSpPr/>
          <p:nvPr/>
        </p:nvSpPr>
        <p:spPr>
          <a:xfrm>
            <a:off x="8882989" y="4160564"/>
            <a:ext cx="1167619" cy="50296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Shellcode_Address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9246170" y="3623955"/>
            <a:ext cx="461665" cy="5354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……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874663" y="5585533"/>
            <a:ext cx="1167619" cy="37631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shellcode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9306469" y="519251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" name="箭头: 右 50"/>
          <p:cNvSpPr/>
          <p:nvPr/>
        </p:nvSpPr>
        <p:spPr>
          <a:xfrm rot="5400000">
            <a:off x="10391235" y="3320558"/>
            <a:ext cx="1139489" cy="21688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11132782" y="2775992"/>
            <a:ext cx="430887" cy="1323439"/>
          </a:xfrm>
          <a:prstGeom prst="rect">
            <a:avLst/>
          </a:prstGeom>
          <a:noFill/>
          <a:ln>
            <a:noFill/>
          </a:ln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rgbClr val="00B0F0"/>
                </a:solidFill>
              </a:rPr>
              <a:t>可执行位检查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10477923" y="3095342"/>
            <a:ext cx="430887" cy="60369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</a:rPr>
              <a:t>W⊕X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820755" y="56179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不可执行</a:t>
            </a:r>
          </a:p>
        </p:txBody>
      </p:sp>
      <p:sp>
        <p:nvSpPr>
          <p:cNvPr id="58" name="箭头: 右 57"/>
          <p:cNvSpPr/>
          <p:nvPr/>
        </p:nvSpPr>
        <p:spPr>
          <a:xfrm rot="10800000">
            <a:off x="6906306" y="5080851"/>
            <a:ext cx="1139489" cy="21688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4068" y="1300644"/>
            <a:ext cx="2377440" cy="49649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为什么使用</a:t>
            </a:r>
            <a:r>
              <a:rPr lang="en-US" altLang="zh-CN" dirty="0">
                <a:solidFill>
                  <a:schemeClr val="tx1"/>
                </a:solidFill>
              </a:rPr>
              <a:t>ROP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-32400" y="1797141"/>
            <a:ext cx="2411030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ROP</a:t>
            </a:r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原理</a:t>
            </a:r>
          </a:p>
        </p:txBody>
      </p:sp>
      <p:sp>
        <p:nvSpPr>
          <p:cNvPr id="50" name="矩形 49"/>
          <p:cNvSpPr/>
          <p:nvPr/>
        </p:nvSpPr>
        <p:spPr>
          <a:xfrm>
            <a:off x="-32400" y="2289192"/>
            <a:ext cx="2411030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我们的做法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053084" y="4699726"/>
            <a:ext cx="13949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>
                <a:ln w="0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ROP</a:t>
            </a:r>
            <a:endParaRPr lang="zh-CN" altLang="en-US" sz="5000" dirty="0">
              <a:ln w="0">
                <a:solidFill>
                  <a:srgbClr val="00B0F0"/>
                </a:solidFill>
              </a:ln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91869" y="1097248"/>
            <a:ext cx="1167619" cy="319336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91869" y="2768963"/>
            <a:ext cx="1167619" cy="77255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608386" y="3700960"/>
            <a:ext cx="461665" cy="772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……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97612" y="2264867"/>
            <a:ext cx="1167619" cy="50296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sfp</a:t>
            </a:r>
          </a:p>
        </p:txBody>
      </p:sp>
      <p:sp>
        <p:nvSpPr>
          <p:cNvPr id="9" name="矩形 8"/>
          <p:cNvSpPr/>
          <p:nvPr/>
        </p:nvSpPr>
        <p:spPr>
          <a:xfrm>
            <a:off x="3291869" y="1768370"/>
            <a:ext cx="1167619" cy="50296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655050" y="1217693"/>
            <a:ext cx="461665" cy="5354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……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459488" y="3555582"/>
            <a:ext cx="196947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471208" y="2779519"/>
            <a:ext cx="196947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471208" y="2259009"/>
            <a:ext cx="196947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471208" y="1768370"/>
            <a:ext cx="196947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281393" y="2854029"/>
            <a:ext cx="461665" cy="6822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AAAA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81264" y="2343405"/>
            <a:ext cx="461665" cy="4900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AA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53257" y="181879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Address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6440685" y="2003457"/>
            <a:ext cx="142316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863848" y="2003457"/>
            <a:ext cx="0" cy="51289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296431" y="2588408"/>
            <a:ext cx="1167619" cy="51289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lib1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8689998" y="2470421"/>
            <a:ext cx="97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pop </a:t>
            </a:r>
            <a:r>
              <a:rPr lang="en-US" altLang="zh-CN" dirty="0" err="1">
                <a:solidFill>
                  <a:srgbClr val="00B0F0"/>
                </a:solidFill>
              </a:rPr>
              <a:t>rdi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ret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308174" y="3444514"/>
            <a:ext cx="1167619" cy="51289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lib2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769178" y="3367298"/>
            <a:ext cx="508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……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ret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08174" y="4284131"/>
            <a:ext cx="1167619" cy="51289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lib3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7863848" y="3107783"/>
            <a:ext cx="0" cy="33970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7861500" y="3949494"/>
            <a:ext cx="0" cy="33970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776212" y="4192543"/>
            <a:ext cx="508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……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ret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36" name="直接箭头连接符 3"/>
          <p:cNvCxnSpPr>
            <a:cxnSpLocks noChangeShapeType="1"/>
          </p:cNvCxnSpPr>
          <p:nvPr/>
        </p:nvCxnSpPr>
        <p:spPr bwMode="auto">
          <a:xfrm>
            <a:off x="9896628" y="2793586"/>
            <a:ext cx="699955" cy="375720"/>
          </a:xfrm>
          <a:prstGeom prst="straightConnector1">
            <a:avLst/>
          </a:prstGeom>
          <a:noFill/>
          <a:ln w="28575">
            <a:solidFill>
              <a:srgbClr val="00B0F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箭头连接符 3"/>
          <p:cNvCxnSpPr>
            <a:cxnSpLocks noChangeShapeType="1"/>
          </p:cNvCxnSpPr>
          <p:nvPr/>
        </p:nvCxnSpPr>
        <p:spPr bwMode="auto">
          <a:xfrm>
            <a:off x="9833002" y="3737333"/>
            <a:ext cx="763581" cy="0"/>
          </a:xfrm>
          <a:prstGeom prst="straightConnector1">
            <a:avLst/>
          </a:prstGeom>
          <a:noFill/>
          <a:ln w="28575">
            <a:solidFill>
              <a:srgbClr val="00B0F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箭头连接符 3"/>
          <p:cNvCxnSpPr>
            <a:cxnSpLocks noChangeShapeType="1"/>
          </p:cNvCxnSpPr>
          <p:nvPr/>
        </p:nvCxnSpPr>
        <p:spPr bwMode="auto">
          <a:xfrm flipV="1">
            <a:off x="9896628" y="4206614"/>
            <a:ext cx="699955" cy="376167"/>
          </a:xfrm>
          <a:prstGeom prst="straightConnector1">
            <a:avLst/>
          </a:prstGeom>
          <a:noFill/>
          <a:ln w="28575">
            <a:solidFill>
              <a:srgbClr val="00B0F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文本框 45"/>
          <p:cNvSpPr txBox="1"/>
          <p:nvPr/>
        </p:nvSpPr>
        <p:spPr>
          <a:xfrm>
            <a:off x="10764316" y="3229501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攻击代码</a:t>
            </a:r>
          </a:p>
        </p:txBody>
      </p:sp>
      <p:sp>
        <p:nvSpPr>
          <p:cNvPr id="33" name="矩形 32"/>
          <p:cNvSpPr/>
          <p:nvPr/>
        </p:nvSpPr>
        <p:spPr>
          <a:xfrm>
            <a:off x="0" y="0"/>
            <a:ext cx="236337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-10800" y="1300644"/>
            <a:ext cx="2395718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为什么使用</a:t>
            </a:r>
            <a:r>
              <a:rPr lang="en-US" altLang="zh-CN" dirty="0">
                <a:solidFill>
                  <a:schemeClr val="bg1"/>
                </a:solidFill>
              </a:rPr>
              <a:t>ROP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14400" y="1797141"/>
            <a:ext cx="2387760" cy="49649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ROP</a:t>
            </a:r>
            <a:r>
              <a:rPr lang="zh-CN" altLang="en-US" dirty="0">
                <a:solidFill>
                  <a:schemeClr val="tx1"/>
                </a:solidFill>
              </a:rPr>
              <a:t>原理</a:t>
            </a:r>
          </a:p>
        </p:txBody>
      </p:sp>
      <p:sp>
        <p:nvSpPr>
          <p:cNvPr id="41" name="矩形 40"/>
          <p:cNvSpPr/>
          <p:nvPr/>
        </p:nvSpPr>
        <p:spPr>
          <a:xfrm>
            <a:off x="-14400" y="2289192"/>
            <a:ext cx="2394317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我们的做法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76273" y="1097248"/>
            <a:ext cx="1167619" cy="319336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76273" y="2768963"/>
            <a:ext cx="1167619" cy="77255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692790" y="3700960"/>
            <a:ext cx="461665" cy="772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……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82016" y="2264867"/>
            <a:ext cx="1167619" cy="50296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sfp</a:t>
            </a:r>
          </a:p>
        </p:txBody>
      </p:sp>
      <p:sp>
        <p:nvSpPr>
          <p:cNvPr id="9" name="矩形 8"/>
          <p:cNvSpPr/>
          <p:nvPr/>
        </p:nvSpPr>
        <p:spPr>
          <a:xfrm>
            <a:off x="3376273" y="1768370"/>
            <a:ext cx="1167619" cy="50296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744842" y="1125855"/>
            <a:ext cx="457200" cy="6578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……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543892" y="3555582"/>
            <a:ext cx="196947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555612" y="2779519"/>
            <a:ext cx="196947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555612" y="2259009"/>
            <a:ext cx="196947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555612" y="1768370"/>
            <a:ext cx="196947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65797" y="2854029"/>
            <a:ext cx="461665" cy="6822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AAAA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65668" y="2343405"/>
            <a:ext cx="461665" cy="4900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AA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37661" y="181879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Address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6525089" y="2003457"/>
            <a:ext cx="142316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948252" y="2003457"/>
            <a:ext cx="0" cy="51289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380835" y="2588408"/>
            <a:ext cx="1167619" cy="51289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lib</a:t>
            </a:r>
            <a:r>
              <a:rPr lang="x-none" altLang="en-US" dirty="0"/>
              <a:t>.so.6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774402" y="2470421"/>
            <a:ext cx="97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pop </a:t>
            </a:r>
            <a:r>
              <a:rPr lang="en-US" altLang="zh-CN" dirty="0" err="1">
                <a:solidFill>
                  <a:srgbClr val="00B0F0"/>
                </a:solidFill>
              </a:rPr>
              <a:t>rdi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ret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392578" y="3444514"/>
            <a:ext cx="1167619" cy="51289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r>
              <a:rPr lang="x-none" altLang="en-US" dirty="0"/>
              <a:t>ib.so.6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8701182" y="3489853"/>
            <a:ext cx="9829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dirty="0">
                <a:solidFill>
                  <a:srgbClr val="00B0F0"/>
                </a:solidFill>
              </a:rPr>
              <a:t>/bin/sh</a:t>
            </a:r>
          </a:p>
        </p:txBody>
      </p:sp>
      <p:sp>
        <p:nvSpPr>
          <p:cNvPr id="31" name="矩形 30"/>
          <p:cNvSpPr/>
          <p:nvPr/>
        </p:nvSpPr>
        <p:spPr>
          <a:xfrm>
            <a:off x="7392578" y="4284131"/>
            <a:ext cx="1167619" cy="51289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lib.so.6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7948252" y="3107783"/>
            <a:ext cx="0" cy="33970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7945904" y="3949494"/>
            <a:ext cx="0" cy="33970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738696" y="4314463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dirty="0">
                <a:solidFill>
                  <a:srgbClr val="00B0F0"/>
                </a:solidFill>
              </a:rPr>
              <a:t>system()</a:t>
            </a:r>
          </a:p>
        </p:txBody>
      </p:sp>
      <p:cxnSp>
        <p:nvCxnSpPr>
          <p:cNvPr id="36" name="直接箭头连接符 3"/>
          <p:cNvCxnSpPr>
            <a:cxnSpLocks noChangeShapeType="1"/>
          </p:cNvCxnSpPr>
          <p:nvPr/>
        </p:nvCxnSpPr>
        <p:spPr bwMode="auto">
          <a:xfrm>
            <a:off x="9981032" y="2793586"/>
            <a:ext cx="699955" cy="375720"/>
          </a:xfrm>
          <a:prstGeom prst="straightConnector1">
            <a:avLst/>
          </a:prstGeom>
          <a:noFill/>
          <a:ln w="28575">
            <a:solidFill>
              <a:srgbClr val="00B0F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箭头连接符 3"/>
          <p:cNvCxnSpPr>
            <a:cxnSpLocks noChangeShapeType="1"/>
          </p:cNvCxnSpPr>
          <p:nvPr/>
        </p:nvCxnSpPr>
        <p:spPr bwMode="auto">
          <a:xfrm>
            <a:off x="9917406" y="3737333"/>
            <a:ext cx="763581" cy="0"/>
          </a:xfrm>
          <a:prstGeom prst="straightConnector1">
            <a:avLst/>
          </a:prstGeom>
          <a:noFill/>
          <a:ln w="28575">
            <a:solidFill>
              <a:srgbClr val="00B0F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箭头连接符 3"/>
          <p:cNvCxnSpPr>
            <a:cxnSpLocks noChangeShapeType="1"/>
          </p:cNvCxnSpPr>
          <p:nvPr/>
        </p:nvCxnSpPr>
        <p:spPr bwMode="auto">
          <a:xfrm flipV="1">
            <a:off x="9981032" y="4206614"/>
            <a:ext cx="699955" cy="376167"/>
          </a:xfrm>
          <a:prstGeom prst="straightConnector1">
            <a:avLst/>
          </a:prstGeom>
          <a:noFill/>
          <a:ln w="28575">
            <a:solidFill>
              <a:srgbClr val="00B0F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文本框 45"/>
          <p:cNvSpPr txBox="1"/>
          <p:nvPr/>
        </p:nvSpPr>
        <p:spPr>
          <a:xfrm>
            <a:off x="10848720" y="3229501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攻击代码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259952" y="5571490"/>
            <a:ext cx="22402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zh-CN" dirty="0">
                <a:solidFill>
                  <a:srgbClr val="00B0F0"/>
                </a:solidFill>
                <a:sym typeface="+mn-ea"/>
              </a:rPr>
              <a:t>system("bin/bash")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0" y="0"/>
            <a:ext cx="236337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-21600" y="1300644"/>
            <a:ext cx="2395718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为什么使用</a:t>
            </a:r>
            <a:r>
              <a:rPr lang="en-US" altLang="zh-CN" dirty="0">
                <a:solidFill>
                  <a:schemeClr val="bg1"/>
                </a:solidFill>
              </a:rPr>
              <a:t>ROP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14400" y="1783715"/>
            <a:ext cx="2387760" cy="496497"/>
          </a:xfrm>
          <a:prstGeom prst="rect">
            <a:avLst/>
          </a:prstGeom>
          <a:solidFill>
            <a:srgbClr val="00B0F0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ROP</a:t>
            </a:r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原理</a:t>
            </a:r>
          </a:p>
        </p:txBody>
      </p:sp>
      <p:sp>
        <p:nvSpPr>
          <p:cNvPr id="41" name="矩形 40"/>
          <p:cNvSpPr/>
          <p:nvPr/>
        </p:nvSpPr>
        <p:spPr>
          <a:xfrm>
            <a:off x="-18000" y="2289192"/>
            <a:ext cx="2394317" cy="49649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我们的做法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293" y="1178998"/>
            <a:ext cx="4342765" cy="27711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293" y="4096483"/>
            <a:ext cx="6933565" cy="14573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236337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28800" y="1300644"/>
            <a:ext cx="2395718" cy="49649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漏洞代码</a:t>
            </a:r>
          </a:p>
        </p:txBody>
      </p:sp>
      <p:sp>
        <p:nvSpPr>
          <p:cNvPr id="8" name="矩形 7"/>
          <p:cNvSpPr/>
          <p:nvPr/>
        </p:nvSpPr>
        <p:spPr>
          <a:xfrm>
            <a:off x="-14400" y="1797141"/>
            <a:ext cx="2387760" cy="496497"/>
          </a:xfrm>
          <a:prstGeom prst="rect">
            <a:avLst/>
          </a:prstGeom>
          <a:solidFill>
            <a:srgbClr val="00B0F0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溢出点检测</a:t>
            </a:r>
          </a:p>
        </p:txBody>
      </p:sp>
      <p:sp>
        <p:nvSpPr>
          <p:cNvPr id="9" name="矩形 8"/>
          <p:cNvSpPr/>
          <p:nvPr/>
        </p:nvSpPr>
        <p:spPr>
          <a:xfrm>
            <a:off x="-21600" y="2289192"/>
            <a:ext cx="2394317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寻找地址</a:t>
            </a:r>
          </a:p>
        </p:txBody>
      </p:sp>
      <p:sp>
        <p:nvSpPr>
          <p:cNvPr id="10" name="矩形 9"/>
          <p:cNvSpPr/>
          <p:nvPr/>
        </p:nvSpPr>
        <p:spPr>
          <a:xfrm>
            <a:off x="-21600" y="2785689"/>
            <a:ext cx="2394317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shellcode</a:t>
            </a:r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21600" y="3277740"/>
            <a:ext cx="2394317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结果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66781" y="1097248"/>
            <a:ext cx="1167619" cy="319336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66781" y="2768963"/>
            <a:ext cx="1167619" cy="77255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83298" y="3700960"/>
            <a:ext cx="461665" cy="772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……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67200" y="2275266"/>
            <a:ext cx="1167619" cy="50296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sfp</a:t>
            </a:r>
          </a:p>
        </p:txBody>
      </p:sp>
      <p:sp>
        <p:nvSpPr>
          <p:cNvPr id="9" name="矩形 8"/>
          <p:cNvSpPr/>
          <p:nvPr/>
        </p:nvSpPr>
        <p:spPr>
          <a:xfrm>
            <a:off x="3066781" y="1768370"/>
            <a:ext cx="1167619" cy="50296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35350" y="1125855"/>
            <a:ext cx="457200" cy="6578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……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215765" y="2273300"/>
            <a:ext cx="96964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308475" y="2239645"/>
            <a:ext cx="868680" cy="11887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x-none">
                <a:solidFill>
                  <a:srgbClr val="00B0F0"/>
                </a:solidFill>
              </a:rPr>
              <a:t>.</a:t>
            </a:r>
          </a:p>
          <a:p>
            <a:pPr algn="ctr"/>
            <a:r>
              <a:rPr lang="x-none">
                <a:solidFill>
                  <a:srgbClr val="00B0F0"/>
                </a:solidFill>
              </a:rPr>
              <a:t>.</a:t>
            </a:r>
          </a:p>
          <a:p>
            <a:pPr algn="ctr"/>
            <a:r>
              <a:rPr lang="x-none">
                <a:solidFill>
                  <a:srgbClr val="00B0F0"/>
                </a:solidFill>
              </a:rPr>
              <a:t>Aa0Aa1</a:t>
            </a:r>
          </a:p>
          <a:p>
            <a:pPr algn="ctr"/>
            <a:r>
              <a:rPr lang="x-none">
                <a:solidFill>
                  <a:srgbClr val="00B0F0"/>
                </a:solidFill>
              </a:rPr>
              <a:t>Aa2Aa3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4220845" y="3547745"/>
            <a:ext cx="96964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0" y="0"/>
            <a:ext cx="236337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21600" y="1300644"/>
            <a:ext cx="2395718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漏洞代码</a:t>
            </a:r>
          </a:p>
        </p:txBody>
      </p:sp>
      <p:sp>
        <p:nvSpPr>
          <p:cNvPr id="16" name="矩形 15"/>
          <p:cNvSpPr/>
          <p:nvPr/>
        </p:nvSpPr>
        <p:spPr>
          <a:xfrm>
            <a:off x="-21600" y="1797141"/>
            <a:ext cx="2387760" cy="49649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溢出点检测</a:t>
            </a:r>
          </a:p>
        </p:txBody>
      </p:sp>
      <p:sp>
        <p:nvSpPr>
          <p:cNvPr id="17" name="矩形 16"/>
          <p:cNvSpPr/>
          <p:nvPr/>
        </p:nvSpPr>
        <p:spPr>
          <a:xfrm>
            <a:off x="-21600" y="2289192"/>
            <a:ext cx="2394317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寻找地址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155" y="1191578"/>
            <a:ext cx="6127016" cy="506421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-21600" y="2785689"/>
            <a:ext cx="2394317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shellcode</a:t>
            </a:r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21600" y="3277740"/>
            <a:ext cx="2394317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1884680"/>
            <a:ext cx="6123940" cy="1701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680" y="3766185"/>
            <a:ext cx="6124575" cy="495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09415" y="1797050"/>
            <a:ext cx="10972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>
                <a:solidFill>
                  <a:srgbClr val="00B0F0"/>
                </a:solidFill>
              </a:rPr>
              <a:t>c9Ad0Ad1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0"/>
            <a:ext cx="236337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-32346" y="1300644"/>
            <a:ext cx="2395718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漏洞代码</a:t>
            </a:r>
          </a:p>
        </p:txBody>
      </p:sp>
      <p:sp>
        <p:nvSpPr>
          <p:cNvPr id="31" name="矩形 30"/>
          <p:cNvSpPr/>
          <p:nvPr/>
        </p:nvSpPr>
        <p:spPr>
          <a:xfrm>
            <a:off x="-25788" y="1797141"/>
            <a:ext cx="2387760" cy="49649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溢出点检测</a:t>
            </a:r>
          </a:p>
        </p:txBody>
      </p:sp>
      <p:sp>
        <p:nvSpPr>
          <p:cNvPr id="32" name="矩形 31"/>
          <p:cNvSpPr/>
          <p:nvPr/>
        </p:nvSpPr>
        <p:spPr>
          <a:xfrm>
            <a:off x="-32346" y="2289192"/>
            <a:ext cx="2394317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寻找地址</a:t>
            </a:r>
          </a:p>
        </p:txBody>
      </p:sp>
      <p:sp>
        <p:nvSpPr>
          <p:cNvPr id="2" name="矩形 1"/>
          <p:cNvSpPr/>
          <p:nvPr/>
        </p:nvSpPr>
        <p:spPr>
          <a:xfrm>
            <a:off x="4798648" y="1518139"/>
            <a:ext cx="1167765" cy="357568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05184" y="3573634"/>
            <a:ext cx="1160594" cy="77279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/>
              <a:t>A</a:t>
            </a:r>
          </a:p>
          <a:p>
            <a:pPr algn="ctr"/>
            <a:r>
              <a:rPr lang="x-none" dirty="0"/>
              <a:t>A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13626" y="4502819"/>
            <a:ext cx="461665" cy="772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……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94204" y="3066726"/>
            <a:ext cx="1176268" cy="50296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/>
              <a:t>A</a:t>
            </a:r>
          </a:p>
        </p:txBody>
      </p:sp>
      <p:sp>
        <p:nvSpPr>
          <p:cNvPr id="9" name="矩形 8"/>
          <p:cNvSpPr/>
          <p:nvPr/>
        </p:nvSpPr>
        <p:spPr>
          <a:xfrm>
            <a:off x="4798648" y="2570334"/>
            <a:ext cx="1167130" cy="502920"/>
          </a:xfrm>
          <a:prstGeom prst="rect">
            <a:avLst/>
          </a:prstGeom>
          <a:solidFill>
            <a:srgbClr val="00B050"/>
          </a:solidFill>
          <a:ln>
            <a:solidFill>
              <a:srgbClr val="6CF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sym typeface="+mn-ea"/>
              </a:rPr>
              <a:t>pop </a:t>
            </a:r>
            <a:r>
              <a:rPr lang="en-US" altLang="zh-CN" dirty="0" err="1">
                <a:solidFill>
                  <a:schemeClr val="bg1"/>
                </a:solidFill>
                <a:sym typeface="+mn-ea"/>
              </a:rPr>
              <a:t>rdi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 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sym typeface="+mn-ea"/>
              </a:rPr>
              <a:t>ret</a:t>
            </a:r>
          </a:p>
        </p:txBody>
      </p:sp>
      <p:sp>
        <p:nvSpPr>
          <p:cNvPr id="26" name="矩形 25"/>
          <p:cNvSpPr/>
          <p:nvPr/>
        </p:nvSpPr>
        <p:spPr>
          <a:xfrm>
            <a:off x="2578053" y="1494009"/>
            <a:ext cx="1167765" cy="156781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lib</a:t>
            </a:r>
            <a:r>
              <a:rPr lang="x-none" altLang="en-US" dirty="0"/>
              <a:t>.so.6</a:t>
            </a:r>
          </a:p>
        </p:txBody>
      </p:sp>
      <p:sp>
        <p:nvSpPr>
          <p:cNvPr id="3" name="矩形 2"/>
          <p:cNvSpPr/>
          <p:nvPr/>
        </p:nvSpPr>
        <p:spPr>
          <a:xfrm>
            <a:off x="4787903" y="1504169"/>
            <a:ext cx="1182955" cy="533400"/>
          </a:xfrm>
          <a:prstGeom prst="rect">
            <a:avLst/>
          </a:prstGeom>
          <a:solidFill>
            <a:srgbClr val="00B050"/>
          </a:solidFill>
          <a:ln>
            <a:solidFill>
              <a:srgbClr val="6CF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dirty="0">
                <a:solidFill>
                  <a:schemeClr val="bg1"/>
                </a:solidFill>
                <a:sym typeface="+mn-ea"/>
              </a:rPr>
              <a:t>system()</a:t>
            </a:r>
          </a:p>
        </p:txBody>
      </p:sp>
      <p:sp>
        <p:nvSpPr>
          <p:cNvPr id="11" name="矩形 10"/>
          <p:cNvSpPr/>
          <p:nvPr/>
        </p:nvSpPr>
        <p:spPr>
          <a:xfrm>
            <a:off x="4798648" y="2054609"/>
            <a:ext cx="1170525" cy="502965"/>
          </a:xfrm>
          <a:prstGeom prst="rect">
            <a:avLst/>
          </a:prstGeom>
          <a:solidFill>
            <a:srgbClr val="00B050"/>
          </a:solidFill>
          <a:ln>
            <a:solidFill>
              <a:srgbClr val="6CF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dirty="0">
                <a:solidFill>
                  <a:schemeClr val="bg1"/>
                </a:solidFill>
                <a:sym typeface="+mn-ea"/>
              </a:rPr>
              <a:t>/bin/sh</a:t>
            </a:r>
          </a:p>
        </p:txBody>
      </p:sp>
      <p:sp>
        <p:nvSpPr>
          <p:cNvPr id="12" name="右箭头 11"/>
          <p:cNvSpPr/>
          <p:nvPr/>
        </p:nvSpPr>
        <p:spPr>
          <a:xfrm>
            <a:off x="3902028" y="2142344"/>
            <a:ext cx="795020" cy="30607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42152" y="2574779"/>
            <a:ext cx="1167130" cy="502920"/>
          </a:xfrm>
          <a:prstGeom prst="rect">
            <a:avLst/>
          </a:prstGeom>
          <a:solidFill>
            <a:srgbClr val="00B050"/>
          </a:solidFill>
          <a:ln>
            <a:solidFill>
              <a:srgbClr val="6CF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sym typeface="+mn-ea"/>
              </a:rPr>
              <a:t>pop </a:t>
            </a:r>
            <a:r>
              <a:rPr lang="en-US" altLang="zh-CN" dirty="0" err="1">
                <a:solidFill>
                  <a:schemeClr val="bg1"/>
                </a:solidFill>
                <a:sym typeface="+mn-ea"/>
              </a:rPr>
              <a:t>rdi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 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sym typeface="+mn-ea"/>
              </a:rPr>
              <a:t>ret</a:t>
            </a:r>
          </a:p>
        </p:txBody>
      </p:sp>
      <p:sp>
        <p:nvSpPr>
          <p:cNvPr id="14" name="矩形 13"/>
          <p:cNvSpPr/>
          <p:nvPr/>
        </p:nvSpPr>
        <p:spPr>
          <a:xfrm>
            <a:off x="7846597" y="1508614"/>
            <a:ext cx="1167765" cy="533400"/>
          </a:xfrm>
          <a:prstGeom prst="rect">
            <a:avLst/>
          </a:prstGeom>
          <a:solidFill>
            <a:srgbClr val="00B050"/>
          </a:solidFill>
          <a:ln>
            <a:solidFill>
              <a:srgbClr val="6CF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dirty="0">
                <a:solidFill>
                  <a:schemeClr val="bg1"/>
                </a:solidFill>
                <a:sym typeface="+mn-ea"/>
              </a:rPr>
              <a:t>system()</a:t>
            </a:r>
          </a:p>
        </p:txBody>
      </p:sp>
      <p:sp>
        <p:nvSpPr>
          <p:cNvPr id="15" name="矩形 14"/>
          <p:cNvSpPr/>
          <p:nvPr/>
        </p:nvSpPr>
        <p:spPr>
          <a:xfrm>
            <a:off x="7845058" y="2059054"/>
            <a:ext cx="1167619" cy="502965"/>
          </a:xfrm>
          <a:prstGeom prst="rect">
            <a:avLst/>
          </a:prstGeom>
          <a:solidFill>
            <a:srgbClr val="00B050"/>
          </a:solidFill>
          <a:ln>
            <a:solidFill>
              <a:srgbClr val="6CF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dirty="0">
                <a:solidFill>
                  <a:schemeClr val="bg1"/>
                </a:solidFill>
                <a:sym typeface="+mn-ea"/>
              </a:rPr>
              <a:t>/bin/sh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068013" y="2557574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R</a:t>
            </a:r>
            <a:r>
              <a:rPr lang="x-none" altLang="zh-CN" dirty="0">
                <a:solidFill>
                  <a:srgbClr val="00B0F0"/>
                </a:solidFill>
              </a:rPr>
              <a:t>etur</a:t>
            </a:r>
            <a:r>
              <a:rPr lang="en-US" altLang="zh-CN" dirty="0" err="1">
                <a:solidFill>
                  <a:srgbClr val="00B0F0"/>
                </a:solidFill>
              </a:rPr>
              <a:t>n_addr</a:t>
            </a:r>
            <a:endParaRPr lang="x-none" altLang="zh-CN" dirty="0">
              <a:solidFill>
                <a:srgbClr val="00B0F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410974" y="1621644"/>
            <a:ext cx="2540000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dirty="0">
                <a:solidFill>
                  <a:srgbClr val="00B0F0"/>
                </a:solidFill>
                <a:sym typeface="+mn-ea"/>
              </a:rPr>
              <a:t>pop </a:t>
            </a:r>
            <a:r>
              <a:rPr lang="en-US" altLang="zh-CN" dirty="0" err="1">
                <a:solidFill>
                  <a:srgbClr val="00B0F0"/>
                </a:solidFill>
                <a:sym typeface="+mn-ea"/>
              </a:rPr>
              <a:t>rdi</a:t>
            </a:r>
            <a:r>
              <a:rPr lang="zh-CN" altLang="en-US" dirty="0">
                <a:solidFill>
                  <a:srgbClr val="00B0F0"/>
                </a:solidFill>
                <a:sym typeface="+mn-ea"/>
              </a:rPr>
              <a:t> </a:t>
            </a:r>
          </a:p>
          <a:p>
            <a:pPr algn="ctr"/>
            <a:r>
              <a:rPr lang="en-US" altLang="zh-CN" dirty="0">
                <a:solidFill>
                  <a:srgbClr val="00B0F0"/>
                </a:solidFill>
                <a:sym typeface="+mn-ea"/>
              </a:rPr>
              <a:t>ret</a:t>
            </a:r>
          </a:p>
        </p:txBody>
      </p:sp>
      <p:sp>
        <p:nvSpPr>
          <p:cNvPr id="18" name="右箭头 17"/>
          <p:cNvSpPr/>
          <p:nvPr/>
        </p:nvSpPr>
        <p:spPr>
          <a:xfrm>
            <a:off x="9362006" y="2177904"/>
            <a:ext cx="795020" cy="30607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648516" y="1589894"/>
            <a:ext cx="1167765" cy="533400"/>
          </a:xfrm>
          <a:prstGeom prst="rect">
            <a:avLst/>
          </a:prstGeom>
          <a:solidFill>
            <a:srgbClr val="00B050"/>
          </a:solidFill>
          <a:ln>
            <a:solidFill>
              <a:srgbClr val="6CF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dirty="0">
                <a:solidFill>
                  <a:schemeClr val="bg1"/>
                </a:solidFill>
                <a:sym typeface="+mn-ea"/>
              </a:rPr>
              <a:t>system()</a:t>
            </a:r>
          </a:p>
        </p:txBody>
      </p:sp>
      <p:sp>
        <p:nvSpPr>
          <p:cNvPr id="21" name="矩形 20"/>
          <p:cNvSpPr/>
          <p:nvPr/>
        </p:nvSpPr>
        <p:spPr>
          <a:xfrm>
            <a:off x="10648149" y="2140334"/>
            <a:ext cx="1167619" cy="502965"/>
          </a:xfrm>
          <a:prstGeom prst="rect">
            <a:avLst/>
          </a:prstGeom>
          <a:solidFill>
            <a:srgbClr val="00B050"/>
          </a:solidFill>
          <a:ln>
            <a:solidFill>
              <a:srgbClr val="6CF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dirty="0">
                <a:solidFill>
                  <a:schemeClr val="bg1"/>
                </a:solidFill>
                <a:sym typeface="+mn-ea"/>
              </a:rPr>
              <a:t>/bin/sh</a:t>
            </a:r>
          </a:p>
        </p:txBody>
      </p:sp>
      <p:sp>
        <p:nvSpPr>
          <p:cNvPr id="22" name="矩形 21"/>
          <p:cNvSpPr/>
          <p:nvPr/>
        </p:nvSpPr>
        <p:spPr>
          <a:xfrm>
            <a:off x="10790756" y="3904469"/>
            <a:ext cx="1167765" cy="533400"/>
          </a:xfrm>
          <a:prstGeom prst="rect">
            <a:avLst/>
          </a:prstGeom>
          <a:solidFill>
            <a:srgbClr val="00B050"/>
          </a:solidFill>
          <a:ln>
            <a:solidFill>
              <a:srgbClr val="6CF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dirty="0">
                <a:solidFill>
                  <a:schemeClr val="bg1"/>
                </a:solidFill>
                <a:sym typeface="+mn-ea"/>
              </a:rPr>
              <a:t>system()</a:t>
            </a:r>
          </a:p>
        </p:txBody>
      </p:sp>
      <p:sp>
        <p:nvSpPr>
          <p:cNvPr id="24" name="右箭头 23"/>
          <p:cNvSpPr/>
          <p:nvPr/>
        </p:nvSpPr>
        <p:spPr>
          <a:xfrm rot="5400000">
            <a:off x="10835841" y="3131039"/>
            <a:ext cx="795020" cy="30607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0790756" y="3052520"/>
            <a:ext cx="171005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dirty="0">
                <a:solidFill>
                  <a:srgbClr val="00B0F0"/>
                </a:solidFill>
                <a:sym typeface="+mn-ea"/>
              </a:rPr>
              <a:t>ret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9521903" y="3061655"/>
            <a:ext cx="171005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x-none" altLang="zh-CN" dirty="0">
                <a:solidFill>
                  <a:srgbClr val="00B0F0"/>
                </a:solidFill>
              </a:rPr>
              <a:t>参数在rdi中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068013" y="5755934"/>
            <a:ext cx="2493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dirty="0">
                <a:solidFill>
                  <a:srgbClr val="00B0F0"/>
                </a:solidFill>
              </a:rPr>
              <a:t>32位系统参数传递和64位参数传递的区别</a:t>
            </a:r>
          </a:p>
        </p:txBody>
      </p:sp>
      <p:sp>
        <p:nvSpPr>
          <p:cNvPr id="28" name="右箭头 17"/>
          <p:cNvSpPr/>
          <p:nvPr/>
        </p:nvSpPr>
        <p:spPr>
          <a:xfrm>
            <a:off x="6572933" y="2142344"/>
            <a:ext cx="795020" cy="30607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-32347" y="2785689"/>
            <a:ext cx="2394317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shellcode</a:t>
            </a:r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28136" y="3277740"/>
            <a:ext cx="2394317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结果</a:t>
            </a:r>
          </a:p>
        </p:txBody>
      </p:sp>
      <p:sp>
        <p:nvSpPr>
          <p:cNvPr id="36" name="矩形 35"/>
          <p:cNvSpPr/>
          <p:nvPr/>
        </p:nvSpPr>
        <p:spPr>
          <a:xfrm>
            <a:off x="0" y="0"/>
            <a:ext cx="236337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-21600" y="1300644"/>
            <a:ext cx="2395718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漏洞代码</a:t>
            </a:r>
          </a:p>
        </p:txBody>
      </p:sp>
      <p:sp>
        <p:nvSpPr>
          <p:cNvPr id="38" name="矩形 37"/>
          <p:cNvSpPr/>
          <p:nvPr/>
        </p:nvSpPr>
        <p:spPr>
          <a:xfrm>
            <a:off x="-21600" y="1797141"/>
            <a:ext cx="2387760" cy="49649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溢出点检测</a:t>
            </a:r>
          </a:p>
        </p:txBody>
      </p:sp>
      <p:sp>
        <p:nvSpPr>
          <p:cNvPr id="39" name="矩形 38"/>
          <p:cNvSpPr/>
          <p:nvPr/>
        </p:nvSpPr>
        <p:spPr>
          <a:xfrm>
            <a:off x="-21600" y="2289192"/>
            <a:ext cx="2394317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寻找地址</a:t>
            </a:r>
          </a:p>
        </p:txBody>
      </p:sp>
      <p:sp>
        <p:nvSpPr>
          <p:cNvPr id="40" name="矩形 39"/>
          <p:cNvSpPr/>
          <p:nvPr/>
        </p:nvSpPr>
        <p:spPr>
          <a:xfrm>
            <a:off x="-21600" y="2785689"/>
            <a:ext cx="2394317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shellcode</a:t>
            </a:r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21600" y="3277740"/>
            <a:ext cx="2394317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结果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737364" y="2898866"/>
            <a:ext cx="1167130" cy="5029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rgbClr val="6CFA2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sym typeface="+mn-ea"/>
              </a:rPr>
              <a:t>pop </a:t>
            </a:r>
            <a:r>
              <a:rPr lang="en-US" altLang="zh-CN" dirty="0" err="1">
                <a:solidFill>
                  <a:schemeClr val="bg1"/>
                </a:solidFill>
                <a:sym typeface="+mn-ea"/>
              </a:rPr>
              <a:t>rdi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 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sym typeface="+mn-ea"/>
              </a:rPr>
              <a:t>ret</a:t>
            </a:r>
          </a:p>
        </p:txBody>
      </p:sp>
      <p:sp>
        <p:nvSpPr>
          <p:cNvPr id="14" name="矩形 13"/>
          <p:cNvSpPr/>
          <p:nvPr/>
        </p:nvSpPr>
        <p:spPr>
          <a:xfrm>
            <a:off x="3741809" y="1832701"/>
            <a:ext cx="1167765" cy="533400"/>
          </a:xfrm>
          <a:prstGeom prst="rect">
            <a:avLst/>
          </a:prstGeom>
          <a:solidFill>
            <a:srgbClr val="00B050"/>
          </a:solidFill>
          <a:ln>
            <a:solidFill>
              <a:srgbClr val="6CF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dirty="0">
                <a:solidFill>
                  <a:schemeClr val="bg1"/>
                </a:solidFill>
                <a:sym typeface="+mn-ea"/>
              </a:rPr>
              <a:t>system()</a:t>
            </a:r>
          </a:p>
        </p:txBody>
      </p:sp>
      <p:sp>
        <p:nvSpPr>
          <p:cNvPr id="15" name="矩形 14"/>
          <p:cNvSpPr/>
          <p:nvPr/>
        </p:nvSpPr>
        <p:spPr>
          <a:xfrm>
            <a:off x="3740270" y="2383141"/>
            <a:ext cx="1167619" cy="50296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rgbClr val="6CFA2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dirty="0">
                <a:solidFill>
                  <a:schemeClr val="bg1"/>
                </a:solidFill>
                <a:sym typeface="+mn-ea"/>
              </a:rPr>
              <a:t>/bin/sh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894" y="1797141"/>
            <a:ext cx="5304790" cy="26092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236337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21600" y="1300644"/>
            <a:ext cx="2395718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漏洞代码</a:t>
            </a:r>
          </a:p>
        </p:txBody>
      </p:sp>
      <p:sp>
        <p:nvSpPr>
          <p:cNvPr id="9" name="矩形 8"/>
          <p:cNvSpPr/>
          <p:nvPr/>
        </p:nvSpPr>
        <p:spPr>
          <a:xfrm>
            <a:off x="-14400" y="1797141"/>
            <a:ext cx="2387760" cy="496497"/>
          </a:xfrm>
          <a:prstGeom prst="rect">
            <a:avLst/>
          </a:prstGeom>
          <a:solidFill>
            <a:srgbClr val="00B0F0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溢出点检测</a:t>
            </a:r>
          </a:p>
        </p:txBody>
      </p:sp>
      <p:sp>
        <p:nvSpPr>
          <p:cNvPr id="10" name="矩形 9"/>
          <p:cNvSpPr/>
          <p:nvPr/>
        </p:nvSpPr>
        <p:spPr>
          <a:xfrm>
            <a:off x="-18000" y="2289192"/>
            <a:ext cx="2394317" cy="496497"/>
          </a:xfrm>
          <a:prstGeom prst="rect">
            <a:avLst/>
          </a:prstGeom>
          <a:solidFill>
            <a:srgbClr val="F8F8F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寻找地址</a:t>
            </a:r>
          </a:p>
        </p:txBody>
      </p:sp>
      <p:sp>
        <p:nvSpPr>
          <p:cNvPr id="11" name="矩形 10"/>
          <p:cNvSpPr/>
          <p:nvPr/>
        </p:nvSpPr>
        <p:spPr>
          <a:xfrm>
            <a:off x="-18000" y="2785689"/>
            <a:ext cx="2394317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shellcode</a:t>
            </a:r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8000" y="3277740"/>
            <a:ext cx="2394317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结果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592781" y="2996833"/>
            <a:ext cx="1167130" cy="5029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rgbClr val="6CFA2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sym typeface="+mn-ea"/>
              </a:rPr>
              <a:t>pop </a:t>
            </a:r>
            <a:r>
              <a:rPr lang="en-US" altLang="zh-CN" dirty="0" err="1">
                <a:solidFill>
                  <a:schemeClr val="bg1"/>
                </a:solidFill>
                <a:sym typeface="+mn-ea"/>
              </a:rPr>
              <a:t>rdi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 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sym typeface="+mn-ea"/>
              </a:rPr>
              <a:t>ret</a:t>
            </a:r>
          </a:p>
        </p:txBody>
      </p:sp>
      <p:sp>
        <p:nvSpPr>
          <p:cNvPr id="14" name="矩形 13"/>
          <p:cNvSpPr/>
          <p:nvPr/>
        </p:nvSpPr>
        <p:spPr>
          <a:xfrm>
            <a:off x="3597226" y="1930668"/>
            <a:ext cx="1167765" cy="53340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rgbClr val="6CFA2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dirty="0">
                <a:solidFill>
                  <a:schemeClr val="bg1"/>
                </a:solidFill>
                <a:sym typeface="+mn-ea"/>
              </a:rPr>
              <a:t>system()</a:t>
            </a:r>
          </a:p>
        </p:txBody>
      </p:sp>
      <p:sp>
        <p:nvSpPr>
          <p:cNvPr id="15" name="矩形 14"/>
          <p:cNvSpPr/>
          <p:nvPr/>
        </p:nvSpPr>
        <p:spPr>
          <a:xfrm>
            <a:off x="3595687" y="2481108"/>
            <a:ext cx="1167619" cy="502965"/>
          </a:xfrm>
          <a:prstGeom prst="rect">
            <a:avLst/>
          </a:prstGeom>
          <a:solidFill>
            <a:srgbClr val="00B050"/>
          </a:solidFill>
          <a:ln>
            <a:solidFill>
              <a:srgbClr val="6CF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dirty="0">
                <a:solidFill>
                  <a:schemeClr val="bg1"/>
                </a:solidFill>
                <a:sym typeface="+mn-ea"/>
              </a:rPr>
              <a:t>/bin/sh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633" y="1930668"/>
            <a:ext cx="6142990" cy="279971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0"/>
            <a:ext cx="236337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32346" y="1300644"/>
            <a:ext cx="2395718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漏洞代码</a:t>
            </a:r>
          </a:p>
        </p:txBody>
      </p:sp>
      <p:sp>
        <p:nvSpPr>
          <p:cNvPr id="9" name="矩形 8"/>
          <p:cNvSpPr/>
          <p:nvPr/>
        </p:nvSpPr>
        <p:spPr>
          <a:xfrm>
            <a:off x="-25788" y="1797141"/>
            <a:ext cx="2387760" cy="496497"/>
          </a:xfrm>
          <a:prstGeom prst="rect">
            <a:avLst/>
          </a:prstGeom>
          <a:solidFill>
            <a:srgbClr val="00B0F0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溢出点检测</a:t>
            </a:r>
          </a:p>
        </p:txBody>
      </p:sp>
      <p:sp>
        <p:nvSpPr>
          <p:cNvPr id="10" name="矩形 9"/>
          <p:cNvSpPr/>
          <p:nvPr/>
        </p:nvSpPr>
        <p:spPr>
          <a:xfrm>
            <a:off x="-32346" y="2289192"/>
            <a:ext cx="2394317" cy="496497"/>
          </a:xfrm>
          <a:prstGeom prst="rect">
            <a:avLst/>
          </a:prstGeom>
          <a:solidFill>
            <a:srgbClr val="F8F8F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寻找地址</a:t>
            </a:r>
          </a:p>
        </p:txBody>
      </p:sp>
      <p:sp>
        <p:nvSpPr>
          <p:cNvPr id="11" name="矩形 10"/>
          <p:cNvSpPr/>
          <p:nvPr/>
        </p:nvSpPr>
        <p:spPr>
          <a:xfrm>
            <a:off x="-32347" y="2785689"/>
            <a:ext cx="2394317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shellcode</a:t>
            </a:r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28136" y="3277740"/>
            <a:ext cx="2394317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结果</a:t>
            </a:r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236337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-21600" y="1300644"/>
            <a:ext cx="2395718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漏洞代码</a:t>
            </a:r>
          </a:p>
        </p:txBody>
      </p:sp>
      <p:sp>
        <p:nvSpPr>
          <p:cNvPr id="18" name="矩形 17"/>
          <p:cNvSpPr/>
          <p:nvPr/>
        </p:nvSpPr>
        <p:spPr>
          <a:xfrm>
            <a:off x="-14400" y="1797141"/>
            <a:ext cx="2387760" cy="496497"/>
          </a:xfrm>
          <a:prstGeom prst="rect">
            <a:avLst/>
          </a:prstGeom>
          <a:solidFill>
            <a:srgbClr val="00B0F0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溢出点检测</a:t>
            </a:r>
          </a:p>
        </p:txBody>
      </p:sp>
      <p:sp>
        <p:nvSpPr>
          <p:cNvPr id="19" name="矩形 18"/>
          <p:cNvSpPr/>
          <p:nvPr/>
        </p:nvSpPr>
        <p:spPr>
          <a:xfrm>
            <a:off x="-18000" y="2289192"/>
            <a:ext cx="2394317" cy="496497"/>
          </a:xfrm>
          <a:prstGeom prst="rect">
            <a:avLst/>
          </a:prstGeom>
          <a:solidFill>
            <a:srgbClr val="F8F8F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寻找地址</a:t>
            </a:r>
          </a:p>
        </p:txBody>
      </p:sp>
      <p:sp>
        <p:nvSpPr>
          <p:cNvPr id="20" name="矩形 19"/>
          <p:cNvSpPr/>
          <p:nvPr/>
        </p:nvSpPr>
        <p:spPr>
          <a:xfrm>
            <a:off x="-18000" y="2785689"/>
            <a:ext cx="2394317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shellcode</a:t>
            </a:r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-18000" y="3277740"/>
            <a:ext cx="2394317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结果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566</Words>
  <Application>Microsoft Office PowerPoint</Application>
  <PresentationFormat>宽屏</PresentationFormat>
  <Paragraphs>194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王立敏</dc:creator>
  <cp:lastModifiedBy>王立敏</cp:lastModifiedBy>
  <cp:revision>63</cp:revision>
  <dcterms:created xsi:type="dcterms:W3CDTF">2018-04-08T02:11:42Z</dcterms:created>
  <dcterms:modified xsi:type="dcterms:W3CDTF">2018-04-07T22:53:02Z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2052-10.1.0.5630</vt:lpwstr>
  </property>
</Properties>
</file>